
<file path=[Content_Types].xml><?xml version="1.0" encoding="utf-8"?>
<Types xmlns="http://schemas.openxmlformats.org/package/2006/content-types">
  <Default Extension="pdf" ContentType="application/pdf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Default Extension="mov" ContentType="application/movie"/>
  <Override PartName="/ppt/theme/theme1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s/slide14.xml" ContentType="application/vnd.openxmlformats-officedocument.presentationml.slide+xml"/>
  <Override PartName="/ppt/tableStyles.xml" ContentType="application/vnd.openxmlformats-officedocument.presentationml.tableStyles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5.jpeg" ContentType="image/jpeg"/>
  <Override PartName="/ppt/media/image7.jpeg" ContentType="image/jpeg"/>
  <Default Extension="xlsx" ContentType="application/vnd.openxmlformats-officedocument.spreadsheetml.sheet"/>
  <Override PartName="/ppt/media/image1.jpeg" ContentType="image/jpeg"/>
  <Override PartName="/ppt/media/image3.jpeg" ContentType="image/jpeg"/>
  <Override PartName="/ppt/viewProps.xml" ContentType="application/vnd.openxmlformats-officedocument.presentationml.viewProp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Default Extension="png" ContentType="image/png"/>
  <Default Extension="bmp" ContentType="image/bmp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presProps.xml" ContentType="application/vnd.openxmlformats-officedocument.presentationml.presProp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1.xml" ContentType="application/vnd.openxmlformats-officedocument.presentationml.slide+xml"/>
  <Default Extension="gif" ContentType="image/gif"/>
  <Default Extension="tif" ContentType="image/tif"/>
  <Default Extension="vml" ContentType="application/vnd.openxmlformats-officedocument.vmlDrawing"/>
  <Override PartName="/ppt/slideLayouts/slideLayout10.xml" ContentType="application/vnd.openxmlformats-officedocument.presentationml.slideLayout+xml"/>
  <Override PartName="/ppt/media/image4.jpeg" ContentType="image/jpeg"/>
  <Override PartName="/ppt/media/image6.jpeg" ContentType="image/jpeg"/>
  <Override PartName="/ppt/media/image2.jpeg" ContentType="image/jpeg"/>
  <Override PartName="/docProps/core.xml" ContentType="application/vnd.openxmlformats-package.core-properties+xml"/>
  <Override PartName="/ppt/slides/slide8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1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FCECA"/>
          </a:solidFill>
        </a:fill>
      </a:tcStyle>
    </a:wholeTbl>
    <a:band2H>
      <a:tcTxStyle b="def" i="def"/>
      <a:tcStyle>
        <a:tcBdr/>
        <a:fill>
          <a:solidFill>
            <a:srgbClr val="F7E8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FDAD3"/>
          </a:solidFill>
        </a:fill>
      </a:tcStyle>
    </a:wholeTbl>
    <a:band2H>
      <a:tcTxStyle b="def" i="def"/>
      <a:tcStyle>
        <a:tcBdr/>
        <a:fill>
          <a:solidFill>
            <a:srgbClr val="F0EDE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8D1D1"/>
          </a:solidFill>
        </a:fill>
      </a:tcStyle>
    </a:wholeTbl>
    <a:band2H>
      <a:tcTxStyle b="def" i="def"/>
      <a:tcStyle>
        <a:tcBdr/>
        <a:fill>
          <a:solidFill>
            <a:srgbClr val="EDE9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ommentAuthors" Target="commentAuthors.xml"/><Relationship Id="rId21" Type="http://schemas.openxmlformats.org/officeDocument/2006/relationships/slide" Target="slides/slide14.xml"/><Relationship Id="rId7" Type="http://schemas.openxmlformats.org/officeDocument/2006/relationships/notesMaster" Target="notesMasters/notesMaster1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viewProps" Target="viewProps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customXml" Target="../customXml/item3.xml"/><Relationship Id="rId1" Type="http://schemas.openxmlformats.org/officeDocument/2006/relationships/presProps" Target="presProps.xml"/><Relationship Id="rId6" Type="http://schemas.openxmlformats.org/officeDocument/2006/relationships/theme" Target="theme/theme1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customXml" Target="../customXml/item2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customXml" Target="../customXml/item1.xml"/>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0" name="Shape 11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j-lt"/>
        <a:ea typeface="+mj-ea"/>
        <a:cs typeface="+mj-cs"/>
        <a:sym typeface="Calibri"/>
      </a:defRPr>
    </a:lvl1pPr>
    <a:lvl2pPr indent="228600" defTabSz="457200" latinLnBrk="0">
      <a:defRPr sz="1200">
        <a:latin typeface="+mj-lt"/>
        <a:ea typeface="+mj-ea"/>
        <a:cs typeface="+mj-cs"/>
        <a:sym typeface="Calibri"/>
      </a:defRPr>
    </a:lvl2pPr>
    <a:lvl3pPr indent="457200" defTabSz="457200" latinLnBrk="0">
      <a:defRPr sz="1200">
        <a:latin typeface="+mj-lt"/>
        <a:ea typeface="+mj-ea"/>
        <a:cs typeface="+mj-cs"/>
        <a:sym typeface="Calibri"/>
      </a:defRPr>
    </a:lvl3pPr>
    <a:lvl4pPr indent="685800" defTabSz="457200" latinLnBrk="0">
      <a:defRPr sz="1200">
        <a:latin typeface="+mj-lt"/>
        <a:ea typeface="+mj-ea"/>
        <a:cs typeface="+mj-cs"/>
        <a:sym typeface="Calibri"/>
      </a:defRPr>
    </a:lvl4pPr>
    <a:lvl5pPr indent="914400" defTabSz="457200" latinLnBrk="0">
      <a:defRPr sz="1200">
        <a:latin typeface="+mj-lt"/>
        <a:ea typeface="+mj-ea"/>
        <a:cs typeface="+mj-cs"/>
        <a:sym typeface="Calibri"/>
      </a:defRPr>
    </a:lvl5pPr>
    <a:lvl6pPr indent="1143000" defTabSz="457200" latinLnBrk="0">
      <a:defRPr sz="1200">
        <a:latin typeface="+mj-lt"/>
        <a:ea typeface="+mj-ea"/>
        <a:cs typeface="+mj-cs"/>
        <a:sym typeface="Calibri"/>
      </a:defRPr>
    </a:lvl6pPr>
    <a:lvl7pPr indent="1371600" defTabSz="457200" latinLnBrk="0">
      <a:defRPr sz="1200">
        <a:latin typeface="+mj-lt"/>
        <a:ea typeface="+mj-ea"/>
        <a:cs typeface="+mj-cs"/>
        <a:sym typeface="Calibri"/>
      </a:defRPr>
    </a:lvl7pPr>
    <a:lvl8pPr indent="1600200" defTabSz="457200" latinLnBrk="0">
      <a:defRPr sz="1200">
        <a:latin typeface="+mj-lt"/>
        <a:ea typeface="+mj-ea"/>
        <a:cs typeface="+mj-cs"/>
        <a:sym typeface="Calibri"/>
      </a:defRPr>
    </a:lvl8pPr>
    <a:lvl9pPr indent="1828800" defTabSz="4572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722312" y="2906713"/>
            <a:ext cx="7772401" cy="1500189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8" indent="-320038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Rectangle"/>
          <p:cNvSpPr/>
          <p:nvPr>
            <p:ph type="body" sz="quarter" idx="13"/>
          </p:nvPr>
        </p:nvSpPr>
        <p:spPr>
          <a:xfrm>
            <a:off x="4645025" y="1535112"/>
            <a:ext cx="4041775" cy="639764"/>
          </a:xfrm>
          <a:prstGeom prst="rect">
            <a:avLst/>
          </a:prstGeom>
        </p:spPr>
        <p:txBody>
          <a:bodyPr anchor="b"/>
          <a:lstStyle/>
          <a:p>
            <a:pPr/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457200" y="273050"/>
            <a:ext cx="3008315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Rectangle"/>
          <p:cNvSpPr/>
          <p:nvPr>
            <p:ph type="body" sz="half" idx="13"/>
          </p:nvPr>
        </p:nvSpPr>
        <p:spPr>
          <a:xfrm>
            <a:off x="457198" y="1435100"/>
            <a:ext cx="3008317" cy="4691063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1792288" y="4800600"/>
            <a:ext cx="5486402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Image"/>
          <p:cNvSpPr/>
          <p:nvPr>
            <p:ph type="pic" sz="half" idx="13"/>
          </p:nvPr>
        </p:nvSpPr>
        <p:spPr>
          <a:xfrm>
            <a:off x="1792288" y="612775"/>
            <a:ext cx="5486402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1792288" y="5367337"/>
            <a:ext cx="5486402" cy="80486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0">
              <a:spcBef>
                <a:spcPts val="300"/>
              </a:spcBef>
              <a:buSzTx/>
              <a:buFontTx/>
              <a:buNone/>
              <a:defRPr sz="1400"/>
            </a:lvl2pPr>
            <a:lvl3pPr marL="0" indent="0">
              <a:spcBef>
                <a:spcPts val="300"/>
              </a:spcBef>
              <a:buSzTx/>
              <a:buFontTx/>
              <a:buNone/>
              <a:defRPr sz="1400"/>
            </a:lvl3pPr>
            <a:lvl4pPr marL="0" indent="0">
              <a:spcBef>
                <a:spcPts val="300"/>
              </a:spcBef>
              <a:buSzTx/>
              <a:buFontTx/>
              <a:buNone/>
              <a:defRPr sz="1400"/>
            </a:lvl4pPr>
            <a:lvl5pPr marL="0" indent="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/>
          <p:nvPr>
            <p:ph type="title"/>
          </p:nvPr>
        </p:nvSpPr>
        <p:spPr>
          <a:xfrm>
            <a:off x="6629400" y="274638"/>
            <a:ext cx="2057400" cy="5851527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2" name="Body Level One…"/>
          <p:cNvSpPr txBox="1"/>
          <p:nvPr>
            <p:ph type="body" idx="1"/>
          </p:nvPr>
        </p:nvSpPr>
        <p:spPr>
          <a:xfrm>
            <a:off x="457200" y="274638"/>
            <a:ext cx="6019800" cy="5851527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22821" y="6404293"/>
            <a:ext cx="263980" cy="269239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Relationship Id="rId4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eorgia…"/>
          <p:cNvSpPr txBox="1"/>
          <p:nvPr>
            <p:ph type="ctrTitle"/>
          </p:nvPr>
        </p:nvSpPr>
        <p:spPr>
          <a:xfrm>
            <a:off x="685800" y="676091"/>
            <a:ext cx="7772400" cy="3791603"/>
          </a:xfrm>
          <a:prstGeom prst="rect">
            <a:avLst/>
          </a:prstGeom>
        </p:spPr>
        <p:txBody>
          <a:bodyPr/>
          <a:lstStyle/>
          <a:p>
            <a:pPr>
              <a:defRPr b="1" sz="4500">
                <a:solidFill>
                  <a:srgbClr val="3366FF"/>
                </a:solidFill>
              </a:defRPr>
            </a:pPr>
            <a:r>
              <a:t>Georgia </a:t>
            </a:r>
          </a:p>
          <a:p>
            <a:pPr>
              <a:defRPr b="1" sz="4500">
                <a:solidFill>
                  <a:srgbClr val="3366FF"/>
                </a:solidFill>
              </a:defRPr>
            </a:pPr>
            <a:r>
              <a:t>medical cannabis </a:t>
            </a:r>
          </a:p>
          <a:p>
            <a:pPr>
              <a:defRPr b="1" sz="4500">
                <a:solidFill>
                  <a:srgbClr val="3366FF"/>
                </a:solidFill>
              </a:defRPr>
            </a:pPr>
            <a:r>
              <a:t>update</a:t>
            </a:r>
          </a:p>
        </p:txBody>
      </p:sp>
      <p:sp>
        <p:nvSpPr>
          <p:cNvPr id="113" name="August 29,2018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August 29,2018</a:t>
            </a:r>
          </a:p>
        </p:txBody>
      </p:sp>
      <p:sp>
        <p:nvSpPr>
          <p:cNvPr id="114" name="Slide Number"/>
          <p:cNvSpPr txBox="1"/>
          <p:nvPr>
            <p:ph type="sldNum" sz="quarter" idx="4294967295"/>
          </p:nvPr>
        </p:nvSpPr>
        <p:spPr>
          <a:xfrm>
            <a:off x="8502742" y="6404293"/>
            <a:ext cx="184059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HB 1 Haleigh’s Hope Act"/>
          <p:cNvSpPr txBox="1"/>
          <p:nvPr>
            <p:ph type="title"/>
          </p:nvPr>
        </p:nvSpPr>
        <p:spPr>
          <a:xfrm>
            <a:off x="457200" y="274638"/>
            <a:ext cx="8229600" cy="1143002"/>
          </a:xfrm>
          <a:prstGeom prst="rect">
            <a:avLst/>
          </a:prstGeom>
        </p:spPr>
        <p:txBody>
          <a:bodyPr/>
          <a:lstStyle/>
          <a:p>
            <a:pPr/>
            <a:r>
              <a:t>HB 1 Haleigh’s Hope Act	</a:t>
            </a:r>
          </a:p>
        </p:txBody>
      </p:sp>
      <p:sp>
        <p:nvSpPr>
          <p:cNvPr id="117" name="Signed into law by Governor Nathan Deal on April 16, 2015"/>
          <p:cNvSpPr txBox="1"/>
          <p:nvPr>
            <p:ph type="body" idx="1"/>
          </p:nvPr>
        </p:nvSpPr>
        <p:spPr>
          <a:xfrm>
            <a:off x="457200" y="1225006"/>
            <a:ext cx="8229600" cy="4901158"/>
          </a:xfrm>
          <a:prstGeom prst="rect">
            <a:avLst/>
          </a:prstGeom>
        </p:spPr>
        <p:txBody>
          <a:bodyPr/>
          <a:lstStyle/>
          <a:p>
            <a:pPr/>
            <a:r>
              <a:t>Signed into law by Governor Nathan Deal on April 16, 2015</a:t>
            </a:r>
          </a:p>
        </p:txBody>
      </p:sp>
      <p:pic>
        <p:nvPicPr>
          <p:cNvPr id="118" name="IMG_4851.jpg" descr="IMG_485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4976" y="2233833"/>
            <a:ext cx="8588921" cy="4624167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Slide Number"/>
          <p:cNvSpPr txBox="1"/>
          <p:nvPr>
            <p:ph type="sldNum" sz="quarter" idx="4294967295"/>
          </p:nvPr>
        </p:nvSpPr>
        <p:spPr>
          <a:xfrm>
            <a:off x="8502742" y="6404293"/>
            <a:ext cx="184059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HB 1 Final Passage"/>
          <p:cNvSpPr txBox="1"/>
          <p:nvPr>
            <p:ph type="title"/>
          </p:nvPr>
        </p:nvSpPr>
        <p:spPr>
          <a:xfrm>
            <a:off x="457200" y="274638"/>
            <a:ext cx="8229600" cy="1143002"/>
          </a:xfrm>
          <a:prstGeom prst="rect">
            <a:avLst/>
          </a:prstGeom>
        </p:spPr>
        <p:txBody>
          <a:bodyPr/>
          <a:lstStyle/>
          <a:p>
            <a:pPr/>
            <a:r>
              <a:t>HB 1 Final Passage</a:t>
            </a:r>
          </a:p>
        </p:txBody>
      </p:sp>
      <p:pic>
        <p:nvPicPr>
          <p:cNvPr id="122" name="IMG_4852.jpg" descr="IMG_485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76415" y="1600200"/>
            <a:ext cx="6591170" cy="4525963"/>
          </a:xfrm>
          <a:prstGeom prst="rect">
            <a:avLst/>
          </a:prstGeom>
          <a:ln w="12700">
            <a:miter lim="400000"/>
          </a:ln>
        </p:spPr>
      </p:pic>
      <p:sp>
        <p:nvSpPr>
          <p:cNvPr id="123" name="Slide Number"/>
          <p:cNvSpPr txBox="1"/>
          <p:nvPr>
            <p:ph type="sldNum" sz="quarter" idx="4294967295"/>
          </p:nvPr>
        </p:nvSpPr>
        <p:spPr>
          <a:xfrm>
            <a:off x="8502742" y="6404293"/>
            <a:ext cx="184059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What did HB 1 do?"/>
          <p:cNvSpPr txBox="1"/>
          <p:nvPr>
            <p:ph type="title"/>
          </p:nvPr>
        </p:nvSpPr>
        <p:spPr>
          <a:xfrm>
            <a:off x="457200" y="274638"/>
            <a:ext cx="8229600" cy="1143002"/>
          </a:xfrm>
          <a:prstGeom prst="rect">
            <a:avLst/>
          </a:prstGeom>
        </p:spPr>
        <p:txBody>
          <a:bodyPr/>
          <a:lstStyle/>
          <a:p>
            <a:pPr/>
            <a:r>
              <a:t>What did HB 1 do?</a:t>
            </a:r>
          </a:p>
        </p:txBody>
      </p:sp>
      <p:sp>
        <p:nvSpPr>
          <p:cNvPr id="126" name="Provides immunity from prosecution for possession of medical cannabis oil for 8 qualifying conditions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/>
            <a:r>
              <a:t>Provides immunity from prosecution for possession of medical cannabis oil for 8 qualifying conditions</a:t>
            </a:r>
          </a:p>
          <a:p>
            <a:pPr/>
            <a:r>
              <a:t>Cannot possess more than 20 ounces</a:t>
            </a:r>
          </a:p>
          <a:p>
            <a:pPr/>
            <a:r>
              <a:t>Patient must register with the state for registration card in order to have immunity</a:t>
            </a:r>
          </a:p>
          <a:p>
            <a:pPr/>
            <a:r>
              <a:t>Oil cannot exceed more than 5% THC</a:t>
            </a:r>
          </a:p>
        </p:txBody>
      </p:sp>
      <p:sp>
        <p:nvSpPr>
          <p:cNvPr id="127" name="Slide Number"/>
          <p:cNvSpPr txBox="1"/>
          <p:nvPr>
            <p:ph type="sldNum" sz="quarter" idx="4294967295"/>
          </p:nvPr>
        </p:nvSpPr>
        <p:spPr>
          <a:xfrm>
            <a:off x="8502742" y="6404293"/>
            <a:ext cx="184059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HB 1"/>
          <p:cNvSpPr txBox="1"/>
          <p:nvPr>
            <p:ph type="title"/>
          </p:nvPr>
        </p:nvSpPr>
        <p:spPr>
          <a:xfrm>
            <a:off x="457200" y="274638"/>
            <a:ext cx="8229600" cy="1143002"/>
          </a:xfrm>
          <a:prstGeom prst="rect">
            <a:avLst/>
          </a:prstGeom>
        </p:spPr>
        <p:txBody>
          <a:bodyPr/>
          <a:lstStyle/>
          <a:p>
            <a:pPr/>
            <a:r>
              <a:t>HB 1	</a:t>
            </a:r>
          </a:p>
        </p:txBody>
      </p:sp>
      <p:sp>
        <p:nvSpPr>
          <p:cNvPr id="130" name="Qualifying conditions for immunity are: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</a:pPr>
            <a:r>
              <a:t>Qualifying conditions for immunity are:</a:t>
            </a:r>
          </a:p>
          <a:p>
            <a:pPr lvl="1" marL="742950" indent="-285750">
              <a:lnSpc>
                <a:spcPct val="90000"/>
              </a:lnSpc>
              <a:spcBef>
                <a:spcPts val="600"/>
              </a:spcBef>
              <a:defRPr sz="2800"/>
            </a:pPr>
            <a:r>
              <a:t>Seizures </a:t>
            </a:r>
          </a:p>
          <a:p>
            <a:pPr lvl="1" marL="742950" indent="-285750">
              <a:lnSpc>
                <a:spcPct val="90000"/>
              </a:lnSpc>
              <a:spcBef>
                <a:spcPts val="600"/>
              </a:spcBef>
              <a:defRPr sz="2800"/>
            </a:pPr>
            <a:r>
              <a:t>Cancer</a:t>
            </a:r>
          </a:p>
          <a:p>
            <a:pPr lvl="1" marL="742950" indent="-285750">
              <a:lnSpc>
                <a:spcPct val="90000"/>
              </a:lnSpc>
              <a:spcBef>
                <a:spcPts val="600"/>
              </a:spcBef>
              <a:defRPr sz="2800"/>
            </a:pPr>
            <a:r>
              <a:t>ALS, Lou Gehrig’s Disease</a:t>
            </a:r>
          </a:p>
          <a:p>
            <a:pPr lvl="1" marL="742950" indent="-285750">
              <a:lnSpc>
                <a:spcPct val="90000"/>
              </a:lnSpc>
              <a:spcBef>
                <a:spcPts val="600"/>
              </a:spcBef>
              <a:defRPr sz="2800"/>
            </a:pPr>
            <a:r>
              <a:t>MS</a:t>
            </a:r>
          </a:p>
          <a:p>
            <a:pPr lvl="1" marL="742950" indent="-285750">
              <a:lnSpc>
                <a:spcPct val="90000"/>
              </a:lnSpc>
              <a:spcBef>
                <a:spcPts val="600"/>
              </a:spcBef>
              <a:defRPr sz="2800"/>
            </a:pPr>
            <a:r>
              <a:t>Crohn’s Disease</a:t>
            </a:r>
          </a:p>
          <a:p>
            <a:pPr lvl="1" marL="742950" indent="-285750">
              <a:lnSpc>
                <a:spcPct val="90000"/>
              </a:lnSpc>
              <a:spcBef>
                <a:spcPts val="600"/>
              </a:spcBef>
              <a:defRPr sz="2800"/>
            </a:pPr>
            <a:r>
              <a:t>Parkinson’s Disease</a:t>
            </a:r>
          </a:p>
          <a:p>
            <a:pPr lvl="1" marL="742950" indent="-285750">
              <a:lnSpc>
                <a:spcPct val="90000"/>
              </a:lnSpc>
              <a:spcBef>
                <a:spcPts val="600"/>
              </a:spcBef>
              <a:defRPr sz="2800"/>
            </a:pPr>
            <a:r>
              <a:t>Mitochondrial Disease</a:t>
            </a:r>
          </a:p>
          <a:p>
            <a:pPr lvl="1" marL="742950" indent="-285750">
              <a:lnSpc>
                <a:spcPct val="90000"/>
              </a:lnSpc>
              <a:spcBef>
                <a:spcPts val="600"/>
              </a:spcBef>
              <a:defRPr sz="2800"/>
            </a:pPr>
            <a:r>
              <a:t>Sickle Cell Disease</a:t>
            </a:r>
          </a:p>
        </p:txBody>
      </p:sp>
      <p:sp>
        <p:nvSpPr>
          <p:cNvPr id="131" name="Slide Number"/>
          <p:cNvSpPr txBox="1"/>
          <p:nvPr>
            <p:ph type="sldNum" sz="quarter" idx="4294967295"/>
          </p:nvPr>
        </p:nvSpPr>
        <p:spPr>
          <a:xfrm>
            <a:off x="8502742" y="6404293"/>
            <a:ext cx="184059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B 16 signed into law May 19,2017"/>
          <p:cNvSpPr txBox="1"/>
          <p:nvPr>
            <p:ph type="title"/>
          </p:nvPr>
        </p:nvSpPr>
        <p:spPr>
          <a:xfrm>
            <a:off x="457200" y="274638"/>
            <a:ext cx="8229600" cy="1143002"/>
          </a:xfrm>
          <a:prstGeom prst="rect">
            <a:avLst/>
          </a:prstGeom>
        </p:spPr>
        <p:txBody>
          <a:bodyPr/>
          <a:lstStyle>
            <a:lvl1pPr defTabSz="434340">
              <a:defRPr sz="4100"/>
            </a:lvl1pPr>
          </a:lstStyle>
          <a:p>
            <a:pPr/>
            <a:r>
              <a:t>SB 16 signed into law May 19,2017</a:t>
            </a:r>
          </a:p>
        </p:txBody>
      </p:sp>
      <p:sp>
        <p:nvSpPr>
          <p:cNvPr id="134" name="Adds 6 conditions to existing law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39470" indent="-339470" defTabSz="452627">
              <a:lnSpc>
                <a:spcPct val="90000"/>
              </a:lnSpc>
              <a:defRPr sz="3100"/>
            </a:pPr>
            <a:r>
              <a:t>Adds 6 conditions to existing law</a:t>
            </a:r>
          </a:p>
          <a:p>
            <a:pPr lvl="1" marL="792098" indent="-339470" defTabSz="452627">
              <a:lnSpc>
                <a:spcPct val="90000"/>
              </a:lnSpc>
              <a:buChar char="•"/>
              <a:defRPr sz="3100"/>
            </a:pPr>
            <a:r>
              <a:t>Alzheimer’s </a:t>
            </a:r>
          </a:p>
          <a:p>
            <a:pPr lvl="1" marL="792098" indent="-339470" defTabSz="452627">
              <a:lnSpc>
                <a:spcPct val="90000"/>
              </a:lnSpc>
              <a:buChar char="•"/>
              <a:defRPr sz="3100"/>
            </a:pPr>
            <a:r>
              <a:t>AIDS</a:t>
            </a:r>
          </a:p>
          <a:p>
            <a:pPr lvl="1" marL="792098" indent="-339470" defTabSz="452627">
              <a:lnSpc>
                <a:spcPct val="90000"/>
              </a:lnSpc>
              <a:buChar char="•"/>
              <a:defRPr sz="3100"/>
            </a:pPr>
            <a:r>
              <a:t>Autism</a:t>
            </a:r>
          </a:p>
          <a:p>
            <a:pPr lvl="1" marL="792098" indent="-339470" defTabSz="452627">
              <a:lnSpc>
                <a:spcPct val="90000"/>
              </a:lnSpc>
              <a:buChar char="•"/>
              <a:defRPr sz="3100"/>
            </a:pPr>
            <a:r>
              <a:t>Tourette’s Syndrome</a:t>
            </a:r>
          </a:p>
          <a:p>
            <a:pPr lvl="1" marL="792098" indent="-339470" defTabSz="452627">
              <a:lnSpc>
                <a:spcPct val="90000"/>
              </a:lnSpc>
              <a:buChar char="•"/>
              <a:defRPr sz="3100"/>
            </a:pPr>
            <a:r>
              <a:t>Peripheral Neuropathy</a:t>
            </a:r>
          </a:p>
          <a:p>
            <a:pPr lvl="1" marL="792098" indent="-339470" defTabSz="452627">
              <a:lnSpc>
                <a:spcPct val="90000"/>
              </a:lnSpc>
              <a:buChar char="•"/>
              <a:defRPr sz="3100"/>
            </a:pPr>
            <a:r>
              <a:t>EB (rare skin disease)</a:t>
            </a:r>
          </a:p>
          <a:p>
            <a:pPr lvl="1" marL="792098" indent="-339470" defTabSz="452627">
              <a:lnSpc>
                <a:spcPct val="90000"/>
              </a:lnSpc>
              <a:buChar char="•"/>
              <a:defRPr sz="3100"/>
            </a:pPr>
            <a:r>
              <a:t>Also adds eligibility if in hospice care</a:t>
            </a:r>
          </a:p>
        </p:txBody>
      </p:sp>
      <p:sp>
        <p:nvSpPr>
          <p:cNvPr id="135" name="Slide Number"/>
          <p:cNvSpPr txBox="1"/>
          <p:nvPr>
            <p:ph type="sldNum" sz="quarter" idx="4294967295"/>
          </p:nvPr>
        </p:nvSpPr>
        <p:spPr>
          <a:xfrm>
            <a:off x="8502742" y="6404293"/>
            <a:ext cx="184059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B 16 signed into law May 19,2017"/>
          <p:cNvSpPr txBox="1"/>
          <p:nvPr>
            <p:ph type="title"/>
          </p:nvPr>
        </p:nvSpPr>
        <p:spPr>
          <a:xfrm>
            <a:off x="457200" y="274638"/>
            <a:ext cx="8229600" cy="1143002"/>
          </a:xfrm>
          <a:prstGeom prst="rect">
            <a:avLst/>
          </a:prstGeom>
        </p:spPr>
        <p:txBody>
          <a:bodyPr/>
          <a:lstStyle>
            <a:lvl1pPr defTabSz="434340">
              <a:defRPr sz="4100"/>
            </a:lvl1pPr>
          </a:lstStyle>
          <a:p>
            <a:pPr/>
            <a:r>
              <a:t>SB 16 signed into law May 19,2017</a:t>
            </a:r>
          </a:p>
        </p:txBody>
      </p:sp>
      <p:sp>
        <p:nvSpPr>
          <p:cNvPr id="138" name="Provides reciprocity with other states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/>
            <a:r>
              <a:t>Provides reciprocity with other states</a:t>
            </a:r>
          </a:p>
          <a:p>
            <a:pPr/>
            <a:r>
              <a:t>Reduced reporting requirements for physicians</a:t>
            </a:r>
          </a:p>
        </p:txBody>
      </p:sp>
      <p:sp>
        <p:nvSpPr>
          <p:cNvPr id="139" name="Slide Number"/>
          <p:cNvSpPr txBox="1"/>
          <p:nvPr>
            <p:ph type="sldNum" sz="quarter" idx="4294967295"/>
          </p:nvPr>
        </p:nvSpPr>
        <p:spPr>
          <a:xfrm>
            <a:off x="8502742" y="6404293"/>
            <a:ext cx="184059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Legislative Addition 2018…"/>
          <p:cNvSpPr txBox="1"/>
          <p:nvPr>
            <p:ph type="ctrTitle"/>
          </p:nvPr>
        </p:nvSpPr>
        <p:spPr>
          <a:xfrm>
            <a:off x="685800" y="5048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Legislative Addition 2018 </a:t>
            </a:r>
          </a:p>
          <a:p>
            <a:pPr/>
            <a:r>
              <a:t>HB 65</a:t>
            </a:r>
          </a:p>
        </p:txBody>
      </p:sp>
      <p:sp>
        <p:nvSpPr>
          <p:cNvPr id="142" name="Adds PTSD &amp; Intractable Pain to Low THC oil registry…"/>
          <p:cNvSpPr txBox="1"/>
          <p:nvPr>
            <p:ph type="subTitle" sz="half" idx="1"/>
          </p:nvPr>
        </p:nvSpPr>
        <p:spPr>
          <a:xfrm>
            <a:off x="1371600" y="1918940"/>
            <a:ext cx="6400800" cy="3630961"/>
          </a:xfrm>
          <a:prstGeom prst="rect">
            <a:avLst/>
          </a:prstGeom>
        </p:spPr>
        <p:txBody>
          <a:bodyPr/>
          <a:lstStyle/>
          <a:p>
            <a:pPr defTabSz="263346">
              <a:spcBef>
                <a:spcPts val="300"/>
              </a:spcBef>
              <a:defRPr b="1" sz="2624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  <a:p>
            <a:pPr marL="179671" indent="-179671" algn="l" defTabSz="263346">
              <a:spcBef>
                <a:spcPts val="300"/>
              </a:spcBef>
              <a:buSzPct val="100000"/>
              <a:buChar char="•"/>
              <a:defRPr b="1" sz="2496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Adds PTSD &amp; Intractable Pain to Low THC oil registry</a:t>
            </a:r>
          </a:p>
          <a:p>
            <a:pPr marL="179671" indent="-179671" algn="l" defTabSz="263346">
              <a:spcBef>
                <a:spcPts val="300"/>
              </a:spcBef>
              <a:buSzPct val="100000"/>
              <a:buChar char="•"/>
              <a:defRPr b="1" sz="2496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  <a:p>
            <a:pPr marL="179671" indent="-179671" algn="l" defTabSz="263346">
              <a:spcBef>
                <a:spcPts val="300"/>
              </a:spcBef>
              <a:buSzPct val="100000"/>
              <a:buChar char="•"/>
              <a:defRPr b="1" sz="2496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Creates Commission to study and recommend a solution for the access issue in Georgia</a:t>
            </a:r>
          </a:p>
          <a:p>
            <a:pPr algn="l" defTabSz="263346">
              <a:spcBef>
                <a:spcPts val="300"/>
              </a:spcBef>
              <a:defRPr b="1" sz="2496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  <a:p>
            <a:pPr marL="179671" indent="-179671" algn="l" defTabSz="263346">
              <a:spcBef>
                <a:spcPts val="300"/>
              </a:spcBef>
              <a:buSzPct val="100000"/>
              <a:buChar char="•"/>
              <a:defRPr b="1" sz="2496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Signed by Governor Deal May, 2018</a:t>
            </a:r>
          </a:p>
        </p:txBody>
      </p:sp>
      <p:sp>
        <p:nvSpPr>
          <p:cNvPr id="143" name="Slide Number"/>
          <p:cNvSpPr txBox="1"/>
          <p:nvPr>
            <p:ph type="sldNum" sz="quarter" idx="4294967295"/>
          </p:nvPr>
        </p:nvSpPr>
        <p:spPr>
          <a:xfrm>
            <a:off x="8502742" y="6404293"/>
            <a:ext cx="184059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Current Low THC Oil Registry status…"/>
          <p:cNvSpPr txBox="1"/>
          <p:nvPr>
            <p:ph type="title"/>
          </p:nvPr>
        </p:nvSpPr>
        <p:spPr>
          <a:xfrm>
            <a:off x="457200" y="274638"/>
            <a:ext cx="8229600" cy="1143002"/>
          </a:xfrm>
          <a:prstGeom prst="rect">
            <a:avLst/>
          </a:prstGeom>
        </p:spPr>
        <p:txBody>
          <a:bodyPr/>
          <a:lstStyle/>
          <a:p>
            <a:pPr defTabSz="370331">
              <a:defRPr sz="3100"/>
            </a:pPr>
            <a:r>
              <a:t>Current Low THC Oil Registry status	</a:t>
            </a:r>
          </a:p>
          <a:p>
            <a:pPr defTabSz="370331">
              <a:defRPr sz="3100"/>
            </a:pPr>
            <a:r>
              <a:t>as of </a:t>
            </a:r>
            <a:r>
              <a:t>July 31</a:t>
            </a:r>
            <a:r>
              <a:t>, 201</a:t>
            </a:r>
            <a:r>
              <a:t>8</a:t>
            </a:r>
          </a:p>
        </p:txBody>
      </p:sp>
      <p:sp>
        <p:nvSpPr>
          <p:cNvPr id="146" name="Physicians Registered –     646…"/>
          <p:cNvSpPr txBox="1"/>
          <p:nvPr>
            <p:ph type="body" idx="1"/>
          </p:nvPr>
        </p:nvSpPr>
        <p:spPr>
          <a:xfrm>
            <a:off x="457200" y="1587500"/>
            <a:ext cx="8229600" cy="4525963"/>
          </a:xfrm>
          <a:prstGeom prst="rect">
            <a:avLst/>
          </a:prstGeom>
        </p:spPr>
        <p:txBody>
          <a:bodyPr/>
          <a:lstStyle/>
          <a:p>
            <a:pPr marL="243459" indent="-243459" defTabSz="324611">
              <a:lnSpc>
                <a:spcPct val="80000"/>
              </a:lnSpc>
              <a:spcBef>
                <a:spcPts val="500"/>
              </a:spcBef>
              <a:defRPr b="1" sz="3500"/>
            </a:pPr>
            <a:r>
              <a:t>Physicians Registered –     </a:t>
            </a:r>
            <a:r>
              <a:rPr>
                <a:solidFill>
                  <a:srgbClr val="FF2600"/>
                </a:solidFill>
              </a:rPr>
              <a:t>646</a:t>
            </a:r>
          </a:p>
          <a:p>
            <a:pPr marL="243459" indent="-243459" defTabSz="324611">
              <a:lnSpc>
                <a:spcPct val="80000"/>
              </a:lnSpc>
              <a:spcBef>
                <a:spcPts val="500"/>
              </a:spcBef>
              <a:defRPr b="1" sz="3500"/>
            </a:pPr>
          </a:p>
          <a:p>
            <a:pPr marL="243459" indent="-243459" defTabSz="324611">
              <a:lnSpc>
                <a:spcPct val="80000"/>
              </a:lnSpc>
              <a:spcBef>
                <a:spcPts val="500"/>
              </a:spcBef>
              <a:defRPr b="1" sz="3500"/>
            </a:pPr>
            <a:endParaRPr sz="2000"/>
          </a:p>
          <a:p>
            <a:pPr marL="243459" indent="-243459" defTabSz="324611">
              <a:lnSpc>
                <a:spcPct val="80000"/>
              </a:lnSpc>
              <a:spcBef>
                <a:spcPts val="500"/>
              </a:spcBef>
              <a:defRPr b="1" sz="3500"/>
            </a:pPr>
            <a:r>
              <a:t>Patients Registered –     </a:t>
            </a:r>
            <a:r>
              <a:rPr>
                <a:solidFill>
                  <a:srgbClr val="FF2600"/>
                </a:solidFill>
              </a:rPr>
              <a:t>5,425</a:t>
            </a:r>
          </a:p>
        </p:txBody>
      </p:sp>
      <p:sp>
        <p:nvSpPr>
          <p:cNvPr id="147" name="Slide Number"/>
          <p:cNvSpPr txBox="1"/>
          <p:nvPr>
            <p:ph type="sldNum" sz="quarter" idx="4294967295"/>
          </p:nvPr>
        </p:nvSpPr>
        <p:spPr>
          <a:xfrm>
            <a:off x="8502742" y="6404293"/>
            <a:ext cx="184059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Current Low THC Oil Registry conditions…"/>
          <p:cNvSpPr txBox="1"/>
          <p:nvPr>
            <p:ph type="title"/>
          </p:nvPr>
        </p:nvSpPr>
        <p:spPr>
          <a:xfrm>
            <a:off x="457200" y="274638"/>
            <a:ext cx="8229600" cy="1143002"/>
          </a:xfrm>
          <a:prstGeom prst="rect">
            <a:avLst/>
          </a:prstGeom>
        </p:spPr>
        <p:txBody>
          <a:bodyPr/>
          <a:lstStyle/>
          <a:p>
            <a:pPr defTabSz="370331">
              <a:defRPr sz="3100"/>
            </a:pPr>
            <a:r>
              <a:t>Current Low THC Oil Registry conditions	</a:t>
            </a:r>
          </a:p>
          <a:p>
            <a:pPr defTabSz="370331">
              <a:defRPr sz="3100"/>
            </a:pPr>
            <a:r>
              <a:t>as of </a:t>
            </a:r>
            <a:r>
              <a:t>July 31</a:t>
            </a:r>
            <a:r>
              <a:t>, 201</a:t>
            </a:r>
            <a:r>
              <a:t>8</a:t>
            </a:r>
          </a:p>
        </p:txBody>
      </p:sp>
      <p:sp>
        <p:nvSpPr>
          <p:cNvPr id="150" name="Seizures                       1,356    24%…"/>
          <p:cNvSpPr txBox="1"/>
          <p:nvPr>
            <p:ph type="body" idx="1"/>
          </p:nvPr>
        </p:nvSpPr>
        <p:spPr>
          <a:xfrm>
            <a:off x="457200" y="1587500"/>
            <a:ext cx="8229600" cy="4525963"/>
          </a:xfrm>
          <a:prstGeom prst="rect">
            <a:avLst/>
          </a:prstGeom>
        </p:spPr>
        <p:txBody>
          <a:bodyPr/>
          <a:lstStyle/>
          <a:p>
            <a:pPr marL="0" indent="0" defTabSz="253196">
              <a:lnSpc>
                <a:spcPct val="80000"/>
              </a:lnSpc>
              <a:spcBef>
                <a:spcPts val="300"/>
              </a:spcBef>
              <a:buSzTx/>
              <a:buFontTx/>
              <a:buNone/>
              <a:defRPr sz="3432" u="sng"/>
            </a:pPr>
            <a:endParaRPr sz="1560"/>
          </a:p>
          <a:p>
            <a:pPr lvl="1" marL="443094" indent="-189898" defTabSz="253196">
              <a:lnSpc>
                <a:spcPct val="80000"/>
              </a:lnSpc>
              <a:spcBef>
                <a:spcPts val="300"/>
              </a:spcBef>
              <a:buChar char="•"/>
              <a:defRPr b="1" sz="2262"/>
            </a:pPr>
            <a:r>
              <a:t>Seizures                       </a:t>
            </a:r>
            <a:r>
              <a:t>1,356    24%</a:t>
            </a:r>
          </a:p>
          <a:p>
            <a:pPr lvl="1" marL="443094" indent="-189898" defTabSz="253196">
              <a:lnSpc>
                <a:spcPct val="80000"/>
              </a:lnSpc>
              <a:spcBef>
                <a:spcPts val="300"/>
              </a:spcBef>
              <a:buChar char="•"/>
              <a:defRPr b="1" sz="2262"/>
            </a:pPr>
            <a:r>
              <a:t>Cancer                         </a:t>
            </a:r>
            <a:r>
              <a:t>1,225     21%</a:t>
            </a:r>
          </a:p>
          <a:p>
            <a:pPr lvl="1" marL="443094" indent="-189898" defTabSz="253196">
              <a:lnSpc>
                <a:spcPct val="80000"/>
              </a:lnSpc>
              <a:spcBef>
                <a:spcPts val="300"/>
              </a:spcBef>
              <a:buChar char="•"/>
              <a:defRPr b="1" sz="2262"/>
            </a:pPr>
            <a:r>
              <a:t>Peripheral Neuropathy </a:t>
            </a:r>
            <a:r>
              <a:t>1,169    20%</a:t>
            </a:r>
          </a:p>
          <a:p>
            <a:pPr lvl="1" marL="443094" indent="-189898" defTabSz="253196">
              <a:lnSpc>
                <a:spcPct val="80000"/>
              </a:lnSpc>
              <a:spcBef>
                <a:spcPts val="300"/>
              </a:spcBef>
              <a:buChar char="•"/>
              <a:defRPr b="1" sz="2262"/>
            </a:pPr>
            <a:r>
              <a:t>MS                                   638    11%</a:t>
            </a:r>
          </a:p>
          <a:p>
            <a:pPr lvl="1" marL="443094" indent="-189898" defTabSz="253196">
              <a:lnSpc>
                <a:spcPct val="80000"/>
              </a:lnSpc>
              <a:spcBef>
                <a:spcPts val="300"/>
              </a:spcBef>
              <a:buChar char="•"/>
              <a:defRPr b="1" sz="2262"/>
            </a:pPr>
            <a:r>
              <a:t>Autism                             323     5%</a:t>
            </a:r>
          </a:p>
          <a:p>
            <a:pPr lvl="1" marL="443094" indent="-189898" defTabSz="253196">
              <a:lnSpc>
                <a:spcPct val="80000"/>
              </a:lnSpc>
              <a:spcBef>
                <a:spcPts val="300"/>
              </a:spcBef>
              <a:buChar char="•"/>
              <a:defRPr b="1" sz="2262"/>
            </a:pPr>
            <a:r>
              <a:t>Crohn’s                            </a:t>
            </a:r>
            <a:r>
              <a:t>289     5%</a:t>
            </a:r>
          </a:p>
          <a:p>
            <a:pPr lvl="1" marL="443094" indent="-189898" defTabSz="253196">
              <a:lnSpc>
                <a:spcPct val="80000"/>
              </a:lnSpc>
              <a:spcBef>
                <a:spcPts val="300"/>
              </a:spcBef>
              <a:buChar char="•"/>
              <a:defRPr b="1" sz="2262"/>
            </a:pPr>
            <a:r>
              <a:t>Parkinson’s                      </a:t>
            </a:r>
            <a:r>
              <a:t>242     4%</a:t>
            </a:r>
          </a:p>
          <a:p>
            <a:pPr lvl="1" marL="443094" indent="-189898" defTabSz="253196">
              <a:lnSpc>
                <a:spcPct val="80000"/>
              </a:lnSpc>
              <a:spcBef>
                <a:spcPts val="300"/>
              </a:spcBef>
              <a:buChar char="•"/>
              <a:defRPr b="1" sz="2262"/>
            </a:pPr>
            <a:r>
              <a:t>Intractable Pain               177     3%</a:t>
            </a:r>
          </a:p>
          <a:p>
            <a:pPr lvl="1" marL="443094" indent="-189898" defTabSz="253196">
              <a:lnSpc>
                <a:spcPct val="80000"/>
              </a:lnSpc>
              <a:spcBef>
                <a:spcPts val="300"/>
              </a:spcBef>
              <a:buChar char="•"/>
              <a:defRPr b="1" sz="2262"/>
            </a:pPr>
            <a:r>
              <a:t>Mitochondrial                  </a:t>
            </a:r>
            <a:r>
              <a:t>100     2%</a:t>
            </a:r>
          </a:p>
          <a:p>
            <a:pPr lvl="1" marL="443094" indent="-189898" defTabSz="253196">
              <a:lnSpc>
                <a:spcPct val="80000"/>
              </a:lnSpc>
              <a:spcBef>
                <a:spcPts val="300"/>
              </a:spcBef>
              <a:buChar char="•"/>
              <a:defRPr b="1" sz="2262"/>
            </a:pPr>
            <a:r>
              <a:t>Sickle Cell                         </a:t>
            </a:r>
            <a:r>
              <a:t>91     2%</a:t>
            </a:r>
          </a:p>
          <a:p>
            <a:pPr lvl="1" marL="443094" indent="-189898" defTabSz="253196">
              <a:lnSpc>
                <a:spcPct val="80000"/>
              </a:lnSpc>
              <a:spcBef>
                <a:spcPts val="300"/>
              </a:spcBef>
              <a:buChar char="•"/>
              <a:defRPr b="1" sz="2262"/>
            </a:pPr>
            <a:r>
              <a:t>PTSD                                 67     1%</a:t>
            </a:r>
          </a:p>
          <a:p>
            <a:pPr lvl="1" marL="443094" indent="-189898" defTabSz="253196">
              <a:lnSpc>
                <a:spcPct val="80000"/>
              </a:lnSpc>
              <a:spcBef>
                <a:spcPts val="300"/>
              </a:spcBef>
              <a:buChar char="•"/>
              <a:defRPr b="1" sz="2262"/>
            </a:pPr>
            <a:r>
              <a:t>Tourette’s                         26</a:t>
            </a:r>
          </a:p>
          <a:p>
            <a:pPr lvl="1" marL="443094" indent="-189898" defTabSz="253196">
              <a:lnSpc>
                <a:spcPct val="80000"/>
              </a:lnSpc>
              <a:spcBef>
                <a:spcPts val="300"/>
              </a:spcBef>
              <a:buChar char="•"/>
              <a:defRPr b="1" sz="2262"/>
            </a:pPr>
            <a:r>
              <a:t>Other                                91</a:t>
            </a:r>
          </a:p>
        </p:txBody>
      </p:sp>
      <p:sp>
        <p:nvSpPr>
          <p:cNvPr id="151" name="Slide Number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Monthly additions to…"/>
          <p:cNvSpPr txBox="1"/>
          <p:nvPr>
            <p:ph type="title"/>
          </p:nvPr>
        </p:nvSpPr>
        <p:spPr>
          <a:xfrm>
            <a:off x="457200" y="274638"/>
            <a:ext cx="8229600" cy="1143002"/>
          </a:xfrm>
          <a:prstGeom prst="rect">
            <a:avLst/>
          </a:prstGeom>
        </p:spPr>
        <p:txBody>
          <a:bodyPr/>
          <a:lstStyle/>
          <a:p>
            <a:pPr defTabSz="368685">
              <a:defRPr sz="3528"/>
            </a:pPr>
            <a:r>
              <a:t>Monthly additions to </a:t>
            </a:r>
          </a:p>
          <a:p>
            <a:pPr defTabSz="368685">
              <a:defRPr sz="3528"/>
            </a:pPr>
            <a:r>
              <a:t>Low THC oil registry</a:t>
            </a:r>
          </a:p>
        </p:txBody>
      </p:sp>
      <p:sp>
        <p:nvSpPr>
          <p:cNvPr id="154" name="For 2018…"/>
          <p:cNvSpPr txBox="1"/>
          <p:nvPr>
            <p:ph type="body" idx="1"/>
          </p:nvPr>
        </p:nvSpPr>
        <p:spPr>
          <a:xfrm>
            <a:off x="457200" y="1587500"/>
            <a:ext cx="8229600" cy="4525963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</a:pPr>
            <a:r>
              <a:t>For 2018</a:t>
            </a:r>
          </a:p>
          <a:p>
            <a:pPr/>
            <a:r>
              <a:t>March   284</a:t>
            </a:r>
          </a:p>
          <a:p>
            <a:pPr/>
            <a:r>
              <a:t>April     280</a:t>
            </a:r>
          </a:p>
          <a:p>
            <a:pPr/>
            <a:r>
              <a:t>May      334</a:t>
            </a:r>
          </a:p>
          <a:p>
            <a:pPr/>
            <a:r>
              <a:t>June     332</a:t>
            </a:r>
          </a:p>
          <a:p>
            <a:pPr/>
            <a:r>
              <a:t>July*     472</a:t>
            </a:r>
          </a:p>
          <a:p>
            <a:pPr lvl="2" marL="0" indent="457200">
              <a:buSzTx/>
              <a:buFontTx/>
              <a:buNone/>
            </a:pPr>
            <a:r>
              <a:t>*PTSD and Intractable Pain added July 1</a:t>
            </a:r>
          </a:p>
        </p:txBody>
      </p:sp>
      <p:sp>
        <p:nvSpPr>
          <p:cNvPr id="155" name="Slide Number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Challenges remaining for patients"/>
          <p:cNvSpPr txBox="1"/>
          <p:nvPr>
            <p:ph type="title"/>
          </p:nvPr>
        </p:nvSpPr>
        <p:spPr>
          <a:xfrm>
            <a:off x="457200" y="274638"/>
            <a:ext cx="8229600" cy="1143002"/>
          </a:xfrm>
          <a:prstGeom prst="rect">
            <a:avLst/>
          </a:prstGeom>
        </p:spPr>
        <p:txBody>
          <a:bodyPr/>
          <a:lstStyle>
            <a:lvl1pPr defTabSz="438911">
              <a:defRPr sz="4200"/>
            </a:lvl1pPr>
          </a:lstStyle>
          <a:p>
            <a:pPr/>
            <a:r>
              <a:t>Challenges remaining for patients</a:t>
            </a:r>
          </a:p>
        </p:txBody>
      </p:sp>
      <p:sp>
        <p:nvSpPr>
          <p:cNvPr id="158" name="Typical daily message:…"/>
          <p:cNvSpPr txBox="1"/>
          <p:nvPr>
            <p:ph type="body" idx="1"/>
          </p:nvPr>
        </p:nvSpPr>
        <p:spPr>
          <a:xfrm>
            <a:off x="457200" y="1473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0" indent="0" algn="ctr">
              <a:buSzTx/>
              <a:buFontTx/>
              <a:buNone/>
              <a:defRPr b="1" u="sng"/>
            </a:pPr>
            <a:r>
              <a:t>Typical daily message:</a:t>
            </a:r>
          </a:p>
          <a:p>
            <a:pPr marL="0" indent="0" algn="ctr">
              <a:buSzTx/>
              <a:buFontTx/>
              <a:buNone/>
            </a:pPr>
          </a:p>
          <a:p>
            <a:pPr marL="0" indent="0" algn="ctr">
              <a:buSzTx/>
              <a:buFontTx/>
              <a:buNone/>
              <a:defRPr sz="4100">
                <a:solidFill>
                  <a:srgbClr val="FF2600"/>
                </a:solidFill>
              </a:defRPr>
            </a:pPr>
            <a:r>
              <a:t>“I’ve signed up for the registry, </a:t>
            </a:r>
          </a:p>
          <a:p>
            <a:pPr marL="0" indent="0" algn="ctr">
              <a:buSzTx/>
              <a:buFontTx/>
              <a:buNone/>
              <a:defRPr sz="4100">
                <a:solidFill>
                  <a:srgbClr val="FF2600"/>
                </a:solidFill>
              </a:defRPr>
            </a:pPr>
            <a:r>
              <a:t>what do I do now????”</a:t>
            </a:r>
          </a:p>
          <a:p>
            <a:pPr marL="0" indent="0" algn="ctr">
              <a:buSzTx/>
              <a:buFontTx/>
              <a:buNone/>
              <a:defRPr sz="4100"/>
            </a:pPr>
            <a:r>
              <a:t>or</a:t>
            </a:r>
          </a:p>
          <a:p>
            <a:pPr marL="0" indent="0" algn="ctr">
              <a:buSzTx/>
              <a:buFontTx/>
              <a:buNone/>
              <a:defRPr sz="4100">
                <a:solidFill>
                  <a:srgbClr val="FF2600"/>
                </a:solidFill>
              </a:defRPr>
            </a:pPr>
            <a:r>
              <a:t>“How do I now get the oil???”</a:t>
            </a:r>
          </a:p>
        </p:txBody>
      </p:sp>
      <p:sp>
        <p:nvSpPr>
          <p:cNvPr id="159" name="Slide Number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Challenges remaining for patients"/>
          <p:cNvSpPr txBox="1"/>
          <p:nvPr>
            <p:ph type="title"/>
          </p:nvPr>
        </p:nvSpPr>
        <p:spPr>
          <a:xfrm>
            <a:off x="457200" y="274638"/>
            <a:ext cx="8229600" cy="1143002"/>
          </a:xfrm>
          <a:prstGeom prst="rect">
            <a:avLst/>
          </a:prstGeom>
        </p:spPr>
        <p:txBody>
          <a:bodyPr/>
          <a:lstStyle>
            <a:lvl1pPr defTabSz="438911">
              <a:defRPr sz="4200"/>
            </a:lvl1pPr>
          </a:lstStyle>
          <a:p>
            <a:pPr/>
            <a:r>
              <a:t>Challenges remaining for patients</a:t>
            </a:r>
          </a:p>
        </p:txBody>
      </p:sp>
      <p:sp>
        <p:nvSpPr>
          <p:cNvPr id="162" name="Still can’t access medicine in Georgia, with limited exceptions – very low THC oil  (less than .3%), considered hemp, can be purchased online (don’t know content)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298322" indent="-298322" defTabSz="397763">
              <a:spcBef>
                <a:spcPts val="600"/>
              </a:spcBef>
              <a:defRPr sz="2784"/>
            </a:pPr>
            <a:r>
              <a:t>Still can’t access medicine in Georgia, with limited exceptions – very low THC oil  (less than .3%), considered hemp, can be purchased online (don’t know content)</a:t>
            </a:r>
          </a:p>
          <a:p>
            <a:pPr marL="298322" indent="-298322" defTabSz="397763">
              <a:spcBef>
                <a:spcPts val="600"/>
              </a:spcBef>
              <a:defRPr sz="2784"/>
            </a:pPr>
            <a:r>
              <a:t>Must travel to another state to obtain it, and risk violating federal law by bringing it back to Georgia (impractical for most)</a:t>
            </a:r>
          </a:p>
          <a:p>
            <a:pPr marL="298322" indent="-298322" defTabSz="397763">
              <a:spcBef>
                <a:spcPts val="600"/>
              </a:spcBef>
              <a:defRPr sz="2784"/>
            </a:pPr>
            <a:r>
              <a:t>Many are buying plant off the street, and making the oil themselves (illegal, don’t know content)</a:t>
            </a:r>
          </a:p>
          <a:p>
            <a:pPr marL="298322" indent="-298322" defTabSz="397763">
              <a:spcBef>
                <a:spcPts val="600"/>
              </a:spcBef>
              <a:defRPr sz="2784"/>
            </a:pPr>
            <a:r>
              <a:t>Underground network………..(not sustainable)</a:t>
            </a:r>
          </a:p>
        </p:txBody>
      </p:sp>
      <p:sp>
        <p:nvSpPr>
          <p:cNvPr id="163" name="Slide Number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NATIONAL UPDATE"/>
          <p:cNvSpPr txBox="1"/>
          <p:nvPr>
            <p:ph type="title"/>
          </p:nvPr>
        </p:nvSpPr>
        <p:spPr>
          <a:xfrm>
            <a:off x="457200" y="274638"/>
            <a:ext cx="8229600" cy="1143002"/>
          </a:xfrm>
          <a:prstGeom prst="rect">
            <a:avLst/>
          </a:prstGeom>
        </p:spPr>
        <p:txBody>
          <a:bodyPr/>
          <a:lstStyle>
            <a:lvl1pPr>
              <a:defRPr b="1" u="sng">
                <a:solidFill>
                  <a:srgbClr val="FF0000"/>
                </a:solidFill>
              </a:defRPr>
            </a:lvl1pPr>
          </a:lstStyle>
          <a:p>
            <a:pPr/>
            <a:r>
              <a:t>NATIONAL UPDATE</a:t>
            </a:r>
          </a:p>
        </p:txBody>
      </p:sp>
      <p:sp>
        <p:nvSpPr>
          <p:cNvPr id="166" name="46 states now have some form of medical cannabis law on the books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600"/>
              </a:spcBef>
              <a:defRPr sz="2900"/>
            </a:pPr>
          </a:p>
          <a:p>
            <a:pPr>
              <a:lnSpc>
                <a:spcPct val="90000"/>
              </a:lnSpc>
              <a:spcBef>
                <a:spcPts val="600"/>
              </a:spcBef>
              <a:defRPr b="1" sz="2900"/>
            </a:pPr>
            <a:r>
              <a:t>4</a:t>
            </a:r>
            <a:r>
              <a:t>6</a:t>
            </a:r>
            <a:r>
              <a:t> states </a:t>
            </a:r>
            <a:r>
              <a:rPr b="0"/>
              <a:t>now have some form of medical cannabis law on the books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2900"/>
            </a:pPr>
          </a:p>
          <a:p>
            <a:pPr>
              <a:lnSpc>
                <a:spcPct val="90000"/>
              </a:lnSpc>
              <a:spcBef>
                <a:spcPts val="600"/>
              </a:spcBef>
              <a:defRPr b="1" sz="2900"/>
            </a:pPr>
            <a:r>
              <a:t>31</a:t>
            </a:r>
            <a:r>
              <a:rPr b="0"/>
              <a:t> allow some form of cultivation inside their state, including Florida and Arkansas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2900"/>
            </a:pPr>
          </a:p>
          <a:p>
            <a:pPr>
              <a:lnSpc>
                <a:spcPct val="90000"/>
              </a:lnSpc>
              <a:spcBef>
                <a:spcPts val="600"/>
              </a:spcBef>
              <a:defRPr sz="2900"/>
            </a:pPr>
            <a:r>
              <a:t>15 have possession only laws similar to Georgia, including Tennessee, Alabama and South Carolina</a:t>
            </a:r>
          </a:p>
        </p:txBody>
      </p:sp>
      <p:sp>
        <p:nvSpPr>
          <p:cNvPr id="167" name="Slide Number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Federal Solution?"/>
          <p:cNvSpPr txBox="1"/>
          <p:nvPr>
            <p:ph type="title"/>
          </p:nvPr>
        </p:nvSpPr>
        <p:spPr>
          <a:xfrm>
            <a:off x="457200" y="274638"/>
            <a:ext cx="8229600" cy="1143002"/>
          </a:xfrm>
          <a:prstGeom prst="rect">
            <a:avLst/>
          </a:prstGeom>
        </p:spPr>
        <p:txBody>
          <a:bodyPr/>
          <a:lstStyle/>
          <a:p>
            <a:pPr/>
            <a:r>
              <a:t>Federal Solution?</a:t>
            </a:r>
          </a:p>
        </p:txBody>
      </p:sp>
      <p:sp>
        <p:nvSpPr>
          <p:cNvPr id="170" name="CARERS Act: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/>
            <a:r>
              <a:t>CARERS Act:</a:t>
            </a:r>
          </a:p>
          <a:p>
            <a:pPr lvl="1" marL="742950" indent="-285750">
              <a:spcBef>
                <a:spcPts val="600"/>
              </a:spcBef>
              <a:defRPr sz="2800"/>
            </a:pPr>
            <a:r>
              <a:t>Protect state medical programs</a:t>
            </a:r>
          </a:p>
          <a:p>
            <a:pPr lvl="1" marL="742950" indent="-285750">
              <a:spcBef>
                <a:spcPts val="600"/>
              </a:spcBef>
              <a:defRPr sz="2800"/>
            </a:pPr>
            <a:r>
              <a:t>Remove CBD from controlled substance act</a:t>
            </a:r>
          </a:p>
          <a:p>
            <a:pPr lvl="1" marL="742950" indent="-285750">
              <a:spcBef>
                <a:spcPts val="600"/>
              </a:spcBef>
              <a:defRPr sz="2800"/>
            </a:pPr>
            <a:r>
              <a:t>Eliminate federal research barriers</a:t>
            </a:r>
          </a:p>
          <a:p>
            <a:pPr lvl="1" marL="742950" indent="-285750">
              <a:spcBef>
                <a:spcPts val="600"/>
              </a:spcBef>
              <a:defRPr sz="2800"/>
            </a:pPr>
            <a:r>
              <a:t>Ensure equality for military veterans</a:t>
            </a:r>
          </a:p>
        </p:txBody>
      </p:sp>
      <p:sp>
        <p:nvSpPr>
          <p:cNvPr id="171" name="Slide Number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ublic Opinion?   AJC poll"/>
          <p:cNvSpPr txBox="1"/>
          <p:nvPr>
            <p:ph type="title"/>
          </p:nvPr>
        </p:nvSpPr>
        <p:spPr>
          <a:xfrm>
            <a:off x="457200" y="274638"/>
            <a:ext cx="8229600" cy="1143002"/>
          </a:xfrm>
          <a:prstGeom prst="rect">
            <a:avLst/>
          </a:prstGeom>
        </p:spPr>
        <p:txBody>
          <a:bodyPr/>
          <a:lstStyle/>
          <a:p>
            <a:pPr/>
            <a:r>
              <a:t>Public Opinion?   </a:t>
            </a:r>
            <a:r>
              <a:rPr sz="1500"/>
              <a:t>AJC poll</a:t>
            </a:r>
          </a:p>
        </p:txBody>
      </p:sp>
      <p:pic>
        <p:nvPicPr>
          <p:cNvPr id="174" name="Screen Shot 2015-12-08 at 8.05.44 AM.jpg" descr="Screen Shot 2015-12-08 at 8.05.44 AM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72279" y="1600200"/>
            <a:ext cx="2399441" cy="4525963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Slide Number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urvey says…….(11Alive poll)"/>
          <p:cNvSpPr txBox="1"/>
          <p:nvPr>
            <p:ph type="title"/>
          </p:nvPr>
        </p:nvSpPr>
        <p:spPr>
          <a:xfrm>
            <a:off x="457200" y="274638"/>
            <a:ext cx="8229600" cy="1143002"/>
          </a:xfrm>
          <a:prstGeom prst="rect">
            <a:avLst/>
          </a:prstGeom>
        </p:spPr>
        <p:txBody>
          <a:bodyPr/>
          <a:lstStyle/>
          <a:p>
            <a:pPr/>
            <a:r>
              <a:t>Survey says…….</a:t>
            </a:r>
            <a:r>
              <a:rPr sz="1800"/>
              <a:t>(11Alive poll)</a:t>
            </a:r>
          </a:p>
        </p:txBody>
      </p:sp>
      <p:pic>
        <p:nvPicPr>
          <p:cNvPr id="178" name="Medical cannabis poll graph.jpg" descr="Medical cannabis poll graph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7200" y="2068588"/>
            <a:ext cx="8229600" cy="3589188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Slide Number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otential Recommendation -Limited licensees (5-10) -No smoking -Strictly regulated by DPH with proper restrictions"/>
          <p:cNvSpPr txBox="1"/>
          <p:nvPr>
            <p:ph type="title"/>
          </p:nvPr>
        </p:nvSpPr>
        <p:spPr>
          <a:xfrm>
            <a:off x="457200" y="274636"/>
            <a:ext cx="8229600" cy="3312207"/>
          </a:xfrm>
          <a:prstGeom prst="rect">
            <a:avLst/>
          </a:prstGeom>
        </p:spPr>
        <p:txBody>
          <a:bodyPr/>
          <a:lstStyle/>
          <a:p>
            <a:pPr algn="l">
              <a:defRPr sz="3900"/>
            </a:pPr>
            <a:r>
              <a:t>Potential Recommendation</a:t>
            </a:r>
            <a:br/>
            <a:r>
              <a:t>-Limited licensees (5-10)</a:t>
            </a:r>
            <a:br/>
            <a:r>
              <a:t>-No smoking</a:t>
            </a:r>
            <a:br/>
            <a:r>
              <a:t>-Strictly regulated by DPH with proper restrictions</a:t>
            </a:r>
          </a:p>
        </p:txBody>
      </p:sp>
      <p:pic>
        <p:nvPicPr>
          <p:cNvPr id="182" name="12347889_1018022444931979_3495059685617140078_n.jpg" descr="12347889_1018022444931979_3495059685617140078_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09350" y="3586843"/>
            <a:ext cx="3950284" cy="2962731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Slide Number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itle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6" name="Body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87" name="image10.jpeg" descr="image10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85761"/>
            <a:ext cx="9144000" cy="608647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90" name="Group"/>
          <p:cNvGrpSpPr/>
          <p:nvPr/>
        </p:nvGrpSpPr>
        <p:grpSpPr>
          <a:xfrm>
            <a:off x="-76200" y="501252"/>
            <a:ext cx="9550400" cy="6147597"/>
            <a:chOff x="0" y="0"/>
            <a:chExt cx="9550400" cy="6147595"/>
          </a:xfrm>
        </p:grpSpPr>
        <p:pic>
          <p:nvPicPr>
            <p:cNvPr id="188" name="image11.jpeg" descr="image11.jpe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03200" y="203199"/>
              <a:ext cx="9144000" cy="57030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9" name="image12.png" descr="image12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-1"/>
              <a:ext cx="9550400" cy="61475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91" name="Slide Number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8B949289-AF02-4A69-A52F-69C38D948607}"/>
</file>

<file path=customXml/itemProps2.xml><?xml version="1.0" encoding="utf-8"?>
<ds:datastoreItem xmlns:ds="http://schemas.openxmlformats.org/officeDocument/2006/customXml" ds:itemID="{1A75BA44-CD46-42D8-B512-62ADDDEFDB0D}"/>
</file>

<file path=customXml/itemProps3.xml><?xml version="1.0" encoding="utf-8"?>
<ds:datastoreItem xmlns:ds="http://schemas.openxmlformats.org/officeDocument/2006/customXml" ds:itemID="{76FE0699-CF85-4EA1-96B1-72E508A482ED}"/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