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8" r:id="rId2"/>
    <p:sldId id="261" r:id="rId3"/>
    <p:sldId id="285" r:id="rId4"/>
    <p:sldId id="286" r:id="rId5"/>
    <p:sldId id="260" r:id="rId6"/>
    <p:sldId id="284" r:id="rId7"/>
    <p:sldId id="262" r:id="rId8"/>
    <p:sldId id="27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3" r:id="rId18"/>
    <p:sldId id="287" r:id="rId19"/>
    <p:sldId id="283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6" d="100"/>
          <a:sy n="116" d="100"/>
        </p:scale>
        <p:origin x="-14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D390DC-32B1-413D-8B63-17352490A24A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FBBF60-A1FD-4D0A-BE23-DEF1C566FA35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Stephens County Hospital Authority</a:t>
          </a:r>
          <a:endParaRPr lang="en-US" dirty="0"/>
        </a:p>
      </dgm:t>
    </dgm:pt>
    <dgm:pt modelId="{528B4186-9B04-462E-BDF2-7A261F6C31DF}" type="parTrans" cxnId="{44BAC7B1-91B4-4C00-8663-483B4E4475CE}">
      <dgm:prSet/>
      <dgm:spPr/>
      <dgm:t>
        <a:bodyPr/>
        <a:lstStyle/>
        <a:p>
          <a:endParaRPr lang="en-US"/>
        </a:p>
      </dgm:t>
    </dgm:pt>
    <dgm:pt modelId="{266E4351-DFF4-481E-BE22-969C5A9A190D}" type="sibTrans" cxnId="{44BAC7B1-91B4-4C00-8663-483B4E4475CE}">
      <dgm:prSet/>
      <dgm:spPr/>
      <dgm:t>
        <a:bodyPr/>
        <a:lstStyle/>
        <a:p>
          <a:endParaRPr lang="en-US"/>
        </a:p>
      </dgm:t>
    </dgm:pt>
    <dgm:pt modelId="{B4B7F479-7FFE-4BB2-9A24-91AD86454235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Stephens County Hospital</a:t>
          </a:r>
          <a:endParaRPr lang="en-US" dirty="0"/>
        </a:p>
      </dgm:t>
    </dgm:pt>
    <dgm:pt modelId="{136A341B-1C25-4CC9-8778-885ADEC8DED7}" type="parTrans" cxnId="{82C93C78-5C27-49FA-B418-5D8C618802DF}">
      <dgm:prSet/>
      <dgm:spPr/>
      <dgm:t>
        <a:bodyPr/>
        <a:lstStyle/>
        <a:p>
          <a:endParaRPr lang="en-US"/>
        </a:p>
      </dgm:t>
    </dgm:pt>
    <dgm:pt modelId="{5CDE6033-093B-4014-8059-F47BA8112B37}" type="sibTrans" cxnId="{82C93C78-5C27-49FA-B418-5D8C618802DF}">
      <dgm:prSet/>
      <dgm:spPr/>
      <dgm:t>
        <a:bodyPr/>
        <a:lstStyle/>
        <a:p>
          <a:endParaRPr lang="en-US"/>
        </a:p>
      </dgm:t>
    </dgm:pt>
    <dgm:pt modelId="{43C3E632-7BDF-4580-8658-0356DC59C98B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Stephens County Hospital Physician Group</a:t>
          </a:r>
          <a:endParaRPr lang="en-US" dirty="0"/>
        </a:p>
      </dgm:t>
    </dgm:pt>
    <dgm:pt modelId="{80BF0C71-555E-45E7-8A73-A0D43B5134BC}" type="parTrans" cxnId="{6E4B3E60-3659-48BD-949C-CB752CA2BB7E}">
      <dgm:prSet/>
      <dgm:spPr/>
      <dgm:t>
        <a:bodyPr/>
        <a:lstStyle/>
        <a:p>
          <a:endParaRPr lang="en-US"/>
        </a:p>
      </dgm:t>
    </dgm:pt>
    <dgm:pt modelId="{5C64434B-4C5F-4F6C-80AD-6E8797E353C0}" type="sibTrans" cxnId="{6E4B3E60-3659-48BD-949C-CB752CA2BB7E}">
      <dgm:prSet/>
      <dgm:spPr/>
      <dgm:t>
        <a:bodyPr/>
        <a:lstStyle/>
        <a:p>
          <a:endParaRPr lang="en-US"/>
        </a:p>
      </dgm:t>
    </dgm:pt>
    <dgm:pt modelId="{EB69C875-9C45-49B4-BF5E-197ADBE080F8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Edward  C. Gambrell Wound Care Center</a:t>
          </a:r>
          <a:endParaRPr lang="en-US" dirty="0"/>
        </a:p>
      </dgm:t>
    </dgm:pt>
    <dgm:pt modelId="{151F77AE-58A1-4072-B767-C01F6FFCAB54}" type="parTrans" cxnId="{4ED565FE-D809-4D50-B5C4-79031249D532}">
      <dgm:prSet/>
      <dgm:spPr/>
      <dgm:t>
        <a:bodyPr/>
        <a:lstStyle/>
        <a:p>
          <a:endParaRPr lang="en-US"/>
        </a:p>
      </dgm:t>
    </dgm:pt>
    <dgm:pt modelId="{C8C3E35C-D924-45FB-B566-F3C1B34086F5}" type="sibTrans" cxnId="{4ED565FE-D809-4D50-B5C4-79031249D532}">
      <dgm:prSet/>
      <dgm:spPr/>
      <dgm:t>
        <a:bodyPr/>
        <a:lstStyle/>
        <a:p>
          <a:endParaRPr lang="en-US"/>
        </a:p>
      </dgm:t>
    </dgm:pt>
    <dgm:pt modelId="{ABC002DD-64A3-48D3-B441-3CE20AD57FEE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Personal Care Homes</a:t>
          </a:r>
          <a:endParaRPr lang="en-US" dirty="0"/>
        </a:p>
      </dgm:t>
    </dgm:pt>
    <dgm:pt modelId="{76249EDA-94A0-46DB-8BA5-664B184893E9}" type="parTrans" cxnId="{3F389EEC-9B33-4851-8A73-BA691155AFE1}">
      <dgm:prSet/>
      <dgm:spPr/>
      <dgm:t>
        <a:bodyPr/>
        <a:lstStyle/>
        <a:p>
          <a:endParaRPr lang="en-US"/>
        </a:p>
      </dgm:t>
    </dgm:pt>
    <dgm:pt modelId="{6FC69B42-B865-449A-8FB7-A2AD94CA0EEE}" type="sibTrans" cxnId="{3F389EEC-9B33-4851-8A73-BA691155AFE1}">
      <dgm:prSet/>
      <dgm:spPr/>
      <dgm:t>
        <a:bodyPr/>
        <a:lstStyle/>
        <a:p>
          <a:endParaRPr lang="en-US"/>
        </a:p>
      </dgm:t>
    </dgm:pt>
    <dgm:pt modelId="{D891812C-3859-47CA-B9E1-F51E86D3AAC0}" type="pres">
      <dgm:prSet presAssocID="{CBD390DC-32B1-413D-8B63-17352490A24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04F317-C9C1-4578-B059-076021315CE3}" type="pres">
      <dgm:prSet presAssocID="{E4FBBF60-A1FD-4D0A-BE23-DEF1C566FA35}" presName="centerShape" presStyleLbl="node0" presStyleIdx="0" presStyleCnt="1"/>
      <dgm:spPr/>
      <dgm:t>
        <a:bodyPr/>
        <a:lstStyle/>
        <a:p>
          <a:endParaRPr lang="en-US"/>
        </a:p>
      </dgm:t>
    </dgm:pt>
    <dgm:pt modelId="{80D20163-C437-48C1-9686-802C390643FC}" type="pres">
      <dgm:prSet presAssocID="{B4B7F479-7FFE-4BB2-9A24-91AD86454235}" presName="node" presStyleLbl="node1" presStyleIdx="0" presStyleCnt="4" custScaleX="109138" custScaleY="1069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79EB50-B4EA-4FB7-9E69-1FF7568832BA}" type="pres">
      <dgm:prSet presAssocID="{B4B7F479-7FFE-4BB2-9A24-91AD86454235}" presName="dummy" presStyleCnt="0"/>
      <dgm:spPr/>
    </dgm:pt>
    <dgm:pt modelId="{40BE8EEE-289B-46F8-977B-0AEF9625A6D0}" type="pres">
      <dgm:prSet presAssocID="{5CDE6033-093B-4014-8059-F47BA8112B37}" presName="sibTrans" presStyleLbl="sibTrans2D1" presStyleIdx="0" presStyleCnt="4"/>
      <dgm:spPr/>
      <dgm:t>
        <a:bodyPr/>
        <a:lstStyle/>
        <a:p>
          <a:endParaRPr lang="en-US"/>
        </a:p>
      </dgm:t>
    </dgm:pt>
    <dgm:pt modelId="{AFD0E95B-0215-4E6B-B1E9-167B75316561}" type="pres">
      <dgm:prSet presAssocID="{43C3E632-7BDF-4580-8658-0356DC59C98B}" presName="node" presStyleLbl="node1" presStyleIdx="1" presStyleCnt="4" custScaleX="111931" custScaleY="1053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967D4C-B016-464D-A344-EB325AE97BC0}" type="pres">
      <dgm:prSet presAssocID="{43C3E632-7BDF-4580-8658-0356DC59C98B}" presName="dummy" presStyleCnt="0"/>
      <dgm:spPr/>
    </dgm:pt>
    <dgm:pt modelId="{130B61EA-80B1-4389-80D1-1C27C29143FA}" type="pres">
      <dgm:prSet presAssocID="{5C64434B-4C5F-4F6C-80AD-6E8797E353C0}" presName="sibTrans" presStyleLbl="sibTrans2D1" presStyleIdx="1" presStyleCnt="4"/>
      <dgm:spPr/>
      <dgm:t>
        <a:bodyPr/>
        <a:lstStyle/>
        <a:p>
          <a:endParaRPr lang="en-US"/>
        </a:p>
      </dgm:t>
    </dgm:pt>
    <dgm:pt modelId="{54A23A68-5875-42E9-9E94-153BCD3546A5}" type="pres">
      <dgm:prSet presAssocID="{EB69C875-9C45-49B4-BF5E-197ADBE080F8}" presName="node" presStyleLbl="node1" presStyleIdx="2" presStyleCnt="4" custScaleX="109138" custScaleY="1088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F4908C-57A4-431C-A8AF-E9E9719B300B}" type="pres">
      <dgm:prSet presAssocID="{EB69C875-9C45-49B4-BF5E-197ADBE080F8}" presName="dummy" presStyleCnt="0"/>
      <dgm:spPr/>
    </dgm:pt>
    <dgm:pt modelId="{CE471076-A65F-4503-900C-9AB714B95F73}" type="pres">
      <dgm:prSet presAssocID="{C8C3E35C-D924-45FB-B566-F3C1B34086F5}" presName="sibTrans" presStyleLbl="sibTrans2D1" presStyleIdx="2" presStyleCnt="4"/>
      <dgm:spPr/>
      <dgm:t>
        <a:bodyPr/>
        <a:lstStyle/>
        <a:p>
          <a:endParaRPr lang="en-US"/>
        </a:p>
      </dgm:t>
    </dgm:pt>
    <dgm:pt modelId="{0C98DD07-BDA3-430A-AB6C-8A141E5291D3}" type="pres">
      <dgm:prSet presAssocID="{ABC002DD-64A3-48D3-B441-3CE20AD57FEE}" presName="node" presStyleLbl="node1" presStyleIdx="3" presStyleCnt="4" custScaleX="108494" custScaleY="1053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B8EDEC-0A3B-4BC3-9DEC-A35A51C2F8E0}" type="pres">
      <dgm:prSet presAssocID="{ABC002DD-64A3-48D3-B441-3CE20AD57FEE}" presName="dummy" presStyleCnt="0"/>
      <dgm:spPr/>
    </dgm:pt>
    <dgm:pt modelId="{436CC7C3-AD33-458A-9065-7C273CBFB06F}" type="pres">
      <dgm:prSet presAssocID="{6FC69B42-B865-449A-8FB7-A2AD94CA0EEE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F570AA2F-633C-4B61-B204-1C864CE88A28}" type="presOf" srcId="{EB69C875-9C45-49B4-BF5E-197ADBE080F8}" destId="{54A23A68-5875-42E9-9E94-153BCD3546A5}" srcOrd="0" destOrd="0" presId="urn:microsoft.com/office/officeart/2005/8/layout/radial6"/>
    <dgm:cxn modelId="{1F80BA4B-A53E-4C58-A00D-EA1DA6EC6A09}" type="presOf" srcId="{CBD390DC-32B1-413D-8B63-17352490A24A}" destId="{D891812C-3859-47CA-B9E1-F51E86D3AAC0}" srcOrd="0" destOrd="0" presId="urn:microsoft.com/office/officeart/2005/8/layout/radial6"/>
    <dgm:cxn modelId="{4A679A71-66DF-4968-87D3-EB972FB087C3}" type="presOf" srcId="{5C64434B-4C5F-4F6C-80AD-6E8797E353C0}" destId="{130B61EA-80B1-4389-80D1-1C27C29143FA}" srcOrd="0" destOrd="0" presId="urn:microsoft.com/office/officeart/2005/8/layout/radial6"/>
    <dgm:cxn modelId="{69A42816-4464-43E2-AE36-D27E0559D227}" type="presOf" srcId="{C8C3E35C-D924-45FB-B566-F3C1B34086F5}" destId="{CE471076-A65F-4503-900C-9AB714B95F73}" srcOrd="0" destOrd="0" presId="urn:microsoft.com/office/officeart/2005/8/layout/radial6"/>
    <dgm:cxn modelId="{2E401A8A-F1B4-48D9-BB52-489368714BB1}" type="presOf" srcId="{43C3E632-7BDF-4580-8658-0356DC59C98B}" destId="{AFD0E95B-0215-4E6B-B1E9-167B75316561}" srcOrd="0" destOrd="0" presId="urn:microsoft.com/office/officeart/2005/8/layout/radial6"/>
    <dgm:cxn modelId="{44BAC7B1-91B4-4C00-8663-483B4E4475CE}" srcId="{CBD390DC-32B1-413D-8B63-17352490A24A}" destId="{E4FBBF60-A1FD-4D0A-BE23-DEF1C566FA35}" srcOrd="0" destOrd="0" parTransId="{528B4186-9B04-462E-BDF2-7A261F6C31DF}" sibTransId="{266E4351-DFF4-481E-BE22-969C5A9A190D}"/>
    <dgm:cxn modelId="{4ED565FE-D809-4D50-B5C4-79031249D532}" srcId="{E4FBBF60-A1FD-4D0A-BE23-DEF1C566FA35}" destId="{EB69C875-9C45-49B4-BF5E-197ADBE080F8}" srcOrd="2" destOrd="0" parTransId="{151F77AE-58A1-4072-B767-C01F6FFCAB54}" sibTransId="{C8C3E35C-D924-45FB-B566-F3C1B34086F5}"/>
    <dgm:cxn modelId="{82C93C78-5C27-49FA-B418-5D8C618802DF}" srcId="{E4FBBF60-A1FD-4D0A-BE23-DEF1C566FA35}" destId="{B4B7F479-7FFE-4BB2-9A24-91AD86454235}" srcOrd="0" destOrd="0" parTransId="{136A341B-1C25-4CC9-8778-885ADEC8DED7}" sibTransId="{5CDE6033-093B-4014-8059-F47BA8112B37}"/>
    <dgm:cxn modelId="{72D8D213-E8EB-4A03-915A-FDBC5643C881}" type="presOf" srcId="{5CDE6033-093B-4014-8059-F47BA8112B37}" destId="{40BE8EEE-289B-46F8-977B-0AEF9625A6D0}" srcOrd="0" destOrd="0" presId="urn:microsoft.com/office/officeart/2005/8/layout/radial6"/>
    <dgm:cxn modelId="{3F389EEC-9B33-4851-8A73-BA691155AFE1}" srcId="{E4FBBF60-A1FD-4D0A-BE23-DEF1C566FA35}" destId="{ABC002DD-64A3-48D3-B441-3CE20AD57FEE}" srcOrd="3" destOrd="0" parTransId="{76249EDA-94A0-46DB-8BA5-664B184893E9}" sibTransId="{6FC69B42-B865-449A-8FB7-A2AD94CA0EEE}"/>
    <dgm:cxn modelId="{7DAA0DD0-8B44-485D-A226-3A10CA046066}" type="presOf" srcId="{ABC002DD-64A3-48D3-B441-3CE20AD57FEE}" destId="{0C98DD07-BDA3-430A-AB6C-8A141E5291D3}" srcOrd="0" destOrd="0" presId="urn:microsoft.com/office/officeart/2005/8/layout/radial6"/>
    <dgm:cxn modelId="{7A2F3647-4057-4959-9070-7451FC079346}" type="presOf" srcId="{E4FBBF60-A1FD-4D0A-BE23-DEF1C566FA35}" destId="{3204F317-C9C1-4578-B059-076021315CE3}" srcOrd="0" destOrd="0" presId="urn:microsoft.com/office/officeart/2005/8/layout/radial6"/>
    <dgm:cxn modelId="{6E4B3E60-3659-48BD-949C-CB752CA2BB7E}" srcId="{E4FBBF60-A1FD-4D0A-BE23-DEF1C566FA35}" destId="{43C3E632-7BDF-4580-8658-0356DC59C98B}" srcOrd="1" destOrd="0" parTransId="{80BF0C71-555E-45E7-8A73-A0D43B5134BC}" sibTransId="{5C64434B-4C5F-4F6C-80AD-6E8797E353C0}"/>
    <dgm:cxn modelId="{7BB34EF7-2996-4ECD-AEF4-145CF25E0C36}" type="presOf" srcId="{B4B7F479-7FFE-4BB2-9A24-91AD86454235}" destId="{80D20163-C437-48C1-9686-802C390643FC}" srcOrd="0" destOrd="0" presId="urn:microsoft.com/office/officeart/2005/8/layout/radial6"/>
    <dgm:cxn modelId="{6DB09679-F6AC-418E-BF25-965FD5032248}" type="presOf" srcId="{6FC69B42-B865-449A-8FB7-A2AD94CA0EEE}" destId="{436CC7C3-AD33-458A-9065-7C273CBFB06F}" srcOrd="0" destOrd="0" presId="urn:microsoft.com/office/officeart/2005/8/layout/radial6"/>
    <dgm:cxn modelId="{D59B391C-6BA6-41A2-B139-921F655F38D4}" type="presParOf" srcId="{D891812C-3859-47CA-B9E1-F51E86D3AAC0}" destId="{3204F317-C9C1-4578-B059-076021315CE3}" srcOrd="0" destOrd="0" presId="urn:microsoft.com/office/officeart/2005/8/layout/radial6"/>
    <dgm:cxn modelId="{D6D81CF0-4987-4135-A96B-E866BCD46271}" type="presParOf" srcId="{D891812C-3859-47CA-B9E1-F51E86D3AAC0}" destId="{80D20163-C437-48C1-9686-802C390643FC}" srcOrd="1" destOrd="0" presId="urn:microsoft.com/office/officeart/2005/8/layout/radial6"/>
    <dgm:cxn modelId="{AE47E6D7-24AC-4207-A25F-5D570E355673}" type="presParOf" srcId="{D891812C-3859-47CA-B9E1-F51E86D3AAC0}" destId="{EF79EB50-B4EA-4FB7-9E69-1FF7568832BA}" srcOrd="2" destOrd="0" presId="urn:microsoft.com/office/officeart/2005/8/layout/radial6"/>
    <dgm:cxn modelId="{D5BD0FDE-9033-4D71-AC00-6516DF5E5891}" type="presParOf" srcId="{D891812C-3859-47CA-B9E1-F51E86D3AAC0}" destId="{40BE8EEE-289B-46F8-977B-0AEF9625A6D0}" srcOrd="3" destOrd="0" presId="urn:microsoft.com/office/officeart/2005/8/layout/radial6"/>
    <dgm:cxn modelId="{BC8858FD-5A9A-409E-8258-33655D8E1BDE}" type="presParOf" srcId="{D891812C-3859-47CA-B9E1-F51E86D3AAC0}" destId="{AFD0E95B-0215-4E6B-B1E9-167B75316561}" srcOrd="4" destOrd="0" presId="urn:microsoft.com/office/officeart/2005/8/layout/radial6"/>
    <dgm:cxn modelId="{0334A1E1-C281-40F3-81F0-F54DC3435620}" type="presParOf" srcId="{D891812C-3859-47CA-B9E1-F51E86D3AAC0}" destId="{B2967D4C-B016-464D-A344-EB325AE97BC0}" srcOrd="5" destOrd="0" presId="urn:microsoft.com/office/officeart/2005/8/layout/radial6"/>
    <dgm:cxn modelId="{4DB952B2-3E19-4073-8560-656C3A1AE860}" type="presParOf" srcId="{D891812C-3859-47CA-B9E1-F51E86D3AAC0}" destId="{130B61EA-80B1-4389-80D1-1C27C29143FA}" srcOrd="6" destOrd="0" presId="urn:microsoft.com/office/officeart/2005/8/layout/radial6"/>
    <dgm:cxn modelId="{3D855175-EDAF-4100-A998-F6E66CF7902D}" type="presParOf" srcId="{D891812C-3859-47CA-B9E1-F51E86D3AAC0}" destId="{54A23A68-5875-42E9-9E94-153BCD3546A5}" srcOrd="7" destOrd="0" presId="urn:microsoft.com/office/officeart/2005/8/layout/radial6"/>
    <dgm:cxn modelId="{17E3D5D7-F721-4507-8269-20BBE3D2A327}" type="presParOf" srcId="{D891812C-3859-47CA-B9E1-F51E86D3AAC0}" destId="{66F4908C-57A4-431C-A8AF-E9E9719B300B}" srcOrd="8" destOrd="0" presId="urn:microsoft.com/office/officeart/2005/8/layout/radial6"/>
    <dgm:cxn modelId="{95ECFEE0-289C-4EE7-8FF0-24C17BFEE1D9}" type="presParOf" srcId="{D891812C-3859-47CA-B9E1-F51E86D3AAC0}" destId="{CE471076-A65F-4503-900C-9AB714B95F73}" srcOrd="9" destOrd="0" presId="urn:microsoft.com/office/officeart/2005/8/layout/radial6"/>
    <dgm:cxn modelId="{D7AD6118-0CF0-4961-BD10-15DD31861484}" type="presParOf" srcId="{D891812C-3859-47CA-B9E1-F51E86D3AAC0}" destId="{0C98DD07-BDA3-430A-AB6C-8A141E5291D3}" srcOrd="10" destOrd="0" presId="urn:microsoft.com/office/officeart/2005/8/layout/radial6"/>
    <dgm:cxn modelId="{FA606F4E-5312-4763-AE33-98435A0F29B1}" type="presParOf" srcId="{D891812C-3859-47CA-B9E1-F51E86D3AAC0}" destId="{0FB8EDEC-0A3B-4BC3-9DEC-A35A51C2F8E0}" srcOrd="11" destOrd="0" presId="urn:microsoft.com/office/officeart/2005/8/layout/radial6"/>
    <dgm:cxn modelId="{ADA1068A-59F2-4336-8B4A-C967A0D09F82}" type="presParOf" srcId="{D891812C-3859-47CA-B9E1-F51E86D3AAC0}" destId="{436CC7C3-AD33-458A-9065-7C273CBFB06F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6CC7C3-AD33-458A-9065-7C273CBFB06F}">
      <dsp:nvSpPr>
        <dsp:cNvPr id="0" name=""/>
        <dsp:cNvSpPr/>
      </dsp:nvSpPr>
      <dsp:spPr>
        <a:xfrm>
          <a:off x="2168023" y="495915"/>
          <a:ext cx="3341664" cy="3341664"/>
        </a:xfrm>
        <a:prstGeom prst="blockArc">
          <a:avLst>
            <a:gd name="adj1" fmla="val 10800000"/>
            <a:gd name="adj2" fmla="val 1620000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471076-A65F-4503-900C-9AB714B95F73}">
      <dsp:nvSpPr>
        <dsp:cNvPr id="0" name=""/>
        <dsp:cNvSpPr/>
      </dsp:nvSpPr>
      <dsp:spPr>
        <a:xfrm>
          <a:off x="2168023" y="495915"/>
          <a:ext cx="3341664" cy="3341664"/>
        </a:xfrm>
        <a:prstGeom prst="blockArc">
          <a:avLst>
            <a:gd name="adj1" fmla="val 5400000"/>
            <a:gd name="adj2" fmla="val 1080000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0B61EA-80B1-4389-80D1-1C27C29143FA}">
      <dsp:nvSpPr>
        <dsp:cNvPr id="0" name=""/>
        <dsp:cNvSpPr/>
      </dsp:nvSpPr>
      <dsp:spPr>
        <a:xfrm>
          <a:off x="2168023" y="495915"/>
          <a:ext cx="3341664" cy="3341664"/>
        </a:xfrm>
        <a:prstGeom prst="blockArc">
          <a:avLst>
            <a:gd name="adj1" fmla="val 0"/>
            <a:gd name="adj2" fmla="val 540000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BE8EEE-289B-46F8-977B-0AEF9625A6D0}">
      <dsp:nvSpPr>
        <dsp:cNvPr id="0" name=""/>
        <dsp:cNvSpPr/>
      </dsp:nvSpPr>
      <dsp:spPr>
        <a:xfrm>
          <a:off x="2168023" y="495915"/>
          <a:ext cx="3341664" cy="3341664"/>
        </a:xfrm>
        <a:prstGeom prst="blockArc">
          <a:avLst>
            <a:gd name="adj1" fmla="val 16200000"/>
            <a:gd name="adj2" fmla="val 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04F317-C9C1-4578-B059-076021315CE3}">
      <dsp:nvSpPr>
        <dsp:cNvPr id="0" name=""/>
        <dsp:cNvSpPr/>
      </dsp:nvSpPr>
      <dsp:spPr>
        <a:xfrm>
          <a:off x="3070362" y="1398255"/>
          <a:ext cx="1536985" cy="1536985"/>
        </a:xfrm>
        <a:prstGeom prst="ellipse">
          <a:avLst/>
        </a:prstGeom>
        <a:solidFill>
          <a:schemeClr val="accent1"/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Stephens County Hospital Authority</a:t>
          </a:r>
          <a:endParaRPr lang="en-US" sz="1900" kern="1200" dirty="0"/>
        </a:p>
      </dsp:txBody>
      <dsp:txXfrm>
        <a:off x="3295448" y="1623341"/>
        <a:ext cx="1086813" cy="1086813"/>
      </dsp:txXfrm>
    </dsp:sp>
    <dsp:sp modelId="{80D20163-C437-48C1-9686-802C390643FC}">
      <dsp:nvSpPr>
        <dsp:cNvPr id="0" name=""/>
        <dsp:cNvSpPr/>
      </dsp:nvSpPr>
      <dsp:spPr>
        <a:xfrm>
          <a:off x="3251753" y="-40893"/>
          <a:ext cx="1174204" cy="1151083"/>
        </a:xfrm>
        <a:prstGeom prst="ellipse">
          <a:avLst/>
        </a:prstGeom>
        <a:solidFill>
          <a:schemeClr val="accent1"/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Stephens County Hospital</a:t>
          </a:r>
          <a:endParaRPr lang="en-US" sz="1100" kern="1200" dirty="0"/>
        </a:p>
      </dsp:txBody>
      <dsp:txXfrm>
        <a:off x="3423711" y="127679"/>
        <a:ext cx="830288" cy="813939"/>
      </dsp:txXfrm>
    </dsp:sp>
    <dsp:sp modelId="{AFD0E95B-0215-4E6B-B1E9-167B75316561}">
      <dsp:nvSpPr>
        <dsp:cNvPr id="0" name=""/>
        <dsp:cNvSpPr/>
      </dsp:nvSpPr>
      <dsp:spPr>
        <a:xfrm>
          <a:off x="4868828" y="1600200"/>
          <a:ext cx="1204254" cy="1133094"/>
        </a:xfrm>
        <a:prstGeom prst="ellipse">
          <a:avLst/>
        </a:prstGeom>
        <a:solidFill>
          <a:schemeClr val="accent1"/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Stephens County Hospital Physician Group</a:t>
          </a:r>
          <a:endParaRPr lang="en-US" sz="1100" kern="1200" dirty="0"/>
        </a:p>
      </dsp:txBody>
      <dsp:txXfrm>
        <a:off x="5045187" y="1766138"/>
        <a:ext cx="851536" cy="801218"/>
      </dsp:txXfrm>
    </dsp:sp>
    <dsp:sp modelId="{54A23A68-5875-42E9-9E94-153BCD3546A5}">
      <dsp:nvSpPr>
        <dsp:cNvPr id="0" name=""/>
        <dsp:cNvSpPr/>
      </dsp:nvSpPr>
      <dsp:spPr>
        <a:xfrm>
          <a:off x="3251753" y="3213403"/>
          <a:ext cx="1174204" cy="1170890"/>
        </a:xfrm>
        <a:prstGeom prst="ellipse">
          <a:avLst/>
        </a:prstGeom>
        <a:solidFill>
          <a:schemeClr val="accent1"/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Edward  C. Gambrell Wound Care Center</a:t>
          </a:r>
          <a:endParaRPr lang="en-US" sz="1100" kern="1200" dirty="0"/>
        </a:p>
      </dsp:txBody>
      <dsp:txXfrm>
        <a:off x="3423711" y="3384876"/>
        <a:ext cx="830288" cy="827944"/>
      </dsp:txXfrm>
    </dsp:sp>
    <dsp:sp modelId="{0C98DD07-BDA3-430A-AB6C-8A141E5291D3}">
      <dsp:nvSpPr>
        <dsp:cNvPr id="0" name=""/>
        <dsp:cNvSpPr/>
      </dsp:nvSpPr>
      <dsp:spPr>
        <a:xfrm>
          <a:off x="1623117" y="1600200"/>
          <a:ext cx="1167275" cy="1133094"/>
        </a:xfrm>
        <a:prstGeom prst="ellipse">
          <a:avLst/>
        </a:prstGeom>
        <a:solidFill>
          <a:schemeClr val="accent1"/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Personal Care Homes</a:t>
          </a:r>
          <a:endParaRPr lang="en-US" sz="1100" kern="1200" dirty="0"/>
        </a:p>
      </dsp:txBody>
      <dsp:txXfrm>
        <a:off x="1794060" y="1766138"/>
        <a:ext cx="825389" cy="8012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CC441-D0D2-491D-8420-346F089E2A9C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8AE2D-A961-4519-AB3C-440D32F9FA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6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5D588-E7B7-4971-B734-7D7CE0C6AE05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68267-CBC9-4E4C-B421-F621ED7607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597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27B4F-929A-4D74-930A-D17A1DE07318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EF83F-2186-4FB3-BF3E-CA73FEB185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26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76E24-C602-4151-AC11-73D975572923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CBCE2-34D7-4E1F-A367-7B67F506B0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97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C5E1D-C11F-415B-AEEF-46599B8EC217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45C97-2E7A-4455-94FD-F2D4215F24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149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5A291-A4B3-4A76-A5A0-5DDFB03EF979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56BA6-3AC2-4007-BAB0-B4CBF64CE9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887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668BF-DF98-4503-B447-65281D495582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F59E6-677A-43B8-A63B-6F22CBFD68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38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1A545-B201-4957-83AC-5C9E0873A940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95C27-B663-4710-B665-0D4CA75925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504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9AC26-7CBB-43E4-9CB7-4695C953FCDE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C0910-E8A6-4457-A5D6-23AA5DB174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505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A3BF7-C6C5-43D7-A691-08791DA072F8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8EBAC-B8C2-4E9D-AAC4-92262165F1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182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F67CB-804E-4313-86F0-A3443A8A627E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76E31-5BDE-47A1-9594-9758FFC98F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74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588580C-D782-4C5C-B46C-651B9E56F88B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C925222-2201-42F5-BD3F-5FE96DDD08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32" r:id="rId2"/>
    <p:sldLayoutId id="2147483840" r:id="rId3"/>
    <p:sldLayoutId id="2147483833" r:id="rId4"/>
    <p:sldLayoutId id="2147483841" r:id="rId5"/>
    <p:sldLayoutId id="2147483834" r:id="rId6"/>
    <p:sldLayoutId id="2147483835" r:id="rId7"/>
    <p:sldLayoutId id="2147483842" r:id="rId8"/>
    <p:sldLayoutId id="2147483836" r:id="rId9"/>
    <p:sldLayoutId id="2147483837" r:id="rId10"/>
    <p:sldLayoutId id="214748383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200400"/>
            <a:ext cx="4648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-685800"/>
            <a:ext cx="7543800" cy="3657600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Stephens County</a:t>
            </a:r>
            <a:br>
              <a:rPr lang="en-US" sz="6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sz="6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Hospital</a:t>
            </a:r>
            <a:endParaRPr lang="en-US" sz="6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6324600"/>
            <a:ext cx="7010400" cy="457200"/>
          </a:xfrm>
        </p:spPr>
        <p:txBody>
          <a:bodyPr rtlCol="0">
            <a:normAutofit fontScale="92500" lnSpcReduction="1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solidFill>
                  <a:schemeClr val="tx1"/>
                </a:solidFill>
              </a:rPr>
              <a:t>August 8, 2017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 rot="10800000" flipV="1">
            <a:off x="762000" y="457200"/>
            <a:ext cx="7543800" cy="1219200"/>
          </a:xfrm>
        </p:spPr>
        <p:txBody>
          <a:bodyPr/>
          <a:lstStyle/>
          <a:p>
            <a:pPr algn="ctr"/>
            <a:r>
              <a:rPr lang="en-US" altLang="en-US" sz="6000" smtClean="0">
                <a:solidFill>
                  <a:schemeClr val="tx1"/>
                </a:solidFill>
              </a:rPr>
              <a:t>OUR HOSPITAL</a:t>
            </a:r>
          </a:p>
        </p:txBody>
      </p:sp>
      <p:pic>
        <p:nvPicPr>
          <p:cNvPr id="7172" name="Picture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927225"/>
            <a:ext cx="6096000" cy="38862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 rot="10800000" flipV="1">
            <a:off x="762000" y="457200"/>
            <a:ext cx="7543800" cy="1219200"/>
          </a:xfrm>
        </p:spPr>
        <p:txBody>
          <a:bodyPr/>
          <a:lstStyle/>
          <a:p>
            <a:pPr algn="ctr"/>
            <a:r>
              <a:rPr lang="en-US" altLang="en-US" sz="6000" smtClean="0">
                <a:solidFill>
                  <a:schemeClr val="tx1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7543800" cy="3733800"/>
          </a:xfrm>
        </p:spPr>
        <p:txBody>
          <a:bodyPr rtlCol="0"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chemeClr val="tx1"/>
                </a:solidFill>
              </a:rPr>
              <a:t>Lynne Anderson, FACHE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 smtClean="0">
              <a:solidFill>
                <a:schemeClr val="tx1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chemeClr val="tx1"/>
                </a:solidFill>
              </a:rPr>
              <a:t>CEO at Stephens County Hospital for 18 months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 smtClean="0">
              <a:solidFill>
                <a:schemeClr val="tx1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chemeClr val="tx1"/>
                </a:solidFill>
              </a:rPr>
              <a:t>Prior hospital administration in Columbus, Georgia (Columbus Regional Health System) and Atlanta, GA (DeKalb Medical)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 rot="10800000" flipV="1">
            <a:off x="762000" y="457200"/>
            <a:ext cx="7543800" cy="1219200"/>
          </a:xfrm>
        </p:spPr>
        <p:txBody>
          <a:bodyPr/>
          <a:lstStyle/>
          <a:p>
            <a:pPr algn="ctr"/>
            <a:r>
              <a:rPr lang="en-US" altLang="en-US" sz="6000" smtClean="0">
                <a:solidFill>
                  <a:schemeClr val="tx1"/>
                </a:solidFill>
              </a:rPr>
              <a:t>OBJECTIVES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7543800" cy="3733800"/>
          </a:xfrm>
        </p:spPr>
        <p:txBody>
          <a:bodyPr rtlCol="0"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chemeClr val="tx1"/>
                </a:solidFill>
              </a:rPr>
              <a:t>Acquaint you with Stephens County Hospital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 smtClean="0">
              <a:solidFill>
                <a:schemeClr val="tx1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chemeClr val="tx1"/>
                </a:solidFill>
              </a:rPr>
              <a:t>Share hospital issues and challenges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 smtClean="0">
              <a:solidFill>
                <a:schemeClr val="tx1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chemeClr val="tx1"/>
                </a:solidFill>
              </a:rPr>
              <a:t>Identify ways State may assist us in our struggle to provide healthcare to our residents and surrounding area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762000" y="457200"/>
            <a:ext cx="7543800" cy="91440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000" dirty="0" smtClean="0">
                <a:solidFill>
                  <a:schemeClr val="tx1"/>
                </a:solidFill>
              </a:rPr>
              <a:t>COMPONENTS</a:t>
            </a:r>
            <a:endParaRPr lang="en-US" sz="6000" dirty="0">
              <a:solidFill>
                <a:schemeClr val="tx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762000" y="1600200"/>
          <a:ext cx="76962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itle 1"/>
          <p:cNvSpPr>
            <a:spLocks noGrp="1"/>
          </p:cNvSpPr>
          <p:nvPr>
            <p:ph type="title"/>
          </p:nvPr>
        </p:nvSpPr>
        <p:spPr>
          <a:xfrm rot="10800000" flipV="1">
            <a:off x="762000" y="457200"/>
            <a:ext cx="7543800" cy="1219200"/>
          </a:xfrm>
        </p:spPr>
        <p:txBody>
          <a:bodyPr/>
          <a:lstStyle/>
          <a:p>
            <a:pPr algn="ctr"/>
            <a:r>
              <a:rPr lang="en-US" altLang="en-US" sz="6000" smtClean="0">
                <a:solidFill>
                  <a:schemeClr val="tx1"/>
                </a:solidFill>
              </a:rPr>
              <a:t>OUR STATISTICS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 rot="10800000" flipV="1">
            <a:off x="533400" y="1828800"/>
            <a:ext cx="7543800" cy="4038600"/>
          </a:xfrm>
        </p:spPr>
        <p:txBody>
          <a:bodyPr rtlCol="0">
            <a:normAutofit fontScale="77500" lnSpcReduction="20000"/>
          </a:bodyPr>
          <a:lstStyle/>
          <a:p>
            <a:pPr marL="0" indent="0" algn="ctr" fontAlgn="auto">
              <a:spcBef>
                <a:spcPts val="2600"/>
              </a:spcBef>
              <a:spcAft>
                <a:spcPts val="0"/>
              </a:spcAft>
              <a:buFont typeface="Arial" pitchFamily="34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800" b="1" kern="0" dirty="0" smtClean="0">
              <a:solidFill>
                <a:schemeClr val="tx1"/>
              </a:solidFill>
            </a:endParaRPr>
          </a:p>
          <a:p>
            <a:pPr marL="0" indent="0" algn="ctr" fontAlgn="auto">
              <a:spcBef>
                <a:spcPts val="2600"/>
              </a:spcBef>
              <a:spcAft>
                <a:spcPts val="0"/>
              </a:spcAft>
              <a:buFont typeface="Arial" pitchFamily="34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kern="0" dirty="0" smtClean="0">
                <a:solidFill>
                  <a:schemeClr val="tx1"/>
                </a:solidFill>
              </a:rPr>
              <a:t>417 Employees (FTEs)</a:t>
            </a:r>
          </a:p>
          <a:p>
            <a:pPr marL="0" indent="0" algn="ctr" fontAlgn="auto">
              <a:spcBef>
                <a:spcPts val="2600"/>
              </a:spcBef>
              <a:spcAft>
                <a:spcPts val="0"/>
              </a:spcAft>
              <a:buFont typeface="Arial" pitchFamily="34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kern="0" dirty="0" smtClean="0">
                <a:solidFill>
                  <a:schemeClr val="tx1"/>
                </a:solidFill>
              </a:rPr>
              <a:t>538 people</a:t>
            </a:r>
            <a:endParaRPr lang="en-US" sz="2800" b="1" kern="0" dirty="0">
              <a:solidFill>
                <a:schemeClr val="tx1"/>
              </a:solidFill>
            </a:endParaRPr>
          </a:p>
          <a:p>
            <a:pPr marL="0" indent="0" algn="ctr" fontAlgn="auto">
              <a:spcBef>
                <a:spcPts val="2600"/>
              </a:spcBef>
              <a:spcAft>
                <a:spcPts val="0"/>
              </a:spcAft>
              <a:buFont typeface="Arial" pitchFamily="34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kern="0" dirty="0">
                <a:solidFill>
                  <a:schemeClr val="tx1"/>
                </a:solidFill>
              </a:rPr>
              <a:t>    37 Physicians</a:t>
            </a:r>
          </a:p>
          <a:p>
            <a:pPr marL="0" indent="0" algn="ctr" fontAlgn="auto">
              <a:spcBef>
                <a:spcPts val="2600"/>
              </a:spcBef>
              <a:spcAft>
                <a:spcPts val="0"/>
              </a:spcAft>
              <a:buFont typeface="Arial" pitchFamily="34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kern="0" dirty="0">
                <a:solidFill>
                  <a:schemeClr val="tx1"/>
                </a:solidFill>
              </a:rPr>
              <a:t>    30 Volunteers</a:t>
            </a:r>
          </a:p>
          <a:p>
            <a:pPr marL="0" indent="0" algn="ctr" fontAlgn="auto">
              <a:spcBef>
                <a:spcPts val="2600"/>
              </a:spcBef>
              <a:spcAft>
                <a:spcPts val="0"/>
              </a:spcAft>
              <a:buFont typeface="Arial" pitchFamily="34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kern="0" dirty="0">
                <a:solidFill>
                  <a:schemeClr val="tx1"/>
                </a:solidFill>
              </a:rPr>
              <a:t>    96 Hospital beds</a:t>
            </a:r>
          </a:p>
          <a:p>
            <a:pPr marL="0" indent="0" algn="ctr" fontAlgn="auto">
              <a:spcBef>
                <a:spcPts val="2600"/>
              </a:spcBef>
              <a:spcAft>
                <a:spcPts val="0"/>
              </a:spcAft>
              <a:buFont typeface="Arial" pitchFamily="34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kern="0" dirty="0">
                <a:solidFill>
                  <a:schemeClr val="tx1"/>
                </a:solidFill>
              </a:rPr>
              <a:t>    </a:t>
            </a:r>
            <a:r>
              <a:rPr lang="en-US" sz="2800" b="1" kern="0" dirty="0" smtClean="0">
                <a:solidFill>
                  <a:schemeClr val="tx1"/>
                </a:solidFill>
              </a:rPr>
              <a:t>104 </a:t>
            </a:r>
            <a:r>
              <a:rPr lang="en-US" sz="2800" b="1" kern="0" dirty="0">
                <a:solidFill>
                  <a:schemeClr val="tx1"/>
                </a:solidFill>
              </a:rPr>
              <a:t>Personal Care beds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itle 1"/>
          <p:cNvSpPr>
            <a:spLocks noGrp="1"/>
          </p:cNvSpPr>
          <p:nvPr>
            <p:ph type="title"/>
          </p:nvPr>
        </p:nvSpPr>
        <p:spPr>
          <a:xfrm rot="10800000" flipV="1">
            <a:off x="762000" y="457200"/>
            <a:ext cx="7543800" cy="1219200"/>
          </a:xfrm>
        </p:spPr>
        <p:txBody>
          <a:bodyPr/>
          <a:lstStyle/>
          <a:p>
            <a:pPr algn="ctr"/>
            <a:r>
              <a:rPr lang="en-US" altLang="en-US" sz="6000" smtClean="0">
                <a:solidFill>
                  <a:schemeClr val="tx1"/>
                </a:solidFill>
              </a:rPr>
              <a:t>PERTINENT FACTS</a:t>
            </a:r>
          </a:p>
        </p:txBody>
      </p:sp>
      <p:sp>
        <p:nvSpPr>
          <p:cNvPr id="12292" name="Subtitle 2"/>
          <p:cNvSpPr>
            <a:spLocks noGrp="1"/>
          </p:cNvSpPr>
          <p:nvPr>
            <p:ph idx="1"/>
          </p:nvPr>
        </p:nvSpPr>
        <p:spPr>
          <a:xfrm rot="10800000" flipV="1">
            <a:off x="533400" y="1828800"/>
            <a:ext cx="7543800" cy="3886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700"/>
              </a:spcBef>
              <a:buSzPct val="80000"/>
              <a:buFont typeface="Wingdings" pitchFamily="2" charset="2"/>
              <a:buChar char="Ø"/>
            </a:pPr>
            <a:r>
              <a:rPr lang="en-US" altLang="en-US" b="1" smtClean="0">
                <a:solidFill>
                  <a:schemeClr val="tx1"/>
                </a:solidFill>
              </a:rPr>
              <a:t>Hospital has been in existence for 80 years</a:t>
            </a:r>
          </a:p>
          <a:p>
            <a:pPr>
              <a:lnSpc>
                <a:spcPct val="90000"/>
              </a:lnSpc>
              <a:spcBef>
                <a:spcPts val="700"/>
              </a:spcBef>
              <a:buSzPct val="80000"/>
              <a:buFont typeface="Wingdings" pitchFamily="2" charset="2"/>
              <a:buChar char="Ø"/>
            </a:pPr>
            <a:r>
              <a:rPr lang="en-US" altLang="en-US" b="1" smtClean="0">
                <a:solidFill>
                  <a:schemeClr val="tx1"/>
                </a:solidFill>
              </a:rPr>
              <a:t>Only independent hospital within 55 mile radius</a:t>
            </a:r>
          </a:p>
          <a:p>
            <a:pPr>
              <a:lnSpc>
                <a:spcPct val="90000"/>
              </a:lnSpc>
              <a:spcBef>
                <a:spcPts val="700"/>
              </a:spcBef>
              <a:buSzPct val="80000"/>
              <a:buFont typeface="Wingdings" pitchFamily="2" charset="2"/>
              <a:buChar char="Ø"/>
            </a:pPr>
            <a:r>
              <a:rPr lang="en-US" altLang="en-US" b="1" smtClean="0">
                <a:solidFill>
                  <a:schemeClr val="tx1"/>
                </a:solidFill>
              </a:rPr>
              <a:t>Major Community Health Needs</a:t>
            </a:r>
          </a:p>
          <a:p>
            <a:pPr lvl="1">
              <a:lnSpc>
                <a:spcPct val="90000"/>
              </a:lnSpc>
              <a:spcBef>
                <a:spcPts val="700"/>
              </a:spcBef>
              <a:buSzPct val="80000"/>
              <a:buFont typeface="Wingdings" pitchFamily="2" charset="2"/>
              <a:buChar char="Ø"/>
            </a:pPr>
            <a:r>
              <a:rPr lang="en-US" altLang="en-US" b="1" smtClean="0">
                <a:solidFill>
                  <a:schemeClr val="tx1"/>
                </a:solidFill>
              </a:rPr>
              <a:t>Obesity and Lifestyle</a:t>
            </a:r>
          </a:p>
          <a:p>
            <a:pPr lvl="1">
              <a:lnSpc>
                <a:spcPct val="90000"/>
              </a:lnSpc>
              <a:spcBef>
                <a:spcPts val="700"/>
              </a:spcBef>
              <a:buSzPct val="80000"/>
              <a:buFont typeface="Wingdings" pitchFamily="2" charset="2"/>
              <a:buChar char="Ø"/>
            </a:pPr>
            <a:r>
              <a:rPr lang="en-US" altLang="en-US" b="1" smtClean="0">
                <a:solidFill>
                  <a:schemeClr val="tx1"/>
                </a:solidFill>
              </a:rPr>
              <a:t>Chronic Illness (Pulmonary, Diabetes)</a:t>
            </a:r>
          </a:p>
          <a:p>
            <a:pPr lvl="1">
              <a:lnSpc>
                <a:spcPct val="90000"/>
              </a:lnSpc>
              <a:spcBef>
                <a:spcPts val="700"/>
              </a:spcBef>
              <a:buSzPct val="80000"/>
              <a:buFont typeface="Wingdings" pitchFamily="2" charset="2"/>
              <a:buChar char="Ø"/>
            </a:pPr>
            <a:r>
              <a:rPr lang="en-US" altLang="en-US" b="1" smtClean="0">
                <a:solidFill>
                  <a:schemeClr val="tx1"/>
                </a:solidFill>
              </a:rPr>
              <a:t>Mental Health and Substance Abuse</a:t>
            </a:r>
          </a:p>
          <a:p>
            <a:pPr lvl="1">
              <a:lnSpc>
                <a:spcPct val="90000"/>
              </a:lnSpc>
              <a:spcBef>
                <a:spcPts val="700"/>
              </a:spcBef>
              <a:buSzPct val="80000"/>
              <a:buFont typeface="Wingdings" pitchFamily="2" charset="2"/>
              <a:buChar char="Ø"/>
            </a:pPr>
            <a:r>
              <a:rPr lang="en-US" altLang="en-US" b="1" smtClean="0">
                <a:solidFill>
                  <a:schemeClr val="tx1"/>
                </a:solidFill>
              </a:rPr>
              <a:t>Access to Care</a:t>
            </a:r>
          </a:p>
          <a:p>
            <a:pPr>
              <a:lnSpc>
                <a:spcPct val="90000"/>
              </a:lnSpc>
              <a:spcBef>
                <a:spcPts val="700"/>
              </a:spcBef>
              <a:buSzPct val="80000"/>
              <a:buFont typeface="Wingdings" pitchFamily="2" charset="2"/>
              <a:buChar char="Ø"/>
            </a:pPr>
            <a:r>
              <a:rPr lang="en-US" altLang="en-US" b="1" smtClean="0">
                <a:solidFill>
                  <a:schemeClr val="tx1"/>
                </a:solidFill>
              </a:rPr>
              <a:t>Physicians retiring/leaving community</a:t>
            </a:r>
          </a:p>
          <a:p>
            <a:pPr>
              <a:lnSpc>
                <a:spcPct val="90000"/>
              </a:lnSpc>
              <a:spcBef>
                <a:spcPts val="700"/>
              </a:spcBef>
              <a:buSzPct val="80000"/>
              <a:buFont typeface="Wingdings" pitchFamily="2" charset="2"/>
              <a:buChar char="Ø"/>
            </a:pPr>
            <a:r>
              <a:rPr lang="en-US" altLang="en-US" b="1" smtClean="0">
                <a:solidFill>
                  <a:schemeClr val="tx1"/>
                </a:solidFill>
              </a:rPr>
              <a:t>Major physician group owned by competitor</a:t>
            </a:r>
          </a:p>
          <a:p>
            <a:pPr>
              <a:lnSpc>
                <a:spcPct val="90000"/>
              </a:lnSpc>
              <a:spcBef>
                <a:spcPts val="700"/>
              </a:spcBef>
              <a:buSzPct val="80000"/>
              <a:buFont typeface="Wingdings" pitchFamily="2" charset="2"/>
              <a:buChar char="Ø"/>
            </a:pPr>
            <a:endParaRPr lang="en-US" altLang="en-US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 rot="10800000" flipV="1">
            <a:off x="762000" y="457200"/>
            <a:ext cx="7543800" cy="1219200"/>
          </a:xfrm>
        </p:spPr>
        <p:txBody>
          <a:bodyPr/>
          <a:lstStyle/>
          <a:p>
            <a:pPr algn="ctr"/>
            <a:r>
              <a:rPr lang="en-US" altLang="en-US" sz="6000" smtClean="0">
                <a:solidFill>
                  <a:schemeClr val="tx1"/>
                </a:solidFill>
              </a:rPr>
              <a:t>IMPACT ON COUNTY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 rot="10800000" flipV="1">
            <a:off x="533400" y="1828800"/>
            <a:ext cx="7543800" cy="3886200"/>
          </a:xfrm>
        </p:spPr>
        <p:txBody>
          <a:bodyPr rtlCol="0"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chemeClr val="tx1"/>
                </a:solidFill>
                <a:cs typeface="Times New Roman"/>
              </a:rPr>
              <a:t>Second largest employer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chemeClr val="tx1"/>
                </a:solidFill>
                <a:cs typeface="Times New Roman"/>
              </a:rPr>
              <a:t>Median salary  $42,432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chemeClr val="tx1"/>
                </a:solidFill>
                <a:cs typeface="Times New Roman"/>
              </a:rPr>
              <a:t>Nurses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chemeClr val="tx1"/>
                </a:solidFill>
                <a:cs typeface="Times New Roman"/>
              </a:rPr>
              <a:t>Physicians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chemeClr val="tx1"/>
                </a:solidFill>
                <a:cs typeface="Times New Roman"/>
              </a:rPr>
              <a:t>Non-nursing employees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chemeClr val="tx1"/>
                </a:solidFill>
                <a:cs typeface="Times New Roman"/>
              </a:rPr>
              <a:t>Jobs for our county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chemeClr val="tx1"/>
                </a:solidFill>
                <a:cs typeface="Times New Roman"/>
              </a:rPr>
              <a:t>Jobs for which our young people  return to the county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itle 1"/>
          <p:cNvSpPr>
            <a:spLocks noGrp="1"/>
          </p:cNvSpPr>
          <p:nvPr>
            <p:ph type="title"/>
          </p:nvPr>
        </p:nvSpPr>
        <p:spPr>
          <a:xfrm rot="10800000" flipV="1">
            <a:off x="762000" y="457200"/>
            <a:ext cx="7543800" cy="1219200"/>
          </a:xfrm>
        </p:spPr>
        <p:txBody>
          <a:bodyPr/>
          <a:lstStyle/>
          <a:p>
            <a:pPr algn="ctr"/>
            <a:r>
              <a:rPr lang="en-US" altLang="en-US" sz="6000" smtClean="0">
                <a:solidFill>
                  <a:schemeClr val="tx1"/>
                </a:solidFill>
              </a:rPr>
              <a:t>PAYOR MIX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 rot="10800000" flipV="1">
            <a:off x="533400" y="1828800"/>
            <a:ext cx="7543800" cy="3886200"/>
          </a:xfrm>
        </p:spPr>
        <p:txBody>
          <a:bodyPr rtlCol="0">
            <a:normAutofit/>
          </a:bodyPr>
          <a:lstStyle/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b="1" dirty="0">
                <a:solidFill>
                  <a:schemeClr val="tx1"/>
                </a:solidFill>
              </a:rPr>
              <a:t>Medicare 					48.8%</a:t>
            </a:r>
          </a:p>
          <a:p>
            <a:pPr marL="0" indent="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100" b="1" dirty="0">
              <a:solidFill>
                <a:schemeClr val="tx1"/>
              </a:solidFill>
            </a:endParaRP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b="1" dirty="0">
                <a:solidFill>
                  <a:schemeClr val="tx1"/>
                </a:solidFill>
              </a:rPr>
              <a:t>Medicaid					17.5%</a:t>
            </a:r>
          </a:p>
          <a:p>
            <a:pPr marL="0" indent="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100" b="1" dirty="0">
              <a:solidFill>
                <a:schemeClr val="tx1"/>
              </a:solidFill>
            </a:endParaRP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b="1" dirty="0">
                <a:solidFill>
                  <a:schemeClr val="tx1"/>
                </a:solidFill>
              </a:rPr>
              <a:t>Blue Cross 					12.1%</a:t>
            </a:r>
          </a:p>
          <a:p>
            <a:pPr marL="0" indent="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100" b="1" dirty="0">
              <a:solidFill>
                <a:schemeClr val="tx1"/>
              </a:solidFill>
            </a:endParaRP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b="1" dirty="0">
                <a:solidFill>
                  <a:schemeClr val="tx1"/>
                </a:solidFill>
              </a:rPr>
              <a:t>Commercial Insurance		</a:t>
            </a:r>
            <a:r>
              <a:rPr lang="en-US" b="1" dirty="0" smtClean="0">
                <a:solidFill>
                  <a:schemeClr val="tx1"/>
                </a:solidFill>
              </a:rPr>
              <a:t>	11.2</a:t>
            </a:r>
            <a:r>
              <a:rPr lang="en-US" b="1" dirty="0">
                <a:solidFill>
                  <a:schemeClr val="tx1"/>
                </a:solidFill>
              </a:rPr>
              <a:t>%</a:t>
            </a:r>
          </a:p>
          <a:p>
            <a:pPr marL="0" indent="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100" b="1" dirty="0">
              <a:solidFill>
                <a:schemeClr val="tx1"/>
              </a:solidFill>
            </a:endParaRP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b="1" dirty="0">
                <a:solidFill>
                  <a:schemeClr val="tx1"/>
                </a:solidFill>
              </a:rPr>
              <a:t>Private Pay					10.4%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itle 1"/>
          <p:cNvSpPr>
            <a:spLocks noGrp="1"/>
          </p:cNvSpPr>
          <p:nvPr>
            <p:ph type="title"/>
          </p:nvPr>
        </p:nvSpPr>
        <p:spPr>
          <a:xfrm rot="10800000" flipV="1">
            <a:off x="762000" y="457200"/>
            <a:ext cx="7543800" cy="1219200"/>
          </a:xfrm>
        </p:spPr>
        <p:txBody>
          <a:bodyPr/>
          <a:lstStyle/>
          <a:p>
            <a:pPr algn="ctr"/>
            <a:r>
              <a:rPr lang="en-US" altLang="en-US" sz="6000" smtClean="0">
                <a:solidFill>
                  <a:schemeClr val="tx1"/>
                </a:solidFill>
              </a:rPr>
              <a:t>PATIENT ORIGIN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 rot="10800000" flipV="1">
            <a:off x="533400" y="1828800"/>
            <a:ext cx="7543800" cy="3886200"/>
          </a:xfrm>
        </p:spPr>
        <p:txBody>
          <a:bodyPr rtlCol="0">
            <a:normAutofit lnSpcReduction="10000"/>
          </a:bodyPr>
          <a:lstStyle/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endParaRPr lang="en-US" b="1" dirty="0" smtClean="0">
              <a:solidFill>
                <a:srgbClr val="404176"/>
              </a:solidFill>
            </a:endParaRP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b="1" dirty="0" smtClean="0">
                <a:solidFill>
                  <a:schemeClr val="tx1"/>
                </a:solidFill>
              </a:rPr>
              <a:t>Stephens </a:t>
            </a:r>
            <a:r>
              <a:rPr lang="en-US" b="1" dirty="0">
                <a:solidFill>
                  <a:schemeClr val="tx1"/>
                </a:solidFill>
              </a:rPr>
              <a:t>County 				70.5%</a:t>
            </a: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b="1" dirty="0">
                <a:solidFill>
                  <a:schemeClr val="tx1"/>
                </a:solidFill>
              </a:rPr>
              <a:t>Franklin County				  8.4%</a:t>
            </a: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b="1" dirty="0">
                <a:solidFill>
                  <a:schemeClr val="tx1"/>
                </a:solidFill>
              </a:rPr>
              <a:t>Habersham County			  6.4%</a:t>
            </a: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b="1" dirty="0">
                <a:solidFill>
                  <a:schemeClr val="tx1"/>
                </a:solidFill>
              </a:rPr>
              <a:t>Rabun County			 	  5.1%</a:t>
            </a: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b="1" dirty="0">
                <a:solidFill>
                  <a:schemeClr val="tx1"/>
                </a:solidFill>
              </a:rPr>
              <a:t>South Carolina		 		  1.4%</a:t>
            </a: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b="1" dirty="0">
                <a:solidFill>
                  <a:schemeClr val="tx1"/>
                </a:solidFill>
              </a:rPr>
              <a:t>Hart County				  1.7%</a:t>
            </a: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b="1" dirty="0">
                <a:solidFill>
                  <a:schemeClr val="tx1"/>
                </a:solidFill>
              </a:rPr>
              <a:t>Banks County				  0.7%</a:t>
            </a: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b="1" dirty="0">
                <a:solidFill>
                  <a:schemeClr val="tx1"/>
                </a:solidFill>
              </a:rPr>
              <a:t>Elbert County				  0.4%</a:t>
            </a: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b="1" dirty="0">
                <a:solidFill>
                  <a:srgbClr val="404176"/>
                </a:solidFill>
              </a:rPr>
              <a:t>Other				 	  5.4%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762000" y="457200"/>
            <a:ext cx="7543800" cy="121920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000" dirty="0" smtClean="0">
                <a:solidFill>
                  <a:schemeClr val="tx1"/>
                </a:solidFill>
              </a:rPr>
              <a:t>VOLUME INDICATOR TRENDS</a:t>
            </a:r>
            <a:endParaRPr lang="en-US" sz="6000" dirty="0">
              <a:solidFill>
                <a:schemeClr val="tx1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381000" y="2362200"/>
          <a:ext cx="8305800" cy="2595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295400"/>
                <a:gridCol w="1295400"/>
                <a:gridCol w="1371600"/>
                <a:gridCol w="1295400"/>
                <a:gridCol w="1295400"/>
              </a:tblGrid>
              <a:tr h="37079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FY 2012</a:t>
                      </a:r>
                      <a:endParaRPr lang="en-US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FY 2013</a:t>
                      </a:r>
                      <a:endParaRPr lang="en-US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FY 2014</a:t>
                      </a:r>
                      <a:endParaRPr lang="en-US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FY 2015</a:t>
                      </a:r>
                      <a:endParaRPr lang="en-US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FY 2016</a:t>
                      </a:r>
                      <a:endParaRPr lang="en-US" sz="1800" dirty="0"/>
                    </a:p>
                  </a:txBody>
                  <a:tcPr marT="45714" marB="45714"/>
                </a:tc>
              </a:tr>
              <a:tr h="37079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Adult</a:t>
                      </a:r>
                      <a:r>
                        <a:rPr lang="en-US" sz="1600" baseline="0" dirty="0" smtClean="0"/>
                        <a:t> Admissions</a:t>
                      </a:r>
                      <a:endParaRPr lang="en-US" sz="16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3,330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2,632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2,649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2,548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2,254</a:t>
                      </a:r>
                      <a:endParaRPr lang="en-US" sz="1700" dirty="0"/>
                    </a:p>
                  </a:txBody>
                  <a:tcPr marT="45714" marB="45714"/>
                </a:tc>
              </a:tr>
              <a:tr h="37079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 Census Days</a:t>
                      </a:r>
                      <a:endParaRPr lang="en-US" sz="16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17,542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14,446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13,521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13,589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12,002</a:t>
                      </a:r>
                      <a:endParaRPr lang="en-US" sz="1700" dirty="0"/>
                    </a:p>
                  </a:txBody>
                  <a:tcPr marT="45714" marB="45714"/>
                </a:tc>
              </a:tr>
              <a:tr h="37079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Births</a:t>
                      </a:r>
                      <a:endParaRPr lang="en-US" sz="16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496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463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374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392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290</a:t>
                      </a:r>
                      <a:endParaRPr lang="en-US" sz="1700" dirty="0"/>
                    </a:p>
                  </a:txBody>
                  <a:tcPr marT="45714" marB="45714"/>
                </a:tc>
              </a:tr>
              <a:tr h="37079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Surgical Cases</a:t>
                      </a:r>
                      <a:endParaRPr lang="en-US" sz="16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3,317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3,191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3,082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2,443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2,159</a:t>
                      </a:r>
                      <a:endParaRPr lang="en-US" sz="1700" dirty="0"/>
                    </a:p>
                  </a:txBody>
                  <a:tcPr marT="45714" marB="45714"/>
                </a:tc>
              </a:tr>
              <a:tr h="37079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ER Patients</a:t>
                      </a:r>
                      <a:endParaRPr lang="en-US" sz="16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21,367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20,209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18,990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19,525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19,236</a:t>
                      </a:r>
                      <a:endParaRPr lang="en-US" sz="1700" dirty="0"/>
                    </a:p>
                  </a:txBody>
                  <a:tcPr marT="45714" marB="45714"/>
                </a:tc>
              </a:tr>
              <a:tr h="37079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Ambulance Trips</a:t>
                      </a:r>
                      <a:endParaRPr lang="en-US" sz="16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4,152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4,033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4,134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4,452</a:t>
                      </a:r>
                      <a:endParaRPr lang="en-US" sz="17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 smtClean="0"/>
                        <a:t>4,537</a:t>
                      </a:r>
                      <a:endParaRPr lang="en-US" sz="1700" dirty="0"/>
                    </a:p>
                  </a:txBody>
                  <a:tcPr marT="45714" marB="45714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838200" y="304800"/>
            <a:ext cx="7543800" cy="152400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800" dirty="0" smtClean="0">
                <a:solidFill>
                  <a:schemeClr val="tx1"/>
                </a:solidFill>
              </a:rPr>
              <a:t>STEPHENS COUNTY HOSPITAL</a:t>
            </a:r>
            <a:br>
              <a:rPr lang="en-US" sz="4800" dirty="0" smtClean="0">
                <a:solidFill>
                  <a:schemeClr val="tx1"/>
                </a:solidFill>
              </a:rPr>
            </a:br>
            <a:r>
              <a:rPr lang="en-US" sz="4800" dirty="0" smtClean="0">
                <a:solidFill>
                  <a:schemeClr val="tx1"/>
                </a:solidFill>
              </a:rPr>
              <a:t>NET INCOME</a:t>
            </a:r>
            <a:endParaRPr lang="en-US" sz="4800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2133600"/>
          <a:ext cx="7543800" cy="3144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/>
                <a:gridCol w="3771900"/>
              </a:tblGrid>
              <a:tr h="37087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5" marB="45725"/>
                </a:tc>
              </a:tr>
              <a:tr h="3962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FY</a:t>
                      </a:r>
                      <a:r>
                        <a:rPr lang="en-US" sz="2000" baseline="0" dirty="0" smtClean="0"/>
                        <a:t> 2010</a:t>
                      </a:r>
                      <a:endParaRPr lang="en-US" sz="20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$841,038</a:t>
                      </a:r>
                      <a:endParaRPr lang="en-US" sz="2000" dirty="0"/>
                    </a:p>
                  </a:txBody>
                  <a:tcPr marT="45725" marB="45725"/>
                </a:tc>
              </a:tr>
              <a:tr h="3962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FY 2011</a:t>
                      </a:r>
                      <a:endParaRPr lang="en-US" sz="20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($438,556)</a:t>
                      </a:r>
                      <a:endParaRPr lang="en-US" sz="2000" dirty="0"/>
                    </a:p>
                  </a:txBody>
                  <a:tcPr marT="45725" marB="45725"/>
                </a:tc>
              </a:tr>
              <a:tr h="3962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FY 2012</a:t>
                      </a:r>
                      <a:endParaRPr lang="en-US" sz="20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$738,623</a:t>
                      </a:r>
                      <a:endParaRPr lang="en-US" sz="2000" dirty="0"/>
                    </a:p>
                  </a:txBody>
                  <a:tcPr marT="45725" marB="45725"/>
                </a:tc>
              </a:tr>
              <a:tr h="3962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FY 2013</a:t>
                      </a:r>
                      <a:endParaRPr lang="en-US" sz="20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($2,447,690)</a:t>
                      </a:r>
                      <a:endParaRPr lang="en-US" sz="2000" dirty="0"/>
                    </a:p>
                  </a:txBody>
                  <a:tcPr marT="45725" marB="45725"/>
                </a:tc>
              </a:tr>
              <a:tr h="3962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FY 2014</a:t>
                      </a:r>
                      <a:endParaRPr lang="en-US" sz="20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$85,137</a:t>
                      </a:r>
                      <a:endParaRPr lang="en-US" sz="2000" dirty="0"/>
                    </a:p>
                  </a:txBody>
                  <a:tcPr marT="45725" marB="45725"/>
                </a:tc>
              </a:tr>
              <a:tr h="3962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FY 2015</a:t>
                      </a:r>
                      <a:endParaRPr lang="en-US" sz="20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$1,145,348</a:t>
                      </a:r>
                      <a:endParaRPr lang="en-US" sz="2000" dirty="0"/>
                    </a:p>
                  </a:txBody>
                  <a:tcPr marT="45725" marB="45725"/>
                </a:tc>
              </a:tr>
              <a:tr h="3962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FY 2016</a:t>
                      </a:r>
                      <a:endParaRPr lang="en-US" sz="20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($4,571,230)</a:t>
                      </a:r>
                      <a:endParaRPr lang="en-US" sz="2000" dirty="0"/>
                    </a:p>
                  </a:txBody>
                  <a:tcPr marT="45725" marB="45725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itle 1"/>
          <p:cNvSpPr>
            <a:spLocks noGrp="1"/>
          </p:cNvSpPr>
          <p:nvPr>
            <p:ph type="title"/>
          </p:nvPr>
        </p:nvSpPr>
        <p:spPr>
          <a:xfrm rot="10800000" flipV="1">
            <a:off x="762000" y="457200"/>
            <a:ext cx="7543800" cy="1219200"/>
          </a:xfrm>
        </p:spPr>
        <p:txBody>
          <a:bodyPr/>
          <a:lstStyle/>
          <a:p>
            <a:pPr algn="ctr"/>
            <a:r>
              <a:rPr lang="en-US" altLang="en-US" sz="6000" smtClean="0">
                <a:solidFill>
                  <a:schemeClr val="tx1"/>
                </a:solidFill>
              </a:rPr>
              <a:t>LONG TERM DEBT</a:t>
            </a:r>
          </a:p>
        </p:txBody>
      </p:sp>
      <p:sp>
        <p:nvSpPr>
          <p:cNvPr id="18436" name="Subtitle 2"/>
          <p:cNvSpPr>
            <a:spLocks noGrp="1"/>
          </p:cNvSpPr>
          <p:nvPr>
            <p:ph idx="1"/>
          </p:nvPr>
        </p:nvSpPr>
        <p:spPr>
          <a:xfrm rot="10800000" flipV="1">
            <a:off x="533400" y="1828800"/>
            <a:ext cx="7543800" cy="3886200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n-US" altLang="en-US" sz="3600" b="1" smtClean="0">
                <a:solidFill>
                  <a:schemeClr val="tx1"/>
                </a:solidFill>
                <a:cs typeface="Times New Roman" pitchFamily="18" charset="0"/>
              </a:rPr>
              <a:t>$15M  bonds from 2017</a:t>
            </a:r>
          </a:p>
          <a:p>
            <a:pPr marL="0" indent="0" algn="ctr">
              <a:buFont typeface="Arial" charset="0"/>
              <a:buNone/>
            </a:pPr>
            <a:r>
              <a:rPr lang="en-US" altLang="en-US" sz="3200" b="1" smtClean="0">
                <a:solidFill>
                  <a:schemeClr val="tx1"/>
                </a:solidFill>
                <a:cs typeface="Times New Roman" pitchFamily="18" charset="0"/>
              </a:rPr>
              <a:t>  (prior to June 2017 we had only $3.8M in long term debt)</a:t>
            </a:r>
          </a:p>
          <a:p>
            <a:pPr marL="0" indent="0" algn="ctr">
              <a:buFont typeface="Arial" charset="0"/>
              <a:buNone/>
            </a:pPr>
            <a:endParaRPr lang="en-US" altLang="en-US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itle 1"/>
          <p:cNvSpPr>
            <a:spLocks noGrp="1"/>
          </p:cNvSpPr>
          <p:nvPr>
            <p:ph type="title"/>
          </p:nvPr>
        </p:nvSpPr>
        <p:spPr>
          <a:xfrm rot="10800000" flipV="1">
            <a:off x="762000" y="381000"/>
            <a:ext cx="7543800" cy="1524000"/>
          </a:xfrm>
        </p:spPr>
        <p:txBody>
          <a:bodyPr/>
          <a:lstStyle/>
          <a:p>
            <a:pPr algn="ctr"/>
            <a:r>
              <a:rPr lang="en-US" altLang="en-US" sz="4800" smtClean="0">
                <a:solidFill>
                  <a:schemeClr val="tx1"/>
                </a:solidFill>
              </a:rPr>
              <a:t>SUPPORT FROM STEPHENS COUNTY (FY16)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 rot="10800000" flipV="1">
            <a:off x="533400" y="1828800"/>
            <a:ext cx="7543800" cy="3886200"/>
          </a:xfrm>
        </p:spPr>
        <p:txBody>
          <a:bodyPr rtlCol="0">
            <a:normAutofit fontScale="6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800" b="1" dirty="0" smtClean="0">
              <a:solidFill>
                <a:srgbClr val="1F497D"/>
              </a:solidFill>
              <a:cs typeface="Times New Roman" pitchFamily="18"/>
            </a:endParaRP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800" b="1" dirty="0">
              <a:solidFill>
                <a:srgbClr val="1F497D"/>
              </a:solidFill>
              <a:cs typeface="Times New Roman" pitchFamily="18"/>
            </a:endParaRP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800" b="1" dirty="0" smtClean="0">
                <a:solidFill>
                  <a:schemeClr val="tx1"/>
                </a:solidFill>
                <a:cs typeface="Times New Roman" pitchFamily="18"/>
              </a:rPr>
              <a:t>EMS </a:t>
            </a:r>
            <a:r>
              <a:rPr lang="en-US" sz="4800" b="1" dirty="0">
                <a:solidFill>
                  <a:schemeClr val="tx1"/>
                </a:solidFill>
                <a:cs typeface="Times New Roman" pitchFamily="18"/>
              </a:rPr>
              <a:t>Support</a:t>
            </a:r>
          </a:p>
          <a:p>
            <a:pPr marL="594360" lvl="1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800" b="1" dirty="0">
                <a:solidFill>
                  <a:schemeClr val="tx1"/>
                </a:solidFill>
                <a:cs typeface="Times New Roman" pitchFamily="18"/>
              </a:rPr>
              <a:t>$</a:t>
            </a:r>
            <a:r>
              <a:rPr lang="en-US" sz="4800" b="1" dirty="0" smtClean="0">
                <a:solidFill>
                  <a:schemeClr val="tx1"/>
                </a:solidFill>
                <a:cs typeface="Times New Roman" pitchFamily="18"/>
              </a:rPr>
              <a:t>675,336</a:t>
            </a:r>
          </a:p>
          <a:p>
            <a:pPr marL="594360" lvl="1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800" b="1" dirty="0">
              <a:solidFill>
                <a:schemeClr val="tx1"/>
              </a:solidFill>
              <a:cs typeface="Times New Roman" pitchFamily="18"/>
            </a:endParaRP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800" b="1" dirty="0" smtClean="0">
                <a:solidFill>
                  <a:schemeClr val="tx1"/>
                </a:solidFill>
                <a:cs typeface="Times New Roman" pitchFamily="18"/>
              </a:rPr>
              <a:t>Indigent </a:t>
            </a:r>
            <a:r>
              <a:rPr lang="en-US" sz="4800" b="1" dirty="0">
                <a:solidFill>
                  <a:schemeClr val="tx1"/>
                </a:solidFill>
                <a:cs typeface="Times New Roman" pitchFamily="18"/>
              </a:rPr>
              <a:t>Care</a:t>
            </a:r>
          </a:p>
          <a:p>
            <a:pPr marL="594360" lvl="1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800" b="1" dirty="0">
                <a:solidFill>
                  <a:schemeClr val="tx1"/>
                </a:solidFill>
                <a:cs typeface="Times New Roman" pitchFamily="18"/>
              </a:rPr>
              <a:t>  7/10 Mill</a:t>
            </a:r>
          </a:p>
          <a:p>
            <a:pPr marL="594360" lvl="1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800" b="1" dirty="0">
                <a:solidFill>
                  <a:schemeClr val="tx1"/>
                </a:solidFill>
                <a:cs typeface="Times New Roman" pitchFamily="18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cs typeface="Times New Roman" pitchFamily="18"/>
              </a:rPr>
              <a:t> </a:t>
            </a:r>
            <a:r>
              <a:rPr lang="en-US" sz="4800" b="1" dirty="0">
                <a:solidFill>
                  <a:schemeClr val="tx1"/>
                </a:solidFill>
                <a:cs typeface="Times New Roman" pitchFamily="18"/>
              </a:rPr>
              <a:t>$</a:t>
            </a:r>
            <a:r>
              <a:rPr lang="en-US" sz="4800" b="1" dirty="0" smtClean="0">
                <a:solidFill>
                  <a:schemeClr val="tx1"/>
                </a:solidFill>
                <a:cs typeface="Times New Roman" pitchFamily="18"/>
              </a:rPr>
              <a:t>412,966</a:t>
            </a:r>
            <a:endParaRPr lang="en-US" sz="4800" b="1" dirty="0">
              <a:solidFill>
                <a:schemeClr val="tx1"/>
              </a:solidFill>
              <a:cs typeface="Times New Roman" pitchFamily="18"/>
            </a:endParaRPr>
          </a:p>
          <a:p>
            <a:pPr marL="868680" lvl="2" fontAlgn="auto">
              <a:spcBef>
                <a:spcPts val="1200"/>
              </a:spcBef>
              <a:spcAft>
                <a:spcPts val="0"/>
              </a:spcAft>
              <a:buSzPct val="80000"/>
              <a:buFont typeface="Arial" pitchFamily="34" charset="0"/>
              <a:buChar char="Ø"/>
              <a:defRPr/>
            </a:pPr>
            <a:endParaRPr lang="en-US" sz="4800" dirty="0">
              <a:solidFill>
                <a:srgbClr val="404176"/>
              </a:solidFill>
            </a:endParaRP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itle 1"/>
          <p:cNvSpPr>
            <a:spLocks noGrp="1"/>
          </p:cNvSpPr>
          <p:nvPr>
            <p:ph type="title"/>
          </p:nvPr>
        </p:nvSpPr>
        <p:spPr>
          <a:xfrm rot="10800000" flipV="1">
            <a:off x="1066800" y="381000"/>
            <a:ext cx="7543800" cy="1447800"/>
          </a:xfrm>
        </p:spPr>
        <p:txBody>
          <a:bodyPr/>
          <a:lstStyle/>
          <a:p>
            <a:pPr algn="ctr"/>
            <a:r>
              <a:rPr lang="en-US" altLang="en-US" sz="4800" smtClean="0">
                <a:solidFill>
                  <a:schemeClr val="tx1"/>
                </a:solidFill>
              </a:rPr>
              <a:t>TRENDS AFFECTING FINANCIAL PERFORMANCE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 rot="10800000" flipV="1">
            <a:off x="533400" y="1828800"/>
            <a:ext cx="7543800" cy="3886200"/>
          </a:xfrm>
        </p:spPr>
        <p:txBody>
          <a:bodyPr rtlCol="0"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solidFill>
                  <a:schemeClr val="tx1"/>
                </a:solidFill>
                <a:cs typeface="Times New Roman" pitchFamily="18"/>
              </a:rPr>
              <a:t>Volumes flat or reduced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solidFill>
                  <a:schemeClr val="tx1"/>
                </a:solidFill>
                <a:cs typeface="Times New Roman" pitchFamily="18"/>
              </a:rPr>
              <a:t>Revenues up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solidFill>
                  <a:schemeClr val="tx1"/>
                </a:solidFill>
                <a:cs typeface="Times New Roman" pitchFamily="18"/>
              </a:rPr>
              <a:t>Net Revenue down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solidFill>
                  <a:schemeClr val="tx1"/>
                </a:solidFill>
                <a:cs typeface="Times New Roman" pitchFamily="18"/>
              </a:rPr>
              <a:t>Reimbursement down</a:t>
            </a:r>
            <a:endParaRPr lang="en-US" sz="4400" dirty="0">
              <a:solidFill>
                <a:schemeClr val="tx1"/>
              </a:solidFill>
            </a:endParaRP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itle 1"/>
          <p:cNvSpPr>
            <a:spLocks noGrp="1"/>
          </p:cNvSpPr>
          <p:nvPr>
            <p:ph type="title"/>
          </p:nvPr>
        </p:nvSpPr>
        <p:spPr>
          <a:xfrm rot="10800000" flipV="1">
            <a:off x="762000" y="457200"/>
            <a:ext cx="7543800" cy="1219200"/>
          </a:xfrm>
        </p:spPr>
        <p:txBody>
          <a:bodyPr/>
          <a:lstStyle/>
          <a:p>
            <a:pPr algn="ctr"/>
            <a:r>
              <a:rPr lang="en-US" altLang="en-US" sz="4400" smtClean="0">
                <a:solidFill>
                  <a:schemeClr val="tx1"/>
                </a:solidFill>
              </a:rPr>
              <a:t>RURAL HOSPITAL TAX CREDIT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 rot="10800000" flipV="1">
            <a:off x="533400" y="2133600"/>
            <a:ext cx="7543800" cy="3581400"/>
          </a:xfrm>
        </p:spPr>
        <p:txBody>
          <a:bodyPr rtlCol="0">
            <a:normAutofit fontScale="92500" lnSpcReduction="20000"/>
          </a:bodyPr>
          <a:lstStyle/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endParaRPr lang="en-US" sz="3200" b="1" dirty="0" smtClean="0">
              <a:solidFill>
                <a:schemeClr val="tx1"/>
              </a:solidFill>
            </a:endParaRP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sz="3200" b="1" dirty="0" smtClean="0">
                <a:solidFill>
                  <a:schemeClr val="tx1"/>
                </a:solidFill>
              </a:rPr>
              <a:t>Stephens </a:t>
            </a:r>
            <a:r>
              <a:rPr lang="en-US" sz="3200" b="1" dirty="0">
                <a:solidFill>
                  <a:schemeClr val="tx1"/>
                </a:solidFill>
              </a:rPr>
              <a:t>County Qualified</a:t>
            </a: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endParaRPr lang="en-US" sz="3200" b="1" dirty="0">
              <a:solidFill>
                <a:schemeClr val="tx1"/>
              </a:solidFill>
            </a:endParaRP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sz="3200" b="1" dirty="0" smtClean="0">
                <a:solidFill>
                  <a:schemeClr val="tx1"/>
                </a:solidFill>
              </a:rPr>
              <a:t>Ranked third in need</a:t>
            </a:r>
            <a:endParaRPr lang="en-US" sz="3200" b="1" dirty="0">
              <a:solidFill>
                <a:schemeClr val="tx1"/>
              </a:solidFill>
            </a:endParaRP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endParaRPr lang="en-US" sz="3200" b="1" dirty="0">
              <a:solidFill>
                <a:schemeClr val="tx1"/>
              </a:solidFill>
            </a:endParaRP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sz="3200" b="1" dirty="0" smtClean="0">
                <a:solidFill>
                  <a:schemeClr val="tx1"/>
                </a:solidFill>
              </a:rPr>
              <a:t>Have received $188,000 in donations so far</a:t>
            </a:r>
            <a:endParaRPr lang="en-US" sz="3200" b="1" dirty="0">
              <a:solidFill>
                <a:schemeClr val="tx1"/>
              </a:solidFill>
            </a:endParaRP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endParaRPr lang="en-US" sz="3200" b="1" dirty="0">
              <a:solidFill>
                <a:schemeClr val="tx1"/>
              </a:solidFill>
            </a:endParaRPr>
          </a:p>
          <a:p>
            <a:pPr marL="274320" indent="-274320" fontAlgn="auto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80000"/>
              <a:buFont typeface="Wingdings" pitchFamily="2"/>
              <a:buChar char="Ø"/>
              <a:defRPr/>
            </a:pPr>
            <a:r>
              <a:rPr lang="en-US" sz="3200" b="1" dirty="0" smtClean="0">
                <a:solidFill>
                  <a:schemeClr val="tx1"/>
                </a:solidFill>
              </a:rPr>
              <a:t>Did not participate in Georgia Heart</a:t>
            </a:r>
            <a:endParaRPr lang="en-US" sz="3200" b="1" dirty="0">
              <a:solidFill>
                <a:schemeClr val="tx1"/>
              </a:solidFill>
            </a:endParaRP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itle 1"/>
          <p:cNvSpPr>
            <a:spLocks noGrp="1"/>
          </p:cNvSpPr>
          <p:nvPr>
            <p:ph type="title"/>
          </p:nvPr>
        </p:nvSpPr>
        <p:spPr>
          <a:xfrm rot="10800000" flipV="1">
            <a:off x="762000" y="457200"/>
            <a:ext cx="7543800" cy="1219200"/>
          </a:xfrm>
        </p:spPr>
        <p:txBody>
          <a:bodyPr/>
          <a:lstStyle/>
          <a:p>
            <a:pPr algn="ctr"/>
            <a:r>
              <a:rPr lang="en-US" altLang="en-US" sz="6000" smtClean="0">
                <a:solidFill>
                  <a:schemeClr val="tx1"/>
                </a:solidFill>
              </a:rPr>
              <a:t>STATE SUPPORT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 rot="10800000" flipV="1">
            <a:off x="533400" y="1752600"/>
            <a:ext cx="7543800" cy="3962400"/>
          </a:xfrm>
        </p:spPr>
        <p:txBody>
          <a:bodyPr rtlCol="0">
            <a:normAutofit fontScale="70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3200" b="1" dirty="0" smtClean="0">
              <a:solidFill>
                <a:schemeClr val="tx1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3200" b="1" dirty="0">
              <a:solidFill>
                <a:schemeClr val="tx1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b="1" dirty="0" smtClean="0">
                <a:solidFill>
                  <a:schemeClr val="tx1"/>
                </a:solidFill>
              </a:rPr>
              <a:t>Maintain CON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3200" b="1" dirty="0" smtClean="0">
              <a:solidFill>
                <a:schemeClr val="tx1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b="1" dirty="0" smtClean="0">
                <a:solidFill>
                  <a:schemeClr val="tx1"/>
                </a:solidFill>
              </a:rPr>
              <a:t>Help us  maintain the DSH program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3200" b="1" dirty="0" smtClean="0">
              <a:solidFill>
                <a:schemeClr val="tx1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b="1" dirty="0" smtClean="0">
                <a:solidFill>
                  <a:schemeClr val="tx1"/>
                </a:solidFill>
              </a:rPr>
              <a:t>Create a fund for short term emergency financial assistance for hospitals if needed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3200" b="1" dirty="0" smtClean="0">
              <a:solidFill>
                <a:schemeClr val="tx1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b="1" dirty="0" smtClean="0">
                <a:solidFill>
                  <a:schemeClr val="tx1"/>
                </a:solidFill>
              </a:rPr>
              <a:t>Ensure that insurers are timely and objective in adding physicians/hospitals to networks (with retro dates back to date  of application)</a:t>
            </a: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3200" b="1" dirty="0" smtClean="0">
              <a:solidFill>
                <a:schemeClr val="tx1"/>
              </a:solidFill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3200" b="1" dirty="0" smtClean="0">
              <a:solidFill>
                <a:schemeClr val="tx1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3200" b="1" dirty="0" smtClean="0">
              <a:solidFill>
                <a:schemeClr val="tx1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 rot="10800000" flipV="1">
            <a:off x="762000" y="457200"/>
            <a:ext cx="7543800" cy="1219200"/>
          </a:xfrm>
        </p:spPr>
        <p:txBody>
          <a:bodyPr/>
          <a:lstStyle/>
          <a:p>
            <a:pPr algn="ctr"/>
            <a:r>
              <a:rPr lang="en-US" altLang="en-US" sz="6000" smtClean="0">
                <a:solidFill>
                  <a:schemeClr val="tx1"/>
                </a:solidFill>
              </a:rPr>
              <a:t>SUMMARY</a:t>
            </a:r>
          </a:p>
        </p:txBody>
      </p:sp>
      <p:sp>
        <p:nvSpPr>
          <p:cNvPr id="23556" name="Subtitle 2"/>
          <p:cNvSpPr>
            <a:spLocks noGrp="1"/>
          </p:cNvSpPr>
          <p:nvPr>
            <p:ph idx="1"/>
          </p:nvPr>
        </p:nvSpPr>
        <p:spPr>
          <a:xfrm rot="10800000" flipV="1">
            <a:off x="533400" y="1752600"/>
            <a:ext cx="7543800" cy="39624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en-US" sz="3200" b="1" smtClean="0">
                <a:solidFill>
                  <a:schemeClr val="tx1"/>
                </a:solidFill>
              </a:rPr>
              <a:t>Facts about Stephens County Hospital</a:t>
            </a:r>
          </a:p>
          <a:p>
            <a:pPr>
              <a:buFont typeface="Wingdings" pitchFamily="2" charset="2"/>
              <a:buChar char="Ø"/>
            </a:pPr>
            <a:r>
              <a:rPr lang="en-US" altLang="en-US" sz="3200" b="1" smtClean="0">
                <a:solidFill>
                  <a:schemeClr val="tx1"/>
                </a:solidFill>
              </a:rPr>
              <a:t>Our issues and challenges</a:t>
            </a:r>
          </a:p>
          <a:p>
            <a:pPr>
              <a:buFont typeface="Wingdings" pitchFamily="2" charset="2"/>
              <a:buChar char="Ø"/>
            </a:pPr>
            <a:r>
              <a:rPr lang="en-US" altLang="en-US" sz="3200" b="1" smtClean="0">
                <a:solidFill>
                  <a:schemeClr val="tx1"/>
                </a:solidFill>
              </a:rPr>
              <a:t>State assistance and partnership ideas</a:t>
            </a:r>
          </a:p>
          <a:p>
            <a:pPr>
              <a:buFont typeface="Wingdings" pitchFamily="2" charset="2"/>
              <a:buChar char="Ø"/>
            </a:pPr>
            <a:endParaRPr lang="en-US" altLang="en-US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91200"/>
            <a:ext cx="1879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762000" y="457200"/>
            <a:ext cx="7543800" cy="121920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	</a:t>
            </a:r>
            <a:r>
              <a:rPr lang="en-US" sz="5300" dirty="0" smtClean="0">
                <a:solidFill>
                  <a:schemeClr val="tx1"/>
                </a:solidFill>
              </a:rPr>
              <a:t>QUESTIONS/DISCUSSION</a:t>
            </a:r>
            <a:endParaRPr lang="en-US" sz="5300" dirty="0">
              <a:solidFill>
                <a:schemeClr val="tx1"/>
              </a:solidFill>
            </a:endParaRPr>
          </a:p>
        </p:txBody>
      </p:sp>
      <p:pic>
        <p:nvPicPr>
          <p:cNvPr id="24580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2362200"/>
            <a:ext cx="5181600" cy="3276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WERPOINT TEMPLATE - 80 ANNIVERSARY LOGO">
  <a:themeElements>
    <a:clrScheme name="Custom 1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800000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Minutes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0CCF243-E2A6-4B86-84B5-D07062D57BC8}"/>
</file>

<file path=customXml/itemProps2.xml><?xml version="1.0" encoding="utf-8"?>
<ds:datastoreItem xmlns:ds="http://schemas.openxmlformats.org/officeDocument/2006/customXml" ds:itemID="{799C37A6-986D-4B9E-9878-B0B77777A5E9}"/>
</file>

<file path=customXml/itemProps3.xml><?xml version="1.0" encoding="utf-8"?>
<ds:datastoreItem xmlns:ds="http://schemas.openxmlformats.org/officeDocument/2006/customXml" ds:itemID="{F4A71511-3AA4-4475-8643-3E1422CEA67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</TotalTime>
  <Words>435</Words>
  <Application>Microsoft Office PowerPoint</Application>
  <PresentationFormat>On-screen Show (4:3)</PresentationFormat>
  <Paragraphs>168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Times New Roman</vt:lpstr>
      <vt:lpstr>Arial</vt:lpstr>
      <vt:lpstr>Impact</vt:lpstr>
      <vt:lpstr>Calibri</vt:lpstr>
      <vt:lpstr>Wingdings</vt:lpstr>
      <vt:lpstr>POWERPOINT TEMPLATE - 80 ANNIVERSARY LOGO</vt:lpstr>
      <vt:lpstr>Stephens County Hospital</vt:lpstr>
      <vt:lpstr>OUR HOSPITAL</vt:lpstr>
      <vt:lpstr>INTRODUCTION</vt:lpstr>
      <vt:lpstr>OBJECTIVES TODAY</vt:lpstr>
      <vt:lpstr>COMPONENTS</vt:lpstr>
      <vt:lpstr>OUR STATISTICS</vt:lpstr>
      <vt:lpstr>PERTINENT FACTS</vt:lpstr>
      <vt:lpstr>IMPACT ON COUNTY</vt:lpstr>
      <vt:lpstr>PAYOR MIX</vt:lpstr>
      <vt:lpstr>PATIENT ORIGIN</vt:lpstr>
      <vt:lpstr>VOLUME INDICATOR TRENDS</vt:lpstr>
      <vt:lpstr>STEPHENS COUNTY HOSPITAL NET INCOME</vt:lpstr>
      <vt:lpstr>LONG TERM DEBT</vt:lpstr>
      <vt:lpstr>SUPPORT FROM STEPHENS COUNTY (FY16)</vt:lpstr>
      <vt:lpstr>TRENDS AFFECTING FINANCIAL PERFORMANCE</vt:lpstr>
      <vt:lpstr>RURAL HOSPITAL TAX CREDIT</vt:lpstr>
      <vt:lpstr>STATE SUPPORT</vt:lpstr>
      <vt:lpstr>SUMMARY</vt:lpstr>
      <vt:lpstr> QUESTIONS/DISCUSSION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Pamela Jones</dc:creator>
  <cp:lastModifiedBy>Krieg, Amy</cp:lastModifiedBy>
  <cp:revision>21</cp:revision>
  <dcterms:created xsi:type="dcterms:W3CDTF">2017-04-17T17:36:47Z</dcterms:created>
  <dcterms:modified xsi:type="dcterms:W3CDTF">2017-08-15T19:09:50Z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