
<file path=[Content_Types].xml><?xml version="1.0" encoding="utf-8"?>
<Types xmlns="http://schemas.openxmlformats.org/package/2006/content-types">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customXml/itemProps1.xml" ContentType="application/vnd.openxmlformats-officedocument.customXmlPropertie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Default Extension="png" ContentType="image/png"/>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charts/style1.xml" ContentType="application/vnd.ms-office.chartstyle+xml"/>
  <Override PartName="/customXml/itemProps2.xml" ContentType="application/vnd.openxmlformats-officedocument.customXmlPropertie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notesSlides/notesSlide19.xml" ContentType="application/vnd.openxmlformats-officedocument.presentationml.notesSlide+xml"/>
  <Default Extension="emf" ContentType="image/x-emf"/>
  <Default Extension="jpeg" ContentType="image/jpeg"/>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charts/colors1.xml" ContentType="application/vnd.ms-office.chartcolorstyl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Default Extension="rels" ContentType="application/vnd.openxmlformats-package.relationships+xml"/>
  <Override PartName="/ppt/slides/slide2.xml" ContentType="application/vnd.openxmlformats-officedocument.presentationml.slide+xml"/>
  <Override PartName="/ppt/slides/slide16.xml" ContentType="application/vnd.openxmlformats-officedocument.presentationml.slide+xml"/>
  <Override PartName="/ppt/notesSlides/notesSlide18.xml" ContentType="application/vnd.openxmlformats-officedocument.presentationml.notesSlide+xml"/>
  <Override PartName="/ppt/slides/slide23.xml" ContentType="application/vnd.openxmlformats-officedocument.presentationml.slide+xml"/>
  <Override PartName="/ppt/slides/slide12.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notesMasterIdLst>
    <p:notesMasterId r:id="rId27"/>
  </p:notesMasterIdLst>
  <p:handoutMasterIdLst>
    <p:handoutMasterId r:id="rId28"/>
  </p:handoutMasterIdLst>
  <p:sldIdLst>
    <p:sldId id="256" r:id="rId2"/>
    <p:sldId id="306" r:id="rId3"/>
    <p:sldId id="271" r:id="rId4"/>
    <p:sldId id="307" r:id="rId5"/>
    <p:sldId id="285" r:id="rId6"/>
    <p:sldId id="289" r:id="rId7"/>
    <p:sldId id="277" r:id="rId8"/>
    <p:sldId id="279" r:id="rId9"/>
    <p:sldId id="309" r:id="rId10"/>
    <p:sldId id="292" r:id="rId11"/>
    <p:sldId id="295" r:id="rId12"/>
    <p:sldId id="291" r:id="rId13"/>
    <p:sldId id="261" r:id="rId14"/>
    <p:sldId id="290" r:id="rId15"/>
    <p:sldId id="294" r:id="rId16"/>
    <p:sldId id="296" r:id="rId17"/>
    <p:sldId id="297" r:id="rId18"/>
    <p:sldId id="272" r:id="rId19"/>
    <p:sldId id="299" r:id="rId20"/>
    <p:sldId id="304" r:id="rId21"/>
    <p:sldId id="300" r:id="rId22"/>
    <p:sldId id="270" r:id="rId23"/>
    <p:sldId id="308" r:id="rId24"/>
    <p:sldId id="274" r:id="rId25"/>
    <p:sldId id="302" r:id="rId26"/>
  </p:sldIdLst>
  <p:sldSz cx="12192000" cy="6858000"/>
  <p:notesSz cx="7026275" cy="93122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66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214" autoAdjust="0"/>
    <p:restoredTop sz="92220"/>
  </p:normalViewPr>
  <p:slideViewPr>
    <p:cSldViewPr snapToGrid="0">
      <p:cViewPr varScale="1">
        <p:scale>
          <a:sx n="59" d="100"/>
          <a:sy n="59" d="100"/>
        </p:scale>
        <p:origin x="1184" y="6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openxmlformats.org/officeDocument/2006/relationships/customXml" Target="../customXml/item3.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oleObject" Target="file:///C:\Users\skindregan\Box%20Sync\BOX%20Stephanie%20Kindregan\Legal%20Climate%20Coalition\Resources\Georgia%20Verdicts\UPDATED%20Georgia%20Top%2025%20Verdicts%202010-2018.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834536307961506"/>
          <c:y val="0.19486111111111112"/>
          <c:w val="0.72721019247594054"/>
          <c:h val="0.72088764946048411"/>
        </c:manualLayout>
      </c:layout>
      <c:lineChart>
        <c:grouping val="stacked"/>
        <c:varyColors val="0"/>
        <c:ser>
          <c:idx val="0"/>
          <c:order val="0"/>
          <c:spPr>
            <a:ln w="38100" cap="rnd">
              <a:solidFill>
                <a:schemeClr val="accent3"/>
              </a:solidFill>
              <a:round/>
            </a:ln>
            <a:effectLst/>
          </c:spPr>
          <c:marker>
            <c:symbol val="circle"/>
            <c:size val="10"/>
            <c:spPr>
              <a:solidFill>
                <a:schemeClr val="bg1"/>
              </a:solidFill>
              <a:ln w="25400">
                <a:solidFill>
                  <a:schemeClr val="accent3"/>
                </a:solidFill>
              </a:ln>
              <a:effectLst/>
            </c:spPr>
          </c:marker>
          <c:cat>
            <c:numRef>
              <c:f>'Verdicts Only'!$B$1:$J$1</c:f>
              <c:numCache>
                <c:formatCode>General</c:formatCode>
                <c:ptCount val="9"/>
                <c:pt idx="0">
                  <c:v>2010</c:v>
                </c:pt>
                <c:pt idx="1">
                  <c:v>2011</c:v>
                </c:pt>
                <c:pt idx="2">
                  <c:v>2012</c:v>
                </c:pt>
                <c:pt idx="3">
                  <c:v>2013</c:v>
                </c:pt>
                <c:pt idx="4">
                  <c:v>2014</c:v>
                </c:pt>
                <c:pt idx="5">
                  <c:v>2015</c:v>
                </c:pt>
                <c:pt idx="6">
                  <c:v>2016</c:v>
                </c:pt>
                <c:pt idx="7">
                  <c:v>2017</c:v>
                </c:pt>
                <c:pt idx="8">
                  <c:v>2018</c:v>
                </c:pt>
              </c:numCache>
            </c:numRef>
          </c:cat>
          <c:val>
            <c:numRef>
              <c:f>'Verdicts Only'!$B$27:$J$27</c:f>
              <c:numCache>
                <c:formatCode>_("$"* #,##0.00_);_("$"* \(#,##0.00\);_("$"* "-"??_);_(@_)</c:formatCode>
                <c:ptCount val="9"/>
                <c:pt idx="0">
                  <c:v>172143589.32999998</c:v>
                </c:pt>
                <c:pt idx="1">
                  <c:v>178572191</c:v>
                </c:pt>
                <c:pt idx="2">
                  <c:v>198281685</c:v>
                </c:pt>
                <c:pt idx="3">
                  <c:v>272254888</c:v>
                </c:pt>
                <c:pt idx="4">
                  <c:v>110053594.98999999</c:v>
                </c:pt>
                <c:pt idx="5">
                  <c:v>480806185.78000003</c:v>
                </c:pt>
                <c:pt idx="6">
                  <c:v>204168001.87</c:v>
                </c:pt>
                <c:pt idx="7">
                  <c:v>250978867.22999999</c:v>
                </c:pt>
                <c:pt idx="8">
                  <c:v>1364767627.8000002</c:v>
                </c:pt>
              </c:numCache>
            </c:numRef>
          </c:val>
          <c:smooth val="1"/>
          <c:extLst xmlns:c16r2="http://schemas.microsoft.com/office/drawing/2015/06/chart">
            <c:ext xmlns:c16="http://schemas.microsoft.com/office/drawing/2014/chart" uri="{C3380CC4-5D6E-409C-BE32-E72D297353CC}">
              <c16:uniqueId val="{00000000-D322-E74E-9C7B-F40D43CFF130}"/>
            </c:ext>
          </c:extLst>
        </c:ser>
        <c:dLbls>
          <c:showLegendKey val="0"/>
          <c:showVal val="0"/>
          <c:showCatName val="0"/>
          <c:showSerName val="0"/>
          <c:showPercent val="0"/>
          <c:showBubbleSize val="0"/>
        </c:dLbls>
        <c:marker val="1"/>
        <c:smooth val="0"/>
        <c:axId val="424457512"/>
        <c:axId val="424457904"/>
      </c:lineChart>
      <c:catAx>
        <c:axId val="424457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j-lt"/>
                <a:ea typeface="+mn-ea"/>
                <a:cs typeface="+mn-cs"/>
              </a:defRPr>
            </a:pPr>
            <a:endParaRPr lang="en-US"/>
          </a:p>
        </c:txPr>
        <c:crossAx val="424457904"/>
        <c:crosses val="autoZero"/>
        <c:auto val="1"/>
        <c:lblAlgn val="ctr"/>
        <c:lblOffset val="100"/>
        <c:noMultiLvlLbl val="0"/>
      </c:catAx>
      <c:valAx>
        <c:axId val="424457904"/>
        <c:scaling>
          <c:orientation val="minMax"/>
        </c:scaling>
        <c:delete val="0"/>
        <c:axPos val="l"/>
        <c:majorGridlines>
          <c:spPr>
            <a:ln w="9525" cap="flat" cmpd="sng" algn="ctr">
              <a:solidFill>
                <a:schemeClr val="tx1">
                  <a:lumMod val="15000"/>
                  <a:lumOff val="85000"/>
                </a:schemeClr>
              </a:solidFill>
              <a:round/>
            </a:ln>
            <a:effectLst/>
          </c:spPr>
        </c:majorGridlines>
        <c:numFmt formatCode="&quot;$&quot;0.00,,,&quot;B&quot;"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j-lt"/>
                <a:ea typeface="+mn-ea"/>
                <a:cs typeface="+mn-cs"/>
              </a:defRPr>
            </a:pPr>
            <a:endParaRPr lang="en-US"/>
          </a:p>
        </c:txPr>
        <c:crossAx val="424457512"/>
        <c:crosses val="autoZero"/>
        <c:crossBetween val="between"/>
      </c:valAx>
      <c:spPr>
        <a:noFill/>
        <a:ln>
          <a:noFill/>
        </a:ln>
        <a:effectLst/>
      </c:spPr>
    </c:plotArea>
    <c:plotVisOnly val="1"/>
    <c:dispBlanksAs val="zero"/>
    <c:showDLblsOverMax val="0"/>
  </c:chart>
  <c:spPr>
    <a:solidFill>
      <a:schemeClr val="bg1"/>
    </a:solid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0.88017</cdr:x>
      <cdr:y>0.21782</cdr:y>
    </cdr:from>
    <cdr:to>
      <cdr:x>1</cdr:x>
      <cdr:y>0.28317</cdr:y>
    </cdr:to>
    <cdr:sp macro="" textlink="">
      <cdr:nvSpPr>
        <cdr:cNvPr id="2" name="TextBox 1"/>
        <cdr:cNvSpPr txBox="1"/>
      </cdr:nvSpPr>
      <cdr:spPr>
        <a:xfrm xmlns:a="http://schemas.openxmlformats.org/drawingml/2006/main">
          <a:off x="5698829" y="1015992"/>
          <a:ext cx="775862" cy="30481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400" dirty="0">
              <a:latin typeface="+mj-lt"/>
            </a:rPr>
            <a:t>~$1.4B</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4719" cy="467231"/>
          </a:xfrm>
          <a:prstGeom prst="rect">
            <a:avLst/>
          </a:prstGeom>
        </p:spPr>
        <p:txBody>
          <a:bodyPr vert="horz" lIns="93360" tIns="46680" rIns="93360" bIns="46680" rtlCol="0"/>
          <a:lstStyle>
            <a:lvl1pPr algn="l">
              <a:defRPr sz="1200"/>
            </a:lvl1pPr>
          </a:lstStyle>
          <a:p>
            <a:endParaRPr lang="en-US" dirty="0">
              <a:latin typeface="Franklin Gothic Book" panose="020B0503020102020204" pitchFamily="34" charset="0"/>
            </a:endParaRPr>
          </a:p>
        </p:txBody>
      </p:sp>
      <p:sp>
        <p:nvSpPr>
          <p:cNvPr id="3" name="Date Placeholder 2"/>
          <p:cNvSpPr>
            <a:spLocks noGrp="1"/>
          </p:cNvSpPr>
          <p:nvPr>
            <p:ph type="dt" sz="quarter" idx="1"/>
          </p:nvPr>
        </p:nvSpPr>
        <p:spPr>
          <a:xfrm>
            <a:off x="3979930" y="0"/>
            <a:ext cx="3044719" cy="467231"/>
          </a:xfrm>
          <a:prstGeom prst="rect">
            <a:avLst/>
          </a:prstGeom>
        </p:spPr>
        <p:txBody>
          <a:bodyPr vert="horz" lIns="93360" tIns="46680" rIns="93360" bIns="46680" rtlCol="0"/>
          <a:lstStyle>
            <a:lvl1pPr algn="r">
              <a:defRPr sz="1200"/>
            </a:lvl1pPr>
          </a:lstStyle>
          <a:p>
            <a:fld id="{61CA0656-75FE-4D26-B750-73A576A85D5D}" type="datetimeFigureOut">
              <a:rPr lang="en-US" smtClean="0">
                <a:latin typeface="Franklin Gothic Book" panose="020B0503020102020204" pitchFamily="34" charset="0"/>
              </a:rPr>
              <a:t>11/18/2019</a:t>
            </a:fld>
            <a:endParaRPr lang="en-US" dirty="0">
              <a:latin typeface="Franklin Gothic Book" panose="020B0503020102020204" pitchFamily="34" charset="0"/>
            </a:endParaRPr>
          </a:p>
        </p:txBody>
      </p:sp>
      <p:sp>
        <p:nvSpPr>
          <p:cNvPr id="4" name="Footer Placeholder 3"/>
          <p:cNvSpPr>
            <a:spLocks noGrp="1"/>
          </p:cNvSpPr>
          <p:nvPr>
            <p:ph type="ftr" sz="quarter" idx="2"/>
          </p:nvPr>
        </p:nvSpPr>
        <p:spPr>
          <a:xfrm>
            <a:off x="0" y="8845046"/>
            <a:ext cx="3044719" cy="467230"/>
          </a:xfrm>
          <a:prstGeom prst="rect">
            <a:avLst/>
          </a:prstGeom>
        </p:spPr>
        <p:txBody>
          <a:bodyPr vert="horz" lIns="93360" tIns="46680" rIns="93360" bIns="46680" rtlCol="0" anchor="b"/>
          <a:lstStyle>
            <a:lvl1pPr algn="l">
              <a:defRPr sz="1200"/>
            </a:lvl1pPr>
          </a:lstStyle>
          <a:p>
            <a:endParaRPr lang="en-US" dirty="0">
              <a:latin typeface="Franklin Gothic Book" panose="020B0503020102020204" pitchFamily="34" charset="0"/>
            </a:endParaRPr>
          </a:p>
        </p:txBody>
      </p:sp>
      <p:sp>
        <p:nvSpPr>
          <p:cNvPr id="5" name="Slide Number Placeholder 4"/>
          <p:cNvSpPr>
            <a:spLocks noGrp="1"/>
          </p:cNvSpPr>
          <p:nvPr>
            <p:ph type="sldNum" sz="quarter" idx="3"/>
          </p:nvPr>
        </p:nvSpPr>
        <p:spPr>
          <a:xfrm>
            <a:off x="3979930" y="8845046"/>
            <a:ext cx="3044719" cy="467230"/>
          </a:xfrm>
          <a:prstGeom prst="rect">
            <a:avLst/>
          </a:prstGeom>
        </p:spPr>
        <p:txBody>
          <a:bodyPr vert="horz" lIns="93360" tIns="46680" rIns="93360" bIns="46680" rtlCol="0" anchor="b"/>
          <a:lstStyle>
            <a:lvl1pPr algn="r">
              <a:defRPr sz="1200"/>
            </a:lvl1pPr>
          </a:lstStyle>
          <a:p>
            <a:fld id="{1C6A1DD0-89AE-485B-812A-FA6355E0BFB8}" type="slidenum">
              <a:rPr lang="en-US" smtClean="0">
                <a:latin typeface="Franklin Gothic Book" panose="020B0503020102020204" pitchFamily="34" charset="0"/>
              </a:rPr>
              <a:t>‹#›</a:t>
            </a:fld>
            <a:endParaRPr lang="en-US" dirty="0">
              <a:latin typeface="Franklin Gothic Book" panose="020B0503020102020204" pitchFamily="34" charset="0"/>
            </a:endParaRPr>
          </a:p>
        </p:txBody>
      </p:sp>
    </p:spTree>
    <p:extLst>
      <p:ext uri="{BB962C8B-B14F-4D97-AF65-F5344CB8AC3E}">
        <p14:creationId xmlns:p14="http://schemas.microsoft.com/office/powerpoint/2010/main" val="27412053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4719" cy="467231"/>
          </a:xfrm>
          <a:prstGeom prst="rect">
            <a:avLst/>
          </a:prstGeom>
        </p:spPr>
        <p:txBody>
          <a:bodyPr vert="horz" lIns="93360" tIns="46680" rIns="93360" bIns="46680" rtlCol="0"/>
          <a:lstStyle>
            <a:lvl1pPr algn="l">
              <a:defRPr sz="1200" b="0" i="0">
                <a:latin typeface="Franklin Gothic Book" panose="020B0503020102020204" pitchFamily="34" charset="0"/>
              </a:defRPr>
            </a:lvl1pPr>
          </a:lstStyle>
          <a:p>
            <a:endParaRPr lang="en-US" dirty="0"/>
          </a:p>
        </p:txBody>
      </p:sp>
      <p:sp>
        <p:nvSpPr>
          <p:cNvPr id="3" name="Date Placeholder 2"/>
          <p:cNvSpPr>
            <a:spLocks noGrp="1"/>
          </p:cNvSpPr>
          <p:nvPr>
            <p:ph type="dt" idx="1"/>
          </p:nvPr>
        </p:nvSpPr>
        <p:spPr>
          <a:xfrm>
            <a:off x="3979930" y="0"/>
            <a:ext cx="3044719" cy="467231"/>
          </a:xfrm>
          <a:prstGeom prst="rect">
            <a:avLst/>
          </a:prstGeom>
        </p:spPr>
        <p:txBody>
          <a:bodyPr vert="horz" lIns="93360" tIns="46680" rIns="93360" bIns="46680" rtlCol="0"/>
          <a:lstStyle>
            <a:lvl1pPr algn="r">
              <a:defRPr sz="1200" b="0" i="0">
                <a:latin typeface="Franklin Gothic Book" panose="020B0503020102020204" pitchFamily="34" charset="0"/>
              </a:defRPr>
            </a:lvl1pPr>
          </a:lstStyle>
          <a:p>
            <a:fld id="{AB83917B-0579-4852-A0BF-0E86C10ECC77}" type="datetimeFigureOut">
              <a:rPr lang="en-US" smtClean="0"/>
              <a:pPr/>
              <a:t>11/18/2019</a:t>
            </a:fld>
            <a:endParaRPr lang="en-US" dirty="0"/>
          </a:p>
        </p:txBody>
      </p:sp>
      <p:sp>
        <p:nvSpPr>
          <p:cNvPr id="4" name="Slide Image Placeholder 3"/>
          <p:cNvSpPr>
            <a:spLocks noGrp="1" noRot="1" noChangeAspect="1"/>
          </p:cNvSpPr>
          <p:nvPr>
            <p:ph type="sldImg" idx="2"/>
          </p:nvPr>
        </p:nvSpPr>
        <p:spPr>
          <a:xfrm>
            <a:off x="719138" y="1163638"/>
            <a:ext cx="5588000" cy="3143250"/>
          </a:xfrm>
          <a:prstGeom prst="rect">
            <a:avLst/>
          </a:prstGeom>
          <a:noFill/>
          <a:ln w="12700">
            <a:solidFill>
              <a:prstClr val="black"/>
            </a:solidFill>
          </a:ln>
        </p:spPr>
        <p:txBody>
          <a:bodyPr vert="horz" lIns="93360" tIns="46680" rIns="93360" bIns="46680" rtlCol="0" anchor="ctr"/>
          <a:lstStyle/>
          <a:p>
            <a:endParaRPr lang="en-US" dirty="0"/>
          </a:p>
        </p:txBody>
      </p:sp>
      <p:sp>
        <p:nvSpPr>
          <p:cNvPr id="5" name="Notes Placeholder 4"/>
          <p:cNvSpPr>
            <a:spLocks noGrp="1"/>
          </p:cNvSpPr>
          <p:nvPr>
            <p:ph type="body" sz="quarter" idx="3"/>
          </p:nvPr>
        </p:nvSpPr>
        <p:spPr>
          <a:xfrm>
            <a:off x="702628" y="4481532"/>
            <a:ext cx="5621020" cy="3666708"/>
          </a:xfrm>
          <a:prstGeom prst="rect">
            <a:avLst/>
          </a:prstGeom>
        </p:spPr>
        <p:txBody>
          <a:bodyPr vert="horz" lIns="93360" tIns="46680" rIns="93360" bIns="4668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45046"/>
            <a:ext cx="3044719" cy="467230"/>
          </a:xfrm>
          <a:prstGeom prst="rect">
            <a:avLst/>
          </a:prstGeom>
        </p:spPr>
        <p:txBody>
          <a:bodyPr vert="horz" lIns="93360" tIns="46680" rIns="93360" bIns="46680" rtlCol="0" anchor="b"/>
          <a:lstStyle>
            <a:lvl1pPr algn="l">
              <a:defRPr sz="1200" b="0" i="0">
                <a:latin typeface="Franklin Gothic Book" panose="020B0503020102020204" pitchFamily="34" charset="0"/>
              </a:defRPr>
            </a:lvl1pPr>
          </a:lstStyle>
          <a:p>
            <a:endParaRPr lang="en-US" dirty="0"/>
          </a:p>
        </p:txBody>
      </p:sp>
      <p:sp>
        <p:nvSpPr>
          <p:cNvPr id="7" name="Slide Number Placeholder 6"/>
          <p:cNvSpPr>
            <a:spLocks noGrp="1"/>
          </p:cNvSpPr>
          <p:nvPr>
            <p:ph type="sldNum" sz="quarter" idx="5"/>
          </p:nvPr>
        </p:nvSpPr>
        <p:spPr>
          <a:xfrm>
            <a:off x="3979930" y="8845046"/>
            <a:ext cx="3044719" cy="467230"/>
          </a:xfrm>
          <a:prstGeom prst="rect">
            <a:avLst/>
          </a:prstGeom>
        </p:spPr>
        <p:txBody>
          <a:bodyPr vert="horz" lIns="93360" tIns="46680" rIns="93360" bIns="46680" rtlCol="0" anchor="b"/>
          <a:lstStyle>
            <a:lvl1pPr algn="r">
              <a:defRPr sz="1200" b="0" i="0">
                <a:latin typeface="Franklin Gothic Book" panose="020B0503020102020204" pitchFamily="34" charset="0"/>
              </a:defRPr>
            </a:lvl1pPr>
          </a:lstStyle>
          <a:p>
            <a:fld id="{7D063522-AAC6-433A-9D6D-2F96BC57F535}" type="slidenum">
              <a:rPr lang="en-US" smtClean="0"/>
              <a:pPr/>
              <a:t>‹#›</a:t>
            </a:fld>
            <a:endParaRPr lang="en-US" dirty="0"/>
          </a:p>
        </p:txBody>
      </p:sp>
    </p:spTree>
    <p:extLst>
      <p:ext uri="{BB962C8B-B14F-4D97-AF65-F5344CB8AC3E}">
        <p14:creationId xmlns:p14="http://schemas.microsoft.com/office/powerpoint/2010/main" val="3337531814"/>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Franklin Gothic Book" panose="020B0503020102020204" pitchFamily="34" charset="0"/>
        <a:ea typeface="+mn-ea"/>
        <a:cs typeface="+mn-cs"/>
      </a:defRPr>
    </a:lvl1pPr>
    <a:lvl2pPr marL="457200" algn="l" defTabSz="914400" rtl="0" eaLnBrk="1" latinLnBrk="0" hangingPunct="1">
      <a:defRPr sz="1200" b="0" i="0" kern="1200">
        <a:solidFill>
          <a:schemeClr val="tx1"/>
        </a:solidFill>
        <a:latin typeface="Franklin Gothic Book" panose="020B0503020102020204" pitchFamily="34" charset="0"/>
        <a:ea typeface="+mn-ea"/>
        <a:cs typeface="+mn-cs"/>
      </a:defRPr>
    </a:lvl2pPr>
    <a:lvl3pPr marL="914400" algn="l" defTabSz="914400" rtl="0" eaLnBrk="1" latinLnBrk="0" hangingPunct="1">
      <a:defRPr sz="1200" b="0" i="0" kern="1200">
        <a:solidFill>
          <a:schemeClr val="tx1"/>
        </a:solidFill>
        <a:latin typeface="Franklin Gothic Book" panose="020B0503020102020204" pitchFamily="34" charset="0"/>
        <a:ea typeface="+mn-ea"/>
        <a:cs typeface="+mn-cs"/>
      </a:defRPr>
    </a:lvl3pPr>
    <a:lvl4pPr marL="1371600" algn="l" defTabSz="914400" rtl="0" eaLnBrk="1" latinLnBrk="0" hangingPunct="1">
      <a:defRPr sz="1200" b="0" i="0" kern="1200">
        <a:solidFill>
          <a:schemeClr val="tx1"/>
        </a:solidFill>
        <a:latin typeface="Franklin Gothic Book" panose="020B0503020102020204" pitchFamily="34" charset="0"/>
        <a:ea typeface="+mn-ea"/>
        <a:cs typeface="+mn-cs"/>
      </a:defRPr>
    </a:lvl4pPr>
    <a:lvl5pPr marL="1828800" algn="l" defTabSz="914400" rtl="0" eaLnBrk="1" latinLnBrk="0" hangingPunct="1">
      <a:defRPr sz="1200" b="0" i="0" kern="1200">
        <a:solidFill>
          <a:schemeClr val="tx1"/>
        </a:solidFill>
        <a:latin typeface="Franklin Gothic Book" panose="020B05030201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D063522-AAC6-433A-9D6D-2F96BC57F535}" type="slidenum">
              <a:rPr lang="en-US" smtClean="0"/>
              <a:t>1</a:t>
            </a:fld>
            <a:endParaRPr lang="en-US" dirty="0"/>
          </a:p>
        </p:txBody>
      </p:sp>
    </p:spTree>
    <p:extLst>
      <p:ext uri="{BB962C8B-B14F-4D97-AF65-F5344CB8AC3E}">
        <p14:creationId xmlns:p14="http://schemas.microsoft.com/office/powerpoint/2010/main" val="38155227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D063522-AAC6-433A-9D6D-2F96BC57F535}" type="slidenum">
              <a:rPr lang="en-US" smtClean="0"/>
              <a:t>2</a:t>
            </a:fld>
            <a:endParaRPr lang="en-US" dirty="0"/>
          </a:p>
        </p:txBody>
      </p:sp>
    </p:spTree>
    <p:extLst>
      <p:ext uri="{BB962C8B-B14F-4D97-AF65-F5344CB8AC3E}">
        <p14:creationId xmlns:p14="http://schemas.microsoft.com/office/powerpoint/2010/main" val="39133439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2006—more</a:t>
            </a:r>
            <a:r>
              <a:rPr lang="en-US" baseline="0" dirty="0"/>
              <a:t> favorable venue statute struck down by Georgia Supreme Court in EHCA Cartersville v Turner</a:t>
            </a:r>
          </a:p>
          <a:p>
            <a:r>
              <a:rPr lang="en-US" baseline="0" dirty="0"/>
              <a:t>2007—requirement for a Medical authorization form along with the complaint struck down by Supreme Court in Allen v. Wright</a:t>
            </a:r>
          </a:p>
          <a:p>
            <a:r>
              <a:rPr lang="en-US" baseline="0" dirty="0"/>
              <a:t>2010—Noneconomic damages cap of $350,000 struck down by Supreme Court in Atlanta Oculoplastic </a:t>
            </a:r>
            <a:r>
              <a:rPr lang="en-US" baseline="0" dirty="0" err="1"/>
              <a:t>Surger</a:t>
            </a:r>
            <a:r>
              <a:rPr lang="en-US" baseline="0" dirty="0"/>
              <a:t> v. </a:t>
            </a:r>
            <a:r>
              <a:rPr lang="en-US" baseline="0" dirty="0" err="1"/>
              <a:t>Nestlehutt</a:t>
            </a:r>
            <a:endParaRPr lang="en-US" baseline="0" dirty="0"/>
          </a:p>
          <a:p>
            <a:r>
              <a:rPr lang="en-US" baseline="0" dirty="0"/>
              <a:t>2018—Supreme Court expanded statute of limitations in Thomas v. Tenet Health Systems</a:t>
            </a:r>
            <a:endParaRPr lang="en-US" dirty="0"/>
          </a:p>
        </p:txBody>
      </p:sp>
      <p:sp>
        <p:nvSpPr>
          <p:cNvPr id="4" name="Slide Number Placeholder 3"/>
          <p:cNvSpPr>
            <a:spLocks noGrp="1"/>
          </p:cNvSpPr>
          <p:nvPr>
            <p:ph type="sldNum" sz="quarter" idx="10"/>
          </p:nvPr>
        </p:nvSpPr>
        <p:spPr/>
        <p:txBody>
          <a:bodyPr/>
          <a:lstStyle/>
          <a:p>
            <a:fld id="{7D063522-AAC6-433A-9D6D-2F96BC57F535}" type="slidenum">
              <a:rPr lang="en-US" smtClean="0"/>
              <a:t>3</a:t>
            </a:fld>
            <a:endParaRPr lang="en-US" dirty="0"/>
          </a:p>
        </p:txBody>
      </p:sp>
    </p:spTree>
    <p:extLst>
      <p:ext uri="{BB962C8B-B14F-4D97-AF65-F5344CB8AC3E}">
        <p14:creationId xmlns:p14="http://schemas.microsoft.com/office/powerpoint/2010/main" val="10053922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D063522-AAC6-433A-9D6D-2F96BC57F535}" type="slidenum">
              <a:rPr lang="en-US" smtClean="0"/>
              <a:t>4</a:t>
            </a:fld>
            <a:endParaRPr lang="en-US" dirty="0"/>
          </a:p>
        </p:txBody>
      </p:sp>
    </p:spTree>
    <p:extLst>
      <p:ext uri="{BB962C8B-B14F-4D97-AF65-F5344CB8AC3E}">
        <p14:creationId xmlns:p14="http://schemas.microsoft.com/office/powerpoint/2010/main" val="42144332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063522-AAC6-433A-9D6D-2F96BC57F535}" type="slidenum">
              <a:rPr lang="en-US" smtClean="0"/>
              <a:t>5</a:t>
            </a:fld>
            <a:endParaRPr lang="en-US" dirty="0"/>
          </a:p>
        </p:txBody>
      </p:sp>
    </p:spTree>
    <p:extLst>
      <p:ext uri="{BB962C8B-B14F-4D97-AF65-F5344CB8AC3E}">
        <p14:creationId xmlns:p14="http://schemas.microsoft.com/office/powerpoint/2010/main" val="13554193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063522-AAC6-433A-9D6D-2F96BC57F535}" type="slidenum">
              <a:rPr lang="en-US" smtClean="0"/>
              <a:t>6</a:t>
            </a:fld>
            <a:endParaRPr lang="en-US" dirty="0"/>
          </a:p>
        </p:txBody>
      </p:sp>
    </p:spTree>
    <p:extLst>
      <p:ext uri="{BB962C8B-B14F-4D97-AF65-F5344CB8AC3E}">
        <p14:creationId xmlns:p14="http://schemas.microsoft.com/office/powerpoint/2010/main" val="23696435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D063522-AAC6-433A-9D6D-2F96BC57F535}" type="slidenum">
              <a:rPr lang="en-US" smtClean="0"/>
              <a:t>7</a:t>
            </a:fld>
            <a:endParaRPr lang="en-US" dirty="0"/>
          </a:p>
        </p:txBody>
      </p:sp>
    </p:spTree>
    <p:extLst>
      <p:ext uri="{BB962C8B-B14F-4D97-AF65-F5344CB8AC3E}">
        <p14:creationId xmlns:p14="http://schemas.microsoft.com/office/powerpoint/2010/main" val="5205245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D063522-AAC6-433A-9D6D-2F96BC57F535}" type="slidenum">
              <a:rPr lang="en-US" smtClean="0"/>
              <a:t>8</a:t>
            </a:fld>
            <a:endParaRPr lang="en-US" dirty="0"/>
          </a:p>
        </p:txBody>
      </p:sp>
    </p:spTree>
    <p:extLst>
      <p:ext uri="{BB962C8B-B14F-4D97-AF65-F5344CB8AC3E}">
        <p14:creationId xmlns:p14="http://schemas.microsoft.com/office/powerpoint/2010/main" val="39268706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063522-AAC6-433A-9D6D-2F96BC57F535}" type="slidenum">
              <a:rPr lang="en-US" smtClean="0"/>
              <a:pPr/>
              <a:t>9</a:t>
            </a:fld>
            <a:endParaRPr lang="en-US" dirty="0"/>
          </a:p>
        </p:txBody>
      </p:sp>
    </p:spTree>
    <p:extLst>
      <p:ext uri="{BB962C8B-B14F-4D97-AF65-F5344CB8AC3E}">
        <p14:creationId xmlns:p14="http://schemas.microsoft.com/office/powerpoint/2010/main" val="31666723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D063522-AAC6-433A-9D6D-2F96BC57F535}" type="slidenum">
              <a:rPr lang="en-US" smtClean="0"/>
              <a:t>10</a:t>
            </a:fld>
            <a:endParaRPr lang="en-US" dirty="0"/>
          </a:p>
        </p:txBody>
      </p:sp>
    </p:spTree>
    <p:extLst>
      <p:ext uri="{BB962C8B-B14F-4D97-AF65-F5344CB8AC3E}">
        <p14:creationId xmlns:p14="http://schemas.microsoft.com/office/powerpoint/2010/main" val="18573481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D063522-AAC6-433A-9D6D-2F96BC57F535}" type="slidenum">
              <a:rPr lang="en-US" smtClean="0"/>
              <a:t>12</a:t>
            </a:fld>
            <a:endParaRPr lang="en-US" dirty="0"/>
          </a:p>
        </p:txBody>
      </p:sp>
    </p:spTree>
    <p:extLst>
      <p:ext uri="{BB962C8B-B14F-4D97-AF65-F5344CB8AC3E}">
        <p14:creationId xmlns:p14="http://schemas.microsoft.com/office/powerpoint/2010/main" val="11160889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063522-AAC6-433A-9D6D-2F96BC57F535}" type="slidenum">
              <a:rPr lang="en-US" smtClean="0"/>
              <a:t>13</a:t>
            </a:fld>
            <a:endParaRPr lang="en-US" dirty="0"/>
          </a:p>
        </p:txBody>
      </p:sp>
    </p:spTree>
    <p:extLst>
      <p:ext uri="{BB962C8B-B14F-4D97-AF65-F5344CB8AC3E}">
        <p14:creationId xmlns:p14="http://schemas.microsoft.com/office/powerpoint/2010/main" val="36005439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D063522-AAC6-433A-9D6D-2F96BC57F535}" type="slidenum">
              <a:rPr lang="en-US" smtClean="0"/>
              <a:t>14</a:t>
            </a:fld>
            <a:endParaRPr lang="en-US" dirty="0"/>
          </a:p>
        </p:txBody>
      </p:sp>
    </p:spTree>
    <p:extLst>
      <p:ext uri="{BB962C8B-B14F-4D97-AF65-F5344CB8AC3E}">
        <p14:creationId xmlns:p14="http://schemas.microsoft.com/office/powerpoint/2010/main" val="40661342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063522-AAC6-433A-9D6D-2F96BC57F535}" type="slidenum">
              <a:rPr lang="en-US" smtClean="0"/>
              <a:t>15</a:t>
            </a:fld>
            <a:endParaRPr lang="en-US" dirty="0"/>
          </a:p>
        </p:txBody>
      </p:sp>
    </p:spTree>
    <p:extLst>
      <p:ext uri="{BB962C8B-B14F-4D97-AF65-F5344CB8AC3E}">
        <p14:creationId xmlns:p14="http://schemas.microsoft.com/office/powerpoint/2010/main" val="29987935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D063522-AAC6-433A-9D6D-2F96BC57F535}" type="slidenum">
              <a:rPr lang="en-US" smtClean="0"/>
              <a:t>18</a:t>
            </a:fld>
            <a:endParaRPr lang="en-US" dirty="0"/>
          </a:p>
        </p:txBody>
      </p:sp>
    </p:spTree>
    <p:extLst>
      <p:ext uri="{BB962C8B-B14F-4D97-AF65-F5344CB8AC3E}">
        <p14:creationId xmlns:p14="http://schemas.microsoft.com/office/powerpoint/2010/main" val="18152210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D063522-AAC6-433A-9D6D-2F96BC57F535}" type="slidenum">
              <a:rPr lang="en-US" smtClean="0"/>
              <a:t>19</a:t>
            </a:fld>
            <a:endParaRPr lang="en-US" dirty="0"/>
          </a:p>
        </p:txBody>
      </p:sp>
    </p:spTree>
    <p:extLst>
      <p:ext uri="{BB962C8B-B14F-4D97-AF65-F5344CB8AC3E}">
        <p14:creationId xmlns:p14="http://schemas.microsoft.com/office/powerpoint/2010/main" val="28604766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063522-AAC6-433A-9D6D-2F96BC57F535}" type="slidenum">
              <a:rPr lang="en-US" smtClean="0"/>
              <a:pPr/>
              <a:t>20</a:t>
            </a:fld>
            <a:endParaRPr lang="en-US" dirty="0"/>
          </a:p>
        </p:txBody>
      </p:sp>
    </p:spTree>
    <p:extLst>
      <p:ext uri="{BB962C8B-B14F-4D97-AF65-F5344CB8AC3E}">
        <p14:creationId xmlns:p14="http://schemas.microsoft.com/office/powerpoint/2010/main" val="17855508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D063522-AAC6-433A-9D6D-2F96BC57F535}" type="slidenum">
              <a:rPr lang="en-US" smtClean="0"/>
              <a:t>21</a:t>
            </a:fld>
            <a:endParaRPr lang="en-US" dirty="0"/>
          </a:p>
        </p:txBody>
      </p:sp>
    </p:spTree>
    <p:extLst>
      <p:ext uri="{BB962C8B-B14F-4D97-AF65-F5344CB8AC3E}">
        <p14:creationId xmlns:p14="http://schemas.microsoft.com/office/powerpoint/2010/main" val="42706706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D063522-AAC6-433A-9D6D-2F96BC57F535}" type="slidenum">
              <a:rPr lang="en-US" smtClean="0"/>
              <a:t>22</a:t>
            </a:fld>
            <a:endParaRPr lang="en-US" dirty="0"/>
          </a:p>
        </p:txBody>
      </p:sp>
    </p:spTree>
    <p:extLst>
      <p:ext uri="{BB962C8B-B14F-4D97-AF65-F5344CB8AC3E}">
        <p14:creationId xmlns:p14="http://schemas.microsoft.com/office/powerpoint/2010/main" val="30798488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D063522-AAC6-433A-9D6D-2F96BC57F535}" type="slidenum">
              <a:rPr lang="en-US" smtClean="0"/>
              <a:t>24</a:t>
            </a:fld>
            <a:endParaRPr lang="en-US" dirty="0"/>
          </a:p>
        </p:txBody>
      </p:sp>
    </p:spTree>
    <p:extLst>
      <p:ext uri="{BB962C8B-B14F-4D97-AF65-F5344CB8AC3E}">
        <p14:creationId xmlns:p14="http://schemas.microsoft.com/office/powerpoint/2010/main" val="18834339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D063522-AAC6-433A-9D6D-2F96BC57F535}" type="slidenum">
              <a:rPr lang="en-US" smtClean="0"/>
              <a:t>25</a:t>
            </a:fld>
            <a:endParaRPr lang="en-US" dirty="0"/>
          </a:p>
        </p:txBody>
      </p:sp>
    </p:spTree>
    <p:extLst>
      <p:ext uri="{BB962C8B-B14F-4D97-AF65-F5344CB8AC3E}">
        <p14:creationId xmlns:p14="http://schemas.microsoft.com/office/powerpoint/2010/main" val="26347361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11/18/2019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Pr>
        <a:solidFill>
          <a:schemeClr val="bg1">
            <a:lumMod val="75000"/>
            <a:lumOff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noFill/>
          <a:ln w="38100">
            <a:solidFill>
              <a:srgbClr val="404040"/>
            </a:solidFill>
          </a:ln>
        </p:spPr>
        <p:txBody>
          <a:bodyPr lIns="274320" rIns="274320" anchor="ctr" anchorCtr="1">
            <a:normAutofit/>
          </a:bodyPr>
          <a:lstStyle>
            <a:lvl1pPr algn="ctr">
              <a:defRPr sz="380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11/18/2019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extLst>
      <p:ext uri="{BB962C8B-B14F-4D97-AF65-F5344CB8AC3E}">
        <p14:creationId xmlns:p14="http://schemas.microsoft.com/office/powerpoint/2010/main" val="257489794"/>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11/18/2019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Date Placeholder 6"/>
          <p:cNvSpPr>
            <a:spLocks noGrp="1"/>
          </p:cNvSpPr>
          <p:nvPr>
            <p:ph type="dt" sz="half" idx="10"/>
          </p:nvPr>
        </p:nvSpPr>
        <p:spPr/>
        <p:txBody>
          <a:bodyPr/>
          <a:lstStyle/>
          <a:p>
            <a:fld id="{1160EA64-D806-43AC-9DF2-F8C432F32B4C}" type="datetimeFigureOut">
              <a:rPr lang="en-US" dirty="0"/>
              <a:t>11/18/2019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bg1"/>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bg1"/>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11/18/2019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11/18/2019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t>11/18/2019</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11/18/2019</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11/18/2019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11/18/2019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11/18/2019</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708"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8.emf"/><Relationship Id="rId4" Type="http://schemas.openxmlformats.org/officeDocument/2006/relationships/image" Target="../media/image7.emf"/></Relationships>
</file>

<file path=ppt/slides/_rels/slide10.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image" Target="../media/image9.emf"/><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5.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2386744"/>
            <a:ext cx="8991600" cy="851756"/>
          </a:xfrm>
          <a:noFill/>
          <a:ln>
            <a:noFill/>
          </a:ln>
        </p:spPr>
        <p:txBody>
          <a:bodyPr>
            <a:noAutofit/>
          </a:bodyPr>
          <a:lstStyle/>
          <a:p>
            <a:pPr>
              <a:lnSpc>
                <a:spcPct val="120000"/>
              </a:lnSpc>
            </a:pPr>
            <a:r>
              <a:rPr lang="en-US" sz="4000" b="1" dirty="0">
                <a:solidFill>
                  <a:schemeClr val="tx1"/>
                </a:solidFill>
                <a:latin typeface="+mn-lt"/>
              </a:rPr>
              <a:t>The Case </a:t>
            </a:r>
            <a:r>
              <a:rPr lang="en-US" sz="4000" b="1">
                <a:solidFill>
                  <a:schemeClr val="tx1"/>
                </a:solidFill>
                <a:latin typeface="+mn-lt"/>
              </a:rPr>
              <a:t>for </a:t>
            </a:r>
            <a:r>
              <a:rPr lang="en-US" sz="4000" b="1" smtClean="0">
                <a:solidFill>
                  <a:schemeClr val="tx1"/>
                </a:solidFill>
                <a:latin typeface="+mn-lt"/>
              </a:rPr>
              <a:t>Improving </a:t>
            </a:r>
            <a:r>
              <a:rPr lang="en-US" sz="4000" b="1" dirty="0" smtClean="0">
                <a:solidFill>
                  <a:schemeClr val="tx1"/>
                </a:solidFill>
                <a:latin typeface="+mn-lt"/>
              </a:rPr>
              <a:t>GEORGIA’s LEGAL CLIMATE</a:t>
            </a:r>
            <a:endParaRPr lang="en-US" sz="4000" b="1" dirty="0">
              <a:solidFill>
                <a:schemeClr val="tx1"/>
              </a:solidFill>
              <a:latin typeface="+mn-lt"/>
            </a:endParaRPr>
          </a:p>
        </p:txBody>
      </p:sp>
      <p:sp>
        <p:nvSpPr>
          <p:cNvPr id="3" name="Subtitle 2"/>
          <p:cNvSpPr>
            <a:spLocks noGrp="1"/>
          </p:cNvSpPr>
          <p:nvPr>
            <p:ph type="subTitle" idx="1"/>
          </p:nvPr>
        </p:nvSpPr>
        <p:spPr/>
        <p:txBody>
          <a:bodyPr>
            <a:normAutofit lnSpcReduction="10000"/>
          </a:bodyPr>
          <a:lstStyle/>
          <a:p>
            <a:r>
              <a:rPr lang="en-US" dirty="0"/>
              <a:t>November </a:t>
            </a:r>
            <a:r>
              <a:rPr lang="en-US" dirty="0" smtClean="0"/>
              <a:t>19, 2019</a:t>
            </a:r>
          </a:p>
          <a:p>
            <a:r>
              <a:rPr lang="en-US" dirty="0" smtClean="0"/>
              <a:t>Senate Study Committee on </a:t>
            </a:r>
          </a:p>
          <a:p>
            <a:r>
              <a:rPr lang="en-US" dirty="0" smtClean="0"/>
              <a:t>Reducing Georgia’s Cost of Doing Business</a:t>
            </a:r>
            <a:endParaRPr lang="en-US" dirty="0"/>
          </a:p>
        </p:txBody>
      </p:sp>
    </p:spTree>
    <p:extLst>
      <p:ext uri="{BB962C8B-B14F-4D97-AF65-F5344CB8AC3E}">
        <p14:creationId xmlns:p14="http://schemas.microsoft.com/office/powerpoint/2010/main" val="17888023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xmlns="" id="{075C29E7-34ED-834F-BABE-FC6CCF6E921B}"/>
              </a:ext>
            </a:extLst>
          </p:cNvPr>
          <p:cNvSpPr txBox="1"/>
          <p:nvPr/>
        </p:nvSpPr>
        <p:spPr>
          <a:xfrm>
            <a:off x="853440" y="1953033"/>
            <a:ext cx="2042160" cy="400110"/>
          </a:xfrm>
          <a:prstGeom prst="rect">
            <a:avLst/>
          </a:prstGeom>
          <a:solidFill>
            <a:schemeClr val="accent2">
              <a:lumMod val="75000"/>
            </a:schemeClr>
          </a:solidFill>
          <a:ln>
            <a:noFill/>
          </a:ln>
        </p:spPr>
        <p:txBody>
          <a:bodyPr wrap="square" lIns="182880" rIns="182880" rtlCol="0">
            <a:spAutoFit/>
          </a:bodyPr>
          <a:lstStyle/>
          <a:p>
            <a:pPr algn="ctr"/>
            <a:r>
              <a:rPr lang="en-US" sz="2000" dirty="0">
                <a:solidFill>
                  <a:schemeClr val="bg1"/>
                </a:solidFill>
                <a:latin typeface="+mj-lt"/>
                <a:ea typeface="+mj-ea"/>
                <a:cs typeface="+mj-cs"/>
              </a:rPr>
              <a:t>1970s / 1980s</a:t>
            </a:r>
            <a:endParaRPr lang="en-US" sz="2000" dirty="0">
              <a:solidFill>
                <a:schemeClr val="bg1"/>
              </a:solidFill>
              <a:latin typeface="+mj-lt"/>
            </a:endParaRPr>
          </a:p>
        </p:txBody>
      </p:sp>
      <p:sp>
        <p:nvSpPr>
          <p:cNvPr id="18" name="TextBox 17">
            <a:extLst>
              <a:ext uri="{FF2B5EF4-FFF2-40B4-BE49-F238E27FC236}">
                <a16:creationId xmlns:a16="http://schemas.microsoft.com/office/drawing/2014/main" xmlns="" id="{BC791128-A2FF-5B4C-A39F-6430FF6C3B1B}"/>
              </a:ext>
            </a:extLst>
          </p:cNvPr>
          <p:cNvSpPr txBox="1"/>
          <p:nvPr/>
        </p:nvSpPr>
        <p:spPr>
          <a:xfrm>
            <a:off x="3508759" y="2298789"/>
            <a:ext cx="6935721" cy="430887"/>
          </a:xfrm>
          <a:prstGeom prst="rect">
            <a:avLst/>
          </a:prstGeom>
          <a:noFill/>
        </p:spPr>
        <p:txBody>
          <a:bodyPr wrap="square" lIns="0" tIns="0" rIns="0" bIns="0" rtlCol="0">
            <a:spAutoFit/>
          </a:bodyPr>
          <a:lstStyle/>
          <a:p>
            <a:r>
              <a:rPr lang="en-US" sz="1400" dirty="0"/>
              <a:t>1982		MagMutual Insurance Company formed by </a:t>
            </a:r>
            <a:r>
              <a:rPr lang="en-US" sz="1400" dirty="0" smtClean="0"/>
              <a:t>physicians in Georgia</a:t>
            </a:r>
            <a:endParaRPr lang="en-US" sz="1400" dirty="0"/>
          </a:p>
          <a:p>
            <a:r>
              <a:rPr lang="en-US" sz="1400" dirty="0"/>
              <a:t>1987		Georgia Legislature adopts tort reform</a:t>
            </a:r>
          </a:p>
        </p:txBody>
      </p:sp>
      <p:sp>
        <p:nvSpPr>
          <p:cNvPr id="19" name="TextBox 18">
            <a:extLst>
              <a:ext uri="{FF2B5EF4-FFF2-40B4-BE49-F238E27FC236}">
                <a16:creationId xmlns:a16="http://schemas.microsoft.com/office/drawing/2014/main" xmlns="" id="{7E14E82D-F640-9B4B-ABAA-B613D711821F}"/>
              </a:ext>
            </a:extLst>
          </p:cNvPr>
          <p:cNvSpPr txBox="1"/>
          <p:nvPr/>
        </p:nvSpPr>
        <p:spPr>
          <a:xfrm>
            <a:off x="3508759" y="1953033"/>
            <a:ext cx="7829801" cy="276999"/>
          </a:xfrm>
          <a:prstGeom prst="rect">
            <a:avLst/>
          </a:prstGeom>
          <a:noFill/>
        </p:spPr>
        <p:txBody>
          <a:bodyPr wrap="square" lIns="0" tIns="0" rIns="0" bIns="0" rtlCol="0">
            <a:spAutoFit/>
          </a:bodyPr>
          <a:lstStyle/>
          <a:p>
            <a:r>
              <a:rPr lang="en-US" dirty="0">
                <a:latin typeface="+mj-lt"/>
              </a:rPr>
              <a:t>Premiums surge approximately 25% per year and physicians begin fleeing state  </a:t>
            </a:r>
          </a:p>
        </p:txBody>
      </p:sp>
      <p:sp>
        <p:nvSpPr>
          <p:cNvPr id="20" name="Title 1">
            <a:extLst>
              <a:ext uri="{FF2B5EF4-FFF2-40B4-BE49-F238E27FC236}">
                <a16:creationId xmlns:a16="http://schemas.microsoft.com/office/drawing/2014/main" xmlns="" id="{E9253168-9CB1-F148-8584-2A3EFF609020}"/>
              </a:ext>
            </a:extLst>
          </p:cNvPr>
          <p:cNvSpPr txBox="1">
            <a:spLocks/>
          </p:cNvSpPr>
          <p:nvPr/>
        </p:nvSpPr>
        <p:spPr bwMode="black">
          <a:xfrm>
            <a:off x="3424320" y="523077"/>
            <a:ext cx="7729728" cy="498598"/>
          </a:xfrm>
          <a:prstGeom prst="rect">
            <a:avLst/>
          </a:prstGeom>
          <a:noFill/>
          <a:ln w="31750" cap="sq">
            <a:noFill/>
            <a:miter lim="800000"/>
          </a:ln>
        </p:spPr>
        <p:txBody>
          <a:bodyPr vert="horz" lIns="0" tIns="0" rIns="0" bIns="0" rtlCol="0" anchor="ctr">
            <a:spAutoFit/>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pPr algn="l"/>
            <a:r>
              <a:rPr lang="en-US" sz="3600" dirty="0">
                <a:latin typeface="+mn-lt"/>
              </a:rPr>
              <a:t>Tort Reform </a:t>
            </a:r>
            <a:r>
              <a:rPr lang="en-US" sz="3600" dirty="0">
                <a:solidFill>
                  <a:schemeClr val="accent2">
                    <a:lumMod val="75000"/>
                  </a:schemeClr>
                </a:solidFill>
                <a:latin typeface="+mn-lt"/>
              </a:rPr>
              <a:t>HISTORY</a:t>
            </a:r>
            <a:endParaRPr lang="en-US" sz="2200" dirty="0">
              <a:solidFill>
                <a:schemeClr val="accent2">
                  <a:lumMod val="75000"/>
                </a:schemeClr>
              </a:solidFill>
              <a:latin typeface="+mn-lt"/>
            </a:endParaRPr>
          </a:p>
        </p:txBody>
      </p:sp>
      <p:sp>
        <p:nvSpPr>
          <p:cNvPr id="21" name="TextBox 20">
            <a:extLst>
              <a:ext uri="{FF2B5EF4-FFF2-40B4-BE49-F238E27FC236}">
                <a16:creationId xmlns:a16="http://schemas.microsoft.com/office/drawing/2014/main" xmlns="" id="{00113B3B-0981-C147-865C-6DA9893A1E00}"/>
              </a:ext>
            </a:extLst>
          </p:cNvPr>
          <p:cNvSpPr txBox="1"/>
          <p:nvPr/>
        </p:nvSpPr>
        <p:spPr>
          <a:xfrm>
            <a:off x="853440" y="3546532"/>
            <a:ext cx="2042160" cy="400110"/>
          </a:xfrm>
          <a:prstGeom prst="rect">
            <a:avLst/>
          </a:prstGeom>
          <a:solidFill>
            <a:schemeClr val="accent2">
              <a:lumMod val="75000"/>
            </a:schemeClr>
          </a:solidFill>
          <a:ln>
            <a:noFill/>
          </a:ln>
        </p:spPr>
        <p:txBody>
          <a:bodyPr wrap="square" lIns="182880" rIns="182880" rtlCol="0">
            <a:spAutoFit/>
          </a:bodyPr>
          <a:lstStyle/>
          <a:p>
            <a:pPr algn="ctr"/>
            <a:r>
              <a:rPr lang="en-US" sz="2000" dirty="0">
                <a:solidFill>
                  <a:schemeClr val="bg1"/>
                </a:solidFill>
                <a:latin typeface="+mj-lt"/>
                <a:ea typeface="+mj-ea"/>
                <a:cs typeface="+mj-cs"/>
              </a:rPr>
              <a:t>1990s</a:t>
            </a:r>
            <a:endParaRPr lang="en-US" sz="2000" dirty="0">
              <a:solidFill>
                <a:schemeClr val="bg1"/>
              </a:solidFill>
              <a:latin typeface="+mj-lt"/>
            </a:endParaRPr>
          </a:p>
        </p:txBody>
      </p:sp>
      <p:sp>
        <p:nvSpPr>
          <p:cNvPr id="22" name="TextBox 21">
            <a:extLst>
              <a:ext uri="{FF2B5EF4-FFF2-40B4-BE49-F238E27FC236}">
                <a16:creationId xmlns:a16="http://schemas.microsoft.com/office/drawing/2014/main" xmlns="" id="{E572BF22-78D5-2F43-A1F5-99AE9E52F94D}"/>
              </a:ext>
            </a:extLst>
          </p:cNvPr>
          <p:cNvSpPr txBox="1"/>
          <p:nvPr/>
        </p:nvSpPr>
        <p:spPr>
          <a:xfrm>
            <a:off x="3508759" y="3892288"/>
            <a:ext cx="6935721" cy="430887"/>
          </a:xfrm>
          <a:prstGeom prst="rect">
            <a:avLst/>
          </a:prstGeom>
          <a:noFill/>
        </p:spPr>
        <p:txBody>
          <a:bodyPr wrap="square" lIns="0" tIns="0" rIns="0" bIns="0" rtlCol="0">
            <a:spAutoFit/>
          </a:bodyPr>
          <a:lstStyle/>
          <a:p>
            <a:r>
              <a:rPr lang="en-US" sz="1400" dirty="0"/>
              <a:t>1990		Punitive damages reforms struck down </a:t>
            </a:r>
          </a:p>
          <a:p>
            <a:r>
              <a:rPr lang="en-US" sz="1400" dirty="0"/>
              <a:t>1991		The admissibility of collateral source payments is struck down </a:t>
            </a:r>
          </a:p>
        </p:txBody>
      </p:sp>
      <p:sp>
        <p:nvSpPr>
          <p:cNvPr id="23" name="TextBox 22">
            <a:extLst>
              <a:ext uri="{FF2B5EF4-FFF2-40B4-BE49-F238E27FC236}">
                <a16:creationId xmlns:a16="http://schemas.microsoft.com/office/drawing/2014/main" xmlns="" id="{B74CFD4B-A768-6846-B30C-C303C3162AC3}"/>
              </a:ext>
            </a:extLst>
          </p:cNvPr>
          <p:cNvSpPr txBox="1"/>
          <p:nvPr/>
        </p:nvSpPr>
        <p:spPr>
          <a:xfrm>
            <a:off x="3508759" y="3546532"/>
            <a:ext cx="7829801" cy="276999"/>
          </a:xfrm>
          <a:prstGeom prst="rect">
            <a:avLst/>
          </a:prstGeom>
          <a:noFill/>
        </p:spPr>
        <p:txBody>
          <a:bodyPr wrap="square" lIns="0" tIns="0" rIns="0" bIns="0" rtlCol="0">
            <a:spAutoFit/>
          </a:bodyPr>
          <a:lstStyle/>
          <a:p>
            <a:r>
              <a:rPr lang="en-US" dirty="0">
                <a:latin typeface="+mj-lt"/>
              </a:rPr>
              <a:t>Courts erode 80’s Legislation</a:t>
            </a:r>
          </a:p>
        </p:txBody>
      </p:sp>
      <p:sp>
        <p:nvSpPr>
          <p:cNvPr id="27" name="TextBox 26">
            <a:extLst>
              <a:ext uri="{FF2B5EF4-FFF2-40B4-BE49-F238E27FC236}">
                <a16:creationId xmlns:a16="http://schemas.microsoft.com/office/drawing/2014/main" xmlns="" id="{F163FDC3-6B4F-F049-87CE-1E0642EC3163}"/>
              </a:ext>
            </a:extLst>
          </p:cNvPr>
          <p:cNvSpPr txBox="1"/>
          <p:nvPr/>
        </p:nvSpPr>
        <p:spPr>
          <a:xfrm>
            <a:off x="853440" y="5234598"/>
            <a:ext cx="2042160" cy="400110"/>
          </a:xfrm>
          <a:prstGeom prst="rect">
            <a:avLst/>
          </a:prstGeom>
          <a:solidFill>
            <a:schemeClr val="accent2">
              <a:lumMod val="75000"/>
            </a:schemeClr>
          </a:solidFill>
          <a:ln>
            <a:noFill/>
          </a:ln>
        </p:spPr>
        <p:txBody>
          <a:bodyPr wrap="square" lIns="182880" rIns="182880" rtlCol="0">
            <a:spAutoFit/>
          </a:bodyPr>
          <a:lstStyle/>
          <a:p>
            <a:pPr algn="ctr"/>
            <a:r>
              <a:rPr lang="en-US" sz="2000" dirty="0">
                <a:solidFill>
                  <a:schemeClr val="bg1"/>
                </a:solidFill>
                <a:latin typeface="+mj-lt"/>
                <a:ea typeface="+mj-ea"/>
                <a:cs typeface="+mj-cs"/>
              </a:rPr>
              <a:t>2000s</a:t>
            </a:r>
            <a:endParaRPr lang="en-US" sz="2000" dirty="0">
              <a:solidFill>
                <a:schemeClr val="bg1"/>
              </a:solidFill>
              <a:latin typeface="+mj-lt"/>
            </a:endParaRPr>
          </a:p>
        </p:txBody>
      </p:sp>
      <p:sp>
        <p:nvSpPr>
          <p:cNvPr id="28" name="TextBox 27">
            <a:extLst>
              <a:ext uri="{FF2B5EF4-FFF2-40B4-BE49-F238E27FC236}">
                <a16:creationId xmlns:a16="http://schemas.microsoft.com/office/drawing/2014/main" xmlns="" id="{2DC2C3FE-DF0A-4D41-8F5B-4F212D7EF975}"/>
              </a:ext>
            </a:extLst>
          </p:cNvPr>
          <p:cNvSpPr txBox="1"/>
          <p:nvPr/>
        </p:nvSpPr>
        <p:spPr>
          <a:xfrm>
            <a:off x="3508759" y="5580354"/>
            <a:ext cx="6935721" cy="646331"/>
          </a:xfrm>
          <a:prstGeom prst="rect">
            <a:avLst/>
          </a:prstGeom>
          <a:noFill/>
        </p:spPr>
        <p:txBody>
          <a:bodyPr wrap="square" lIns="0" tIns="0" rIns="0" bIns="0" rtlCol="0">
            <a:spAutoFit/>
          </a:bodyPr>
          <a:lstStyle/>
          <a:p>
            <a:r>
              <a:rPr lang="en-US" sz="1400" dirty="0"/>
              <a:t>2005		Georgia Legislature adopts </a:t>
            </a:r>
            <a:r>
              <a:rPr lang="en-US" sz="1400" dirty="0" smtClean="0"/>
              <a:t>SB3, stabilizing the marketplace</a:t>
            </a:r>
            <a:endParaRPr lang="en-US" sz="1400" dirty="0"/>
          </a:p>
          <a:p>
            <a:r>
              <a:rPr lang="en-US" sz="1400" dirty="0" smtClean="0"/>
              <a:t>2010		Supreme Court rules noneconomic damages cap unconstitutional</a:t>
            </a:r>
          </a:p>
          <a:p>
            <a:endParaRPr lang="en-US" sz="1400" dirty="0"/>
          </a:p>
        </p:txBody>
      </p:sp>
      <p:sp>
        <p:nvSpPr>
          <p:cNvPr id="29" name="TextBox 28">
            <a:extLst>
              <a:ext uri="{FF2B5EF4-FFF2-40B4-BE49-F238E27FC236}">
                <a16:creationId xmlns:a16="http://schemas.microsoft.com/office/drawing/2014/main" xmlns="" id="{D7D84163-EBFE-6047-8FE2-8937EA37AD3E}"/>
              </a:ext>
            </a:extLst>
          </p:cNvPr>
          <p:cNvSpPr txBox="1"/>
          <p:nvPr/>
        </p:nvSpPr>
        <p:spPr>
          <a:xfrm>
            <a:off x="3508759" y="5234598"/>
            <a:ext cx="7829801" cy="276999"/>
          </a:xfrm>
          <a:prstGeom prst="rect">
            <a:avLst/>
          </a:prstGeom>
          <a:noFill/>
        </p:spPr>
        <p:txBody>
          <a:bodyPr wrap="square" lIns="0" tIns="0" rIns="0" bIns="0" rtlCol="0">
            <a:spAutoFit/>
          </a:bodyPr>
          <a:lstStyle/>
          <a:p>
            <a:r>
              <a:rPr lang="en-US" dirty="0">
                <a:latin typeface="+mj-lt"/>
              </a:rPr>
              <a:t>We begin to see another crisis</a:t>
            </a:r>
          </a:p>
        </p:txBody>
      </p:sp>
    </p:spTree>
    <p:extLst>
      <p:ext uri="{BB962C8B-B14F-4D97-AF65-F5344CB8AC3E}">
        <p14:creationId xmlns:p14="http://schemas.microsoft.com/office/powerpoint/2010/main" val="298287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srcRect l="2" t="10231"/>
          <a:stretch/>
        </p:blipFill>
        <p:spPr>
          <a:xfrm>
            <a:off x="1353671" y="1270351"/>
            <a:ext cx="9094820" cy="5130593"/>
          </a:xfrm>
          <a:prstGeom prst="rect">
            <a:avLst/>
          </a:prstGeom>
          <a:ln>
            <a:noFill/>
          </a:ln>
          <a:effectLst/>
        </p:spPr>
      </p:pic>
      <p:sp>
        <p:nvSpPr>
          <p:cNvPr id="2" name="Title 1"/>
          <p:cNvSpPr>
            <a:spLocks noGrp="1"/>
          </p:cNvSpPr>
          <p:nvPr>
            <p:ph type="title" idx="4294967295"/>
          </p:nvPr>
        </p:nvSpPr>
        <p:spPr>
          <a:xfrm>
            <a:off x="1787979" y="248231"/>
            <a:ext cx="8660512" cy="867930"/>
          </a:xfrm>
          <a:noFill/>
          <a:ln>
            <a:noFill/>
          </a:ln>
        </p:spPr>
        <p:txBody>
          <a:bodyPr>
            <a:spAutoFit/>
          </a:bodyPr>
          <a:lstStyle/>
          <a:p>
            <a:r>
              <a:rPr lang="en-US" sz="3600" dirty="0">
                <a:solidFill>
                  <a:schemeClr val="tx1"/>
                </a:solidFill>
                <a:latin typeface="+mn-lt"/>
              </a:rPr>
              <a:t>Georgia</a:t>
            </a:r>
            <a:endParaRPr lang="en-US" sz="2200" dirty="0">
              <a:solidFill>
                <a:schemeClr val="tx1"/>
              </a:solidFill>
              <a:latin typeface="+mn-lt"/>
            </a:endParaRPr>
          </a:p>
        </p:txBody>
      </p:sp>
      <p:sp>
        <p:nvSpPr>
          <p:cNvPr id="14" name="Rectangle 13"/>
          <p:cNvSpPr/>
          <p:nvPr/>
        </p:nvSpPr>
        <p:spPr>
          <a:xfrm>
            <a:off x="7886818" y="6368875"/>
            <a:ext cx="1049866" cy="211667"/>
          </a:xfrm>
          <a:prstGeom prst="rect">
            <a:avLst/>
          </a:prstGeom>
          <a:solidFill>
            <a:srgbClr val="0070C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latin typeface="Franklin Gothic Book" panose="020B0503020102020204" pitchFamily="34" charset="0"/>
              </a:rPr>
              <a:t>Georgia</a:t>
            </a:r>
          </a:p>
        </p:txBody>
      </p:sp>
      <p:sp>
        <p:nvSpPr>
          <p:cNvPr id="15" name="Rectangle 14"/>
          <p:cNvSpPr/>
          <p:nvPr/>
        </p:nvSpPr>
        <p:spPr>
          <a:xfrm>
            <a:off x="9182725" y="6368875"/>
            <a:ext cx="1049866" cy="211667"/>
          </a:xfrm>
          <a:prstGeom prst="rect">
            <a:avLst/>
          </a:prstGeom>
          <a:solidFill>
            <a:schemeClr val="accent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latin typeface="Franklin Gothic Book" panose="020B0503020102020204" pitchFamily="34" charset="0"/>
              </a:rPr>
              <a:t>All States</a:t>
            </a:r>
          </a:p>
        </p:txBody>
      </p:sp>
      <p:grpSp>
        <p:nvGrpSpPr>
          <p:cNvPr id="4" name="Group 3"/>
          <p:cNvGrpSpPr/>
          <p:nvPr/>
        </p:nvGrpSpPr>
        <p:grpSpPr>
          <a:xfrm>
            <a:off x="3888641" y="1758897"/>
            <a:ext cx="567757" cy="1730093"/>
            <a:chOff x="4264111" y="1714073"/>
            <a:chExt cx="567757" cy="1730093"/>
          </a:xfrm>
        </p:grpSpPr>
        <p:cxnSp>
          <p:nvCxnSpPr>
            <p:cNvPr id="17" name="Straight Arrow Connector 16"/>
            <p:cNvCxnSpPr>
              <a:cxnSpLocks/>
            </p:cNvCxnSpPr>
            <p:nvPr/>
          </p:nvCxnSpPr>
          <p:spPr>
            <a:xfrm>
              <a:off x="4547989" y="1991072"/>
              <a:ext cx="0" cy="1453094"/>
            </a:xfrm>
            <a:prstGeom prst="straightConnector1">
              <a:avLst/>
            </a:prstGeom>
            <a:ln>
              <a:solidFill>
                <a:schemeClr val="tx1"/>
              </a:solidFill>
              <a:tailEnd type="triangle"/>
            </a:ln>
          </p:spPr>
          <p:style>
            <a:lnRef idx="2">
              <a:schemeClr val="accent3"/>
            </a:lnRef>
            <a:fillRef idx="0">
              <a:schemeClr val="accent3"/>
            </a:fillRef>
            <a:effectRef idx="1">
              <a:schemeClr val="accent3"/>
            </a:effectRef>
            <a:fontRef idx="minor">
              <a:schemeClr val="tx1"/>
            </a:fontRef>
          </p:style>
        </p:cxnSp>
        <p:sp>
          <p:nvSpPr>
            <p:cNvPr id="22" name="TextBox 21"/>
            <p:cNvSpPr txBox="1"/>
            <p:nvPr/>
          </p:nvSpPr>
          <p:spPr>
            <a:xfrm>
              <a:off x="4264111" y="1714073"/>
              <a:ext cx="567757" cy="276999"/>
            </a:xfrm>
            <a:prstGeom prst="rect">
              <a:avLst/>
            </a:prstGeom>
            <a:solidFill>
              <a:schemeClr val="tx1"/>
            </a:solidFill>
          </p:spPr>
          <p:txBody>
            <a:bodyPr wrap="square" rtlCol="0">
              <a:spAutoFit/>
            </a:bodyPr>
            <a:lstStyle/>
            <a:p>
              <a:pPr algn="ctr"/>
              <a:r>
                <a:rPr lang="en-US" sz="1200" dirty="0">
                  <a:solidFill>
                    <a:schemeClr val="bg1"/>
                  </a:solidFill>
                  <a:latin typeface="Franklin Gothic Book" panose="020B0503020102020204" pitchFamily="34" charset="0"/>
                </a:rPr>
                <a:t>2005</a:t>
              </a:r>
            </a:p>
          </p:txBody>
        </p:sp>
      </p:grpSp>
      <p:sp>
        <p:nvSpPr>
          <p:cNvPr id="28" name="TextBox 4"/>
          <p:cNvSpPr txBox="1"/>
          <p:nvPr/>
        </p:nvSpPr>
        <p:spPr>
          <a:xfrm>
            <a:off x="1630071" y="6334321"/>
            <a:ext cx="2826327" cy="24622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t>* 3 year rolling </a:t>
            </a:r>
            <a:r>
              <a:rPr lang="en-US" sz="1000" dirty="0" smtClean="0"/>
              <a:t>average, 95</a:t>
            </a:r>
            <a:r>
              <a:rPr lang="en-US" sz="1000" baseline="30000" dirty="0" smtClean="0"/>
              <a:t>th</a:t>
            </a:r>
            <a:r>
              <a:rPr lang="en-US" sz="1000" dirty="0" smtClean="0"/>
              <a:t> Percentile</a:t>
            </a:r>
            <a:endParaRPr lang="en-US" sz="1000" dirty="0"/>
          </a:p>
        </p:txBody>
      </p:sp>
    </p:spTree>
    <p:extLst>
      <p:ext uri="{BB962C8B-B14F-4D97-AF65-F5344CB8AC3E}">
        <p14:creationId xmlns:p14="http://schemas.microsoft.com/office/powerpoint/2010/main" val="33283902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xmlns="" id="{6154E642-B9BF-B047-A942-90937261584B}"/>
              </a:ext>
            </a:extLst>
          </p:cNvPr>
          <p:cNvSpPr txBox="1">
            <a:spLocks/>
          </p:cNvSpPr>
          <p:nvPr/>
        </p:nvSpPr>
        <p:spPr bwMode="black">
          <a:xfrm>
            <a:off x="294225" y="240319"/>
            <a:ext cx="3810636" cy="2077277"/>
          </a:xfrm>
          <a:prstGeom prst="rect">
            <a:avLst/>
          </a:prstGeom>
          <a:noFill/>
          <a:ln w="31750" cap="sq">
            <a:noFill/>
            <a:miter lim="800000"/>
          </a:ln>
        </p:spPr>
        <p:txBody>
          <a:bodyPr vert="horz" lIns="182880" tIns="182880" rIns="182880" bIns="182880" rtlCol="0" anchor="t" anchorCtr="0">
            <a:normAutofit/>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pPr algn="l"/>
            <a:r>
              <a:rPr lang="en-US" sz="3600" dirty="0">
                <a:latin typeface="+mn-lt"/>
              </a:rPr>
              <a:t>Georgia severity</a:t>
            </a:r>
            <a:br>
              <a:rPr lang="en-US" sz="3600" dirty="0">
                <a:latin typeface="+mn-lt"/>
              </a:rPr>
            </a:br>
            <a:r>
              <a:rPr lang="en-US" sz="2200" dirty="0">
                <a:solidFill>
                  <a:schemeClr val="accent2">
                    <a:lumMod val="75000"/>
                  </a:schemeClr>
                </a:solidFill>
                <a:latin typeface="+mn-lt"/>
              </a:rPr>
              <a:t>trends higher than nationwide average</a:t>
            </a:r>
          </a:p>
        </p:txBody>
      </p:sp>
      <p:sp>
        <p:nvSpPr>
          <p:cNvPr id="24" name="TextBox 23">
            <a:extLst>
              <a:ext uri="{FF2B5EF4-FFF2-40B4-BE49-F238E27FC236}">
                <a16:creationId xmlns:a16="http://schemas.microsoft.com/office/drawing/2014/main" xmlns="" id="{9CE74AB5-F910-F945-B82A-FCAD6A125B58}"/>
              </a:ext>
            </a:extLst>
          </p:cNvPr>
          <p:cNvSpPr txBox="1"/>
          <p:nvPr/>
        </p:nvSpPr>
        <p:spPr>
          <a:xfrm>
            <a:off x="5994294" y="4726718"/>
            <a:ext cx="5896276" cy="1200329"/>
          </a:xfrm>
          <a:prstGeom prst="rect">
            <a:avLst/>
          </a:prstGeom>
          <a:solidFill>
            <a:schemeClr val="bg1"/>
          </a:solidFill>
          <a:ln w="38100">
            <a:noFill/>
          </a:ln>
        </p:spPr>
        <p:txBody>
          <a:bodyPr wrap="square" rtlCol="0">
            <a:spAutoFit/>
          </a:bodyPr>
          <a:lstStyle/>
          <a:p>
            <a:pPr marL="285750" indent="-285750">
              <a:buFont typeface="Arial" panose="020B0604020202020204" pitchFamily="34" charset="0"/>
              <a:buChar char="•"/>
            </a:pPr>
            <a:r>
              <a:rPr lang="en-US" dirty="0">
                <a:solidFill>
                  <a:schemeClr val="tx2">
                    <a:lumMod val="75000"/>
                  </a:schemeClr>
                </a:solidFill>
                <a:latin typeface="Franklin Gothic Book" panose="020B0503020102020204" pitchFamily="34" charset="0"/>
              </a:rPr>
              <a:t>Since 2016 there has been a 47% increase in number of </a:t>
            </a:r>
            <a:r>
              <a:rPr lang="en-US" dirty="0">
                <a:solidFill>
                  <a:srgbClr val="C00000"/>
                </a:solidFill>
                <a:latin typeface="Franklin Gothic Book" panose="020B0503020102020204" pitchFamily="34" charset="0"/>
              </a:rPr>
              <a:t>paid claims. </a:t>
            </a:r>
          </a:p>
          <a:p>
            <a:endParaRPr lang="en-US" dirty="0">
              <a:solidFill>
                <a:schemeClr val="tx2">
                  <a:lumMod val="75000"/>
                </a:schemeClr>
              </a:solidFill>
              <a:latin typeface="Franklin Gothic Book" panose="020B0503020102020204" pitchFamily="34" charset="0"/>
            </a:endParaRPr>
          </a:p>
          <a:p>
            <a:pPr marL="285750" indent="-285750">
              <a:buFont typeface="Arial" panose="020B0604020202020204" pitchFamily="34" charset="0"/>
              <a:buChar char="•"/>
            </a:pPr>
            <a:r>
              <a:rPr lang="en-US" dirty="0">
                <a:latin typeface="Franklin Gothic Book" panose="020B0503020102020204" pitchFamily="34" charset="0"/>
              </a:rPr>
              <a:t>Over this time, the national average has decreased.  </a:t>
            </a:r>
          </a:p>
        </p:txBody>
      </p:sp>
      <p:sp>
        <p:nvSpPr>
          <p:cNvPr id="25" name="TextBox 24">
            <a:extLst>
              <a:ext uri="{FF2B5EF4-FFF2-40B4-BE49-F238E27FC236}">
                <a16:creationId xmlns:a16="http://schemas.microsoft.com/office/drawing/2014/main" xmlns="" id="{D7866AEE-5FF4-B743-A558-38CB5B1C987C}"/>
              </a:ext>
            </a:extLst>
          </p:cNvPr>
          <p:cNvSpPr txBox="1"/>
          <p:nvPr/>
        </p:nvSpPr>
        <p:spPr>
          <a:xfrm>
            <a:off x="6096000" y="1377652"/>
            <a:ext cx="5542722" cy="2031325"/>
          </a:xfrm>
          <a:prstGeom prst="rect">
            <a:avLst/>
          </a:prstGeom>
          <a:solidFill>
            <a:schemeClr val="bg1"/>
          </a:solidFill>
          <a:ln w="38100">
            <a:noFill/>
          </a:ln>
        </p:spPr>
        <p:txBody>
          <a:bodyPr wrap="square" lIns="0" rtlCol="0">
            <a:spAutoFit/>
          </a:bodyPr>
          <a:lstStyle/>
          <a:p>
            <a:pPr marL="285750" indent="-285750">
              <a:buFont typeface="Arial" panose="020B0604020202020204" pitchFamily="34" charset="0"/>
              <a:buChar char="•"/>
            </a:pPr>
            <a:r>
              <a:rPr lang="en-US" dirty="0">
                <a:solidFill>
                  <a:schemeClr val="tx2">
                    <a:lumMod val="75000"/>
                  </a:schemeClr>
                </a:solidFill>
                <a:latin typeface="Franklin Gothic Book" panose="020B0503020102020204" pitchFamily="34" charset="0"/>
              </a:rPr>
              <a:t>Aggregate severity of claims paid in Georgia has continuously increased since 2010</a:t>
            </a:r>
            <a:r>
              <a:rPr lang="en-US" dirty="0">
                <a:latin typeface="Franklin Gothic Book" panose="020B0503020102020204" pitchFamily="34" charset="0"/>
              </a:rPr>
              <a:t>.</a:t>
            </a:r>
          </a:p>
          <a:p>
            <a:endParaRPr lang="en-US" dirty="0">
              <a:latin typeface="Franklin Gothic Book" panose="020B0503020102020204" pitchFamily="34" charset="0"/>
            </a:endParaRPr>
          </a:p>
          <a:p>
            <a:pPr marL="285750" indent="-285750">
              <a:buFont typeface="Arial" panose="020B0604020202020204" pitchFamily="34" charset="0"/>
              <a:buChar char="•"/>
            </a:pPr>
            <a:r>
              <a:rPr lang="en-US" dirty="0">
                <a:latin typeface="Franklin Gothic Book" panose="020B0503020102020204" pitchFamily="34" charset="0"/>
              </a:rPr>
              <a:t>Increased 46% in the last 5 years</a:t>
            </a:r>
          </a:p>
          <a:p>
            <a:endParaRPr lang="en-US" dirty="0">
              <a:latin typeface="Franklin Gothic Book" panose="020B0503020102020204" pitchFamily="34" charset="0"/>
            </a:endParaRPr>
          </a:p>
          <a:p>
            <a:pPr marL="285750" indent="-285750">
              <a:buFont typeface="Arial" panose="020B0604020202020204" pitchFamily="34" charset="0"/>
              <a:buChar char="•"/>
            </a:pPr>
            <a:r>
              <a:rPr lang="en-US" dirty="0">
                <a:latin typeface="Franklin Gothic Book" panose="020B0503020102020204" pitchFamily="34" charset="0"/>
              </a:rPr>
              <a:t>In 2018, average severity in Georgia was 23% higher than nationwide.</a:t>
            </a:r>
          </a:p>
        </p:txBody>
      </p:sp>
      <p:sp>
        <p:nvSpPr>
          <p:cNvPr id="31" name="TextBox 30">
            <a:extLst>
              <a:ext uri="{FF2B5EF4-FFF2-40B4-BE49-F238E27FC236}">
                <a16:creationId xmlns:a16="http://schemas.microsoft.com/office/drawing/2014/main" xmlns="" id="{3DC2903C-9199-C54D-A1EE-DDA372A4FA97}"/>
              </a:ext>
            </a:extLst>
          </p:cNvPr>
          <p:cNvSpPr txBox="1"/>
          <p:nvPr/>
        </p:nvSpPr>
        <p:spPr>
          <a:xfrm>
            <a:off x="6096000" y="702359"/>
            <a:ext cx="5542722" cy="430887"/>
          </a:xfrm>
          <a:prstGeom prst="rect">
            <a:avLst/>
          </a:prstGeom>
          <a:solidFill>
            <a:schemeClr val="accent2">
              <a:lumMod val="75000"/>
            </a:schemeClr>
          </a:solidFill>
          <a:ln>
            <a:noFill/>
          </a:ln>
        </p:spPr>
        <p:txBody>
          <a:bodyPr wrap="square" lIns="182880" rIns="182880" rtlCol="0">
            <a:spAutoFit/>
          </a:bodyPr>
          <a:lstStyle/>
          <a:p>
            <a:r>
              <a:rPr lang="en-US" cap="all" spc="100" dirty="0">
                <a:solidFill>
                  <a:schemeClr val="bg1"/>
                </a:solidFill>
                <a:latin typeface="+mj-lt"/>
                <a:ea typeface="+mj-ea"/>
                <a:cs typeface="+mj-cs"/>
              </a:rPr>
              <a:t>SEVERITY</a:t>
            </a:r>
            <a:r>
              <a:rPr lang="en-US" sz="2200" cap="all" spc="100" dirty="0">
                <a:solidFill>
                  <a:schemeClr val="bg1"/>
                </a:solidFill>
                <a:latin typeface="Franklin Gothic Book" panose="020B0503020102020204" pitchFamily="34" charset="0"/>
                <a:ea typeface="+mj-ea"/>
                <a:cs typeface="+mj-cs"/>
              </a:rPr>
              <a:t> </a:t>
            </a:r>
            <a:r>
              <a:rPr lang="en-US" sz="1000" cap="all" spc="100" dirty="0">
                <a:solidFill>
                  <a:schemeClr val="bg1"/>
                </a:solidFill>
                <a:latin typeface="+mj-lt"/>
                <a:ea typeface="+mj-ea"/>
                <a:cs typeface="+mj-cs"/>
              </a:rPr>
              <a:t>(amounts Paid) </a:t>
            </a:r>
            <a:endParaRPr lang="en-US" sz="1000" spc="100" dirty="0">
              <a:solidFill>
                <a:schemeClr val="bg1"/>
              </a:solidFill>
              <a:latin typeface="+mj-lt"/>
            </a:endParaRPr>
          </a:p>
        </p:txBody>
      </p:sp>
      <p:sp>
        <p:nvSpPr>
          <p:cNvPr id="32" name="TextBox 31">
            <a:extLst>
              <a:ext uri="{FF2B5EF4-FFF2-40B4-BE49-F238E27FC236}">
                <a16:creationId xmlns:a16="http://schemas.microsoft.com/office/drawing/2014/main" xmlns="" id="{55DDA4F7-E5BF-9C4A-BE7B-9FAA1A825E80}"/>
              </a:ext>
            </a:extLst>
          </p:cNvPr>
          <p:cNvSpPr txBox="1"/>
          <p:nvPr/>
        </p:nvSpPr>
        <p:spPr>
          <a:xfrm>
            <a:off x="6096000" y="4182574"/>
            <a:ext cx="5542722" cy="369332"/>
          </a:xfrm>
          <a:prstGeom prst="rect">
            <a:avLst/>
          </a:prstGeom>
          <a:solidFill>
            <a:schemeClr val="accent2">
              <a:lumMod val="75000"/>
            </a:schemeClr>
          </a:solidFill>
          <a:ln>
            <a:noFill/>
          </a:ln>
        </p:spPr>
        <p:txBody>
          <a:bodyPr wrap="square" lIns="182880" rIns="182880" rtlCol="0">
            <a:spAutoFit/>
          </a:bodyPr>
          <a:lstStyle/>
          <a:p>
            <a:r>
              <a:rPr lang="en-US" cap="all" spc="100" dirty="0">
                <a:solidFill>
                  <a:schemeClr val="bg1"/>
                </a:solidFill>
                <a:latin typeface="+mj-lt"/>
                <a:ea typeface="+mj-ea"/>
                <a:cs typeface="+mj-cs"/>
              </a:rPr>
              <a:t>FREQUENCY</a:t>
            </a:r>
            <a:endParaRPr lang="en-US" sz="1000" spc="100" dirty="0">
              <a:solidFill>
                <a:schemeClr val="bg1"/>
              </a:solidFill>
              <a:latin typeface="+mj-lt"/>
            </a:endParaRPr>
          </a:p>
        </p:txBody>
      </p:sp>
      <p:pic>
        <p:nvPicPr>
          <p:cNvPr id="40" name="Picture 39">
            <a:extLst>
              <a:ext uri="{FF2B5EF4-FFF2-40B4-BE49-F238E27FC236}">
                <a16:creationId xmlns:a16="http://schemas.microsoft.com/office/drawing/2014/main" xmlns="" id="{046737EE-66AC-7146-BCE0-6F6F5963FC4D}"/>
              </a:ext>
            </a:extLst>
          </p:cNvPr>
          <p:cNvPicPr>
            <a:picLocks noChangeAspect="1"/>
          </p:cNvPicPr>
          <p:nvPr/>
        </p:nvPicPr>
        <p:blipFill>
          <a:blip r:embed="rId3"/>
          <a:stretch>
            <a:fillRect/>
          </a:stretch>
        </p:blipFill>
        <p:spPr>
          <a:xfrm>
            <a:off x="839817" y="2659082"/>
            <a:ext cx="3342447" cy="3953567"/>
          </a:xfrm>
          <a:prstGeom prst="rect">
            <a:avLst/>
          </a:prstGeom>
        </p:spPr>
      </p:pic>
      <p:sp>
        <p:nvSpPr>
          <p:cNvPr id="41" name="5-Point Star 40">
            <a:extLst>
              <a:ext uri="{FF2B5EF4-FFF2-40B4-BE49-F238E27FC236}">
                <a16:creationId xmlns:a16="http://schemas.microsoft.com/office/drawing/2014/main" xmlns="" id="{F5816C3B-C7DB-4745-B43B-B63829C5F833}"/>
              </a:ext>
            </a:extLst>
          </p:cNvPr>
          <p:cNvSpPr/>
          <p:nvPr/>
        </p:nvSpPr>
        <p:spPr>
          <a:xfrm>
            <a:off x="1769722" y="3355994"/>
            <a:ext cx="365760" cy="347471"/>
          </a:xfrm>
          <a:prstGeom prst="star5">
            <a:avLst/>
          </a:prstGeom>
          <a:solidFill>
            <a:srgbClr val="C000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extBox 32">
            <a:extLst>
              <a:ext uri="{FF2B5EF4-FFF2-40B4-BE49-F238E27FC236}">
                <a16:creationId xmlns:a16="http://schemas.microsoft.com/office/drawing/2014/main" xmlns="" id="{9F776731-01E5-FE44-86E2-21C34BEA1774}"/>
              </a:ext>
            </a:extLst>
          </p:cNvPr>
          <p:cNvSpPr txBox="1"/>
          <p:nvPr/>
        </p:nvSpPr>
        <p:spPr>
          <a:xfrm>
            <a:off x="2883553" y="3255745"/>
            <a:ext cx="2186608" cy="1380121"/>
          </a:xfrm>
          <a:prstGeom prst="rect">
            <a:avLst/>
          </a:prstGeom>
          <a:solidFill>
            <a:schemeClr val="tx1">
              <a:lumMod val="75000"/>
              <a:lumOff val="25000"/>
            </a:schemeClr>
          </a:solidFill>
          <a:ln>
            <a:noFill/>
          </a:ln>
        </p:spPr>
        <p:txBody>
          <a:bodyPr wrap="square" lIns="274320" tIns="182880" rIns="274320" bIns="182880" rtlCol="0">
            <a:spAutoFit/>
          </a:bodyPr>
          <a:lstStyle/>
          <a:p>
            <a:pPr>
              <a:lnSpc>
                <a:spcPct val="120000"/>
              </a:lnSpc>
            </a:pPr>
            <a:r>
              <a:rPr lang="en-US" sz="1400" dirty="0">
                <a:solidFill>
                  <a:schemeClr val="bg1"/>
                </a:solidFill>
              </a:rPr>
              <a:t>In 2018, five of the Top 25 verdicts in Georgia were medical malpractice-related</a:t>
            </a:r>
          </a:p>
        </p:txBody>
      </p:sp>
      <p:sp>
        <p:nvSpPr>
          <p:cNvPr id="46" name="5-Point Star 45">
            <a:extLst>
              <a:ext uri="{FF2B5EF4-FFF2-40B4-BE49-F238E27FC236}">
                <a16:creationId xmlns:a16="http://schemas.microsoft.com/office/drawing/2014/main" xmlns="" id="{F3F8FB8C-FB87-9049-BEA8-B1543E1E0403}"/>
              </a:ext>
            </a:extLst>
          </p:cNvPr>
          <p:cNvSpPr/>
          <p:nvPr/>
        </p:nvSpPr>
        <p:spPr>
          <a:xfrm>
            <a:off x="3816504" y="4979891"/>
            <a:ext cx="365760" cy="347471"/>
          </a:xfrm>
          <a:prstGeom prst="star5">
            <a:avLst/>
          </a:prstGeom>
          <a:solidFill>
            <a:srgbClr val="C000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5-Point Star 53">
            <a:extLst>
              <a:ext uri="{FF2B5EF4-FFF2-40B4-BE49-F238E27FC236}">
                <a16:creationId xmlns:a16="http://schemas.microsoft.com/office/drawing/2014/main" xmlns="" id="{71107C82-FBA3-7143-B42F-AD795D0CC8F6}"/>
              </a:ext>
            </a:extLst>
          </p:cNvPr>
          <p:cNvSpPr/>
          <p:nvPr/>
        </p:nvSpPr>
        <p:spPr>
          <a:xfrm>
            <a:off x="2282248" y="6035011"/>
            <a:ext cx="365760" cy="347471"/>
          </a:xfrm>
          <a:prstGeom prst="star5">
            <a:avLst/>
          </a:prstGeom>
          <a:solidFill>
            <a:srgbClr val="C000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5-Point Star 54">
            <a:extLst>
              <a:ext uri="{FF2B5EF4-FFF2-40B4-BE49-F238E27FC236}">
                <a16:creationId xmlns:a16="http://schemas.microsoft.com/office/drawing/2014/main" xmlns="" id="{EB4E8541-FA00-4544-AE39-153CA86F1AEC}"/>
              </a:ext>
            </a:extLst>
          </p:cNvPr>
          <p:cNvSpPr/>
          <p:nvPr/>
        </p:nvSpPr>
        <p:spPr>
          <a:xfrm>
            <a:off x="1226369" y="3529729"/>
            <a:ext cx="365760" cy="347471"/>
          </a:xfrm>
          <a:prstGeom prst="star5">
            <a:avLst/>
          </a:prstGeom>
          <a:solidFill>
            <a:srgbClr val="C000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5-Point Star 55">
            <a:extLst>
              <a:ext uri="{FF2B5EF4-FFF2-40B4-BE49-F238E27FC236}">
                <a16:creationId xmlns:a16="http://schemas.microsoft.com/office/drawing/2014/main" xmlns="" id="{AC6E65BA-3B0F-C946-9406-B43F4A5EE76C}"/>
              </a:ext>
            </a:extLst>
          </p:cNvPr>
          <p:cNvSpPr/>
          <p:nvPr/>
        </p:nvSpPr>
        <p:spPr>
          <a:xfrm>
            <a:off x="1586842" y="3772068"/>
            <a:ext cx="365760" cy="347471"/>
          </a:xfrm>
          <a:prstGeom prst="star5">
            <a:avLst/>
          </a:prstGeom>
          <a:solidFill>
            <a:srgbClr val="C000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343671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 name="Table 30"/>
          <p:cNvGraphicFramePr>
            <a:graphicFrameLocks noGrp="1"/>
          </p:cNvGraphicFramePr>
          <p:nvPr>
            <p:extLst>
              <p:ext uri="{D42A27DB-BD31-4B8C-83A1-F6EECF244321}">
                <p14:modId xmlns:p14="http://schemas.microsoft.com/office/powerpoint/2010/main" val="2981063625"/>
              </p:ext>
            </p:extLst>
          </p:nvPr>
        </p:nvGraphicFramePr>
        <p:xfrm>
          <a:off x="4915459" y="228601"/>
          <a:ext cx="6601782" cy="6440561"/>
        </p:xfrm>
        <a:graphic>
          <a:graphicData uri="http://schemas.openxmlformats.org/drawingml/2006/table">
            <a:tbl>
              <a:tblPr>
                <a:tableStyleId>{5C22544A-7EE6-4342-B048-85BDC9FD1C3A}</a:tableStyleId>
              </a:tblPr>
              <a:tblGrid>
                <a:gridCol w="596348">
                  <a:extLst>
                    <a:ext uri="{9D8B030D-6E8A-4147-A177-3AD203B41FA5}">
                      <a16:colId xmlns:a16="http://schemas.microsoft.com/office/drawing/2014/main" xmlns="" val="2318916886"/>
                    </a:ext>
                  </a:extLst>
                </a:gridCol>
                <a:gridCol w="1463040">
                  <a:extLst>
                    <a:ext uri="{9D8B030D-6E8A-4147-A177-3AD203B41FA5}">
                      <a16:colId xmlns:a16="http://schemas.microsoft.com/office/drawing/2014/main" xmlns="" val="2080882953"/>
                    </a:ext>
                  </a:extLst>
                </a:gridCol>
                <a:gridCol w="1242497">
                  <a:extLst>
                    <a:ext uri="{9D8B030D-6E8A-4147-A177-3AD203B41FA5}">
                      <a16:colId xmlns:a16="http://schemas.microsoft.com/office/drawing/2014/main" xmlns="" val="3154659025"/>
                    </a:ext>
                  </a:extLst>
                </a:gridCol>
                <a:gridCol w="594360">
                  <a:extLst>
                    <a:ext uri="{9D8B030D-6E8A-4147-A177-3AD203B41FA5}">
                      <a16:colId xmlns:a16="http://schemas.microsoft.com/office/drawing/2014/main" xmlns="" val="2860201594"/>
                    </a:ext>
                  </a:extLst>
                </a:gridCol>
                <a:gridCol w="1463040">
                  <a:extLst>
                    <a:ext uri="{9D8B030D-6E8A-4147-A177-3AD203B41FA5}">
                      <a16:colId xmlns:a16="http://schemas.microsoft.com/office/drawing/2014/main" xmlns="" val="74000759"/>
                    </a:ext>
                  </a:extLst>
                </a:gridCol>
                <a:gridCol w="1242497">
                  <a:extLst>
                    <a:ext uri="{9D8B030D-6E8A-4147-A177-3AD203B41FA5}">
                      <a16:colId xmlns:a16="http://schemas.microsoft.com/office/drawing/2014/main" xmlns="" val="3051584085"/>
                    </a:ext>
                  </a:extLst>
                </a:gridCol>
              </a:tblGrid>
              <a:tr h="445602">
                <a:tc>
                  <a:txBody>
                    <a:bodyPr/>
                    <a:lstStyle/>
                    <a:p>
                      <a:pPr algn="ctr" fontAlgn="b"/>
                      <a:r>
                        <a:rPr lang="en-US" sz="900" b="0" i="0" u="none" strike="noStrike" dirty="0">
                          <a:solidFill>
                            <a:schemeClr val="bg1"/>
                          </a:solidFill>
                          <a:effectLst/>
                          <a:latin typeface="+mj-lt"/>
                        </a:rPr>
                        <a:t>RANK</a:t>
                      </a:r>
                    </a:p>
                  </a:txBody>
                  <a:tcPr marL="7203" marR="7203" marT="7203" marB="0" anchor="ctr">
                    <a:solidFill>
                      <a:schemeClr val="tx1">
                        <a:lumMod val="65000"/>
                        <a:lumOff val="35000"/>
                      </a:schemeClr>
                    </a:solidFill>
                  </a:tcPr>
                </a:tc>
                <a:tc>
                  <a:txBody>
                    <a:bodyPr/>
                    <a:lstStyle/>
                    <a:p>
                      <a:pPr algn="l" fontAlgn="b"/>
                      <a:r>
                        <a:rPr lang="en-US" sz="900" b="0" i="0" u="none" strike="noStrike" dirty="0">
                          <a:solidFill>
                            <a:schemeClr val="bg1"/>
                          </a:solidFill>
                          <a:effectLst/>
                          <a:latin typeface="+mj-lt"/>
                        </a:rPr>
                        <a:t>STATE</a:t>
                      </a:r>
                    </a:p>
                  </a:txBody>
                  <a:tcPr marL="182880" marR="7203" marT="7203" marB="0" anchor="ctr">
                    <a:solidFill>
                      <a:schemeClr val="tx1">
                        <a:lumMod val="65000"/>
                        <a:lumOff val="35000"/>
                      </a:schemeClr>
                    </a:solidFill>
                  </a:tcPr>
                </a:tc>
                <a:tc>
                  <a:txBody>
                    <a:bodyPr/>
                    <a:lstStyle/>
                    <a:p>
                      <a:pPr algn="r" fontAlgn="b"/>
                      <a:r>
                        <a:rPr lang="en-US" sz="900" b="0" i="0" u="none" strike="noStrike" dirty="0">
                          <a:solidFill>
                            <a:schemeClr val="bg1"/>
                          </a:solidFill>
                          <a:effectLst/>
                          <a:latin typeface="+mj-lt"/>
                        </a:rPr>
                        <a:t>AVG. PAYMENT</a:t>
                      </a:r>
                    </a:p>
                  </a:txBody>
                  <a:tcPr marL="7203" marR="182880" marT="7203" marB="0" anchor="ctr">
                    <a:solidFill>
                      <a:schemeClr val="tx1">
                        <a:lumMod val="65000"/>
                        <a:lumOff val="35000"/>
                      </a:schemeClr>
                    </a:solidFill>
                  </a:tcPr>
                </a:tc>
                <a:tc>
                  <a:txBody>
                    <a:bodyPr/>
                    <a:lstStyle/>
                    <a:p>
                      <a:pPr algn="ctr" fontAlgn="b"/>
                      <a:r>
                        <a:rPr lang="en-US" sz="900" b="0" i="0" u="none" strike="noStrike" dirty="0">
                          <a:solidFill>
                            <a:schemeClr val="bg1"/>
                          </a:solidFill>
                          <a:effectLst/>
                          <a:latin typeface="+mj-lt"/>
                        </a:rPr>
                        <a:t> RANK</a:t>
                      </a:r>
                    </a:p>
                  </a:txBody>
                  <a:tcPr marL="7203" marR="7203" marT="7203" marB="0" anchor="ctr">
                    <a:solidFill>
                      <a:schemeClr val="tx1">
                        <a:lumMod val="65000"/>
                        <a:lumOff val="35000"/>
                      </a:schemeClr>
                    </a:solidFill>
                  </a:tcPr>
                </a:tc>
                <a:tc>
                  <a:txBody>
                    <a:bodyPr/>
                    <a:lstStyle/>
                    <a:p>
                      <a:pPr algn="l" fontAlgn="b"/>
                      <a:r>
                        <a:rPr lang="en-US" sz="900" b="0" i="0" u="none" strike="noStrike" dirty="0">
                          <a:solidFill>
                            <a:schemeClr val="bg1"/>
                          </a:solidFill>
                          <a:effectLst/>
                          <a:latin typeface="+mj-lt"/>
                        </a:rPr>
                        <a:t> STATE</a:t>
                      </a:r>
                    </a:p>
                  </a:txBody>
                  <a:tcPr marL="182880" marR="7203" marT="7203" marB="0" anchor="ctr">
                    <a:solidFill>
                      <a:schemeClr val="tx1">
                        <a:lumMod val="65000"/>
                        <a:lumOff val="35000"/>
                      </a:schemeClr>
                    </a:solidFill>
                  </a:tcPr>
                </a:tc>
                <a:tc>
                  <a:txBody>
                    <a:bodyPr/>
                    <a:lstStyle/>
                    <a:p>
                      <a:pPr algn="r" fontAlgn="b"/>
                      <a:r>
                        <a:rPr lang="en-US" sz="900" b="0" i="0" u="none" strike="noStrike" kern="1200" dirty="0">
                          <a:solidFill>
                            <a:schemeClr val="bg1"/>
                          </a:solidFill>
                          <a:effectLst/>
                          <a:latin typeface="+mn-lt"/>
                          <a:ea typeface="+mn-ea"/>
                          <a:cs typeface="+mn-cs"/>
                        </a:rPr>
                        <a:t>AVG. PAYMENT</a:t>
                      </a:r>
                    </a:p>
                  </a:txBody>
                  <a:tcPr marL="7203" marR="182880" marT="7203" marB="0" anchor="ctr">
                    <a:solidFill>
                      <a:schemeClr val="tx1">
                        <a:lumMod val="65000"/>
                        <a:lumOff val="35000"/>
                      </a:schemeClr>
                    </a:solidFill>
                  </a:tcPr>
                </a:tc>
                <a:extLst>
                  <a:ext uri="{0D108BD9-81ED-4DB2-BD59-A6C34878D82A}">
                    <a16:rowId xmlns:a16="http://schemas.microsoft.com/office/drawing/2014/main" xmlns="" val="484383747"/>
                  </a:ext>
                </a:extLst>
              </a:tr>
              <a:tr h="229162">
                <a:tc>
                  <a:txBody>
                    <a:bodyPr/>
                    <a:lstStyle/>
                    <a:p>
                      <a:pPr algn="ctr" fontAlgn="b"/>
                      <a:r>
                        <a:rPr lang="en-US" sz="1100" b="0" i="0" u="none" strike="noStrike" dirty="0">
                          <a:solidFill>
                            <a:srgbClr val="000000"/>
                          </a:solidFill>
                          <a:effectLst/>
                          <a:latin typeface="Franklin Gothic Book" panose="020B0503020102020204" pitchFamily="34" charset="0"/>
                        </a:rPr>
                        <a:t>Worst</a:t>
                      </a:r>
                    </a:p>
                  </a:txBody>
                  <a:tcPr marL="7203" marR="7203" marT="7203" marB="0" anchor="ctr">
                    <a:solidFill>
                      <a:schemeClr val="bg1">
                        <a:lumMod val="85000"/>
                      </a:schemeClr>
                    </a:solidFill>
                  </a:tcPr>
                </a:tc>
                <a:tc>
                  <a:txBody>
                    <a:bodyPr/>
                    <a:lstStyle/>
                    <a:p>
                      <a:pPr algn="l" fontAlgn="b"/>
                      <a:r>
                        <a:rPr lang="en-US" sz="1200" b="0" i="0" u="none" strike="noStrike" dirty="0">
                          <a:effectLst/>
                          <a:latin typeface="Franklin Gothic Book" panose="020B0503020102020204" pitchFamily="34" charset="0"/>
                        </a:rPr>
                        <a:t>Illinois</a:t>
                      </a:r>
                      <a:endParaRPr lang="en-US" sz="1200" b="0" i="0" u="none" strike="noStrike" dirty="0">
                        <a:solidFill>
                          <a:srgbClr val="000000"/>
                        </a:solidFill>
                        <a:effectLst/>
                        <a:latin typeface="Franklin Gothic Book" panose="020B0503020102020204" pitchFamily="34" charset="0"/>
                      </a:endParaRP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$675,274</a:t>
                      </a:r>
                    </a:p>
                  </a:txBody>
                  <a:tcPr marL="7203" marR="182880" marT="7203" marB="0" anchor="ctr">
                    <a:noFill/>
                  </a:tcPr>
                </a:tc>
                <a:tc>
                  <a:txBody>
                    <a:bodyPr/>
                    <a:lstStyle/>
                    <a:p>
                      <a:pPr algn="ctr" fontAlgn="b"/>
                      <a:r>
                        <a:rPr lang="en-US" sz="1200" b="0" i="0" u="none" strike="noStrike" dirty="0">
                          <a:solidFill>
                            <a:srgbClr val="000000"/>
                          </a:solidFill>
                          <a:effectLst/>
                          <a:latin typeface="Franklin Gothic Book" panose="020B0503020102020204" pitchFamily="34" charset="0"/>
                        </a:rPr>
                        <a:t>27</a:t>
                      </a:r>
                    </a:p>
                  </a:txBody>
                  <a:tcPr marL="7203" marR="7203" marT="7203" marB="0" anchor="ctr">
                    <a:solidFill>
                      <a:schemeClr val="bg1">
                        <a:lumMod val="85000"/>
                      </a:schemeClr>
                    </a:solidFill>
                  </a:tcPr>
                </a:tc>
                <a:tc>
                  <a:txBody>
                    <a:bodyPr/>
                    <a:lstStyle/>
                    <a:p>
                      <a:pPr algn="l" fontAlgn="b"/>
                      <a:r>
                        <a:rPr lang="en-US" sz="1200" b="0" i="0" u="none" strike="noStrike" dirty="0">
                          <a:solidFill>
                            <a:srgbClr val="000000"/>
                          </a:solidFill>
                          <a:effectLst/>
                          <a:latin typeface="Franklin Gothic Book" panose="020B0503020102020204" pitchFamily="34" charset="0"/>
                        </a:rPr>
                        <a:t>Missouri</a:t>
                      </a: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$312,992</a:t>
                      </a:r>
                    </a:p>
                  </a:txBody>
                  <a:tcPr marL="7203" marR="182880" marT="7203" marB="0" anchor="ctr">
                    <a:noFill/>
                  </a:tcPr>
                </a:tc>
                <a:extLst>
                  <a:ext uri="{0D108BD9-81ED-4DB2-BD59-A6C34878D82A}">
                    <a16:rowId xmlns:a16="http://schemas.microsoft.com/office/drawing/2014/main" xmlns="" val="1192826926"/>
                  </a:ext>
                </a:extLst>
              </a:tr>
              <a:tr h="229162">
                <a:tc>
                  <a:txBody>
                    <a:bodyPr/>
                    <a:lstStyle/>
                    <a:p>
                      <a:pPr algn="ctr" fontAlgn="b"/>
                      <a:r>
                        <a:rPr lang="en-US" sz="1200" b="0" i="0" u="none" strike="noStrike" dirty="0">
                          <a:solidFill>
                            <a:srgbClr val="000000"/>
                          </a:solidFill>
                          <a:effectLst/>
                          <a:latin typeface="Franklin Gothic Book" panose="020B0503020102020204" pitchFamily="34" charset="0"/>
                        </a:rPr>
                        <a:t>2</a:t>
                      </a:r>
                    </a:p>
                  </a:txBody>
                  <a:tcPr marL="7203" marR="7203" marT="7203" marB="0" anchor="ctr">
                    <a:solidFill>
                      <a:schemeClr val="bg1">
                        <a:lumMod val="85000"/>
                      </a:schemeClr>
                    </a:solidFill>
                  </a:tcPr>
                </a:tc>
                <a:tc>
                  <a:txBody>
                    <a:bodyPr/>
                    <a:lstStyle/>
                    <a:p>
                      <a:pPr algn="l" fontAlgn="b"/>
                      <a:r>
                        <a:rPr lang="en-US" sz="1200" b="0" i="0" u="none" strike="noStrike" dirty="0">
                          <a:effectLst/>
                          <a:latin typeface="Franklin Gothic Book" panose="020B0503020102020204" pitchFamily="34" charset="0"/>
                        </a:rPr>
                        <a:t>D.C.</a:t>
                      </a:r>
                      <a:endParaRPr lang="en-US" sz="1200" b="0" i="0" u="none" strike="noStrike" dirty="0">
                        <a:solidFill>
                          <a:srgbClr val="000000"/>
                        </a:solidFill>
                        <a:effectLst/>
                        <a:latin typeface="Franklin Gothic Book" panose="020B0503020102020204" pitchFamily="34" charset="0"/>
                      </a:endParaRP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$647,044</a:t>
                      </a:r>
                    </a:p>
                  </a:txBody>
                  <a:tcPr marL="7203" marR="182880" marT="7203" marB="0" anchor="ctr">
                    <a:noFill/>
                  </a:tcPr>
                </a:tc>
                <a:tc>
                  <a:txBody>
                    <a:bodyPr/>
                    <a:lstStyle/>
                    <a:p>
                      <a:pPr algn="ctr" fontAlgn="b"/>
                      <a:r>
                        <a:rPr lang="en-US" sz="1200" b="0" i="0" u="none" strike="noStrike" dirty="0">
                          <a:solidFill>
                            <a:srgbClr val="000000"/>
                          </a:solidFill>
                          <a:effectLst/>
                          <a:latin typeface="Franklin Gothic Book" panose="020B0503020102020204" pitchFamily="34" charset="0"/>
                        </a:rPr>
                        <a:t>28</a:t>
                      </a:r>
                    </a:p>
                  </a:txBody>
                  <a:tcPr marL="7203" marR="7203" marT="7203" marB="0" anchor="ctr">
                    <a:solidFill>
                      <a:schemeClr val="bg1">
                        <a:lumMod val="85000"/>
                      </a:schemeClr>
                    </a:solidFill>
                  </a:tcPr>
                </a:tc>
                <a:tc>
                  <a:txBody>
                    <a:bodyPr/>
                    <a:lstStyle/>
                    <a:p>
                      <a:pPr algn="l" fontAlgn="b"/>
                      <a:r>
                        <a:rPr lang="en-US" sz="1200" b="0" i="0" u="none" strike="noStrike" dirty="0">
                          <a:solidFill>
                            <a:srgbClr val="000000"/>
                          </a:solidFill>
                          <a:effectLst/>
                          <a:latin typeface="Franklin Gothic Book" panose="020B0503020102020204" pitchFamily="34" charset="0"/>
                        </a:rPr>
                        <a:t>Maryland</a:t>
                      </a: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$310,</a:t>
                      </a:r>
                      <a:r>
                        <a:rPr lang="en-US" sz="1200" b="0" i="0" u="none" strike="noStrike" baseline="0" dirty="0">
                          <a:solidFill>
                            <a:srgbClr val="000000"/>
                          </a:solidFill>
                          <a:effectLst/>
                          <a:latin typeface="Franklin Gothic Book" panose="020B0503020102020204" pitchFamily="34" charset="0"/>
                        </a:rPr>
                        <a:t>220</a:t>
                      </a:r>
                      <a:endParaRPr lang="en-US" sz="1200" b="0" i="0" u="none" strike="noStrike" dirty="0">
                        <a:solidFill>
                          <a:srgbClr val="000000"/>
                        </a:solidFill>
                        <a:effectLst/>
                        <a:latin typeface="Franklin Gothic Book" panose="020B0503020102020204" pitchFamily="34" charset="0"/>
                      </a:endParaRPr>
                    </a:p>
                  </a:txBody>
                  <a:tcPr marL="7203" marR="182880" marT="7203" marB="0" anchor="ctr">
                    <a:noFill/>
                  </a:tcPr>
                </a:tc>
                <a:extLst>
                  <a:ext uri="{0D108BD9-81ED-4DB2-BD59-A6C34878D82A}">
                    <a16:rowId xmlns:a16="http://schemas.microsoft.com/office/drawing/2014/main" xmlns="" val="267379527"/>
                  </a:ext>
                </a:extLst>
              </a:tr>
              <a:tr h="229162">
                <a:tc>
                  <a:txBody>
                    <a:bodyPr/>
                    <a:lstStyle/>
                    <a:p>
                      <a:pPr algn="ctr" fontAlgn="b"/>
                      <a:r>
                        <a:rPr lang="en-US" sz="1200" b="0" i="0" u="none" strike="noStrike" dirty="0">
                          <a:solidFill>
                            <a:srgbClr val="000000"/>
                          </a:solidFill>
                          <a:effectLst/>
                          <a:latin typeface="Franklin Gothic Book" panose="020B0503020102020204" pitchFamily="34" charset="0"/>
                        </a:rPr>
                        <a:t>3</a:t>
                      </a:r>
                    </a:p>
                  </a:txBody>
                  <a:tcPr marL="7203" marR="7203" marT="7203" marB="0" anchor="ctr">
                    <a:solidFill>
                      <a:schemeClr val="bg1">
                        <a:lumMod val="85000"/>
                      </a:schemeClr>
                    </a:solidFill>
                  </a:tcPr>
                </a:tc>
                <a:tc>
                  <a:txBody>
                    <a:bodyPr/>
                    <a:lstStyle/>
                    <a:p>
                      <a:pPr algn="l" fontAlgn="b"/>
                      <a:r>
                        <a:rPr lang="en-US" sz="1200" b="0" i="0" u="none" strike="noStrike" dirty="0">
                          <a:solidFill>
                            <a:srgbClr val="000000"/>
                          </a:solidFill>
                          <a:effectLst/>
                          <a:latin typeface="Franklin Gothic Book" panose="020B0503020102020204" pitchFamily="34" charset="0"/>
                        </a:rPr>
                        <a:t>Maine</a:t>
                      </a: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$623,091</a:t>
                      </a:r>
                    </a:p>
                  </a:txBody>
                  <a:tcPr marL="7203" marR="182880" marT="7203" marB="0" anchor="ctr">
                    <a:noFill/>
                  </a:tcPr>
                </a:tc>
                <a:tc>
                  <a:txBody>
                    <a:bodyPr/>
                    <a:lstStyle/>
                    <a:p>
                      <a:pPr algn="ctr" fontAlgn="b"/>
                      <a:r>
                        <a:rPr lang="en-US" sz="1200" b="0" i="0" u="none" strike="noStrike" dirty="0">
                          <a:solidFill>
                            <a:srgbClr val="000000"/>
                          </a:solidFill>
                          <a:effectLst/>
                          <a:latin typeface="Franklin Gothic Book" panose="020B0503020102020204" pitchFamily="34" charset="0"/>
                        </a:rPr>
                        <a:t>29</a:t>
                      </a:r>
                    </a:p>
                  </a:txBody>
                  <a:tcPr marL="7203" marR="7203" marT="7203" marB="0" anchor="ctr">
                    <a:solidFill>
                      <a:schemeClr val="bg1">
                        <a:lumMod val="85000"/>
                      </a:schemeClr>
                    </a:solidFill>
                  </a:tcPr>
                </a:tc>
                <a:tc>
                  <a:txBody>
                    <a:bodyPr/>
                    <a:lstStyle/>
                    <a:p>
                      <a:pPr algn="l" fontAlgn="b"/>
                      <a:r>
                        <a:rPr lang="en-US" sz="1200" b="0" i="0" u="none" strike="noStrike" dirty="0">
                          <a:solidFill>
                            <a:srgbClr val="000000"/>
                          </a:solidFill>
                          <a:effectLst/>
                          <a:latin typeface="Franklin Gothic Book" panose="020B0503020102020204" pitchFamily="34" charset="0"/>
                        </a:rPr>
                        <a:t>Tennessee</a:t>
                      </a: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$301,439</a:t>
                      </a:r>
                    </a:p>
                  </a:txBody>
                  <a:tcPr marL="7203" marR="182880" marT="7203" marB="0" anchor="ctr">
                    <a:noFill/>
                  </a:tcPr>
                </a:tc>
                <a:extLst>
                  <a:ext uri="{0D108BD9-81ED-4DB2-BD59-A6C34878D82A}">
                    <a16:rowId xmlns:a16="http://schemas.microsoft.com/office/drawing/2014/main" xmlns="" val="4102653540"/>
                  </a:ext>
                </a:extLst>
              </a:tr>
              <a:tr h="229162">
                <a:tc>
                  <a:txBody>
                    <a:bodyPr/>
                    <a:lstStyle/>
                    <a:p>
                      <a:pPr algn="ctr" fontAlgn="b"/>
                      <a:r>
                        <a:rPr lang="en-US" sz="1200" b="0" i="0" u="none" strike="noStrike" dirty="0">
                          <a:solidFill>
                            <a:srgbClr val="000000"/>
                          </a:solidFill>
                          <a:effectLst/>
                          <a:latin typeface="Franklin Gothic Book" panose="020B0503020102020204" pitchFamily="34" charset="0"/>
                        </a:rPr>
                        <a:t>4</a:t>
                      </a:r>
                    </a:p>
                  </a:txBody>
                  <a:tcPr marL="7203" marR="7203" marT="7203" marB="0" anchor="ctr">
                    <a:solidFill>
                      <a:schemeClr val="bg1">
                        <a:lumMod val="85000"/>
                      </a:schemeClr>
                    </a:solidFill>
                  </a:tcPr>
                </a:tc>
                <a:tc>
                  <a:txBody>
                    <a:bodyPr/>
                    <a:lstStyle/>
                    <a:p>
                      <a:pPr algn="l" fontAlgn="b"/>
                      <a:r>
                        <a:rPr lang="en-US" sz="1200" b="0" i="0" u="none" strike="noStrike" dirty="0">
                          <a:solidFill>
                            <a:srgbClr val="000000"/>
                          </a:solidFill>
                          <a:effectLst/>
                          <a:latin typeface="Franklin Gothic Book" panose="020B0503020102020204" pitchFamily="34" charset="0"/>
                        </a:rPr>
                        <a:t>Connecticut</a:t>
                      </a: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$619,411</a:t>
                      </a:r>
                    </a:p>
                  </a:txBody>
                  <a:tcPr marL="7203" marR="182880" marT="7203" marB="0" anchor="ctr">
                    <a:noFill/>
                  </a:tcPr>
                </a:tc>
                <a:tc>
                  <a:txBody>
                    <a:bodyPr/>
                    <a:lstStyle/>
                    <a:p>
                      <a:pPr algn="ctr" fontAlgn="b"/>
                      <a:r>
                        <a:rPr lang="en-US" sz="1200" b="0" i="0" u="none" strike="noStrike" dirty="0">
                          <a:solidFill>
                            <a:srgbClr val="000000"/>
                          </a:solidFill>
                          <a:effectLst/>
                          <a:latin typeface="Franklin Gothic Book" panose="020B0503020102020204" pitchFamily="34" charset="0"/>
                        </a:rPr>
                        <a:t>30</a:t>
                      </a:r>
                    </a:p>
                  </a:txBody>
                  <a:tcPr marL="7203" marR="7203" marT="7203" marB="0" anchor="ctr">
                    <a:solidFill>
                      <a:schemeClr val="bg1">
                        <a:lumMod val="85000"/>
                      </a:schemeClr>
                    </a:solidFill>
                  </a:tcPr>
                </a:tc>
                <a:tc>
                  <a:txBody>
                    <a:bodyPr/>
                    <a:lstStyle/>
                    <a:p>
                      <a:pPr algn="l" fontAlgn="b"/>
                      <a:r>
                        <a:rPr lang="en-US" sz="1200" b="0" i="0" u="none" strike="noStrike" dirty="0">
                          <a:solidFill>
                            <a:srgbClr val="000000"/>
                          </a:solidFill>
                          <a:effectLst/>
                          <a:latin typeface="Franklin Gothic Book" panose="020B0503020102020204" pitchFamily="34" charset="0"/>
                        </a:rPr>
                        <a:t>Iowa</a:t>
                      </a: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$295,317</a:t>
                      </a:r>
                    </a:p>
                  </a:txBody>
                  <a:tcPr marL="7203" marR="182880" marT="7203" marB="0" anchor="ctr">
                    <a:noFill/>
                  </a:tcPr>
                </a:tc>
                <a:extLst>
                  <a:ext uri="{0D108BD9-81ED-4DB2-BD59-A6C34878D82A}">
                    <a16:rowId xmlns:a16="http://schemas.microsoft.com/office/drawing/2014/main" xmlns="" val="767492082"/>
                  </a:ext>
                </a:extLst>
              </a:tr>
              <a:tr h="229162">
                <a:tc>
                  <a:txBody>
                    <a:bodyPr/>
                    <a:lstStyle/>
                    <a:p>
                      <a:pPr algn="ctr" fontAlgn="b"/>
                      <a:r>
                        <a:rPr lang="en-US" sz="1200" b="0" i="0" u="none" strike="noStrike" dirty="0">
                          <a:solidFill>
                            <a:srgbClr val="000000"/>
                          </a:solidFill>
                          <a:effectLst/>
                          <a:latin typeface="Franklin Gothic Book" panose="020B0503020102020204" pitchFamily="34" charset="0"/>
                        </a:rPr>
                        <a:t>5</a:t>
                      </a:r>
                    </a:p>
                  </a:txBody>
                  <a:tcPr marL="7203" marR="7203" marT="7203" marB="0" anchor="ctr">
                    <a:solidFill>
                      <a:schemeClr val="bg1">
                        <a:lumMod val="85000"/>
                      </a:schemeClr>
                    </a:solidFill>
                  </a:tcPr>
                </a:tc>
                <a:tc>
                  <a:txBody>
                    <a:bodyPr/>
                    <a:lstStyle/>
                    <a:p>
                      <a:pPr algn="l" fontAlgn="b"/>
                      <a:r>
                        <a:rPr lang="en-US" sz="1200" b="0" i="0" u="none" strike="noStrike" dirty="0">
                          <a:solidFill>
                            <a:srgbClr val="000000"/>
                          </a:solidFill>
                          <a:effectLst/>
                          <a:latin typeface="Franklin Gothic Book" panose="020B0503020102020204" pitchFamily="34" charset="0"/>
                        </a:rPr>
                        <a:t>Oregon</a:t>
                      </a: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$572,337</a:t>
                      </a:r>
                    </a:p>
                  </a:txBody>
                  <a:tcPr marL="7203" marR="182880" marT="7203" marB="0" anchor="ctr">
                    <a:noFill/>
                  </a:tcPr>
                </a:tc>
                <a:tc>
                  <a:txBody>
                    <a:bodyPr/>
                    <a:lstStyle/>
                    <a:p>
                      <a:pPr algn="ctr" fontAlgn="b"/>
                      <a:r>
                        <a:rPr lang="en-US" sz="1200" b="0" i="0" u="none" strike="noStrike" dirty="0">
                          <a:solidFill>
                            <a:srgbClr val="000000"/>
                          </a:solidFill>
                          <a:effectLst/>
                          <a:latin typeface="Franklin Gothic Book" panose="020B0503020102020204" pitchFamily="34" charset="0"/>
                        </a:rPr>
                        <a:t>31</a:t>
                      </a:r>
                    </a:p>
                  </a:txBody>
                  <a:tcPr marL="7203" marR="7203" marT="7203" marB="0" anchor="ctr">
                    <a:solidFill>
                      <a:schemeClr val="bg1">
                        <a:lumMod val="85000"/>
                      </a:schemeClr>
                    </a:solidFill>
                  </a:tcPr>
                </a:tc>
                <a:tc>
                  <a:txBody>
                    <a:bodyPr/>
                    <a:lstStyle/>
                    <a:p>
                      <a:pPr algn="l" fontAlgn="b"/>
                      <a:r>
                        <a:rPr lang="en-US" sz="1200" b="0" i="0" u="none" strike="noStrike" dirty="0">
                          <a:solidFill>
                            <a:srgbClr val="000000"/>
                          </a:solidFill>
                          <a:effectLst/>
                          <a:latin typeface="Franklin Gothic Book" panose="020B0503020102020204" pitchFamily="34" charset="0"/>
                        </a:rPr>
                        <a:t>North Dakota</a:t>
                      </a: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$292,083</a:t>
                      </a:r>
                    </a:p>
                  </a:txBody>
                  <a:tcPr marL="7203" marR="182880" marT="7203" marB="0" anchor="ctr">
                    <a:noFill/>
                  </a:tcPr>
                </a:tc>
                <a:extLst>
                  <a:ext uri="{0D108BD9-81ED-4DB2-BD59-A6C34878D82A}">
                    <a16:rowId xmlns:a16="http://schemas.microsoft.com/office/drawing/2014/main" xmlns="" val="39034862"/>
                  </a:ext>
                </a:extLst>
              </a:tr>
              <a:tr h="229162">
                <a:tc>
                  <a:txBody>
                    <a:bodyPr/>
                    <a:lstStyle/>
                    <a:p>
                      <a:pPr algn="ctr" fontAlgn="b"/>
                      <a:r>
                        <a:rPr lang="en-US" sz="1200" b="0" i="0" u="none" strike="noStrike" dirty="0">
                          <a:solidFill>
                            <a:srgbClr val="000000"/>
                          </a:solidFill>
                          <a:effectLst/>
                          <a:latin typeface="Franklin Gothic Book" panose="020B0503020102020204" pitchFamily="34" charset="0"/>
                        </a:rPr>
                        <a:t>6</a:t>
                      </a:r>
                    </a:p>
                  </a:txBody>
                  <a:tcPr marL="7203" marR="7203" marT="7203" marB="0" anchor="ctr">
                    <a:solidFill>
                      <a:schemeClr val="bg1">
                        <a:lumMod val="85000"/>
                      </a:schemeClr>
                    </a:solidFill>
                  </a:tcPr>
                </a:tc>
                <a:tc>
                  <a:txBody>
                    <a:bodyPr/>
                    <a:lstStyle/>
                    <a:p>
                      <a:pPr algn="l" fontAlgn="b"/>
                      <a:r>
                        <a:rPr lang="en-US" sz="1200" b="0" i="0" u="none" strike="noStrike" dirty="0">
                          <a:solidFill>
                            <a:srgbClr val="000000"/>
                          </a:solidFill>
                          <a:effectLst/>
                          <a:latin typeface="Franklin Gothic Book" panose="020B0503020102020204" pitchFamily="34" charset="0"/>
                        </a:rPr>
                        <a:t>Rhode Island</a:t>
                      </a: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$547,545</a:t>
                      </a:r>
                    </a:p>
                  </a:txBody>
                  <a:tcPr marL="7203" marR="182880" marT="7203" marB="0" anchor="ctr">
                    <a:noFill/>
                  </a:tcPr>
                </a:tc>
                <a:tc>
                  <a:txBody>
                    <a:bodyPr/>
                    <a:lstStyle/>
                    <a:p>
                      <a:pPr algn="ctr" fontAlgn="b"/>
                      <a:r>
                        <a:rPr lang="en-US" sz="1200" b="0" i="0" u="none" strike="noStrike" dirty="0">
                          <a:solidFill>
                            <a:srgbClr val="000000"/>
                          </a:solidFill>
                          <a:effectLst/>
                          <a:latin typeface="Franklin Gothic Book" panose="020B0503020102020204" pitchFamily="34" charset="0"/>
                        </a:rPr>
                        <a:t>32</a:t>
                      </a:r>
                    </a:p>
                  </a:txBody>
                  <a:tcPr marL="7203" marR="7203" marT="7203" marB="0" anchor="ctr">
                    <a:solidFill>
                      <a:schemeClr val="bg1">
                        <a:lumMod val="85000"/>
                      </a:schemeClr>
                    </a:solidFill>
                  </a:tcPr>
                </a:tc>
                <a:tc>
                  <a:txBody>
                    <a:bodyPr/>
                    <a:lstStyle/>
                    <a:p>
                      <a:pPr algn="l" fontAlgn="b"/>
                      <a:r>
                        <a:rPr lang="en-US" sz="1200" b="0" i="0" u="none" strike="noStrike" dirty="0">
                          <a:solidFill>
                            <a:srgbClr val="000000"/>
                          </a:solidFill>
                          <a:effectLst/>
                          <a:latin typeface="Franklin Gothic Book" panose="020B0503020102020204" pitchFamily="34" charset="0"/>
                        </a:rPr>
                        <a:t>Nebraska</a:t>
                      </a: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$275,111</a:t>
                      </a:r>
                    </a:p>
                  </a:txBody>
                  <a:tcPr marL="7203" marR="182880" marT="7203" marB="0" anchor="ctr">
                    <a:noFill/>
                  </a:tcPr>
                </a:tc>
                <a:extLst>
                  <a:ext uri="{0D108BD9-81ED-4DB2-BD59-A6C34878D82A}">
                    <a16:rowId xmlns:a16="http://schemas.microsoft.com/office/drawing/2014/main" xmlns="" val="4190283907"/>
                  </a:ext>
                </a:extLst>
              </a:tr>
              <a:tr h="229162">
                <a:tc>
                  <a:txBody>
                    <a:bodyPr/>
                    <a:lstStyle/>
                    <a:p>
                      <a:pPr algn="ctr" fontAlgn="b"/>
                      <a:r>
                        <a:rPr lang="en-US" sz="1200" b="0" i="0" u="none" strike="noStrike" dirty="0">
                          <a:solidFill>
                            <a:srgbClr val="000000"/>
                          </a:solidFill>
                          <a:effectLst/>
                          <a:latin typeface="Franklin Gothic Book" panose="020B0503020102020204" pitchFamily="34" charset="0"/>
                        </a:rPr>
                        <a:t>7</a:t>
                      </a:r>
                    </a:p>
                  </a:txBody>
                  <a:tcPr marL="7203" marR="7203" marT="7203" marB="0" anchor="ctr">
                    <a:solidFill>
                      <a:schemeClr val="bg1">
                        <a:lumMod val="85000"/>
                      </a:schemeClr>
                    </a:solidFill>
                  </a:tcPr>
                </a:tc>
                <a:tc>
                  <a:txBody>
                    <a:bodyPr/>
                    <a:lstStyle/>
                    <a:p>
                      <a:pPr algn="l" fontAlgn="b"/>
                      <a:r>
                        <a:rPr lang="en-US" sz="1200" b="0" i="0" u="none" strike="noStrike" dirty="0">
                          <a:solidFill>
                            <a:srgbClr val="000000"/>
                          </a:solidFill>
                          <a:effectLst/>
                          <a:latin typeface="Franklin Gothic Book" panose="020B0503020102020204" pitchFamily="34" charset="0"/>
                        </a:rPr>
                        <a:t>New</a:t>
                      </a:r>
                      <a:r>
                        <a:rPr lang="en-US" sz="1200" b="0" i="0" u="none" strike="noStrike" baseline="0" dirty="0">
                          <a:solidFill>
                            <a:srgbClr val="000000"/>
                          </a:solidFill>
                          <a:effectLst/>
                          <a:latin typeface="Franklin Gothic Book" panose="020B0503020102020204" pitchFamily="34" charset="0"/>
                        </a:rPr>
                        <a:t> Hampshire</a:t>
                      </a:r>
                      <a:endParaRPr lang="en-US" sz="1200" b="0" i="0" u="none" strike="noStrike" dirty="0">
                        <a:solidFill>
                          <a:srgbClr val="000000"/>
                        </a:solidFill>
                        <a:effectLst/>
                        <a:latin typeface="Franklin Gothic Book" panose="020B0503020102020204" pitchFamily="34" charset="0"/>
                      </a:endParaRP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$546,964</a:t>
                      </a:r>
                    </a:p>
                  </a:txBody>
                  <a:tcPr marL="7203" marR="182880" marT="7203" marB="0" anchor="ctr">
                    <a:noFill/>
                  </a:tcPr>
                </a:tc>
                <a:tc>
                  <a:txBody>
                    <a:bodyPr/>
                    <a:lstStyle/>
                    <a:p>
                      <a:pPr algn="ctr" fontAlgn="b"/>
                      <a:r>
                        <a:rPr lang="en-US" sz="1200" b="0" i="0" u="none" strike="noStrike" dirty="0">
                          <a:solidFill>
                            <a:srgbClr val="000000"/>
                          </a:solidFill>
                          <a:effectLst/>
                          <a:latin typeface="Franklin Gothic Book" panose="020B0503020102020204" pitchFamily="34" charset="0"/>
                        </a:rPr>
                        <a:t>33</a:t>
                      </a:r>
                    </a:p>
                  </a:txBody>
                  <a:tcPr marL="7203" marR="7203" marT="7203" marB="0" anchor="ctr">
                    <a:solidFill>
                      <a:schemeClr val="bg1">
                        <a:lumMod val="85000"/>
                      </a:schemeClr>
                    </a:solidFill>
                  </a:tcPr>
                </a:tc>
                <a:tc>
                  <a:txBody>
                    <a:bodyPr/>
                    <a:lstStyle/>
                    <a:p>
                      <a:pPr algn="l" fontAlgn="b"/>
                      <a:r>
                        <a:rPr lang="en-US" sz="1200" b="0" i="0" u="none" strike="noStrike" dirty="0">
                          <a:solidFill>
                            <a:srgbClr val="000000"/>
                          </a:solidFill>
                          <a:effectLst/>
                          <a:latin typeface="Franklin Gothic Book" panose="020B0503020102020204" pitchFamily="34" charset="0"/>
                        </a:rPr>
                        <a:t>Colorado</a:t>
                      </a: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$273,491</a:t>
                      </a:r>
                    </a:p>
                  </a:txBody>
                  <a:tcPr marL="7203" marR="182880" marT="7203" marB="0" anchor="ctr">
                    <a:noFill/>
                  </a:tcPr>
                </a:tc>
                <a:extLst>
                  <a:ext uri="{0D108BD9-81ED-4DB2-BD59-A6C34878D82A}">
                    <a16:rowId xmlns:a16="http://schemas.microsoft.com/office/drawing/2014/main" xmlns="" val="349056512"/>
                  </a:ext>
                </a:extLst>
              </a:tr>
              <a:tr h="229162">
                <a:tc>
                  <a:txBody>
                    <a:bodyPr/>
                    <a:lstStyle/>
                    <a:p>
                      <a:pPr algn="ctr" fontAlgn="b"/>
                      <a:r>
                        <a:rPr lang="en-US" sz="1200" b="0" i="0" u="none" strike="noStrike" dirty="0">
                          <a:solidFill>
                            <a:srgbClr val="000000"/>
                          </a:solidFill>
                          <a:effectLst/>
                          <a:latin typeface="Franklin Gothic Book" panose="020B0503020102020204" pitchFamily="34" charset="0"/>
                        </a:rPr>
                        <a:t>8</a:t>
                      </a:r>
                    </a:p>
                  </a:txBody>
                  <a:tcPr marL="7203" marR="7203" marT="7203" marB="0" anchor="ctr">
                    <a:solidFill>
                      <a:schemeClr val="bg1">
                        <a:lumMod val="85000"/>
                      </a:schemeClr>
                    </a:solidFill>
                  </a:tcPr>
                </a:tc>
                <a:tc>
                  <a:txBody>
                    <a:bodyPr/>
                    <a:lstStyle/>
                    <a:p>
                      <a:pPr algn="l" fontAlgn="b"/>
                      <a:r>
                        <a:rPr lang="en-US" sz="1200" b="0" i="0" u="none" strike="noStrike" dirty="0">
                          <a:solidFill>
                            <a:srgbClr val="000000"/>
                          </a:solidFill>
                          <a:effectLst/>
                          <a:latin typeface="Franklin Gothic Book" panose="020B0503020102020204" pitchFamily="34" charset="0"/>
                        </a:rPr>
                        <a:t>Massachusetts</a:t>
                      </a: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$535,364</a:t>
                      </a:r>
                    </a:p>
                  </a:txBody>
                  <a:tcPr marL="7203" marR="182880" marT="7203" marB="0" anchor="ctr">
                    <a:noFill/>
                  </a:tcPr>
                </a:tc>
                <a:tc>
                  <a:txBody>
                    <a:bodyPr/>
                    <a:lstStyle/>
                    <a:p>
                      <a:pPr algn="ctr" fontAlgn="b"/>
                      <a:r>
                        <a:rPr lang="en-US" sz="1200" b="0" i="0" u="none" strike="noStrike" dirty="0">
                          <a:solidFill>
                            <a:srgbClr val="000000"/>
                          </a:solidFill>
                          <a:effectLst/>
                          <a:latin typeface="Franklin Gothic Book" panose="020B0503020102020204" pitchFamily="34" charset="0"/>
                        </a:rPr>
                        <a:t>34</a:t>
                      </a:r>
                    </a:p>
                  </a:txBody>
                  <a:tcPr marL="7203" marR="7203" marT="7203" marB="0" anchor="ctr">
                    <a:solidFill>
                      <a:schemeClr val="bg1">
                        <a:lumMod val="85000"/>
                      </a:schemeClr>
                    </a:solidFill>
                  </a:tcPr>
                </a:tc>
                <a:tc>
                  <a:txBody>
                    <a:bodyPr/>
                    <a:lstStyle/>
                    <a:p>
                      <a:pPr algn="l" fontAlgn="b"/>
                      <a:r>
                        <a:rPr lang="en-US" sz="1200" b="0" i="0" u="none" strike="noStrike" dirty="0">
                          <a:solidFill>
                            <a:srgbClr val="000000"/>
                          </a:solidFill>
                          <a:effectLst/>
                          <a:latin typeface="Franklin Gothic Book" panose="020B0503020102020204" pitchFamily="34" charset="0"/>
                        </a:rPr>
                        <a:t>West Virginia</a:t>
                      </a: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$270,899</a:t>
                      </a:r>
                    </a:p>
                  </a:txBody>
                  <a:tcPr marL="7203" marR="182880" marT="7203" marB="0" anchor="ctr">
                    <a:noFill/>
                  </a:tcPr>
                </a:tc>
                <a:extLst>
                  <a:ext uri="{0D108BD9-81ED-4DB2-BD59-A6C34878D82A}">
                    <a16:rowId xmlns:a16="http://schemas.microsoft.com/office/drawing/2014/main" xmlns="" val="2784910497"/>
                  </a:ext>
                </a:extLst>
              </a:tr>
              <a:tr h="265909">
                <a:tc>
                  <a:txBody>
                    <a:bodyPr/>
                    <a:lstStyle/>
                    <a:p>
                      <a:pPr algn="ctr" fontAlgn="b"/>
                      <a:r>
                        <a:rPr lang="en-US" sz="1400" b="0" i="0" u="none" strike="noStrike" dirty="0">
                          <a:solidFill>
                            <a:srgbClr val="C00000"/>
                          </a:solidFill>
                          <a:effectLst/>
                          <a:latin typeface="Franklin Gothic Book" panose="020B0503020102020204" pitchFamily="34" charset="0"/>
                        </a:rPr>
                        <a:t>9</a:t>
                      </a:r>
                    </a:p>
                  </a:txBody>
                  <a:tcPr marL="7203" marR="7203" marT="7203" marB="0" anchor="ctr">
                    <a:solidFill>
                      <a:schemeClr val="bg1">
                        <a:lumMod val="85000"/>
                      </a:schemeClr>
                    </a:solidFill>
                  </a:tcPr>
                </a:tc>
                <a:tc>
                  <a:txBody>
                    <a:bodyPr/>
                    <a:lstStyle/>
                    <a:p>
                      <a:pPr algn="l" fontAlgn="b"/>
                      <a:r>
                        <a:rPr lang="en-US" sz="1400" b="0" i="0" u="none" strike="noStrike" dirty="0">
                          <a:solidFill>
                            <a:srgbClr val="C00000"/>
                          </a:solidFill>
                          <a:effectLst/>
                          <a:latin typeface="Franklin Gothic Book" panose="020B0503020102020204" pitchFamily="34" charset="0"/>
                        </a:rPr>
                        <a:t>Georgia</a:t>
                      </a:r>
                    </a:p>
                  </a:txBody>
                  <a:tcPr marL="182880" marR="7203" marT="7203" marB="0" anchor="ctr">
                    <a:solidFill>
                      <a:schemeClr val="bg1">
                        <a:lumMod val="95000"/>
                      </a:schemeClr>
                    </a:solidFill>
                  </a:tcPr>
                </a:tc>
                <a:tc>
                  <a:txBody>
                    <a:bodyPr/>
                    <a:lstStyle/>
                    <a:p>
                      <a:pPr algn="r" fontAlgn="b"/>
                      <a:r>
                        <a:rPr lang="en-US" sz="1400" b="0" i="0" u="none" strike="noStrike" dirty="0">
                          <a:solidFill>
                            <a:srgbClr val="C00000"/>
                          </a:solidFill>
                          <a:effectLst/>
                          <a:latin typeface="Franklin Gothic Book" panose="020B0503020102020204" pitchFamily="34" charset="0"/>
                        </a:rPr>
                        <a:t>$478,499</a:t>
                      </a:r>
                    </a:p>
                  </a:txBody>
                  <a:tcPr marL="7203" marR="182880" marT="7203" marB="0" anchor="ctr">
                    <a:solidFill>
                      <a:schemeClr val="bg1">
                        <a:lumMod val="95000"/>
                      </a:schemeClr>
                    </a:solidFill>
                  </a:tcPr>
                </a:tc>
                <a:tc>
                  <a:txBody>
                    <a:bodyPr/>
                    <a:lstStyle/>
                    <a:p>
                      <a:pPr algn="ctr" fontAlgn="b"/>
                      <a:r>
                        <a:rPr lang="en-US" sz="1200" b="0" i="0" u="none" strike="noStrike" dirty="0">
                          <a:solidFill>
                            <a:srgbClr val="000000"/>
                          </a:solidFill>
                          <a:effectLst/>
                          <a:latin typeface="Franklin Gothic Book" panose="020B0503020102020204" pitchFamily="34" charset="0"/>
                        </a:rPr>
                        <a:t>35</a:t>
                      </a:r>
                    </a:p>
                  </a:txBody>
                  <a:tcPr marL="7203" marR="7203" marT="7203" marB="0" anchor="ctr">
                    <a:solidFill>
                      <a:schemeClr val="bg1">
                        <a:lumMod val="85000"/>
                      </a:schemeClr>
                    </a:solidFill>
                  </a:tcPr>
                </a:tc>
                <a:tc>
                  <a:txBody>
                    <a:bodyPr/>
                    <a:lstStyle/>
                    <a:p>
                      <a:pPr algn="l" fontAlgn="b"/>
                      <a:r>
                        <a:rPr lang="en-US" sz="1200" b="0" i="0" u="none" strike="noStrike" dirty="0">
                          <a:solidFill>
                            <a:srgbClr val="000000"/>
                          </a:solidFill>
                          <a:effectLst/>
                          <a:latin typeface="Franklin Gothic Book" panose="020B0503020102020204" pitchFamily="34" charset="0"/>
                        </a:rPr>
                        <a:t>North Carolina</a:t>
                      </a: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$269,514</a:t>
                      </a:r>
                    </a:p>
                  </a:txBody>
                  <a:tcPr marL="7203" marR="182880" marT="7203" marB="0" anchor="ctr">
                    <a:noFill/>
                  </a:tcPr>
                </a:tc>
                <a:extLst>
                  <a:ext uri="{0D108BD9-81ED-4DB2-BD59-A6C34878D82A}">
                    <a16:rowId xmlns:a16="http://schemas.microsoft.com/office/drawing/2014/main" xmlns="" val="1973116611"/>
                  </a:ext>
                </a:extLst>
              </a:tr>
              <a:tr h="229162">
                <a:tc>
                  <a:txBody>
                    <a:bodyPr/>
                    <a:lstStyle/>
                    <a:p>
                      <a:pPr algn="ctr" fontAlgn="b"/>
                      <a:r>
                        <a:rPr lang="en-US" sz="1200" b="0" i="0" u="none" strike="noStrike" dirty="0">
                          <a:solidFill>
                            <a:srgbClr val="000000"/>
                          </a:solidFill>
                          <a:effectLst/>
                          <a:latin typeface="Franklin Gothic Book" panose="020B0503020102020204" pitchFamily="34" charset="0"/>
                        </a:rPr>
                        <a:t>10</a:t>
                      </a:r>
                    </a:p>
                  </a:txBody>
                  <a:tcPr marL="7203" marR="7203" marT="7203" marB="0" anchor="ctr">
                    <a:solidFill>
                      <a:schemeClr val="bg1">
                        <a:lumMod val="85000"/>
                      </a:schemeClr>
                    </a:solidFill>
                  </a:tcPr>
                </a:tc>
                <a:tc>
                  <a:txBody>
                    <a:bodyPr/>
                    <a:lstStyle/>
                    <a:p>
                      <a:pPr algn="l" fontAlgn="b"/>
                      <a:r>
                        <a:rPr lang="en-US" sz="1200" b="0" i="0" u="none" strike="noStrike" dirty="0">
                          <a:solidFill>
                            <a:srgbClr val="000000"/>
                          </a:solidFill>
                          <a:effectLst/>
                          <a:latin typeface="Franklin Gothic Book" panose="020B0503020102020204" pitchFamily="34" charset="0"/>
                        </a:rPr>
                        <a:t>New Jersey</a:t>
                      </a: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$472,969</a:t>
                      </a:r>
                    </a:p>
                  </a:txBody>
                  <a:tcPr marL="7203" marR="182880" marT="7203" marB="0" anchor="ctr">
                    <a:noFill/>
                  </a:tcPr>
                </a:tc>
                <a:tc>
                  <a:txBody>
                    <a:bodyPr/>
                    <a:lstStyle/>
                    <a:p>
                      <a:pPr algn="ctr" fontAlgn="b"/>
                      <a:r>
                        <a:rPr lang="en-US" sz="1200" b="0" i="0" u="none" strike="noStrike" dirty="0">
                          <a:solidFill>
                            <a:srgbClr val="000000"/>
                          </a:solidFill>
                          <a:effectLst/>
                          <a:latin typeface="Franklin Gothic Book" panose="020B0503020102020204" pitchFamily="34" charset="0"/>
                        </a:rPr>
                        <a:t>36</a:t>
                      </a:r>
                    </a:p>
                  </a:txBody>
                  <a:tcPr marL="7203" marR="7203" marT="7203" marB="0" anchor="ctr">
                    <a:solidFill>
                      <a:schemeClr val="bg1">
                        <a:lumMod val="85000"/>
                      </a:schemeClr>
                    </a:solidFill>
                  </a:tcPr>
                </a:tc>
                <a:tc>
                  <a:txBody>
                    <a:bodyPr/>
                    <a:lstStyle/>
                    <a:p>
                      <a:pPr algn="l" fontAlgn="b"/>
                      <a:r>
                        <a:rPr lang="en-US" sz="1200" b="0" i="0" u="none" strike="noStrike" dirty="0">
                          <a:solidFill>
                            <a:srgbClr val="000000"/>
                          </a:solidFill>
                          <a:effectLst/>
                          <a:latin typeface="Franklin Gothic Book" panose="020B0503020102020204" pitchFamily="34" charset="0"/>
                        </a:rPr>
                        <a:t>Oklahoma</a:t>
                      </a: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$253,472</a:t>
                      </a:r>
                    </a:p>
                  </a:txBody>
                  <a:tcPr marL="7203" marR="182880" marT="7203" marB="0" anchor="ctr">
                    <a:noFill/>
                  </a:tcPr>
                </a:tc>
                <a:extLst>
                  <a:ext uri="{0D108BD9-81ED-4DB2-BD59-A6C34878D82A}">
                    <a16:rowId xmlns:a16="http://schemas.microsoft.com/office/drawing/2014/main" xmlns="" val="2771542592"/>
                  </a:ext>
                </a:extLst>
              </a:tr>
              <a:tr h="229162">
                <a:tc>
                  <a:txBody>
                    <a:bodyPr/>
                    <a:lstStyle/>
                    <a:p>
                      <a:pPr algn="ctr" fontAlgn="b"/>
                      <a:r>
                        <a:rPr lang="en-US" sz="1200" b="0" i="0" u="none" strike="noStrike" dirty="0">
                          <a:solidFill>
                            <a:srgbClr val="000000"/>
                          </a:solidFill>
                          <a:effectLst/>
                          <a:latin typeface="Franklin Gothic Book" panose="020B0503020102020204" pitchFamily="34" charset="0"/>
                        </a:rPr>
                        <a:t>11</a:t>
                      </a:r>
                    </a:p>
                  </a:txBody>
                  <a:tcPr marL="7203" marR="7203" marT="7203" marB="0" anchor="ctr">
                    <a:solidFill>
                      <a:schemeClr val="bg1">
                        <a:lumMod val="85000"/>
                      </a:schemeClr>
                    </a:solidFill>
                  </a:tcPr>
                </a:tc>
                <a:tc>
                  <a:txBody>
                    <a:bodyPr/>
                    <a:lstStyle/>
                    <a:p>
                      <a:pPr algn="l" fontAlgn="b"/>
                      <a:r>
                        <a:rPr lang="en-US" sz="1200" b="0" i="0" u="none" strike="noStrike" dirty="0">
                          <a:solidFill>
                            <a:srgbClr val="000000"/>
                          </a:solidFill>
                          <a:effectLst/>
                          <a:latin typeface="Franklin Gothic Book" panose="020B0503020102020204" pitchFamily="34" charset="0"/>
                        </a:rPr>
                        <a:t>Hawaii</a:t>
                      </a: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$462,941</a:t>
                      </a:r>
                    </a:p>
                  </a:txBody>
                  <a:tcPr marL="7203" marR="182880" marT="7203" marB="0" anchor="ctr">
                    <a:noFill/>
                  </a:tcPr>
                </a:tc>
                <a:tc>
                  <a:txBody>
                    <a:bodyPr/>
                    <a:lstStyle/>
                    <a:p>
                      <a:pPr algn="ctr" fontAlgn="b"/>
                      <a:r>
                        <a:rPr lang="en-US" sz="1200" b="0" i="0" u="none" strike="noStrike" dirty="0">
                          <a:solidFill>
                            <a:srgbClr val="000000"/>
                          </a:solidFill>
                          <a:effectLst/>
                          <a:latin typeface="Franklin Gothic Book" panose="020B0503020102020204" pitchFamily="34" charset="0"/>
                        </a:rPr>
                        <a:t>37</a:t>
                      </a:r>
                    </a:p>
                  </a:txBody>
                  <a:tcPr marL="7203" marR="7203" marT="7203" marB="0" anchor="ctr">
                    <a:solidFill>
                      <a:schemeClr val="bg1">
                        <a:lumMod val="85000"/>
                      </a:schemeClr>
                    </a:solidFill>
                  </a:tcPr>
                </a:tc>
                <a:tc>
                  <a:txBody>
                    <a:bodyPr/>
                    <a:lstStyle/>
                    <a:p>
                      <a:pPr algn="l" fontAlgn="b"/>
                      <a:r>
                        <a:rPr lang="en-US" sz="1200" b="0" i="0" u="none" strike="noStrike" dirty="0">
                          <a:solidFill>
                            <a:srgbClr val="000000"/>
                          </a:solidFill>
                          <a:effectLst/>
                          <a:latin typeface="Franklin Gothic Book" panose="020B0503020102020204" pitchFamily="34" charset="0"/>
                        </a:rPr>
                        <a:t>Alaska</a:t>
                      </a: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$251,364</a:t>
                      </a:r>
                    </a:p>
                  </a:txBody>
                  <a:tcPr marL="7203" marR="182880" marT="7203" marB="0" anchor="ctr">
                    <a:noFill/>
                  </a:tcPr>
                </a:tc>
                <a:extLst>
                  <a:ext uri="{0D108BD9-81ED-4DB2-BD59-A6C34878D82A}">
                    <a16:rowId xmlns:a16="http://schemas.microsoft.com/office/drawing/2014/main" xmlns="" val="1790895920"/>
                  </a:ext>
                </a:extLst>
              </a:tr>
              <a:tr h="229162">
                <a:tc>
                  <a:txBody>
                    <a:bodyPr/>
                    <a:lstStyle/>
                    <a:p>
                      <a:pPr algn="ctr" fontAlgn="b"/>
                      <a:r>
                        <a:rPr lang="en-US" sz="1200" b="0" i="0" u="none" strike="noStrike" dirty="0">
                          <a:solidFill>
                            <a:srgbClr val="000000"/>
                          </a:solidFill>
                          <a:effectLst/>
                          <a:latin typeface="Franklin Gothic Book" panose="020B0503020102020204" pitchFamily="34" charset="0"/>
                        </a:rPr>
                        <a:t>12</a:t>
                      </a:r>
                    </a:p>
                  </a:txBody>
                  <a:tcPr marL="7203" marR="7203" marT="7203" marB="0" anchor="ctr">
                    <a:solidFill>
                      <a:schemeClr val="bg1">
                        <a:lumMod val="85000"/>
                      </a:schemeClr>
                    </a:solidFill>
                  </a:tcPr>
                </a:tc>
                <a:tc>
                  <a:txBody>
                    <a:bodyPr/>
                    <a:lstStyle/>
                    <a:p>
                      <a:pPr algn="l" fontAlgn="b"/>
                      <a:r>
                        <a:rPr lang="en-US" sz="1200" b="0" i="0" u="none" strike="noStrike" dirty="0">
                          <a:solidFill>
                            <a:srgbClr val="000000"/>
                          </a:solidFill>
                          <a:effectLst/>
                          <a:latin typeface="Franklin Gothic Book" panose="020B0503020102020204" pitchFamily="34" charset="0"/>
                        </a:rPr>
                        <a:t>Washington</a:t>
                      </a: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$449,407</a:t>
                      </a:r>
                    </a:p>
                  </a:txBody>
                  <a:tcPr marL="7203" marR="182880" marT="7203" marB="0" anchor="ctr">
                    <a:noFill/>
                  </a:tcPr>
                </a:tc>
                <a:tc>
                  <a:txBody>
                    <a:bodyPr/>
                    <a:lstStyle/>
                    <a:p>
                      <a:pPr algn="ctr" fontAlgn="b"/>
                      <a:r>
                        <a:rPr lang="en-US" sz="1200" b="0" i="0" u="none" strike="noStrike" dirty="0">
                          <a:solidFill>
                            <a:srgbClr val="000000"/>
                          </a:solidFill>
                          <a:effectLst/>
                          <a:latin typeface="Franklin Gothic Book" panose="020B0503020102020204" pitchFamily="34" charset="0"/>
                        </a:rPr>
                        <a:t>38</a:t>
                      </a:r>
                    </a:p>
                  </a:txBody>
                  <a:tcPr marL="7203" marR="7203" marT="7203" marB="0" anchor="ctr">
                    <a:solidFill>
                      <a:schemeClr val="bg1">
                        <a:lumMod val="85000"/>
                      </a:schemeClr>
                    </a:solidFill>
                  </a:tcPr>
                </a:tc>
                <a:tc>
                  <a:txBody>
                    <a:bodyPr/>
                    <a:lstStyle/>
                    <a:p>
                      <a:pPr algn="l" fontAlgn="b"/>
                      <a:r>
                        <a:rPr lang="en-US" sz="1200" b="0" i="0" u="none" strike="noStrike" dirty="0">
                          <a:solidFill>
                            <a:srgbClr val="000000"/>
                          </a:solidFill>
                          <a:effectLst/>
                          <a:latin typeface="Franklin Gothic Book" panose="020B0503020102020204" pitchFamily="34" charset="0"/>
                        </a:rPr>
                        <a:t>Florida</a:t>
                      </a: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$238,803</a:t>
                      </a:r>
                    </a:p>
                  </a:txBody>
                  <a:tcPr marL="7203" marR="182880" marT="7203" marB="0" anchor="ctr">
                    <a:noFill/>
                  </a:tcPr>
                </a:tc>
                <a:extLst>
                  <a:ext uri="{0D108BD9-81ED-4DB2-BD59-A6C34878D82A}">
                    <a16:rowId xmlns:a16="http://schemas.microsoft.com/office/drawing/2014/main" xmlns="" val="651744799"/>
                  </a:ext>
                </a:extLst>
              </a:tr>
              <a:tr h="229162">
                <a:tc>
                  <a:txBody>
                    <a:bodyPr/>
                    <a:lstStyle/>
                    <a:p>
                      <a:pPr algn="ctr" fontAlgn="b"/>
                      <a:r>
                        <a:rPr lang="en-US" sz="1200" b="0" i="0" u="none" strike="noStrike" dirty="0">
                          <a:solidFill>
                            <a:srgbClr val="000000"/>
                          </a:solidFill>
                          <a:effectLst/>
                          <a:latin typeface="Franklin Gothic Book" panose="020B0503020102020204" pitchFamily="34" charset="0"/>
                        </a:rPr>
                        <a:t>13</a:t>
                      </a:r>
                    </a:p>
                  </a:txBody>
                  <a:tcPr marL="7203" marR="7203" marT="7203" marB="0" anchor="ctr">
                    <a:solidFill>
                      <a:schemeClr val="bg1">
                        <a:lumMod val="85000"/>
                      </a:schemeClr>
                    </a:solidFill>
                  </a:tcPr>
                </a:tc>
                <a:tc>
                  <a:txBody>
                    <a:bodyPr/>
                    <a:lstStyle/>
                    <a:p>
                      <a:pPr algn="l" fontAlgn="b"/>
                      <a:r>
                        <a:rPr lang="en-US" sz="1200" b="0" i="0" u="none" strike="noStrike" dirty="0">
                          <a:solidFill>
                            <a:srgbClr val="000000"/>
                          </a:solidFill>
                          <a:effectLst/>
                          <a:latin typeface="Franklin Gothic Book" panose="020B0503020102020204" pitchFamily="34" charset="0"/>
                        </a:rPr>
                        <a:t>New York</a:t>
                      </a: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$430,613</a:t>
                      </a:r>
                    </a:p>
                  </a:txBody>
                  <a:tcPr marL="7203" marR="182880" marT="7203" marB="0" anchor="ctr">
                    <a:noFill/>
                  </a:tcPr>
                </a:tc>
                <a:tc>
                  <a:txBody>
                    <a:bodyPr/>
                    <a:lstStyle/>
                    <a:p>
                      <a:pPr algn="ctr" fontAlgn="b"/>
                      <a:r>
                        <a:rPr lang="en-US" sz="1200" b="0" i="0" u="none" strike="noStrike" dirty="0">
                          <a:solidFill>
                            <a:srgbClr val="000000"/>
                          </a:solidFill>
                          <a:effectLst/>
                          <a:latin typeface="Franklin Gothic Book" panose="020B0503020102020204" pitchFamily="34" charset="0"/>
                        </a:rPr>
                        <a:t>39</a:t>
                      </a:r>
                    </a:p>
                  </a:txBody>
                  <a:tcPr marL="7203" marR="7203" marT="7203" marB="0" anchor="ctr">
                    <a:solidFill>
                      <a:schemeClr val="bg1">
                        <a:lumMod val="85000"/>
                      </a:schemeClr>
                    </a:solidFill>
                  </a:tcPr>
                </a:tc>
                <a:tc>
                  <a:txBody>
                    <a:bodyPr/>
                    <a:lstStyle/>
                    <a:p>
                      <a:pPr algn="l" fontAlgn="b"/>
                      <a:r>
                        <a:rPr lang="en-US" sz="1200" b="0" i="0" u="none" strike="noStrike" dirty="0">
                          <a:solidFill>
                            <a:srgbClr val="000000"/>
                          </a:solidFill>
                          <a:effectLst/>
                          <a:latin typeface="Franklin Gothic Book" panose="020B0503020102020204" pitchFamily="34" charset="0"/>
                        </a:rPr>
                        <a:t>Louisiana</a:t>
                      </a: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$238,227</a:t>
                      </a:r>
                    </a:p>
                  </a:txBody>
                  <a:tcPr marL="7203" marR="182880" marT="7203" marB="0" anchor="ctr">
                    <a:noFill/>
                  </a:tcPr>
                </a:tc>
                <a:extLst>
                  <a:ext uri="{0D108BD9-81ED-4DB2-BD59-A6C34878D82A}">
                    <a16:rowId xmlns:a16="http://schemas.microsoft.com/office/drawing/2014/main" xmlns="" val="1765808379"/>
                  </a:ext>
                </a:extLst>
              </a:tr>
              <a:tr h="229162">
                <a:tc>
                  <a:txBody>
                    <a:bodyPr/>
                    <a:lstStyle/>
                    <a:p>
                      <a:pPr algn="ctr" fontAlgn="b"/>
                      <a:r>
                        <a:rPr lang="en-US" sz="1200" b="0" i="0" u="none" strike="noStrike" dirty="0">
                          <a:solidFill>
                            <a:srgbClr val="000000"/>
                          </a:solidFill>
                          <a:effectLst/>
                          <a:latin typeface="Franklin Gothic Book" panose="020B0503020102020204" pitchFamily="34" charset="0"/>
                        </a:rPr>
                        <a:t>14</a:t>
                      </a:r>
                    </a:p>
                  </a:txBody>
                  <a:tcPr marL="7203" marR="7203" marT="7203" marB="0" anchor="ctr">
                    <a:solidFill>
                      <a:schemeClr val="bg1">
                        <a:lumMod val="85000"/>
                      </a:schemeClr>
                    </a:solidFill>
                  </a:tcPr>
                </a:tc>
                <a:tc>
                  <a:txBody>
                    <a:bodyPr/>
                    <a:lstStyle/>
                    <a:p>
                      <a:pPr algn="l" fontAlgn="b"/>
                      <a:r>
                        <a:rPr lang="en-US" sz="1200" b="0" i="0" u="none" strike="noStrike" dirty="0">
                          <a:solidFill>
                            <a:srgbClr val="000000"/>
                          </a:solidFill>
                          <a:effectLst/>
                          <a:latin typeface="Franklin Gothic Book" panose="020B0503020102020204" pitchFamily="34" charset="0"/>
                        </a:rPr>
                        <a:t>Virginia</a:t>
                      </a: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$422,479</a:t>
                      </a:r>
                    </a:p>
                  </a:txBody>
                  <a:tcPr marL="7203" marR="182880" marT="7203" marB="0" anchor="ctr">
                    <a:noFill/>
                  </a:tcPr>
                </a:tc>
                <a:tc>
                  <a:txBody>
                    <a:bodyPr/>
                    <a:lstStyle/>
                    <a:p>
                      <a:pPr algn="ctr" fontAlgn="b"/>
                      <a:r>
                        <a:rPr lang="en-US" sz="1200" b="0" i="0" u="none" strike="noStrike" dirty="0">
                          <a:solidFill>
                            <a:srgbClr val="000000"/>
                          </a:solidFill>
                          <a:effectLst/>
                          <a:latin typeface="Franklin Gothic Book" panose="020B0503020102020204" pitchFamily="34" charset="0"/>
                        </a:rPr>
                        <a:t>40</a:t>
                      </a:r>
                    </a:p>
                  </a:txBody>
                  <a:tcPr marL="7203" marR="7203" marT="7203" marB="0" anchor="ctr">
                    <a:solidFill>
                      <a:schemeClr val="bg1">
                        <a:lumMod val="85000"/>
                      </a:schemeClr>
                    </a:solidFill>
                  </a:tcPr>
                </a:tc>
                <a:tc>
                  <a:txBody>
                    <a:bodyPr/>
                    <a:lstStyle/>
                    <a:p>
                      <a:pPr algn="l" fontAlgn="b"/>
                      <a:r>
                        <a:rPr lang="en-US" sz="1200" b="0" i="0" u="none" strike="noStrike" dirty="0">
                          <a:solidFill>
                            <a:srgbClr val="000000"/>
                          </a:solidFill>
                          <a:effectLst/>
                          <a:latin typeface="Franklin Gothic Book" panose="020B0503020102020204" pitchFamily="34" charset="0"/>
                        </a:rPr>
                        <a:t>Mississippi</a:t>
                      </a: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$238,106</a:t>
                      </a:r>
                    </a:p>
                  </a:txBody>
                  <a:tcPr marL="7203" marR="182880" marT="7203" marB="0" anchor="ctr">
                    <a:noFill/>
                  </a:tcPr>
                </a:tc>
                <a:extLst>
                  <a:ext uri="{0D108BD9-81ED-4DB2-BD59-A6C34878D82A}">
                    <a16:rowId xmlns:a16="http://schemas.microsoft.com/office/drawing/2014/main" xmlns="" val="994760133"/>
                  </a:ext>
                </a:extLst>
              </a:tr>
              <a:tr h="229162">
                <a:tc>
                  <a:txBody>
                    <a:bodyPr/>
                    <a:lstStyle/>
                    <a:p>
                      <a:pPr algn="ctr" fontAlgn="b"/>
                      <a:r>
                        <a:rPr lang="en-US" sz="1200" b="0" i="0" u="none" strike="noStrike" dirty="0">
                          <a:solidFill>
                            <a:srgbClr val="000000"/>
                          </a:solidFill>
                          <a:effectLst/>
                          <a:latin typeface="Franklin Gothic Book" panose="020B0503020102020204" pitchFamily="34" charset="0"/>
                        </a:rPr>
                        <a:t>15</a:t>
                      </a:r>
                    </a:p>
                  </a:txBody>
                  <a:tcPr marL="7203" marR="7203" marT="7203" marB="0" anchor="ctr">
                    <a:solidFill>
                      <a:schemeClr val="bg1">
                        <a:lumMod val="85000"/>
                      </a:schemeClr>
                    </a:solidFill>
                  </a:tcPr>
                </a:tc>
                <a:tc>
                  <a:txBody>
                    <a:bodyPr/>
                    <a:lstStyle/>
                    <a:p>
                      <a:pPr algn="l" fontAlgn="b"/>
                      <a:r>
                        <a:rPr lang="en-US" sz="1200" b="0" i="0" u="none" strike="noStrike" dirty="0">
                          <a:solidFill>
                            <a:srgbClr val="000000"/>
                          </a:solidFill>
                          <a:effectLst/>
                          <a:latin typeface="Franklin Gothic Book" panose="020B0503020102020204" pitchFamily="34" charset="0"/>
                        </a:rPr>
                        <a:t>Alabama</a:t>
                      </a: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$402,366</a:t>
                      </a:r>
                    </a:p>
                  </a:txBody>
                  <a:tcPr marL="7203" marR="182880" marT="7203" marB="0" anchor="ctr">
                    <a:noFill/>
                  </a:tcPr>
                </a:tc>
                <a:tc>
                  <a:txBody>
                    <a:bodyPr/>
                    <a:lstStyle/>
                    <a:p>
                      <a:pPr algn="ctr" fontAlgn="b"/>
                      <a:r>
                        <a:rPr lang="en-US" sz="1200" b="0" i="0" u="none" strike="noStrike" dirty="0">
                          <a:solidFill>
                            <a:srgbClr val="000000"/>
                          </a:solidFill>
                          <a:effectLst/>
                          <a:latin typeface="Franklin Gothic Book" panose="020B0503020102020204" pitchFamily="34" charset="0"/>
                        </a:rPr>
                        <a:t>41</a:t>
                      </a:r>
                    </a:p>
                  </a:txBody>
                  <a:tcPr marL="7203" marR="7203" marT="7203" marB="0" anchor="ctr">
                    <a:solidFill>
                      <a:schemeClr val="bg1">
                        <a:lumMod val="85000"/>
                      </a:schemeClr>
                    </a:solidFill>
                  </a:tcPr>
                </a:tc>
                <a:tc>
                  <a:txBody>
                    <a:bodyPr/>
                    <a:lstStyle/>
                    <a:p>
                      <a:pPr algn="l" fontAlgn="b"/>
                      <a:r>
                        <a:rPr lang="en-US" sz="1200" b="0" i="0" u="none" strike="noStrike" dirty="0">
                          <a:solidFill>
                            <a:srgbClr val="000000"/>
                          </a:solidFill>
                          <a:effectLst/>
                          <a:latin typeface="Franklin Gothic Book" panose="020B0503020102020204" pitchFamily="34" charset="0"/>
                        </a:rPr>
                        <a:t>Michigan</a:t>
                      </a: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$238,061</a:t>
                      </a:r>
                    </a:p>
                  </a:txBody>
                  <a:tcPr marL="7203" marR="182880" marT="7203" marB="0" anchor="ctr">
                    <a:noFill/>
                  </a:tcPr>
                </a:tc>
                <a:extLst>
                  <a:ext uri="{0D108BD9-81ED-4DB2-BD59-A6C34878D82A}">
                    <a16:rowId xmlns:a16="http://schemas.microsoft.com/office/drawing/2014/main" xmlns="" val="1488920191"/>
                  </a:ext>
                </a:extLst>
              </a:tr>
              <a:tr h="229162">
                <a:tc>
                  <a:txBody>
                    <a:bodyPr/>
                    <a:lstStyle/>
                    <a:p>
                      <a:pPr algn="ctr" fontAlgn="b"/>
                      <a:r>
                        <a:rPr lang="en-US" sz="1200" b="0" i="0" u="none" strike="noStrike" dirty="0">
                          <a:solidFill>
                            <a:srgbClr val="000000"/>
                          </a:solidFill>
                          <a:effectLst/>
                          <a:latin typeface="Franklin Gothic Book" panose="020B0503020102020204" pitchFamily="34" charset="0"/>
                        </a:rPr>
                        <a:t>16</a:t>
                      </a:r>
                    </a:p>
                  </a:txBody>
                  <a:tcPr marL="7203" marR="7203" marT="7203" marB="0" anchor="ctr">
                    <a:solidFill>
                      <a:schemeClr val="bg1">
                        <a:lumMod val="85000"/>
                      </a:schemeClr>
                    </a:solidFill>
                  </a:tcPr>
                </a:tc>
                <a:tc>
                  <a:txBody>
                    <a:bodyPr/>
                    <a:lstStyle/>
                    <a:p>
                      <a:pPr algn="l" fontAlgn="b"/>
                      <a:r>
                        <a:rPr lang="en-US" sz="1200" b="0" i="0" u="none" strike="noStrike" dirty="0">
                          <a:solidFill>
                            <a:srgbClr val="000000"/>
                          </a:solidFill>
                          <a:effectLst/>
                          <a:latin typeface="Franklin Gothic Book" panose="020B0503020102020204" pitchFamily="34" charset="0"/>
                        </a:rPr>
                        <a:t>Pennsylvania</a:t>
                      </a: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$392,718</a:t>
                      </a:r>
                    </a:p>
                  </a:txBody>
                  <a:tcPr marL="7203" marR="182880" marT="7203" marB="0" anchor="ctr">
                    <a:noFill/>
                  </a:tcPr>
                </a:tc>
                <a:tc>
                  <a:txBody>
                    <a:bodyPr/>
                    <a:lstStyle/>
                    <a:p>
                      <a:pPr algn="ctr" fontAlgn="b"/>
                      <a:r>
                        <a:rPr lang="en-US" sz="1200" b="0" i="0" u="none" strike="noStrike" dirty="0">
                          <a:solidFill>
                            <a:srgbClr val="000000"/>
                          </a:solidFill>
                          <a:effectLst/>
                          <a:latin typeface="Franklin Gothic Book" panose="020B0503020102020204" pitchFamily="34" charset="0"/>
                        </a:rPr>
                        <a:t>42</a:t>
                      </a:r>
                    </a:p>
                  </a:txBody>
                  <a:tcPr marL="7203" marR="7203" marT="7203" marB="0" anchor="ctr">
                    <a:solidFill>
                      <a:schemeClr val="bg1">
                        <a:lumMod val="85000"/>
                      </a:schemeClr>
                    </a:solidFill>
                  </a:tcPr>
                </a:tc>
                <a:tc>
                  <a:txBody>
                    <a:bodyPr/>
                    <a:lstStyle/>
                    <a:p>
                      <a:pPr algn="l" fontAlgn="b"/>
                      <a:r>
                        <a:rPr lang="en-US" sz="1200" b="0" i="0" u="none" strike="noStrike" dirty="0">
                          <a:solidFill>
                            <a:srgbClr val="000000"/>
                          </a:solidFill>
                          <a:effectLst/>
                          <a:latin typeface="Franklin Gothic Book" panose="020B0503020102020204" pitchFamily="34" charset="0"/>
                        </a:rPr>
                        <a:t>South Carolina</a:t>
                      </a: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$231,192</a:t>
                      </a:r>
                    </a:p>
                  </a:txBody>
                  <a:tcPr marL="7203" marR="182880" marT="7203" marB="0" anchor="ctr">
                    <a:noFill/>
                  </a:tcPr>
                </a:tc>
                <a:extLst>
                  <a:ext uri="{0D108BD9-81ED-4DB2-BD59-A6C34878D82A}">
                    <a16:rowId xmlns:a16="http://schemas.microsoft.com/office/drawing/2014/main" xmlns="" val="2666064838"/>
                  </a:ext>
                </a:extLst>
              </a:tr>
              <a:tr h="229162">
                <a:tc>
                  <a:txBody>
                    <a:bodyPr/>
                    <a:lstStyle/>
                    <a:p>
                      <a:pPr algn="ctr" fontAlgn="b"/>
                      <a:r>
                        <a:rPr lang="en-US" sz="1200" b="0" i="0" u="none" strike="noStrike" dirty="0">
                          <a:solidFill>
                            <a:srgbClr val="000000"/>
                          </a:solidFill>
                          <a:effectLst/>
                          <a:latin typeface="Franklin Gothic Book" panose="020B0503020102020204" pitchFamily="34" charset="0"/>
                        </a:rPr>
                        <a:t>17</a:t>
                      </a:r>
                    </a:p>
                  </a:txBody>
                  <a:tcPr marL="7203" marR="7203" marT="7203" marB="0" anchor="ctr">
                    <a:solidFill>
                      <a:schemeClr val="bg1">
                        <a:lumMod val="85000"/>
                      </a:schemeClr>
                    </a:solidFill>
                  </a:tcPr>
                </a:tc>
                <a:tc>
                  <a:txBody>
                    <a:bodyPr/>
                    <a:lstStyle/>
                    <a:p>
                      <a:pPr algn="l" fontAlgn="b"/>
                      <a:r>
                        <a:rPr lang="en-US" sz="1200" b="0" i="0" u="none" strike="noStrike" dirty="0">
                          <a:solidFill>
                            <a:srgbClr val="000000"/>
                          </a:solidFill>
                          <a:effectLst/>
                          <a:latin typeface="Franklin Gothic Book" panose="020B0503020102020204" pitchFamily="34" charset="0"/>
                        </a:rPr>
                        <a:t>Arkansas</a:t>
                      </a: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$373,341</a:t>
                      </a:r>
                    </a:p>
                  </a:txBody>
                  <a:tcPr marL="7203" marR="182880" marT="7203" marB="0" anchor="ctr">
                    <a:noFill/>
                  </a:tcPr>
                </a:tc>
                <a:tc>
                  <a:txBody>
                    <a:bodyPr/>
                    <a:lstStyle/>
                    <a:p>
                      <a:pPr algn="ctr" fontAlgn="b"/>
                      <a:r>
                        <a:rPr lang="en-US" sz="1200" b="0" i="0" u="none" strike="noStrike" dirty="0">
                          <a:solidFill>
                            <a:srgbClr val="000000"/>
                          </a:solidFill>
                          <a:effectLst/>
                          <a:latin typeface="Franklin Gothic Book" panose="020B0503020102020204" pitchFamily="34" charset="0"/>
                        </a:rPr>
                        <a:t>43</a:t>
                      </a:r>
                    </a:p>
                  </a:txBody>
                  <a:tcPr marL="7203" marR="7203" marT="7203" marB="0" anchor="ctr">
                    <a:solidFill>
                      <a:schemeClr val="bg1">
                        <a:lumMod val="85000"/>
                      </a:schemeClr>
                    </a:solidFill>
                  </a:tcPr>
                </a:tc>
                <a:tc>
                  <a:txBody>
                    <a:bodyPr/>
                    <a:lstStyle/>
                    <a:p>
                      <a:pPr algn="l" fontAlgn="b"/>
                      <a:r>
                        <a:rPr lang="en-US" sz="1200" b="0" i="0" u="none" strike="noStrike" dirty="0">
                          <a:solidFill>
                            <a:srgbClr val="000000"/>
                          </a:solidFill>
                          <a:effectLst/>
                          <a:latin typeface="Franklin Gothic Book" panose="020B0503020102020204" pitchFamily="34" charset="0"/>
                        </a:rPr>
                        <a:t>Indiana</a:t>
                      </a: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$227,728</a:t>
                      </a:r>
                    </a:p>
                  </a:txBody>
                  <a:tcPr marL="7203" marR="182880" marT="7203" marB="0" anchor="ctr">
                    <a:noFill/>
                  </a:tcPr>
                </a:tc>
                <a:extLst>
                  <a:ext uri="{0D108BD9-81ED-4DB2-BD59-A6C34878D82A}">
                    <a16:rowId xmlns:a16="http://schemas.microsoft.com/office/drawing/2014/main" xmlns="" val="2310653594"/>
                  </a:ext>
                </a:extLst>
              </a:tr>
              <a:tr h="229162">
                <a:tc>
                  <a:txBody>
                    <a:bodyPr/>
                    <a:lstStyle/>
                    <a:p>
                      <a:pPr algn="ctr" fontAlgn="b"/>
                      <a:r>
                        <a:rPr lang="en-US" sz="1200" b="0" i="0" u="none" strike="noStrike" dirty="0">
                          <a:solidFill>
                            <a:srgbClr val="000000"/>
                          </a:solidFill>
                          <a:effectLst/>
                          <a:latin typeface="Franklin Gothic Book" panose="020B0503020102020204" pitchFamily="34" charset="0"/>
                        </a:rPr>
                        <a:t>18</a:t>
                      </a:r>
                    </a:p>
                  </a:txBody>
                  <a:tcPr marL="7203" marR="7203" marT="7203" marB="0" anchor="ctr">
                    <a:solidFill>
                      <a:schemeClr val="bg1">
                        <a:lumMod val="85000"/>
                      </a:schemeClr>
                    </a:solidFill>
                  </a:tcPr>
                </a:tc>
                <a:tc>
                  <a:txBody>
                    <a:bodyPr/>
                    <a:lstStyle/>
                    <a:p>
                      <a:pPr algn="l" fontAlgn="b"/>
                      <a:r>
                        <a:rPr lang="en-US" sz="1200" b="0" i="0" u="none" strike="noStrike" dirty="0">
                          <a:solidFill>
                            <a:srgbClr val="000000"/>
                          </a:solidFill>
                          <a:effectLst/>
                          <a:latin typeface="Franklin Gothic Book" panose="020B0503020102020204" pitchFamily="34" charset="0"/>
                        </a:rPr>
                        <a:t>New Mexico</a:t>
                      </a: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$363,095</a:t>
                      </a:r>
                    </a:p>
                  </a:txBody>
                  <a:tcPr marL="7203" marR="182880" marT="7203" marB="0" anchor="ctr">
                    <a:noFill/>
                  </a:tcPr>
                </a:tc>
                <a:tc>
                  <a:txBody>
                    <a:bodyPr/>
                    <a:lstStyle/>
                    <a:p>
                      <a:pPr algn="ctr" fontAlgn="b"/>
                      <a:r>
                        <a:rPr lang="en-US" sz="1200" b="0" i="0" u="none" strike="noStrike" dirty="0">
                          <a:solidFill>
                            <a:srgbClr val="000000"/>
                          </a:solidFill>
                          <a:effectLst/>
                          <a:latin typeface="Franklin Gothic Book" panose="020B0503020102020204" pitchFamily="34" charset="0"/>
                        </a:rPr>
                        <a:t>44</a:t>
                      </a:r>
                    </a:p>
                  </a:txBody>
                  <a:tcPr marL="7203" marR="7203" marT="7203" marB="0" anchor="ctr">
                    <a:solidFill>
                      <a:schemeClr val="bg1">
                        <a:lumMod val="85000"/>
                      </a:schemeClr>
                    </a:solidFill>
                  </a:tcPr>
                </a:tc>
                <a:tc>
                  <a:txBody>
                    <a:bodyPr/>
                    <a:lstStyle/>
                    <a:p>
                      <a:pPr algn="l" fontAlgn="b"/>
                      <a:r>
                        <a:rPr lang="en-US" sz="1200" b="0" i="0" u="none" strike="noStrike" dirty="0">
                          <a:solidFill>
                            <a:srgbClr val="000000"/>
                          </a:solidFill>
                          <a:effectLst/>
                          <a:latin typeface="Franklin Gothic Book" panose="020B0503020102020204" pitchFamily="34" charset="0"/>
                        </a:rPr>
                        <a:t>Wyoming</a:t>
                      </a: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$224,318</a:t>
                      </a:r>
                    </a:p>
                  </a:txBody>
                  <a:tcPr marL="7203" marR="182880" marT="7203" marB="0" anchor="ctr">
                    <a:noFill/>
                  </a:tcPr>
                </a:tc>
                <a:extLst>
                  <a:ext uri="{0D108BD9-81ED-4DB2-BD59-A6C34878D82A}">
                    <a16:rowId xmlns:a16="http://schemas.microsoft.com/office/drawing/2014/main" xmlns="" val="638114641"/>
                  </a:ext>
                </a:extLst>
              </a:tr>
              <a:tr h="229162">
                <a:tc>
                  <a:txBody>
                    <a:bodyPr/>
                    <a:lstStyle/>
                    <a:p>
                      <a:pPr algn="ctr" fontAlgn="b"/>
                      <a:r>
                        <a:rPr lang="en-US" sz="1200" b="0" i="0" u="none" strike="noStrike" dirty="0">
                          <a:solidFill>
                            <a:srgbClr val="000000"/>
                          </a:solidFill>
                          <a:effectLst/>
                          <a:latin typeface="Franklin Gothic Book" panose="020B0503020102020204" pitchFamily="34" charset="0"/>
                        </a:rPr>
                        <a:t>19</a:t>
                      </a:r>
                    </a:p>
                  </a:txBody>
                  <a:tcPr marL="7203" marR="7203" marT="7203" marB="0" anchor="ctr">
                    <a:solidFill>
                      <a:schemeClr val="bg1">
                        <a:lumMod val="85000"/>
                      </a:schemeClr>
                    </a:solidFill>
                  </a:tcPr>
                </a:tc>
                <a:tc>
                  <a:txBody>
                    <a:bodyPr/>
                    <a:lstStyle/>
                    <a:p>
                      <a:pPr algn="l" fontAlgn="b"/>
                      <a:r>
                        <a:rPr lang="en-US" sz="1200" b="0" i="0" u="none" strike="noStrike" dirty="0">
                          <a:solidFill>
                            <a:srgbClr val="000000"/>
                          </a:solidFill>
                          <a:effectLst/>
                          <a:latin typeface="Franklin Gothic Book" panose="020B0503020102020204" pitchFamily="34" charset="0"/>
                        </a:rPr>
                        <a:t>Montana</a:t>
                      </a: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$362,060</a:t>
                      </a:r>
                    </a:p>
                  </a:txBody>
                  <a:tcPr marL="7203" marR="182880" marT="7203" marB="0" anchor="ctr">
                    <a:noFill/>
                  </a:tcPr>
                </a:tc>
                <a:tc>
                  <a:txBody>
                    <a:bodyPr/>
                    <a:lstStyle/>
                    <a:p>
                      <a:pPr algn="ctr" fontAlgn="b"/>
                      <a:r>
                        <a:rPr lang="en-US" sz="1200" b="0" i="0" u="none" strike="noStrike" dirty="0">
                          <a:solidFill>
                            <a:srgbClr val="000000"/>
                          </a:solidFill>
                          <a:effectLst/>
                          <a:latin typeface="Franklin Gothic Book" panose="020B0503020102020204" pitchFamily="34" charset="0"/>
                        </a:rPr>
                        <a:t>45</a:t>
                      </a:r>
                    </a:p>
                  </a:txBody>
                  <a:tcPr marL="7203" marR="7203" marT="7203" marB="0" anchor="ctr">
                    <a:solidFill>
                      <a:schemeClr val="bg1">
                        <a:lumMod val="85000"/>
                      </a:schemeClr>
                    </a:solidFill>
                  </a:tcPr>
                </a:tc>
                <a:tc>
                  <a:txBody>
                    <a:bodyPr/>
                    <a:lstStyle/>
                    <a:p>
                      <a:pPr algn="l" fontAlgn="b"/>
                      <a:r>
                        <a:rPr lang="en-US" sz="1200" b="0" i="0" u="none" strike="noStrike" dirty="0">
                          <a:solidFill>
                            <a:srgbClr val="000000"/>
                          </a:solidFill>
                          <a:effectLst/>
                          <a:latin typeface="Franklin Gothic Book" panose="020B0503020102020204" pitchFamily="34" charset="0"/>
                        </a:rPr>
                        <a:t>California</a:t>
                      </a: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$199,367</a:t>
                      </a:r>
                    </a:p>
                  </a:txBody>
                  <a:tcPr marL="7203" marR="182880" marT="7203" marB="0" anchor="ctr">
                    <a:noFill/>
                  </a:tcPr>
                </a:tc>
                <a:extLst>
                  <a:ext uri="{0D108BD9-81ED-4DB2-BD59-A6C34878D82A}">
                    <a16:rowId xmlns:a16="http://schemas.microsoft.com/office/drawing/2014/main" xmlns="" val="2241965579"/>
                  </a:ext>
                </a:extLst>
              </a:tr>
              <a:tr h="229162">
                <a:tc>
                  <a:txBody>
                    <a:bodyPr/>
                    <a:lstStyle/>
                    <a:p>
                      <a:pPr algn="ctr" fontAlgn="b"/>
                      <a:r>
                        <a:rPr lang="en-US" sz="1200" b="0" i="0" u="none" strike="noStrike" dirty="0">
                          <a:solidFill>
                            <a:srgbClr val="000000"/>
                          </a:solidFill>
                          <a:effectLst/>
                          <a:latin typeface="Franklin Gothic Book" panose="020B0503020102020204" pitchFamily="34" charset="0"/>
                        </a:rPr>
                        <a:t>20</a:t>
                      </a:r>
                    </a:p>
                  </a:txBody>
                  <a:tcPr marL="7203" marR="7203" marT="7203" marB="0" anchor="ctr">
                    <a:solidFill>
                      <a:schemeClr val="bg1">
                        <a:lumMod val="85000"/>
                      </a:schemeClr>
                    </a:solidFill>
                  </a:tcPr>
                </a:tc>
                <a:tc>
                  <a:txBody>
                    <a:bodyPr/>
                    <a:lstStyle/>
                    <a:p>
                      <a:pPr algn="l" fontAlgn="b"/>
                      <a:r>
                        <a:rPr lang="en-US" sz="1200" b="0" i="0" u="none" strike="noStrike" dirty="0">
                          <a:solidFill>
                            <a:srgbClr val="000000"/>
                          </a:solidFill>
                          <a:effectLst/>
                          <a:latin typeface="Franklin Gothic Book" panose="020B0503020102020204" pitchFamily="34" charset="0"/>
                        </a:rPr>
                        <a:t>Utah</a:t>
                      </a: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$361,311</a:t>
                      </a:r>
                    </a:p>
                  </a:txBody>
                  <a:tcPr marL="7203" marR="182880" marT="7203" marB="0" anchor="ctr">
                    <a:noFill/>
                  </a:tcPr>
                </a:tc>
                <a:tc>
                  <a:txBody>
                    <a:bodyPr/>
                    <a:lstStyle/>
                    <a:p>
                      <a:pPr algn="ctr" fontAlgn="b"/>
                      <a:r>
                        <a:rPr lang="en-US" sz="1200" b="0" i="0" u="none" strike="noStrike" dirty="0">
                          <a:solidFill>
                            <a:srgbClr val="000000"/>
                          </a:solidFill>
                          <a:effectLst/>
                          <a:latin typeface="Franklin Gothic Book" panose="020B0503020102020204" pitchFamily="34" charset="0"/>
                        </a:rPr>
                        <a:t>46</a:t>
                      </a:r>
                    </a:p>
                  </a:txBody>
                  <a:tcPr marL="7203" marR="7203" marT="7203" marB="0" anchor="ctr">
                    <a:solidFill>
                      <a:schemeClr val="bg1">
                        <a:lumMod val="85000"/>
                      </a:schemeClr>
                    </a:solidFill>
                  </a:tcPr>
                </a:tc>
                <a:tc>
                  <a:txBody>
                    <a:bodyPr/>
                    <a:lstStyle/>
                    <a:p>
                      <a:pPr algn="l" fontAlgn="b"/>
                      <a:r>
                        <a:rPr lang="en-US" sz="1200" b="0" i="0" u="none" strike="noStrike" dirty="0">
                          <a:solidFill>
                            <a:srgbClr val="000000"/>
                          </a:solidFill>
                          <a:effectLst/>
                          <a:latin typeface="Franklin Gothic Book" panose="020B0503020102020204" pitchFamily="34" charset="0"/>
                        </a:rPr>
                        <a:t>Nevada</a:t>
                      </a: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$180,332</a:t>
                      </a:r>
                    </a:p>
                  </a:txBody>
                  <a:tcPr marL="7203" marR="182880" marT="7203" marB="0" anchor="ctr">
                    <a:noFill/>
                  </a:tcPr>
                </a:tc>
                <a:extLst>
                  <a:ext uri="{0D108BD9-81ED-4DB2-BD59-A6C34878D82A}">
                    <a16:rowId xmlns:a16="http://schemas.microsoft.com/office/drawing/2014/main" xmlns="" val="3356094271"/>
                  </a:ext>
                </a:extLst>
              </a:tr>
              <a:tr h="229162">
                <a:tc>
                  <a:txBody>
                    <a:bodyPr/>
                    <a:lstStyle/>
                    <a:p>
                      <a:pPr algn="ctr" fontAlgn="b"/>
                      <a:r>
                        <a:rPr lang="en-US" sz="1200" b="0" i="0" u="none" strike="noStrike" dirty="0">
                          <a:solidFill>
                            <a:srgbClr val="000000"/>
                          </a:solidFill>
                          <a:effectLst/>
                          <a:latin typeface="Franklin Gothic Book" panose="020B0503020102020204" pitchFamily="34" charset="0"/>
                        </a:rPr>
                        <a:t>21</a:t>
                      </a:r>
                    </a:p>
                  </a:txBody>
                  <a:tcPr marL="7203" marR="7203" marT="7203" marB="0" anchor="ctr">
                    <a:solidFill>
                      <a:schemeClr val="bg1">
                        <a:lumMod val="85000"/>
                      </a:schemeClr>
                    </a:solidFill>
                  </a:tcPr>
                </a:tc>
                <a:tc>
                  <a:txBody>
                    <a:bodyPr/>
                    <a:lstStyle/>
                    <a:p>
                      <a:pPr algn="l" fontAlgn="b"/>
                      <a:r>
                        <a:rPr lang="en-US" sz="1200" b="0" i="0" u="none" strike="noStrike" dirty="0">
                          <a:solidFill>
                            <a:srgbClr val="000000"/>
                          </a:solidFill>
                          <a:effectLst/>
                          <a:latin typeface="Franklin Gothic Book" panose="020B0503020102020204" pitchFamily="34" charset="0"/>
                        </a:rPr>
                        <a:t>Ohio</a:t>
                      </a: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$345,754</a:t>
                      </a:r>
                    </a:p>
                  </a:txBody>
                  <a:tcPr marL="7203" marR="182880" marT="7203" marB="0" anchor="ctr">
                    <a:noFill/>
                  </a:tcPr>
                </a:tc>
                <a:tc>
                  <a:txBody>
                    <a:bodyPr/>
                    <a:lstStyle/>
                    <a:p>
                      <a:pPr algn="ctr" fontAlgn="b"/>
                      <a:r>
                        <a:rPr lang="en-US" sz="1200" b="0" i="0" u="none" strike="noStrike" dirty="0">
                          <a:solidFill>
                            <a:srgbClr val="000000"/>
                          </a:solidFill>
                          <a:effectLst/>
                          <a:latin typeface="Franklin Gothic Book" panose="020B0503020102020204" pitchFamily="34" charset="0"/>
                        </a:rPr>
                        <a:t>47</a:t>
                      </a:r>
                    </a:p>
                  </a:txBody>
                  <a:tcPr marL="7203" marR="7203" marT="7203" marB="0" anchor="ctr">
                    <a:solidFill>
                      <a:schemeClr val="bg1">
                        <a:lumMod val="85000"/>
                      </a:schemeClr>
                    </a:solidFill>
                  </a:tcPr>
                </a:tc>
                <a:tc>
                  <a:txBody>
                    <a:bodyPr/>
                    <a:lstStyle/>
                    <a:p>
                      <a:pPr algn="l" fontAlgn="b"/>
                      <a:r>
                        <a:rPr lang="en-US" sz="1200" b="0" i="0" u="none" strike="noStrike" dirty="0">
                          <a:solidFill>
                            <a:srgbClr val="000000"/>
                          </a:solidFill>
                          <a:effectLst/>
                          <a:latin typeface="Franklin Gothic Book" panose="020B0503020102020204" pitchFamily="34" charset="0"/>
                        </a:rPr>
                        <a:t>Texas</a:t>
                      </a: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$189,255</a:t>
                      </a:r>
                    </a:p>
                  </a:txBody>
                  <a:tcPr marL="7203" marR="182880" marT="7203" marB="0" anchor="ctr">
                    <a:noFill/>
                  </a:tcPr>
                </a:tc>
                <a:extLst>
                  <a:ext uri="{0D108BD9-81ED-4DB2-BD59-A6C34878D82A}">
                    <a16:rowId xmlns:a16="http://schemas.microsoft.com/office/drawing/2014/main" xmlns="" val="2125818686"/>
                  </a:ext>
                </a:extLst>
              </a:tr>
              <a:tr h="229162">
                <a:tc>
                  <a:txBody>
                    <a:bodyPr/>
                    <a:lstStyle/>
                    <a:p>
                      <a:pPr algn="ctr" fontAlgn="b"/>
                      <a:r>
                        <a:rPr lang="en-US" sz="1200" b="0" i="0" u="none" strike="noStrike" dirty="0">
                          <a:solidFill>
                            <a:srgbClr val="000000"/>
                          </a:solidFill>
                          <a:effectLst/>
                          <a:latin typeface="Franklin Gothic Book" panose="020B0503020102020204" pitchFamily="34" charset="0"/>
                        </a:rPr>
                        <a:t>22</a:t>
                      </a:r>
                    </a:p>
                  </a:txBody>
                  <a:tcPr marL="7203" marR="7203" marT="7203" marB="0" anchor="ctr">
                    <a:solidFill>
                      <a:schemeClr val="bg1">
                        <a:lumMod val="85000"/>
                      </a:schemeClr>
                    </a:solidFill>
                  </a:tcPr>
                </a:tc>
                <a:tc>
                  <a:txBody>
                    <a:bodyPr/>
                    <a:lstStyle/>
                    <a:p>
                      <a:pPr algn="l" fontAlgn="b"/>
                      <a:r>
                        <a:rPr lang="en-US" sz="1200" b="0" i="0" u="none" strike="noStrike" dirty="0">
                          <a:solidFill>
                            <a:srgbClr val="000000"/>
                          </a:solidFill>
                          <a:effectLst/>
                          <a:latin typeface="Franklin Gothic Book" panose="020B0503020102020204" pitchFamily="34" charset="0"/>
                        </a:rPr>
                        <a:t>Arizona</a:t>
                      </a: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$343,650</a:t>
                      </a:r>
                    </a:p>
                  </a:txBody>
                  <a:tcPr marL="7203" marR="182880" marT="7203" marB="0" anchor="ctr">
                    <a:noFill/>
                  </a:tcPr>
                </a:tc>
                <a:tc>
                  <a:txBody>
                    <a:bodyPr/>
                    <a:lstStyle/>
                    <a:p>
                      <a:pPr algn="ctr" fontAlgn="b"/>
                      <a:r>
                        <a:rPr lang="en-US" sz="1200" b="0" i="0" u="none" strike="noStrike" dirty="0">
                          <a:solidFill>
                            <a:srgbClr val="000000"/>
                          </a:solidFill>
                          <a:effectLst/>
                          <a:latin typeface="Franklin Gothic Book" panose="020B0503020102020204" pitchFamily="34" charset="0"/>
                        </a:rPr>
                        <a:t>48</a:t>
                      </a:r>
                    </a:p>
                  </a:txBody>
                  <a:tcPr marL="7203" marR="7203" marT="7203" marB="0" anchor="ctr">
                    <a:solidFill>
                      <a:schemeClr val="bg1">
                        <a:lumMod val="85000"/>
                      </a:schemeClr>
                    </a:solidFill>
                  </a:tcPr>
                </a:tc>
                <a:tc>
                  <a:txBody>
                    <a:bodyPr/>
                    <a:lstStyle/>
                    <a:p>
                      <a:pPr algn="l" fontAlgn="b"/>
                      <a:r>
                        <a:rPr lang="en-US" sz="1200" b="0" i="0" u="none" strike="noStrike" dirty="0">
                          <a:solidFill>
                            <a:srgbClr val="000000"/>
                          </a:solidFill>
                          <a:effectLst/>
                          <a:latin typeface="Franklin Gothic Book" panose="020B0503020102020204" pitchFamily="34" charset="0"/>
                        </a:rPr>
                        <a:t>Vermont</a:t>
                      </a: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$170,444</a:t>
                      </a:r>
                    </a:p>
                  </a:txBody>
                  <a:tcPr marL="7203" marR="182880" marT="7203" marB="0" anchor="ctr">
                    <a:noFill/>
                  </a:tcPr>
                </a:tc>
                <a:extLst>
                  <a:ext uri="{0D108BD9-81ED-4DB2-BD59-A6C34878D82A}">
                    <a16:rowId xmlns:a16="http://schemas.microsoft.com/office/drawing/2014/main" xmlns="" val="2796177701"/>
                  </a:ext>
                </a:extLst>
              </a:tr>
              <a:tr h="229162">
                <a:tc>
                  <a:txBody>
                    <a:bodyPr/>
                    <a:lstStyle/>
                    <a:p>
                      <a:pPr algn="ctr" fontAlgn="b"/>
                      <a:r>
                        <a:rPr lang="en-US" sz="1200" b="0" i="0" u="none" strike="noStrike" dirty="0">
                          <a:solidFill>
                            <a:srgbClr val="000000"/>
                          </a:solidFill>
                          <a:effectLst/>
                          <a:latin typeface="Franklin Gothic Book" panose="020B0503020102020204" pitchFamily="34" charset="0"/>
                        </a:rPr>
                        <a:t>23</a:t>
                      </a:r>
                    </a:p>
                  </a:txBody>
                  <a:tcPr marL="7203" marR="7203" marT="7203" marB="0" anchor="ctr">
                    <a:solidFill>
                      <a:schemeClr val="bg1">
                        <a:lumMod val="85000"/>
                      </a:schemeClr>
                    </a:solidFill>
                  </a:tcPr>
                </a:tc>
                <a:tc>
                  <a:txBody>
                    <a:bodyPr/>
                    <a:lstStyle/>
                    <a:p>
                      <a:pPr algn="l" fontAlgn="b"/>
                      <a:r>
                        <a:rPr lang="en-US" sz="1200" b="0" i="0" u="none" strike="noStrike" dirty="0">
                          <a:solidFill>
                            <a:srgbClr val="000000"/>
                          </a:solidFill>
                          <a:effectLst/>
                          <a:latin typeface="Franklin Gothic Book" panose="020B0503020102020204" pitchFamily="34" charset="0"/>
                        </a:rPr>
                        <a:t>Idaho</a:t>
                      </a: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$336,250</a:t>
                      </a:r>
                    </a:p>
                  </a:txBody>
                  <a:tcPr marL="7203" marR="182880" marT="7203" marB="0" anchor="ctr">
                    <a:noFill/>
                  </a:tcPr>
                </a:tc>
                <a:tc>
                  <a:txBody>
                    <a:bodyPr/>
                    <a:lstStyle/>
                    <a:p>
                      <a:pPr algn="ctr" fontAlgn="b"/>
                      <a:r>
                        <a:rPr lang="en-US" sz="1200" b="0" i="0" u="none" strike="noStrike" dirty="0">
                          <a:solidFill>
                            <a:srgbClr val="000000"/>
                          </a:solidFill>
                          <a:effectLst/>
                          <a:latin typeface="Franklin Gothic Book" panose="020B0503020102020204" pitchFamily="34" charset="0"/>
                        </a:rPr>
                        <a:t>49</a:t>
                      </a:r>
                    </a:p>
                  </a:txBody>
                  <a:tcPr marL="7203" marR="7203" marT="7203" marB="0" anchor="ctr">
                    <a:solidFill>
                      <a:schemeClr val="bg1">
                        <a:lumMod val="85000"/>
                      </a:schemeClr>
                    </a:solidFill>
                  </a:tcPr>
                </a:tc>
                <a:tc>
                  <a:txBody>
                    <a:bodyPr/>
                    <a:lstStyle/>
                    <a:p>
                      <a:pPr algn="l" fontAlgn="b"/>
                      <a:r>
                        <a:rPr lang="en-US" sz="1200" b="0" i="0" u="none" strike="noStrike" dirty="0">
                          <a:solidFill>
                            <a:srgbClr val="000000"/>
                          </a:solidFill>
                          <a:effectLst/>
                          <a:latin typeface="Franklin Gothic Book" panose="020B0503020102020204" pitchFamily="34" charset="0"/>
                        </a:rPr>
                        <a:t>South Dakota</a:t>
                      </a: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$148,625</a:t>
                      </a:r>
                    </a:p>
                  </a:txBody>
                  <a:tcPr marL="7203" marR="182880" marT="7203" marB="0" anchor="ctr">
                    <a:noFill/>
                  </a:tcPr>
                </a:tc>
                <a:extLst>
                  <a:ext uri="{0D108BD9-81ED-4DB2-BD59-A6C34878D82A}">
                    <a16:rowId xmlns:a16="http://schemas.microsoft.com/office/drawing/2014/main" xmlns="" val="1497258459"/>
                  </a:ext>
                </a:extLst>
              </a:tr>
              <a:tr h="229162">
                <a:tc>
                  <a:txBody>
                    <a:bodyPr/>
                    <a:lstStyle/>
                    <a:p>
                      <a:pPr algn="ctr" fontAlgn="b"/>
                      <a:r>
                        <a:rPr lang="en-US" sz="1200" b="0" i="0" u="none" strike="noStrike" dirty="0">
                          <a:solidFill>
                            <a:srgbClr val="000000"/>
                          </a:solidFill>
                          <a:effectLst/>
                          <a:latin typeface="Franklin Gothic Book" panose="020B0503020102020204" pitchFamily="34" charset="0"/>
                        </a:rPr>
                        <a:t>24</a:t>
                      </a:r>
                    </a:p>
                  </a:txBody>
                  <a:tcPr marL="7203" marR="7203" marT="7203" marB="0" anchor="ctr">
                    <a:solidFill>
                      <a:schemeClr val="bg1">
                        <a:lumMod val="85000"/>
                      </a:schemeClr>
                    </a:solidFill>
                  </a:tcPr>
                </a:tc>
                <a:tc>
                  <a:txBody>
                    <a:bodyPr/>
                    <a:lstStyle/>
                    <a:p>
                      <a:pPr algn="l" fontAlgn="b"/>
                      <a:r>
                        <a:rPr lang="en-US" sz="1200" b="0" i="0" u="none" strike="noStrike" dirty="0">
                          <a:solidFill>
                            <a:srgbClr val="000000"/>
                          </a:solidFill>
                          <a:effectLst/>
                          <a:latin typeface="Franklin Gothic Book" panose="020B0503020102020204" pitchFamily="34" charset="0"/>
                        </a:rPr>
                        <a:t>Delaware</a:t>
                      </a: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$335,886</a:t>
                      </a:r>
                    </a:p>
                  </a:txBody>
                  <a:tcPr marL="7203" marR="182880" marT="7203" marB="0" anchor="ctr">
                    <a:noFill/>
                  </a:tcPr>
                </a:tc>
                <a:tc>
                  <a:txBody>
                    <a:bodyPr/>
                    <a:lstStyle/>
                    <a:p>
                      <a:pPr algn="ctr" fontAlgn="b"/>
                      <a:r>
                        <a:rPr lang="en-US" sz="1200" b="0" i="0" u="none" strike="noStrike" dirty="0">
                          <a:solidFill>
                            <a:srgbClr val="000000"/>
                          </a:solidFill>
                          <a:effectLst/>
                          <a:latin typeface="Franklin Gothic Book" panose="020B0503020102020204" pitchFamily="34" charset="0"/>
                        </a:rPr>
                        <a:t>50</a:t>
                      </a:r>
                    </a:p>
                  </a:txBody>
                  <a:tcPr marL="7203" marR="7203" marT="7203" marB="0" anchor="ctr">
                    <a:solidFill>
                      <a:schemeClr val="bg1">
                        <a:lumMod val="85000"/>
                      </a:schemeClr>
                    </a:solidFill>
                  </a:tcPr>
                </a:tc>
                <a:tc>
                  <a:txBody>
                    <a:bodyPr/>
                    <a:lstStyle/>
                    <a:p>
                      <a:pPr algn="l" fontAlgn="b"/>
                      <a:r>
                        <a:rPr lang="en-US" sz="1200" b="0" i="0" u="none" strike="noStrike" dirty="0">
                          <a:solidFill>
                            <a:srgbClr val="000000"/>
                          </a:solidFill>
                          <a:effectLst/>
                          <a:latin typeface="Franklin Gothic Book" panose="020B0503020102020204" pitchFamily="34" charset="0"/>
                        </a:rPr>
                        <a:t>Wisconsin</a:t>
                      </a: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$145,806</a:t>
                      </a:r>
                    </a:p>
                  </a:txBody>
                  <a:tcPr marL="7203" marR="182880" marT="7203" marB="0" anchor="ctr">
                    <a:noFill/>
                  </a:tcPr>
                </a:tc>
                <a:extLst>
                  <a:ext uri="{0D108BD9-81ED-4DB2-BD59-A6C34878D82A}">
                    <a16:rowId xmlns:a16="http://schemas.microsoft.com/office/drawing/2014/main" xmlns="" val="557231571"/>
                  </a:ext>
                </a:extLst>
              </a:tr>
              <a:tr h="229162">
                <a:tc>
                  <a:txBody>
                    <a:bodyPr/>
                    <a:lstStyle/>
                    <a:p>
                      <a:pPr algn="ctr" fontAlgn="b"/>
                      <a:r>
                        <a:rPr lang="en-US" sz="1200" b="0" i="0" u="none" strike="noStrike" dirty="0">
                          <a:solidFill>
                            <a:srgbClr val="000000"/>
                          </a:solidFill>
                          <a:effectLst/>
                          <a:latin typeface="Franklin Gothic Book" panose="020B0503020102020204" pitchFamily="34" charset="0"/>
                        </a:rPr>
                        <a:t>25</a:t>
                      </a:r>
                    </a:p>
                  </a:txBody>
                  <a:tcPr marL="7203" marR="7203" marT="7203" marB="0" anchor="ctr">
                    <a:solidFill>
                      <a:schemeClr val="bg1">
                        <a:lumMod val="85000"/>
                      </a:schemeClr>
                    </a:solidFill>
                  </a:tcPr>
                </a:tc>
                <a:tc>
                  <a:txBody>
                    <a:bodyPr/>
                    <a:lstStyle/>
                    <a:p>
                      <a:pPr algn="l" fontAlgn="b"/>
                      <a:r>
                        <a:rPr lang="en-US" sz="1200" b="0" i="0" u="none" strike="noStrike" dirty="0">
                          <a:solidFill>
                            <a:srgbClr val="000000"/>
                          </a:solidFill>
                          <a:effectLst/>
                          <a:latin typeface="Franklin Gothic Book" panose="020B0503020102020204" pitchFamily="34" charset="0"/>
                        </a:rPr>
                        <a:t>Kentucky</a:t>
                      </a: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$331,893</a:t>
                      </a:r>
                    </a:p>
                  </a:txBody>
                  <a:tcPr marL="7203" marR="182880" marT="7203" marB="0" anchor="ctr">
                    <a:noFill/>
                  </a:tcPr>
                </a:tc>
                <a:tc>
                  <a:txBody>
                    <a:bodyPr/>
                    <a:lstStyle/>
                    <a:p>
                      <a:pPr algn="ctr" fontAlgn="b"/>
                      <a:r>
                        <a:rPr lang="en-US" sz="1100" b="0" i="0" u="none" strike="noStrike" dirty="0">
                          <a:solidFill>
                            <a:srgbClr val="000000"/>
                          </a:solidFill>
                          <a:effectLst/>
                          <a:latin typeface="Franklin Gothic Book" panose="020B0503020102020204" pitchFamily="34" charset="0"/>
                        </a:rPr>
                        <a:t>Best</a:t>
                      </a:r>
                    </a:p>
                  </a:txBody>
                  <a:tcPr marL="7203" marR="7203" marT="7203" marB="0" anchor="ctr">
                    <a:solidFill>
                      <a:schemeClr val="bg1">
                        <a:lumMod val="85000"/>
                      </a:schemeClr>
                    </a:solidFill>
                  </a:tcPr>
                </a:tc>
                <a:tc>
                  <a:txBody>
                    <a:bodyPr/>
                    <a:lstStyle/>
                    <a:p>
                      <a:pPr algn="l" fontAlgn="b"/>
                      <a:r>
                        <a:rPr lang="en-US" sz="1200" b="0" i="0" u="none" strike="noStrike" dirty="0">
                          <a:solidFill>
                            <a:srgbClr val="000000"/>
                          </a:solidFill>
                          <a:effectLst/>
                          <a:latin typeface="Franklin Gothic Book" panose="020B0503020102020204" pitchFamily="34" charset="0"/>
                        </a:rPr>
                        <a:t>Kansas</a:t>
                      </a: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$135,874</a:t>
                      </a:r>
                    </a:p>
                  </a:txBody>
                  <a:tcPr marL="7203" marR="182880" marT="7203" marB="0" anchor="ctr">
                    <a:noFill/>
                  </a:tcPr>
                </a:tc>
                <a:extLst>
                  <a:ext uri="{0D108BD9-81ED-4DB2-BD59-A6C34878D82A}">
                    <a16:rowId xmlns:a16="http://schemas.microsoft.com/office/drawing/2014/main" xmlns="" val="838782473"/>
                  </a:ext>
                </a:extLst>
              </a:tr>
              <a:tr h="229162">
                <a:tc>
                  <a:txBody>
                    <a:bodyPr/>
                    <a:lstStyle/>
                    <a:p>
                      <a:pPr algn="ctr" fontAlgn="b"/>
                      <a:r>
                        <a:rPr lang="en-US" sz="1200" b="0" i="0" u="none" strike="noStrike" dirty="0">
                          <a:solidFill>
                            <a:srgbClr val="000000"/>
                          </a:solidFill>
                          <a:effectLst/>
                          <a:latin typeface="Franklin Gothic Book" panose="020B0503020102020204" pitchFamily="34" charset="0"/>
                        </a:rPr>
                        <a:t>26</a:t>
                      </a:r>
                    </a:p>
                  </a:txBody>
                  <a:tcPr marL="7203" marR="7203" marT="7203" marB="0" anchor="ctr">
                    <a:solidFill>
                      <a:schemeClr val="bg1">
                        <a:lumMod val="85000"/>
                      </a:schemeClr>
                    </a:solidFill>
                  </a:tcPr>
                </a:tc>
                <a:tc>
                  <a:txBody>
                    <a:bodyPr/>
                    <a:lstStyle/>
                    <a:p>
                      <a:pPr algn="l" fontAlgn="b"/>
                      <a:r>
                        <a:rPr lang="en-US" sz="1200" b="0" i="0" u="none" strike="noStrike" dirty="0">
                          <a:solidFill>
                            <a:srgbClr val="000000"/>
                          </a:solidFill>
                          <a:effectLst/>
                          <a:latin typeface="Franklin Gothic Book" panose="020B0503020102020204" pitchFamily="34" charset="0"/>
                        </a:rPr>
                        <a:t>Minnesota</a:t>
                      </a:r>
                    </a:p>
                  </a:txBody>
                  <a:tcPr marL="182880" marR="7203" marT="7203" marB="0" anchor="ctr">
                    <a:noFill/>
                  </a:tcPr>
                </a:tc>
                <a:tc>
                  <a:txBody>
                    <a:bodyPr/>
                    <a:lstStyle/>
                    <a:p>
                      <a:pPr algn="r" fontAlgn="b"/>
                      <a:r>
                        <a:rPr lang="en-US" sz="1200" b="0" i="0" u="none" strike="noStrike" dirty="0">
                          <a:solidFill>
                            <a:srgbClr val="000000"/>
                          </a:solidFill>
                          <a:effectLst/>
                          <a:latin typeface="Franklin Gothic Book" panose="020B0503020102020204" pitchFamily="34" charset="0"/>
                        </a:rPr>
                        <a:t>$316,130</a:t>
                      </a:r>
                    </a:p>
                  </a:txBody>
                  <a:tcPr marL="7203" marR="182880" marT="7203" marB="0" anchor="ctr">
                    <a:noFill/>
                  </a:tcPr>
                </a:tc>
                <a:tc>
                  <a:txBody>
                    <a:bodyPr/>
                    <a:lstStyle/>
                    <a:p>
                      <a:pPr algn="ctr" fontAlgn="b"/>
                      <a:endParaRPr lang="en-US" sz="1200" b="0" i="0" u="none" strike="noStrike" dirty="0">
                        <a:solidFill>
                          <a:srgbClr val="000000"/>
                        </a:solidFill>
                        <a:effectLst/>
                        <a:latin typeface="Franklin Gothic Book" panose="020B0503020102020204" pitchFamily="34" charset="0"/>
                      </a:endParaRPr>
                    </a:p>
                  </a:txBody>
                  <a:tcPr marL="7203" marR="7203" marT="7203" marB="0" anchor="ctr">
                    <a:solidFill>
                      <a:schemeClr val="bg1">
                        <a:lumMod val="85000"/>
                      </a:schemeClr>
                    </a:solidFill>
                  </a:tcPr>
                </a:tc>
                <a:tc>
                  <a:txBody>
                    <a:bodyPr/>
                    <a:lstStyle/>
                    <a:p>
                      <a:pPr algn="l" fontAlgn="b"/>
                      <a:endParaRPr lang="en-US" sz="1200" b="0" i="0" u="none" strike="noStrike" dirty="0">
                        <a:solidFill>
                          <a:srgbClr val="000000"/>
                        </a:solidFill>
                        <a:effectLst/>
                        <a:latin typeface="Franklin Gothic Book" panose="020B0503020102020204" pitchFamily="34" charset="0"/>
                      </a:endParaRPr>
                    </a:p>
                  </a:txBody>
                  <a:tcPr marL="182880" marR="7203" marT="7203" marB="0" anchor="ctr">
                    <a:noFill/>
                  </a:tcPr>
                </a:tc>
                <a:tc>
                  <a:txBody>
                    <a:bodyPr/>
                    <a:lstStyle/>
                    <a:p>
                      <a:pPr algn="r" fontAlgn="b"/>
                      <a:endParaRPr lang="en-US" sz="1200" b="0" i="0" u="none" strike="noStrike" dirty="0">
                        <a:solidFill>
                          <a:srgbClr val="000000"/>
                        </a:solidFill>
                        <a:effectLst/>
                        <a:latin typeface="Franklin Gothic Book" panose="020B0503020102020204" pitchFamily="34" charset="0"/>
                      </a:endParaRPr>
                    </a:p>
                  </a:txBody>
                  <a:tcPr marL="7203" marR="182880" marT="7203" marB="0" anchor="ctr">
                    <a:noFill/>
                  </a:tcPr>
                </a:tc>
                <a:extLst>
                  <a:ext uri="{0D108BD9-81ED-4DB2-BD59-A6C34878D82A}">
                    <a16:rowId xmlns:a16="http://schemas.microsoft.com/office/drawing/2014/main" xmlns="" val="3028195610"/>
                  </a:ext>
                </a:extLst>
              </a:tr>
            </a:tbl>
          </a:graphicData>
        </a:graphic>
      </p:graphicFrame>
      <p:sp>
        <p:nvSpPr>
          <p:cNvPr id="39" name="TextBox 38"/>
          <p:cNvSpPr txBox="1"/>
          <p:nvPr/>
        </p:nvSpPr>
        <p:spPr>
          <a:xfrm>
            <a:off x="294225" y="6417626"/>
            <a:ext cx="3403133" cy="200055"/>
          </a:xfrm>
          <a:prstGeom prst="rect">
            <a:avLst/>
          </a:prstGeom>
          <a:noFill/>
        </p:spPr>
        <p:txBody>
          <a:bodyPr wrap="square" rtlCol="0">
            <a:spAutoFit/>
          </a:bodyPr>
          <a:lstStyle/>
          <a:p>
            <a:r>
              <a:rPr lang="en-US" sz="700" dirty="0">
                <a:solidFill>
                  <a:schemeClr val="tx1">
                    <a:lumMod val="65000"/>
                    <a:lumOff val="35000"/>
                  </a:schemeClr>
                </a:solidFill>
                <a:latin typeface="Franklin Gothic Book" panose="020B0503020102020204" pitchFamily="34" charset="0"/>
              </a:rPr>
              <a:t>+Sources: National Practitioners Data Bank (“NPDB”). Data through June 2018.</a:t>
            </a:r>
          </a:p>
        </p:txBody>
      </p:sp>
      <p:sp>
        <p:nvSpPr>
          <p:cNvPr id="19" name="TextBox 18">
            <a:extLst>
              <a:ext uri="{FF2B5EF4-FFF2-40B4-BE49-F238E27FC236}">
                <a16:creationId xmlns:a16="http://schemas.microsoft.com/office/drawing/2014/main" xmlns="" id="{855F062D-B548-EB4D-8EF5-1F105893A204}"/>
              </a:ext>
            </a:extLst>
          </p:cNvPr>
          <p:cNvSpPr txBox="1"/>
          <p:nvPr/>
        </p:nvSpPr>
        <p:spPr>
          <a:xfrm>
            <a:off x="3117303" y="5061596"/>
            <a:ext cx="1392857" cy="446276"/>
          </a:xfrm>
          <a:prstGeom prst="rect">
            <a:avLst/>
          </a:prstGeom>
          <a:solidFill>
            <a:schemeClr val="accent1"/>
          </a:solidFill>
          <a:ln w="38100">
            <a:noFill/>
          </a:ln>
        </p:spPr>
        <p:txBody>
          <a:bodyPr wrap="square" rtlCol="0">
            <a:spAutoFit/>
          </a:bodyPr>
          <a:lstStyle/>
          <a:p>
            <a:pPr algn="ctr"/>
            <a:r>
              <a:rPr lang="en-US" sz="1400" dirty="0">
                <a:solidFill>
                  <a:schemeClr val="bg1"/>
                </a:solidFill>
                <a:ea typeface="Geomanist Light" panose="02000503000000020004" pitchFamily="2" charset="77"/>
              </a:rPr>
              <a:t>$346,283</a:t>
            </a:r>
          </a:p>
          <a:p>
            <a:pPr algn="ctr"/>
            <a:r>
              <a:rPr lang="en-US" sz="900" spc="70" dirty="0">
                <a:solidFill>
                  <a:schemeClr val="bg1"/>
                </a:solidFill>
                <a:ea typeface="Geomanist Light" panose="02000503000000020004" pitchFamily="2" charset="77"/>
              </a:rPr>
              <a:t>NATIONAL AVERAGE</a:t>
            </a:r>
          </a:p>
        </p:txBody>
      </p:sp>
      <p:pic>
        <p:nvPicPr>
          <p:cNvPr id="16" name="Picture 4" descr="Image result for arrow up white background"/>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b="7722"/>
          <a:stretch/>
        </p:blipFill>
        <p:spPr bwMode="auto">
          <a:xfrm>
            <a:off x="4141264" y="1350128"/>
            <a:ext cx="475568" cy="677074"/>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xmlns="" id="{D0277A1D-25B4-B447-9A49-8D930F47CBD2}"/>
              </a:ext>
            </a:extLst>
          </p:cNvPr>
          <p:cNvCxnSpPr>
            <a:cxnSpLocks/>
          </p:cNvCxnSpPr>
          <p:nvPr/>
        </p:nvCxnSpPr>
        <p:spPr>
          <a:xfrm>
            <a:off x="4379048" y="5284734"/>
            <a:ext cx="3837302"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23" name="Picture 4" descr="Image result for arrow up white background">
            <a:extLst>
              <a:ext uri="{FF2B5EF4-FFF2-40B4-BE49-F238E27FC236}">
                <a16:creationId xmlns:a16="http://schemas.microsoft.com/office/drawing/2014/main" xmlns="" id="{A1B8CAA7-E3E9-894A-91C9-25C878851F4A}"/>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b="7722"/>
          <a:stretch/>
        </p:blipFill>
        <p:spPr bwMode="auto">
          <a:xfrm rot="10800000">
            <a:off x="4141264" y="2190034"/>
            <a:ext cx="475568" cy="677074"/>
          </a:xfrm>
          <a:prstGeom prst="rect">
            <a:avLst/>
          </a:prstGeom>
          <a:noFill/>
          <a:extLst>
            <a:ext uri="{909E8E84-426E-40DD-AFC4-6F175D3DCCD1}">
              <a14:hiddenFill xmlns:a14="http://schemas.microsoft.com/office/drawing/2010/main">
                <a:solidFill>
                  <a:srgbClr val="FFFFFF"/>
                </a:solidFill>
              </a14:hiddenFill>
            </a:ext>
          </a:extLst>
        </p:spPr>
      </p:pic>
      <p:sp>
        <p:nvSpPr>
          <p:cNvPr id="25" name="Title 1">
            <a:extLst>
              <a:ext uri="{FF2B5EF4-FFF2-40B4-BE49-F238E27FC236}">
                <a16:creationId xmlns:a16="http://schemas.microsoft.com/office/drawing/2014/main" xmlns="" id="{324DAFE4-B064-2D41-BE8D-A30B726A0B25}"/>
              </a:ext>
            </a:extLst>
          </p:cNvPr>
          <p:cNvSpPr txBox="1">
            <a:spLocks/>
          </p:cNvSpPr>
          <p:nvPr/>
        </p:nvSpPr>
        <p:spPr bwMode="black">
          <a:xfrm>
            <a:off x="0" y="809104"/>
            <a:ext cx="3568390" cy="2443746"/>
          </a:xfrm>
          <a:prstGeom prst="rect">
            <a:avLst/>
          </a:prstGeom>
          <a:solidFill>
            <a:schemeClr val="accent2">
              <a:lumMod val="75000"/>
            </a:schemeClr>
          </a:solidFill>
          <a:ln w="31750" cap="sq">
            <a:noFill/>
            <a:miter lim="800000"/>
          </a:ln>
        </p:spPr>
        <p:txBody>
          <a:bodyPr vert="horz" wrap="square" lIns="548640" tIns="365760" rIns="182880" bIns="365760" rtlCol="0" anchor="t" anchorCtr="0">
            <a:spAutoFit/>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pPr algn="l">
              <a:spcBef>
                <a:spcPts val="1200"/>
              </a:spcBef>
            </a:pPr>
            <a:r>
              <a:rPr lang="en-US" sz="3600" dirty="0">
                <a:solidFill>
                  <a:schemeClr val="bg1"/>
                </a:solidFill>
                <a:latin typeface="+mn-lt"/>
              </a:rPr>
              <a:t>Georgia severity</a:t>
            </a:r>
            <a:endParaRPr lang="en-US" sz="3000" dirty="0">
              <a:solidFill>
                <a:schemeClr val="bg1"/>
              </a:solidFill>
              <a:latin typeface="+mn-lt"/>
            </a:endParaRPr>
          </a:p>
          <a:p>
            <a:pPr algn="l">
              <a:lnSpc>
                <a:spcPct val="100000"/>
              </a:lnSpc>
              <a:spcBef>
                <a:spcPts val="1200"/>
              </a:spcBef>
            </a:pPr>
            <a:r>
              <a:rPr lang="en-US" sz="1800" dirty="0">
                <a:solidFill>
                  <a:schemeClr val="bg1"/>
                </a:solidFill>
                <a:latin typeface="+mn-lt"/>
              </a:rPr>
              <a:t>trends higher than nationwide average</a:t>
            </a:r>
          </a:p>
        </p:txBody>
      </p:sp>
    </p:spTree>
    <p:extLst>
      <p:ext uri="{BB962C8B-B14F-4D97-AF65-F5344CB8AC3E}">
        <p14:creationId xmlns:p14="http://schemas.microsoft.com/office/powerpoint/2010/main" val="10441237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stretch>
            <a:fillRect/>
          </a:stretch>
        </p:blipFill>
        <p:spPr>
          <a:xfrm>
            <a:off x="9160347" y="2670550"/>
            <a:ext cx="1800225" cy="619125"/>
          </a:xfrm>
          <a:prstGeom prst="rect">
            <a:avLst/>
          </a:prstGeom>
        </p:spPr>
      </p:pic>
      <p:sp>
        <p:nvSpPr>
          <p:cNvPr id="11" name="TextBox 10"/>
          <p:cNvSpPr txBox="1"/>
          <p:nvPr/>
        </p:nvSpPr>
        <p:spPr>
          <a:xfrm>
            <a:off x="372370" y="6509959"/>
            <a:ext cx="5174170" cy="200055"/>
          </a:xfrm>
          <a:prstGeom prst="rect">
            <a:avLst/>
          </a:prstGeom>
          <a:noFill/>
        </p:spPr>
        <p:txBody>
          <a:bodyPr wrap="square" rtlCol="0">
            <a:spAutoFit/>
          </a:bodyPr>
          <a:lstStyle/>
          <a:p>
            <a:r>
              <a:rPr lang="en-US" sz="700" dirty="0">
                <a:solidFill>
                  <a:schemeClr val="tx1">
                    <a:lumMod val="65000"/>
                    <a:lumOff val="35000"/>
                  </a:schemeClr>
                </a:solidFill>
              </a:rPr>
              <a:t>+Sources: National Practitioners Data Bank (“NPDB”). Data through June 2018.</a:t>
            </a:r>
          </a:p>
        </p:txBody>
      </p:sp>
      <p:pic>
        <p:nvPicPr>
          <p:cNvPr id="3" name="Picture 2"/>
          <p:cNvPicPr>
            <a:picLocks noChangeAspect="1"/>
          </p:cNvPicPr>
          <p:nvPr/>
        </p:nvPicPr>
        <p:blipFill rotWithShape="1">
          <a:blip r:embed="rId4"/>
          <a:srcRect l="1449" t="3871" r="3044" b="2660"/>
          <a:stretch/>
        </p:blipFill>
        <p:spPr>
          <a:xfrm>
            <a:off x="4233752" y="858865"/>
            <a:ext cx="7706774" cy="4861620"/>
          </a:xfrm>
          <a:prstGeom prst="rect">
            <a:avLst/>
          </a:prstGeom>
          <a:ln>
            <a:noFill/>
          </a:ln>
          <a:effectLst/>
        </p:spPr>
      </p:pic>
      <p:sp>
        <p:nvSpPr>
          <p:cNvPr id="17" name="Title 1">
            <a:extLst>
              <a:ext uri="{FF2B5EF4-FFF2-40B4-BE49-F238E27FC236}">
                <a16:creationId xmlns:a16="http://schemas.microsoft.com/office/drawing/2014/main" xmlns="" id="{C76D758C-99B4-D34C-A91D-6177EB142930}"/>
              </a:ext>
            </a:extLst>
          </p:cNvPr>
          <p:cNvSpPr txBox="1">
            <a:spLocks/>
          </p:cNvSpPr>
          <p:nvPr/>
        </p:nvSpPr>
        <p:spPr bwMode="black">
          <a:xfrm>
            <a:off x="0" y="809104"/>
            <a:ext cx="3568390" cy="2443746"/>
          </a:xfrm>
          <a:prstGeom prst="rect">
            <a:avLst/>
          </a:prstGeom>
          <a:solidFill>
            <a:schemeClr val="accent2">
              <a:lumMod val="75000"/>
            </a:schemeClr>
          </a:solidFill>
          <a:ln w="31750" cap="sq">
            <a:noFill/>
            <a:miter lim="800000"/>
          </a:ln>
        </p:spPr>
        <p:txBody>
          <a:bodyPr vert="horz" wrap="square" lIns="548640" tIns="365760" rIns="182880" bIns="365760" rtlCol="0" anchor="t" anchorCtr="0">
            <a:spAutoFit/>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pPr algn="l">
              <a:spcBef>
                <a:spcPts val="1200"/>
              </a:spcBef>
            </a:pPr>
            <a:r>
              <a:rPr lang="en-US" sz="3600" dirty="0">
                <a:solidFill>
                  <a:schemeClr val="bg1"/>
                </a:solidFill>
                <a:latin typeface="+mn-lt"/>
              </a:rPr>
              <a:t>Georgia severity</a:t>
            </a:r>
            <a:endParaRPr lang="en-US" sz="3000" dirty="0">
              <a:solidFill>
                <a:schemeClr val="bg1"/>
              </a:solidFill>
              <a:latin typeface="+mn-lt"/>
            </a:endParaRPr>
          </a:p>
          <a:p>
            <a:pPr algn="l">
              <a:lnSpc>
                <a:spcPct val="100000"/>
              </a:lnSpc>
              <a:spcBef>
                <a:spcPts val="1200"/>
              </a:spcBef>
            </a:pPr>
            <a:r>
              <a:rPr lang="en-US" sz="1800" dirty="0">
                <a:solidFill>
                  <a:schemeClr val="bg1"/>
                </a:solidFill>
                <a:latin typeface="+mn-lt"/>
              </a:rPr>
              <a:t>trends higher than NEIGHBORING STATES</a:t>
            </a:r>
          </a:p>
        </p:txBody>
      </p:sp>
    </p:spTree>
    <p:extLst>
      <p:ext uri="{BB962C8B-B14F-4D97-AF65-F5344CB8AC3E}">
        <p14:creationId xmlns:p14="http://schemas.microsoft.com/office/powerpoint/2010/main" val="1660019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3813" y="1666487"/>
            <a:ext cx="10672124" cy="3139321"/>
          </a:xfrm>
          <a:noFill/>
          <a:ln>
            <a:noFill/>
          </a:ln>
        </p:spPr>
        <p:txBody>
          <a:bodyPr>
            <a:spAutoFit/>
          </a:bodyPr>
          <a:lstStyle/>
          <a:p>
            <a:pPr>
              <a:lnSpc>
                <a:spcPct val="100000"/>
              </a:lnSpc>
            </a:pPr>
            <a:r>
              <a:rPr lang="en-US" sz="3600" dirty="0">
                <a:solidFill>
                  <a:schemeClr val="tx1"/>
                </a:solidFill>
                <a:latin typeface="+mn-lt"/>
              </a:rPr>
              <a:t>This is not just a </a:t>
            </a:r>
            <a:br>
              <a:rPr lang="en-US" sz="3600" dirty="0">
                <a:solidFill>
                  <a:schemeClr val="tx1"/>
                </a:solidFill>
                <a:latin typeface="+mn-lt"/>
              </a:rPr>
            </a:br>
            <a:r>
              <a:rPr lang="en-US" sz="3600" dirty="0">
                <a:solidFill>
                  <a:schemeClr val="tx1"/>
                </a:solidFill>
                <a:latin typeface="+mn-lt"/>
              </a:rPr>
              <a:t>med mal problem.</a:t>
            </a:r>
            <a:br>
              <a:rPr lang="en-US" sz="3600" dirty="0">
                <a:solidFill>
                  <a:schemeClr val="tx1"/>
                </a:solidFill>
                <a:latin typeface="+mn-lt"/>
              </a:rPr>
            </a:br>
            <a:r>
              <a:rPr lang="en-US" sz="3600" dirty="0">
                <a:solidFill>
                  <a:schemeClr val="tx1"/>
                </a:solidFill>
                <a:latin typeface="+mn-lt"/>
              </a:rPr>
              <a:t/>
            </a:r>
            <a:br>
              <a:rPr lang="en-US" sz="3600" dirty="0">
                <a:solidFill>
                  <a:schemeClr val="tx1"/>
                </a:solidFill>
                <a:latin typeface="+mn-lt"/>
              </a:rPr>
            </a:br>
            <a:r>
              <a:rPr lang="en-US" sz="3600" dirty="0">
                <a:solidFill>
                  <a:schemeClr val="tx1"/>
                </a:solidFill>
              </a:rPr>
              <a:t>This is a </a:t>
            </a:r>
            <a:r>
              <a:rPr lang="en-US" sz="3600" dirty="0" smtClean="0">
                <a:solidFill>
                  <a:schemeClr val="tx1"/>
                </a:solidFill>
              </a:rPr>
              <a:t>Legal</a:t>
            </a:r>
            <a:r>
              <a:rPr lang="en-US" sz="3600" dirty="0">
                <a:solidFill>
                  <a:schemeClr val="tx1"/>
                </a:solidFill>
              </a:rPr>
              <a:t/>
            </a:r>
            <a:br>
              <a:rPr lang="en-US" sz="3600" dirty="0">
                <a:solidFill>
                  <a:schemeClr val="tx1"/>
                </a:solidFill>
              </a:rPr>
            </a:br>
            <a:r>
              <a:rPr lang="en-US" sz="3600" dirty="0">
                <a:solidFill>
                  <a:schemeClr val="tx1"/>
                </a:solidFill>
              </a:rPr>
              <a:t>environment problem.</a:t>
            </a:r>
          </a:p>
        </p:txBody>
      </p:sp>
    </p:spTree>
    <p:extLst>
      <p:ext uri="{BB962C8B-B14F-4D97-AF65-F5344CB8AC3E}">
        <p14:creationId xmlns:p14="http://schemas.microsoft.com/office/powerpoint/2010/main" val="21534522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0032" y="6504527"/>
            <a:ext cx="2294157" cy="253916"/>
          </a:xfrm>
          <a:prstGeom prst="rect">
            <a:avLst/>
          </a:prstGeom>
          <a:noFill/>
        </p:spPr>
        <p:txBody>
          <a:bodyPr wrap="square" rtlCol="0">
            <a:spAutoFit/>
          </a:bodyPr>
          <a:lstStyle/>
          <a:p>
            <a:pPr algn="ctr"/>
            <a:r>
              <a:rPr lang="en-US" sz="1050" dirty="0">
                <a:solidFill>
                  <a:schemeClr val="tx1">
                    <a:lumMod val="65000"/>
                    <a:lumOff val="35000"/>
                  </a:schemeClr>
                </a:solidFill>
                <a:latin typeface="Franklin Gothic Book" panose="020B0503020102020204" pitchFamily="34" charset="0"/>
              </a:rPr>
              <a:t>+</a:t>
            </a:r>
            <a:r>
              <a:rPr lang="en-US" sz="800" dirty="0">
                <a:solidFill>
                  <a:schemeClr val="tx1">
                    <a:lumMod val="65000"/>
                    <a:lumOff val="35000"/>
                  </a:schemeClr>
                </a:solidFill>
                <a:latin typeface="Franklin Gothic Book" panose="020B0503020102020204" pitchFamily="34" charset="0"/>
              </a:rPr>
              <a:t>Sources: VerdictSearch.com and Daily Report</a:t>
            </a:r>
          </a:p>
        </p:txBody>
      </p:sp>
      <p:graphicFrame>
        <p:nvGraphicFramePr>
          <p:cNvPr id="7" name="Chart 6"/>
          <p:cNvGraphicFramePr>
            <a:graphicFrameLocks/>
          </p:cNvGraphicFramePr>
          <p:nvPr>
            <p:extLst>
              <p:ext uri="{D42A27DB-BD31-4B8C-83A1-F6EECF244321}">
                <p14:modId xmlns:p14="http://schemas.microsoft.com/office/powerpoint/2010/main" val="2129556737"/>
              </p:ext>
            </p:extLst>
          </p:nvPr>
        </p:nvGraphicFramePr>
        <p:xfrm>
          <a:off x="2988415" y="318860"/>
          <a:ext cx="8777280" cy="5728188"/>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xmlns="" id="{D1CC3DCD-C786-6E49-8731-CAB9D65B3A42}"/>
              </a:ext>
            </a:extLst>
          </p:cNvPr>
          <p:cNvSpPr txBox="1"/>
          <p:nvPr/>
        </p:nvSpPr>
        <p:spPr>
          <a:xfrm>
            <a:off x="4518428" y="809104"/>
            <a:ext cx="5542722" cy="307777"/>
          </a:xfrm>
          <a:prstGeom prst="rect">
            <a:avLst/>
          </a:prstGeom>
          <a:noFill/>
          <a:ln w="38100">
            <a:noFill/>
          </a:ln>
        </p:spPr>
        <p:txBody>
          <a:bodyPr wrap="square" lIns="0" rtlCol="0">
            <a:spAutoFit/>
          </a:bodyPr>
          <a:lstStyle/>
          <a:p>
            <a:r>
              <a:rPr lang="en-US" sz="1400" spc="100" dirty="0">
                <a:solidFill>
                  <a:schemeClr val="tx2">
                    <a:lumMod val="75000"/>
                  </a:schemeClr>
                </a:solidFill>
                <a:latin typeface="+mj-lt"/>
              </a:rPr>
              <a:t>TOP 25 VERDICTS TOTAL</a:t>
            </a:r>
            <a:endParaRPr lang="en-US" sz="1400" spc="100" dirty="0">
              <a:latin typeface="+mj-lt"/>
            </a:endParaRPr>
          </a:p>
        </p:txBody>
      </p:sp>
      <p:sp>
        <p:nvSpPr>
          <p:cNvPr id="8" name="Title 1">
            <a:extLst>
              <a:ext uri="{FF2B5EF4-FFF2-40B4-BE49-F238E27FC236}">
                <a16:creationId xmlns:a16="http://schemas.microsoft.com/office/drawing/2014/main" xmlns="" id="{D4272EE9-4F00-D941-A339-ECEC874D58CC}"/>
              </a:ext>
            </a:extLst>
          </p:cNvPr>
          <p:cNvSpPr txBox="1">
            <a:spLocks/>
          </p:cNvSpPr>
          <p:nvPr/>
        </p:nvSpPr>
        <p:spPr bwMode="black">
          <a:xfrm>
            <a:off x="0" y="809104"/>
            <a:ext cx="3810636" cy="2733056"/>
          </a:xfrm>
          <a:prstGeom prst="rect">
            <a:avLst/>
          </a:prstGeom>
          <a:solidFill>
            <a:schemeClr val="accent2">
              <a:lumMod val="75000"/>
            </a:schemeClr>
          </a:solidFill>
          <a:ln w="31750" cap="sq">
            <a:noFill/>
            <a:miter lim="800000"/>
          </a:ln>
        </p:spPr>
        <p:txBody>
          <a:bodyPr vert="horz" lIns="548640" tIns="365760" rIns="182880" bIns="365760" rtlCol="0" anchor="t" anchorCtr="0">
            <a:spAutoFit/>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pPr algn="l"/>
            <a:r>
              <a:rPr lang="en-US" sz="3600" cap="none" spc="100" dirty="0">
                <a:solidFill>
                  <a:schemeClr val="bg1"/>
                </a:solidFill>
                <a:latin typeface="+mn-lt"/>
              </a:rPr>
              <a:t>AWARDS </a:t>
            </a:r>
            <a:br>
              <a:rPr lang="en-US" sz="3600" cap="none" spc="100" dirty="0">
                <a:solidFill>
                  <a:schemeClr val="bg1"/>
                </a:solidFill>
                <a:latin typeface="+mn-lt"/>
              </a:rPr>
            </a:br>
            <a:r>
              <a:rPr lang="en-US" sz="3600" cap="none" spc="100" dirty="0">
                <a:solidFill>
                  <a:schemeClr val="bg1"/>
                </a:solidFill>
                <a:latin typeface="+mn-lt"/>
              </a:rPr>
              <a:t>IN GEORGIA </a:t>
            </a:r>
            <a:br>
              <a:rPr lang="en-US" sz="3600" cap="none" spc="100" dirty="0">
                <a:solidFill>
                  <a:schemeClr val="bg1"/>
                </a:solidFill>
                <a:latin typeface="+mn-lt"/>
              </a:rPr>
            </a:br>
            <a:r>
              <a:rPr lang="en-US" sz="3600" cap="none" spc="100" dirty="0">
                <a:solidFill>
                  <a:schemeClr val="bg1"/>
                </a:solidFill>
                <a:latin typeface="+mn-lt"/>
              </a:rPr>
              <a:t>ARE RAPIDLY INCREASING</a:t>
            </a:r>
            <a:endParaRPr lang="en-US" sz="2200" cap="none" spc="100" dirty="0">
              <a:solidFill>
                <a:schemeClr val="bg1"/>
              </a:solidFill>
              <a:latin typeface="+mn-lt"/>
            </a:endParaRPr>
          </a:p>
        </p:txBody>
      </p:sp>
    </p:spTree>
    <p:extLst>
      <p:ext uri="{BB962C8B-B14F-4D97-AF65-F5344CB8AC3E}">
        <p14:creationId xmlns:p14="http://schemas.microsoft.com/office/powerpoint/2010/main" val="4609728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Oval 31">
            <a:extLst>
              <a:ext uri="{FF2B5EF4-FFF2-40B4-BE49-F238E27FC236}">
                <a16:creationId xmlns:a16="http://schemas.microsoft.com/office/drawing/2014/main" xmlns="" id="{184503F5-DB52-5E4D-BFBF-8F490952998E}"/>
              </a:ext>
            </a:extLst>
          </p:cNvPr>
          <p:cNvSpPr/>
          <p:nvPr/>
        </p:nvSpPr>
        <p:spPr>
          <a:xfrm>
            <a:off x="6288025" y="1181119"/>
            <a:ext cx="596994" cy="596994"/>
          </a:xfrm>
          <a:prstGeom prst="ellipse">
            <a:avLst/>
          </a:prstGeom>
          <a:solidFill>
            <a:srgbClr val="9C606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latin typeface="Franklin Gothic Medium Cond" panose="020B0606030402020204" pitchFamily="34" charset="0"/>
              </a:rPr>
              <a:t>40% FEE</a:t>
            </a:r>
          </a:p>
        </p:txBody>
      </p:sp>
      <p:pic>
        <p:nvPicPr>
          <p:cNvPr id="15" name="Picture 14">
            <a:extLst>
              <a:ext uri="{FF2B5EF4-FFF2-40B4-BE49-F238E27FC236}">
                <a16:creationId xmlns:a16="http://schemas.microsoft.com/office/drawing/2014/main" xmlns="" id="{44A6CB7C-C4A3-6B4F-99DE-3D5E00BE1706}"/>
              </a:ext>
            </a:extLst>
          </p:cNvPr>
          <p:cNvPicPr>
            <a:picLocks noChangeAspect="1"/>
          </p:cNvPicPr>
          <p:nvPr/>
        </p:nvPicPr>
        <p:blipFill>
          <a:blip r:embed="rId3">
            <a:alphaModFix amt="60000"/>
          </a:blip>
          <a:stretch>
            <a:fillRect/>
          </a:stretch>
        </p:blipFill>
        <p:spPr>
          <a:xfrm>
            <a:off x="10467491" y="982623"/>
            <a:ext cx="717821" cy="960613"/>
          </a:xfrm>
          <a:prstGeom prst="rect">
            <a:avLst/>
          </a:prstGeom>
        </p:spPr>
      </p:pic>
      <p:pic>
        <p:nvPicPr>
          <p:cNvPr id="13" name="Picture 12">
            <a:extLst>
              <a:ext uri="{FF2B5EF4-FFF2-40B4-BE49-F238E27FC236}">
                <a16:creationId xmlns:a16="http://schemas.microsoft.com/office/drawing/2014/main" xmlns="" id="{BD454719-A76B-0B48-AEC4-F807F013C2B8}"/>
              </a:ext>
            </a:extLst>
          </p:cNvPr>
          <p:cNvPicPr>
            <a:picLocks noChangeAspect="1"/>
          </p:cNvPicPr>
          <p:nvPr/>
        </p:nvPicPr>
        <p:blipFill>
          <a:blip r:embed="rId4">
            <a:alphaModFix amt="50000"/>
          </a:blip>
          <a:stretch>
            <a:fillRect/>
          </a:stretch>
        </p:blipFill>
        <p:spPr>
          <a:xfrm>
            <a:off x="10467492" y="3429000"/>
            <a:ext cx="680626" cy="981462"/>
          </a:xfrm>
          <a:prstGeom prst="rect">
            <a:avLst/>
          </a:prstGeom>
        </p:spPr>
      </p:pic>
      <p:cxnSp>
        <p:nvCxnSpPr>
          <p:cNvPr id="41" name="Straight Connector 40">
            <a:extLst>
              <a:ext uri="{FF2B5EF4-FFF2-40B4-BE49-F238E27FC236}">
                <a16:creationId xmlns:a16="http://schemas.microsoft.com/office/drawing/2014/main" xmlns="" id="{D01EF5A8-DA79-2A40-9E14-7FF6292DFA37}"/>
              </a:ext>
            </a:extLst>
          </p:cNvPr>
          <p:cNvCxnSpPr>
            <a:cxnSpLocks/>
          </p:cNvCxnSpPr>
          <p:nvPr/>
        </p:nvCxnSpPr>
        <p:spPr>
          <a:xfrm>
            <a:off x="4317620" y="3529826"/>
            <a:ext cx="9655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xmlns="" id="{379A11D1-B77B-B84D-9EFB-5F67471A174D}"/>
              </a:ext>
            </a:extLst>
          </p:cNvPr>
          <p:cNvGrpSpPr/>
          <p:nvPr/>
        </p:nvGrpSpPr>
        <p:grpSpPr>
          <a:xfrm>
            <a:off x="5283200" y="2364285"/>
            <a:ext cx="5542729" cy="2427721"/>
            <a:chOff x="6445770" y="2364285"/>
            <a:chExt cx="4595601" cy="2427721"/>
          </a:xfrm>
        </p:grpSpPr>
        <p:cxnSp>
          <p:nvCxnSpPr>
            <p:cNvPr id="17" name="Straight Connector 16">
              <a:extLst>
                <a:ext uri="{FF2B5EF4-FFF2-40B4-BE49-F238E27FC236}">
                  <a16:creationId xmlns:a16="http://schemas.microsoft.com/office/drawing/2014/main" xmlns="" id="{0AFE115F-5E09-324B-ACD7-175874B5A5AC}"/>
                </a:ext>
              </a:extLst>
            </p:cNvPr>
            <p:cNvCxnSpPr>
              <a:cxnSpLocks/>
            </p:cNvCxnSpPr>
            <p:nvPr/>
          </p:nvCxnSpPr>
          <p:spPr>
            <a:xfrm>
              <a:off x="6455122" y="2364286"/>
              <a:ext cx="458624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xmlns="" id="{AFC2A982-72A9-1249-B641-B97170705FBE}"/>
                </a:ext>
              </a:extLst>
            </p:cNvPr>
            <p:cNvCxnSpPr>
              <a:cxnSpLocks/>
            </p:cNvCxnSpPr>
            <p:nvPr/>
          </p:nvCxnSpPr>
          <p:spPr>
            <a:xfrm>
              <a:off x="6455122" y="4792006"/>
              <a:ext cx="458624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xmlns="" id="{DE1749D7-B95B-3041-A905-E2B0220931AC}"/>
                </a:ext>
              </a:extLst>
            </p:cNvPr>
            <p:cNvCxnSpPr>
              <a:cxnSpLocks/>
            </p:cNvCxnSpPr>
            <p:nvPr/>
          </p:nvCxnSpPr>
          <p:spPr>
            <a:xfrm>
              <a:off x="6445770" y="2364285"/>
              <a:ext cx="0" cy="24277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4" name="TextBox 33">
            <a:extLst>
              <a:ext uri="{FF2B5EF4-FFF2-40B4-BE49-F238E27FC236}">
                <a16:creationId xmlns:a16="http://schemas.microsoft.com/office/drawing/2014/main" xmlns="" id="{29091755-632C-C941-9B4E-BCAF5758C085}"/>
              </a:ext>
            </a:extLst>
          </p:cNvPr>
          <p:cNvSpPr txBox="1"/>
          <p:nvPr/>
        </p:nvSpPr>
        <p:spPr>
          <a:xfrm>
            <a:off x="3115937" y="2960439"/>
            <a:ext cx="1619942" cy="1138773"/>
          </a:xfrm>
          <a:prstGeom prst="rect">
            <a:avLst/>
          </a:prstGeom>
          <a:solidFill>
            <a:srgbClr val="39698F"/>
          </a:solidFill>
          <a:ln w="38100">
            <a:noFill/>
          </a:ln>
        </p:spPr>
        <p:txBody>
          <a:bodyPr wrap="square" lIns="182880" tIns="182880" rIns="182880" bIns="182880" rtlCol="0">
            <a:spAutoFit/>
          </a:bodyPr>
          <a:lstStyle/>
          <a:p>
            <a:pPr algn="ctr"/>
            <a:r>
              <a:rPr lang="en-US" sz="3000" dirty="0">
                <a:solidFill>
                  <a:schemeClr val="bg1"/>
                </a:solidFill>
                <a:latin typeface="Franklin Gothic Book" panose="020B0503020102020204" pitchFamily="34" charset="0"/>
              </a:rPr>
              <a:t>$1.4B</a:t>
            </a:r>
          </a:p>
          <a:p>
            <a:pPr algn="ctr"/>
            <a:r>
              <a:rPr lang="en-US" sz="1000" spc="100" dirty="0">
                <a:solidFill>
                  <a:schemeClr val="bg1"/>
                </a:solidFill>
              </a:rPr>
              <a:t>TOP 25 VERDICTS TOTAL</a:t>
            </a:r>
            <a:endParaRPr lang="en-US" sz="1000" dirty="0">
              <a:solidFill>
                <a:schemeClr val="bg1"/>
              </a:solidFill>
              <a:latin typeface="Franklin Gothic Book" panose="020B0503020102020204" pitchFamily="34" charset="0"/>
            </a:endParaRPr>
          </a:p>
        </p:txBody>
      </p:sp>
      <p:cxnSp>
        <p:nvCxnSpPr>
          <p:cNvPr id="49" name="Straight Arrow Connector 48">
            <a:extLst>
              <a:ext uri="{FF2B5EF4-FFF2-40B4-BE49-F238E27FC236}">
                <a16:creationId xmlns:a16="http://schemas.microsoft.com/office/drawing/2014/main" xmlns="" id="{64446E7E-D8EA-C841-9A6C-A4E75C5B1BB2}"/>
              </a:ext>
            </a:extLst>
          </p:cNvPr>
          <p:cNvCxnSpPr>
            <a:cxnSpLocks/>
          </p:cNvCxnSpPr>
          <p:nvPr/>
        </p:nvCxnSpPr>
        <p:spPr>
          <a:xfrm flipH="1">
            <a:off x="6586522" y="1620570"/>
            <a:ext cx="0" cy="358995"/>
          </a:xfrm>
          <a:prstGeom prst="straightConnector1">
            <a:avLst/>
          </a:prstGeom>
          <a:ln>
            <a:solidFill>
              <a:srgbClr val="9C6068"/>
            </a:solidFill>
            <a:tailEnd type="triangle"/>
          </a:ln>
        </p:spPr>
        <p:style>
          <a:lnRef idx="1">
            <a:schemeClr val="accent1"/>
          </a:lnRef>
          <a:fillRef idx="0">
            <a:schemeClr val="accent1"/>
          </a:fillRef>
          <a:effectRef idx="0">
            <a:schemeClr val="accent1"/>
          </a:effectRef>
          <a:fontRef idx="minor">
            <a:schemeClr val="tx1"/>
          </a:fontRef>
        </p:style>
      </p:cxnSp>
      <p:grpSp>
        <p:nvGrpSpPr>
          <p:cNvPr id="4" name="Group 3"/>
          <p:cNvGrpSpPr/>
          <p:nvPr/>
        </p:nvGrpSpPr>
        <p:grpSpPr>
          <a:xfrm>
            <a:off x="524844" y="2902337"/>
            <a:ext cx="2186608" cy="2660306"/>
            <a:chOff x="524844" y="2902337"/>
            <a:chExt cx="2186608" cy="2660306"/>
          </a:xfrm>
        </p:grpSpPr>
        <p:sp>
          <p:nvSpPr>
            <p:cNvPr id="2" name="TextBox 1">
              <a:extLst>
                <a:ext uri="{FF2B5EF4-FFF2-40B4-BE49-F238E27FC236}">
                  <a16:creationId xmlns:a16="http://schemas.microsoft.com/office/drawing/2014/main" xmlns="" id="{95132AD7-1CCC-4C45-A952-67E887559551}"/>
                </a:ext>
              </a:extLst>
            </p:cNvPr>
            <p:cNvSpPr txBox="1"/>
            <p:nvPr/>
          </p:nvSpPr>
          <p:spPr>
            <a:xfrm>
              <a:off x="524844" y="4209516"/>
              <a:ext cx="2186608" cy="1353127"/>
            </a:xfrm>
            <a:prstGeom prst="rect">
              <a:avLst/>
            </a:prstGeom>
            <a:noFill/>
            <a:ln>
              <a:noFill/>
            </a:ln>
          </p:spPr>
          <p:txBody>
            <a:bodyPr wrap="square" lIns="0" tIns="0" rIns="0" bIns="0" rtlCol="0">
              <a:spAutoFit/>
            </a:bodyPr>
            <a:lstStyle/>
            <a:p>
              <a:pPr>
                <a:lnSpc>
                  <a:spcPct val="120000"/>
                </a:lnSpc>
              </a:pPr>
              <a:r>
                <a:rPr lang="en-US" sz="3600" dirty="0"/>
                <a:t>$3,631</a:t>
              </a:r>
            </a:p>
            <a:p>
              <a:r>
                <a:rPr lang="en-US" dirty="0"/>
                <a:t>Tort cost per household</a:t>
              </a:r>
            </a:p>
            <a:p>
              <a:pPr>
                <a:lnSpc>
                  <a:spcPct val="120000"/>
                </a:lnSpc>
              </a:pPr>
              <a:r>
                <a:rPr lang="en-US" sz="800" dirty="0"/>
                <a:t>US Chamber Institute for Legal Reform</a:t>
              </a:r>
            </a:p>
          </p:txBody>
        </p:sp>
        <p:pic>
          <p:nvPicPr>
            <p:cNvPr id="51" name="Picture 50">
              <a:extLst>
                <a:ext uri="{FF2B5EF4-FFF2-40B4-BE49-F238E27FC236}">
                  <a16:creationId xmlns:a16="http://schemas.microsoft.com/office/drawing/2014/main" xmlns="" id="{A31AEAC1-1AD2-BB43-A3E6-B5E2CBE262B4}"/>
                </a:ext>
              </a:extLst>
            </p:cNvPr>
            <p:cNvPicPr>
              <a:picLocks noChangeAspect="1"/>
            </p:cNvPicPr>
            <p:nvPr/>
          </p:nvPicPr>
          <p:blipFill>
            <a:blip r:embed="rId5"/>
            <a:stretch>
              <a:fillRect/>
            </a:stretch>
          </p:blipFill>
          <p:spPr>
            <a:xfrm>
              <a:off x="570150" y="2902337"/>
              <a:ext cx="1123548" cy="1053326"/>
            </a:xfrm>
            <a:prstGeom prst="rect">
              <a:avLst/>
            </a:prstGeom>
          </p:spPr>
        </p:pic>
      </p:grpSp>
      <p:sp>
        <p:nvSpPr>
          <p:cNvPr id="21" name="Title 1">
            <a:extLst>
              <a:ext uri="{FF2B5EF4-FFF2-40B4-BE49-F238E27FC236}">
                <a16:creationId xmlns:a16="http://schemas.microsoft.com/office/drawing/2014/main" xmlns="" id="{40914688-0B0A-BD43-9C91-9E7D283667CC}"/>
              </a:ext>
            </a:extLst>
          </p:cNvPr>
          <p:cNvSpPr txBox="1">
            <a:spLocks/>
          </p:cNvSpPr>
          <p:nvPr/>
        </p:nvSpPr>
        <p:spPr bwMode="black">
          <a:xfrm>
            <a:off x="294225" y="240319"/>
            <a:ext cx="3810636" cy="2077277"/>
          </a:xfrm>
          <a:prstGeom prst="rect">
            <a:avLst/>
          </a:prstGeom>
          <a:noFill/>
          <a:ln w="31750" cap="sq">
            <a:noFill/>
            <a:miter lim="800000"/>
          </a:ln>
        </p:spPr>
        <p:txBody>
          <a:bodyPr vert="horz" lIns="182880" tIns="182880" rIns="182880" bIns="182880" rtlCol="0" anchor="t" anchorCtr="0">
            <a:normAutofit/>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pPr algn="l"/>
            <a:r>
              <a:rPr lang="en-US" sz="3600" dirty="0" smtClean="0">
                <a:latin typeface="+mn-lt"/>
              </a:rPr>
              <a:t>Verdict Breakdown</a:t>
            </a:r>
          </a:p>
          <a:p>
            <a:pPr algn="l"/>
            <a:r>
              <a:rPr lang="en-US" sz="2200" dirty="0" smtClean="0">
                <a:solidFill>
                  <a:schemeClr val="accent2">
                    <a:lumMod val="75000"/>
                  </a:schemeClr>
                </a:solidFill>
                <a:latin typeface="+mn-lt"/>
              </a:rPr>
              <a:t>Are they really for the People?</a:t>
            </a:r>
            <a:endParaRPr lang="en-US" sz="2200" dirty="0">
              <a:solidFill>
                <a:schemeClr val="accent2">
                  <a:lumMod val="75000"/>
                </a:schemeClr>
              </a:solidFill>
              <a:latin typeface="+mn-lt"/>
            </a:endParaRPr>
          </a:p>
        </p:txBody>
      </p:sp>
      <p:sp>
        <p:nvSpPr>
          <p:cNvPr id="19" name="TextBox 18">
            <a:extLst>
              <a:ext uri="{FF2B5EF4-FFF2-40B4-BE49-F238E27FC236}">
                <a16:creationId xmlns:a16="http://schemas.microsoft.com/office/drawing/2014/main" xmlns="" id="{C243E69E-727E-F943-8DC6-208357113458}"/>
              </a:ext>
            </a:extLst>
          </p:cNvPr>
          <p:cNvSpPr txBox="1"/>
          <p:nvPr/>
        </p:nvSpPr>
        <p:spPr>
          <a:xfrm>
            <a:off x="5804835" y="1979565"/>
            <a:ext cx="1563374" cy="769441"/>
          </a:xfrm>
          <a:prstGeom prst="rect">
            <a:avLst/>
          </a:prstGeom>
          <a:solidFill>
            <a:schemeClr val="bg1"/>
          </a:solidFill>
          <a:ln w="38100">
            <a:noFill/>
          </a:ln>
        </p:spPr>
        <p:txBody>
          <a:bodyPr wrap="square" lIns="91440" tIns="91440" bIns="91440" rtlCol="0" anchor="ctr" anchorCtr="0">
            <a:spAutoFit/>
          </a:bodyPr>
          <a:lstStyle/>
          <a:p>
            <a:pPr algn="ctr"/>
            <a:r>
              <a:rPr lang="en-US" sz="3000" dirty="0">
                <a:solidFill>
                  <a:schemeClr val="tx2">
                    <a:lumMod val="75000"/>
                  </a:schemeClr>
                </a:solidFill>
                <a:latin typeface="+mj-lt"/>
              </a:rPr>
              <a:t>$560M</a:t>
            </a:r>
          </a:p>
          <a:p>
            <a:pPr algn="ctr"/>
            <a:r>
              <a:rPr lang="en-US" sz="800" dirty="0">
                <a:solidFill>
                  <a:schemeClr val="tx2">
                    <a:lumMod val="75000"/>
                  </a:schemeClr>
                </a:solidFill>
              </a:rPr>
              <a:t>40% OF TOTAL REWARD</a:t>
            </a:r>
            <a:endParaRPr lang="en-US" sz="800" dirty="0"/>
          </a:p>
        </p:txBody>
      </p:sp>
      <p:sp>
        <p:nvSpPr>
          <p:cNvPr id="22" name="TextBox 21">
            <a:extLst>
              <a:ext uri="{FF2B5EF4-FFF2-40B4-BE49-F238E27FC236}">
                <a16:creationId xmlns:a16="http://schemas.microsoft.com/office/drawing/2014/main" xmlns="" id="{B91A0C33-1FBF-234B-A855-F34A0DB882C8}"/>
              </a:ext>
            </a:extLst>
          </p:cNvPr>
          <p:cNvSpPr txBox="1"/>
          <p:nvPr/>
        </p:nvSpPr>
        <p:spPr>
          <a:xfrm>
            <a:off x="5920053" y="4388742"/>
            <a:ext cx="1461408" cy="769441"/>
          </a:xfrm>
          <a:prstGeom prst="rect">
            <a:avLst/>
          </a:prstGeom>
          <a:solidFill>
            <a:schemeClr val="bg1"/>
          </a:solidFill>
          <a:ln w="38100">
            <a:noFill/>
          </a:ln>
        </p:spPr>
        <p:txBody>
          <a:bodyPr wrap="square" lIns="91440" tIns="91440" bIns="91440" rtlCol="0" anchor="ctr" anchorCtr="0">
            <a:spAutoFit/>
          </a:bodyPr>
          <a:lstStyle/>
          <a:p>
            <a:pPr algn="ctr"/>
            <a:r>
              <a:rPr lang="en-US" sz="3000" dirty="0">
                <a:solidFill>
                  <a:schemeClr val="tx2">
                    <a:lumMod val="75000"/>
                  </a:schemeClr>
                </a:solidFill>
                <a:latin typeface="+mj-lt"/>
              </a:rPr>
              <a:t>$840M</a:t>
            </a:r>
          </a:p>
          <a:p>
            <a:pPr algn="ctr"/>
            <a:r>
              <a:rPr lang="en-US" sz="800" dirty="0">
                <a:solidFill>
                  <a:schemeClr val="tx2">
                    <a:lumMod val="75000"/>
                  </a:schemeClr>
                </a:solidFill>
              </a:rPr>
              <a:t>REMAINING AFTER FEE</a:t>
            </a:r>
            <a:endParaRPr lang="en-US" sz="800" dirty="0"/>
          </a:p>
        </p:txBody>
      </p:sp>
      <p:sp>
        <p:nvSpPr>
          <p:cNvPr id="7" name="TextBox 6">
            <a:extLst>
              <a:ext uri="{FF2B5EF4-FFF2-40B4-BE49-F238E27FC236}">
                <a16:creationId xmlns:a16="http://schemas.microsoft.com/office/drawing/2014/main" xmlns="" id="{9A7E91D3-DC04-0A43-BFAE-7F7BD8A43C0C}"/>
              </a:ext>
            </a:extLst>
          </p:cNvPr>
          <p:cNvSpPr txBox="1"/>
          <p:nvPr/>
        </p:nvSpPr>
        <p:spPr>
          <a:xfrm>
            <a:off x="9916727" y="1918010"/>
            <a:ext cx="1653310" cy="892552"/>
          </a:xfrm>
          <a:prstGeom prst="rect">
            <a:avLst/>
          </a:prstGeom>
          <a:solidFill>
            <a:schemeClr val="bg1"/>
          </a:solidFill>
          <a:ln w="38100">
            <a:noFill/>
          </a:ln>
        </p:spPr>
        <p:txBody>
          <a:bodyPr wrap="square" lIns="91440" tIns="91440" bIns="91440" rtlCol="0" anchor="ctr" anchorCtr="0">
            <a:spAutoFit/>
          </a:bodyPr>
          <a:lstStyle/>
          <a:p>
            <a:pPr algn="ctr"/>
            <a:r>
              <a:rPr lang="en-US" sz="3000" dirty="0">
                <a:solidFill>
                  <a:schemeClr val="accent3"/>
                </a:solidFill>
                <a:latin typeface="+mj-lt"/>
              </a:rPr>
              <a:t>= $280K</a:t>
            </a:r>
          </a:p>
          <a:p>
            <a:pPr algn="ctr"/>
            <a:r>
              <a:rPr lang="en-US" sz="800" dirty="0">
                <a:solidFill>
                  <a:schemeClr val="tx2">
                    <a:lumMod val="75000"/>
                  </a:schemeClr>
                </a:solidFill>
              </a:rPr>
              <a:t>PER </a:t>
            </a:r>
            <a:r>
              <a:rPr lang="en-US" sz="800" dirty="0" smtClean="0">
                <a:solidFill>
                  <a:schemeClr val="tx2">
                    <a:lumMod val="75000"/>
                  </a:schemeClr>
                </a:solidFill>
              </a:rPr>
              <a:t>PERSONAL INJURY ATTORNEY</a:t>
            </a:r>
            <a:endParaRPr lang="en-US" sz="800" dirty="0"/>
          </a:p>
        </p:txBody>
      </p:sp>
      <p:sp>
        <p:nvSpPr>
          <p:cNvPr id="20" name="TextBox 19">
            <a:extLst>
              <a:ext uri="{FF2B5EF4-FFF2-40B4-BE49-F238E27FC236}">
                <a16:creationId xmlns:a16="http://schemas.microsoft.com/office/drawing/2014/main" xmlns="" id="{2EFF2174-3D3B-524C-9F84-81AE56E9ABB3}"/>
              </a:ext>
            </a:extLst>
          </p:cNvPr>
          <p:cNvSpPr txBox="1"/>
          <p:nvPr/>
        </p:nvSpPr>
        <p:spPr>
          <a:xfrm>
            <a:off x="7949328" y="1918010"/>
            <a:ext cx="1555304" cy="892552"/>
          </a:xfrm>
          <a:prstGeom prst="rect">
            <a:avLst/>
          </a:prstGeom>
          <a:solidFill>
            <a:schemeClr val="bg1"/>
          </a:solidFill>
          <a:ln w="38100">
            <a:noFill/>
          </a:ln>
        </p:spPr>
        <p:txBody>
          <a:bodyPr wrap="square" lIns="91440" tIns="91440" bIns="91440" rtlCol="0" anchor="ctr" anchorCtr="0">
            <a:spAutoFit/>
          </a:bodyPr>
          <a:lstStyle/>
          <a:p>
            <a:pPr algn="ctr"/>
            <a:r>
              <a:rPr lang="en-US" sz="3000" dirty="0">
                <a:solidFill>
                  <a:schemeClr val="tx2">
                    <a:lumMod val="75000"/>
                  </a:schemeClr>
                </a:solidFill>
                <a:latin typeface="+mj-lt"/>
              </a:rPr>
              <a:t>÷ 2,000</a:t>
            </a:r>
          </a:p>
          <a:p>
            <a:pPr algn="ctr"/>
            <a:r>
              <a:rPr lang="en-US" sz="800" dirty="0" smtClean="0">
                <a:solidFill>
                  <a:schemeClr val="tx2">
                    <a:lumMod val="75000"/>
                  </a:schemeClr>
                </a:solidFill>
              </a:rPr>
              <a:t>PERSONAL INJURY ATTORNEYS+</a:t>
            </a:r>
            <a:endParaRPr lang="en-US" sz="800" dirty="0"/>
          </a:p>
        </p:txBody>
      </p:sp>
      <p:sp>
        <p:nvSpPr>
          <p:cNvPr id="35" name="TextBox 34">
            <a:extLst>
              <a:ext uri="{FF2B5EF4-FFF2-40B4-BE49-F238E27FC236}">
                <a16:creationId xmlns:a16="http://schemas.microsoft.com/office/drawing/2014/main" xmlns="" id="{D831A036-F823-E54D-B58F-EA7AA559BCE4}"/>
              </a:ext>
            </a:extLst>
          </p:cNvPr>
          <p:cNvSpPr txBox="1"/>
          <p:nvPr/>
        </p:nvSpPr>
        <p:spPr>
          <a:xfrm>
            <a:off x="10082249" y="4388743"/>
            <a:ext cx="1293137" cy="769441"/>
          </a:xfrm>
          <a:prstGeom prst="rect">
            <a:avLst/>
          </a:prstGeom>
          <a:solidFill>
            <a:schemeClr val="bg1"/>
          </a:solidFill>
          <a:ln w="38100">
            <a:noFill/>
          </a:ln>
        </p:spPr>
        <p:txBody>
          <a:bodyPr wrap="square" lIns="91440" tIns="91440" bIns="91440" rtlCol="0" anchor="ctr" anchorCtr="0">
            <a:spAutoFit/>
          </a:bodyPr>
          <a:lstStyle/>
          <a:p>
            <a:pPr algn="ctr"/>
            <a:r>
              <a:rPr lang="en-US" sz="3000" dirty="0">
                <a:solidFill>
                  <a:schemeClr val="accent3"/>
                </a:solidFill>
                <a:latin typeface="+mj-lt"/>
              </a:rPr>
              <a:t>= $80</a:t>
            </a:r>
          </a:p>
          <a:p>
            <a:pPr algn="ctr"/>
            <a:r>
              <a:rPr lang="en-US" sz="800" dirty="0">
                <a:solidFill>
                  <a:schemeClr val="tx2">
                    <a:lumMod val="75000"/>
                  </a:schemeClr>
                </a:solidFill>
              </a:rPr>
              <a:t>PER PERSON</a:t>
            </a:r>
            <a:endParaRPr lang="en-US" sz="800" dirty="0"/>
          </a:p>
        </p:txBody>
      </p:sp>
      <p:sp>
        <p:nvSpPr>
          <p:cNvPr id="36" name="TextBox 35">
            <a:extLst>
              <a:ext uri="{FF2B5EF4-FFF2-40B4-BE49-F238E27FC236}">
                <a16:creationId xmlns:a16="http://schemas.microsoft.com/office/drawing/2014/main" xmlns="" id="{CCC4CCD4-E86F-9E4B-B3EE-82BEA61B2720}"/>
              </a:ext>
            </a:extLst>
          </p:cNvPr>
          <p:cNvSpPr txBox="1"/>
          <p:nvPr/>
        </p:nvSpPr>
        <p:spPr>
          <a:xfrm>
            <a:off x="7998902" y="4388743"/>
            <a:ext cx="1653311" cy="769441"/>
          </a:xfrm>
          <a:prstGeom prst="rect">
            <a:avLst/>
          </a:prstGeom>
          <a:solidFill>
            <a:schemeClr val="bg1"/>
          </a:solidFill>
          <a:ln w="38100">
            <a:noFill/>
          </a:ln>
        </p:spPr>
        <p:txBody>
          <a:bodyPr wrap="square" lIns="91440" tIns="91440" bIns="91440" rtlCol="0" anchor="ctr" anchorCtr="0">
            <a:spAutoFit/>
          </a:bodyPr>
          <a:lstStyle/>
          <a:p>
            <a:pPr algn="ctr"/>
            <a:r>
              <a:rPr lang="en-US" sz="3000" dirty="0">
                <a:solidFill>
                  <a:schemeClr val="tx2">
                    <a:lumMod val="75000"/>
                  </a:schemeClr>
                </a:solidFill>
                <a:latin typeface="+mj-lt"/>
              </a:rPr>
              <a:t>÷ 10.5M</a:t>
            </a:r>
          </a:p>
          <a:p>
            <a:pPr algn="ctr"/>
            <a:r>
              <a:rPr lang="en-US" sz="800" dirty="0">
                <a:solidFill>
                  <a:schemeClr val="tx2">
                    <a:lumMod val="75000"/>
                  </a:schemeClr>
                </a:solidFill>
              </a:rPr>
              <a:t>GEORGIA POPULATION</a:t>
            </a:r>
            <a:endParaRPr lang="en-US" sz="800" dirty="0"/>
          </a:p>
        </p:txBody>
      </p:sp>
      <p:sp>
        <p:nvSpPr>
          <p:cNvPr id="23" name="TextBox 22"/>
          <p:cNvSpPr txBox="1"/>
          <p:nvPr/>
        </p:nvSpPr>
        <p:spPr>
          <a:xfrm>
            <a:off x="50032" y="6504527"/>
            <a:ext cx="2294157" cy="253916"/>
          </a:xfrm>
          <a:prstGeom prst="rect">
            <a:avLst/>
          </a:prstGeom>
          <a:noFill/>
        </p:spPr>
        <p:txBody>
          <a:bodyPr wrap="square" rtlCol="0">
            <a:spAutoFit/>
          </a:bodyPr>
          <a:lstStyle/>
          <a:p>
            <a:r>
              <a:rPr lang="en-US" sz="1050" dirty="0">
                <a:solidFill>
                  <a:schemeClr val="tx1">
                    <a:lumMod val="65000"/>
                    <a:lumOff val="35000"/>
                  </a:schemeClr>
                </a:solidFill>
                <a:latin typeface="Franklin Gothic Book" panose="020B0503020102020204" pitchFamily="34" charset="0"/>
              </a:rPr>
              <a:t>+</a:t>
            </a:r>
            <a:r>
              <a:rPr lang="en-US" sz="800" dirty="0">
                <a:solidFill>
                  <a:schemeClr val="tx1">
                    <a:lumMod val="65000"/>
                    <a:lumOff val="35000"/>
                  </a:schemeClr>
                </a:solidFill>
                <a:latin typeface="Franklin Gothic Book" panose="020B0503020102020204" pitchFamily="34" charset="0"/>
              </a:rPr>
              <a:t>Sources: </a:t>
            </a:r>
            <a:r>
              <a:rPr lang="en-US" sz="800" dirty="0" smtClean="0">
                <a:solidFill>
                  <a:schemeClr val="tx1">
                    <a:lumMod val="65000"/>
                    <a:lumOff val="35000"/>
                  </a:schemeClr>
                </a:solidFill>
                <a:latin typeface="Franklin Gothic Book" panose="020B0503020102020204" pitchFamily="34" charset="0"/>
              </a:rPr>
              <a:t>GTLA.org</a:t>
            </a:r>
            <a:endParaRPr lang="en-US" sz="800" dirty="0">
              <a:solidFill>
                <a:schemeClr val="tx1">
                  <a:lumMod val="65000"/>
                  <a:lumOff val="35000"/>
                </a:schemeClr>
              </a:solidFill>
              <a:latin typeface="Franklin Gothic Book" panose="020B0503020102020204" pitchFamily="34" charset="0"/>
            </a:endParaRPr>
          </a:p>
        </p:txBody>
      </p:sp>
    </p:spTree>
    <p:extLst>
      <p:ext uri="{BB962C8B-B14F-4D97-AF65-F5344CB8AC3E}">
        <p14:creationId xmlns:p14="http://schemas.microsoft.com/office/powerpoint/2010/main" val="3565398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xmlns="" id="{B371FC46-9F7B-0248-AB25-BC9607F5190E}"/>
              </a:ext>
            </a:extLst>
          </p:cNvPr>
          <p:cNvPicPr>
            <a:picLocks noChangeAspect="1"/>
          </p:cNvPicPr>
          <p:nvPr/>
        </p:nvPicPr>
        <p:blipFill>
          <a:blip r:embed="rId3"/>
          <a:stretch>
            <a:fillRect/>
          </a:stretch>
        </p:blipFill>
        <p:spPr>
          <a:xfrm>
            <a:off x="8804848" y="354003"/>
            <a:ext cx="3090672" cy="1914182"/>
          </a:xfrm>
          <a:prstGeom prst="rect">
            <a:avLst/>
          </a:prstGeom>
        </p:spPr>
      </p:pic>
      <p:pic>
        <p:nvPicPr>
          <p:cNvPr id="4" name="Picture 3"/>
          <p:cNvPicPr>
            <a:picLocks noChangeAspect="1"/>
          </p:cNvPicPr>
          <p:nvPr/>
        </p:nvPicPr>
        <p:blipFill rotWithShape="1">
          <a:blip r:embed="rId4"/>
          <a:srcRect r="3501"/>
          <a:stretch/>
        </p:blipFill>
        <p:spPr>
          <a:xfrm>
            <a:off x="1349471" y="5207441"/>
            <a:ext cx="6225593" cy="1372978"/>
          </a:xfrm>
          <a:prstGeom prst="rect">
            <a:avLst/>
          </a:prstGeom>
          <a:ln w="6350">
            <a:solidFill>
              <a:schemeClr val="tx1"/>
            </a:solid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5"/>
          <a:stretch>
            <a:fillRect/>
          </a:stretch>
        </p:blipFill>
        <p:spPr>
          <a:xfrm>
            <a:off x="355668" y="2800803"/>
            <a:ext cx="4730320" cy="1080252"/>
          </a:xfrm>
          <a:prstGeom prst="rect">
            <a:avLst/>
          </a:prstGeom>
          <a:ln w="6350">
            <a:solidFill>
              <a:schemeClr val="tx1"/>
            </a:solid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6"/>
          <a:stretch>
            <a:fillRect/>
          </a:stretch>
        </p:blipFill>
        <p:spPr>
          <a:xfrm>
            <a:off x="556709" y="4068790"/>
            <a:ext cx="6215742" cy="1497962"/>
          </a:xfrm>
          <a:prstGeom prst="rect">
            <a:avLst/>
          </a:prstGeom>
          <a:ln w="6350">
            <a:solidFill>
              <a:schemeClr val="tx1"/>
            </a:solidFill>
          </a:ln>
          <a:effectLst>
            <a:outerShdw blurRad="292100" dist="139700" dir="2700000" algn="tl" rotWithShape="0">
              <a:srgbClr val="333333">
                <a:alpha val="65000"/>
              </a:srgbClr>
            </a:outerShdw>
          </a:effectLst>
        </p:spPr>
      </p:pic>
      <p:pic>
        <p:nvPicPr>
          <p:cNvPr id="3" name="Picture 2"/>
          <p:cNvPicPr>
            <a:picLocks noChangeAspect="1"/>
          </p:cNvPicPr>
          <p:nvPr/>
        </p:nvPicPr>
        <p:blipFill>
          <a:blip r:embed="rId7"/>
          <a:stretch>
            <a:fillRect/>
          </a:stretch>
        </p:blipFill>
        <p:spPr>
          <a:xfrm>
            <a:off x="556709" y="1984458"/>
            <a:ext cx="5669153" cy="606402"/>
          </a:xfrm>
          <a:prstGeom prst="rect">
            <a:avLst/>
          </a:prstGeom>
          <a:ln w="6350">
            <a:solidFill>
              <a:schemeClr val="tx1"/>
            </a:solidFill>
          </a:ln>
          <a:effectLst>
            <a:outerShdw blurRad="292100" dist="139700" dir="2700000" algn="tl" rotWithShape="0">
              <a:srgbClr val="333333">
                <a:alpha val="65000"/>
              </a:srgbClr>
            </a:outerShdw>
          </a:effectLst>
        </p:spPr>
      </p:pic>
      <p:pic>
        <p:nvPicPr>
          <p:cNvPr id="8" name="Picture 7"/>
          <p:cNvPicPr>
            <a:picLocks noChangeAspect="1"/>
          </p:cNvPicPr>
          <p:nvPr/>
        </p:nvPicPr>
        <p:blipFill>
          <a:blip r:embed="rId8"/>
          <a:stretch>
            <a:fillRect/>
          </a:stretch>
        </p:blipFill>
        <p:spPr>
          <a:xfrm>
            <a:off x="1541927" y="1682920"/>
            <a:ext cx="8488218" cy="514016"/>
          </a:xfrm>
          <a:prstGeom prst="rect">
            <a:avLst/>
          </a:prstGeom>
          <a:ln w="6350">
            <a:solidFill>
              <a:schemeClr val="tx1"/>
            </a:solidFill>
          </a:ln>
          <a:effectLst>
            <a:outerShdw blurRad="292100" dist="139700" dir="2700000" algn="tl" rotWithShape="0">
              <a:srgbClr val="333333">
                <a:alpha val="65000"/>
              </a:srgbClr>
            </a:outerShdw>
          </a:effectLst>
        </p:spPr>
      </p:pic>
      <p:pic>
        <p:nvPicPr>
          <p:cNvPr id="9" name="Picture 8"/>
          <p:cNvPicPr>
            <a:picLocks noChangeAspect="1"/>
          </p:cNvPicPr>
          <p:nvPr/>
        </p:nvPicPr>
        <p:blipFill>
          <a:blip r:embed="rId9"/>
          <a:stretch>
            <a:fillRect/>
          </a:stretch>
        </p:blipFill>
        <p:spPr>
          <a:xfrm>
            <a:off x="6287494" y="2267022"/>
            <a:ext cx="4419600" cy="1714500"/>
          </a:xfrm>
          <a:prstGeom prst="rect">
            <a:avLst/>
          </a:prstGeom>
          <a:ln w="6350">
            <a:solidFill>
              <a:schemeClr val="tx1"/>
            </a:solidFill>
          </a:ln>
        </p:spPr>
      </p:pic>
      <p:pic>
        <p:nvPicPr>
          <p:cNvPr id="10" name="Picture 9"/>
          <p:cNvPicPr>
            <a:picLocks noChangeAspect="1"/>
          </p:cNvPicPr>
          <p:nvPr/>
        </p:nvPicPr>
        <p:blipFill>
          <a:blip r:embed="rId10"/>
          <a:stretch>
            <a:fillRect/>
          </a:stretch>
        </p:blipFill>
        <p:spPr>
          <a:xfrm>
            <a:off x="6661723" y="4575161"/>
            <a:ext cx="4286250" cy="1809750"/>
          </a:xfrm>
          <a:prstGeom prst="rect">
            <a:avLst/>
          </a:prstGeom>
          <a:ln w="6350">
            <a:solidFill>
              <a:schemeClr val="tx1"/>
            </a:solidFill>
          </a:ln>
        </p:spPr>
      </p:pic>
      <p:pic>
        <p:nvPicPr>
          <p:cNvPr id="11" name="Picture 10"/>
          <p:cNvPicPr>
            <a:picLocks noChangeAspect="1"/>
          </p:cNvPicPr>
          <p:nvPr/>
        </p:nvPicPr>
        <p:blipFill>
          <a:blip r:embed="rId11"/>
          <a:stretch>
            <a:fillRect/>
          </a:stretch>
        </p:blipFill>
        <p:spPr>
          <a:xfrm>
            <a:off x="185736" y="5432907"/>
            <a:ext cx="11820525" cy="1085850"/>
          </a:xfrm>
          <a:prstGeom prst="rect">
            <a:avLst/>
          </a:prstGeom>
          <a:ln w="6350">
            <a:solidFill>
              <a:schemeClr val="tx1"/>
            </a:solidFill>
          </a:ln>
          <a:effectLst>
            <a:outerShdw blurRad="50800" dist="38100" dir="2700000" algn="tl" rotWithShape="0">
              <a:prstClr val="black">
                <a:alpha val="40000"/>
              </a:prstClr>
            </a:outerShdw>
          </a:effectLst>
        </p:spPr>
      </p:pic>
      <p:pic>
        <p:nvPicPr>
          <p:cNvPr id="12" name="Picture 11"/>
          <p:cNvPicPr>
            <a:picLocks noChangeAspect="1"/>
          </p:cNvPicPr>
          <p:nvPr/>
        </p:nvPicPr>
        <p:blipFill>
          <a:blip r:embed="rId12"/>
          <a:stretch>
            <a:fillRect/>
          </a:stretch>
        </p:blipFill>
        <p:spPr>
          <a:xfrm>
            <a:off x="3957637" y="2590800"/>
            <a:ext cx="4276725" cy="1676400"/>
          </a:xfrm>
          <a:prstGeom prst="rect">
            <a:avLst/>
          </a:prstGeom>
          <a:ln w="6350">
            <a:solidFill>
              <a:schemeClr val="tx1"/>
            </a:solidFill>
          </a:ln>
        </p:spPr>
      </p:pic>
      <p:pic>
        <p:nvPicPr>
          <p:cNvPr id="13" name="Picture 12"/>
          <p:cNvPicPr>
            <a:picLocks noChangeAspect="1"/>
          </p:cNvPicPr>
          <p:nvPr/>
        </p:nvPicPr>
        <p:blipFill>
          <a:blip r:embed="rId13"/>
          <a:stretch>
            <a:fillRect/>
          </a:stretch>
        </p:blipFill>
        <p:spPr>
          <a:xfrm>
            <a:off x="1709384" y="3855481"/>
            <a:ext cx="10126133" cy="1070241"/>
          </a:xfrm>
          <a:prstGeom prst="rect">
            <a:avLst/>
          </a:prstGeom>
          <a:ln w="6350">
            <a:solidFill>
              <a:schemeClr val="tx1"/>
            </a:solidFill>
          </a:ln>
          <a:effectLst>
            <a:outerShdw blurRad="50800" dist="38100" dir="2700000" algn="tl" rotWithShape="0">
              <a:prstClr val="black">
                <a:alpha val="40000"/>
              </a:prstClr>
            </a:outerShdw>
          </a:effectLst>
        </p:spPr>
      </p:pic>
      <p:sp>
        <p:nvSpPr>
          <p:cNvPr id="14" name="TextBox 13">
            <a:extLst>
              <a:ext uri="{FF2B5EF4-FFF2-40B4-BE49-F238E27FC236}">
                <a16:creationId xmlns:a16="http://schemas.microsoft.com/office/drawing/2014/main" xmlns="" id="{7F0F298C-D9AC-1B42-AC4E-9495B456C27A}"/>
              </a:ext>
            </a:extLst>
          </p:cNvPr>
          <p:cNvSpPr txBox="1"/>
          <p:nvPr/>
        </p:nvSpPr>
        <p:spPr>
          <a:xfrm>
            <a:off x="3773103" y="7324825"/>
            <a:ext cx="184731" cy="369332"/>
          </a:xfrm>
          <a:prstGeom prst="rect">
            <a:avLst/>
          </a:prstGeom>
          <a:noFill/>
        </p:spPr>
        <p:txBody>
          <a:bodyPr wrap="none" rtlCol="0">
            <a:spAutoFit/>
          </a:bodyPr>
          <a:lstStyle/>
          <a:p>
            <a:endParaRPr lang="en-US" dirty="0"/>
          </a:p>
        </p:txBody>
      </p:sp>
      <p:sp>
        <p:nvSpPr>
          <p:cNvPr id="15" name="Title 1">
            <a:extLst>
              <a:ext uri="{FF2B5EF4-FFF2-40B4-BE49-F238E27FC236}">
                <a16:creationId xmlns:a16="http://schemas.microsoft.com/office/drawing/2014/main" xmlns="" id="{E09C0FA0-BF10-4848-93C9-4F2B45BB43C3}"/>
              </a:ext>
            </a:extLst>
          </p:cNvPr>
          <p:cNvSpPr txBox="1">
            <a:spLocks/>
          </p:cNvSpPr>
          <p:nvPr/>
        </p:nvSpPr>
        <p:spPr>
          <a:xfrm>
            <a:off x="770243" y="471287"/>
            <a:ext cx="6886980" cy="1188720"/>
          </a:xfrm>
          <a:prstGeom prst="rect">
            <a:avLst/>
          </a:prstGeom>
          <a:noFill/>
          <a:ln>
            <a:noFill/>
          </a:ln>
        </p:spPr>
        <p:txBody>
          <a:bodyPr>
            <a:normAutofit fontScale="97500" lnSpcReduction="10000"/>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pPr algn="l"/>
            <a:r>
              <a:rPr lang="en-US" sz="3200" b="1" dirty="0">
                <a:solidFill>
                  <a:schemeClr val="accent2">
                    <a:lumMod val="75000"/>
                  </a:schemeClr>
                </a:solidFill>
                <a:latin typeface="+mn-lt"/>
              </a:rPr>
              <a:t>2019 On Trend to Be another BAD YEAR for Georgia Business </a:t>
            </a:r>
            <a:br>
              <a:rPr lang="en-US" sz="3200" b="1" dirty="0">
                <a:solidFill>
                  <a:schemeClr val="accent2">
                    <a:lumMod val="75000"/>
                  </a:schemeClr>
                </a:solidFill>
                <a:latin typeface="+mn-lt"/>
              </a:rPr>
            </a:br>
            <a:endParaRPr lang="en-US" sz="2000" dirty="0">
              <a:solidFill>
                <a:schemeClr val="accent2">
                  <a:lumMod val="75000"/>
                </a:schemeClr>
              </a:solidFill>
              <a:latin typeface="+mn-lt"/>
            </a:endParaRPr>
          </a:p>
        </p:txBody>
      </p:sp>
    </p:spTree>
    <p:extLst>
      <p:ext uri="{BB962C8B-B14F-4D97-AF65-F5344CB8AC3E}">
        <p14:creationId xmlns:p14="http://schemas.microsoft.com/office/powerpoint/2010/main" val="2418987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p:cNvPicPr>
            <a:picLocks noGrp="1" noChangeAspect="1"/>
          </p:cNvPicPr>
          <p:nvPr>
            <p:ph sz="half" idx="4294967295"/>
          </p:nvPr>
        </p:nvPicPr>
        <p:blipFill>
          <a:blip r:embed="rId2"/>
          <a:stretch>
            <a:fillRect/>
          </a:stretch>
        </p:blipFill>
        <p:spPr>
          <a:xfrm>
            <a:off x="5915312" y="566573"/>
            <a:ext cx="4271963" cy="1159532"/>
          </a:xfrm>
          <a:prstGeom prst="rect">
            <a:avLst/>
          </a:prstGeom>
        </p:spPr>
      </p:pic>
      <p:pic>
        <p:nvPicPr>
          <p:cNvPr id="5" name="Picture 4"/>
          <p:cNvPicPr>
            <a:picLocks noChangeAspect="1"/>
          </p:cNvPicPr>
          <p:nvPr/>
        </p:nvPicPr>
        <p:blipFill>
          <a:blip r:embed="rId3"/>
          <a:stretch>
            <a:fillRect/>
          </a:stretch>
        </p:blipFill>
        <p:spPr>
          <a:xfrm>
            <a:off x="7918582" y="1726105"/>
            <a:ext cx="2424815" cy="465033"/>
          </a:xfrm>
          <a:prstGeom prst="rect">
            <a:avLst/>
          </a:prstGeom>
        </p:spPr>
      </p:pic>
      <p:pic>
        <p:nvPicPr>
          <p:cNvPr id="7" name="Picture 6"/>
          <p:cNvPicPr>
            <a:picLocks noChangeAspect="1"/>
          </p:cNvPicPr>
          <p:nvPr/>
        </p:nvPicPr>
        <p:blipFill rotWithShape="1">
          <a:blip r:embed="rId4"/>
          <a:srcRect t="100000" r="9596" b="-29999"/>
          <a:stretch/>
        </p:blipFill>
        <p:spPr>
          <a:xfrm>
            <a:off x="3296227" y="5188277"/>
            <a:ext cx="619991" cy="45719"/>
          </a:xfrm>
          <a:prstGeom prst="rect">
            <a:avLst/>
          </a:prstGeom>
        </p:spPr>
      </p:pic>
      <p:grpSp>
        <p:nvGrpSpPr>
          <p:cNvPr id="15" name="Group 14"/>
          <p:cNvGrpSpPr/>
          <p:nvPr/>
        </p:nvGrpSpPr>
        <p:grpSpPr>
          <a:xfrm>
            <a:off x="4231818" y="2620771"/>
            <a:ext cx="7638950" cy="4092183"/>
            <a:chOff x="2268853" y="2882656"/>
            <a:chExt cx="7897327" cy="4230595"/>
          </a:xfrm>
        </p:grpSpPr>
        <p:pic>
          <p:nvPicPr>
            <p:cNvPr id="13" name="Picture 12"/>
            <p:cNvPicPr>
              <a:picLocks noChangeAspect="1"/>
            </p:cNvPicPr>
            <p:nvPr/>
          </p:nvPicPr>
          <p:blipFill>
            <a:blip r:embed="rId5"/>
            <a:stretch>
              <a:fillRect/>
            </a:stretch>
          </p:blipFill>
          <p:spPr>
            <a:xfrm>
              <a:off x="2268853" y="3531351"/>
              <a:ext cx="7897327" cy="3581900"/>
            </a:xfrm>
            <a:prstGeom prst="rect">
              <a:avLst/>
            </a:prstGeom>
          </p:spPr>
        </p:pic>
        <p:pic>
          <p:nvPicPr>
            <p:cNvPr id="10" name="Picture 9"/>
            <p:cNvPicPr>
              <a:picLocks noChangeAspect="1"/>
            </p:cNvPicPr>
            <p:nvPr/>
          </p:nvPicPr>
          <p:blipFill>
            <a:blip r:embed="rId6"/>
            <a:stretch>
              <a:fillRect/>
            </a:stretch>
          </p:blipFill>
          <p:spPr>
            <a:xfrm>
              <a:off x="6217517" y="2882656"/>
              <a:ext cx="3724275" cy="962025"/>
            </a:xfrm>
            <a:prstGeom prst="rect">
              <a:avLst/>
            </a:prstGeom>
          </p:spPr>
        </p:pic>
        <p:pic>
          <p:nvPicPr>
            <p:cNvPr id="14" name="Picture 13"/>
            <p:cNvPicPr>
              <a:picLocks noChangeAspect="1"/>
            </p:cNvPicPr>
            <p:nvPr/>
          </p:nvPicPr>
          <p:blipFill>
            <a:blip r:embed="rId7"/>
            <a:stretch>
              <a:fillRect/>
            </a:stretch>
          </p:blipFill>
          <p:spPr>
            <a:xfrm>
              <a:off x="2268853" y="3120780"/>
              <a:ext cx="3143250" cy="485775"/>
            </a:xfrm>
            <a:prstGeom prst="rect">
              <a:avLst/>
            </a:prstGeom>
          </p:spPr>
        </p:pic>
      </p:grpSp>
      <p:sp>
        <p:nvSpPr>
          <p:cNvPr id="11" name="Title 1">
            <a:extLst>
              <a:ext uri="{FF2B5EF4-FFF2-40B4-BE49-F238E27FC236}">
                <a16:creationId xmlns:a16="http://schemas.microsoft.com/office/drawing/2014/main" xmlns="" id="{683DEC4E-56B6-2849-B9B2-BC8D3F9A3584}"/>
              </a:ext>
            </a:extLst>
          </p:cNvPr>
          <p:cNvSpPr txBox="1">
            <a:spLocks/>
          </p:cNvSpPr>
          <p:nvPr/>
        </p:nvSpPr>
        <p:spPr bwMode="black">
          <a:xfrm>
            <a:off x="294225" y="240319"/>
            <a:ext cx="3810636" cy="2862322"/>
          </a:xfrm>
          <a:prstGeom prst="rect">
            <a:avLst/>
          </a:prstGeom>
          <a:noFill/>
          <a:ln w="31750" cap="sq">
            <a:noFill/>
            <a:miter lim="800000"/>
          </a:ln>
        </p:spPr>
        <p:txBody>
          <a:bodyPr vert="horz" lIns="182880" tIns="182880" rIns="182880" bIns="182880" rtlCol="0" anchor="t" anchorCtr="0">
            <a:spAutoFit/>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pPr algn="l"/>
            <a:r>
              <a:rPr lang="en-US" sz="3600" dirty="0">
                <a:latin typeface="Franklin Gothic Book" panose="020B0503020102020204" pitchFamily="34" charset="0"/>
              </a:rPr>
              <a:t>Troubling National recognition </a:t>
            </a:r>
            <a:r>
              <a:rPr lang="en-US" sz="3600" dirty="0">
                <a:solidFill>
                  <a:schemeClr val="accent2">
                    <a:lumMod val="75000"/>
                  </a:schemeClr>
                </a:solidFill>
                <a:latin typeface="Franklin Gothic Book" panose="020B0503020102020204" pitchFamily="34" charset="0"/>
              </a:rPr>
              <a:t>of Georgia’s Legal Climate</a:t>
            </a:r>
            <a:endParaRPr lang="en-US" sz="2200" cap="none" spc="100" dirty="0">
              <a:solidFill>
                <a:schemeClr val="accent2">
                  <a:lumMod val="75000"/>
                </a:schemeClr>
              </a:solidFill>
              <a:latin typeface="+mn-lt"/>
            </a:endParaRPr>
          </a:p>
        </p:txBody>
      </p:sp>
    </p:spTree>
    <p:extLst>
      <p:ext uri="{BB962C8B-B14F-4D97-AF65-F5344CB8AC3E}">
        <p14:creationId xmlns:p14="http://schemas.microsoft.com/office/powerpoint/2010/main" val="32164135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74075" y="3047110"/>
            <a:ext cx="8991600" cy="763780"/>
          </a:xfrm>
          <a:noFill/>
          <a:ln>
            <a:noFill/>
          </a:ln>
        </p:spPr>
        <p:txBody>
          <a:bodyPr>
            <a:noAutofit/>
          </a:bodyPr>
          <a:lstStyle/>
          <a:p>
            <a:pPr>
              <a:lnSpc>
                <a:spcPct val="100000"/>
              </a:lnSpc>
            </a:pPr>
            <a:r>
              <a:rPr lang="en-US" sz="3600" dirty="0">
                <a:solidFill>
                  <a:schemeClr val="tx1"/>
                </a:solidFill>
                <a:latin typeface="+mn-lt"/>
              </a:rPr>
              <a:t>Who does this hurt?</a:t>
            </a:r>
          </a:p>
        </p:txBody>
      </p:sp>
    </p:spTree>
    <p:extLst>
      <p:ext uri="{BB962C8B-B14F-4D97-AF65-F5344CB8AC3E}">
        <p14:creationId xmlns:p14="http://schemas.microsoft.com/office/powerpoint/2010/main" val="3229439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EFF50479-7AC9-F645-922C-5070B8214410}"/>
              </a:ext>
            </a:extLst>
          </p:cNvPr>
          <p:cNvSpPr/>
          <p:nvPr/>
        </p:nvSpPr>
        <p:spPr>
          <a:xfrm>
            <a:off x="-1" y="0"/>
            <a:ext cx="7382107" cy="6858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1529" y="482545"/>
            <a:ext cx="6093230" cy="1246495"/>
          </a:xfrm>
          <a:noFill/>
          <a:ln>
            <a:noFill/>
          </a:ln>
        </p:spPr>
        <p:txBody>
          <a:bodyPr lIns="0" tIns="0" rIns="0" bIns="0">
            <a:spAutoFit/>
          </a:bodyPr>
          <a:lstStyle/>
          <a:p>
            <a:pPr algn="l"/>
            <a:r>
              <a:rPr lang="en-US" sz="3000" cap="none" spc="0" dirty="0">
                <a:solidFill>
                  <a:schemeClr val="bg1"/>
                </a:solidFill>
                <a:latin typeface="+mn-lt"/>
              </a:rPr>
              <a:t>Georgia’s distorted legal environment disproportionately hurts rural and poor urban areas</a:t>
            </a:r>
          </a:p>
        </p:txBody>
      </p:sp>
      <p:sp>
        <p:nvSpPr>
          <p:cNvPr id="4" name="Text Placeholder 3"/>
          <p:cNvSpPr>
            <a:spLocks noGrp="1"/>
          </p:cNvSpPr>
          <p:nvPr>
            <p:ph type="body" sz="half" idx="2"/>
          </p:nvPr>
        </p:nvSpPr>
        <p:spPr>
          <a:xfrm>
            <a:off x="464925" y="3553855"/>
            <a:ext cx="6118345" cy="2292935"/>
          </a:xfrm>
        </p:spPr>
        <p:txBody>
          <a:bodyPr lIns="0" tIns="0" rIns="0" bIns="0">
            <a:spAutoFit/>
          </a:bodyPr>
          <a:lstStyle/>
          <a:p>
            <a:pPr marL="11113" algn="l">
              <a:buFont typeface="Arial" panose="020B0604020202020204" pitchFamily="34" charset="0"/>
              <a:buChar char="•"/>
            </a:pPr>
            <a:r>
              <a:rPr lang="en-US" sz="1200" u="sng" spc="100" dirty="0">
                <a:solidFill>
                  <a:schemeClr val="bg1"/>
                </a:solidFill>
                <a:latin typeface="+mj-lt"/>
              </a:rPr>
              <a:t>BASED ON 2017 LICENSURE RENEWAL DATA IN GEORGIA:</a:t>
            </a:r>
          </a:p>
          <a:p>
            <a:pPr marL="344488" lvl="1" indent="-333375">
              <a:lnSpc>
                <a:spcPct val="150000"/>
              </a:lnSpc>
              <a:spcBef>
                <a:spcPts val="400"/>
              </a:spcBef>
              <a:buClr>
                <a:schemeClr val="bg1"/>
              </a:buClr>
              <a:buFont typeface="Arial" panose="020B0604020202020204" pitchFamily="34" charset="0"/>
              <a:buChar char="•"/>
            </a:pPr>
            <a:r>
              <a:rPr lang="en-US" sz="1800" dirty="0">
                <a:solidFill>
                  <a:schemeClr val="bg1"/>
                </a:solidFill>
                <a:latin typeface="Franklin Gothic Book" panose="020B0503020102020204" pitchFamily="34" charset="0"/>
              </a:rPr>
              <a:t>11 counties lacked a family medicine physician </a:t>
            </a:r>
          </a:p>
          <a:p>
            <a:pPr marL="344488" lvl="1" indent="-333375">
              <a:spcBef>
                <a:spcPts val="400"/>
              </a:spcBef>
              <a:buClr>
                <a:schemeClr val="bg1"/>
              </a:buClr>
              <a:buFont typeface="Arial" panose="020B0604020202020204" pitchFamily="34" charset="0"/>
              <a:buChar char="•"/>
            </a:pPr>
            <a:r>
              <a:rPr lang="en-US" sz="1800" dirty="0">
                <a:solidFill>
                  <a:schemeClr val="bg1"/>
                </a:solidFill>
                <a:latin typeface="Franklin Gothic Book" panose="020B0503020102020204" pitchFamily="34" charset="0"/>
              </a:rPr>
              <a:t>75 counties lacked an OBGYN</a:t>
            </a:r>
          </a:p>
          <a:p>
            <a:pPr marL="344488" lvl="1" indent="-333375">
              <a:spcBef>
                <a:spcPts val="400"/>
              </a:spcBef>
              <a:buClr>
                <a:schemeClr val="bg1"/>
              </a:buClr>
              <a:buFont typeface="Arial" panose="020B0604020202020204" pitchFamily="34" charset="0"/>
              <a:buChar char="•"/>
            </a:pPr>
            <a:r>
              <a:rPr lang="en-US" sz="1800" dirty="0">
                <a:solidFill>
                  <a:schemeClr val="bg1"/>
                </a:solidFill>
                <a:latin typeface="Franklin Gothic Book" panose="020B0503020102020204" pitchFamily="34" charset="0"/>
              </a:rPr>
              <a:t>37 counties do not have an internal medicine physician</a:t>
            </a:r>
          </a:p>
          <a:p>
            <a:pPr marL="344488" lvl="1" indent="-333375">
              <a:spcBef>
                <a:spcPts val="400"/>
              </a:spcBef>
              <a:buClr>
                <a:schemeClr val="bg1"/>
              </a:buClr>
              <a:buFont typeface="Arial" panose="020B0604020202020204" pitchFamily="34" charset="0"/>
              <a:buChar char="•"/>
            </a:pPr>
            <a:r>
              <a:rPr lang="en-US" sz="1800" dirty="0">
                <a:solidFill>
                  <a:schemeClr val="bg1"/>
                </a:solidFill>
                <a:latin typeface="Franklin Gothic Book" panose="020B0503020102020204" pitchFamily="34" charset="0"/>
              </a:rPr>
              <a:t>63 counties do not have a pediatrician </a:t>
            </a:r>
          </a:p>
          <a:p>
            <a:pPr marL="344488" lvl="1" indent="-333375">
              <a:spcBef>
                <a:spcPts val="400"/>
              </a:spcBef>
              <a:buClr>
                <a:schemeClr val="bg1"/>
              </a:buClr>
              <a:buFont typeface="Arial" panose="020B0604020202020204" pitchFamily="34" charset="0"/>
              <a:buChar char="•"/>
            </a:pPr>
            <a:r>
              <a:rPr lang="en-US" sz="1800" dirty="0">
                <a:solidFill>
                  <a:schemeClr val="bg1"/>
                </a:solidFill>
                <a:latin typeface="Franklin Gothic Book" panose="020B0503020102020204" pitchFamily="34" charset="0"/>
              </a:rPr>
              <a:t>78 counties do not have a general surgery physician</a:t>
            </a:r>
          </a:p>
          <a:p>
            <a:pPr marL="344488" lvl="1" indent="-333375">
              <a:spcBef>
                <a:spcPts val="400"/>
              </a:spcBef>
              <a:buClr>
                <a:schemeClr val="bg1"/>
              </a:buClr>
              <a:buFont typeface="Arial" panose="020B0604020202020204" pitchFamily="34" charset="0"/>
              <a:buChar char="•"/>
            </a:pPr>
            <a:r>
              <a:rPr lang="en-US" sz="1800" dirty="0">
                <a:solidFill>
                  <a:schemeClr val="bg1"/>
                </a:solidFill>
                <a:latin typeface="Franklin Gothic Book" panose="020B0503020102020204" pitchFamily="34" charset="0"/>
              </a:rPr>
              <a:t>8 counties with no physician</a:t>
            </a:r>
            <a:endParaRPr lang="en-US" sz="1700" dirty="0">
              <a:solidFill>
                <a:schemeClr val="bg1"/>
              </a:solidFill>
              <a:latin typeface="Franklin Gothic Book" panose="020B0503020102020204" pitchFamily="34" charset="0"/>
            </a:endParaRPr>
          </a:p>
        </p:txBody>
      </p:sp>
      <p:sp>
        <p:nvSpPr>
          <p:cNvPr id="6" name="TextBox 5"/>
          <p:cNvSpPr txBox="1"/>
          <p:nvPr/>
        </p:nvSpPr>
        <p:spPr>
          <a:xfrm>
            <a:off x="575959" y="2146808"/>
            <a:ext cx="5896276" cy="1004121"/>
          </a:xfrm>
          <a:prstGeom prst="rect">
            <a:avLst/>
          </a:prstGeom>
          <a:solidFill>
            <a:schemeClr val="bg1"/>
          </a:solidFill>
          <a:ln w="38100">
            <a:noFill/>
          </a:ln>
        </p:spPr>
        <p:txBody>
          <a:bodyPr wrap="square" lIns="274320" tIns="182880" rIns="182880" bIns="182880" rtlCol="0">
            <a:spAutoFit/>
          </a:bodyPr>
          <a:lstStyle/>
          <a:p>
            <a:pPr>
              <a:lnSpc>
                <a:spcPct val="120000"/>
              </a:lnSpc>
            </a:pPr>
            <a:r>
              <a:rPr lang="en-US" dirty="0"/>
              <a:t>Lower income </a:t>
            </a:r>
            <a:r>
              <a:rPr lang="en-US" dirty="0">
                <a:solidFill>
                  <a:schemeClr val="tx2">
                    <a:lumMod val="75000"/>
                  </a:schemeClr>
                </a:solidFill>
              </a:rPr>
              <a:t>+ </a:t>
            </a:r>
            <a:r>
              <a:rPr lang="en-US" dirty="0"/>
              <a:t>Higher medical liability premiums </a:t>
            </a:r>
            <a:r>
              <a:rPr lang="en-US" dirty="0">
                <a:solidFill>
                  <a:schemeClr val="tx2">
                    <a:lumMod val="75000"/>
                  </a:schemeClr>
                </a:solidFill>
              </a:rPr>
              <a:t>+ </a:t>
            </a:r>
            <a:r>
              <a:rPr lang="en-US" dirty="0"/>
              <a:t>Higher volume patients </a:t>
            </a:r>
            <a:r>
              <a:rPr lang="en-US" dirty="0">
                <a:solidFill>
                  <a:srgbClr val="C00000"/>
                </a:solidFill>
                <a:latin typeface="+mj-lt"/>
              </a:rPr>
              <a:t>= Fewer primary care physicians</a:t>
            </a:r>
          </a:p>
        </p:txBody>
      </p:sp>
      <p:sp>
        <p:nvSpPr>
          <p:cNvPr id="8" name="TextBox 7"/>
          <p:cNvSpPr txBox="1"/>
          <p:nvPr/>
        </p:nvSpPr>
        <p:spPr>
          <a:xfrm>
            <a:off x="216309" y="6491343"/>
            <a:ext cx="5902036" cy="200055"/>
          </a:xfrm>
          <a:prstGeom prst="rect">
            <a:avLst/>
          </a:prstGeom>
          <a:noFill/>
        </p:spPr>
        <p:txBody>
          <a:bodyPr wrap="square" rtlCol="0">
            <a:spAutoFit/>
          </a:bodyPr>
          <a:lstStyle/>
          <a:p>
            <a:r>
              <a:rPr lang="en-US" sz="700" dirty="0">
                <a:solidFill>
                  <a:schemeClr val="bg1"/>
                </a:solidFill>
                <a:latin typeface="Franklin Gothic Book" panose="020B0503020102020204" pitchFamily="34" charset="0"/>
              </a:rPr>
              <a:t>+Sources: Georgia Board for Physician Workforce: Counties without Primary Care Practitioners Report </a:t>
            </a:r>
          </a:p>
        </p:txBody>
      </p:sp>
      <p:pic>
        <p:nvPicPr>
          <p:cNvPr id="14" name="Picture 13"/>
          <p:cNvPicPr>
            <a:picLocks noChangeAspect="1"/>
          </p:cNvPicPr>
          <p:nvPr/>
        </p:nvPicPr>
        <p:blipFill rotWithShape="1">
          <a:blip r:embed="rId3"/>
          <a:srcRect l="1367" r="1301"/>
          <a:stretch/>
        </p:blipFill>
        <p:spPr>
          <a:xfrm>
            <a:off x="7475605" y="748489"/>
            <a:ext cx="4540659" cy="5361022"/>
          </a:xfrm>
          <a:prstGeom prst="rect">
            <a:avLst/>
          </a:prstGeom>
        </p:spPr>
      </p:pic>
    </p:spTree>
    <p:extLst>
      <p:ext uri="{BB962C8B-B14F-4D97-AF65-F5344CB8AC3E}">
        <p14:creationId xmlns:p14="http://schemas.microsoft.com/office/powerpoint/2010/main" val="42032778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74075" y="1951672"/>
            <a:ext cx="8991600" cy="2954655"/>
          </a:xfrm>
          <a:noFill/>
          <a:ln>
            <a:noFill/>
          </a:ln>
        </p:spPr>
        <p:txBody>
          <a:bodyPr>
            <a:spAutoFit/>
          </a:bodyPr>
          <a:lstStyle/>
          <a:p>
            <a:pPr>
              <a:lnSpc>
                <a:spcPct val="100000"/>
              </a:lnSpc>
              <a:spcBef>
                <a:spcPts val="600"/>
              </a:spcBef>
              <a:spcAft>
                <a:spcPts val="600"/>
              </a:spcAft>
            </a:pPr>
            <a:r>
              <a:rPr lang="en-US" sz="3600" dirty="0">
                <a:solidFill>
                  <a:schemeClr val="tx1"/>
                </a:solidFill>
                <a:latin typeface="Franklin Gothic Book" panose="020B0503020102020204" pitchFamily="34" charset="0"/>
              </a:rPr>
              <a:t>Texas, California</a:t>
            </a:r>
            <a:br>
              <a:rPr lang="en-US" sz="3600" dirty="0">
                <a:solidFill>
                  <a:schemeClr val="tx1"/>
                </a:solidFill>
                <a:latin typeface="Franklin Gothic Book" panose="020B0503020102020204" pitchFamily="34" charset="0"/>
              </a:rPr>
            </a:br>
            <a:r>
              <a:rPr lang="en-US" sz="3600" dirty="0">
                <a:solidFill>
                  <a:schemeClr val="tx1"/>
                </a:solidFill>
                <a:latin typeface="Franklin Gothic Book" panose="020B0503020102020204" pitchFamily="34" charset="0"/>
              </a:rPr>
              <a:t>and North Carolina: </a:t>
            </a:r>
            <a:r>
              <a:rPr lang="en-US" sz="2400" dirty="0">
                <a:solidFill>
                  <a:schemeClr val="accent2">
                    <a:lumMod val="60000"/>
                    <a:lumOff val="40000"/>
                  </a:schemeClr>
                </a:solidFill>
                <a:latin typeface="Franklin Gothic Book" panose="020B0503020102020204" pitchFamily="34" charset="0"/>
              </a:rPr>
              <a:t/>
            </a:r>
            <a:br>
              <a:rPr lang="en-US" sz="2400" dirty="0">
                <a:solidFill>
                  <a:schemeClr val="accent2">
                    <a:lumMod val="60000"/>
                    <a:lumOff val="40000"/>
                  </a:schemeClr>
                </a:solidFill>
                <a:latin typeface="Franklin Gothic Book" panose="020B0503020102020204" pitchFamily="34" charset="0"/>
              </a:rPr>
            </a:br>
            <a:r>
              <a:rPr lang="en-US" sz="2400" dirty="0">
                <a:solidFill>
                  <a:schemeClr val="accent2">
                    <a:lumMod val="60000"/>
                    <a:lumOff val="40000"/>
                  </a:schemeClr>
                </a:solidFill>
                <a:latin typeface="Franklin Gothic Book" panose="020B0503020102020204" pitchFamily="34" charset="0"/>
              </a:rPr>
              <a:t/>
            </a:r>
            <a:br>
              <a:rPr lang="en-US" sz="2400" dirty="0">
                <a:solidFill>
                  <a:schemeClr val="accent2">
                    <a:lumMod val="60000"/>
                    <a:lumOff val="40000"/>
                  </a:schemeClr>
                </a:solidFill>
                <a:latin typeface="Franklin Gothic Book" panose="020B0503020102020204" pitchFamily="34" charset="0"/>
              </a:rPr>
            </a:br>
            <a:r>
              <a:rPr lang="en-US" sz="2400" dirty="0">
                <a:solidFill>
                  <a:schemeClr val="accent2">
                    <a:lumMod val="60000"/>
                    <a:lumOff val="40000"/>
                  </a:schemeClr>
                </a:solidFill>
                <a:latin typeface="Franklin Gothic Book" panose="020B0503020102020204" pitchFamily="34" charset="0"/>
              </a:rPr>
              <a:t>Attracting Physicians, Stabilizing HealthCare Costs, and Keeping Premiums Low</a:t>
            </a:r>
            <a:br>
              <a:rPr lang="en-US" sz="2400" dirty="0">
                <a:solidFill>
                  <a:schemeClr val="accent2">
                    <a:lumMod val="60000"/>
                    <a:lumOff val="40000"/>
                  </a:schemeClr>
                </a:solidFill>
                <a:latin typeface="Franklin Gothic Book" panose="020B0503020102020204" pitchFamily="34" charset="0"/>
              </a:rPr>
            </a:br>
            <a:endParaRPr lang="en-US" sz="2400" dirty="0">
              <a:solidFill>
                <a:schemeClr val="accent2">
                  <a:lumMod val="60000"/>
                  <a:lumOff val="40000"/>
                </a:schemeClr>
              </a:solidFill>
              <a:latin typeface="Franklin Gothic Book" panose="020B0503020102020204" pitchFamily="34" charset="0"/>
            </a:endParaRPr>
          </a:p>
        </p:txBody>
      </p:sp>
    </p:spTree>
    <p:extLst>
      <p:ext uri="{BB962C8B-B14F-4D97-AF65-F5344CB8AC3E}">
        <p14:creationId xmlns:p14="http://schemas.microsoft.com/office/powerpoint/2010/main" val="7334395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231136" y="0"/>
            <a:ext cx="7729728" cy="1188720"/>
          </a:xfrm>
          <a:noFill/>
          <a:ln>
            <a:noFill/>
          </a:ln>
        </p:spPr>
        <p:txBody>
          <a:bodyPr>
            <a:normAutofit/>
          </a:bodyPr>
          <a:lstStyle/>
          <a:p>
            <a:r>
              <a:rPr lang="en-US" sz="3200" dirty="0"/>
              <a:t>Texas</a:t>
            </a:r>
            <a:r>
              <a:rPr lang="en-US" sz="3600" dirty="0">
                <a:latin typeface="Franklin Gothic Book" panose="020B0503020102020204" pitchFamily="34" charset="0"/>
              </a:rPr>
              <a:t/>
            </a:r>
            <a:br>
              <a:rPr lang="en-US" sz="3600" dirty="0">
                <a:latin typeface="Franklin Gothic Book" panose="020B0503020102020204" pitchFamily="34" charset="0"/>
              </a:rPr>
            </a:br>
            <a:r>
              <a:rPr lang="en-US" sz="2200" dirty="0">
                <a:solidFill>
                  <a:schemeClr val="accent2">
                    <a:lumMod val="75000"/>
                  </a:schemeClr>
                </a:solidFill>
                <a:latin typeface="+mn-lt"/>
              </a:rPr>
              <a:t>enacted tort reform 2003</a:t>
            </a:r>
          </a:p>
        </p:txBody>
      </p:sp>
      <p:sp>
        <p:nvSpPr>
          <p:cNvPr id="11" name="Title 1"/>
          <p:cNvSpPr txBox="1">
            <a:spLocks/>
          </p:cNvSpPr>
          <p:nvPr/>
        </p:nvSpPr>
        <p:spPr bwMode="black">
          <a:xfrm>
            <a:off x="-804179" y="5058593"/>
            <a:ext cx="7729728" cy="1188720"/>
          </a:xfrm>
          <a:prstGeom prst="rect">
            <a:avLst/>
          </a:prstGeom>
          <a:noFill/>
          <a:ln w="31750" cap="sq">
            <a:noFill/>
            <a:miter lim="800000"/>
          </a:ln>
        </p:spPr>
        <p:txBody>
          <a:bodyPr vert="horz" lIns="182880" tIns="182880" rIns="182880" bIns="182880" rtlCol="0" anchor="ctr">
            <a:normAutofit/>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r>
              <a:rPr lang="en-US" sz="1800" dirty="0">
                <a:solidFill>
                  <a:schemeClr val="accent2">
                    <a:lumMod val="75000"/>
                  </a:schemeClr>
                </a:solidFill>
                <a:latin typeface="Franklin Gothic Book" panose="020B0503020102020204" pitchFamily="34" charset="0"/>
              </a:rPr>
              <a:t>median</a:t>
            </a:r>
          </a:p>
        </p:txBody>
      </p:sp>
      <p:sp>
        <p:nvSpPr>
          <p:cNvPr id="12" name="Title 1"/>
          <p:cNvSpPr txBox="1">
            <a:spLocks/>
          </p:cNvSpPr>
          <p:nvPr/>
        </p:nvSpPr>
        <p:spPr bwMode="black">
          <a:xfrm>
            <a:off x="5577493" y="5058593"/>
            <a:ext cx="7729728" cy="1188720"/>
          </a:xfrm>
          <a:prstGeom prst="rect">
            <a:avLst/>
          </a:prstGeom>
          <a:noFill/>
          <a:ln w="31750" cap="sq">
            <a:noFill/>
            <a:miter lim="800000"/>
          </a:ln>
        </p:spPr>
        <p:txBody>
          <a:bodyPr vert="horz" lIns="182880" tIns="182880" rIns="182880" bIns="182880" rtlCol="0" anchor="ctr">
            <a:normAutofit/>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r>
              <a:rPr lang="en-US" sz="1800" dirty="0" smtClean="0">
                <a:solidFill>
                  <a:schemeClr val="accent2">
                    <a:lumMod val="75000"/>
                  </a:schemeClr>
                </a:solidFill>
                <a:latin typeface="Franklin Gothic Book" panose="020B0503020102020204" pitchFamily="34" charset="0"/>
              </a:rPr>
              <a:t>95</a:t>
            </a:r>
            <a:r>
              <a:rPr lang="en-US" sz="1800" baseline="30000" dirty="0" smtClean="0">
                <a:solidFill>
                  <a:schemeClr val="accent2">
                    <a:lumMod val="75000"/>
                  </a:schemeClr>
                </a:solidFill>
                <a:latin typeface="Franklin Gothic Book" panose="020B0503020102020204" pitchFamily="34" charset="0"/>
              </a:rPr>
              <a:t>th</a:t>
            </a:r>
            <a:r>
              <a:rPr lang="en-US" sz="1800" dirty="0" smtClean="0">
                <a:solidFill>
                  <a:schemeClr val="accent2">
                    <a:lumMod val="75000"/>
                  </a:schemeClr>
                </a:solidFill>
                <a:latin typeface="Franklin Gothic Book" panose="020B0503020102020204" pitchFamily="34" charset="0"/>
              </a:rPr>
              <a:t> Percentile</a:t>
            </a:r>
            <a:endParaRPr lang="en-US" sz="1800" dirty="0">
              <a:solidFill>
                <a:schemeClr val="accent2">
                  <a:lumMod val="75000"/>
                </a:schemeClr>
              </a:solidFill>
              <a:latin typeface="Franklin Gothic Book" panose="020B0503020102020204" pitchFamily="34" charset="0"/>
            </a:endParaRPr>
          </a:p>
        </p:txBody>
      </p:sp>
      <p:grpSp>
        <p:nvGrpSpPr>
          <p:cNvPr id="4" name="Group 3"/>
          <p:cNvGrpSpPr/>
          <p:nvPr/>
        </p:nvGrpSpPr>
        <p:grpSpPr>
          <a:xfrm>
            <a:off x="4506247" y="5547119"/>
            <a:ext cx="3446272" cy="211667"/>
            <a:chOff x="508000" y="1403636"/>
            <a:chExt cx="3446272" cy="211667"/>
          </a:xfrm>
        </p:grpSpPr>
        <p:sp>
          <p:nvSpPr>
            <p:cNvPr id="3" name="Rectangle 2"/>
            <p:cNvSpPr/>
            <p:nvPr/>
          </p:nvSpPr>
          <p:spPr>
            <a:xfrm>
              <a:off x="508000" y="1403636"/>
              <a:ext cx="1049866" cy="211667"/>
            </a:xfrm>
            <a:prstGeom prst="rect">
              <a:avLst/>
            </a:prstGeom>
            <a:solidFill>
              <a:srgbClr val="00206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latin typeface="Franklin Gothic Book" panose="020B0503020102020204" pitchFamily="34" charset="0"/>
                </a:rPr>
                <a:t>Texas</a:t>
              </a:r>
            </a:p>
          </p:txBody>
        </p:sp>
        <p:sp>
          <p:nvSpPr>
            <p:cNvPr id="14" name="Rectangle 13"/>
            <p:cNvSpPr/>
            <p:nvPr/>
          </p:nvSpPr>
          <p:spPr>
            <a:xfrm>
              <a:off x="1706203" y="1403636"/>
              <a:ext cx="1049866" cy="211667"/>
            </a:xfrm>
            <a:prstGeom prst="rect">
              <a:avLst/>
            </a:prstGeom>
            <a:solidFill>
              <a:srgbClr val="0070C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latin typeface="Franklin Gothic Book" panose="020B0503020102020204" pitchFamily="34" charset="0"/>
                </a:rPr>
                <a:t>Georgia</a:t>
              </a:r>
            </a:p>
          </p:txBody>
        </p:sp>
        <p:sp>
          <p:nvSpPr>
            <p:cNvPr id="15" name="Rectangle 14"/>
            <p:cNvSpPr/>
            <p:nvPr/>
          </p:nvSpPr>
          <p:spPr>
            <a:xfrm>
              <a:off x="2904406" y="1403636"/>
              <a:ext cx="1049866" cy="211667"/>
            </a:xfrm>
            <a:prstGeom prst="rect">
              <a:avLst/>
            </a:prstGeom>
            <a:solidFill>
              <a:schemeClr val="accent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latin typeface="Franklin Gothic Book" panose="020B0503020102020204" pitchFamily="34" charset="0"/>
                </a:rPr>
                <a:t>All States</a:t>
              </a:r>
            </a:p>
          </p:txBody>
        </p:sp>
      </p:grpSp>
      <p:pic>
        <p:nvPicPr>
          <p:cNvPr id="8" name="Picture 7"/>
          <p:cNvPicPr>
            <a:picLocks noChangeAspect="1"/>
          </p:cNvPicPr>
          <p:nvPr/>
        </p:nvPicPr>
        <p:blipFill rotWithShape="1">
          <a:blip r:embed="rId3"/>
          <a:srcRect l="8304" t="9394" r="8760" b="21841"/>
          <a:stretch/>
        </p:blipFill>
        <p:spPr>
          <a:xfrm>
            <a:off x="6089715" y="2111603"/>
            <a:ext cx="5655639" cy="2959159"/>
          </a:xfrm>
          <a:prstGeom prst="rect">
            <a:avLst/>
          </a:prstGeom>
          <a:ln>
            <a:noFill/>
          </a:ln>
          <a:effectLst/>
        </p:spPr>
      </p:pic>
      <p:pic>
        <p:nvPicPr>
          <p:cNvPr id="5" name="Picture 4"/>
          <p:cNvPicPr>
            <a:picLocks noChangeAspect="1"/>
          </p:cNvPicPr>
          <p:nvPr/>
        </p:nvPicPr>
        <p:blipFill rotWithShape="1">
          <a:blip r:embed="rId4"/>
          <a:srcRect l="7879" t="10699" b="-362"/>
          <a:stretch/>
        </p:blipFill>
        <p:spPr>
          <a:xfrm>
            <a:off x="348792" y="2055043"/>
            <a:ext cx="5747207" cy="3015720"/>
          </a:xfrm>
          <a:prstGeom prst="rect">
            <a:avLst/>
          </a:prstGeom>
          <a:effectLst/>
        </p:spPr>
      </p:pic>
    </p:spTree>
    <p:extLst>
      <p:ext uri="{BB962C8B-B14F-4D97-AF65-F5344CB8AC3E}">
        <p14:creationId xmlns:p14="http://schemas.microsoft.com/office/powerpoint/2010/main" val="18184046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721203" y="85022"/>
            <a:ext cx="8749594" cy="6742497"/>
          </a:xfrm>
          <a:prstGeom prst="rect">
            <a:avLst/>
          </a:prstGeom>
        </p:spPr>
      </p:pic>
    </p:spTree>
    <p:extLst>
      <p:ext uri="{BB962C8B-B14F-4D97-AF65-F5344CB8AC3E}">
        <p14:creationId xmlns:p14="http://schemas.microsoft.com/office/powerpoint/2010/main" val="7483011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xmlns="" id="{229D0900-AE2C-144B-B52C-38C1FA3D285E}"/>
              </a:ext>
            </a:extLst>
          </p:cNvPr>
          <p:cNvGrpSpPr/>
          <p:nvPr/>
        </p:nvGrpSpPr>
        <p:grpSpPr>
          <a:xfrm>
            <a:off x="423813" y="5664820"/>
            <a:ext cx="6289221" cy="985284"/>
            <a:chOff x="423813" y="5664820"/>
            <a:chExt cx="6289221" cy="985284"/>
          </a:xfrm>
        </p:grpSpPr>
        <p:sp>
          <p:nvSpPr>
            <p:cNvPr id="44" name="Rectangle 43">
              <a:extLst>
                <a:ext uri="{FF2B5EF4-FFF2-40B4-BE49-F238E27FC236}">
                  <a16:creationId xmlns:a16="http://schemas.microsoft.com/office/drawing/2014/main" xmlns="" id="{3048E885-1F22-6A4E-937A-E199A9784787}"/>
                </a:ext>
              </a:extLst>
            </p:cNvPr>
            <p:cNvSpPr/>
            <p:nvPr/>
          </p:nvSpPr>
          <p:spPr>
            <a:xfrm>
              <a:off x="423813" y="5664820"/>
              <a:ext cx="6289221" cy="985284"/>
            </a:xfrm>
            <a:prstGeom prst="rect">
              <a:avLst/>
            </a:prstGeom>
            <a:solidFill>
              <a:schemeClr val="bg1"/>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5" name="Group 44">
              <a:extLst>
                <a:ext uri="{FF2B5EF4-FFF2-40B4-BE49-F238E27FC236}">
                  <a16:creationId xmlns:a16="http://schemas.microsoft.com/office/drawing/2014/main" xmlns="" id="{52B12D4A-4BDC-5940-AA8A-B631AD8DA08C}"/>
                </a:ext>
              </a:extLst>
            </p:cNvPr>
            <p:cNvGrpSpPr/>
            <p:nvPr/>
          </p:nvGrpSpPr>
          <p:grpSpPr>
            <a:xfrm>
              <a:off x="528380" y="5811119"/>
              <a:ext cx="5905500" cy="709749"/>
              <a:chOff x="699680" y="5850987"/>
              <a:chExt cx="5905500" cy="709749"/>
            </a:xfrm>
          </p:grpSpPr>
          <p:pic>
            <p:nvPicPr>
              <p:cNvPr id="46" name="Picture 45">
                <a:extLst>
                  <a:ext uri="{FF2B5EF4-FFF2-40B4-BE49-F238E27FC236}">
                    <a16:creationId xmlns:a16="http://schemas.microsoft.com/office/drawing/2014/main" xmlns="" id="{84CC7F5B-076C-1749-A394-E4BA8FAB898A}"/>
                  </a:ext>
                </a:extLst>
              </p:cNvPr>
              <p:cNvPicPr>
                <a:picLocks noChangeAspect="1"/>
              </p:cNvPicPr>
              <p:nvPr/>
            </p:nvPicPr>
            <p:blipFill>
              <a:blip r:embed="rId2"/>
              <a:stretch>
                <a:fillRect/>
              </a:stretch>
            </p:blipFill>
            <p:spPr>
              <a:xfrm>
                <a:off x="699680" y="6246411"/>
                <a:ext cx="5905500" cy="314325"/>
              </a:xfrm>
              <a:prstGeom prst="rect">
                <a:avLst/>
              </a:prstGeom>
            </p:spPr>
          </p:pic>
          <p:pic>
            <p:nvPicPr>
              <p:cNvPr id="47" name="Picture 46">
                <a:extLst>
                  <a:ext uri="{FF2B5EF4-FFF2-40B4-BE49-F238E27FC236}">
                    <a16:creationId xmlns:a16="http://schemas.microsoft.com/office/drawing/2014/main" xmlns="" id="{45B7E66A-2E56-FB4B-B166-969F4C72C9F2}"/>
                  </a:ext>
                </a:extLst>
              </p:cNvPr>
              <p:cNvPicPr>
                <a:picLocks noChangeAspect="1"/>
              </p:cNvPicPr>
              <p:nvPr/>
            </p:nvPicPr>
            <p:blipFill rotWithShape="1">
              <a:blip r:embed="rId3"/>
              <a:srcRect l="-902" t="1987" r="676" b="7765"/>
              <a:stretch/>
            </p:blipFill>
            <p:spPr>
              <a:xfrm>
                <a:off x="699680" y="5850987"/>
                <a:ext cx="2902131" cy="395424"/>
              </a:xfrm>
              <a:prstGeom prst="rect">
                <a:avLst/>
              </a:prstGeom>
            </p:spPr>
          </p:pic>
        </p:grpSp>
      </p:grpSp>
      <p:grpSp>
        <p:nvGrpSpPr>
          <p:cNvPr id="35" name="Group 34">
            <a:extLst>
              <a:ext uri="{FF2B5EF4-FFF2-40B4-BE49-F238E27FC236}">
                <a16:creationId xmlns:a16="http://schemas.microsoft.com/office/drawing/2014/main" xmlns="" id="{BD71D966-BD44-5548-8C67-2BFE692A6D99}"/>
              </a:ext>
            </a:extLst>
          </p:cNvPr>
          <p:cNvGrpSpPr/>
          <p:nvPr/>
        </p:nvGrpSpPr>
        <p:grpSpPr>
          <a:xfrm>
            <a:off x="255468" y="3133426"/>
            <a:ext cx="6613683" cy="2297217"/>
            <a:chOff x="255468" y="3133426"/>
            <a:chExt cx="6613683" cy="2297217"/>
          </a:xfrm>
        </p:grpSpPr>
        <p:sp>
          <p:nvSpPr>
            <p:cNvPr id="36" name="Rectangle 35">
              <a:extLst>
                <a:ext uri="{FF2B5EF4-FFF2-40B4-BE49-F238E27FC236}">
                  <a16:creationId xmlns:a16="http://schemas.microsoft.com/office/drawing/2014/main" xmlns="" id="{0EBB89DC-825B-7943-ADF2-6192F43176CD}"/>
                </a:ext>
              </a:extLst>
            </p:cNvPr>
            <p:cNvSpPr/>
            <p:nvPr/>
          </p:nvSpPr>
          <p:spPr>
            <a:xfrm>
              <a:off x="255468" y="3133426"/>
              <a:ext cx="6613683" cy="2297217"/>
            </a:xfrm>
            <a:prstGeom prst="rect">
              <a:avLst/>
            </a:prstGeom>
            <a:solidFill>
              <a:schemeClr val="bg1"/>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Picture 36">
              <a:extLst>
                <a:ext uri="{FF2B5EF4-FFF2-40B4-BE49-F238E27FC236}">
                  <a16:creationId xmlns:a16="http://schemas.microsoft.com/office/drawing/2014/main" xmlns="" id="{5A808BB6-669B-944F-8547-A5A3A22882C4}"/>
                </a:ext>
              </a:extLst>
            </p:cNvPr>
            <p:cNvPicPr>
              <a:picLocks noChangeAspect="1"/>
            </p:cNvPicPr>
            <p:nvPr/>
          </p:nvPicPr>
          <p:blipFill>
            <a:blip r:embed="rId4"/>
            <a:stretch>
              <a:fillRect/>
            </a:stretch>
          </p:blipFill>
          <p:spPr>
            <a:xfrm>
              <a:off x="413793" y="3724573"/>
              <a:ext cx="6296025" cy="1466850"/>
            </a:xfrm>
            <a:prstGeom prst="rect">
              <a:avLst/>
            </a:prstGeom>
          </p:spPr>
        </p:pic>
        <p:pic>
          <p:nvPicPr>
            <p:cNvPr id="38" name="Picture 37">
              <a:extLst>
                <a:ext uri="{FF2B5EF4-FFF2-40B4-BE49-F238E27FC236}">
                  <a16:creationId xmlns:a16="http://schemas.microsoft.com/office/drawing/2014/main" xmlns="" id="{459B5B05-4A31-CA43-9135-C1823F6FA939}"/>
                </a:ext>
              </a:extLst>
            </p:cNvPr>
            <p:cNvPicPr>
              <a:picLocks noChangeAspect="1"/>
            </p:cNvPicPr>
            <p:nvPr/>
          </p:nvPicPr>
          <p:blipFill>
            <a:blip r:embed="rId5"/>
            <a:stretch>
              <a:fillRect/>
            </a:stretch>
          </p:blipFill>
          <p:spPr>
            <a:xfrm>
              <a:off x="396988" y="3334048"/>
              <a:ext cx="1714500" cy="390525"/>
            </a:xfrm>
            <a:prstGeom prst="rect">
              <a:avLst/>
            </a:prstGeom>
          </p:spPr>
        </p:pic>
      </p:grpSp>
      <p:grpSp>
        <p:nvGrpSpPr>
          <p:cNvPr id="27" name="Group 26">
            <a:extLst>
              <a:ext uri="{FF2B5EF4-FFF2-40B4-BE49-F238E27FC236}">
                <a16:creationId xmlns:a16="http://schemas.microsoft.com/office/drawing/2014/main" xmlns="" id="{2940DF18-1C16-0A44-A816-44E10C1E1728}"/>
              </a:ext>
            </a:extLst>
          </p:cNvPr>
          <p:cNvGrpSpPr/>
          <p:nvPr/>
        </p:nvGrpSpPr>
        <p:grpSpPr>
          <a:xfrm>
            <a:off x="5386038" y="2655536"/>
            <a:ext cx="6612673" cy="1459264"/>
            <a:chOff x="5386038" y="2655536"/>
            <a:chExt cx="6612673" cy="1459264"/>
          </a:xfrm>
        </p:grpSpPr>
        <p:sp>
          <p:nvSpPr>
            <p:cNvPr id="28" name="Rectangle 27">
              <a:extLst>
                <a:ext uri="{FF2B5EF4-FFF2-40B4-BE49-F238E27FC236}">
                  <a16:creationId xmlns:a16="http://schemas.microsoft.com/office/drawing/2014/main" xmlns="" id="{32B3D139-2295-B749-A82E-DB275B28F3AD}"/>
                </a:ext>
              </a:extLst>
            </p:cNvPr>
            <p:cNvSpPr/>
            <p:nvPr/>
          </p:nvSpPr>
          <p:spPr>
            <a:xfrm>
              <a:off x="5386038" y="2655536"/>
              <a:ext cx="6612673" cy="1459264"/>
            </a:xfrm>
            <a:prstGeom prst="rect">
              <a:avLst/>
            </a:prstGeom>
            <a:solidFill>
              <a:schemeClr val="bg1"/>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a:extLst>
                <a:ext uri="{FF2B5EF4-FFF2-40B4-BE49-F238E27FC236}">
                  <a16:creationId xmlns:a16="http://schemas.microsoft.com/office/drawing/2014/main" xmlns="" id="{2350D13D-7AA0-8449-BDF4-3BC68CE680E6}"/>
                </a:ext>
              </a:extLst>
            </p:cNvPr>
            <p:cNvPicPr>
              <a:picLocks noChangeAspect="1"/>
            </p:cNvPicPr>
            <p:nvPr/>
          </p:nvPicPr>
          <p:blipFill>
            <a:blip r:embed="rId6"/>
            <a:stretch>
              <a:fillRect/>
            </a:stretch>
          </p:blipFill>
          <p:spPr>
            <a:xfrm>
              <a:off x="5626553" y="3211552"/>
              <a:ext cx="6076950" cy="647700"/>
            </a:xfrm>
            <a:prstGeom prst="rect">
              <a:avLst/>
            </a:prstGeom>
          </p:spPr>
        </p:pic>
        <p:pic>
          <p:nvPicPr>
            <p:cNvPr id="30" name="Picture 29">
              <a:extLst>
                <a:ext uri="{FF2B5EF4-FFF2-40B4-BE49-F238E27FC236}">
                  <a16:creationId xmlns:a16="http://schemas.microsoft.com/office/drawing/2014/main" xmlns="" id="{131D32AA-A15E-6147-929A-A12B3551C1A6}"/>
                </a:ext>
              </a:extLst>
            </p:cNvPr>
            <p:cNvPicPr>
              <a:picLocks noChangeAspect="1"/>
            </p:cNvPicPr>
            <p:nvPr/>
          </p:nvPicPr>
          <p:blipFill>
            <a:blip r:embed="rId7"/>
            <a:stretch>
              <a:fillRect/>
            </a:stretch>
          </p:blipFill>
          <p:spPr>
            <a:xfrm>
              <a:off x="9947230" y="2800472"/>
              <a:ext cx="1756273" cy="346676"/>
            </a:xfrm>
            <a:prstGeom prst="rect">
              <a:avLst/>
            </a:prstGeom>
          </p:spPr>
        </p:pic>
      </p:grpSp>
      <p:sp>
        <p:nvSpPr>
          <p:cNvPr id="9" name="Title 1"/>
          <p:cNvSpPr>
            <a:spLocks noGrp="1"/>
          </p:cNvSpPr>
          <p:nvPr>
            <p:ph type="title"/>
          </p:nvPr>
        </p:nvSpPr>
        <p:spPr>
          <a:xfrm>
            <a:off x="275437" y="47140"/>
            <a:ext cx="11641126" cy="1708758"/>
          </a:xfrm>
          <a:noFill/>
          <a:ln>
            <a:noFill/>
          </a:ln>
        </p:spPr>
        <p:txBody>
          <a:bodyPr>
            <a:normAutofit/>
          </a:bodyPr>
          <a:lstStyle/>
          <a:p>
            <a:r>
              <a:rPr lang="en-US" sz="3200" dirty="0">
                <a:latin typeface="+mn-lt"/>
              </a:rPr>
              <a:t>Physician Migration to Texas </a:t>
            </a:r>
            <a:r>
              <a:rPr lang="en-US" sz="3200" dirty="0" err="1">
                <a:latin typeface="+mn-lt"/>
              </a:rPr>
              <a:t>outpaceS</a:t>
            </a:r>
            <a:r>
              <a:rPr lang="en-US" sz="3200" dirty="0">
                <a:latin typeface="+mn-lt"/>
              </a:rPr>
              <a:t> </a:t>
            </a:r>
            <a:br>
              <a:rPr lang="en-US" sz="3200" dirty="0">
                <a:latin typeface="+mn-lt"/>
              </a:rPr>
            </a:br>
            <a:r>
              <a:rPr lang="en-US" sz="3200" dirty="0">
                <a:latin typeface="+mn-lt"/>
              </a:rPr>
              <a:t>Population Growth </a:t>
            </a:r>
            <a:r>
              <a:rPr lang="en-US" sz="3200" dirty="0">
                <a:solidFill>
                  <a:schemeClr val="accent2">
                    <a:lumMod val="75000"/>
                  </a:schemeClr>
                </a:solidFill>
                <a:latin typeface="+mn-lt"/>
              </a:rPr>
              <a:t>Following Tort Reform</a:t>
            </a:r>
            <a:endParaRPr lang="en-US" sz="3200" dirty="0">
              <a:latin typeface="+mn-lt"/>
            </a:endParaRPr>
          </a:p>
        </p:txBody>
      </p:sp>
      <p:pic>
        <p:nvPicPr>
          <p:cNvPr id="10" name="Picture 9"/>
          <p:cNvPicPr>
            <a:picLocks noChangeAspect="1"/>
          </p:cNvPicPr>
          <p:nvPr/>
        </p:nvPicPr>
        <p:blipFill rotWithShape="1">
          <a:blip r:embed="rId3"/>
          <a:srcRect l="147761" t="-733545" r="-155244" b="722808"/>
          <a:stretch/>
        </p:blipFill>
        <p:spPr>
          <a:xfrm>
            <a:off x="4648200" y="3209925"/>
            <a:ext cx="2876006" cy="404132"/>
          </a:xfrm>
          <a:prstGeom prst="rect">
            <a:avLst/>
          </a:prstGeom>
        </p:spPr>
      </p:pic>
      <p:grpSp>
        <p:nvGrpSpPr>
          <p:cNvPr id="23" name="Group 22">
            <a:extLst>
              <a:ext uri="{FF2B5EF4-FFF2-40B4-BE49-F238E27FC236}">
                <a16:creationId xmlns:a16="http://schemas.microsoft.com/office/drawing/2014/main" xmlns="" id="{03A94DB4-9738-A444-A7CE-0273F2CBB001}"/>
              </a:ext>
            </a:extLst>
          </p:cNvPr>
          <p:cNvGrpSpPr/>
          <p:nvPr/>
        </p:nvGrpSpPr>
        <p:grpSpPr>
          <a:xfrm>
            <a:off x="488497" y="1850369"/>
            <a:ext cx="7081024" cy="1092819"/>
            <a:chOff x="457200" y="2007220"/>
            <a:chExt cx="7081024" cy="1092819"/>
          </a:xfrm>
        </p:grpSpPr>
        <p:sp>
          <p:nvSpPr>
            <p:cNvPr id="24" name="Rectangle 23">
              <a:extLst>
                <a:ext uri="{FF2B5EF4-FFF2-40B4-BE49-F238E27FC236}">
                  <a16:creationId xmlns:a16="http://schemas.microsoft.com/office/drawing/2014/main" xmlns="" id="{C85B6E36-84B8-F449-A679-89EFF128FF49}"/>
                </a:ext>
              </a:extLst>
            </p:cNvPr>
            <p:cNvSpPr/>
            <p:nvPr/>
          </p:nvSpPr>
          <p:spPr>
            <a:xfrm>
              <a:off x="457200" y="2007220"/>
              <a:ext cx="7081024" cy="1092819"/>
            </a:xfrm>
            <a:prstGeom prst="rect">
              <a:avLst/>
            </a:prstGeom>
            <a:solidFill>
              <a:schemeClr val="bg1"/>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xmlns="" id="{139100B0-8CFB-3F4E-85A4-35137AA0F2AB}"/>
                </a:ext>
              </a:extLst>
            </p:cNvPr>
            <p:cNvPicPr>
              <a:picLocks noChangeAspect="1"/>
            </p:cNvPicPr>
            <p:nvPr/>
          </p:nvPicPr>
          <p:blipFill>
            <a:blip r:embed="rId8"/>
            <a:stretch>
              <a:fillRect/>
            </a:stretch>
          </p:blipFill>
          <p:spPr>
            <a:xfrm>
              <a:off x="733134" y="2460609"/>
              <a:ext cx="6457950" cy="466725"/>
            </a:xfrm>
            <a:prstGeom prst="rect">
              <a:avLst/>
            </a:prstGeom>
          </p:spPr>
        </p:pic>
        <p:pic>
          <p:nvPicPr>
            <p:cNvPr id="26" name="Picture 25">
              <a:extLst>
                <a:ext uri="{FF2B5EF4-FFF2-40B4-BE49-F238E27FC236}">
                  <a16:creationId xmlns:a16="http://schemas.microsoft.com/office/drawing/2014/main" xmlns="" id="{AC801022-E210-0B44-9E40-2839D221E6AD}"/>
                </a:ext>
              </a:extLst>
            </p:cNvPr>
            <p:cNvPicPr>
              <a:picLocks noChangeAspect="1"/>
            </p:cNvPicPr>
            <p:nvPr/>
          </p:nvPicPr>
          <p:blipFill rotWithShape="1">
            <a:blip r:embed="rId9"/>
            <a:srcRect r="-32" b="10306"/>
            <a:stretch/>
          </p:blipFill>
          <p:spPr>
            <a:xfrm>
              <a:off x="643925" y="2168297"/>
              <a:ext cx="1676943" cy="239214"/>
            </a:xfrm>
            <a:prstGeom prst="rect">
              <a:avLst/>
            </a:prstGeom>
          </p:spPr>
        </p:pic>
      </p:grpSp>
      <p:grpSp>
        <p:nvGrpSpPr>
          <p:cNvPr id="39" name="Group 38">
            <a:extLst>
              <a:ext uri="{FF2B5EF4-FFF2-40B4-BE49-F238E27FC236}">
                <a16:creationId xmlns:a16="http://schemas.microsoft.com/office/drawing/2014/main" xmlns="" id="{77A83047-8355-A34F-9EB9-3FDDAE197389}"/>
              </a:ext>
            </a:extLst>
          </p:cNvPr>
          <p:cNvGrpSpPr/>
          <p:nvPr/>
        </p:nvGrpSpPr>
        <p:grpSpPr>
          <a:xfrm>
            <a:off x="5765180" y="4750420"/>
            <a:ext cx="5809785" cy="1516565"/>
            <a:chOff x="5765180" y="4750420"/>
            <a:chExt cx="5809785" cy="1516565"/>
          </a:xfrm>
        </p:grpSpPr>
        <p:sp>
          <p:nvSpPr>
            <p:cNvPr id="40" name="Rectangle 39">
              <a:extLst>
                <a:ext uri="{FF2B5EF4-FFF2-40B4-BE49-F238E27FC236}">
                  <a16:creationId xmlns:a16="http://schemas.microsoft.com/office/drawing/2014/main" xmlns="" id="{2D567C92-B81E-ED42-81FA-7BB0D2907A35}"/>
                </a:ext>
              </a:extLst>
            </p:cNvPr>
            <p:cNvSpPr/>
            <p:nvPr/>
          </p:nvSpPr>
          <p:spPr>
            <a:xfrm>
              <a:off x="5765180" y="4750420"/>
              <a:ext cx="5809785" cy="1516565"/>
            </a:xfrm>
            <a:prstGeom prst="rect">
              <a:avLst/>
            </a:prstGeom>
            <a:solidFill>
              <a:schemeClr val="bg1"/>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Picture 40">
              <a:extLst>
                <a:ext uri="{FF2B5EF4-FFF2-40B4-BE49-F238E27FC236}">
                  <a16:creationId xmlns:a16="http://schemas.microsoft.com/office/drawing/2014/main" xmlns="" id="{DB11F59F-19D2-C34C-A723-6DCF71FE8744}"/>
                </a:ext>
              </a:extLst>
            </p:cNvPr>
            <p:cNvPicPr>
              <a:picLocks noChangeAspect="1"/>
            </p:cNvPicPr>
            <p:nvPr/>
          </p:nvPicPr>
          <p:blipFill>
            <a:blip r:embed="rId10"/>
            <a:stretch>
              <a:fillRect/>
            </a:stretch>
          </p:blipFill>
          <p:spPr>
            <a:xfrm>
              <a:off x="5902778" y="5270644"/>
              <a:ext cx="5524500" cy="895350"/>
            </a:xfrm>
            <a:prstGeom prst="rect">
              <a:avLst/>
            </a:prstGeom>
          </p:spPr>
        </p:pic>
        <p:pic>
          <p:nvPicPr>
            <p:cNvPr id="42" name="Picture 41">
              <a:extLst>
                <a:ext uri="{FF2B5EF4-FFF2-40B4-BE49-F238E27FC236}">
                  <a16:creationId xmlns:a16="http://schemas.microsoft.com/office/drawing/2014/main" xmlns="" id="{C8F0FD96-6B1B-BA48-8ED1-21BE8E778483}"/>
                </a:ext>
              </a:extLst>
            </p:cNvPr>
            <p:cNvPicPr>
              <a:picLocks noChangeAspect="1"/>
            </p:cNvPicPr>
            <p:nvPr/>
          </p:nvPicPr>
          <p:blipFill>
            <a:blip r:embed="rId11"/>
            <a:stretch>
              <a:fillRect/>
            </a:stretch>
          </p:blipFill>
          <p:spPr>
            <a:xfrm>
              <a:off x="9131753" y="4994032"/>
              <a:ext cx="2295525" cy="285750"/>
            </a:xfrm>
            <a:prstGeom prst="rect">
              <a:avLst/>
            </a:prstGeom>
          </p:spPr>
        </p:pic>
      </p:grpSp>
    </p:spTree>
    <p:extLst>
      <p:ext uri="{BB962C8B-B14F-4D97-AF65-F5344CB8AC3E}">
        <p14:creationId xmlns:p14="http://schemas.microsoft.com/office/powerpoint/2010/main" val="27632023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Rectangle 4"/>
          <p:cNvSpPr/>
          <p:nvPr/>
        </p:nvSpPr>
        <p:spPr>
          <a:xfrm>
            <a:off x="813238" y="2623319"/>
            <a:ext cx="8301265" cy="3400931"/>
          </a:xfrm>
          <a:prstGeom prst="rect">
            <a:avLst/>
          </a:prstGeom>
        </p:spPr>
        <p:txBody>
          <a:bodyPr wrap="square">
            <a:spAutoFit/>
          </a:bodyPr>
          <a:lstStyle/>
          <a:p>
            <a:pPr marL="344488" indent="-333375">
              <a:spcAft>
                <a:spcPts val="600"/>
              </a:spcAft>
            </a:pPr>
            <a:r>
              <a:rPr lang="en-US" u="sng" dirty="0">
                <a:solidFill>
                  <a:schemeClr val="bg1"/>
                </a:solidFill>
                <a:latin typeface="+mj-lt"/>
                <a:ea typeface="Calibri" panose="020F0502020204030204" pitchFamily="34" charset="0"/>
              </a:rPr>
              <a:t>Non-Economic Damages Cap</a:t>
            </a:r>
            <a:endParaRPr lang="en-US" u="sng" dirty="0">
              <a:solidFill>
                <a:schemeClr val="bg1"/>
              </a:solidFill>
              <a:ea typeface="Calibri" panose="020F0502020204030204" pitchFamily="34" charset="0"/>
            </a:endParaRPr>
          </a:p>
          <a:p>
            <a:pPr marL="344488" indent="-333375">
              <a:spcAft>
                <a:spcPts val="600"/>
              </a:spcAft>
              <a:buFont typeface="Wingdings" panose="05000000000000000000" pitchFamily="2" charset="2"/>
              <a:buChar char="q"/>
            </a:pPr>
            <a:r>
              <a:rPr lang="en-US" dirty="0">
                <a:solidFill>
                  <a:schemeClr val="bg1"/>
                </a:solidFill>
                <a:ea typeface="Calibri" panose="020F0502020204030204" pitchFamily="34" charset="0"/>
              </a:rPr>
              <a:t>Stacked cap of $750,000 for non-economic damages.  </a:t>
            </a:r>
            <a:br>
              <a:rPr lang="en-US" dirty="0">
                <a:solidFill>
                  <a:schemeClr val="bg1"/>
                </a:solidFill>
                <a:ea typeface="Calibri" panose="020F0502020204030204" pitchFamily="34" charset="0"/>
              </a:rPr>
            </a:br>
            <a:r>
              <a:rPr lang="en-US" dirty="0">
                <a:solidFill>
                  <a:schemeClr val="bg1"/>
                </a:solidFill>
                <a:ea typeface="Calibri" panose="020F0502020204030204" pitchFamily="34" charset="0"/>
              </a:rPr>
              <a:t>Physicians are capped at $250,000.  Economic damages remain uncapped.</a:t>
            </a:r>
          </a:p>
          <a:p>
            <a:pPr marL="344488" indent="-333375">
              <a:spcAft>
                <a:spcPts val="600"/>
              </a:spcAft>
            </a:pPr>
            <a:endParaRPr lang="en-US" dirty="0">
              <a:solidFill>
                <a:schemeClr val="bg1"/>
              </a:solidFill>
              <a:ea typeface="Calibri" panose="020F0502020204030204" pitchFamily="34" charset="0"/>
            </a:endParaRPr>
          </a:p>
          <a:p>
            <a:pPr marL="344488" indent="-333375">
              <a:spcAft>
                <a:spcPts val="600"/>
              </a:spcAft>
            </a:pPr>
            <a:endParaRPr lang="en-US" dirty="0">
              <a:solidFill>
                <a:schemeClr val="bg1"/>
              </a:solidFill>
              <a:ea typeface="Calibri" panose="020F0502020204030204" pitchFamily="34" charset="0"/>
            </a:endParaRPr>
          </a:p>
          <a:p>
            <a:pPr marL="344488" indent="-333375">
              <a:spcAft>
                <a:spcPts val="600"/>
              </a:spcAft>
            </a:pPr>
            <a:r>
              <a:rPr lang="en-US" u="sng" dirty="0">
                <a:solidFill>
                  <a:schemeClr val="bg1"/>
                </a:solidFill>
                <a:latin typeface="+mj-lt"/>
                <a:ea typeface="Calibri" panose="020F0502020204030204" pitchFamily="34" charset="0"/>
              </a:rPr>
              <a:t>Proof of Damages</a:t>
            </a:r>
            <a:endParaRPr lang="en-US" u="sng" dirty="0">
              <a:solidFill>
                <a:schemeClr val="bg1"/>
              </a:solidFill>
              <a:ea typeface="Calibri" panose="020F0502020204030204" pitchFamily="34" charset="0"/>
            </a:endParaRPr>
          </a:p>
          <a:p>
            <a:pPr marL="344488" indent="-333375">
              <a:spcAft>
                <a:spcPts val="600"/>
              </a:spcAft>
              <a:buFont typeface="Wingdings" panose="05000000000000000000" pitchFamily="2" charset="2"/>
              <a:buChar char="q"/>
            </a:pPr>
            <a:r>
              <a:rPr lang="en-US" dirty="0">
                <a:solidFill>
                  <a:schemeClr val="bg1"/>
                </a:solidFill>
                <a:ea typeface="Calibri" panose="020F0502020204030204" pitchFamily="34" charset="0"/>
              </a:rPr>
              <a:t>Recovery of health care expenses is limited to the amount actually paid or incurred by the patient, not what was initially billed by the health care provider.</a:t>
            </a:r>
          </a:p>
          <a:p>
            <a:pPr marL="344488" indent="-333375">
              <a:spcAft>
                <a:spcPts val="600"/>
              </a:spcAft>
              <a:buFont typeface="Wingdings" panose="05000000000000000000" pitchFamily="2" charset="2"/>
              <a:buChar char="q"/>
            </a:pPr>
            <a:endParaRPr lang="en-US" dirty="0">
              <a:solidFill>
                <a:schemeClr val="bg1"/>
              </a:solidFill>
              <a:ea typeface="Calibri" panose="020F0502020204030204" pitchFamily="34" charset="0"/>
            </a:endParaRPr>
          </a:p>
          <a:p>
            <a:pPr marL="344488" indent="-333375">
              <a:spcAft>
                <a:spcPts val="600"/>
              </a:spcAft>
              <a:buFont typeface="Wingdings" panose="05000000000000000000" pitchFamily="2" charset="2"/>
              <a:buChar char="q"/>
            </a:pPr>
            <a:endParaRPr lang="en-US" dirty="0">
              <a:solidFill>
                <a:schemeClr val="bg1"/>
              </a:solidFill>
              <a:ea typeface="Calibri" panose="020F0502020204030204" pitchFamily="34" charset="0"/>
            </a:endParaRPr>
          </a:p>
        </p:txBody>
      </p:sp>
      <p:sp>
        <p:nvSpPr>
          <p:cNvPr id="3" name="AutoShape 4" descr="Image result for texas"/>
          <p:cNvSpPr>
            <a:spLocks noChangeAspect="1" noChangeArrowheads="1"/>
          </p:cNvSpPr>
          <p:nvPr/>
        </p:nvSpPr>
        <p:spPr bwMode="auto">
          <a:xfrm>
            <a:off x="155575" y="-144463"/>
            <a:ext cx="1533888" cy="153389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3">
            <a:extLst>
              <a:ext uri="{FF2B5EF4-FFF2-40B4-BE49-F238E27FC236}">
                <a16:creationId xmlns:a16="http://schemas.microsoft.com/office/drawing/2014/main" xmlns="" id="{6AF4879E-8AFA-2B48-A062-5724D332E422}"/>
              </a:ext>
            </a:extLst>
          </p:cNvPr>
          <p:cNvPicPr>
            <a:picLocks noChangeAspect="1"/>
          </p:cNvPicPr>
          <p:nvPr/>
        </p:nvPicPr>
        <p:blipFill>
          <a:blip r:embed="rId3"/>
          <a:stretch>
            <a:fillRect/>
          </a:stretch>
        </p:blipFill>
        <p:spPr>
          <a:xfrm>
            <a:off x="8775080" y="346263"/>
            <a:ext cx="3086100" cy="1911350"/>
          </a:xfrm>
          <a:prstGeom prst="rect">
            <a:avLst/>
          </a:prstGeom>
        </p:spPr>
      </p:pic>
      <p:sp>
        <p:nvSpPr>
          <p:cNvPr id="9" name="Title 1">
            <a:extLst>
              <a:ext uri="{FF2B5EF4-FFF2-40B4-BE49-F238E27FC236}">
                <a16:creationId xmlns:a16="http://schemas.microsoft.com/office/drawing/2014/main" xmlns="" id="{E8B75B8D-9DFB-B149-BA56-415FA0FBBC74}"/>
              </a:ext>
            </a:extLst>
          </p:cNvPr>
          <p:cNvSpPr txBox="1">
            <a:spLocks/>
          </p:cNvSpPr>
          <p:nvPr/>
        </p:nvSpPr>
        <p:spPr bwMode="blackWhite">
          <a:xfrm>
            <a:off x="813238" y="540191"/>
            <a:ext cx="5255257" cy="747897"/>
          </a:xfrm>
          <a:prstGeom prst="rect">
            <a:avLst/>
          </a:prstGeom>
          <a:noFill/>
          <a:ln w="38100" cap="sq">
            <a:noFill/>
            <a:miter lim="800000"/>
          </a:ln>
        </p:spPr>
        <p:txBody>
          <a:bodyPr vert="horz" wrap="square" lIns="0" tIns="0" rIns="0" bIns="0" rtlCol="0" anchor="t" anchorCtr="0">
            <a:spAutoFit/>
          </a:bodyPr>
          <a:lstStyle>
            <a:lvl1pPr algn="ctr" defTabSz="914400" rtl="0" eaLnBrk="1" latinLnBrk="0" hangingPunct="1">
              <a:lnSpc>
                <a:spcPct val="90000"/>
              </a:lnSpc>
              <a:spcBef>
                <a:spcPct val="0"/>
              </a:spcBef>
              <a:buNone/>
              <a:defRPr sz="3800" kern="1200" cap="all" spc="200" baseline="0">
                <a:solidFill>
                  <a:srgbClr val="262626"/>
                </a:solidFill>
                <a:latin typeface="+mj-lt"/>
                <a:ea typeface="+mj-ea"/>
                <a:cs typeface="+mj-cs"/>
              </a:defRPr>
            </a:lvl1pPr>
          </a:lstStyle>
          <a:p>
            <a:pPr algn="l"/>
            <a:r>
              <a:rPr lang="en-US" sz="3200" dirty="0">
                <a:solidFill>
                  <a:schemeClr val="bg1"/>
                </a:solidFill>
              </a:rPr>
              <a:t>What can we learn?</a:t>
            </a:r>
            <a:r>
              <a:rPr lang="en-US" dirty="0">
                <a:solidFill>
                  <a:schemeClr val="accent2">
                    <a:lumMod val="75000"/>
                  </a:schemeClr>
                </a:solidFill>
                <a:latin typeface="Franklin Gothic Book" panose="020B0503020102020204" pitchFamily="34" charset="0"/>
              </a:rPr>
              <a:t/>
            </a:r>
            <a:br>
              <a:rPr lang="en-US" dirty="0">
                <a:solidFill>
                  <a:schemeClr val="accent2">
                    <a:lumMod val="75000"/>
                  </a:schemeClr>
                </a:solidFill>
                <a:latin typeface="Franklin Gothic Book" panose="020B0503020102020204" pitchFamily="34" charset="0"/>
              </a:rPr>
            </a:br>
            <a:r>
              <a:rPr lang="en-US" sz="2200" dirty="0">
                <a:solidFill>
                  <a:schemeClr val="accent2">
                    <a:lumMod val="75000"/>
                  </a:schemeClr>
                </a:solidFill>
                <a:latin typeface="Franklin Gothic Book" panose="020B0503020102020204" pitchFamily="34" charset="0"/>
              </a:rPr>
              <a:t>TEXAS</a:t>
            </a:r>
          </a:p>
        </p:txBody>
      </p:sp>
    </p:spTree>
    <p:extLst>
      <p:ext uri="{BB962C8B-B14F-4D97-AF65-F5344CB8AC3E}">
        <p14:creationId xmlns:p14="http://schemas.microsoft.com/office/powerpoint/2010/main" val="12326493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231136" y="0"/>
            <a:ext cx="7729728" cy="1188720"/>
          </a:xfrm>
          <a:noFill/>
          <a:ln>
            <a:noFill/>
          </a:ln>
        </p:spPr>
        <p:txBody>
          <a:bodyPr>
            <a:normAutofit/>
          </a:bodyPr>
          <a:lstStyle/>
          <a:p>
            <a:r>
              <a:rPr lang="en-US" sz="3200" dirty="0"/>
              <a:t>California</a:t>
            </a:r>
            <a:r>
              <a:rPr lang="en-US" sz="3600" dirty="0">
                <a:latin typeface="Franklin Gothic Book" panose="020B0503020102020204" pitchFamily="34" charset="0"/>
              </a:rPr>
              <a:t/>
            </a:r>
            <a:br>
              <a:rPr lang="en-US" sz="3600" dirty="0">
                <a:latin typeface="Franklin Gothic Book" panose="020B0503020102020204" pitchFamily="34" charset="0"/>
              </a:rPr>
            </a:br>
            <a:r>
              <a:rPr lang="en-US" sz="2200" dirty="0">
                <a:solidFill>
                  <a:schemeClr val="accent2">
                    <a:lumMod val="75000"/>
                  </a:schemeClr>
                </a:solidFill>
                <a:latin typeface="+mn-lt"/>
              </a:rPr>
              <a:t>enacted tort reform 1975</a:t>
            </a:r>
          </a:p>
        </p:txBody>
      </p:sp>
      <p:sp>
        <p:nvSpPr>
          <p:cNvPr id="11" name="Title 1"/>
          <p:cNvSpPr txBox="1">
            <a:spLocks/>
          </p:cNvSpPr>
          <p:nvPr/>
        </p:nvSpPr>
        <p:spPr bwMode="black">
          <a:xfrm>
            <a:off x="-804179" y="4895537"/>
            <a:ext cx="7729728" cy="1188720"/>
          </a:xfrm>
          <a:prstGeom prst="rect">
            <a:avLst/>
          </a:prstGeom>
          <a:noFill/>
          <a:ln w="31750" cap="sq">
            <a:noFill/>
            <a:miter lim="800000"/>
          </a:ln>
        </p:spPr>
        <p:txBody>
          <a:bodyPr vert="horz" lIns="182880" tIns="182880" rIns="182880" bIns="182880" rtlCol="0" anchor="ctr">
            <a:normAutofit/>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r>
              <a:rPr lang="en-US" sz="1800" dirty="0">
                <a:solidFill>
                  <a:schemeClr val="accent2">
                    <a:lumMod val="75000"/>
                  </a:schemeClr>
                </a:solidFill>
                <a:latin typeface="Franklin Gothic Book" panose="020B0503020102020204" pitchFamily="34" charset="0"/>
              </a:rPr>
              <a:t>median</a:t>
            </a:r>
          </a:p>
        </p:txBody>
      </p:sp>
      <p:sp>
        <p:nvSpPr>
          <p:cNvPr id="12" name="Title 1"/>
          <p:cNvSpPr txBox="1">
            <a:spLocks/>
          </p:cNvSpPr>
          <p:nvPr/>
        </p:nvSpPr>
        <p:spPr bwMode="black">
          <a:xfrm>
            <a:off x="5577493" y="4895537"/>
            <a:ext cx="7729728" cy="1188720"/>
          </a:xfrm>
          <a:prstGeom prst="rect">
            <a:avLst/>
          </a:prstGeom>
          <a:noFill/>
          <a:ln w="31750" cap="sq">
            <a:noFill/>
            <a:miter lim="800000"/>
          </a:ln>
        </p:spPr>
        <p:txBody>
          <a:bodyPr vert="horz" lIns="182880" tIns="182880" rIns="182880" bIns="182880" rtlCol="0" anchor="ctr">
            <a:normAutofit/>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r>
              <a:rPr lang="en-US" sz="1800" dirty="0" smtClean="0">
                <a:solidFill>
                  <a:schemeClr val="accent2">
                    <a:lumMod val="75000"/>
                  </a:schemeClr>
                </a:solidFill>
                <a:latin typeface="Franklin Gothic Book" panose="020B0503020102020204" pitchFamily="34" charset="0"/>
              </a:rPr>
              <a:t>95</a:t>
            </a:r>
            <a:r>
              <a:rPr lang="en-US" sz="1800" baseline="30000" dirty="0" smtClean="0">
                <a:solidFill>
                  <a:schemeClr val="accent2">
                    <a:lumMod val="75000"/>
                  </a:schemeClr>
                </a:solidFill>
                <a:latin typeface="Franklin Gothic Book" panose="020B0503020102020204" pitchFamily="34" charset="0"/>
              </a:rPr>
              <a:t>th</a:t>
            </a:r>
            <a:r>
              <a:rPr lang="en-US" sz="1800" dirty="0" smtClean="0">
                <a:solidFill>
                  <a:schemeClr val="accent2">
                    <a:lumMod val="75000"/>
                  </a:schemeClr>
                </a:solidFill>
                <a:latin typeface="Franklin Gothic Book" panose="020B0503020102020204" pitchFamily="34" charset="0"/>
              </a:rPr>
              <a:t> Percentile</a:t>
            </a:r>
            <a:endParaRPr lang="en-US" sz="1800" dirty="0">
              <a:solidFill>
                <a:schemeClr val="accent2">
                  <a:lumMod val="75000"/>
                </a:schemeClr>
              </a:solidFill>
              <a:latin typeface="Franklin Gothic Book" panose="020B0503020102020204" pitchFamily="34" charset="0"/>
            </a:endParaRPr>
          </a:p>
        </p:txBody>
      </p:sp>
      <p:grpSp>
        <p:nvGrpSpPr>
          <p:cNvPr id="4" name="Group 3"/>
          <p:cNvGrpSpPr/>
          <p:nvPr/>
        </p:nvGrpSpPr>
        <p:grpSpPr>
          <a:xfrm>
            <a:off x="4506247" y="5390053"/>
            <a:ext cx="3446272" cy="211667"/>
            <a:chOff x="508000" y="1403636"/>
            <a:chExt cx="3446272" cy="211667"/>
          </a:xfrm>
        </p:grpSpPr>
        <p:sp>
          <p:nvSpPr>
            <p:cNvPr id="3" name="Rectangle 2"/>
            <p:cNvSpPr/>
            <p:nvPr/>
          </p:nvSpPr>
          <p:spPr>
            <a:xfrm>
              <a:off x="508000" y="1403636"/>
              <a:ext cx="1049866" cy="211667"/>
            </a:xfrm>
            <a:prstGeom prst="rect">
              <a:avLst/>
            </a:prstGeom>
            <a:solidFill>
              <a:srgbClr val="00206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latin typeface="Franklin Gothic Book" panose="020B0503020102020204" pitchFamily="34" charset="0"/>
                </a:rPr>
                <a:t>California</a:t>
              </a:r>
            </a:p>
          </p:txBody>
        </p:sp>
        <p:sp>
          <p:nvSpPr>
            <p:cNvPr id="14" name="Rectangle 13"/>
            <p:cNvSpPr/>
            <p:nvPr/>
          </p:nvSpPr>
          <p:spPr>
            <a:xfrm>
              <a:off x="1706203" y="1403636"/>
              <a:ext cx="1049866" cy="211667"/>
            </a:xfrm>
            <a:prstGeom prst="rect">
              <a:avLst/>
            </a:prstGeom>
            <a:solidFill>
              <a:srgbClr val="0070C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latin typeface="Franklin Gothic Book" panose="020B0503020102020204" pitchFamily="34" charset="0"/>
                </a:rPr>
                <a:t>Georgia</a:t>
              </a:r>
            </a:p>
          </p:txBody>
        </p:sp>
        <p:sp>
          <p:nvSpPr>
            <p:cNvPr id="15" name="Rectangle 14"/>
            <p:cNvSpPr/>
            <p:nvPr/>
          </p:nvSpPr>
          <p:spPr>
            <a:xfrm>
              <a:off x="2904406" y="1403636"/>
              <a:ext cx="1049866" cy="211667"/>
            </a:xfrm>
            <a:prstGeom prst="rect">
              <a:avLst/>
            </a:prstGeom>
            <a:solidFill>
              <a:schemeClr val="accent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latin typeface="Franklin Gothic Book" panose="020B0503020102020204" pitchFamily="34" charset="0"/>
                </a:rPr>
                <a:t>All States</a:t>
              </a:r>
            </a:p>
          </p:txBody>
        </p:sp>
      </p:grpSp>
      <p:pic>
        <p:nvPicPr>
          <p:cNvPr id="6" name="Picture 5"/>
          <p:cNvPicPr>
            <a:picLocks noChangeAspect="1"/>
          </p:cNvPicPr>
          <p:nvPr/>
        </p:nvPicPr>
        <p:blipFill rotWithShape="1">
          <a:blip r:embed="rId3"/>
          <a:srcRect l="-645" t="8738" r="-1"/>
          <a:stretch/>
        </p:blipFill>
        <p:spPr>
          <a:xfrm>
            <a:off x="301658" y="1989055"/>
            <a:ext cx="5794342" cy="3069537"/>
          </a:xfrm>
          <a:prstGeom prst="rect">
            <a:avLst/>
          </a:prstGeom>
          <a:ln>
            <a:noFill/>
          </a:ln>
          <a:effectLst/>
        </p:spPr>
      </p:pic>
      <p:pic>
        <p:nvPicPr>
          <p:cNvPr id="7" name="Picture 6"/>
          <p:cNvPicPr>
            <a:picLocks noChangeAspect="1"/>
          </p:cNvPicPr>
          <p:nvPr/>
        </p:nvPicPr>
        <p:blipFill rotWithShape="1">
          <a:blip r:embed="rId4"/>
          <a:srcRect l="-99" t="9022" r="8066"/>
          <a:stretch/>
        </p:blipFill>
        <p:spPr>
          <a:xfrm>
            <a:off x="6259398" y="1989055"/>
            <a:ext cx="5593935" cy="3081193"/>
          </a:xfrm>
          <a:prstGeom prst="rect">
            <a:avLst/>
          </a:prstGeom>
          <a:ln>
            <a:noFill/>
          </a:ln>
          <a:effectLst/>
        </p:spPr>
      </p:pic>
    </p:spTree>
    <p:extLst>
      <p:ext uri="{BB962C8B-B14F-4D97-AF65-F5344CB8AC3E}">
        <p14:creationId xmlns:p14="http://schemas.microsoft.com/office/powerpoint/2010/main" val="10183414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2344189" y="0"/>
            <a:ext cx="8179383" cy="1708758"/>
          </a:xfrm>
          <a:noFill/>
          <a:ln>
            <a:noFill/>
          </a:ln>
        </p:spPr>
        <p:txBody>
          <a:bodyPr>
            <a:normAutofit/>
          </a:bodyPr>
          <a:lstStyle/>
          <a:p>
            <a:r>
              <a:rPr lang="en-US" sz="3200" dirty="0"/>
              <a:t>California</a:t>
            </a:r>
            <a:br>
              <a:rPr lang="en-US" sz="3200" dirty="0"/>
            </a:br>
            <a:r>
              <a:rPr lang="en-US" sz="2200" dirty="0">
                <a:solidFill>
                  <a:schemeClr val="accent2">
                    <a:lumMod val="75000"/>
                  </a:schemeClr>
                </a:solidFill>
                <a:latin typeface="+mn-lt"/>
              </a:rPr>
              <a:t>Stabilized healthcare costs</a:t>
            </a:r>
            <a:endParaRPr lang="en-US" sz="2200" dirty="0">
              <a:latin typeface="+mn-lt"/>
            </a:endParaRPr>
          </a:p>
        </p:txBody>
      </p:sp>
      <p:pic>
        <p:nvPicPr>
          <p:cNvPr id="10" name="Picture 9"/>
          <p:cNvPicPr>
            <a:picLocks noChangeAspect="1"/>
          </p:cNvPicPr>
          <p:nvPr/>
        </p:nvPicPr>
        <p:blipFill rotWithShape="1">
          <a:blip r:embed="rId3"/>
          <a:srcRect l="147761" t="-733545" r="-155244" b="722808"/>
          <a:stretch/>
        </p:blipFill>
        <p:spPr>
          <a:xfrm>
            <a:off x="4648200" y="3209925"/>
            <a:ext cx="2876006" cy="404132"/>
          </a:xfrm>
          <a:prstGeom prst="rect">
            <a:avLst/>
          </a:prstGeom>
        </p:spPr>
      </p:pic>
      <p:pic>
        <p:nvPicPr>
          <p:cNvPr id="17" name="Picture 16"/>
          <p:cNvPicPr>
            <a:picLocks noChangeAspect="1"/>
          </p:cNvPicPr>
          <p:nvPr/>
        </p:nvPicPr>
        <p:blipFill rotWithShape="1">
          <a:blip r:embed="rId4"/>
          <a:srcRect l="4201"/>
          <a:stretch/>
        </p:blipFill>
        <p:spPr>
          <a:xfrm>
            <a:off x="-2023" y="1744177"/>
            <a:ext cx="5404332" cy="4342724"/>
          </a:xfrm>
          <a:prstGeom prst="rect">
            <a:avLst/>
          </a:prstGeom>
        </p:spPr>
      </p:pic>
      <p:sp>
        <p:nvSpPr>
          <p:cNvPr id="18" name="Rectangle 17"/>
          <p:cNvSpPr/>
          <p:nvPr/>
        </p:nvSpPr>
        <p:spPr>
          <a:xfrm>
            <a:off x="5650775" y="3997768"/>
            <a:ext cx="5982426" cy="2862322"/>
          </a:xfrm>
          <a:prstGeom prst="rect">
            <a:avLst/>
          </a:prstGeom>
          <a:solidFill>
            <a:schemeClr val="accent2">
              <a:lumMod val="60000"/>
              <a:lumOff val="40000"/>
              <a:alpha val="63000"/>
            </a:schemeClr>
          </a:solidFill>
        </p:spPr>
        <p:txBody>
          <a:bodyPr wrap="square" lIns="365760" tIns="274320" rIns="457200" bIns="274320">
            <a:spAutoFit/>
          </a:bodyPr>
          <a:lstStyle/>
          <a:p>
            <a:r>
              <a:rPr lang="en-US" i="1" dirty="0"/>
              <a:t>“If MICRA is changed and our medical liability rates go up… it’s our patients, mostly low-income and people of color with few health options, who will lose access to health care services. We should be focused on lowering health care costs to expand access to care, not the other way around.”</a:t>
            </a:r>
          </a:p>
          <a:p>
            <a:endParaRPr lang="en-US" i="1" dirty="0"/>
          </a:p>
          <a:p>
            <a:r>
              <a:rPr lang="en-US" sz="1200" dirty="0"/>
              <a:t>-Jim </a:t>
            </a:r>
            <a:r>
              <a:rPr lang="en-US" sz="1200" dirty="0" err="1"/>
              <a:t>Mangia</a:t>
            </a:r>
            <a:r>
              <a:rPr lang="en-US" sz="1200" dirty="0"/>
              <a:t>, President &amp; CEO, St. John’s Well Child &amp; Family Center</a:t>
            </a:r>
          </a:p>
          <a:p>
            <a:endParaRPr lang="en-US" sz="1200" dirty="0"/>
          </a:p>
        </p:txBody>
      </p:sp>
      <p:sp>
        <p:nvSpPr>
          <p:cNvPr id="19" name="TextBox 18"/>
          <p:cNvSpPr txBox="1"/>
          <p:nvPr/>
        </p:nvSpPr>
        <p:spPr>
          <a:xfrm>
            <a:off x="5538652" y="1832429"/>
            <a:ext cx="6320245" cy="1908215"/>
          </a:xfrm>
          <a:prstGeom prst="rect">
            <a:avLst/>
          </a:prstGeom>
          <a:noFill/>
        </p:spPr>
        <p:txBody>
          <a:bodyPr wrap="square" rtlCol="0">
            <a:spAutoFit/>
          </a:bodyPr>
          <a:lstStyle/>
          <a:p>
            <a:pPr>
              <a:spcAft>
                <a:spcPts val="600"/>
              </a:spcAft>
            </a:pPr>
            <a:r>
              <a:rPr lang="en-US" dirty="0"/>
              <a:t>A recent study</a:t>
            </a:r>
            <a:r>
              <a:rPr lang="en-US" baseline="30000" dirty="0"/>
              <a:t>+</a:t>
            </a:r>
            <a:r>
              <a:rPr lang="en-US" dirty="0"/>
              <a:t> found that eliminating California’s tort reform would have annual direct and indirect costs of $11.4 Billion:</a:t>
            </a:r>
          </a:p>
          <a:p>
            <a:pPr lvl="1" indent="-279400">
              <a:spcAft>
                <a:spcPts val="600"/>
              </a:spcAft>
              <a:buFont typeface="Arial" panose="020B0604020202020204" pitchFamily="34" charset="0"/>
              <a:buChar char="•"/>
            </a:pPr>
            <a:r>
              <a:rPr lang="en-US" dirty="0"/>
              <a:t>Increased doctors fees passed on to consumers and ultimately employers and taxpayers who fund public and private health plans</a:t>
            </a:r>
          </a:p>
          <a:p>
            <a:pPr lvl="1" indent="-279400">
              <a:spcAft>
                <a:spcPts val="600"/>
              </a:spcAft>
              <a:buFont typeface="Arial" panose="020B0604020202020204" pitchFamily="34" charset="0"/>
              <a:buChar char="•"/>
            </a:pPr>
            <a:r>
              <a:rPr lang="en-US" dirty="0"/>
              <a:t>Increase in “defensive medicine”</a:t>
            </a:r>
          </a:p>
        </p:txBody>
      </p:sp>
      <p:sp>
        <p:nvSpPr>
          <p:cNvPr id="21" name="Rectangle 20"/>
          <p:cNvSpPr/>
          <p:nvPr/>
        </p:nvSpPr>
        <p:spPr>
          <a:xfrm>
            <a:off x="329111" y="6534608"/>
            <a:ext cx="2926079" cy="230832"/>
          </a:xfrm>
          <a:prstGeom prst="rect">
            <a:avLst/>
          </a:prstGeom>
        </p:spPr>
        <p:txBody>
          <a:bodyPr wrap="square">
            <a:spAutoFit/>
          </a:bodyPr>
          <a:lstStyle/>
          <a:p>
            <a:pPr algn="ctr"/>
            <a:r>
              <a:rPr lang="en-US" sz="900" dirty="0">
                <a:solidFill>
                  <a:schemeClr val="tx1">
                    <a:lumMod val="65000"/>
                    <a:lumOff val="35000"/>
                  </a:schemeClr>
                </a:solidFill>
                <a:latin typeface="Franklin Gothic Book" panose="020B0503020102020204" pitchFamily="34" charset="0"/>
              </a:rPr>
              <a:t>+Source: MICRA and Access to Health Care, May 2019</a:t>
            </a:r>
          </a:p>
        </p:txBody>
      </p:sp>
    </p:spTree>
    <p:extLst>
      <p:ext uri="{BB962C8B-B14F-4D97-AF65-F5344CB8AC3E}">
        <p14:creationId xmlns:p14="http://schemas.microsoft.com/office/powerpoint/2010/main" val="20847597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F918B9FC-20F9-F74B-A4E8-122765A0B95F}"/>
              </a:ext>
            </a:extLst>
          </p:cNvPr>
          <p:cNvPicPr>
            <a:picLocks noChangeAspect="1"/>
          </p:cNvPicPr>
          <p:nvPr/>
        </p:nvPicPr>
        <p:blipFill>
          <a:blip r:embed="rId3"/>
          <a:stretch>
            <a:fillRect/>
          </a:stretch>
        </p:blipFill>
        <p:spPr>
          <a:xfrm>
            <a:off x="8775080" y="344847"/>
            <a:ext cx="3090672" cy="1914182"/>
          </a:xfrm>
          <a:prstGeom prst="rect">
            <a:avLst/>
          </a:prstGeom>
        </p:spPr>
      </p:pic>
      <p:sp>
        <p:nvSpPr>
          <p:cNvPr id="11" name="Rectangle 10">
            <a:extLst>
              <a:ext uri="{FF2B5EF4-FFF2-40B4-BE49-F238E27FC236}">
                <a16:creationId xmlns:a16="http://schemas.microsoft.com/office/drawing/2014/main" xmlns="" id="{68F167D4-4A38-AD49-A235-C3933F253F26}"/>
              </a:ext>
            </a:extLst>
          </p:cNvPr>
          <p:cNvSpPr/>
          <p:nvPr/>
        </p:nvSpPr>
        <p:spPr>
          <a:xfrm>
            <a:off x="813238" y="2078702"/>
            <a:ext cx="10532523" cy="3754874"/>
          </a:xfrm>
          <a:prstGeom prst="rect">
            <a:avLst/>
          </a:prstGeom>
        </p:spPr>
        <p:txBody>
          <a:bodyPr wrap="square">
            <a:spAutoFit/>
          </a:bodyPr>
          <a:lstStyle/>
          <a:p>
            <a:pPr>
              <a:spcAft>
                <a:spcPts val="600"/>
              </a:spcAft>
            </a:pPr>
            <a:r>
              <a:rPr lang="en-US" u="sng" dirty="0">
                <a:solidFill>
                  <a:schemeClr val="bg1"/>
                </a:solidFill>
                <a:latin typeface="+mj-lt"/>
                <a:ea typeface="Calibri" panose="020F0502020204030204" pitchFamily="34" charset="0"/>
              </a:rPr>
              <a:t>Non-Economic Damages Cap</a:t>
            </a:r>
          </a:p>
          <a:p>
            <a:pPr marL="285750" indent="-285750">
              <a:spcAft>
                <a:spcPts val="600"/>
              </a:spcAft>
              <a:buFont typeface="Wingdings" panose="05000000000000000000" pitchFamily="2" charset="2"/>
              <a:buChar char="q"/>
            </a:pPr>
            <a:r>
              <a:rPr lang="en-US" dirty="0">
                <a:solidFill>
                  <a:schemeClr val="bg1"/>
                </a:solidFill>
                <a:ea typeface="Calibri" panose="020F0502020204030204" pitchFamily="34" charset="0"/>
              </a:rPr>
              <a:t> Cap of $250,000 for non-economic damages, all other damages are unlimited</a:t>
            </a:r>
          </a:p>
          <a:p>
            <a:pPr marL="285750" indent="-285750">
              <a:spcAft>
                <a:spcPts val="600"/>
              </a:spcAft>
              <a:buFont typeface="Wingdings" panose="05000000000000000000" pitchFamily="2" charset="2"/>
              <a:buChar char="q"/>
            </a:pPr>
            <a:endParaRPr lang="en-US" dirty="0">
              <a:solidFill>
                <a:schemeClr val="bg1"/>
              </a:solidFill>
              <a:ea typeface="Calibri" panose="020F0502020204030204" pitchFamily="34" charset="0"/>
            </a:endParaRPr>
          </a:p>
          <a:p>
            <a:pPr>
              <a:spcAft>
                <a:spcPts val="600"/>
              </a:spcAft>
            </a:pPr>
            <a:r>
              <a:rPr lang="en-US" dirty="0">
                <a:solidFill>
                  <a:schemeClr val="bg1"/>
                </a:solidFill>
                <a:latin typeface="+mj-lt"/>
                <a:ea typeface="Calibri" panose="020F0502020204030204" pitchFamily="34" charset="0"/>
              </a:rPr>
              <a:t> </a:t>
            </a:r>
            <a:r>
              <a:rPr lang="en-US" u="sng" dirty="0">
                <a:solidFill>
                  <a:schemeClr val="bg1"/>
                </a:solidFill>
                <a:latin typeface="+mj-lt"/>
                <a:ea typeface="Calibri" panose="020F0502020204030204" pitchFamily="34" charset="0"/>
              </a:rPr>
              <a:t>Limit on Attorney’s Fees</a:t>
            </a:r>
          </a:p>
          <a:p>
            <a:pPr marL="285750" indent="-285750">
              <a:spcAft>
                <a:spcPts val="600"/>
              </a:spcAft>
              <a:buFont typeface="Wingdings" panose="05000000000000000000" pitchFamily="2" charset="2"/>
              <a:buChar char="q"/>
            </a:pPr>
            <a:r>
              <a:rPr lang="en-US" dirty="0">
                <a:solidFill>
                  <a:schemeClr val="bg1"/>
                </a:solidFill>
                <a:ea typeface="Calibri" panose="020F0502020204030204" pitchFamily="34" charset="0"/>
              </a:rPr>
              <a:t> Plaintiff’s attorneys cannot receive more than 40% of the first $50,000 recovered, 33-1/3% of the next $50,000 recovered; 25% of the next $500,000 recovered; 15% in excess of $600,000</a:t>
            </a:r>
          </a:p>
          <a:p>
            <a:pPr marL="285750" indent="-285750">
              <a:spcAft>
                <a:spcPts val="600"/>
              </a:spcAft>
              <a:buFont typeface="Wingdings" panose="05000000000000000000" pitchFamily="2" charset="2"/>
              <a:buChar char="q"/>
            </a:pPr>
            <a:r>
              <a:rPr lang="en-US" dirty="0">
                <a:solidFill>
                  <a:schemeClr val="bg1"/>
                </a:solidFill>
                <a:ea typeface="Calibri" panose="020F0502020204030204" pitchFamily="34" charset="0"/>
              </a:rPr>
              <a:t>Limitations shall apply regardless if recovery is by settlement, arbitration, judgement of if person for whom the recovery is made is a responsible adult, infant or person of unsound mind. </a:t>
            </a:r>
          </a:p>
          <a:p>
            <a:pPr>
              <a:spcAft>
                <a:spcPts val="600"/>
              </a:spcAft>
            </a:pPr>
            <a:endParaRPr lang="en-US" dirty="0">
              <a:solidFill>
                <a:schemeClr val="bg1"/>
              </a:solidFill>
              <a:ea typeface="Calibri" panose="020F0502020204030204" pitchFamily="34" charset="0"/>
            </a:endParaRPr>
          </a:p>
          <a:p>
            <a:pPr>
              <a:spcAft>
                <a:spcPts val="600"/>
              </a:spcAft>
            </a:pPr>
            <a:r>
              <a:rPr lang="en-US" u="sng" dirty="0">
                <a:solidFill>
                  <a:schemeClr val="bg1"/>
                </a:solidFill>
                <a:latin typeface="+mj-lt"/>
                <a:ea typeface="Calibri" panose="020F0502020204030204" pitchFamily="34" charset="0"/>
              </a:rPr>
              <a:t>Notice for Filing Claim</a:t>
            </a:r>
          </a:p>
          <a:p>
            <a:pPr marL="285750" indent="-285750">
              <a:spcAft>
                <a:spcPts val="600"/>
              </a:spcAft>
              <a:buFont typeface="Wingdings" panose="05000000000000000000" pitchFamily="2" charset="2"/>
              <a:buChar char="q"/>
            </a:pPr>
            <a:r>
              <a:rPr lang="en-US" dirty="0">
                <a:solidFill>
                  <a:schemeClr val="bg1"/>
                </a:solidFill>
                <a:ea typeface="Calibri" panose="020F0502020204030204" pitchFamily="34" charset="0"/>
              </a:rPr>
              <a:t>90 days’ advance notice to bring a claim of professional negligence against a healthcare provider</a:t>
            </a:r>
          </a:p>
        </p:txBody>
      </p:sp>
      <p:sp>
        <p:nvSpPr>
          <p:cNvPr id="14" name="Title 1">
            <a:extLst>
              <a:ext uri="{FF2B5EF4-FFF2-40B4-BE49-F238E27FC236}">
                <a16:creationId xmlns:a16="http://schemas.microsoft.com/office/drawing/2014/main" xmlns="" id="{3A3CB91E-955C-894D-B911-A9FEEE60633A}"/>
              </a:ext>
            </a:extLst>
          </p:cNvPr>
          <p:cNvSpPr txBox="1">
            <a:spLocks/>
          </p:cNvSpPr>
          <p:nvPr/>
        </p:nvSpPr>
        <p:spPr bwMode="blackWhite">
          <a:xfrm>
            <a:off x="813238" y="540191"/>
            <a:ext cx="5255257" cy="747897"/>
          </a:xfrm>
          <a:prstGeom prst="rect">
            <a:avLst/>
          </a:prstGeom>
          <a:noFill/>
          <a:ln w="38100" cap="sq">
            <a:noFill/>
            <a:miter lim="800000"/>
          </a:ln>
        </p:spPr>
        <p:txBody>
          <a:bodyPr vert="horz" wrap="square" lIns="0" tIns="0" rIns="0" bIns="0" rtlCol="0" anchor="t" anchorCtr="0">
            <a:spAutoFit/>
          </a:bodyPr>
          <a:lstStyle>
            <a:lvl1pPr algn="ctr" defTabSz="914400" rtl="0" eaLnBrk="1" latinLnBrk="0" hangingPunct="1">
              <a:lnSpc>
                <a:spcPct val="90000"/>
              </a:lnSpc>
              <a:spcBef>
                <a:spcPct val="0"/>
              </a:spcBef>
              <a:buNone/>
              <a:defRPr sz="3800" kern="1200" cap="all" spc="200" baseline="0">
                <a:solidFill>
                  <a:srgbClr val="262626"/>
                </a:solidFill>
                <a:latin typeface="+mj-lt"/>
                <a:ea typeface="+mj-ea"/>
                <a:cs typeface="+mj-cs"/>
              </a:defRPr>
            </a:lvl1pPr>
          </a:lstStyle>
          <a:p>
            <a:pPr algn="l"/>
            <a:r>
              <a:rPr lang="en-US" sz="3200" dirty="0">
                <a:solidFill>
                  <a:schemeClr val="bg1"/>
                </a:solidFill>
              </a:rPr>
              <a:t>What can we learn?</a:t>
            </a:r>
            <a:r>
              <a:rPr lang="en-US" dirty="0">
                <a:solidFill>
                  <a:schemeClr val="accent2">
                    <a:lumMod val="75000"/>
                  </a:schemeClr>
                </a:solidFill>
                <a:latin typeface="Franklin Gothic Book" panose="020B0503020102020204" pitchFamily="34" charset="0"/>
              </a:rPr>
              <a:t/>
            </a:r>
            <a:br>
              <a:rPr lang="en-US" dirty="0">
                <a:solidFill>
                  <a:schemeClr val="accent2">
                    <a:lumMod val="75000"/>
                  </a:schemeClr>
                </a:solidFill>
                <a:latin typeface="Franklin Gothic Book" panose="020B0503020102020204" pitchFamily="34" charset="0"/>
              </a:rPr>
            </a:br>
            <a:r>
              <a:rPr lang="en-US" sz="2200" dirty="0">
                <a:solidFill>
                  <a:schemeClr val="accent2">
                    <a:lumMod val="75000"/>
                  </a:schemeClr>
                </a:solidFill>
                <a:latin typeface="Franklin Gothic Book" panose="020B0503020102020204" pitchFamily="34" charset="0"/>
              </a:rPr>
              <a:t>CALIFORNIA</a:t>
            </a:r>
          </a:p>
        </p:txBody>
      </p:sp>
    </p:spTree>
    <p:extLst>
      <p:ext uri="{BB962C8B-B14F-4D97-AF65-F5344CB8AC3E}">
        <p14:creationId xmlns:p14="http://schemas.microsoft.com/office/powerpoint/2010/main" val="36598999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231136" y="0"/>
            <a:ext cx="7729728" cy="1188720"/>
          </a:xfrm>
          <a:noFill/>
          <a:ln>
            <a:noFill/>
          </a:ln>
        </p:spPr>
        <p:txBody>
          <a:bodyPr anchor="t" anchorCtr="0">
            <a:normAutofit/>
          </a:bodyPr>
          <a:lstStyle/>
          <a:p>
            <a:r>
              <a:rPr lang="en-US" sz="3200" dirty="0"/>
              <a:t>North Carolina</a:t>
            </a:r>
            <a:r>
              <a:rPr lang="en-US" sz="3600" dirty="0">
                <a:latin typeface="Franklin Gothic Book" panose="020B0503020102020204" pitchFamily="34" charset="0"/>
              </a:rPr>
              <a:t/>
            </a:r>
            <a:br>
              <a:rPr lang="en-US" sz="3600" dirty="0">
                <a:latin typeface="Franklin Gothic Book" panose="020B0503020102020204" pitchFamily="34" charset="0"/>
              </a:rPr>
            </a:br>
            <a:r>
              <a:rPr lang="en-US" sz="2200" dirty="0">
                <a:solidFill>
                  <a:schemeClr val="accent2">
                    <a:lumMod val="75000"/>
                  </a:schemeClr>
                </a:solidFill>
                <a:latin typeface="+mn-lt"/>
              </a:rPr>
              <a:t>ENACTED TORT reform 2011</a:t>
            </a:r>
          </a:p>
        </p:txBody>
      </p:sp>
      <p:sp>
        <p:nvSpPr>
          <p:cNvPr id="11" name="Title 1"/>
          <p:cNvSpPr txBox="1">
            <a:spLocks/>
          </p:cNvSpPr>
          <p:nvPr/>
        </p:nvSpPr>
        <p:spPr bwMode="black">
          <a:xfrm>
            <a:off x="1732927" y="5895753"/>
            <a:ext cx="5779058" cy="1188720"/>
          </a:xfrm>
          <a:prstGeom prst="rect">
            <a:avLst/>
          </a:prstGeom>
          <a:noFill/>
          <a:ln w="31750" cap="sq">
            <a:noFill/>
            <a:miter lim="800000"/>
          </a:ln>
        </p:spPr>
        <p:txBody>
          <a:bodyPr vert="horz" lIns="182880" tIns="182880" rIns="182880" bIns="182880" rtlCol="0" anchor="ctr">
            <a:normAutofit/>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r>
              <a:rPr lang="en-US" sz="1800" dirty="0">
                <a:solidFill>
                  <a:schemeClr val="accent2">
                    <a:lumMod val="75000"/>
                  </a:schemeClr>
                </a:solidFill>
                <a:latin typeface="Franklin Gothic Book" panose="020B0503020102020204" pitchFamily="34" charset="0"/>
              </a:rPr>
              <a:t>median</a:t>
            </a:r>
          </a:p>
        </p:txBody>
      </p:sp>
      <p:grpSp>
        <p:nvGrpSpPr>
          <p:cNvPr id="4" name="Group 3"/>
          <p:cNvGrpSpPr/>
          <p:nvPr/>
        </p:nvGrpSpPr>
        <p:grpSpPr>
          <a:xfrm>
            <a:off x="5568910" y="6384280"/>
            <a:ext cx="3446272" cy="211667"/>
            <a:chOff x="508000" y="1403636"/>
            <a:chExt cx="3446272" cy="211667"/>
          </a:xfrm>
        </p:grpSpPr>
        <p:sp>
          <p:nvSpPr>
            <p:cNvPr id="3" name="Rectangle 2"/>
            <p:cNvSpPr/>
            <p:nvPr/>
          </p:nvSpPr>
          <p:spPr>
            <a:xfrm>
              <a:off x="508000" y="1403636"/>
              <a:ext cx="1049866" cy="211667"/>
            </a:xfrm>
            <a:prstGeom prst="rect">
              <a:avLst/>
            </a:prstGeom>
            <a:solidFill>
              <a:srgbClr val="00206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latin typeface="Franklin Gothic Book" panose="020B0503020102020204" pitchFamily="34" charset="0"/>
                </a:rPr>
                <a:t>Georgia</a:t>
              </a:r>
            </a:p>
          </p:txBody>
        </p:sp>
        <p:sp>
          <p:nvSpPr>
            <p:cNvPr id="14" name="Rectangle 13"/>
            <p:cNvSpPr/>
            <p:nvPr/>
          </p:nvSpPr>
          <p:spPr>
            <a:xfrm>
              <a:off x="1706203" y="1403636"/>
              <a:ext cx="1049866" cy="211667"/>
            </a:xfrm>
            <a:prstGeom prst="rect">
              <a:avLst/>
            </a:prstGeom>
            <a:solidFill>
              <a:srgbClr val="0070C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latin typeface="Franklin Gothic Book" panose="020B0503020102020204" pitchFamily="34" charset="0"/>
                </a:rPr>
                <a:t>North Carolina</a:t>
              </a:r>
            </a:p>
          </p:txBody>
        </p:sp>
        <p:sp>
          <p:nvSpPr>
            <p:cNvPr id="15" name="Rectangle 14"/>
            <p:cNvSpPr/>
            <p:nvPr/>
          </p:nvSpPr>
          <p:spPr>
            <a:xfrm>
              <a:off x="2904406" y="1403636"/>
              <a:ext cx="1049866" cy="211667"/>
            </a:xfrm>
            <a:prstGeom prst="rect">
              <a:avLst/>
            </a:prstGeom>
            <a:solidFill>
              <a:schemeClr val="accent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latin typeface="Franklin Gothic Book" panose="020B0503020102020204" pitchFamily="34" charset="0"/>
                </a:rPr>
                <a:t>All States</a:t>
              </a:r>
            </a:p>
          </p:txBody>
        </p:sp>
      </p:grpSp>
      <p:pic>
        <p:nvPicPr>
          <p:cNvPr id="13" name="Picture 12"/>
          <p:cNvPicPr>
            <a:picLocks noChangeAspect="1"/>
          </p:cNvPicPr>
          <p:nvPr/>
        </p:nvPicPr>
        <p:blipFill rotWithShape="1">
          <a:blip r:embed="rId3"/>
          <a:srcRect l="2910" t="8555" r="8323"/>
          <a:stretch/>
        </p:blipFill>
        <p:spPr>
          <a:xfrm>
            <a:off x="2281287" y="2036190"/>
            <a:ext cx="7363072" cy="4176924"/>
          </a:xfrm>
          <a:prstGeom prst="rect">
            <a:avLst/>
          </a:prstGeom>
          <a:ln>
            <a:noFill/>
          </a:ln>
          <a:effectLst/>
        </p:spPr>
      </p:pic>
    </p:spTree>
    <p:extLst>
      <p:ext uri="{BB962C8B-B14F-4D97-AF65-F5344CB8AC3E}">
        <p14:creationId xmlns:p14="http://schemas.microsoft.com/office/powerpoint/2010/main" val="386970218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1850C528-246C-7B40-B9CF-BAABDE83BCBF}"/>
              </a:ext>
            </a:extLst>
          </p:cNvPr>
          <p:cNvSpPr txBox="1"/>
          <p:nvPr/>
        </p:nvSpPr>
        <p:spPr>
          <a:xfrm>
            <a:off x="2624988" y="1957878"/>
            <a:ext cx="6920456" cy="1015663"/>
          </a:xfrm>
          <a:prstGeom prst="rect">
            <a:avLst/>
          </a:prstGeom>
          <a:noFill/>
        </p:spPr>
        <p:txBody>
          <a:bodyPr wrap="square" rtlCol="0">
            <a:spAutoFit/>
          </a:bodyPr>
          <a:lstStyle/>
          <a:p>
            <a:pPr algn="ctr">
              <a:spcAft>
                <a:spcPts val="1800"/>
              </a:spcAft>
            </a:pPr>
            <a:r>
              <a:rPr lang="en-US" sz="3000" dirty="0"/>
              <a:t>Georgia physicians pay more than their counterparts in North Carolina</a:t>
            </a:r>
          </a:p>
        </p:txBody>
      </p:sp>
      <p:grpSp>
        <p:nvGrpSpPr>
          <p:cNvPr id="24" name="Group 23">
            <a:extLst>
              <a:ext uri="{FF2B5EF4-FFF2-40B4-BE49-F238E27FC236}">
                <a16:creationId xmlns:a16="http://schemas.microsoft.com/office/drawing/2014/main" xmlns="" id="{B73CE92E-BF3F-9440-9806-B2E2BFC1EB2A}"/>
              </a:ext>
            </a:extLst>
          </p:cNvPr>
          <p:cNvGrpSpPr/>
          <p:nvPr/>
        </p:nvGrpSpPr>
        <p:grpSpPr>
          <a:xfrm>
            <a:off x="1086237" y="3582205"/>
            <a:ext cx="10087286" cy="1629853"/>
            <a:chOff x="1024568" y="3582205"/>
            <a:chExt cx="10087286" cy="1629853"/>
          </a:xfrm>
        </p:grpSpPr>
        <p:sp>
          <p:nvSpPr>
            <p:cNvPr id="23" name="Rectangle 22">
              <a:extLst>
                <a:ext uri="{FF2B5EF4-FFF2-40B4-BE49-F238E27FC236}">
                  <a16:creationId xmlns:a16="http://schemas.microsoft.com/office/drawing/2014/main" xmlns="" id="{A87EC6DE-4F70-5B4C-AEBE-90B993C1425A}"/>
                </a:ext>
              </a:extLst>
            </p:cNvPr>
            <p:cNvSpPr/>
            <p:nvPr/>
          </p:nvSpPr>
          <p:spPr>
            <a:xfrm>
              <a:off x="7994080" y="3582205"/>
              <a:ext cx="3117774" cy="162985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xmlns="" id="{E9EC1C65-41A8-7A47-86C3-D5E4A2A5BEB2}"/>
                </a:ext>
              </a:extLst>
            </p:cNvPr>
            <p:cNvSpPr/>
            <p:nvPr/>
          </p:nvSpPr>
          <p:spPr>
            <a:xfrm>
              <a:off x="4492597" y="3582205"/>
              <a:ext cx="3117774" cy="1629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xmlns="" id="{B3F73405-6DE0-1248-85AA-973A0AB388D1}"/>
                </a:ext>
              </a:extLst>
            </p:cNvPr>
            <p:cNvSpPr/>
            <p:nvPr/>
          </p:nvSpPr>
          <p:spPr>
            <a:xfrm>
              <a:off x="1024568" y="3582205"/>
              <a:ext cx="3117774" cy="1629853"/>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xmlns="" id="{90970561-BC43-3642-AF3D-9E7267213D1F}"/>
                </a:ext>
              </a:extLst>
            </p:cNvPr>
            <p:cNvSpPr txBox="1"/>
            <p:nvPr/>
          </p:nvSpPr>
          <p:spPr>
            <a:xfrm>
              <a:off x="7932924" y="4043190"/>
              <a:ext cx="1994053" cy="1015663"/>
            </a:xfrm>
            <a:prstGeom prst="rect">
              <a:avLst/>
            </a:prstGeom>
            <a:noFill/>
          </p:spPr>
          <p:txBody>
            <a:bodyPr wrap="square" rtlCol="0">
              <a:spAutoFit/>
            </a:bodyPr>
            <a:lstStyle/>
            <a:p>
              <a:pPr algn="ctr"/>
              <a:r>
                <a:rPr lang="en-US" sz="6000" dirty="0">
                  <a:solidFill>
                    <a:schemeClr val="bg1"/>
                  </a:solidFill>
                </a:rPr>
                <a:t>49%</a:t>
              </a:r>
            </a:p>
          </p:txBody>
        </p:sp>
        <p:sp>
          <p:nvSpPr>
            <p:cNvPr id="12" name="TextBox 11">
              <a:extLst>
                <a:ext uri="{FF2B5EF4-FFF2-40B4-BE49-F238E27FC236}">
                  <a16:creationId xmlns:a16="http://schemas.microsoft.com/office/drawing/2014/main" xmlns="" id="{E9E4707C-2588-C645-94B8-B0B6B0E051A2}"/>
                </a:ext>
              </a:extLst>
            </p:cNvPr>
            <p:cNvSpPr txBox="1"/>
            <p:nvPr/>
          </p:nvSpPr>
          <p:spPr>
            <a:xfrm>
              <a:off x="8218584" y="3824003"/>
              <a:ext cx="2565372" cy="215444"/>
            </a:xfrm>
            <a:prstGeom prst="rect">
              <a:avLst/>
            </a:prstGeom>
            <a:noFill/>
          </p:spPr>
          <p:txBody>
            <a:bodyPr wrap="square" lIns="0" tIns="0" rIns="0" bIns="0" rtlCol="0">
              <a:spAutoFit/>
            </a:bodyPr>
            <a:lstStyle/>
            <a:p>
              <a:pPr algn="ctr"/>
              <a:r>
                <a:rPr lang="en-US" sz="1400" dirty="0">
                  <a:solidFill>
                    <a:schemeClr val="bg1"/>
                  </a:solidFill>
                  <a:latin typeface="+mj-lt"/>
                </a:rPr>
                <a:t>INTERNAL MEDICINE PHYSICIAN</a:t>
              </a:r>
            </a:p>
          </p:txBody>
        </p:sp>
        <p:sp>
          <p:nvSpPr>
            <p:cNvPr id="13" name="TextBox 12">
              <a:extLst>
                <a:ext uri="{FF2B5EF4-FFF2-40B4-BE49-F238E27FC236}">
                  <a16:creationId xmlns:a16="http://schemas.microsoft.com/office/drawing/2014/main" xmlns="" id="{A2211857-71CC-8949-A765-CC4EA005E0F8}"/>
                </a:ext>
              </a:extLst>
            </p:cNvPr>
            <p:cNvSpPr txBox="1"/>
            <p:nvPr/>
          </p:nvSpPr>
          <p:spPr>
            <a:xfrm>
              <a:off x="9799895" y="4397132"/>
              <a:ext cx="898264" cy="307777"/>
            </a:xfrm>
            <a:prstGeom prst="rect">
              <a:avLst/>
            </a:prstGeom>
            <a:noFill/>
          </p:spPr>
          <p:txBody>
            <a:bodyPr wrap="square" lIns="0" tIns="0" rIns="0" bIns="0" rtlCol="0">
              <a:spAutoFit/>
            </a:bodyPr>
            <a:lstStyle/>
            <a:p>
              <a:r>
                <a:rPr lang="en-US" sz="2000" dirty="0">
                  <a:solidFill>
                    <a:schemeClr val="bg1"/>
                  </a:solidFill>
                  <a:latin typeface="+mj-lt"/>
                </a:rPr>
                <a:t>MORE</a:t>
              </a:r>
            </a:p>
          </p:txBody>
        </p:sp>
        <p:sp>
          <p:nvSpPr>
            <p:cNvPr id="14" name="TextBox 13">
              <a:extLst>
                <a:ext uri="{FF2B5EF4-FFF2-40B4-BE49-F238E27FC236}">
                  <a16:creationId xmlns:a16="http://schemas.microsoft.com/office/drawing/2014/main" xmlns="" id="{DB1CFF19-77EE-6D42-BCCC-9E47765B7AEB}"/>
                </a:ext>
              </a:extLst>
            </p:cNvPr>
            <p:cNvSpPr txBox="1"/>
            <p:nvPr/>
          </p:nvSpPr>
          <p:spPr>
            <a:xfrm>
              <a:off x="4550745" y="4043190"/>
              <a:ext cx="1994053" cy="1015663"/>
            </a:xfrm>
            <a:prstGeom prst="rect">
              <a:avLst/>
            </a:prstGeom>
            <a:noFill/>
          </p:spPr>
          <p:txBody>
            <a:bodyPr wrap="square" rtlCol="0">
              <a:spAutoFit/>
            </a:bodyPr>
            <a:lstStyle/>
            <a:p>
              <a:pPr algn="ctr"/>
              <a:r>
                <a:rPr lang="en-US" sz="6000" dirty="0"/>
                <a:t>56%</a:t>
              </a:r>
            </a:p>
          </p:txBody>
        </p:sp>
        <p:sp>
          <p:nvSpPr>
            <p:cNvPr id="15" name="TextBox 14">
              <a:extLst>
                <a:ext uri="{FF2B5EF4-FFF2-40B4-BE49-F238E27FC236}">
                  <a16:creationId xmlns:a16="http://schemas.microsoft.com/office/drawing/2014/main" xmlns="" id="{A322B03C-BFE7-D144-A9F8-273B5CF39C69}"/>
                </a:ext>
              </a:extLst>
            </p:cNvPr>
            <p:cNvSpPr txBox="1"/>
            <p:nvPr/>
          </p:nvSpPr>
          <p:spPr>
            <a:xfrm>
              <a:off x="4836405" y="3824003"/>
              <a:ext cx="2565372" cy="215444"/>
            </a:xfrm>
            <a:prstGeom prst="rect">
              <a:avLst/>
            </a:prstGeom>
            <a:noFill/>
          </p:spPr>
          <p:txBody>
            <a:bodyPr wrap="square" lIns="0" tIns="0" rIns="0" bIns="0" rtlCol="0">
              <a:spAutoFit/>
            </a:bodyPr>
            <a:lstStyle/>
            <a:p>
              <a:r>
                <a:rPr lang="en-US" sz="1400" dirty="0">
                  <a:latin typeface="+mj-lt"/>
                </a:rPr>
                <a:t>GENERAL SURGEON</a:t>
              </a:r>
            </a:p>
          </p:txBody>
        </p:sp>
        <p:sp>
          <p:nvSpPr>
            <p:cNvPr id="16" name="TextBox 15">
              <a:extLst>
                <a:ext uri="{FF2B5EF4-FFF2-40B4-BE49-F238E27FC236}">
                  <a16:creationId xmlns:a16="http://schemas.microsoft.com/office/drawing/2014/main" xmlns="" id="{2EF8F33C-3A47-1F4E-8EE4-DD0EC263E274}"/>
                </a:ext>
              </a:extLst>
            </p:cNvPr>
            <p:cNvSpPr txBox="1"/>
            <p:nvPr/>
          </p:nvSpPr>
          <p:spPr>
            <a:xfrm>
              <a:off x="6417716" y="4397132"/>
              <a:ext cx="898264" cy="307777"/>
            </a:xfrm>
            <a:prstGeom prst="rect">
              <a:avLst/>
            </a:prstGeom>
            <a:noFill/>
          </p:spPr>
          <p:txBody>
            <a:bodyPr wrap="square" lIns="0" tIns="0" rIns="0" bIns="0" rtlCol="0">
              <a:spAutoFit/>
            </a:bodyPr>
            <a:lstStyle/>
            <a:p>
              <a:r>
                <a:rPr lang="en-US" sz="2000" dirty="0">
                  <a:latin typeface="+mj-lt"/>
                </a:rPr>
                <a:t>MORE</a:t>
              </a:r>
            </a:p>
          </p:txBody>
        </p:sp>
        <p:sp>
          <p:nvSpPr>
            <p:cNvPr id="17" name="TextBox 16">
              <a:extLst>
                <a:ext uri="{FF2B5EF4-FFF2-40B4-BE49-F238E27FC236}">
                  <a16:creationId xmlns:a16="http://schemas.microsoft.com/office/drawing/2014/main" xmlns="" id="{B4C7A24B-F802-AF44-BE87-70942D93E172}"/>
                </a:ext>
              </a:extLst>
            </p:cNvPr>
            <p:cNvSpPr txBox="1"/>
            <p:nvPr/>
          </p:nvSpPr>
          <p:spPr>
            <a:xfrm>
              <a:off x="1080432" y="4043190"/>
              <a:ext cx="1994053" cy="1015663"/>
            </a:xfrm>
            <a:prstGeom prst="rect">
              <a:avLst/>
            </a:prstGeom>
            <a:noFill/>
          </p:spPr>
          <p:txBody>
            <a:bodyPr wrap="square" rtlCol="0">
              <a:spAutoFit/>
            </a:bodyPr>
            <a:lstStyle/>
            <a:p>
              <a:pPr algn="ctr"/>
              <a:r>
                <a:rPr lang="en-US" sz="6000" dirty="0">
                  <a:solidFill>
                    <a:schemeClr val="bg1"/>
                  </a:solidFill>
                </a:rPr>
                <a:t>52%</a:t>
              </a:r>
            </a:p>
          </p:txBody>
        </p:sp>
        <p:sp>
          <p:nvSpPr>
            <p:cNvPr id="18" name="TextBox 17">
              <a:extLst>
                <a:ext uri="{FF2B5EF4-FFF2-40B4-BE49-F238E27FC236}">
                  <a16:creationId xmlns:a16="http://schemas.microsoft.com/office/drawing/2014/main" xmlns="" id="{4DA00E46-D696-2243-871C-F9471919061E}"/>
                </a:ext>
              </a:extLst>
            </p:cNvPr>
            <p:cNvSpPr txBox="1"/>
            <p:nvPr/>
          </p:nvSpPr>
          <p:spPr>
            <a:xfrm>
              <a:off x="1366092" y="3824003"/>
              <a:ext cx="2565372" cy="215444"/>
            </a:xfrm>
            <a:prstGeom prst="rect">
              <a:avLst/>
            </a:prstGeom>
            <a:noFill/>
          </p:spPr>
          <p:txBody>
            <a:bodyPr wrap="square" lIns="0" tIns="0" rIns="0" bIns="0" rtlCol="0">
              <a:spAutoFit/>
            </a:bodyPr>
            <a:lstStyle/>
            <a:p>
              <a:r>
                <a:rPr lang="en-US" sz="1400" dirty="0">
                  <a:solidFill>
                    <a:schemeClr val="bg1"/>
                  </a:solidFill>
                  <a:latin typeface="+mj-lt"/>
                </a:rPr>
                <a:t>OB/GYN</a:t>
              </a:r>
            </a:p>
          </p:txBody>
        </p:sp>
        <p:sp>
          <p:nvSpPr>
            <p:cNvPr id="19" name="TextBox 18">
              <a:extLst>
                <a:ext uri="{FF2B5EF4-FFF2-40B4-BE49-F238E27FC236}">
                  <a16:creationId xmlns:a16="http://schemas.microsoft.com/office/drawing/2014/main" xmlns="" id="{BB496F14-3241-D247-99CE-3BEECB7B2911}"/>
                </a:ext>
              </a:extLst>
            </p:cNvPr>
            <p:cNvSpPr txBox="1"/>
            <p:nvPr/>
          </p:nvSpPr>
          <p:spPr>
            <a:xfrm>
              <a:off x="2947403" y="4397132"/>
              <a:ext cx="898264" cy="307777"/>
            </a:xfrm>
            <a:prstGeom prst="rect">
              <a:avLst/>
            </a:prstGeom>
            <a:noFill/>
          </p:spPr>
          <p:txBody>
            <a:bodyPr wrap="square" lIns="0" tIns="0" rIns="0" bIns="0" rtlCol="0">
              <a:spAutoFit/>
            </a:bodyPr>
            <a:lstStyle/>
            <a:p>
              <a:r>
                <a:rPr lang="en-US" sz="2000" dirty="0">
                  <a:solidFill>
                    <a:schemeClr val="bg1"/>
                  </a:solidFill>
                  <a:latin typeface="+mj-lt"/>
                </a:rPr>
                <a:t>MORE</a:t>
              </a:r>
            </a:p>
          </p:txBody>
        </p:sp>
      </p:grpSp>
      <p:sp>
        <p:nvSpPr>
          <p:cNvPr id="20" name="Title 1">
            <a:extLst>
              <a:ext uri="{FF2B5EF4-FFF2-40B4-BE49-F238E27FC236}">
                <a16:creationId xmlns:a16="http://schemas.microsoft.com/office/drawing/2014/main" xmlns="" id="{3D97E09A-D36C-5F40-8A49-8DFBBB0FCA96}"/>
              </a:ext>
            </a:extLst>
          </p:cNvPr>
          <p:cNvSpPr>
            <a:spLocks noGrp="1"/>
          </p:cNvSpPr>
          <p:nvPr>
            <p:ph type="title"/>
          </p:nvPr>
        </p:nvSpPr>
        <p:spPr>
          <a:xfrm>
            <a:off x="1373511" y="0"/>
            <a:ext cx="9479284" cy="1708758"/>
          </a:xfrm>
          <a:noFill/>
          <a:ln>
            <a:noFill/>
          </a:ln>
        </p:spPr>
        <p:txBody>
          <a:bodyPr>
            <a:normAutofit/>
          </a:bodyPr>
          <a:lstStyle/>
          <a:p>
            <a:r>
              <a:rPr lang="en-US" sz="3200" dirty="0"/>
              <a:t>North Carolina</a:t>
            </a:r>
            <a:br>
              <a:rPr lang="en-US" sz="3200" dirty="0"/>
            </a:br>
            <a:r>
              <a:rPr lang="en-US" sz="2200" dirty="0">
                <a:solidFill>
                  <a:schemeClr val="accent2">
                    <a:lumMod val="75000"/>
                  </a:schemeClr>
                </a:solidFill>
                <a:latin typeface="+mn-lt"/>
              </a:rPr>
              <a:t>Lower Medical Malpractice Premiums</a:t>
            </a:r>
            <a:endParaRPr lang="en-US" sz="2200" dirty="0">
              <a:latin typeface="+mn-lt"/>
            </a:endParaRPr>
          </a:p>
        </p:txBody>
      </p:sp>
    </p:spTree>
    <p:extLst>
      <p:ext uri="{BB962C8B-B14F-4D97-AF65-F5344CB8AC3E}">
        <p14:creationId xmlns:p14="http://schemas.microsoft.com/office/powerpoint/2010/main" val="32211050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0EE83B0D-D36B-1D40-AE6B-C8617AF0A622}"/>
              </a:ext>
            </a:extLst>
          </p:cNvPr>
          <p:cNvPicPr>
            <a:picLocks noChangeAspect="1"/>
          </p:cNvPicPr>
          <p:nvPr/>
        </p:nvPicPr>
        <p:blipFill>
          <a:blip r:embed="rId3"/>
          <a:stretch>
            <a:fillRect/>
          </a:stretch>
        </p:blipFill>
        <p:spPr>
          <a:xfrm>
            <a:off x="8775080" y="344847"/>
            <a:ext cx="3090672" cy="1914182"/>
          </a:xfrm>
          <a:prstGeom prst="rect">
            <a:avLst/>
          </a:prstGeom>
        </p:spPr>
      </p:pic>
      <p:sp>
        <p:nvSpPr>
          <p:cNvPr id="9" name="Title 1">
            <a:extLst>
              <a:ext uri="{FF2B5EF4-FFF2-40B4-BE49-F238E27FC236}">
                <a16:creationId xmlns:a16="http://schemas.microsoft.com/office/drawing/2014/main" xmlns="" id="{851118F2-6748-E44E-A994-E8EFB25FEC62}"/>
              </a:ext>
            </a:extLst>
          </p:cNvPr>
          <p:cNvSpPr>
            <a:spLocks noGrp="1"/>
          </p:cNvSpPr>
          <p:nvPr>
            <p:ph type="ctrTitle"/>
          </p:nvPr>
        </p:nvSpPr>
        <p:spPr>
          <a:xfrm>
            <a:off x="813238" y="540191"/>
            <a:ext cx="5255257" cy="747897"/>
          </a:xfrm>
          <a:noFill/>
          <a:ln>
            <a:noFill/>
          </a:ln>
        </p:spPr>
        <p:txBody>
          <a:bodyPr wrap="square" lIns="0" tIns="0" rIns="0" bIns="0" anchor="t" anchorCtr="0">
            <a:spAutoFit/>
          </a:bodyPr>
          <a:lstStyle/>
          <a:p>
            <a:pPr algn="l"/>
            <a:r>
              <a:rPr lang="en-US" sz="3200" dirty="0">
                <a:solidFill>
                  <a:schemeClr val="bg1"/>
                </a:solidFill>
              </a:rPr>
              <a:t>What can we learn?</a:t>
            </a:r>
            <a:r>
              <a:rPr lang="en-US" dirty="0">
                <a:solidFill>
                  <a:schemeClr val="accent2">
                    <a:lumMod val="75000"/>
                  </a:schemeClr>
                </a:solidFill>
                <a:latin typeface="Franklin Gothic Book" panose="020B0503020102020204" pitchFamily="34" charset="0"/>
              </a:rPr>
              <a:t/>
            </a:r>
            <a:br>
              <a:rPr lang="en-US" dirty="0">
                <a:solidFill>
                  <a:schemeClr val="accent2">
                    <a:lumMod val="75000"/>
                  </a:schemeClr>
                </a:solidFill>
                <a:latin typeface="Franklin Gothic Book" panose="020B0503020102020204" pitchFamily="34" charset="0"/>
              </a:rPr>
            </a:br>
            <a:r>
              <a:rPr lang="en-US" sz="2200" dirty="0">
                <a:solidFill>
                  <a:schemeClr val="accent2">
                    <a:lumMod val="75000"/>
                  </a:schemeClr>
                </a:solidFill>
                <a:latin typeface="Franklin Gothic Book" panose="020B0503020102020204" pitchFamily="34" charset="0"/>
              </a:rPr>
              <a:t>NORTH CAROLINA</a:t>
            </a:r>
          </a:p>
        </p:txBody>
      </p:sp>
      <p:sp>
        <p:nvSpPr>
          <p:cNvPr id="10" name="Rectangle 9">
            <a:extLst>
              <a:ext uri="{FF2B5EF4-FFF2-40B4-BE49-F238E27FC236}">
                <a16:creationId xmlns:a16="http://schemas.microsoft.com/office/drawing/2014/main" xmlns="" id="{3BCCDC6F-3020-6A42-A0E2-1B54EC012293}"/>
              </a:ext>
            </a:extLst>
          </p:cNvPr>
          <p:cNvSpPr/>
          <p:nvPr/>
        </p:nvSpPr>
        <p:spPr>
          <a:xfrm>
            <a:off x="813238" y="1773394"/>
            <a:ext cx="9363149" cy="4739759"/>
          </a:xfrm>
          <a:prstGeom prst="rect">
            <a:avLst/>
          </a:prstGeom>
        </p:spPr>
        <p:txBody>
          <a:bodyPr wrap="square" lIns="0">
            <a:spAutoFit/>
          </a:bodyPr>
          <a:lstStyle/>
          <a:p>
            <a:pPr>
              <a:spcAft>
                <a:spcPts val="600"/>
              </a:spcAft>
            </a:pPr>
            <a:r>
              <a:rPr lang="en-US" u="sng" dirty="0">
                <a:solidFill>
                  <a:schemeClr val="bg1"/>
                </a:solidFill>
                <a:latin typeface="+mj-lt"/>
                <a:ea typeface="Calibri" panose="020F0502020204030204" pitchFamily="34" charset="0"/>
              </a:rPr>
              <a:t>Elimination of Phantom Damages</a:t>
            </a:r>
          </a:p>
          <a:p>
            <a:pPr marL="285750" indent="-285750">
              <a:spcAft>
                <a:spcPts val="600"/>
              </a:spcAft>
              <a:buFont typeface="Wingdings" panose="05000000000000000000" pitchFamily="2" charset="2"/>
              <a:buChar char="q"/>
            </a:pPr>
            <a:r>
              <a:rPr lang="en-US" dirty="0">
                <a:solidFill>
                  <a:schemeClr val="bg1"/>
                </a:solidFill>
                <a:ea typeface="Calibri" panose="020F0502020204030204" pitchFamily="34" charset="0"/>
              </a:rPr>
              <a:t> Requires that juries be given accurate information about the medical bills actually paid.</a:t>
            </a:r>
          </a:p>
          <a:p>
            <a:pPr>
              <a:spcAft>
                <a:spcPts val="600"/>
              </a:spcAft>
            </a:pPr>
            <a:r>
              <a:rPr lang="en-US" dirty="0">
                <a:solidFill>
                  <a:schemeClr val="bg1"/>
                </a:solidFill>
                <a:ea typeface="Calibri" panose="020F0502020204030204" pitchFamily="34" charset="0"/>
              </a:rPr>
              <a:t> </a:t>
            </a:r>
          </a:p>
          <a:p>
            <a:pPr>
              <a:spcAft>
                <a:spcPts val="600"/>
              </a:spcAft>
            </a:pPr>
            <a:r>
              <a:rPr lang="en-US" u="sng" dirty="0">
                <a:solidFill>
                  <a:schemeClr val="bg1"/>
                </a:solidFill>
                <a:latin typeface="+mj-lt"/>
                <a:ea typeface="Calibri" panose="020F0502020204030204" pitchFamily="34" charset="0"/>
              </a:rPr>
              <a:t>Bifurcation of Trials</a:t>
            </a:r>
          </a:p>
          <a:p>
            <a:pPr marL="285750" indent="-285750">
              <a:spcAft>
                <a:spcPts val="600"/>
              </a:spcAft>
              <a:buFont typeface="Wingdings" panose="05000000000000000000" pitchFamily="2" charset="2"/>
              <a:buChar char="q"/>
            </a:pPr>
            <a:r>
              <a:rPr lang="en-US" dirty="0">
                <a:solidFill>
                  <a:schemeClr val="bg1"/>
                </a:solidFill>
                <a:ea typeface="Calibri" panose="020F0502020204030204" pitchFamily="34" charset="0"/>
              </a:rPr>
              <a:t>In actions where  damages exceed $150,000, any party may request separate trials for the issue of liability and the issue of damages </a:t>
            </a:r>
          </a:p>
          <a:p>
            <a:pPr marL="285750" indent="-285750">
              <a:spcAft>
                <a:spcPts val="600"/>
              </a:spcAft>
              <a:buFont typeface="Wingdings" panose="05000000000000000000" pitchFamily="2" charset="2"/>
              <a:buChar char="q"/>
            </a:pPr>
            <a:r>
              <a:rPr lang="en-US" dirty="0">
                <a:solidFill>
                  <a:schemeClr val="bg1"/>
                </a:solidFill>
                <a:ea typeface="Calibri" panose="020F0502020204030204" pitchFamily="34" charset="0"/>
              </a:rPr>
              <a:t>Evidence relating solely to compensatory damages shall not be admissible until liability has been determined.</a:t>
            </a:r>
          </a:p>
          <a:p>
            <a:pPr>
              <a:spcAft>
                <a:spcPts val="600"/>
              </a:spcAft>
            </a:pPr>
            <a:endParaRPr lang="en-US" u="sng" dirty="0">
              <a:solidFill>
                <a:schemeClr val="bg1"/>
              </a:solidFill>
              <a:ea typeface="Calibri" panose="020F0502020204030204" pitchFamily="34" charset="0"/>
            </a:endParaRPr>
          </a:p>
          <a:p>
            <a:pPr>
              <a:spcAft>
                <a:spcPts val="600"/>
              </a:spcAft>
            </a:pPr>
            <a:r>
              <a:rPr lang="en-US" u="sng" dirty="0">
                <a:solidFill>
                  <a:schemeClr val="bg1"/>
                </a:solidFill>
                <a:latin typeface="+mj-lt"/>
                <a:ea typeface="Calibri" panose="020F0502020204030204" pitchFamily="34" charset="0"/>
              </a:rPr>
              <a:t>Noneconomic Damages Reform</a:t>
            </a:r>
          </a:p>
          <a:p>
            <a:pPr marL="285750" indent="-285750">
              <a:spcAft>
                <a:spcPts val="600"/>
              </a:spcAft>
              <a:buFont typeface="Wingdings" panose="05000000000000000000" pitchFamily="2" charset="2"/>
              <a:buChar char="q"/>
            </a:pPr>
            <a:r>
              <a:rPr lang="en-US" dirty="0">
                <a:solidFill>
                  <a:schemeClr val="bg1"/>
                </a:solidFill>
                <a:ea typeface="Calibri" panose="020F0502020204030204" pitchFamily="34" charset="0"/>
              </a:rPr>
              <a:t>Limits noneconomic damages in medical liability cases to $500,000. </a:t>
            </a:r>
          </a:p>
          <a:p>
            <a:pPr marL="285750" indent="-285750">
              <a:spcAft>
                <a:spcPts val="600"/>
              </a:spcAft>
              <a:buFont typeface="Wingdings" panose="05000000000000000000" pitchFamily="2" charset="2"/>
              <a:buChar char="q"/>
            </a:pPr>
            <a:r>
              <a:rPr lang="en-US" dirty="0">
                <a:solidFill>
                  <a:schemeClr val="bg1"/>
                </a:solidFill>
                <a:ea typeface="Calibri" panose="020F0502020204030204" pitchFamily="34" charset="0"/>
              </a:rPr>
              <a:t>The limit is adjusted very 3 years based on the Consumer Price Index.</a:t>
            </a:r>
          </a:p>
          <a:p>
            <a:pPr marL="285750" indent="-285750">
              <a:spcAft>
                <a:spcPts val="600"/>
              </a:spcAft>
              <a:buFont typeface="Wingdings" panose="05000000000000000000" pitchFamily="2" charset="2"/>
              <a:buChar char="q"/>
            </a:pPr>
            <a:r>
              <a:rPr lang="en-US" dirty="0">
                <a:solidFill>
                  <a:schemeClr val="bg1"/>
                </a:solidFill>
                <a:ea typeface="Calibri" panose="020F0502020204030204" pitchFamily="34" charset="0"/>
              </a:rPr>
              <a:t>There are exceptions for disfigurement, permanent injury, death, etc. as well as situations in which the defendant acted fraudulently, with malice, etc.</a:t>
            </a:r>
          </a:p>
        </p:txBody>
      </p:sp>
    </p:spTree>
    <p:extLst>
      <p:ext uri="{BB962C8B-B14F-4D97-AF65-F5344CB8AC3E}">
        <p14:creationId xmlns:p14="http://schemas.microsoft.com/office/powerpoint/2010/main" val="12905127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52288" y="780085"/>
            <a:ext cx="3036881" cy="723275"/>
          </a:xfrm>
          <a:noFill/>
          <a:ln>
            <a:noFill/>
          </a:ln>
        </p:spPr>
        <p:txBody>
          <a:bodyPr wrap="square" lIns="182880" tIns="137160" rIns="91440" bIns="91440" anchor="t" anchorCtr="0">
            <a:spAutoFit/>
          </a:bodyPr>
          <a:lstStyle/>
          <a:p>
            <a:pPr algn="l">
              <a:lnSpc>
                <a:spcPct val="100000"/>
              </a:lnSpc>
            </a:pPr>
            <a:r>
              <a:rPr lang="en-US" sz="1600" dirty="0">
                <a:solidFill>
                  <a:schemeClr val="tx1"/>
                </a:solidFill>
              </a:rPr>
              <a:t>OVERALL Recommendations</a:t>
            </a:r>
          </a:p>
        </p:txBody>
      </p:sp>
      <p:sp>
        <p:nvSpPr>
          <p:cNvPr id="5" name="Rectangle 4"/>
          <p:cNvSpPr/>
          <p:nvPr/>
        </p:nvSpPr>
        <p:spPr>
          <a:xfrm>
            <a:off x="3686488" y="784621"/>
            <a:ext cx="7994235" cy="5078313"/>
          </a:xfrm>
          <a:prstGeom prst="rect">
            <a:avLst/>
          </a:prstGeom>
        </p:spPr>
        <p:txBody>
          <a:bodyPr wrap="square">
            <a:spAutoFit/>
          </a:bodyPr>
          <a:lstStyle/>
          <a:p>
            <a:pPr marL="457200" indent="-457200">
              <a:spcAft>
                <a:spcPts val="2400"/>
              </a:spcAft>
              <a:buFont typeface="Wingdings" pitchFamily="2" charset="2"/>
              <a:buChar char="§"/>
            </a:pPr>
            <a:r>
              <a:rPr lang="en-US" sz="2800" dirty="0">
                <a:latin typeface="Franklin Gothic Book" panose="020B0503020102020204" pitchFamily="34" charset="0"/>
                <a:ea typeface="Calibri" panose="020F0502020204030204" pitchFamily="34" charset="0"/>
              </a:rPr>
              <a:t>Eliminate phantom damages</a:t>
            </a:r>
          </a:p>
          <a:p>
            <a:pPr marL="457200" indent="-457200">
              <a:spcAft>
                <a:spcPts val="2400"/>
              </a:spcAft>
              <a:buFont typeface="Wingdings" pitchFamily="2" charset="2"/>
              <a:buChar char="§"/>
            </a:pPr>
            <a:r>
              <a:rPr lang="en-US" sz="2800" dirty="0">
                <a:latin typeface="Franklin Gothic Book" panose="020B0503020102020204" pitchFamily="34" charset="0"/>
                <a:ea typeface="Calibri" panose="020F0502020204030204" pitchFamily="34" charset="0"/>
              </a:rPr>
              <a:t>Mandatory bifurcation at motion of any party</a:t>
            </a:r>
          </a:p>
          <a:p>
            <a:pPr marL="457200" indent="-457200">
              <a:spcAft>
                <a:spcPts val="2400"/>
              </a:spcAft>
              <a:buFont typeface="Wingdings" pitchFamily="2" charset="2"/>
              <a:buChar char="§"/>
            </a:pPr>
            <a:r>
              <a:rPr lang="en-US" sz="2800" dirty="0">
                <a:latin typeface="Franklin Gothic Book" panose="020B0503020102020204" pitchFamily="34" charset="0"/>
                <a:ea typeface="Calibri" panose="020F0502020204030204" pitchFamily="34" charset="0"/>
              </a:rPr>
              <a:t>Limit attorney’s fees</a:t>
            </a:r>
          </a:p>
          <a:p>
            <a:pPr marL="457200" indent="-457200">
              <a:spcAft>
                <a:spcPts val="2400"/>
              </a:spcAft>
              <a:buFont typeface="Wingdings" pitchFamily="2" charset="2"/>
              <a:buChar char="§"/>
            </a:pPr>
            <a:r>
              <a:rPr lang="en-US" sz="2800" dirty="0">
                <a:latin typeface="Franklin Gothic Book" panose="020B0503020102020204" pitchFamily="34" charset="0"/>
                <a:ea typeface="Calibri" panose="020F0502020204030204" pitchFamily="34" charset="0"/>
              </a:rPr>
              <a:t>Prohibition of “anchoring”</a:t>
            </a:r>
          </a:p>
          <a:p>
            <a:pPr marL="457200" indent="-457200">
              <a:spcAft>
                <a:spcPts val="2400"/>
              </a:spcAft>
              <a:buFont typeface="Wingdings" pitchFamily="2" charset="2"/>
              <a:buChar char="§"/>
            </a:pPr>
            <a:r>
              <a:rPr lang="en-US" sz="2800" dirty="0">
                <a:latin typeface="Franklin Gothic Book" panose="020B0503020102020204" pitchFamily="34" charset="0"/>
                <a:ea typeface="Calibri" panose="020F0502020204030204" pitchFamily="34" charset="0"/>
              </a:rPr>
              <a:t>Mandatory scheduling orders for damages exceeding $150,000</a:t>
            </a:r>
          </a:p>
          <a:p>
            <a:pPr marL="457200" indent="-457200">
              <a:spcAft>
                <a:spcPts val="2400"/>
              </a:spcAft>
              <a:buFont typeface="Wingdings" pitchFamily="2" charset="2"/>
              <a:buChar char="§"/>
            </a:pPr>
            <a:r>
              <a:rPr lang="en-US" sz="2800" dirty="0">
                <a:latin typeface="Franklin Gothic Book" panose="020B0503020102020204" pitchFamily="34" charset="0"/>
                <a:ea typeface="Calibri" panose="020F0502020204030204" pitchFamily="34" charset="0"/>
              </a:rPr>
              <a:t>Replace Georgia’s pre-testimony dismissal without prejudice rule with federal rule</a:t>
            </a:r>
          </a:p>
        </p:txBody>
      </p:sp>
    </p:spTree>
    <p:extLst>
      <p:ext uri="{BB962C8B-B14F-4D97-AF65-F5344CB8AC3E}">
        <p14:creationId xmlns:p14="http://schemas.microsoft.com/office/powerpoint/2010/main" val="3902059757"/>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FD4480C948BFE43BEB99D9404D53592" ma:contentTypeVersion="13" ma:contentTypeDescription="Create a new document." ma:contentTypeScope="" ma:versionID="df98c18cb17bb596799a9e41261c76e1">
  <xsd:schema xmlns:xsd="http://www.w3.org/2001/XMLSchema" xmlns:p="http://schemas.microsoft.com/office/2006/metadata/properties" xmlns:ns1="http://schemas.microsoft.com/sharepoint/v3" xmlns:ns2="http://schemas.microsoft.com/sharepoint/v3/fields" targetNamespace="http://schemas.microsoft.com/office/2006/metadata/properties" ma:root="true" ma:fieldsID="86b18fa2e63a446d1848931aa16f4f78" ns1:_="" ns2:_="">
    <xsd:import namespace="http://schemas.microsoft.com/sharepoint/v3"/>
    <xsd:import namespace="http://schemas.microsoft.com/sharepoint/v3/fields"/>
    <xsd:element name="properties">
      <xsd:complexType>
        <xsd:sequence>
          <xsd:element name="documentManagement">
            <xsd:complexType>
              <xsd:all>
                <xsd:element ref="ns1:PublishingStartDate" minOccurs="0"/>
                <xsd:element ref="ns1:PublishingExpirationDate" minOccurs="0"/>
                <xsd:element ref="ns2:_ResourceType" minOccurs="0"/>
                <xsd:element ref="ns1:Company" minOccurs="0"/>
                <xsd:element ref="ns1:CustomerID"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element name="Company" ma:index="11" nillable="true" ma:displayName="Committee" ma:decimals="0" ma:internalName="Company">
      <xsd:simpleType>
        <xsd:restriction base="dms:Number"/>
      </xsd:simpleType>
    </xsd:element>
    <xsd:element name="CustomerID" ma:index="12" nillable="true" ma:displayName="Session" ma:description="" ma:internalName="CustomerID">
      <xsd:simpleType>
        <xsd:restriction base="dms:Text"/>
      </xsd:simpleType>
    </xsd:element>
  </xsd:schema>
  <xsd:schema xmlns:xsd="http://www.w3.org/2001/XMLSchema" xmlns:dms="http://schemas.microsoft.com/office/2006/documentManagement/types" targetNamespace="http://schemas.microsoft.com/sharepoint/v3/fields" elementFormDefault="qualified">
    <xsd:import namespace="http://schemas.microsoft.com/office/2006/documentManagement/types"/>
    <xsd:element name="_ResourceType" ma:index="10" nillable="true" ma:displayName="Resource Type" ma:default="Minutes" ma:description="A set of categories, functions, genres or aggregation levels" ma:format="Dropdown" ma:internalName="_ResourceType">
      <xsd:simpleType>
        <xsd:restriction base="dms:Choice">
          <xsd:enumeration value="Agenda"/>
          <xsd:enumeration value="Meeting Notice"/>
          <xsd:enumeration value="Minutes"/>
          <xsd:enumeration value="Presentation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Company xmlns="http://schemas.microsoft.com/sharepoint/v3" xsi:nil="true"/>
    <CustomerID xmlns="http://schemas.microsoft.com/sharepoint/v3" xsi:nil="true"/>
    <PublishingExpirationDate xmlns="http://schemas.microsoft.com/sharepoint/v3" xsi:nil="true"/>
    <_ResourceType xmlns="http://schemas.microsoft.com/sharepoint/v3/fields">Presentations</_ResourceType>
    <PublishingStartDate xmlns="http://schemas.microsoft.com/sharepoint/v3" xsi:nil="true"/>
  </documentManagement>
</p:properties>
</file>

<file path=customXml/itemProps1.xml><?xml version="1.0" encoding="utf-8"?>
<ds:datastoreItem xmlns:ds="http://schemas.openxmlformats.org/officeDocument/2006/customXml" ds:itemID="{5F98469E-6E6C-459C-B455-664076BD167F}"/>
</file>

<file path=customXml/itemProps2.xml><?xml version="1.0" encoding="utf-8"?>
<ds:datastoreItem xmlns:ds="http://schemas.openxmlformats.org/officeDocument/2006/customXml" ds:itemID="{8FC3E3DC-2572-4D2C-ADDB-32E589184B6C}"/>
</file>

<file path=customXml/itemProps3.xml><?xml version="1.0" encoding="utf-8"?>
<ds:datastoreItem xmlns:ds="http://schemas.openxmlformats.org/officeDocument/2006/customXml" ds:itemID="{B82D1A85-9478-425F-9725-6AA59593DFD0}"/>
</file>

<file path=docProps/app.xml><?xml version="1.0" encoding="utf-8"?>
<Properties xmlns="http://schemas.openxmlformats.org/officeDocument/2006/extended-properties" xmlns:vt="http://schemas.openxmlformats.org/officeDocument/2006/docPropsVTypes">
  <Template>TM10001115[[fn=Parcel]]</Template>
  <TotalTime>2828</TotalTime>
  <Words>1004</Words>
  <Application>Microsoft Office PowerPoint</Application>
  <PresentationFormat>Widescreen</PresentationFormat>
  <Paragraphs>339</Paragraphs>
  <Slides>25</Slides>
  <Notes>21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Arial</vt:lpstr>
      <vt:lpstr>Calibri</vt:lpstr>
      <vt:lpstr>Franklin Gothic Book</vt:lpstr>
      <vt:lpstr>Franklin Gothic Medium</vt:lpstr>
      <vt:lpstr>Franklin Gothic Medium Cond</vt:lpstr>
      <vt:lpstr>Geomanist Light</vt:lpstr>
      <vt:lpstr>Wingdings</vt:lpstr>
      <vt:lpstr>Parcel</vt:lpstr>
      <vt:lpstr>The Case for Improving GEORGIA’s LEGAL CLIMATE</vt:lpstr>
      <vt:lpstr>PowerPoint Presentation</vt:lpstr>
      <vt:lpstr>Georgia</vt:lpstr>
      <vt:lpstr>PowerPoint Presentation</vt:lpstr>
      <vt:lpstr>PowerPoint Presentation</vt:lpstr>
      <vt:lpstr>PowerPoint Presentation</vt:lpstr>
      <vt:lpstr>This is not just a  med mal problem.  This is a Legal environment problem.</vt:lpstr>
      <vt:lpstr>PowerPoint Presentation</vt:lpstr>
      <vt:lpstr>PowerPoint Presentation</vt:lpstr>
      <vt:lpstr>PowerPoint Presentation</vt:lpstr>
      <vt:lpstr>PowerPoint Presentation</vt:lpstr>
      <vt:lpstr>Who does this hurt?</vt:lpstr>
      <vt:lpstr>Georgia’s distorted legal environment disproportionately hurts rural and poor urban areas</vt:lpstr>
      <vt:lpstr>Texas, California and North Carolina:   Attracting Physicians, Stabilizing HealthCare Costs, and Keeping Premiums Low </vt:lpstr>
      <vt:lpstr>Texas enacted tort reform 2003</vt:lpstr>
      <vt:lpstr>PowerPoint Presentation</vt:lpstr>
      <vt:lpstr>Physician Migration to Texas outpaceS  Population Growth Following Tort Reform</vt:lpstr>
      <vt:lpstr>PowerPoint Presentation</vt:lpstr>
      <vt:lpstr>California enacted tort reform 1975</vt:lpstr>
      <vt:lpstr>California Stabilized healthcare costs</vt:lpstr>
      <vt:lpstr>PowerPoint Presentation</vt:lpstr>
      <vt:lpstr>North Carolina ENACTED TORT reform 2011</vt:lpstr>
      <vt:lpstr>North Carolina Lower Medical Malpractice Premiums</vt:lpstr>
      <vt:lpstr>What can we learn? NORTH CAROLINA</vt:lpstr>
      <vt:lpstr>OVERALL Recommendations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Georgia Tort Reform</dc:title>
  <dc:creator>Marissa Hunt</dc:creator>
  <cp:lastModifiedBy>Stephanie Kindregan</cp:lastModifiedBy>
  <cp:revision>190</cp:revision>
  <cp:lastPrinted>2019-06-27T15:34:04Z</cp:lastPrinted>
  <dcterms:created xsi:type="dcterms:W3CDTF">2019-06-24T19:14:15Z</dcterms:created>
  <dcterms:modified xsi:type="dcterms:W3CDTF">2019-11-18T22:25:59Z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0x0101001FD4480C948BFE43BEB99D9404D53592</vt:lpwstr>
  </property>
</Properties>
</file>