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59" r:id="rId4"/>
    <p:sldId id="266" r:id="rId5"/>
    <p:sldId id="258" r:id="rId6"/>
    <p:sldId id="260" r:id="rId7"/>
    <p:sldId id="261" r:id="rId8"/>
    <p:sldId id="262" r:id="rId9"/>
    <p:sldId id="263" r:id="rId10"/>
    <p:sldId id="269" r:id="rId11"/>
    <p:sldId id="267" r:id="rId12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9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06" autoAdjust="0"/>
    <p:restoredTop sz="84945"/>
  </p:normalViewPr>
  <p:slideViewPr>
    <p:cSldViewPr snapToGrid="0" snapToObjects="1">
      <p:cViewPr>
        <p:scale>
          <a:sx n="100" d="100"/>
          <a:sy n="100" d="100"/>
        </p:scale>
        <p:origin x="-194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7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075A0A-A753-4A78-8E9C-1F2945FB6C97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3CE47F-DE3A-47A1-BD51-A3A419B89E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653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5B0CF6-886F-453A-903B-3DC3490F2D9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B5493B-917B-48E8-91F1-5164D21E7DA2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57325" y="1181100"/>
            <a:ext cx="4251325" cy="31892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9325"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EAE5A0-EEFA-4660-8DAF-1D8D725DF6A3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BCC666-EE2D-4F79-AB50-8CCE80B757D3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045BB4-CD09-4E84-956E-A97D1623017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157AD7-EB56-4339-8905-9858AC332A5C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54FFC1-DBB1-480E-90CE-3D409410F5A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DEB8DF-E402-4AEF-838D-7D613787717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E9A32D-5E67-4EC3-BC2F-903363E4A933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67D0B5-E814-4DC3-B8D1-EA9306B7D7F7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BEECC-518A-4821-BA9D-6341907E3177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3A3CC-72FA-4440-AFA3-CB4AB3E2F4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00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290F4-5D10-4BFC-9347-6A33560579E0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62D5C-A100-4F16-ADD5-5798D1DD44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8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DDC30-CBDA-404B-8761-7CA290EE3AAC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6EB9B-BCC7-46DA-917F-2592A637B4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11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E9B5C-F1A1-4739-8921-3216C668CD19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A315B-81EA-4E82-AF6E-9AEEEE3416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2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2F454-66F0-4FD6-8A1F-BC7BC1403345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FB867-E39F-4A24-B4AC-D7BA41AB3A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1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6D64F-A826-4813-88BA-CE57AEFF8F37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8E30E-7B3D-477E-8E64-D9879001CC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1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00E5D-AACA-4A05-A1C7-FFAD486CDC25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E6883-BABD-496C-BBDA-708D4F29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4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9AE3C-61FD-4235-B001-4488C16B23A8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EE8C5-9EB2-4750-8D48-E9B0050CB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67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057C0-9C0E-4960-917D-AA6076E0BB54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433A7-FD2A-404C-B221-DF95863948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98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30C6C-E193-478E-831D-0839888CFCA7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52718-558C-4618-B494-E925E26682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7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DE2BC-DDD0-4EA3-BAD7-EE1BDCCE453E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AA136-7DED-41AC-AF9E-88B16F04A1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83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685800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4DBEF414-6333-47A8-8B91-93926108E630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685800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685800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23BF318-6455-4236-9B08-87015AA7C2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883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4028CC-3DCE-414F-82F1-24E86624563E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F4E7FB-B5A5-4957-855D-E67CF6323F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9351EE-85B2-425B-9C2E-022849A43E2C}" type="datetimeFigureOut">
              <a:rPr lang="en-US"/>
              <a:pPr>
                <a:defRPr/>
              </a:pPr>
              <a:t>8/15/2017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FE4805-DFF7-4276-B2B8-8B04E01A1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jpeg"/><Relationship Id="rId21" Type="http://schemas.openxmlformats.org/officeDocument/2006/relationships/image" Target="../media/image22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1.jpe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jpeg"/><Relationship Id="rId10" Type="http://schemas.openxmlformats.org/officeDocument/2006/relationships/image" Target="../media/image39.png"/><Relationship Id="rId4" Type="http://schemas.openxmlformats.org/officeDocument/2006/relationships/image" Target="../media/image47.jpe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11001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A69054"/>
                </a:solidFill>
                <a:latin typeface="Arial" charset="0"/>
                <a:cs typeface="Arial" charset="0"/>
              </a:rPr>
              <a:t>Rural Georgia Tourism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3138"/>
            <a:ext cx="8229600" cy="1201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Presented to the </a:t>
            </a:r>
            <a:b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Senate Rural Development Study Committee</a:t>
            </a:r>
            <a:b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August 8, 2017</a:t>
            </a:r>
          </a:p>
        </p:txBody>
      </p:sp>
      <p:pic>
        <p:nvPicPr>
          <p:cNvPr id="410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3960813"/>
            <a:ext cx="1933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960813"/>
            <a:ext cx="22574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7"/>
          <p:cNvSpPr txBox="1">
            <a:spLocks noChangeArrowheads="1"/>
          </p:cNvSpPr>
          <p:nvPr/>
        </p:nvSpPr>
        <p:spPr bwMode="auto">
          <a:xfrm>
            <a:off x="398463" y="5478463"/>
            <a:ext cx="8451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Alpharetta CVB </a:t>
            </a:r>
            <a:r>
              <a:rPr lang="en-US" altLang="en-US" sz="1400">
                <a:sym typeface="Wingdings 2" pitchFamily="18" charset="2"/>
              </a:rPr>
              <a:t></a:t>
            </a:r>
            <a:r>
              <a:rPr lang="en-US" altLang="en-US" sz="1400"/>
              <a:t> Athens CVB</a:t>
            </a:r>
            <a:r>
              <a:rPr lang="en-US" altLang="en-US" sz="1400">
                <a:sym typeface="Wingdings 2" pitchFamily="18" charset="2"/>
              </a:rPr>
              <a:t>  ATL Airport District  </a:t>
            </a:r>
            <a:r>
              <a:rPr lang="en-US" altLang="en-US" sz="1400"/>
              <a:t>Callaway Gardens</a:t>
            </a:r>
            <a:r>
              <a:rPr lang="en-US" altLang="en-US" sz="1400">
                <a:sym typeface="Wingdings 2" pitchFamily="18" charset="2"/>
              </a:rPr>
              <a:t>  </a:t>
            </a:r>
            <a:r>
              <a:rPr lang="en-US" altLang="en-US" sz="1400"/>
              <a:t>The Classic Center</a:t>
            </a:r>
            <a:r>
              <a:rPr lang="en-US" altLang="en-US" sz="1400">
                <a:sym typeface="Wingdings 2" pitchFamily="18" charset="2"/>
              </a:rPr>
              <a:t> </a:t>
            </a:r>
            <a:br>
              <a:rPr lang="en-US" altLang="en-US" sz="1400">
                <a:sym typeface="Wingdings 2" pitchFamily="18" charset="2"/>
              </a:rPr>
            </a:br>
            <a:r>
              <a:rPr lang="en-US" altLang="en-US" sz="1400"/>
              <a:t>Cobb Travel &amp; Tourism </a:t>
            </a:r>
            <a:r>
              <a:rPr lang="en-US" altLang="en-US" sz="1400">
                <a:sym typeface="Wingdings 2" pitchFamily="18" charset="2"/>
              </a:rPr>
              <a:t> Douglasville CVB  Dunwoody CVB  Explore Gwinnett  </a:t>
            </a:r>
            <a:br>
              <a:rPr lang="en-US" altLang="en-US" sz="1400">
                <a:sym typeface="Wingdings 2" pitchFamily="18" charset="2"/>
              </a:rPr>
            </a:br>
            <a:r>
              <a:rPr lang="en-US" altLang="en-US" sz="1400">
                <a:sym typeface="Wingdings 2" pitchFamily="18" charset="2"/>
              </a:rPr>
              <a:t>Georgia Distillers Association  </a:t>
            </a:r>
            <a:r>
              <a:rPr lang="en-US" altLang="en-US" sz="1400"/>
              <a:t>Georgia Hotel &amp; Lodging Association</a:t>
            </a:r>
            <a:r>
              <a:rPr lang="en-US" altLang="en-US" sz="1400">
                <a:sym typeface="Wingdings 2" pitchFamily="18" charset="2"/>
              </a:rPr>
              <a:t>  </a:t>
            </a:r>
            <a:r>
              <a:rPr lang="en-US" altLang="en-US" sz="1400"/>
              <a:t>Georgia Restaurant Association </a:t>
            </a:r>
            <a:r>
              <a:rPr lang="en-US" altLang="en-US" sz="1400">
                <a:sym typeface="Wingdings 2" pitchFamily="18" charset="2"/>
              </a:rPr>
              <a:t> </a:t>
            </a:r>
            <a:br>
              <a:rPr lang="en-US" altLang="en-US" sz="1400">
                <a:sym typeface="Wingdings 2" pitchFamily="18" charset="2"/>
              </a:rPr>
            </a:br>
            <a:r>
              <a:rPr lang="en-US" altLang="en-US" sz="1400">
                <a:sym typeface="Wingdings 2" pitchFamily="18" charset="2"/>
              </a:rPr>
              <a:t>Kingsland CVB Milledgeville CVB  Visit Tybee  </a:t>
            </a:r>
            <a:r>
              <a:rPr lang="en-US" altLang="en-US" sz="1400"/>
              <a:t>Visit Valdosta</a:t>
            </a:r>
          </a:p>
        </p:txBody>
      </p:sp>
      <p:sp>
        <p:nvSpPr>
          <p:cNvPr id="5123" name="TextBox 18"/>
          <p:cNvSpPr txBox="1">
            <a:spLocks noChangeArrowheads="1"/>
          </p:cNvSpPr>
          <p:nvPr/>
        </p:nvSpPr>
        <p:spPr bwMode="auto">
          <a:xfrm>
            <a:off x="-79375" y="192088"/>
            <a:ext cx="9404350" cy="369887"/>
          </a:xfrm>
          <a:prstGeom prst="rect">
            <a:avLst/>
          </a:prstGeom>
          <a:solidFill>
            <a:srgbClr val="B19F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Georgia Travel Association</a:t>
            </a:r>
          </a:p>
        </p:txBody>
      </p:sp>
      <p:grpSp>
        <p:nvGrpSpPr>
          <p:cNvPr id="5124" name="Group 19"/>
          <p:cNvGrpSpPr>
            <a:grpSpLocks/>
          </p:cNvGrpSpPr>
          <p:nvPr/>
        </p:nvGrpSpPr>
        <p:grpSpPr bwMode="auto">
          <a:xfrm>
            <a:off x="298450" y="3203575"/>
            <a:ext cx="8331200" cy="2117725"/>
            <a:chOff x="298075" y="3202900"/>
            <a:chExt cx="8332294" cy="2117646"/>
          </a:xfrm>
        </p:grpSpPr>
        <p:pic>
          <p:nvPicPr>
            <p:cNvPr id="5134" name="2393D60C-977F-4F61-9634-4BDE19E74284" descr="DAF27D79-57CA-4ECD-96CE-CA642475FD2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1522" y="4614696"/>
              <a:ext cx="1345906" cy="700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5" name="A03B89DB-F315-47AD-87C6-4825D7BAC118" descr="14AF4D06-B122-474E-9DFA-1FDA1D473E7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9481" y="3202900"/>
              <a:ext cx="1570888" cy="652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6" name="3C4D42C9-7341-437B-85CD-677FE5376C38" descr="FB884A4E-66ED-4271-BF42-F02A5FF02A5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9307" y="3990150"/>
              <a:ext cx="1545589" cy="44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7" name="FA98E851-D270-4F45-ACF7-1E8DAB748A9B" descr="E7B8EF70-4F31-481D-BD02-E160DB2EDD6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2589" y="3361415"/>
              <a:ext cx="1060923" cy="570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8" name="Picture 4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075" y="3308698"/>
              <a:ext cx="1545589" cy="56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9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8021" y="3295416"/>
              <a:ext cx="1698590" cy="638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0" name="Picture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4763" y="3286698"/>
              <a:ext cx="1641940" cy="660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1" name="Picture 1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1234" y="3977092"/>
              <a:ext cx="1409101" cy="416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2" name="Picture 23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7763" y="3943117"/>
              <a:ext cx="1407138" cy="790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3" name="Picture 1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3852" y="4799558"/>
              <a:ext cx="2150858" cy="36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4" name="Picture 1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163" y="3947370"/>
              <a:ext cx="989620" cy="781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5" name="Picture 7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258" y="4487460"/>
              <a:ext cx="1664840" cy="833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6" name="Picture 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4896" y="4078148"/>
              <a:ext cx="2211147" cy="514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25" name="Group 21"/>
          <p:cNvGrpSpPr>
            <a:grpSpLocks/>
          </p:cNvGrpSpPr>
          <p:nvPr/>
        </p:nvGrpSpPr>
        <p:grpSpPr bwMode="auto">
          <a:xfrm>
            <a:off x="298450" y="750888"/>
            <a:ext cx="8472488" cy="2447925"/>
            <a:chOff x="297812" y="750443"/>
            <a:chExt cx="8473655" cy="2449081"/>
          </a:xfrm>
        </p:grpSpPr>
        <p:pic>
          <p:nvPicPr>
            <p:cNvPr id="5126" name="CBAC728C-FA51-4FE7-ABA3-FA224B91161A" descr="8C5BB7C2-1D4D-44F9-B5E0-A474C29BA14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8155" y="952517"/>
              <a:ext cx="1623312" cy="898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7" name="04452B47-6771-4231-8A1E-BA653BC046FD" descr="F77AEA2A-B703-49C6-823D-B922AE92357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438" y="1899076"/>
              <a:ext cx="1230503" cy="1300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8" name="Picture 3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62" y="926744"/>
              <a:ext cx="2819546" cy="955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9" name="Picture 9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82" y="750443"/>
              <a:ext cx="2003074" cy="1198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0" name="Picture 1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812" y="2245274"/>
              <a:ext cx="2380423" cy="79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Picture 14"/>
            <p:cNvPicPr>
              <a:picLocks noChangeAspect="1"/>
            </p:cNvPicPr>
            <p:nvPr/>
          </p:nvPicPr>
          <p:blipFill>
            <a:blip r:embed="rId2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861" y="2185535"/>
              <a:ext cx="2099482" cy="951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2" name="Picture 1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5796" y="763932"/>
              <a:ext cx="1390122" cy="132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3" name="Picture 20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958" y="2074246"/>
              <a:ext cx="1974523" cy="945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15950" y="914400"/>
            <a:ext cx="7639050" cy="434975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rgbClr val="B5A369"/>
                </a:solidFill>
                <a:latin typeface="Helvetica" pitchFamily="34" charset="0"/>
                <a:cs typeface="Helvetica" pitchFamily="34" charset="0"/>
              </a:rPr>
              <a:t>Tourism Impacts Across Georgia</a:t>
            </a:r>
          </a:p>
        </p:txBody>
      </p:sp>
      <p:sp>
        <p:nvSpPr>
          <p:cNvPr id="6147" name="TextBox 36"/>
          <p:cNvSpPr txBox="1">
            <a:spLocks noChangeArrowheads="1"/>
          </p:cNvSpPr>
          <p:nvPr/>
        </p:nvSpPr>
        <p:spPr bwMode="auto">
          <a:xfrm>
            <a:off x="6913563" y="4745038"/>
            <a:ext cx="16017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7F7F7F"/>
                </a:solidFill>
                <a:latin typeface="Helvetica" pitchFamily="34" charset="0"/>
                <a:cs typeface="Helvetica" pitchFamily="34" charset="0"/>
              </a:rPr>
              <a:t>Source: GDEcD 2015</a:t>
            </a:r>
          </a:p>
        </p:txBody>
      </p:sp>
      <p:sp>
        <p:nvSpPr>
          <p:cNvPr id="6148" name="Rectangle 59"/>
          <p:cNvSpPr>
            <a:spLocks noChangeArrowheads="1"/>
          </p:cNvSpPr>
          <p:nvPr/>
        </p:nvSpPr>
        <p:spPr bwMode="auto">
          <a:xfrm>
            <a:off x="1250950" y="1685925"/>
            <a:ext cx="2401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6858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767171"/>
                </a:solidFill>
                <a:latin typeface="Helvetica" pitchFamily="34" charset="0"/>
                <a:cs typeface="Helvetica" pitchFamily="34" charset="0"/>
              </a:rPr>
              <a:t>TOURISM SPEND 2015</a:t>
            </a:r>
            <a:endParaRPr lang="en-US" altLang="en-US" sz="1200">
              <a:solidFill>
                <a:srgbClr val="000000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614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786188" y="1828800"/>
          <a:ext cx="1371600" cy="308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/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kern="1200" dirty="0">
                          <a:solidFill>
                            <a:srgbClr val="A69054"/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$27.5 BILLION</a:t>
                      </a:r>
                      <a:endParaRPr lang="en-US" sz="1500" b="0" dirty="0">
                        <a:solidFill>
                          <a:srgbClr val="A69054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SPEND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/>
                </a:extLst>
              </a:tr>
              <a:tr h="7715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n-US" sz="1500" b="0" kern="1200" dirty="0">
                          <a:solidFill>
                            <a:srgbClr val="A69054"/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$59 BILLION</a:t>
                      </a:r>
                      <a:endParaRPr lang="en-US" sz="1200" b="0" dirty="0">
                        <a:solidFill>
                          <a:srgbClr val="A69054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IMPACT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/>
                </a:extLst>
              </a:tr>
              <a:tr h="77152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b="0" kern="1200" dirty="0">
                          <a:solidFill>
                            <a:srgbClr val="A38D53"/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$3 BILLION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STATE AND LOCAL TAXES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/>
                </a:extLst>
              </a:tr>
              <a:tr h="77152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b="0" kern="1200" dirty="0">
                          <a:solidFill>
                            <a:srgbClr val="A38D53"/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439,000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JOBS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6160" name="Picture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1874838"/>
            <a:ext cx="236220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4400550"/>
            <a:ext cx="14351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62" name="Group 4"/>
          <p:cNvGrpSpPr>
            <a:grpSpLocks/>
          </p:cNvGrpSpPr>
          <p:nvPr/>
        </p:nvGrpSpPr>
        <p:grpSpPr bwMode="auto">
          <a:xfrm>
            <a:off x="5387975" y="1641475"/>
            <a:ext cx="2936875" cy="3016250"/>
            <a:chOff x="5387514" y="1641589"/>
            <a:chExt cx="2867138" cy="3016056"/>
          </a:xfrm>
        </p:grpSpPr>
        <p:sp>
          <p:nvSpPr>
            <p:cNvPr id="6164" name="Rectangle 76"/>
            <p:cNvSpPr>
              <a:spLocks noChangeArrowheads="1"/>
            </p:cNvSpPr>
            <p:nvPr/>
          </p:nvSpPr>
          <p:spPr bwMode="auto">
            <a:xfrm>
              <a:off x="5650153" y="1641589"/>
              <a:ext cx="19127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 eaLnBrk="0" hangingPunct="0"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6858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6858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6858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6858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767171"/>
                  </a:solidFill>
                  <a:latin typeface="Helvetica" pitchFamily="34" charset="0"/>
                  <a:cs typeface="Helvetica" pitchFamily="34" charset="0"/>
                </a:rPr>
                <a:t>NATIONAL RANKINGS</a:t>
              </a:r>
              <a:endParaRPr lang="en-US" altLang="en-US" sz="1200">
                <a:solidFill>
                  <a:srgbClr val="0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87514" y="1905097"/>
              <a:ext cx="2867138" cy="2752548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876876" y="1951132"/>
              <a:ext cx="686563" cy="685756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6167" name="Graphic 3" descr="Earth Globe Americas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7127" y="1950773"/>
              <a:ext cx="68580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6554517" y="2732132"/>
              <a:ext cx="1362278" cy="5778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E7E6E6">
                      <a:lumMod val="50000"/>
                    </a:srgb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INTERNATIONAL TOURISM SPEND </a:t>
              </a:r>
              <a:r>
                <a:rPr lang="en-US" sz="105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#8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421610" y="2687685"/>
              <a:ext cx="1180951" cy="5762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E7E6E6">
                      <a:lumMod val="50000"/>
                    </a:srgb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DOMESTIC TOURISM SPEND </a:t>
              </a:r>
              <a:r>
                <a:rPr lang="en-US" sz="105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#7 </a:t>
              </a:r>
            </a:p>
          </p:txBody>
        </p:sp>
        <p:sp>
          <p:nvSpPr>
            <p:cNvPr id="24" name="Oval 23"/>
            <p:cNvSpPr/>
            <p:nvPr/>
          </p:nvSpPr>
          <p:spPr>
            <a:xfrm>
              <a:off x="6876876" y="3302007"/>
              <a:ext cx="686563" cy="685756"/>
            </a:xfrm>
            <a:prstGeom prst="ellipse">
              <a:avLst/>
            </a:prstGeom>
            <a:solidFill>
              <a:srgbClr val="A69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663003" y="4040148"/>
              <a:ext cx="1140656" cy="5762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E7E6E6">
                      <a:lumMod val="50000"/>
                    </a:srgb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U.S.FILM PRODUCTION  </a:t>
              </a:r>
              <a:r>
                <a:rPr lang="en-US" sz="105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#3</a:t>
              </a: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607586" y="3322644"/>
              <a:ext cx="686564" cy="685756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6173" name="Graphic 26" descr="Map with pin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6772" y="3329510"/>
              <a:ext cx="578213" cy="57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/>
            <p:nvPr/>
          </p:nvSpPr>
          <p:spPr>
            <a:xfrm>
              <a:off x="5421610" y="4043323"/>
              <a:ext cx="1241394" cy="5762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E7E6E6">
                      <a:lumMod val="50000"/>
                    </a:srgb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BEST TRIPS </a:t>
              </a:r>
              <a:r>
                <a:rPr lang="en-US" sz="1050" dirty="0">
                  <a:solidFill>
                    <a:prstClr val="white">
                      <a:lumMod val="50000"/>
                    </a:prst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2017 by </a:t>
              </a:r>
              <a:r>
                <a:rPr lang="en-US" sz="1050" i="1" dirty="0">
                  <a:solidFill>
                    <a:prstClr val="white">
                      <a:lumMod val="50000"/>
                    </a:prst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National Geographic</a:t>
              </a:r>
            </a:p>
          </p:txBody>
        </p:sp>
        <p:pic>
          <p:nvPicPr>
            <p:cNvPr id="6175" name="Graphic 7" descr="Film reel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3910" y="3358912"/>
              <a:ext cx="572237" cy="57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5623084" y="1984467"/>
              <a:ext cx="685014" cy="685756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6177" name="Graphic 16" descr="Briefcase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5050" y="2077539"/>
              <a:ext cx="491726" cy="49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63" name="Slide Number Placeholder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AA4B83-9CE1-4EF3-9313-F9154458936E}" type="slidenum">
              <a:rPr lang="en-US" altLang="en-US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1123950"/>
            <a:ext cx="8229600" cy="3941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10000"/>
              </a:lnSpc>
              <a:spcAft>
                <a:spcPts val="0"/>
              </a:spcAft>
              <a:defRPr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171" name="Title 1"/>
          <p:cNvSpPr txBox="1">
            <a:spLocks/>
          </p:cNvSpPr>
          <p:nvPr/>
        </p:nvSpPr>
        <p:spPr bwMode="auto">
          <a:xfrm>
            <a:off x="457200" y="8572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A69054"/>
                </a:solidFill>
                <a:latin typeface="Arial" charset="0"/>
              </a:rPr>
              <a:t>Rural Tourism Perception</a:t>
            </a:r>
          </a:p>
        </p:txBody>
      </p:sp>
      <p:pic>
        <p:nvPicPr>
          <p:cNvPr id="7172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1138238"/>
            <a:ext cx="6175375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1112838"/>
            <a:ext cx="6175375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058863"/>
            <a:ext cx="63611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969963"/>
            <a:ext cx="6269038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 txBox="1">
            <a:spLocks/>
          </p:cNvSpPr>
          <p:nvPr/>
        </p:nvSpPr>
        <p:spPr bwMode="auto">
          <a:xfrm>
            <a:off x="287338" y="-1588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A69054"/>
                </a:solidFill>
                <a:latin typeface="Arial" charset="0"/>
              </a:rPr>
              <a:t>Outdoor Recreation</a:t>
            </a:r>
          </a:p>
        </p:txBody>
      </p:sp>
      <p:pic>
        <p:nvPicPr>
          <p:cNvPr id="819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265238"/>
            <a:ext cx="5351463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209675"/>
            <a:ext cx="5437188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1413"/>
            <a:ext cx="5453063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9" name="Group 3"/>
          <p:cNvGrpSpPr>
            <a:grpSpLocks/>
          </p:cNvGrpSpPr>
          <p:nvPr/>
        </p:nvGrpSpPr>
        <p:grpSpPr bwMode="auto">
          <a:xfrm>
            <a:off x="5894388" y="1317625"/>
            <a:ext cx="2867025" cy="3748088"/>
            <a:chOff x="5893826" y="1317573"/>
            <a:chExt cx="2867138" cy="3747644"/>
          </a:xfrm>
        </p:grpSpPr>
        <p:sp>
          <p:nvSpPr>
            <p:cNvPr id="8200" name="Rectangle 10"/>
            <p:cNvSpPr>
              <a:spLocks noChangeArrowheads="1"/>
            </p:cNvSpPr>
            <p:nvPr/>
          </p:nvSpPr>
          <p:spPr bwMode="auto">
            <a:xfrm>
              <a:off x="6528917" y="1317573"/>
              <a:ext cx="19127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6858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6858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6858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6858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767171"/>
                  </a:solidFill>
                  <a:latin typeface="Helvetica" pitchFamily="34" charset="0"/>
                  <a:cs typeface="Helvetica" pitchFamily="34" charset="0"/>
                </a:rPr>
                <a:t>NATIONAL RANKINGS</a:t>
              </a:r>
              <a:endParaRPr lang="en-US" altLang="en-US" sz="1200">
                <a:solidFill>
                  <a:srgbClr val="0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5893826" y="1625512"/>
              <a:ext cx="2867138" cy="317779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/>
              </a:extLst>
            </p:cNvPr>
            <p:cNvSpPr>
              <a:spLocks noChangeAspect="1"/>
            </p:cNvSpPr>
            <p:nvPr/>
          </p:nvSpPr>
          <p:spPr>
            <a:xfrm>
              <a:off x="6138311" y="2641391"/>
              <a:ext cx="685827" cy="685719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8203" name="Graphic 19" descr="Map with pin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7718" y="2647444"/>
              <a:ext cx="578213" cy="57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068622" y="2733455"/>
              <a:ext cx="1239886" cy="25397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50" i="1" dirty="0">
                <a:solidFill>
                  <a:prstClr val="white">
                    <a:lumMod val="50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011470" y="2682661"/>
              <a:ext cx="1659002" cy="64603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#7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in US for attracting out of state hunters</a:t>
              </a:r>
            </a:p>
          </p:txBody>
        </p:sp>
        <p:pic>
          <p:nvPicPr>
            <p:cNvPr id="8206" name="Graphic 23" descr="Briefcase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6397" y="1999258"/>
              <a:ext cx="491726" cy="49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6687607" y="4803310"/>
              <a:ext cx="2073357" cy="2619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Source: Ga DNR,  2017</a:t>
              </a:r>
            </a:p>
          </p:txBody>
        </p:sp>
        <p:sp>
          <p:nvSpPr>
            <p:cNvPr id="28" name="Rectangle 2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986069" y="1854084"/>
              <a:ext cx="1659002" cy="64603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$2.27 Billion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retail</a:t>
              </a:r>
              <a:r>
                <a:rPr lang="en-US" sz="12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pend by hunters &amp; fishermen </a:t>
              </a:r>
            </a:p>
          </p:txBody>
        </p:sp>
        <p:grpSp>
          <p:nvGrpSpPr>
            <p:cNvPr id="8209" name="Group 28"/>
            <p:cNvGrpSpPr>
              <a:grpSpLocks/>
            </p:cNvGrpSpPr>
            <p:nvPr/>
          </p:nvGrpSpPr>
          <p:grpSpPr bwMode="auto">
            <a:xfrm>
              <a:off x="6157336" y="1853944"/>
              <a:ext cx="743163" cy="617379"/>
              <a:chOff x="5876421" y="2148755"/>
              <a:chExt cx="914400" cy="914400"/>
            </a:xfrm>
          </p:grpSpPr>
          <p:sp>
            <p:nvSpPr>
              <p:cNvPr id="30" name="Oval 29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5876452" y="2148962"/>
                <a:ext cx="914174" cy="914527"/>
              </a:xfrm>
              <a:prstGeom prst="ellipse">
                <a:avLst/>
              </a:prstGeom>
              <a:solidFill>
                <a:srgbClr val="A38D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pic>
            <p:nvPicPr>
              <p:cNvPr id="8214" name="Graphic 30" descr="Money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2812" y="2189517"/>
                <a:ext cx="757618" cy="757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" name="Rectangle 3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997181" y="3506477"/>
              <a:ext cx="1659003" cy="6460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39,000 jobs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connected to hunting and fishing in GA</a:t>
              </a:r>
            </a:p>
          </p:txBody>
        </p:sp>
        <p:sp>
          <p:nvSpPr>
            <p:cNvPr id="22" name="Oval 21">
              <a:extLst>
                <a:ext uri="{FF2B5EF4-FFF2-40B4-BE49-F238E27FC236}"/>
              </a:extLst>
            </p:cNvPr>
            <p:cNvSpPr>
              <a:spLocks noChangeAspect="1"/>
            </p:cNvSpPr>
            <p:nvPr/>
          </p:nvSpPr>
          <p:spPr>
            <a:xfrm>
              <a:off x="6141486" y="3520762"/>
              <a:ext cx="685827" cy="685719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8212" name="Picture 2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193" y="3644222"/>
              <a:ext cx="427261" cy="451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1123950"/>
            <a:ext cx="8229600" cy="3941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10000"/>
              </a:lnSpc>
              <a:spcAft>
                <a:spcPts val="0"/>
              </a:spcAft>
              <a:defRPr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219" name="Title 1"/>
          <p:cNvSpPr txBox="1">
            <a:spLocks/>
          </p:cNvSpPr>
          <p:nvPr/>
        </p:nvSpPr>
        <p:spPr bwMode="auto">
          <a:xfrm>
            <a:off x="457200" y="8572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A69054"/>
                </a:solidFill>
                <a:latin typeface="Arial" charset="0"/>
              </a:rPr>
              <a:t>Agritourism Experiences</a:t>
            </a:r>
            <a:endParaRPr lang="en-US" altLang="en-US" sz="4000">
              <a:solidFill>
                <a:srgbClr val="A69054"/>
              </a:solidFill>
              <a:latin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55713"/>
            <a:ext cx="5383213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255713"/>
            <a:ext cx="5491163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255713"/>
            <a:ext cx="5518150" cy="359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17600"/>
            <a:ext cx="5334000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5" name="Group 28"/>
          <p:cNvGrpSpPr>
            <a:grpSpLocks/>
          </p:cNvGrpSpPr>
          <p:nvPr/>
        </p:nvGrpSpPr>
        <p:grpSpPr bwMode="auto">
          <a:xfrm>
            <a:off x="6021388" y="1522413"/>
            <a:ext cx="2936875" cy="3790950"/>
            <a:chOff x="5764305" y="1566914"/>
            <a:chExt cx="3292956" cy="4285744"/>
          </a:xfrm>
        </p:grpSpPr>
        <p:sp>
          <p:nvSpPr>
            <p:cNvPr id="30" name="TextBox 29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977902" y="5423724"/>
              <a:ext cx="3079359" cy="4289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Source: UGA Center for Agribusiness </a:t>
              </a:r>
              <a:b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</a:b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&amp; Economic Development</a:t>
              </a:r>
            </a:p>
          </p:txBody>
        </p:sp>
        <p:pic>
          <p:nvPicPr>
            <p:cNvPr id="31" name="Picture 30">
              <a:extLst>
                <a:ext uri="{FF2B5EF4-FFF2-40B4-BE49-F238E27FC236}"/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grayscl/>
            </a:blip>
            <a:srcRect l="5409" t="17848" r="4180" b="8110"/>
            <a:stretch/>
          </p:blipFill>
          <p:spPr>
            <a:xfrm>
              <a:off x="5764305" y="1566914"/>
              <a:ext cx="3292956" cy="378861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32" name="Rectangle 31">
            <a:extLst>
              <a:ext uri="{FF2B5EF4-FFF2-40B4-BE49-F238E27FC236}"/>
            </a:extLst>
          </p:cNvPr>
          <p:cNvSpPr/>
          <p:nvPr/>
        </p:nvSpPr>
        <p:spPr>
          <a:xfrm flipH="1">
            <a:off x="5888038" y="860425"/>
            <a:ext cx="320516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NATIONAL RANKINGS FOR GEORGIA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1123950"/>
            <a:ext cx="8229600" cy="3941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10000"/>
              </a:lnSpc>
              <a:spcAft>
                <a:spcPts val="0"/>
              </a:spcAft>
              <a:defRPr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243" name="Title 1"/>
          <p:cNvSpPr txBox="1">
            <a:spLocks/>
          </p:cNvSpPr>
          <p:nvPr/>
        </p:nvSpPr>
        <p:spPr bwMode="auto">
          <a:xfrm>
            <a:off x="457200" y="8572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A69054"/>
                </a:solidFill>
                <a:latin typeface="Arial" charset="0"/>
              </a:rPr>
              <a:t>Film Tourism</a:t>
            </a:r>
            <a:endParaRPr lang="en-US" altLang="en-US" sz="4000">
              <a:solidFill>
                <a:srgbClr val="A69054"/>
              </a:solidFill>
              <a:latin typeface="Arial" charset="0"/>
            </a:endParaRPr>
          </a:p>
        </p:txBody>
      </p:sp>
      <p:pic>
        <p:nvPicPr>
          <p:cNvPr id="1024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25550"/>
            <a:ext cx="2576513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0" y="1068388"/>
            <a:ext cx="2603500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330325"/>
            <a:ext cx="583247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068388"/>
            <a:ext cx="5326063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869950"/>
            <a:ext cx="3389313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0" name="Group 46"/>
          <p:cNvGrpSpPr>
            <a:grpSpLocks/>
          </p:cNvGrpSpPr>
          <p:nvPr/>
        </p:nvGrpSpPr>
        <p:grpSpPr bwMode="auto">
          <a:xfrm>
            <a:off x="6284913" y="1293813"/>
            <a:ext cx="2692400" cy="3440112"/>
            <a:chOff x="6109716" y="1293129"/>
            <a:chExt cx="2867138" cy="3440036"/>
          </a:xfrm>
        </p:grpSpPr>
        <p:sp>
          <p:nvSpPr>
            <p:cNvPr id="30" name="Rectangle 2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109716" y="1293129"/>
              <a:ext cx="2867138" cy="317810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/>
              </a:extLst>
            </p:cNvPr>
            <p:cNvSpPr>
              <a:spLocks noChangeAspect="1"/>
            </p:cNvSpPr>
            <p:nvPr/>
          </p:nvSpPr>
          <p:spPr>
            <a:xfrm>
              <a:off x="6354842" y="2309107"/>
              <a:ext cx="686355" cy="685785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10257" name="Graphic 31" descr="Map with pin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3608" y="2315392"/>
              <a:ext cx="578213" cy="57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84633" y="2401180"/>
              <a:ext cx="1239159" cy="25399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50" i="1" dirty="0">
                <a:solidFill>
                  <a:prstClr val="white">
                    <a:lumMod val="50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27155" y="2264658"/>
              <a:ext cx="1658410" cy="73817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1,000 productions 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shot in GA</a:t>
              </a:r>
            </a:p>
          </p:txBody>
        </p:sp>
        <p:pic>
          <p:nvPicPr>
            <p:cNvPr id="10260" name="Graphic 34" descr="Briefcase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2287" y="1667206"/>
              <a:ext cx="491726" cy="49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6904265" y="4471234"/>
              <a:ext cx="2072589" cy="2619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Source: GDEcD,  2017</a:t>
              </a:r>
            </a:p>
          </p:txBody>
        </p:sp>
        <p:sp>
          <p:nvSpPr>
            <p:cNvPr id="37" name="Rectangle 3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01798" y="1521724"/>
              <a:ext cx="1660100" cy="5238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U.S. Film production </a:t>
              </a:r>
              <a:r>
                <a:rPr lang="en-US" sz="14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#3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13631" y="3174274"/>
              <a:ext cx="1658410" cy="2778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/>
              </a:extLst>
            </p:cNvPr>
            <p:cNvSpPr>
              <a:spLocks noChangeAspect="1"/>
            </p:cNvSpPr>
            <p:nvPr/>
          </p:nvSpPr>
          <p:spPr>
            <a:xfrm>
              <a:off x="6356533" y="3188562"/>
              <a:ext cx="686355" cy="685785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</p:grpSp>
      <p:sp>
        <p:nvSpPr>
          <p:cNvPr id="44" name="Oval 43">
            <a:extLst>
              <a:ext uri="{FF2B5EF4-FFF2-40B4-BE49-F238E27FC236}"/>
            </a:extLst>
          </p:cNvPr>
          <p:cNvSpPr>
            <a:spLocks noChangeAspect="1"/>
          </p:cNvSpPr>
          <p:nvPr/>
        </p:nvSpPr>
        <p:spPr>
          <a:xfrm>
            <a:off x="6492875" y="1498600"/>
            <a:ext cx="685800" cy="685800"/>
          </a:xfrm>
          <a:prstGeom prst="ellipse">
            <a:avLst/>
          </a:prstGeom>
          <a:solidFill>
            <a:srgbClr val="A6905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pic>
        <p:nvPicPr>
          <p:cNvPr id="10252" name="Content Placeholder 9"/>
          <p:cNvPicPr>
            <a:picLocks noGrp="1" noChangeAspect="1"/>
          </p:cNvPicPr>
          <p:nvPr>
            <p:ph idx="1"/>
          </p:nvPr>
        </p:nvPicPr>
        <p:blipFill>
          <a:blip r:embed="rId11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7813" y="1619250"/>
            <a:ext cx="463550" cy="463550"/>
          </a:xfrm>
        </p:spPr>
      </p:pic>
      <p:sp>
        <p:nvSpPr>
          <p:cNvPr id="49" name="TextBox 48">
            <a:extLst>
              <a:ext uri="{FF2B5EF4-FFF2-40B4-BE49-F238E27FC236}"/>
            </a:extLst>
          </p:cNvPr>
          <p:cNvSpPr txBox="1"/>
          <p:nvPr/>
        </p:nvSpPr>
        <p:spPr>
          <a:xfrm>
            <a:off x="7507288" y="3270250"/>
            <a:ext cx="13843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A6905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25-30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Film tours per week</a:t>
            </a:r>
          </a:p>
        </p:txBody>
      </p:sp>
      <p:pic>
        <p:nvPicPr>
          <p:cNvPr id="10254" name="Picture 49"/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302000"/>
            <a:ext cx="37147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 txBox="1">
            <a:spLocks/>
          </p:cNvSpPr>
          <p:nvPr/>
        </p:nvSpPr>
        <p:spPr bwMode="auto">
          <a:xfrm>
            <a:off x="200025" y="746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A69054"/>
                </a:solidFill>
                <a:latin typeface="Arial" charset="0"/>
              </a:rPr>
              <a:t>Opportunity to Enhance Rural Tourism</a:t>
            </a:r>
            <a:endParaRPr lang="en-US" altLang="en-US" sz="4000">
              <a:solidFill>
                <a:srgbClr val="A69054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00075" y="1122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x-none" altLang="x-none">
                <a:latin typeface="Arial" charset="0"/>
                <a:cs typeface="+mn-cs"/>
              </a:rPr>
              <a:t/>
            </a:r>
            <a:br>
              <a:rPr lang="x-none" altLang="x-none">
                <a:latin typeface="Arial" charset="0"/>
                <a:cs typeface="+mn-cs"/>
              </a:rPr>
            </a:br>
            <a:endParaRPr lang="x-none" altLang="x-none">
              <a:latin typeface="Arial" charset="0"/>
              <a:cs typeface="+mn-cs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14325" y="1133475"/>
          <a:ext cx="5402264" cy="36576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01132">
                  <a:extLst>
                    <a:ext uri="{9D8B030D-6E8A-4147-A177-3AD203B41FA5}"/>
                  </a:extLst>
                </a:gridCol>
                <a:gridCol w="2701132">
                  <a:extLst>
                    <a:ext uri="{9D8B030D-6E8A-4147-A177-3AD203B41FA5}"/>
                  </a:extLst>
                </a:gridCol>
              </a:tblGrid>
              <a:tr h="34385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FY 2015-2016 Marketing &amp; Promotional Budgets</a:t>
                      </a:r>
                    </a:p>
                  </a:txBody>
                  <a:tcPr marL="91450" marR="9145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Tennessee</a:t>
                      </a:r>
                    </a:p>
                  </a:txBody>
                  <a:tcPr marL="91450" marR="9145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$13.16 M</a:t>
                      </a:r>
                    </a:p>
                  </a:txBody>
                  <a:tcPr marL="91450" marR="91450">
                    <a:solidFill>
                      <a:schemeClr val="bg2"/>
                    </a:solidFill>
                  </a:tcPr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Virginia</a:t>
                      </a:r>
                    </a:p>
                  </a:txBody>
                  <a:tcPr marL="91450" marR="91450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$13.02 M</a:t>
                      </a:r>
                    </a:p>
                  </a:txBody>
                  <a:tcPr marL="91450" marR="91450"/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Alabama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$6.38 M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South Carolina</a:t>
                      </a:r>
                    </a:p>
                  </a:txBody>
                  <a:tcPr marL="91450" marR="91450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$11.52 M</a:t>
                      </a:r>
                    </a:p>
                  </a:txBody>
                  <a:tcPr marL="91450" marR="91450"/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Louisiana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$11.19 M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Kentucky</a:t>
                      </a:r>
                    </a:p>
                  </a:txBody>
                  <a:tcPr marL="91450" marR="91450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$8.26 M</a:t>
                      </a:r>
                    </a:p>
                  </a:txBody>
                  <a:tcPr marL="91450" marR="91450"/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West Virginia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$6.42 M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Georgia</a:t>
                      </a:r>
                    </a:p>
                  </a:txBody>
                  <a:tcPr marL="91450" marR="91450"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$5.02 M</a:t>
                      </a:r>
                    </a:p>
                  </a:txBody>
                  <a:tcPr marL="91450" marR="91450"/>
                </a:tc>
                <a:extLst>
                  <a:ext uri="{0D108BD9-81ED-4DB2-BD59-A6C34878D82A}"/>
                </a:extLst>
              </a:tr>
              <a:tr h="3438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Mississippi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$3.32 M</a:t>
                      </a:r>
                    </a:p>
                  </a:txBody>
                  <a:tcPr marL="91450" marR="91450">
                    <a:solidFill>
                      <a:srgbClr val="A69054">
                        <a:alpha val="2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1291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/>
            </a:extLst>
          </p:cNvPr>
          <p:cNvSpPr txBox="1"/>
          <p:nvPr/>
        </p:nvSpPr>
        <p:spPr>
          <a:xfrm>
            <a:off x="4473575" y="4821238"/>
            <a:ext cx="18113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Source: US Travel</a:t>
            </a:r>
          </a:p>
        </p:txBody>
      </p:sp>
      <p:grpSp>
        <p:nvGrpSpPr>
          <p:cNvPr id="11293" name="Group 11"/>
          <p:cNvGrpSpPr>
            <a:grpSpLocks/>
          </p:cNvGrpSpPr>
          <p:nvPr/>
        </p:nvGrpSpPr>
        <p:grpSpPr bwMode="auto">
          <a:xfrm>
            <a:off x="6284913" y="1306513"/>
            <a:ext cx="2692400" cy="3440112"/>
            <a:chOff x="6109716" y="1293129"/>
            <a:chExt cx="2867138" cy="3440036"/>
          </a:xfrm>
        </p:grpSpPr>
        <p:sp>
          <p:nvSpPr>
            <p:cNvPr id="13" name="Rectangle 1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109716" y="1293129"/>
              <a:ext cx="2867138" cy="317810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/>
              </a:extLst>
            </p:cNvPr>
            <p:cNvSpPr>
              <a:spLocks noChangeAspect="1"/>
            </p:cNvSpPr>
            <p:nvPr/>
          </p:nvSpPr>
          <p:spPr>
            <a:xfrm>
              <a:off x="6361604" y="2580563"/>
              <a:ext cx="684665" cy="685785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84633" y="2401180"/>
              <a:ext cx="1239159" cy="25399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50" i="1" dirty="0">
                <a:solidFill>
                  <a:prstClr val="white">
                    <a:lumMod val="50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27155" y="2436104"/>
              <a:ext cx="1658410" cy="27621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11304" name="Graphic 17" descr="Briefcase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2287" y="1667206"/>
              <a:ext cx="491726" cy="49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6904265" y="4471234"/>
              <a:ext cx="2072589" cy="2619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Source: GDEcD,  2016</a:t>
              </a:r>
            </a:p>
          </p:txBody>
        </p:sp>
        <p:sp>
          <p:nvSpPr>
            <p:cNvPr id="20" name="Rectangle 1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179821" y="1574110"/>
              <a:ext cx="1797033" cy="9540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rgbClr val="A69054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$10.1M 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= Average southern state promotional budget </a:t>
              </a:r>
            </a:p>
          </p:txBody>
        </p:sp>
        <p:sp>
          <p:nvSpPr>
            <p:cNvPr id="21" name="Rectangle 2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213631" y="3174274"/>
              <a:ext cx="1658410" cy="2778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/>
              </a:extLst>
            </p:cNvPr>
            <p:cNvSpPr>
              <a:spLocks noChangeAspect="1"/>
            </p:cNvSpPr>
            <p:nvPr/>
          </p:nvSpPr>
          <p:spPr>
            <a:xfrm>
              <a:off x="6356533" y="1472512"/>
              <a:ext cx="686355" cy="685785"/>
            </a:xfrm>
            <a:prstGeom prst="ellipse">
              <a:avLst/>
            </a:prstGeom>
            <a:solidFill>
              <a:srgbClr val="A690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</p:grpSp>
      <p:pic>
        <p:nvPicPr>
          <p:cNvPr id="11294" name="Content Placeholder 5"/>
          <p:cNvPicPr>
            <a:picLocks noGrp="1" noChangeAspect="1"/>
          </p:cNvPicPr>
          <p:nvPr>
            <p:ph idx="1"/>
          </p:nvPr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9863" y="1543050"/>
            <a:ext cx="601662" cy="603250"/>
          </a:xfrm>
        </p:spPr>
      </p:pic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7319963" y="2595563"/>
            <a:ext cx="1530350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A6905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11:1 ROI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GA tax revenue from FY15 advertising</a:t>
            </a:r>
          </a:p>
        </p:txBody>
      </p:sp>
      <p:pic>
        <p:nvPicPr>
          <p:cNvPr id="11296" name="Content Placeholder 9"/>
          <p:cNvPicPr>
            <a:picLocks noChangeAspect="1"/>
          </p:cNvPicPr>
          <p:nvPr/>
        </p:nvPicPr>
        <p:blipFill>
          <a:blip r:embed="rId6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2711450"/>
            <a:ext cx="4318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 25">
            <a:extLst>
              <a:ext uri="{FF2B5EF4-FFF2-40B4-BE49-F238E27FC236}"/>
            </a:extLst>
          </p:cNvPr>
          <p:cNvSpPr>
            <a:spLocks noChangeAspect="1"/>
          </p:cNvSpPr>
          <p:nvPr/>
        </p:nvSpPr>
        <p:spPr>
          <a:xfrm>
            <a:off x="6569075" y="3552825"/>
            <a:ext cx="642938" cy="685800"/>
          </a:xfrm>
          <a:prstGeom prst="ellipse">
            <a:avLst/>
          </a:prstGeom>
          <a:solidFill>
            <a:srgbClr val="A6905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pic>
        <p:nvPicPr>
          <p:cNvPr id="11298" name="Graphic 26" descr="Airplan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75" y="3559175"/>
            <a:ext cx="6477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/>
            </a:extLst>
          </p:cNvPr>
          <p:cNvSpPr txBox="1"/>
          <p:nvPr/>
        </p:nvSpPr>
        <p:spPr>
          <a:xfrm>
            <a:off x="7319963" y="3478213"/>
            <a:ext cx="1487487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A6905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626,000 Trips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influenced by GA advertising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 txBox="1">
            <a:spLocks/>
          </p:cNvSpPr>
          <p:nvPr/>
        </p:nvSpPr>
        <p:spPr bwMode="auto">
          <a:xfrm>
            <a:off x="200025" y="74613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A69054"/>
                </a:solidFill>
                <a:latin typeface="Arial" charset="0"/>
              </a:rPr>
              <a:t>Opportunity to Enhance Rural Tourism</a:t>
            </a:r>
            <a:endParaRPr lang="en-US" altLang="en-US" sz="4000">
              <a:solidFill>
                <a:srgbClr val="A69054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00075" y="1122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x-none" altLang="x-none">
                <a:latin typeface="Arial" charset="0"/>
                <a:cs typeface="+mn-cs"/>
              </a:rPr>
              <a:t/>
            </a:r>
            <a:br>
              <a:rPr lang="x-none" altLang="x-none">
                <a:latin typeface="Arial" charset="0"/>
                <a:cs typeface="+mn-cs"/>
              </a:rPr>
            </a:br>
            <a:endParaRPr lang="x-none" altLang="x-none">
              <a:latin typeface="Arial" charset="0"/>
              <a:cs typeface="+mn-cs"/>
            </a:endParaRPr>
          </a:p>
        </p:txBody>
      </p:sp>
      <p:pic>
        <p:nvPicPr>
          <p:cNvPr id="12292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9863" y="1543050"/>
            <a:ext cx="601662" cy="603250"/>
          </a:xfrm>
        </p:spPr>
      </p:pic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371475" y="1190625"/>
            <a:ext cx="51054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Embrace alternate forms of tourism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Hunting &amp; fishing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Film location tourism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Agritourism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Encourage communities to promote all aspects of the their tourism portfolio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Support increased funding for tourism promotions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pic>
        <p:nvPicPr>
          <p:cNvPr id="12295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48"/>
          <a:stretch>
            <a:fillRect/>
          </a:stretch>
        </p:blipFill>
        <p:spPr bwMode="auto">
          <a:xfrm>
            <a:off x="5476875" y="1341438"/>
            <a:ext cx="32893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/>
            </a:extLst>
          </p:cNvPr>
          <p:cNvSpPr txBox="1"/>
          <p:nvPr/>
        </p:nvSpPr>
        <p:spPr>
          <a:xfrm>
            <a:off x="6076950" y="4352925"/>
            <a:ext cx="2689225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Photo: Atlanta Movie Tours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1001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A69054"/>
                </a:solidFill>
                <a:latin typeface="Arial" charset="0"/>
                <a:cs typeface="Arial" charset="0"/>
              </a:rPr>
              <a:t>Rural Georgia Tourism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3138"/>
            <a:ext cx="8229600" cy="1201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Presented to the </a:t>
            </a:r>
            <a:b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Senate Rural Development Study Committee</a:t>
            </a:r>
            <a:b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August 8, 2017</a:t>
            </a:r>
          </a:p>
        </p:txBody>
      </p:sp>
      <p:pic>
        <p:nvPicPr>
          <p:cNvPr id="1331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7975"/>
            <a:ext cx="9144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7" b="29152"/>
          <a:stretch>
            <a:fillRect/>
          </a:stretch>
        </p:blipFill>
        <p:spPr bwMode="auto">
          <a:xfrm>
            <a:off x="6067425" y="3960813"/>
            <a:ext cx="1933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960813"/>
            <a:ext cx="22574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Minutes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438B47C-AA29-4478-8CBF-FB3E8E79A7CD}"/>
</file>

<file path=customXml/itemProps2.xml><?xml version="1.0" encoding="utf-8"?>
<ds:datastoreItem xmlns:ds="http://schemas.openxmlformats.org/officeDocument/2006/customXml" ds:itemID="{162758C4-A066-4236-AF9D-8E7A8D2522BB}"/>
</file>

<file path=customXml/itemProps3.xml><?xml version="1.0" encoding="utf-8"?>
<ds:datastoreItem xmlns:ds="http://schemas.openxmlformats.org/officeDocument/2006/customXml" ds:itemID="{331B758A-A04C-4F99-906C-BAF20B922BB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On-screen Show (4:3)</PresentationFormat>
  <Paragraphs>83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Arial</vt:lpstr>
      <vt:lpstr>Calibri Light</vt:lpstr>
      <vt:lpstr>Wingdings 2</vt:lpstr>
      <vt:lpstr>Helvetica</vt:lpstr>
      <vt:lpstr>Office Theme</vt:lpstr>
      <vt:lpstr>1_Office Theme</vt:lpstr>
      <vt:lpstr>Rural Georgia Tourism</vt:lpstr>
      <vt:lpstr>PowerPoint Presentation</vt:lpstr>
      <vt:lpstr>Tourism Impacts Across Georgia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Rural Georgia Tourism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Morgan Law - Rural Georgia Tourism - Presentation</dc:title>
  <dc:creator/>
  <cp:lastModifiedBy/>
  <cp:revision>1</cp:revision>
  <dcterms:created xsi:type="dcterms:W3CDTF">2017-08-11T20:30:40Z</dcterms:created>
  <dcterms:modified xsi:type="dcterms:W3CDTF">2017-08-15T21:05:37Z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