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1"/>
  </p:notesMasterIdLst>
  <p:handoutMasterIdLst>
    <p:handoutMasterId r:id="rId22"/>
  </p:handoutMasterIdLst>
  <p:sldIdLst>
    <p:sldId id="340" r:id="rId6"/>
    <p:sldId id="360" r:id="rId7"/>
    <p:sldId id="366" r:id="rId8"/>
    <p:sldId id="377" r:id="rId9"/>
    <p:sldId id="368" r:id="rId10"/>
    <p:sldId id="385" r:id="rId11"/>
    <p:sldId id="369" r:id="rId12"/>
    <p:sldId id="379" r:id="rId13"/>
    <p:sldId id="383" r:id="rId14"/>
    <p:sldId id="384" r:id="rId15"/>
    <p:sldId id="371" r:id="rId16"/>
    <p:sldId id="370" r:id="rId17"/>
    <p:sldId id="387" r:id="rId18"/>
    <p:sldId id="390" r:id="rId19"/>
    <p:sldId id="314" r:id="rId20"/>
  </p:sldIdLst>
  <p:sldSz cx="9144000" cy="6858000" type="screen4x3"/>
  <p:notesSz cx="6985000" cy="9271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6699"/>
    <a:srgbClr val="0066FF"/>
    <a:srgbClr val="0099FF"/>
    <a:srgbClr val="99CCFF"/>
    <a:srgbClr val="3366CC"/>
    <a:srgbClr val="CCEC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33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1963"/>
          </a:xfrm>
          <a:prstGeom prst="rect">
            <a:avLst/>
          </a:prstGeom>
        </p:spPr>
        <p:txBody>
          <a:bodyPr vert="horz" lIns="91554" tIns="45777" rIns="91554" bIns="45777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050" y="0"/>
            <a:ext cx="3027363" cy="461963"/>
          </a:xfrm>
          <a:prstGeom prst="rect">
            <a:avLst/>
          </a:prstGeom>
        </p:spPr>
        <p:txBody>
          <a:bodyPr vert="horz" lIns="91554" tIns="45777" rIns="91554" bIns="45777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469109D4-B1C7-4AB2-9284-9E325B0ADFFB}" type="datetimeFigureOut">
              <a:rPr lang="en-US"/>
              <a:pPr>
                <a:defRPr/>
              </a:pPr>
              <a:t>9/24/2015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7450"/>
            <a:ext cx="3027363" cy="461963"/>
          </a:xfrm>
          <a:prstGeom prst="rect">
            <a:avLst/>
          </a:prstGeom>
        </p:spPr>
        <p:txBody>
          <a:bodyPr vert="horz" lIns="91554" tIns="45777" rIns="91554" bIns="45777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050" y="8807450"/>
            <a:ext cx="3027363" cy="461963"/>
          </a:xfrm>
          <a:prstGeom prst="rect">
            <a:avLst/>
          </a:prstGeom>
        </p:spPr>
        <p:txBody>
          <a:bodyPr vert="horz" wrap="square" lIns="91554" tIns="45777" rIns="91554" bIns="4577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76BF2E-579E-4A93-9D9E-FF5C9478B4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708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54" tIns="46427" rIns="92854" bIns="46427" numCol="1" anchor="t" anchorCtr="0" compatLnSpc="1">
            <a:prstTxWarp prst="textNoShape">
              <a:avLst/>
            </a:prstTxWarp>
          </a:bodyPr>
          <a:lstStyle>
            <a:lvl1pPr defTabSz="928258" eaLnBrk="0" hangingPunct="0">
              <a:defRPr kumimoji="0"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7638" y="0"/>
            <a:ext cx="3027362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54" tIns="46427" rIns="92854" bIns="46427" numCol="1" anchor="t" anchorCtr="0" compatLnSpc="1">
            <a:prstTxWarp prst="textNoShape">
              <a:avLst/>
            </a:prstTxWarp>
          </a:bodyPr>
          <a:lstStyle>
            <a:lvl1pPr algn="r" defTabSz="928258" eaLnBrk="0" hangingPunct="0">
              <a:defRPr kumimoji="0"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6913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4403725"/>
            <a:ext cx="5124450" cy="41703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54" tIns="46427" rIns="92854" bIns="464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9038"/>
            <a:ext cx="3027363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54" tIns="46427" rIns="92854" bIns="46427" numCol="1" anchor="b" anchorCtr="0" compatLnSpc="1">
            <a:prstTxWarp prst="textNoShape">
              <a:avLst/>
            </a:prstTxWarp>
          </a:bodyPr>
          <a:lstStyle>
            <a:lvl1pPr defTabSz="928258" eaLnBrk="0" hangingPunct="0">
              <a:defRPr kumimoji="0"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638" y="8809038"/>
            <a:ext cx="3027362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54" tIns="46427" rIns="92854" bIns="46427" numCol="1" anchor="b" anchorCtr="0" compatLnSpc="1">
            <a:prstTxWarp prst="textNoShape">
              <a:avLst/>
            </a:prstTxWarp>
          </a:bodyPr>
          <a:lstStyle>
            <a:lvl1pPr algn="r" defTabSz="927100">
              <a:defRPr kumimoji="0" sz="1200">
                <a:latin typeface="Times New Roman" pitchFamily="18" charset="0"/>
              </a:defRPr>
            </a:lvl1pPr>
          </a:lstStyle>
          <a:p>
            <a:fld id="{97E64F30-CF5A-4DB4-AB2C-CF62B15FE2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8322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51F97B9C-6A54-466B-9DED-8F681A19F1E3}" type="slidenum">
              <a:rPr kumimoji="0" lang="en-US" altLang="en-US" sz="1200">
                <a:latin typeface="Times New Roman" pitchFamily="18" charset="0"/>
              </a:rPr>
              <a:pPr/>
              <a:t>1</a:t>
            </a:fld>
            <a:endParaRPr kumimoji="0"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702F1D61-C3F0-4376-9B38-3E369A00B141}" type="slidenum">
              <a:rPr kumimoji="0" lang="en-US" altLang="en-US" sz="1200">
                <a:latin typeface="Times New Roman" pitchFamily="18" charset="0"/>
              </a:rPr>
              <a:pPr/>
              <a:t>2</a:t>
            </a:fld>
            <a:endParaRPr kumimoji="0"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2263AEDD-712C-4494-B8ED-4A5EEC61C8D5}" type="slidenum">
              <a:rPr kumimoji="0" lang="en-US" altLang="en-US" sz="1200">
                <a:latin typeface="Times New Roman" pitchFamily="18" charset="0"/>
              </a:rPr>
              <a:pPr/>
              <a:t>5</a:t>
            </a:fld>
            <a:endParaRPr kumimoji="0"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9A3E43E8-612B-4F10-B034-65593D7848A5}" type="slidenum">
              <a:rPr kumimoji="0" lang="en-US" altLang="en-US" sz="1200">
                <a:latin typeface="Times New Roman" pitchFamily="18" charset="0"/>
              </a:rPr>
              <a:pPr/>
              <a:t>6</a:t>
            </a:fld>
            <a:endParaRPr kumimoji="0"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62121560-8061-48EA-BF48-D6BB21351749}" type="slidenum">
              <a:rPr kumimoji="0" lang="en-US" altLang="en-US" sz="1200">
                <a:latin typeface="Times New Roman" pitchFamily="18" charset="0"/>
              </a:rPr>
              <a:pPr/>
              <a:t>11</a:t>
            </a:fld>
            <a:endParaRPr kumimoji="0"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07DB98BC-62EF-4A5D-B088-E91A5C708083}" type="slidenum">
              <a:rPr kumimoji="0" lang="en-US" altLang="en-US" sz="1200">
                <a:latin typeface="Times New Roman" pitchFamily="18" charset="0"/>
              </a:rPr>
              <a:pPr/>
              <a:t>12</a:t>
            </a:fld>
            <a:endParaRPr kumimoji="0"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A311D4DE-F7A8-4072-B008-83B61887A92B}" type="slidenum">
              <a:rPr kumimoji="0" lang="en-US" altLang="en-US" sz="1200">
                <a:latin typeface="Times New Roman" pitchFamily="18" charset="0"/>
              </a:rPr>
              <a:pPr/>
              <a:t>13</a:t>
            </a:fld>
            <a:endParaRPr kumimoji="0"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28075A53-8F15-4117-A777-9E6A7F0D86C3}" type="slidenum">
              <a:rPr kumimoji="0" lang="en-US" altLang="en-US" sz="1200">
                <a:latin typeface="Times New Roman" pitchFamily="18" charset="0"/>
              </a:rPr>
              <a:pPr/>
              <a:t>14</a:t>
            </a:fld>
            <a:endParaRPr kumimoji="0"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defTabSz="9271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D0303E5B-4871-41D9-8324-FA2419C154C7}" type="slidenum">
              <a:rPr kumimoji="0" lang="en-US" altLang="en-US" sz="1200">
                <a:latin typeface="Times New Roman" pitchFamily="18" charset="0"/>
              </a:rPr>
              <a:pPr/>
              <a:t>15</a:t>
            </a:fld>
            <a:endParaRPr kumimoji="0" lang="en-US" altLang="en-US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1828800" y="2173288"/>
            <a:ext cx="4954588" cy="12192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429000"/>
            <a:ext cx="4953000" cy="1868488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7D3A6-ED69-471E-BE91-C01B499D08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4996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DFC68D-6A89-409B-A97C-289C8ECF65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581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A815E-DD5A-4F63-87DE-AE6A709F4D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332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676400"/>
            <a:ext cx="33528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76400"/>
            <a:ext cx="33528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ACFF8-2BD3-4EDF-91EA-9921B67FA6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625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DE7F-ADCD-4ACB-8C43-DF0136C5EA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4264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2E3647-2E2E-404A-8344-5A0D50B203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3144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3A7FB2-E09A-42A4-A008-AB1374251F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4641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6B2D7E-63FC-4154-BDD1-68A36439C2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762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ED7D3-BED0-4A73-A775-6A1414C148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2921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FBE5B9-754A-45D7-88F8-F7E3EFADE5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3304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7145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81000"/>
            <a:ext cx="4992687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357F68-54DB-431C-B407-186D2E6350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419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81000"/>
            <a:ext cx="68595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676400"/>
            <a:ext cx="6858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28600" y="6326188"/>
            <a:ext cx="1905000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24600"/>
            <a:ext cx="28956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10200" y="6324600"/>
            <a:ext cx="19050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b="1"/>
            </a:lvl1pPr>
          </a:lstStyle>
          <a:p>
            <a:fld id="{5B0078BC-E575-4B1D-8C98-3BEF57CA593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NTRA_Safety-2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00"/>
          <a:stretch>
            <a:fillRect/>
          </a:stretch>
        </p:blipFill>
        <p:spPr bwMode="auto">
          <a:xfrm>
            <a:off x="2133600" y="685800"/>
            <a:ext cx="494506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3"/>
          <p:cNvSpPr txBox="1">
            <a:spLocks noChangeArrowheads="1"/>
          </p:cNvSpPr>
          <p:nvPr/>
        </p:nvSpPr>
        <p:spPr bwMode="auto">
          <a:xfrm>
            <a:off x="990600" y="4343400"/>
            <a:ext cx="70104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Arial" charset="0"/>
              </a:rPr>
              <a:t>Study Committee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Arial" charset="0"/>
              </a:rPr>
              <a:t>Preservation of the HOPE Scholarship Program</a:t>
            </a:r>
          </a:p>
        </p:txBody>
      </p:sp>
      <p:sp>
        <p:nvSpPr>
          <p:cNvPr id="512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 sz="quarter"/>
          </p:nvPr>
        </p:nvSpPr>
        <p:spPr>
          <a:xfrm>
            <a:off x="1828800" y="2173288"/>
            <a:ext cx="6477000" cy="12192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Alexander M. Waldrop</a:t>
            </a:r>
            <a:r>
              <a:rPr lang="en-US" altLang="en-US" smtClean="0"/>
              <a:t>	</a:t>
            </a:r>
          </a:p>
        </p:txBody>
      </p:sp>
      <p:sp>
        <p:nvSpPr>
          <p:cNvPr id="7171" name="Subtitle 2"/>
          <p:cNvSpPr>
            <a:spLocks noGrp="1"/>
          </p:cNvSpPr>
          <p:nvPr>
            <p:ph type="subTitle" sz="quarter" idx="1"/>
          </p:nvPr>
        </p:nvSpPr>
        <p:spPr>
          <a:xfrm>
            <a:off x="1066800" y="3392488"/>
            <a:ext cx="7315200" cy="1447800"/>
          </a:xfrm>
        </p:spPr>
        <p:txBody>
          <a:bodyPr/>
          <a:lstStyle/>
          <a:p>
            <a:pPr algn="ctr"/>
            <a:r>
              <a:rPr lang="en-US" altLang="en-US" smtClean="0">
                <a:latin typeface="Arial" charset="0"/>
                <a:cs typeface="Arial" charset="0"/>
              </a:rPr>
              <a:t>President &amp; CEO</a:t>
            </a:r>
          </a:p>
          <a:p>
            <a:pPr algn="ctr"/>
            <a:r>
              <a:rPr lang="en-US" altLang="en-US" smtClean="0">
                <a:latin typeface="Arial" charset="0"/>
                <a:cs typeface="Arial" charset="0"/>
              </a:rPr>
              <a:t>National Thoroughbred Racing Association</a:t>
            </a:r>
          </a:p>
        </p:txBody>
      </p:sp>
      <p:pic>
        <p:nvPicPr>
          <p:cNvPr id="7172" name="Picture 6" descr="NTRA_Safety-2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9"/>
          <a:stretch>
            <a:fillRect/>
          </a:stretch>
        </p:blipFill>
        <p:spPr bwMode="auto">
          <a:xfrm>
            <a:off x="152400" y="6172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2631B0-D474-477F-AE02-01FECFBC1E1D}" type="slidenum">
              <a:rPr lang="en-US" altLang="en-US" sz="1200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839200" cy="1143000"/>
          </a:xfrm>
        </p:spPr>
        <p:txBody>
          <a:bodyPr/>
          <a:lstStyle/>
          <a:p>
            <a:pPr algn="ctr"/>
            <a:r>
              <a:rPr lang="en-US" altLang="en-US" sz="3600" smtClean="0">
                <a:latin typeface="Arial" charset="0"/>
                <a:cs typeface="Arial" charset="0"/>
              </a:rPr>
              <a:t>National Thoroughbred Racing Association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066800" y="1752600"/>
            <a:ext cx="7620000" cy="40386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Membership includes: </a:t>
            </a: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Racetracks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Owners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Breeders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Trainers 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Horseplayers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Affiliated horse racing and breeding associations 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altLang="en-US" sz="1200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E86BBD-1A7E-4763-BFDF-B8619B2115B2}" type="slidenum">
              <a:rPr lang="en-US" altLang="en-US" sz="1200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pic>
        <p:nvPicPr>
          <p:cNvPr id="9221" name="Picture 6" descr="NTRA_Safety-2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9"/>
          <a:stretch>
            <a:fillRect/>
          </a:stretch>
        </p:blipFill>
        <p:spPr bwMode="auto">
          <a:xfrm>
            <a:off x="152400" y="6172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391400" cy="762000"/>
          </a:xfrm>
        </p:spPr>
        <p:txBody>
          <a:bodyPr/>
          <a:lstStyle/>
          <a:p>
            <a:pPr algn="ctr"/>
            <a:r>
              <a:rPr lang="en-US" altLang="en-US" sz="3600" smtClean="0">
                <a:latin typeface="Arial" charset="0"/>
                <a:cs typeface="Arial" charset="0"/>
              </a:rPr>
              <a:t>Advantages of Horse Racing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371600" y="1371600"/>
            <a:ext cx="6858000" cy="4572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mtClean="0"/>
              <a:t>Highly entertaining, social activity </a:t>
            </a:r>
            <a:endParaRPr lang="en-US" altLang="en-US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en-US" altLang="en-US" smtClean="0">
                <a:latin typeface="Arial" charset="0"/>
                <a:cs typeface="Arial" charset="0"/>
              </a:rPr>
              <a:t>Labor intensive agri-business </a:t>
            </a:r>
          </a:p>
          <a:p>
            <a:pPr>
              <a:lnSpc>
                <a:spcPct val="150000"/>
              </a:lnSpc>
            </a:pPr>
            <a:r>
              <a:rPr lang="en-US" altLang="en-US" smtClean="0">
                <a:latin typeface="Arial" charset="0"/>
                <a:cs typeface="Arial" charset="0"/>
              </a:rPr>
              <a:t>Passionate fan base – everybody loves horses</a:t>
            </a:r>
          </a:p>
          <a:p>
            <a:pPr>
              <a:lnSpc>
                <a:spcPct val="150000"/>
              </a:lnSpc>
            </a:pPr>
            <a:r>
              <a:rPr lang="en-US" altLang="en-US" smtClean="0">
                <a:latin typeface="Arial" charset="0"/>
                <a:cs typeface="Arial" charset="0"/>
              </a:rPr>
              <a:t>Challenging intellectually</a:t>
            </a:r>
          </a:p>
          <a:p>
            <a:pPr>
              <a:lnSpc>
                <a:spcPct val="150000"/>
              </a:lnSpc>
            </a:pPr>
            <a:r>
              <a:rPr lang="en-US" altLang="en-US" smtClean="0">
                <a:latin typeface="Arial" charset="0"/>
                <a:cs typeface="Arial" charset="0"/>
              </a:rPr>
              <a:t>Prestigious ownership opportunities</a:t>
            </a:r>
          </a:p>
          <a:p>
            <a:pPr>
              <a:lnSpc>
                <a:spcPct val="150000"/>
              </a:lnSpc>
            </a:pPr>
            <a:r>
              <a:rPr lang="en-US" altLang="en-US" smtClean="0">
                <a:latin typeface="Arial" charset="0"/>
                <a:cs typeface="Arial" charset="0"/>
              </a:rPr>
              <a:t>Environmentally friendly</a:t>
            </a:r>
          </a:p>
          <a:p>
            <a:pPr>
              <a:lnSpc>
                <a:spcPct val="150000"/>
              </a:lnSpc>
            </a:pPr>
            <a:r>
              <a:rPr lang="en-US" altLang="en-US" smtClean="0">
                <a:latin typeface="Arial" charset="0"/>
                <a:cs typeface="Arial" charset="0"/>
              </a:rPr>
              <a:t>Beneficial federal legislation - IHA </a:t>
            </a:r>
          </a:p>
          <a:p>
            <a:pPr>
              <a:lnSpc>
                <a:spcPct val="150000"/>
              </a:lnSpc>
            </a:pPr>
            <a:endParaRPr lang="en-US" altLang="en-US" smtClean="0"/>
          </a:p>
          <a:p>
            <a:pPr lvl="1">
              <a:buFontTx/>
              <a:buNone/>
            </a:pPr>
            <a:endParaRPr lang="en-US" altLang="en-US" sz="2100" smtClean="0"/>
          </a:p>
          <a:p>
            <a:pPr>
              <a:buFontTx/>
              <a:buNone/>
            </a:pPr>
            <a:endParaRPr lang="en-US" altLang="en-US" smtClean="0"/>
          </a:p>
          <a:p>
            <a:pPr>
              <a:buFontTx/>
              <a:buNone/>
            </a:pPr>
            <a:endParaRPr lang="en-US" altLang="en-US" sz="2100" smtClean="0"/>
          </a:p>
          <a:p>
            <a:endParaRPr lang="en-US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1C615D-6149-490D-96C2-6929011EE7C2}" type="slidenum">
              <a:rPr lang="en-US" altLang="en-US" sz="1200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pic>
        <p:nvPicPr>
          <p:cNvPr id="10245" name="Picture 6" descr="NTRA_Safety-2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9"/>
          <a:stretch>
            <a:fillRect/>
          </a:stretch>
        </p:blipFill>
        <p:spPr bwMode="auto">
          <a:xfrm>
            <a:off x="152400" y="6172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391400" cy="762000"/>
          </a:xfrm>
        </p:spPr>
        <p:txBody>
          <a:bodyPr/>
          <a:lstStyle/>
          <a:p>
            <a:pPr algn="ctr" eaLnBrk="1" hangingPunct="1"/>
            <a:r>
              <a:rPr lang="en-US" altLang="en-US" sz="3600" smtClean="0">
                <a:latin typeface="Arial" charset="0"/>
                <a:cs typeface="Arial" charset="0"/>
              </a:rPr>
              <a:t>U.S. Horse Racing Metrics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772400" cy="4419600"/>
          </a:xfrm>
        </p:spPr>
        <p:txBody>
          <a:bodyPr/>
          <a:lstStyle/>
          <a:p>
            <a:pPr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50 million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fans</a:t>
            </a:r>
          </a:p>
          <a:p>
            <a:pPr>
              <a:defRPr/>
            </a:pP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 million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core fans who attend and wager regularly</a:t>
            </a:r>
          </a:p>
          <a:p>
            <a:pPr>
              <a:defRPr/>
            </a:pP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More than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60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Thoroughbred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racetracks </a:t>
            </a:r>
          </a:p>
          <a:p>
            <a:pPr>
              <a:defRPr/>
            </a:pP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Nearly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of all money wagered is bet remotely on televised races</a:t>
            </a:r>
          </a:p>
          <a:p>
            <a:pPr>
              <a:defRPr/>
            </a:pP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More than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1,000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off-track wagering sites </a:t>
            </a:r>
          </a:p>
          <a:p>
            <a:pPr>
              <a:defRPr/>
            </a:pP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Only U.S. sport to conduct legal online wagering, now a 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$3 billion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market</a:t>
            </a:r>
          </a:p>
          <a:p>
            <a:pPr>
              <a:defRPr/>
            </a:pPr>
            <a:endParaRPr lang="en-US" dirty="0" smtClean="0"/>
          </a:p>
          <a:p>
            <a:pPr marL="457200" indent="-457200" eaLnBrk="1" hangingPunct="1">
              <a:buFontTx/>
              <a:buNone/>
              <a:defRPr/>
            </a:pPr>
            <a:endParaRPr lang="en-US" dirty="0" smtClean="0"/>
          </a:p>
        </p:txBody>
      </p:sp>
      <p:pic>
        <p:nvPicPr>
          <p:cNvPr id="11268" name="Picture 6" descr="NTRA_Safety-2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9"/>
          <a:stretch>
            <a:fillRect/>
          </a:stretch>
        </p:blipFill>
        <p:spPr bwMode="auto">
          <a:xfrm>
            <a:off x="152400" y="6172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32E0F7-D2DD-4973-B66B-B13DF5EF9460}" type="slidenum">
              <a:rPr lang="en-US" altLang="en-US" sz="1200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001000" cy="1143000"/>
          </a:xfrm>
        </p:spPr>
        <p:txBody>
          <a:bodyPr/>
          <a:lstStyle/>
          <a:p>
            <a:pPr algn="ctr" eaLnBrk="1" hangingPunct="1"/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z="3400" smtClean="0">
                <a:latin typeface="Arial" charset="0"/>
                <a:cs typeface="Arial" charset="0"/>
              </a:rPr>
              <a:t>Horseplayers</a:t>
            </a:r>
            <a:br>
              <a:rPr lang="en-US" altLang="en-US" sz="3400" smtClean="0">
                <a:latin typeface="Arial" charset="0"/>
                <a:cs typeface="Arial" charset="0"/>
              </a:rPr>
            </a:br>
            <a:r>
              <a:rPr lang="en-US" altLang="en-US" sz="3400" smtClean="0">
                <a:latin typeface="Arial" charset="0"/>
                <a:cs typeface="Arial" charset="0"/>
              </a:rPr>
              <a:t>National Handicapping Championship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209800"/>
            <a:ext cx="6858000" cy="373380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Average age 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</a:p>
          <a:p>
            <a:pPr>
              <a:lnSpc>
                <a:spcPct val="150000"/>
              </a:lnSpc>
              <a:defRPr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Highly educated (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graduate degrees)</a:t>
            </a:r>
          </a:p>
          <a:p>
            <a:pPr>
              <a:lnSpc>
                <a:spcPct val="150000"/>
              </a:lnSpc>
              <a:defRPr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Affluent (average income 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$117,000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Inclined to travel and wager</a:t>
            </a:r>
          </a:p>
          <a:p>
            <a:pPr>
              <a:lnSpc>
                <a:spcPct val="150000"/>
              </a:lnSpc>
              <a:defRPr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Attracted to the intellectual challenge </a:t>
            </a:r>
          </a:p>
          <a:p>
            <a:pPr lvl="1">
              <a:buFontTx/>
              <a:buNone/>
              <a:defRPr/>
            </a:pPr>
            <a:endParaRPr lang="en-US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altLang="en-US" sz="2800" dirty="0" smtClean="0"/>
          </a:p>
        </p:txBody>
      </p:sp>
      <p:sp>
        <p:nvSpPr>
          <p:cNvPr id="276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18FFF962-7576-466E-9575-645191497AF8}" type="slidenum">
              <a:rPr kumimoji="0" lang="en-US" altLang="en-US" sz="1200"/>
              <a:pPr/>
              <a:t>6</a:t>
            </a:fld>
            <a:endParaRPr kumimoji="0" lang="en-US" altLang="en-US" sz="1200"/>
          </a:p>
        </p:txBody>
      </p:sp>
      <p:pic>
        <p:nvPicPr>
          <p:cNvPr id="13317" name="Picture 6" descr="NTRA_Safety-2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9"/>
          <a:stretch>
            <a:fillRect/>
          </a:stretch>
        </p:blipFill>
        <p:spPr bwMode="auto">
          <a:xfrm>
            <a:off x="152400" y="6172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391400" cy="1066800"/>
          </a:xfrm>
        </p:spPr>
        <p:txBody>
          <a:bodyPr/>
          <a:lstStyle/>
          <a:p>
            <a:pPr algn="ctr"/>
            <a:r>
              <a:rPr lang="en-US" altLang="en-US" sz="3600" smtClean="0">
                <a:latin typeface="Arial" charset="0"/>
                <a:cs typeface="Arial" charset="0"/>
              </a:rPr>
              <a:t>Horse Racing Globally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371600" y="2133600"/>
            <a:ext cx="6858000" cy="3810000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Global sport present in 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countries</a:t>
            </a:r>
          </a:p>
          <a:p>
            <a:pPr>
              <a:defRPr/>
            </a:pPr>
            <a:endParaRPr lang="en-US" alt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U.S. horse racing accounts for about 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of global wagering</a:t>
            </a:r>
          </a:p>
          <a:p>
            <a:pPr>
              <a:defRPr/>
            </a:pPr>
            <a:endParaRPr lang="en-US" alt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U.S. a leader in race horse breeding worldwide</a:t>
            </a:r>
          </a:p>
          <a:p>
            <a:pPr>
              <a:defRPr/>
            </a:pPr>
            <a:endParaRPr lang="en-US" altLang="en-US" dirty="0" smtClean="0"/>
          </a:p>
          <a:p>
            <a:pPr>
              <a:buFontTx/>
              <a:buNone/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3984F1-A3F0-41C7-87C3-E2FF2C0A1E07}" type="slidenum">
              <a:rPr lang="en-US" altLang="en-US" sz="1200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pic>
        <p:nvPicPr>
          <p:cNvPr id="15365" name="Picture 6" descr="NTRA_Safety-2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9"/>
          <a:stretch>
            <a:fillRect/>
          </a:stretch>
        </p:blipFill>
        <p:spPr bwMode="auto">
          <a:xfrm>
            <a:off x="152400" y="6172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219200" y="342900"/>
            <a:ext cx="6859588" cy="952500"/>
          </a:xfrm>
        </p:spPr>
        <p:txBody>
          <a:bodyPr/>
          <a:lstStyle/>
          <a:p>
            <a:pPr algn="ctr"/>
            <a:r>
              <a:rPr lang="en-US" altLang="en-US" sz="3600" smtClean="0">
                <a:latin typeface="Arial" charset="0"/>
                <a:cs typeface="Arial" charset="0"/>
              </a:rPr>
              <a:t>Horse Racing Big Events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1066800" y="1371600"/>
            <a:ext cx="7315200" cy="4572000"/>
          </a:xfrm>
        </p:spPr>
        <p:txBody>
          <a:bodyPr/>
          <a:lstStyle/>
          <a:p>
            <a:pPr>
              <a:defRPr/>
            </a:pP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Triple Crown stronger than ever</a:t>
            </a:r>
          </a:p>
          <a:p>
            <a:pPr lvl="1"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Attendance at the Triple Crown events was </a:t>
            </a: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392,193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(including record KYD and PREAK)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Handle on the Triple Crown was </a:t>
            </a: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$413 million </a:t>
            </a:r>
          </a:p>
          <a:p>
            <a:pPr lvl="1"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NBC TV viewership for Triple Crown was </a:t>
            </a: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46.9 million </a:t>
            </a:r>
          </a:p>
          <a:p>
            <a:pPr>
              <a:defRPr/>
            </a:pP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Strong race meetings coast to coast </a:t>
            </a:r>
          </a:p>
          <a:p>
            <a:pPr lvl="1"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Keeneland</a:t>
            </a:r>
          </a:p>
          <a:p>
            <a:pPr lvl="1"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Saratoga</a:t>
            </a:r>
          </a:p>
          <a:p>
            <a:pPr lvl="1"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Del Mar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006EA5-5CAF-4D1F-9507-F6C38953F968}" type="slidenum">
              <a:rPr lang="en-US" altLang="en-US" sz="1200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pic>
        <p:nvPicPr>
          <p:cNvPr id="16389" name="Picture 6" descr="NTRA_Safety-2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9"/>
          <a:stretch>
            <a:fillRect/>
          </a:stretch>
        </p:blipFill>
        <p:spPr bwMode="auto">
          <a:xfrm>
            <a:off x="152400" y="6172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143000" y="342900"/>
            <a:ext cx="6859588" cy="952500"/>
          </a:xfrm>
        </p:spPr>
        <p:txBody>
          <a:bodyPr/>
          <a:lstStyle/>
          <a:p>
            <a:pPr algn="ctr"/>
            <a:r>
              <a:rPr lang="en-US" altLang="en-US" sz="3600" smtClean="0">
                <a:latin typeface="Arial" charset="0"/>
                <a:cs typeface="Arial" charset="0"/>
              </a:rPr>
              <a:t>Horse Racing Big Events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1371600" y="1524000"/>
            <a:ext cx="6858000" cy="441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Breeders’ Cup World Championships </a:t>
            </a:r>
            <a:endParaRPr lang="en-US" alt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defRPr/>
            </a:pP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days, </a:t>
            </a: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races, </a:t>
            </a: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$26 million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purses 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100,000+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attendees</a:t>
            </a:r>
          </a:p>
          <a:p>
            <a:pPr lvl="1"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Best horses, trainers, and owners from across the globe </a:t>
            </a:r>
          </a:p>
          <a:p>
            <a:pPr lvl="1"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Culmination of Thoroughbred racing’s season</a:t>
            </a:r>
          </a:p>
          <a:p>
            <a:pPr lvl="1"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Often decides Horse of the Year and other prestigious Eclipse Award categories</a:t>
            </a:r>
          </a:p>
          <a:p>
            <a:pPr>
              <a:defRPr/>
            </a:pPr>
            <a:endParaRPr lang="en-US" altLang="en-US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BB4103-104E-4CFB-A15D-B12E72EF8A7F}" type="slidenum">
              <a:rPr lang="en-US" altLang="en-US" sz="1200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pic>
        <p:nvPicPr>
          <p:cNvPr id="17413" name="Picture 6" descr="NTRA_Safety-2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9"/>
          <a:stretch>
            <a:fillRect/>
          </a:stretch>
        </p:blipFill>
        <p:spPr bwMode="auto">
          <a:xfrm>
            <a:off x="152400" y="6172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143000" y="342900"/>
            <a:ext cx="6859588" cy="952500"/>
          </a:xfrm>
        </p:spPr>
        <p:txBody>
          <a:bodyPr/>
          <a:lstStyle/>
          <a:p>
            <a:pPr algn="ctr"/>
            <a:r>
              <a:rPr lang="en-US" altLang="en-US" sz="3600" smtClean="0">
                <a:latin typeface="Arial" charset="0"/>
                <a:cs typeface="Arial" charset="0"/>
              </a:rPr>
              <a:t>Horse Racing Big Events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371600" y="1600200"/>
            <a:ext cx="6858000" cy="4343400"/>
          </a:xfrm>
        </p:spPr>
        <p:txBody>
          <a:bodyPr/>
          <a:lstStyle/>
          <a:p>
            <a:pPr>
              <a:defRPr/>
            </a:pP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Breeders’ Cup 2013 Economic Impact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Total direct spending </a:t>
            </a: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$39.5 million 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Total economic impact </a:t>
            </a:r>
          </a:p>
          <a:p>
            <a:pPr lvl="2">
              <a:defRPr/>
            </a:pP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$64.9 million 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business sales, </a:t>
            </a:r>
          </a:p>
          <a:p>
            <a:pPr lvl="2">
              <a:defRPr/>
            </a:pP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532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full-time equivalent jobs, and </a:t>
            </a:r>
          </a:p>
          <a:p>
            <a:pPr lvl="2">
              <a:defRPr/>
            </a:pP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$25.9 million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labor income, including indirect and induced impacts </a:t>
            </a:r>
          </a:p>
          <a:p>
            <a:pPr lvl="2">
              <a:defRPr/>
            </a:pP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$4.8 million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state and local taxes</a:t>
            </a:r>
          </a:p>
          <a:p>
            <a:pPr marL="914400" lvl="2" indent="0">
              <a:buFontTx/>
              <a:buNone/>
              <a:defRPr/>
            </a:pPr>
            <a:endParaRPr lang="en-US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>
              <a:buFont typeface="Tahoma" panose="020B0604030504040204" pitchFamily="34" charset="0"/>
              <a:buChar char="•"/>
              <a:defRPr/>
            </a:pPr>
            <a:r>
              <a:rPr lang="en-US" altLang="en-US" sz="1800" dirty="0"/>
              <a:t>Source: </a:t>
            </a:r>
            <a:r>
              <a:rPr lang="en-US" altLang="en-US" sz="1800" dirty="0" smtClean="0"/>
              <a:t>Tourism Economics study of 2013 Santa Anita, CA event</a:t>
            </a:r>
            <a:endParaRPr lang="en-US" altLang="en-US" sz="1800" dirty="0"/>
          </a:p>
          <a:p>
            <a:pPr lvl="4">
              <a:defRPr/>
            </a:pPr>
            <a:endParaRPr lang="en-US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20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fld id="{93BA14A3-0BFD-4D3E-9841-AE289E38869A}" type="slidenum">
              <a:rPr lang="en-US" altLang="en-US" sz="1200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pic>
        <p:nvPicPr>
          <p:cNvPr id="18437" name="Picture 6" descr="NTRA_Safety-2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9"/>
          <a:stretch>
            <a:fillRect/>
          </a:stretch>
        </p:blipFill>
        <p:spPr bwMode="auto">
          <a:xfrm>
            <a:off x="152400" y="6172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467600" cy="914400"/>
          </a:xfrm>
        </p:spPr>
        <p:txBody>
          <a:bodyPr/>
          <a:lstStyle/>
          <a:p>
            <a:pPr algn="ctr" eaLnBrk="1" hangingPunct="1"/>
            <a:r>
              <a:rPr lang="en-US" altLang="en-US" sz="3600" smtClean="0">
                <a:latin typeface="Arial" charset="0"/>
                <a:cs typeface="Arial" charset="0"/>
              </a:rPr>
              <a:t>Racing Industry Jobs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648200"/>
          </a:xfrm>
        </p:spPr>
        <p:txBody>
          <a:bodyPr/>
          <a:lstStyle/>
          <a:p>
            <a:pPr marL="457200" indent="-457200" eaLnBrk="1" hangingPunct="1">
              <a:buFontTx/>
              <a:buNone/>
            </a:pPr>
            <a:endParaRPr lang="en-US" altLang="en-US" sz="1200" smtClean="0"/>
          </a:p>
          <a:p>
            <a:pPr lvl="1">
              <a:lnSpc>
                <a:spcPct val="150000"/>
              </a:lnSpc>
              <a:buFont typeface="Tahoma" pitchFamily="34" charset="0"/>
              <a:buChar char="•"/>
            </a:pPr>
            <a:r>
              <a:rPr lang="en-US" altLang="en-US" sz="2400" smtClean="0">
                <a:latin typeface="Arial" charset="0"/>
                <a:cs typeface="Arial" charset="0"/>
              </a:rPr>
              <a:t>Track employees </a:t>
            </a:r>
          </a:p>
          <a:p>
            <a:pPr lvl="1">
              <a:lnSpc>
                <a:spcPct val="150000"/>
              </a:lnSpc>
              <a:buFont typeface="Tahoma" pitchFamily="34" charset="0"/>
              <a:buChar char="•"/>
            </a:pPr>
            <a:r>
              <a:rPr lang="en-US" altLang="en-US" sz="2400" smtClean="0">
                <a:latin typeface="Arial" charset="0"/>
                <a:cs typeface="Arial" charset="0"/>
              </a:rPr>
              <a:t>Breeding farms</a:t>
            </a:r>
          </a:p>
          <a:p>
            <a:pPr lvl="1">
              <a:lnSpc>
                <a:spcPct val="150000"/>
              </a:lnSpc>
              <a:buFont typeface="Tahoma" pitchFamily="34" charset="0"/>
              <a:buChar char="•"/>
            </a:pPr>
            <a:r>
              <a:rPr lang="en-US" altLang="en-US" sz="2400" smtClean="0">
                <a:latin typeface="Arial" charset="0"/>
                <a:cs typeface="Arial" charset="0"/>
              </a:rPr>
              <a:t>Trainers</a:t>
            </a:r>
          </a:p>
          <a:p>
            <a:pPr lvl="1">
              <a:lnSpc>
                <a:spcPct val="150000"/>
              </a:lnSpc>
              <a:buFont typeface="Tahoma" pitchFamily="34" charset="0"/>
              <a:buChar char="•"/>
            </a:pPr>
            <a:r>
              <a:rPr lang="en-US" altLang="en-US" sz="2400" smtClean="0">
                <a:latin typeface="Arial" charset="0"/>
                <a:cs typeface="Arial" charset="0"/>
              </a:rPr>
              <a:t>Grooms/hot walkers/exercise riders</a:t>
            </a:r>
          </a:p>
          <a:p>
            <a:pPr lvl="1">
              <a:lnSpc>
                <a:spcPct val="150000"/>
              </a:lnSpc>
              <a:buFont typeface="Tahoma" pitchFamily="34" charset="0"/>
              <a:buChar char="•"/>
            </a:pPr>
            <a:r>
              <a:rPr lang="en-US" altLang="en-US" sz="2400" smtClean="0">
                <a:latin typeface="Arial" charset="0"/>
                <a:cs typeface="Arial" charset="0"/>
              </a:rPr>
              <a:t>Jockeys/Drivers</a:t>
            </a:r>
          </a:p>
          <a:p>
            <a:pPr lvl="1">
              <a:lnSpc>
                <a:spcPct val="150000"/>
              </a:lnSpc>
              <a:buFont typeface="Tahoma" pitchFamily="34" charset="0"/>
              <a:buChar char="•"/>
            </a:pPr>
            <a:r>
              <a:rPr lang="en-US" altLang="en-US" sz="2400" smtClean="0">
                <a:latin typeface="Arial" charset="0"/>
                <a:cs typeface="Arial" charset="0"/>
              </a:rPr>
              <a:t>Veterinarians</a:t>
            </a:r>
          </a:p>
          <a:p>
            <a:pPr lvl="1">
              <a:lnSpc>
                <a:spcPct val="150000"/>
              </a:lnSpc>
              <a:buFont typeface="Tahoma" pitchFamily="34" charset="0"/>
              <a:buChar char="•"/>
            </a:pPr>
            <a:r>
              <a:rPr lang="en-US" altLang="en-US" sz="2400" smtClean="0">
                <a:latin typeface="Arial" charset="0"/>
                <a:cs typeface="Arial" charset="0"/>
              </a:rPr>
              <a:t>Services and suppliers (e.g. farriers, feed)</a:t>
            </a:r>
          </a:p>
          <a:p>
            <a:pPr marL="457200" indent="-457200" eaLnBrk="1" hangingPunct="1">
              <a:buFontTx/>
              <a:buNone/>
            </a:pPr>
            <a:endParaRPr lang="en-US" altLang="en-US" smtClean="0"/>
          </a:p>
        </p:txBody>
      </p:sp>
      <p:sp>
        <p:nvSpPr>
          <p:cNvPr id="276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D98DC749-94B4-4005-B59C-4380AC61D070}" type="slidenum">
              <a:rPr kumimoji="0" lang="en-US" altLang="en-US" sz="1200"/>
              <a:pPr/>
              <a:t>11</a:t>
            </a:fld>
            <a:endParaRPr kumimoji="0" lang="en-US" altLang="en-US" sz="1200"/>
          </a:p>
        </p:txBody>
      </p:sp>
      <p:pic>
        <p:nvPicPr>
          <p:cNvPr id="19461" name="Picture 6" descr="NTRA_Safety-2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9"/>
          <a:stretch>
            <a:fillRect/>
          </a:stretch>
        </p:blipFill>
        <p:spPr bwMode="auto">
          <a:xfrm>
            <a:off x="152400" y="6172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7239000" cy="1143000"/>
          </a:xfrm>
        </p:spPr>
        <p:txBody>
          <a:bodyPr/>
          <a:lstStyle/>
          <a:p>
            <a:pPr algn="ctr" eaLnBrk="1" hangingPunct="1"/>
            <a:r>
              <a:rPr lang="en-US" altLang="en-US" sz="3600" smtClean="0">
                <a:latin typeface="Arial" charset="0"/>
                <a:cs typeface="Arial" charset="0"/>
              </a:rPr>
              <a:t>Economic Impact of </a:t>
            </a:r>
            <a:br>
              <a:rPr lang="en-US" altLang="en-US" sz="3600" smtClean="0">
                <a:latin typeface="Arial" charset="0"/>
                <a:cs typeface="Arial" charset="0"/>
              </a:rPr>
            </a:br>
            <a:r>
              <a:rPr lang="en-US" altLang="en-US" sz="3600" smtClean="0">
                <a:latin typeface="Arial" charset="0"/>
                <a:cs typeface="Arial" charset="0"/>
              </a:rPr>
              <a:t>Horse Racing Industry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7696200" cy="3581400"/>
          </a:xfrm>
        </p:spPr>
        <p:txBody>
          <a:bodyPr/>
          <a:lstStyle/>
          <a:p>
            <a:pPr lvl="1">
              <a:buFont typeface="Tahoma" panose="020B0604030504040204" pitchFamily="34" charset="0"/>
              <a:buChar char="•"/>
              <a:defRPr/>
            </a:pP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$11 Billion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Wagered Annually Nationwide</a:t>
            </a:r>
          </a:p>
          <a:p>
            <a:pPr lvl="2">
              <a:buFont typeface="Tahoma" panose="020B0604030504040204" pitchFamily="34" charset="0"/>
              <a:buChar char="•"/>
              <a:defRPr/>
            </a:pP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$90 Billion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worldwide</a:t>
            </a:r>
          </a:p>
          <a:p>
            <a:pPr lvl="1">
              <a:buFont typeface="Tahoma" panose="020B0604030504040204" pitchFamily="34" charset="0"/>
              <a:buChar char="•"/>
              <a:defRPr/>
            </a:pPr>
            <a:endParaRPr lang="en-US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Tahoma" panose="020B0604030504040204" pitchFamily="34" charset="0"/>
              <a:buChar char="•"/>
              <a:defRPr/>
            </a:pP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375,000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horse racing jobs nationally </a:t>
            </a:r>
          </a:p>
          <a:p>
            <a:pPr lvl="1">
              <a:buFont typeface="Tahoma" panose="020B0604030504040204" pitchFamily="34" charset="0"/>
              <a:buChar char="•"/>
              <a:defRPr/>
            </a:pPr>
            <a:endParaRPr lang="en-US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Tahoma" panose="020B0604030504040204" pitchFamily="34" charset="0"/>
              <a:buChar char="•"/>
              <a:defRPr/>
            </a:pP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$37 billion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economic activity</a:t>
            </a:r>
          </a:p>
          <a:p>
            <a:pPr lvl="1">
              <a:buFont typeface="Tahoma" panose="020B0604030504040204" pitchFamily="34" charset="0"/>
              <a:buChar char="•"/>
              <a:defRPr/>
            </a:pPr>
            <a:endParaRPr lang="en-US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Tahoma" panose="020B0604030504040204" pitchFamily="34" charset="0"/>
              <a:buChar char="•"/>
              <a:defRPr/>
            </a:pP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$1.9 billion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generated in tax revenue</a:t>
            </a:r>
          </a:p>
          <a:p>
            <a:pPr algn="ctr" eaLnBrk="1" hangingPunct="1">
              <a:buFontTx/>
              <a:buNone/>
              <a:defRPr/>
            </a:pPr>
            <a:endParaRPr lang="en-US" altLang="en-US" dirty="0" smtClean="0"/>
          </a:p>
          <a:p>
            <a:pPr eaLnBrk="1" hangingPunct="1">
              <a:buFontTx/>
              <a:buNone/>
              <a:defRPr/>
            </a:pPr>
            <a:endParaRPr lang="en-US" altLang="en-US" dirty="0" smtClean="0"/>
          </a:p>
        </p:txBody>
      </p:sp>
      <p:sp>
        <p:nvSpPr>
          <p:cNvPr id="276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E0A825C5-68F4-4EC5-AF01-C328758DCE41}" type="slidenum">
              <a:rPr kumimoji="0" lang="en-US" altLang="en-US" sz="1200"/>
              <a:pPr/>
              <a:t>12</a:t>
            </a:fld>
            <a:endParaRPr kumimoji="0" lang="en-US" altLang="en-US" sz="1200"/>
          </a:p>
        </p:txBody>
      </p:sp>
      <p:pic>
        <p:nvPicPr>
          <p:cNvPr id="21509" name="Picture 6" descr="NTRA_Safety-2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9"/>
          <a:stretch>
            <a:fillRect/>
          </a:stretch>
        </p:blipFill>
        <p:spPr bwMode="auto">
          <a:xfrm>
            <a:off x="152400" y="6172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924800" cy="1219200"/>
          </a:xfrm>
        </p:spPr>
        <p:txBody>
          <a:bodyPr/>
          <a:lstStyle/>
          <a:p>
            <a:pPr algn="ctr" eaLnBrk="1" hangingPunct="1"/>
            <a:r>
              <a:rPr lang="en-US" altLang="en-US" smtClean="0"/>
              <a:t>Economic Impact of </a:t>
            </a:r>
            <a:br>
              <a:rPr lang="en-US" altLang="en-US" smtClean="0"/>
            </a:br>
            <a:r>
              <a:rPr lang="en-US" altLang="en-US" smtClean="0"/>
              <a:t>Georgia Equine Industry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676400"/>
            <a:ext cx="6858000" cy="4953000"/>
          </a:xfrm>
        </p:spPr>
        <p:txBody>
          <a:bodyPr/>
          <a:lstStyle/>
          <a:p>
            <a:pPr>
              <a:lnSpc>
                <a:spcPct val="150000"/>
              </a:lnSpc>
              <a:buFont typeface="Tahoma" panose="020B0604030504040204" pitchFamily="34" charset="0"/>
              <a:buChar char="•"/>
              <a:defRPr/>
            </a:pPr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≈173K</a:t>
            </a:r>
            <a:r>
              <a:rPr lang="en-US" altLang="en-US" dirty="0" smtClean="0"/>
              <a:t> Georgia households own horses </a:t>
            </a:r>
          </a:p>
          <a:p>
            <a:pPr>
              <a:lnSpc>
                <a:spcPct val="150000"/>
              </a:lnSpc>
              <a:buFont typeface="Tahoma" panose="020B0604030504040204" pitchFamily="34" charset="0"/>
              <a:buChar char="•"/>
              <a:defRPr/>
            </a:pPr>
            <a:r>
              <a:rPr lang="en-US" altLang="en-US" dirty="0" smtClean="0"/>
              <a:t>Contributes 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$868.7MM</a:t>
            </a:r>
            <a:r>
              <a:rPr lang="en-US" altLang="en-US" dirty="0" smtClean="0"/>
              <a:t> to Georgia Economy  </a:t>
            </a:r>
          </a:p>
          <a:p>
            <a:pPr>
              <a:lnSpc>
                <a:spcPct val="150000"/>
              </a:lnSpc>
              <a:buFont typeface="Tahoma" panose="020B0604030504040204" pitchFamily="34" charset="0"/>
              <a:buChar char="•"/>
              <a:defRPr/>
            </a:pPr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6th</a:t>
            </a:r>
            <a:r>
              <a:rPr lang="en-US" altLang="en-US" dirty="0" smtClean="0"/>
              <a:t> most valuable commodity in Georgia  </a:t>
            </a:r>
          </a:p>
          <a:p>
            <a:pPr>
              <a:lnSpc>
                <a:spcPct val="150000"/>
              </a:lnSpc>
              <a:buFont typeface="Tahoma" panose="020B0604030504040204" pitchFamily="34" charset="0"/>
              <a:buChar char="•"/>
              <a:defRPr/>
            </a:pPr>
            <a:r>
              <a:rPr lang="en-US" altLang="en-US" dirty="0" smtClean="0"/>
              <a:t>All horses valued at 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$413MM</a:t>
            </a:r>
            <a:r>
              <a:rPr lang="en-US" altLang="en-US" dirty="0" smtClean="0"/>
              <a:t> </a:t>
            </a:r>
          </a:p>
          <a:p>
            <a:pPr lvl="1">
              <a:lnSpc>
                <a:spcPct val="150000"/>
              </a:lnSpc>
              <a:buFont typeface="Tahoma" panose="020B0604030504040204" pitchFamily="34" charset="0"/>
              <a:buChar char="•"/>
              <a:defRPr/>
            </a:pPr>
            <a:r>
              <a:rPr lang="en-US" altLang="en-US" sz="2400" dirty="0" smtClean="0"/>
              <a:t>Roughly </a:t>
            </a: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3.5%</a:t>
            </a:r>
            <a:r>
              <a:rPr lang="en-US" altLang="en-US" sz="2400" dirty="0" smtClean="0"/>
              <a:t> of all Georgia commodities. </a:t>
            </a:r>
          </a:p>
          <a:p>
            <a:pPr marL="457200" lvl="1" indent="0">
              <a:lnSpc>
                <a:spcPct val="150000"/>
              </a:lnSpc>
              <a:buFontTx/>
              <a:buNone/>
              <a:defRPr/>
            </a:pPr>
            <a:endParaRPr lang="en-US" altLang="en-US" sz="2400" dirty="0" smtClean="0"/>
          </a:p>
          <a:p>
            <a:pPr lvl="4">
              <a:buFont typeface="Tahoma" panose="020B0604030504040204" pitchFamily="34" charset="0"/>
              <a:buChar char="•"/>
              <a:defRPr/>
            </a:pPr>
            <a:r>
              <a:rPr lang="en-US" altLang="en-US" dirty="0" smtClean="0"/>
              <a:t>Source: GA Agricultural Commodity Commission for Equine (2008)</a:t>
            </a:r>
          </a:p>
          <a:p>
            <a:pPr algn="ctr" eaLnBrk="1" hangingPunct="1">
              <a:buFontTx/>
              <a:buNone/>
              <a:defRPr/>
            </a:pPr>
            <a:endParaRPr lang="en-US" altLang="en-US" dirty="0" smtClean="0"/>
          </a:p>
          <a:p>
            <a:pPr eaLnBrk="1" hangingPunct="1">
              <a:buFontTx/>
              <a:buNone/>
              <a:defRPr/>
            </a:pPr>
            <a:endParaRPr lang="en-US" altLang="en-US" dirty="0" smtClean="0"/>
          </a:p>
        </p:txBody>
      </p:sp>
      <p:sp>
        <p:nvSpPr>
          <p:cNvPr id="276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AC9E33BE-F630-47A4-AAC3-0808C3E2D082}" type="slidenum">
              <a:rPr kumimoji="0" lang="en-US" altLang="en-US" sz="1200"/>
              <a:pPr/>
              <a:t>13</a:t>
            </a:fld>
            <a:endParaRPr kumimoji="0" lang="en-US" altLang="en-US" sz="1200"/>
          </a:p>
        </p:txBody>
      </p:sp>
      <p:pic>
        <p:nvPicPr>
          <p:cNvPr id="23557" name="Picture 6" descr="NTRA_Safety-2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9"/>
          <a:stretch>
            <a:fillRect/>
          </a:stretch>
        </p:blipFill>
        <p:spPr bwMode="auto">
          <a:xfrm>
            <a:off x="152400" y="6172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162800" cy="1295400"/>
          </a:xfrm>
        </p:spPr>
        <p:txBody>
          <a:bodyPr/>
          <a:lstStyle/>
          <a:p>
            <a:pPr algn="ctr" eaLnBrk="1" hangingPunct="1"/>
            <a:r>
              <a:rPr lang="en-US" altLang="en-US" sz="3600" smtClean="0">
                <a:latin typeface="Arial" charset="0"/>
                <a:cs typeface="Arial" charset="0"/>
              </a:rPr>
              <a:t>Why Does Georgia Need </a:t>
            </a:r>
            <a:br>
              <a:rPr lang="en-US" altLang="en-US" sz="3600" smtClean="0">
                <a:latin typeface="Arial" charset="0"/>
                <a:cs typeface="Arial" charset="0"/>
              </a:rPr>
            </a:br>
            <a:r>
              <a:rPr lang="en-US" altLang="en-US" sz="3600" smtClean="0">
                <a:latin typeface="Arial" charset="0"/>
                <a:cs typeface="Arial" charset="0"/>
              </a:rPr>
              <a:t>Horse Racing?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19263"/>
            <a:ext cx="6858000" cy="441960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kumimoji="1"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Georgia breeders and owners now raise their horses in Florida, South Carolina or Kentucky</a:t>
            </a:r>
          </a:p>
          <a:p>
            <a:pPr>
              <a:lnSpc>
                <a:spcPct val="150000"/>
              </a:lnSpc>
              <a:defRPr/>
            </a:pPr>
            <a:r>
              <a:rPr kumimoji="1"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Georgia racing fans are visiting racetracks in Kentucky, Florida, Louisiana and elsewhere</a:t>
            </a:r>
          </a:p>
          <a:p>
            <a:pPr>
              <a:lnSpc>
                <a:spcPct val="150000"/>
              </a:lnSpc>
              <a:defRPr/>
            </a:pPr>
            <a:r>
              <a:rPr kumimoji="1"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Atlanta is the largest metropolitan area in the U.S. </a:t>
            </a:r>
            <a:r>
              <a:rPr kumimoji="1" lang="en-US" sz="2000" b="1" u="sng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kumimoji="1"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 a racetrack (NYC,  Los Angeles, Chicago, Dallas, Philly, Houston, Washington, DC, Miami)</a:t>
            </a:r>
          </a:p>
          <a:p>
            <a:pPr>
              <a:lnSpc>
                <a:spcPct val="150000"/>
              </a:lnSpc>
              <a:defRPr/>
            </a:pPr>
            <a:r>
              <a:rPr kumimoji="1" lang="en-US" sz="20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All of these factors are costing Georgia jobs, tourism and related tax revenue</a:t>
            </a:r>
          </a:p>
          <a:p>
            <a:pPr eaLnBrk="1" hangingPunct="1">
              <a:buFontTx/>
              <a:buNone/>
              <a:defRPr/>
            </a:pPr>
            <a:endParaRPr lang="en-US" altLang="en-US" sz="2800" dirty="0" smtClean="0"/>
          </a:p>
        </p:txBody>
      </p:sp>
      <p:sp>
        <p:nvSpPr>
          <p:cNvPr id="276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C11EC8ED-28D0-4BA0-817F-51BE0262C7E2}" type="slidenum">
              <a:rPr kumimoji="0" lang="en-US" altLang="en-US" sz="1200"/>
              <a:pPr/>
              <a:t>14</a:t>
            </a:fld>
            <a:endParaRPr kumimoji="0" lang="en-US" altLang="en-US" sz="1200"/>
          </a:p>
        </p:txBody>
      </p:sp>
      <p:pic>
        <p:nvPicPr>
          <p:cNvPr id="25605" name="Picture 6" descr="NTRA_Safety-2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9"/>
          <a:stretch>
            <a:fillRect/>
          </a:stretch>
        </p:blipFill>
        <p:spPr bwMode="auto">
          <a:xfrm>
            <a:off x="152400" y="6172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 descr="NTRA_Safety-2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00"/>
          <a:stretch>
            <a:fillRect/>
          </a:stretch>
        </p:blipFill>
        <p:spPr bwMode="auto">
          <a:xfrm>
            <a:off x="2133600" y="1600200"/>
            <a:ext cx="494506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873D95-8D33-42C2-BD02-A8C8521E3552}" type="slidenum">
              <a:rPr lang="en-US" altLang="en-US" sz="1200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keting plan presentation">
  <a:themeElements>
    <a:clrScheme name="Default Design 1">
      <a:dk1>
        <a:srgbClr val="336699"/>
      </a:dk1>
      <a:lt1>
        <a:srgbClr val="FFFFFF"/>
      </a:lt1>
      <a:dk2>
        <a:srgbClr val="0066FF"/>
      </a:dk2>
      <a:lt2>
        <a:srgbClr val="AFB5D2"/>
      </a:lt2>
      <a:accent1>
        <a:srgbClr val="66CCFF"/>
      </a:accent1>
      <a:accent2>
        <a:srgbClr val="99FFCC"/>
      </a:accent2>
      <a:accent3>
        <a:srgbClr val="FFFFFF"/>
      </a:accent3>
      <a:accent4>
        <a:srgbClr val="2A5682"/>
      </a:accent4>
      <a:accent5>
        <a:srgbClr val="B8E2FF"/>
      </a:accent5>
      <a:accent6>
        <a:srgbClr val="8AE7B9"/>
      </a:accent6>
      <a:hlink>
        <a:srgbClr val="FF99FF"/>
      </a:hlink>
      <a:folHlink>
        <a:srgbClr val="CCCCFF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336699"/>
        </a:dk1>
        <a:lt1>
          <a:srgbClr val="FFFFFF"/>
        </a:lt1>
        <a:dk2>
          <a:srgbClr val="0066FF"/>
        </a:dk2>
        <a:lt2>
          <a:srgbClr val="AFB5D2"/>
        </a:lt2>
        <a:accent1>
          <a:srgbClr val="66CCFF"/>
        </a:accent1>
        <a:accent2>
          <a:srgbClr val="99FFCC"/>
        </a:accent2>
        <a:accent3>
          <a:srgbClr val="FFFFFF"/>
        </a:accent3>
        <a:accent4>
          <a:srgbClr val="2A5682"/>
        </a:accent4>
        <a:accent5>
          <a:srgbClr val="B8E2FF"/>
        </a:accent5>
        <a:accent6>
          <a:srgbClr val="8AE7B9"/>
        </a:accent6>
        <a:hlink>
          <a:srgbClr val="FF99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3366"/>
        </a:dk1>
        <a:lt1>
          <a:srgbClr val="CCECFF"/>
        </a:lt1>
        <a:dk2>
          <a:srgbClr val="4B3384"/>
        </a:dk2>
        <a:lt2>
          <a:srgbClr val="849CBB"/>
        </a:lt2>
        <a:accent1>
          <a:srgbClr val="90DBFF"/>
        </a:accent1>
        <a:accent2>
          <a:srgbClr val="99FFCC"/>
        </a:accent2>
        <a:accent3>
          <a:srgbClr val="E2F4FF"/>
        </a:accent3>
        <a:accent4>
          <a:srgbClr val="002A56"/>
        </a:accent4>
        <a:accent5>
          <a:srgbClr val="C6EAFF"/>
        </a:accent5>
        <a:accent6>
          <a:srgbClr val="8AE7B9"/>
        </a:accent6>
        <a:hlink>
          <a:srgbClr val="DFC0FF"/>
        </a:hlink>
        <a:folHlink>
          <a:srgbClr val="6DC5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Company xmlns="http://schemas.microsoft.com/sharepoint/v3" xsi:nil="true"/>
    <CustomerID xmlns="http://schemas.microsoft.com/sharepoint/v3" xsi:nil="true"/>
    <_ResourceType xmlns="http://schemas.microsoft.com/sharepoint/v3/fields">Meeting Notice</_ResourceType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4480C948BFE43BEB99D9404D53592" ma:contentTypeVersion="13" ma:contentTypeDescription="Create a new document." ma:contentTypeScope="" ma:versionID="df98c18cb17bb596799a9e41261c76e1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86b18fa2e63a446d1848931aa16f4f78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ResourceType" minOccurs="0"/>
                <xsd:element ref="ns1:Company" minOccurs="0"/>
                <xsd:element ref="ns1:CustomerI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Company" ma:index="11" nillable="true" ma:displayName="Committee" ma:decimals="0" ma:internalName="Company">
      <xsd:simpleType>
        <xsd:restriction base="dms:Number"/>
      </xsd:simpleType>
    </xsd:element>
    <xsd:element name="CustomerID" ma:index="12" nillable="true" ma:displayName="Session" ma:description="" ma:internalName="Customer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ResourceType" ma:index="10" nillable="true" ma:displayName="Resource Type" ma:default="Minutes" ma:description="A set of categories, functions, genres or aggregation levels" ma:format="Dropdown" ma:internalName="_ResourceType">
      <xsd:simpleType>
        <xsd:restriction base="dms:Choice">
          <xsd:enumeration value="Agenda"/>
          <xsd:enumeration value="Meeting Notice"/>
          <xsd:enumeration value="Minutes"/>
          <xsd:enumeration value="Present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E55D7D3D-A765-4850-8106-6EE3607F9676}"/>
</file>

<file path=customXml/itemProps2.xml><?xml version="1.0" encoding="utf-8"?>
<ds:datastoreItem xmlns:ds="http://schemas.openxmlformats.org/officeDocument/2006/customXml" ds:itemID="{E1D1E70E-CE0F-46FC-8360-1FCA8A28E18C}"/>
</file>

<file path=customXml/itemProps3.xml><?xml version="1.0" encoding="utf-8"?>
<ds:datastoreItem xmlns:ds="http://schemas.openxmlformats.org/officeDocument/2006/customXml" ds:itemID="{12C802FF-441C-4DD3-A4D2-539CA555700C}"/>
</file>

<file path=customXml/itemProps4.xml><?xml version="1.0" encoding="utf-8"?>
<ds:datastoreItem xmlns:ds="http://schemas.openxmlformats.org/officeDocument/2006/customXml" ds:itemID="{04FC3402-AB9A-4847-857D-424FBCA6104D}"/>
</file>

<file path=docProps/app.xml><?xml version="1.0" encoding="utf-8"?>
<Properties xmlns="http://schemas.openxmlformats.org/officeDocument/2006/extended-properties" xmlns:vt="http://schemas.openxmlformats.org/officeDocument/2006/docPropsVTypes">
  <Template>Marketing plan presentation</Template>
  <TotalTime>1892</TotalTime>
  <Words>513</Words>
  <Application>Microsoft Office PowerPoint</Application>
  <PresentationFormat>On-screen Show (4:3)</PresentationFormat>
  <Paragraphs>134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Tahoma</vt:lpstr>
      <vt:lpstr>Arial</vt:lpstr>
      <vt:lpstr>Times New Roman</vt:lpstr>
      <vt:lpstr>Marketing plan presentation</vt:lpstr>
      <vt:lpstr>PowerPoint Presentation</vt:lpstr>
      <vt:lpstr>Alexander M. Waldrop </vt:lpstr>
      <vt:lpstr>National Thoroughbred Racing Association</vt:lpstr>
      <vt:lpstr>Advantages of Horse Racing</vt:lpstr>
      <vt:lpstr>U.S. Horse Racing Metrics</vt:lpstr>
      <vt:lpstr>  Horseplayers National Handicapping Championship</vt:lpstr>
      <vt:lpstr>Horse Racing Globally</vt:lpstr>
      <vt:lpstr>Horse Racing Big Events</vt:lpstr>
      <vt:lpstr>Horse Racing Big Events</vt:lpstr>
      <vt:lpstr>Horse Racing Big Events</vt:lpstr>
      <vt:lpstr>Racing Industry Jobs</vt:lpstr>
      <vt:lpstr>Economic Impact of  Horse Racing Industry </vt:lpstr>
      <vt:lpstr>Economic Impact of  Georgia Equine Industry</vt:lpstr>
      <vt:lpstr>Why Does Georgia Need  Horse Racing?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fwidaman</dc:creator>
  <cp:lastModifiedBy>Messier, Laura</cp:lastModifiedBy>
  <cp:revision>174</cp:revision>
  <cp:lastPrinted>1601-01-01T00:00:00Z</cp:lastPrinted>
  <dcterms:created xsi:type="dcterms:W3CDTF">2008-09-09T12:55:45Z</dcterms:created>
  <dcterms:modified xsi:type="dcterms:W3CDTF">2015-09-24T13:05:08Z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TC010178121033</vt:lpwstr>
  </property>
  <property fmtid="{D5CDD505-2E9C-101B-9397-08002B2CF9AE}" pid="3" name="ContentType">
    <vt:lpwstr>Document</vt:lpwstr>
  </property>
  <property fmtid="{D5CDD505-2E9C-101B-9397-08002B2CF9AE}" pid="4" name="ContentTypeId">
    <vt:lpwstr>0x0101001FD4480C948BFE43BEB99D9404D53592</vt:lpwstr>
  </property>
</Properties>
</file>