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18"/>
  </p:notesMasterIdLst>
  <p:handoutMasterIdLst>
    <p:handoutMasterId r:id="rId19"/>
  </p:handoutMasterIdLst>
  <p:sldIdLst>
    <p:sldId id="693" r:id="rId2"/>
    <p:sldId id="872" r:id="rId3"/>
    <p:sldId id="850" r:id="rId4"/>
    <p:sldId id="851" r:id="rId5"/>
    <p:sldId id="619" r:id="rId6"/>
    <p:sldId id="717" r:id="rId7"/>
    <p:sldId id="854" r:id="rId8"/>
    <p:sldId id="686" r:id="rId9"/>
    <p:sldId id="682" r:id="rId10"/>
    <p:sldId id="683" r:id="rId11"/>
    <p:sldId id="684" r:id="rId12"/>
    <p:sldId id="679" r:id="rId13"/>
    <p:sldId id="681" r:id="rId14"/>
    <p:sldId id="790" r:id="rId15"/>
    <p:sldId id="791" r:id="rId16"/>
    <p:sldId id="792" r:id="rId17"/>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rette, Kyle [NEA]" initials="SK[" lastIdx="5" clrIdx="0">
    <p:extLst>
      <p:ext uri="{19B8F6BF-5375-455C-9EA6-DF929625EA0E}">
        <p15:presenceInfo xmlns:p15="http://schemas.microsoft.com/office/powerpoint/2012/main" userId="S::kserrette@nea.org::2e2db80d-b4f8-4bbf-b7f3-7dfea4a57a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DB15"/>
    <a:srgbClr val="000000"/>
    <a:srgbClr val="006E51"/>
    <a:srgbClr val="0B8F21"/>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5" autoAdjust="0"/>
    <p:restoredTop sz="85205" autoAdjust="0"/>
  </p:normalViewPr>
  <p:slideViewPr>
    <p:cSldViewPr>
      <p:cViewPr varScale="1">
        <p:scale>
          <a:sx n="96" d="100"/>
          <a:sy n="96" d="100"/>
        </p:scale>
        <p:origin x="260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68313"/>
          </a:xfrm>
          <a:prstGeom prst="rect">
            <a:avLst/>
          </a:prstGeom>
        </p:spPr>
        <p:txBody>
          <a:bodyPr vert="horz" lIns="91440" tIns="45720" rIns="91440" bIns="45720" rtlCol="0"/>
          <a:lstStyle>
            <a:lvl1pPr algn="r">
              <a:defRPr sz="1200"/>
            </a:lvl1pPr>
          </a:lstStyle>
          <a:p>
            <a:fld id="{0E381E25-740F-4636-94D1-235B6CAC6FC1}" type="datetimeFigureOut">
              <a:rPr lang="en-US" smtClean="0"/>
              <a:pPr/>
              <a:t>9/18/19</a:t>
            </a:fld>
            <a:endParaRPr lang="en-US"/>
          </a:p>
        </p:txBody>
      </p:sp>
      <p:sp>
        <p:nvSpPr>
          <p:cNvPr id="4" name="Footer Placeholder 3"/>
          <p:cNvSpPr>
            <a:spLocks noGrp="1"/>
          </p:cNvSpPr>
          <p:nvPr>
            <p:ph type="ftr" sz="quarter" idx="2"/>
          </p:nvPr>
        </p:nvSpPr>
        <p:spPr>
          <a:xfrm>
            <a:off x="0" y="8893175"/>
            <a:ext cx="3067050" cy="46831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893175"/>
            <a:ext cx="3067050" cy="468313"/>
          </a:xfrm>
          <a:prstGeom prst="rect">
            <a:avLst/>
          </a:prstGeom>
        </p:spPr>
        <p:txBody>
          <a:bodyPr vert="horz" lIns="91440" tIns="45720" rIns="91440" bIns="45720" rtlCol="0" anchor="b"/>
          <a:lstStyle>
            <a:lvl1pPr algn="r">
              <a:defRPr sz="1200"/>
            </a:lvl1pPr>
          </a:lstStyle>
          <a:p>
            <a:fld id="{DFD2DB37-FF74-4FD7-8EE3-6B8BA8F195ED}" type="slidenum">
              <a:rPr lang="en-US" smtClean="0"/>
              <a:pPr/>
              <a:t>‹#›</a:t>
            </a:fld>
            <a:endParaRPr lang="en-US"/>
          </a:p>
        </p:txBody>
      </p:sp>
    </p:spTree>
    <p:extLst>
      <p:ext uri="{BB962C8B-B14F-4D97-AF65-F5344CB8AC3E}">
        <p14:creationId xmlns:p14="http://schemas.microsoft.com/office/powerpoint/2010/main" val="8127763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71AFA061-F9D7-4425-AF20-7BD3F7B08BAE}" type="datetimeFigureOut">
              <a:rPr lang="en-US" smtClean="0"/>
              <a:pPr/>
              <a:t>9/18/19</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89965FD7-92B8-44E2-8069-D9873EF57F97}" type="slidenum">
              <a:rPr lang="en-US" smtClean="0"/>
              <a:pPr/>
              <a:t>‹#›</a:t>
            </a:fld>
            <a:endParaRPr lang="en-US"/>
          </a:p>
        </p:txBody>
      </p:sp>
    </p:spTree>
    <p:extLst>
      <p:ext uri="{BB962C8B-B14F-4D97-AF65-F5344CB8AC3E}">
        <p14:creationId xmlns:p14="http://schemas.microsoft.com/office/powerpoint/2010/main" val="3255242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cebook.com/wolfestreetacademy/"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clcinstitute.org/wp-content/uploads/2010/10/MontessoriLifeArticle.pdf"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clcinstitute.org/wp-content/uploads/2008/09/Grassroots-Grit.pdf"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965FD7-92B8-44E2-8069-D9873EF57F97}" type="slidenum">
              <a:rPr lang="en-US" smtClean="0"/>
              <a:pPr/>
              <a:t>1</a:t>
            </a:fld>
            <a:endParaRPr lang="en-US"/>
          </a:p>
        </p:txBody>
      </p:sp>
    </p:spTree>
    <p:extLst>
      <p:ext uri="{BB962C8B-B14F-4D97-AF65-F5344CB8AC3E}">
        <p14:creationId xmlns:p14="http://schemas.microsoft.com/office/powerpoint/2010/main" val="489977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kern="1200" dirty="0">
                <a:solidFill>
                  <a:schemeClr val="tx1"/>
                </a:solidFill>
                <a:effectLst/>
                <a:latin typeface="+mn-lt"/>
                <a:ea typeface="+mn-ea"/>
                <a:cs typeface="+mn-cs"/>
              </a:rPr>
              <a:t>The Dynamics of Opportunity in America: Evidence and Perspectives</a:t>
            </a:r>
          </a:p>
          <a:p>
            <a:r>
              <a:rPr lang="en-US" sz="1200" b="0" i="0" kern="1200" dirty="0">
                <a:solidFill>
                  <a:schemeClr val="tx1"/>
                </a:solidFill>
                <a:effectLst/>
                <a:latin typeface="+mn-lt"/>
                <a:ea typeface="+mn-ea"/>
                <a:cs typeface="+mn-cs"/>
              </a:rPr>
              <a:t>edited by Irwin Kirsch, Henry Braun</a:t>
            </a:r>
            <a:endParaRPr lang="en-US" dirty="0"/>
          </a:p>
        </p:txBody>
      </p:sp>
      <p:sp>
        <p:nvSpPr>
          <p:cNvPr id="4" name="Slide Number Placeholder 3"/>
          <p:cNvSpPr>
            <a:spLocks noGrp="1"/>
          </p:cNvSpPr>
          <p:nvPr>
            <p:ph type="sldNum" sz="quarter" idx="5"/>
          </p:nvPr>
        </p:nvSpPr>
        <p:spPr/>
        <p:txBody>
          <a:bodyPr/>
          <a:lstStyle/>
          <a:p>
            <a:fld id="{89965FD7-92B8-44E2-8069-D9873EF57F97}" type="slidenum">
              <a:rPr lang="en-US" smtClean="0"/>
              <a:pPr/>
              <a:t>3</a:t>
            </a:fld>
            <a:endParaRPr lang="en-US"/>
          </a:p>
        </p:txBody>
      </p:sp>
    </p:spTree>
    <p:extLst>
      <p:ext uri="{BB962C8B-B14F-4D97-AF65-F5344CB8AC3E}">
        <p14:creationId xmlns:p14="http://schemas.microsoft.com/office/powerpoint/2010/main" val="3253171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Shape 152"/>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12" b="0" i="0" u="none" strike="noStrike" cap="none">
              <a:solidFill>
                <a:schemeClr val="dk1"/>
              </a:solidFill>
              <a:latin typeface="Calibri"/>
              <a:ea typeface="Calibri"/>
              <a:cs typeface="Calibri"/>
              <a:sym typeface="Calibri"/>
            </a:endParaRPr>
          </a:p>
        </p:txBody>
      </p:sp>
      <p:sp>
        <p:nvSpPr>
          <p:cNvPr id="153" name="Shape 153"/>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2139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a:t>
            </a:r>
          </a:p>
        </p:txBody>
      </p:sp>
      <p:sp>
        <p:nvSpPr>
          <p:cNvPr id="4" name="Slide Number Placeholder 3"/>
          <p:cNvSpPr>
            <a:spLocks noGrp="1"/>
          </p:cNvSpPr>
          <p:nvPr>
            <p:ph type="sldNum" sz="quarter" idx="10"/>
          </p:nvPr>
        </p:nvSpPr>
        <p:spPr/>
        <p:txBody>
          <a:bodyPr/>
          <a:lstStyle/>
          <a:p>
            <a:fld id="{7081258A-7BA1-4F45-964A-024F7D9DB89E}" type="slidenum">
              <a:rPr lang="en-US" smtClean="0"/>
              <a:t>5</a:t>
            </a:fld>
            <a:endParaRPr lang="en-US" dirty="0"/>
          </a:p>
        </p:txBody>
      </p:sp>
    </p:spTree>
    <p:extLst>
      <p:ext uri="{BB962C8B-B14F-4D97-AF65-F5344CB8AC3E}">
        <p14:creationId xmlns:p14="http://schemas.microsoft.com/office/powerpoint/2010/main" val="708596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965FD7-92B8-44E2-8069-D9873EF57F97}" type="slidenum">
              <a:rPr lang="en-US" smtClean="0"/>
              <a:pPr/>
              <a:t>6</a:t>
            </a:fld>
            <a:endParaRPr lang="en-US"/>
          </a:p>
        </p:txBody>
      </p:sp>
    </p:spTree>
    <p:extLst>
      <p:ext uri="{BB962C8B-B14F-4D97-AF65-F5344CB8AC3E}">
        <p14:creationId xmlns:p14="http://schemas.microsoft.com/office/powerpoint/2010/main" val="1083782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latin typeface="+mn-lt"/>
                <a:ea typeface="+mn-ea"/>
                <a:cs typeface="+mn-cs"/>
                <a:hlinkClick r:id="rId3"/>
              </a:rPr>
              <a:t>Source: https://www.dropbox.com/s/x5xmpwmxquu41yt/Close%20the%20Gap%20Community%20School%20Organizing%20mtg%209.6.18.pdf?dl=0</a:t>
            </a:r>
          </a:p>
          <a:p>
            <a:endParaRPr lang="en-US" sz="1200" u="sng" kern="1200" dirty="0">
              <a:solidFill>
                <a:schemeClr val="tx1"/>
              </a:solidFill>
              <a:latin typeface="+mn-lt"/>
              <a:ea typeface="+mn-ea"/>
              <a:cs typeface="+mn-cs"/>
              <a:hlinkClick r:id="rId3"/>
            </a:endParaRPr>
          </a:p>
        </p:txBody>
      </p:sp>
      <p:sp>
        <p:nvSpPr>
          <p:cNvPr id="4" name="Slide Number Placeholder 3"/>
          <p:cNvSpPr>
            <a:spLocks noGrp="1"/>
          </p:cNvSpPr>
          <p:nvPr>
            <p:ph type="sldNum" sz="quarter" idx="10"/>
          </p:nvPr>
        </p:nvSpPr>
        <p:spPr/>
        <p:txBody>
          <a:bodyPr/>
          <a:lstStyle/>
          <a:p>
            <a:fld id="{89965FD7-92B8-44E2-8069-D9873EF57F97}" type="slidenum">
              <a:rPr lang="en-US" smtClean="0"/>
              <a:pPr/>
              <a:t>8</a:t>
            </a:fld>
            <a:endParaRPr lang="en-US"/>
          </a:p>
        </p:txBody>
      </p:sp>
    </p:spTree>
    <p:extLst>
      <p:ext uri="{BB962C8B-B14F-4D97-AF65-F5344CB8AC3E}">
        <p14:creationId xmlns:p14="http://schemas.microsoft.com/office/powerpoint/2010/main" val="26915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965FD7-92B8-44E2-8069-D9873EF57F97}" type="slidenum">
              <a:rPr lang="en-US" smtClean="0"/>
              <a:pPr/>
              <a:t>9</a:t>
            </a:fld>
            <a:endParaRPr lang="en-US"/>
          </a:p>
        </p:txBody>
      </p:sp>
    </p:spTree>
    <p:extLst>
      <p:ext uri="{BB962C8B-B14F-4D97-AF65-F5344CB8AC3E}">
        <p14:creationId xmlns:p14="http://schemas.microsoft.com/office/powerpoint/2010/main" val="2201692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215">
              <a:defRPr sz="1200">
                <a:latin typeface="Calibri"/>
                <a:ea typeface="Calibri"/>
                <a:cs typeface="Calibri"/>
                <a:sym typeface="Calibri"/>
              </a:defRPr>
            </a:pPr>
            <a:r>
              <a:rPr lang="en-US" dirty="0"/>
              <a:t>14 Community Schools – in 8 districts in 2016; 14 site coordinators</a:t>
            </a:r>
          </a:p>
          <a:p>
            <a:pPr defTabSz="939215">
              <a:defRPr sz="1200">
                <a:latin typeface="Calibri"/>
                <a:ea typeface="Calibri"/>
                <a:cs typeface="Calibri"/>
                <a:sym typeface="Calibri"/>
              </a:defRPr>
            </a:pPr>
            <a:r>
              <a:rPr lang="en-US" dirty="0"/>
              <a:t>$500k in 2015</a:t>
            </a:r>
          </a:p>
          <a:p>
            <a:pPr defTabSz="939215">
              <a:defRPr sz="1200">
                <a:latin typeface="Calibri"/>
                <a:ea typeface="Calibri"/>
                <a:cs typeface="Calibri"/>
                <a:sym typeface="Calibri"/>
              </a:defRPr>
            </a:pPr>
            <a:r>
              <a:rPr lang="en-US" dirty="0"/>
              <a:t>$1.25 million in 2016</a:t>
            </a:r>
          </a:p>
          <a:p>
            <a:endParaRPr lang="en-US" dirty="0"/>
          </a:p>
          <a:p>
            <a:endParaRPr lang="en-US" dirty="0"/>
          </a:p>
          <a:p>
            <a:r>
              <a:rPr lang="en-US" dirty="0"/>
              <a:t>5 charter schools surrounds Webb</a:t>
            </a:r>
          </a:p>
          <a:p>
            <a:endParaRPr lang="en-US" dirty="0"/>
          </a:p>
          <a:p>
            <a:r>
              <a:rPr lang="en-US" dirty="0"/>
              <a:t>“St. Johns is</a:t>
            </a:r>
            <a:r>
              <a:rPr lang="en-US" baseline="0" dirty="0"/>
              <a:t> the neighborhood where Reagan and Webb are located. The transformation of Webb and Reagan has resulted in a new spring for the neighborhood.” – Allen Weeks</a:t>
            </a:r>
          </a:p>
          <a:p>
            <a:endParaRPr lang="en-US" baseline="0" dirty="0"/>
          </a:p>
          <a:p>
            <a:r>
              <a:rPr lang="en-US" baseline="0" dirty="0"/>
              <a:t>Community Planning dinners – find issues and ideas – form committees to solve.</a:t>
            </a:r>
          </a:p>
          <a:p>
            <a:endParaRPr lang="en-US" baseline="0" dirty="0"/>
          </a:p>
          <a:p>
            <a:r>
              <a:rPr lang="en-US" baseline="0" dirty="0"/>
              <a:t>Started their community school with no funding; gradually got district, city, county, social service, and grant funding (Full Service Community School Grant ($2.5 million – grew to 4 new schools). </a:t>
            </a:r>
          </a:p>
          <a:p>
            <a:endParaRPr lang="en-US" baseline="0" dirty="0"/>
          </a:p>
          <a:p>
            <a:r>
              <a:rPr lang="en-US" baseline="0" dirty="0"/>
              <a:t>Won key language in last legislative cycle that opened the door for Community Schools around Texas.</a:t>
            </a:r>
          </a:p>
          <a:p>
            <a:endParaRPr lang="en-US" baseline="0" dirty="0"/>
          </a:p>
          <a:p>
            <a:r>
              <a:rPr lang="en-US" baseline="0" dirty="0"/>
              <a:t>Grants from NEA and AFT helped hire community school organizers;</a:t>
            </a:r>
          </a:p>
          <a:p>
            <a:endParaRPr lang="en-US" baseline="0" dirty="0"/>
          </a:p>
          <a:p>
            <a:r>
              <a:rPr lang="en-US" baseline="0" dirty="0"/>
              <a:t>New Community School director on the district level coming in 2016;</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081258A-7BA1-4F45-964A-024F7D9DB89E}" type="slidenum">
              <a:rPr lang="en-US" smtClean="0"/>
              <a:t>10</a:t>
            </a:fld>
            <a:endParaRPr lang="en-US" dirty="0"/>
          </a:p>
        </p:txBody>
      </p:sp>
    </p:spTree>
    <p:extLst>
      <p:ext uri="{BB962C8B-B14F-4D97-AF65-F5344CB8AC3E}">
        <p14:creationId xmlns:p14="http://schemas.microsoft.com/office/powerpoint/2010/main" val="1390664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965FD7-92B8-44E2-8069-D9873EF57F97}" type="slidenum">
              <a:rPr lang="en-US" smtClean="0"/>
              <a:pPr/>
              <a:t>11</a:t>
            </a:fld>
            <a:endParaRPr lang="en-US"/>
          </a:p>
        </p:txBody>
      </p:sp>
    </p:spTree>
    <p:extLst>
      <p:ext uri="{BB962C8B-B14F-4D97-AF65-F5344CB8AC3E}">
        <p14:creationId xmlns:p14="http://schemas.microsoft.com/office/powerpoint/2010/main" val="1014026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City level</a:t>
            </a:r>
          </a:p>
          <a:p>
            <a:endParaRPr lang="en-US" dirty="0"/>
          </a:p>
          <a:p>
            <a:r>
              <a:rPr lang="en-US" dirty="0"/>
              <a:t>33k students - http://www.cps-k12.org/sites/www.cps-k12.org/files/newsreleases/pr-cps-2014-15-school-year-open-8-25-14-Final.pdf </a:t>
            </a:r>
          </a:p>
          <a:p>
            <a:endParaRPr lang="en-US" dirty="0"/>
          </a:p>
          <a:p>
            <a:r>
              <a:rPr lang="en-US" dirty="0"/>
              <a:t>Funding for the CLC in Cinci: The Greater Cincinnati Foundation, United Way of Greater Cincinnati, US Dept. of Education (Title I) and the Carol Ann and Ralph V. Haile, Jr. /US Bank Foundation</a:t>
            </a:r>
            <a:r>
              <a:rPr lang="en-US" dirty="0">
                <a:effectLst/>
              </a:rPr>
              <a:t> </a:t>
            </a:r>
            <a:endParaRPr lang="en-US" dirty="0"/>
          </a:p>
        </p:txBody>
      </p:sp>
      <p:sp>
        <p:nvSpPr>
          <p:cNvPr id="4" name="Slide Number Placeholder 3"/>
          <p:cNvSpPr>
            <a:spLocks noGrp="1"/>
          </p:cNvSpPr>
          <p:nvPr>
            <p:ph type="sldNum" sz="quarter" idx="10"/>
          </p:nvPr>
        </p:nvSpPr>
        <p:spPr/>
        <p:txBody>
          <a:bodyPr/>
          <a:lstStyle/>
          <a:p>
            <a:fld id="{7081258A-7BA1-4F45-964A-024F7D9DB89E}" type="slidenum">
              <a:rPr lang="en-US" smtClean="0"/>
              <a:t>12</a:t>
            </a:fld>
            <a:endParaRPr lang="en-US" dirty="0"/>
          </a:p>
        </p:txBody>
      </p:sp>
    </p:spTree>
    <p:extLst>
      <p:ext uri="{BB962C8B-B14F-4D97-AF65-F5344CB8AC3E}">
        <p14:creationId xmlns:p14="http://schemas.microsoft.com/office/powerpoint/2010/main" val="2607062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strike="noStrike" kern="1200" dirty="0">
                <a:solidFill>
                  <a:schemeClr val="tx1"/>
                </a:solidFill>
                <a:effectLst/>
                <a:latin typeface="+mn-lt"/>
                <a:ea typeface="+mn-ea"/>
                <a:cs typeface="+mn-cs"/>
              </a:rPr>
              <a:t>Darlene </a:t>
            </a:r>
            <a:r>
              <a:rPr lang="en-US" sz="1200" b="1" i="0" u="none" strike="noStrike" kern="1200" dirty="0" err="1">
                <a:solidFill>
                  <a:schemeClr val="tx1"/>
                </a:solidFill>
                <a:effectLst/>
                <a:latin typeface="+mn-lt"/>
                <a:ea typeface="+mn-ea"/>
                <a:cs typeface="+mn-cs"/>
              </a:rPr>
              <a:t>Kamine</a:t>
            </a:r>
            <a:r>
              <a:rPr lang="en-US" sz="1200" b="1" i="0" u="none" strike="noStrike" kern="1200" dirty="0">
                <a:solidFill>
                  <a:schemeClr val="tx1"/>
                </a:solidFill>
                <a:effectLst/>
                <a:latin typeface="+mn-lt"/>
                <a:ea typeface="+mn-ea"/>
                <a:cs typeface="+mn-cs"/>
              </a:rPr>
              <a:t> interview 2019:</a:t>
            </a: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Past: </a:t>
            </a:r>
          </a:p>
          <a:p>
            <a:r>
              <a:rPr lang="en-US" sz="1200" b="0" i="0" u="none" strike="noStrike" kern="1200" dirty="0">
                <a:solidFill>
                  <a:schemeClr val="tx1"/>
                </a:solidFill>
                <a:effectLst/>
                <a:latin typeface="+mn-lt"/>
                <a:ea typeface="+mn-ea"/>
                <a:cs typeface="+mn-cs"/>
              </a:rPr>
              <a:t>1970 – 90k students, 70% middle class and above. Schools were the heart of the community; 500k residents;</a:t>
            </a:r>
          </a:p>
          <a:p>
            <a:r>
              <a:rPr lang="en-US" sz="1200" b="0" i="0" u="none" strike="noStrike" kern="1200" dirty="0">
                <a:solidFill>
                  <a:schemeClr val="tx1"/>
                </a:solidFill>
                <a:effectLst/>
                <a:latin typeface="+mn-lt"/>
                <a:ea typeface="+mn-ea"/>
                <a:cs typeface="+mn-cs"/>
              </a:rPr>
              <a:t>1999 – 45k students – 70% below the poverty 300k residents; Commission projected 22k students by 2010; school levies were defeated over and over again. 50 schools; Supreme court mandates schools to be rebuilt; threatened with state takeover; </a:t>
            </a:r>
            <a:r>
              <a:rPr lang="en-US" sz="1200" b="0" i="0" u="none" strike="noStrike" kern="1200" dirty="0" err="1">
                <a:solidFill>
                  <a:schemeClr val="tx1"/>
                </a:solidFill>
                <a:effectLst/>
                <a:latin typeface="+mn-lt"/>
                <a:ea typeface="+mn-ea"/>
                <a:cs typeface="+mn-cs"/>
              </a:rPr>
              <a:t>Oyler</a:t>
            </a:r>
            <a:r>
              <a:rPr lang="en-US" sz="1200" b="0" i="0" u="none" strike="noStrike" kern="1200" dirty="0">
                <a:solidFill>
                  <a:schemeClr val="tx1"/>
                </a:solidFill>
                <a:effectLst/>
                <a:latin typeface="+mn-lt"/>
                <a:ea typeface="+mn-ea"/>
                <a:cs typeface="+mn-cs"/>
              </a:rPr>
              <a:t> 85% High School drop out ratel</a:t>
            </a:r>
          </a:p>
          <a:p>
            <a:r>
              <a:rPr lang="en-US" sz="1200" b="0" i="0" u="none" strike="noStrike" kern="1200" dirty="0">
                <a:solidFill>
                  <a:schemeClr val="tx1"/>
                </a:solidFill>
                <a:effectLst/>
                <a:latin typeface="+mn-lt"/>
                <a:ea typeface="+mn-ea"/>
                <a:cs typeface="+mn-cs"/>
              </a:rPr>
              <a:t>2019 – went from 50 schools to 65 schools; passing every school levy; highest performing urban district, from the lower district; 80 percent of students graduating; 40%+ going to college.</a:t>
            </a:r>
          </a:p>
          <a:p>
            <a:br>
              <a:rPr lang="en-US" sz="1200" b="1"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Are these the schools we want for our families, students, and our city</a:t>
            </a:r>
          </a:p>
          <a:p>
            <a:endParaRPr lang="en-US" sz="1200" b="1" i="0" u="none" strike="noStrike" kern="1200" dirty="0">
              <a:solidFill>
                <a:schemeClr val="tx1"/>
              </a:solidFill>
              <a:effectLst/>
              <a:latin typeface="+mn-lt"/>
              <a:ea typeface="+mn-ea"/>
              <a:cs typeface="+mn-cs"/>
            </a:endParaRPr>
          </a:p>
          <a:p>
            <a:r>
              <a:rPr lang="en-US" sz="1200" b="1" i="0" u="none" strike="noStrike" kern="1200" dirty="0" err="1">
                <a:solidFill>
                  <a:schemeClr val="tx1"/>
                </a:solidFill>
                <a:effectLst/>
                <a:latin typeface="+mn-lt"/>
                <a:ea typeface="+mn-ea"/>
                <a:cs typeface="+mn-cs"/>
              </a:rPr>
              <a:t>Oyler</a:t>
            </a:r>
            <a:r>
              <a:rPr lang="en-US" sz="1200" b="1" i="0" u="none" strike="noStrike" kern="1200" dirty="0">
                <a:solidFill>
                  <a:schemeClr val="tx1"/>
                </a:solidFill>
                <a:effectLst/>
                <a:latin typeface="+mn-lt"/>
                <a:ea typeface="+mn-ea"/>
                <a:cs typeface="+mn-cs"/>
              </a:rPr>
              <a:t> 2019 </a:t>
            </a:r>
            <a:r>
              <a:rPr lang="en-US" sz="1200" b="0" i="0" u="none" strike="noStrike" kern="1200" dirty="0">
                <a:solidFill>
                  <a:schemeClr val="tx1"/>
                </a:solidFill>
                <a:effectLst/>
                <a:latin typeface="+mn-lt"/>
                <a:ea typeface="+mn-ea"/>
                <a:cs typeface="+mn-cs"/>
              </a:rPr>
              <a:t>- A prek-12 community learning center which is located in Lower Price Hill, an urban Appalachian neighborhood of about 1000 residents located close to downtown along the Ohio River. This is widely regarded nationally and beyond as one of the gold standard community learning centers as it has a co-located health center, dental clinic, vision center, mental health services, and a 5 star rated early childhood program that provides full-time care for children from 6 weeks to 5 years. The high school was added in response to a relentless community advocacy process which was fueled by the highest high school drop-out rates in the country - almost 100%. We celebrated our 9th graduating class last year with a graduation rate of about 70%, and about 25% matriculating to college. Students are now taking AP classes, college credit classes while in high school, and winning championships in track and basketball - just like every other mainstream American school.  </a:t>
            </a:r>
            <a:endParaRPr lang="en-US" dirty="0"/>
          </a:p>
          <a:p>
            <a:r>
              <a:rPr lang="en-US" sz="1200" b="0" i="0" u="none" strike="noStrike" kern="1200" dirty="0" err="1">
                <a:solidFill>
                  <a:schemeClr val="tx1"/>
                </a:solidFill>
                <a:effectLst/>
                <a:latin typeface="+mn-lt"/>
                <a:ea typeface="+mn-ea"/>
                <a:cs typeface="+mn-cs"/>
              </a:rPr>
              <a:t>Oyler</a:t>
            </a:r>
            <a:r>
              <a:rPr lang="en-US" sz="1200" b="0" i="0" u="none" strike="noStrike" kern="1200" dirty="0">
                <a:solidFill>
                  <a:schemeClr val="tx1"/>
                </a:solidFill>
                <a:effectLst/>
                <a:latin typeface="+mn-lt"/>
                <a:ea typeface="+mn-ea"/>
                <a:cs typeface="+mn-cs"/>
              </a:rPr>
              <a:t> is also the gold standard example for the school as the hub of the neighborhood. A recent community engagement process led by our agency - the lead agency for </a:t>
            </a:r>
            <a:r>
              <a:rPr lang="en-US" sz="1200" b="0" i="0" u="none" strike="noStrike" kern="1200" dirty="0" err="1">
                <a:solidFill>
                  <a:schemeClr val="tx1"/>
                </a:solidFill>
                <a:effectLst/>
                <a:latin typeface="+mn-lt"/>
                <a:ea typeface="+mn-ea"/>
                <a:cs typeface="+mn-cs"/>
              </a:rPr>
              <a:t>Oyler</a:t>
            </a:r>
            <a:r>
              <a:rPr lang="en-US" sz="1200" b="0" i="0" u="none" strike="noStrike" kern="1200" dirty="0">
                <a:solidFill>
                  <a:schemeClr val="tx1"/>
                </a:solidFill>
                <a:effectLst/>
                <a:latin typeface="+mn-lt"/>
                <a:ea typeface="+mn-ea"/>
                <a:cs typeface="+mn-cs"/>
              </a:rPr>
              <a:t> - has resulted in a $30 million housing and economic redevelopment plan that will not displace the long-time residents. Homelessness which was a plague for the </a:t>
            </a:r>
            <a:r>
              <a:rPr lang="en-US" sz="1200" b="0" i="0" u="none" strike="noStrike" kern="1200" dirty="0" err="1">
                <a:solidFill>
                  <a:schemeClr val="tx1"/>
                </a:solidFill>
                <a:effectLst/>
                <a:latin typeface="+mn-lt"/>
                <a:ea typeface="+mn-ea"/>
                <a:cs typeface="+mn-cs"/>
              </a:rPr>
              <a:t>Oyler</a:t>
            </a:r>
            <a:r>
              <a:rPr lang="en-US" sz="1200" b="0" i="0" u="none" strike="noStrike" kern="1200" dirty="0">
                <a:solidFill>
                  <a:schemeClr val="tx1"/>
                </a:solidFill>
                <a:effectLst/>
                <a:latin typeface="+mn-lt"/>
                <a:ea typeface="+mn-ea"/>
                <a:cs typeface="+mn-cs"/>
              </a:rPr>
              <a:t> students is no longer an issue, poverty has declined, crime rates are down, and there are new businesses opening for the first time in decades. The work we are leading in the neighborhood has resulted in the first community learning center zoning in the country. All of this is not part of the </a:t>
            </a:r>
            <a:r>
              <a:rPr lang="en-US" sz="1200" b="0" i="0" u="none" strike="noStrike" kern="1200" dirty="0" err="1">
                <a:solidFill>
                  <a:schemeClr val="tx1"/>
                </a:solidFill>
                <a:effectLst/>
                <a:latin typeface="+mn-lt"/>
                <a:ea typeface="+mn-ea"/>
                <a:cs typeface="+mn-cs"/>
              </a:rPr>
              <a:t>Oyler</a:t>
            </a:r>
            <a:r>
              <a:rPr lang="en-US" sz="1200" b="0" i="0" u="none" strike="noStrike" kern="1200" dirty="0">
                <a:solidFill>
                  <a:schemeClr val="tx1"/>
                </a:solidFill>
                <a:effectLst/>
                <a:latin typeface="+mn-lt"/>
                <a:ea typeface="+mn-ea"/>
                <a:cs typeface="+mn-cs"/>
              </a:rPr>
              <a:t> story that </a:t>
            </a:r>
            <a:r>
              <a:rPr lang="en-US" sz="1200" b="0" i="1" u="none" strike="noStrike" kern="1200" dirty="0">
                <a:solidFill>
                  <a:schemeClr val="tx1"/>
                </a:solidFill>
                <a:effectLst/>
                <a:latin typeface="+mn-lt"/>
                <a:ea typeface="+mn-ea"/>
                <a:cs typeface="+mn-cs"/>
              </a:rPr>
              <a:t>Marketplace</a:t>
            </a:r>
            <a:r>
              <a:rPr lang="en-US" sz="1200" b="0" i="0" u="none" strike="noStrike" kern="1200" dirty="0">
                <a:solidFill>
                  <a:schemeClr val="tx1"/>
                </a:solidFill>
                <a:effectLst/>
                <a:latin typeface="+mn-lt"/>
                <a:ea typeface="+mn-ea"/>
                <a:cs typeface="+mn-cs"/>
              </a:rPr>
              <a:t> told a few years ago - it is a very different story. </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2. Roberts-</a:t>
            </a:r>
            <a:r>
              <a:rPr lang="en-US" sz="1200" b="0" i="0" u="none" strike="noStrike" kern="1200" dirty="0">
                <a:solidFill>
                  <a:schemeClr val="tx1"/>
                </a:solidFill>
                <a:effectLst/>
                <a:latin typeface="+mn-lt"/>
                <a:ea typeface="+mn-ea"/>
                <a:cs typeface="+mn-cs"/>
              </a:rPr>
              <a:t> A prek-8 magnet school is located in East Price Hill, just up the hill from </a:t>
            </a:r>
            <a:r>
              <a:rPr lang="en-US" sz="1200" b="0" i="0" u="none" strike="noStrike" kern="1200" dirty="0" err="1">
                <a:solidFill>
                  <a:schemeClr val="tx1"/>
                </a:solidFill>
                <a:effectLst/>
                <a:latin typeface="+mn-lt"/>
                <a:ea typeface="+mn-ea"/>
                <a:cs typeface="+mn-cs"/>
              </a:rPr>
              <a:t>Oyler</a:t>
            </a:r>
            <a:r>
              <a:rPr lang="en-US" sz="1200" b="0" i="0" u="none" strike="noStrike" kern="1200" dirty="0">
                <a:solidFill>
                  <a:schemeClr val="tx1"/>
                </a:solidFill>
                <a:effectLst/>
                <a:latin typeface="+mn-lt"/>
                <a:ea typeface="+mn-ea"/>
                <a:cs typeface="+mn-cs"/>
              </a:rPr>
              <a:t> - but a very different community. As many new immigrants and refugees live in the area, we worked very intentionally to create an international hub to attract these families. In 2007, there were no English Language Learners at Roberts - today more than 50% of the students are Hispanic.  There is an award-winning International Welcome Center, a comprehensive health center, mental health services, and early childhood education for parents and children beginning at birth including a mobile van which goes to the apartment complexes where cluster of the families live - - all in both Spanish and English.  We just celebrated the conclusion of our first year with a partnership that was specifically developed for co-location at Roberts - the Immigrant and Refugee Law Center. Like all of our partnerships, the IRLC serves families from all over the community regardless of their connection to Roberts or Cincinnati Public Schools. Roberts was recognized for the second consecutive year with the Ohio Department of Education Momentum Award and received the only A in the school district for value added, one of the top 5% in the state. </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3</a:t>
            </a:r>
            <a:r>
              <a:rPr lang="en-US" sz="1200" b="1" i="0" u="none" strike="noStrike" kern="1200" dirty="0">
                <a:solidFill>
                  <a:schemeClr val="tx1"/>
                </a:solidFill>
                <a:effectLst/>
                <a:latin typeface="+mn-lt"/>
                <a:ea typeface="+mn-ea"/>
                <a:cs typeface="+mn-cs"/>
              </a:rPr>
              <a:t>. Academy of World Languages</a:t>
            </a:r>
            <a:r>
              <a:rPr lang="en-US" sz="1200" b="0" i="0" u="none" strike="noStrike" kern="1200" dirty="0">
                <a:solidFill>
                  <a:schemeClr val="tx1"/>
                </a:solidFill>
                <a:effectLst/>
                <a:latin typeface="+mn-lt"/>
                <a:ea typeface="+mn-ea"/>
                <a:cs typeface="+mn-cs"/>
              </a:rPr>
              <a:t> -  A prek-8 city-wide magnet which serves refugees from more than 40 countries. The focus of the school is foreign language and culture and Russian, Chinese, Japanese and Arabic are offered.  The community raised $2.5 million to build an addition to the school that opened earlier this year which houses comprehensive primary, vision, dental and mental health services as well as a large community space that has already hosted community cooking classes, yoga and other community gatherings including a robust housing and economic redevelopment community planning process. The unique nature of this community learning center and its academic focus has been attracting an increasingly diverse socio-economic enrollment. </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4.</a:t>
            </a:r>
            <a:r>
              <a:rPr lang="en-US" sz="1200" b="1" i="0" u="none" strike="noStrike" kern="1200" dirty="0">
                <a:solidFill>
                  <a:schemeClr val="tx1"/>
                </a:solidFill>
                <a:effectLst/>
                <a:latin typeface="+mn-lt"/>
                <a:ea typeface="+mn-ea"/>
                <a:cs typeface="+mn-cs"/>
              </a:rPr>
              <a:t> Western Hills University High School</a:t>
            </a:r>
            <a:r>
              <a:rPr lang="en-US" sz="1200" b="0" i="0" u="none" strike="noStrike" kern="1200" dirty="0">
                <a:solidFill>
                  <a:schemeClr val="tx1"/>
                </a:solidFill>
                <a:effectLst/>
                <a:latin typeface="+mn-lt"/>
                <a:ea typeface="+mn-ea"/>
                <a:cs typeface="+mn-cs"/>
              </a:rPr>
              <a:t> - A 7th - 12th grade community learning center with a strong focus on college access for low income students.  This too has a comprehensive health center, dental center, and mental health services and a college level EMT program that enables students to earn college credit while still in high school. The college access team is well developed and had a 78% graduation rate with 35% going to college in the class or 2018. The bonding and integration between the partners, the staff, and the students is extraordinary. </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5. Pleasant Ridge Montessori </a:t>
            </a:r>
            <a:r>
              <a:rPr lang="en-US" sz="1200" b="0" i="0" u="none" strike="noStrike" kern="1200" dirty="0">
                <a:solidFill>
                  <a:schemeClr val="tx1"/>
                </a:solidFill>
                <a:effectLst/>
                <a:latin typeface="+mn-lt"/>
                <a:ea typeface="+mn-ea"/>
                <a:cs typeface="+mn-cs"/>
              </a:rPr>
              <a:t>- A </a:t>
            </a:r>
            <a:r>
              <a:rPr lang="en-US" sz="1200" b="0" i="0" u="none" strike="noStrike" kern="1200" dirty="0" err="1">
                <a:solidFill>
                  <a:schemeClr val="tx1"/>
                </a:solidFill>
                <a:effectLst/>
                <a:latin typeface="+mn-lt"/>
                <a:ea typeface="+mn-ea"/>
                <a:cs typeface="+mn-cs"/>
              </a:rPr>
              <a:t>prek</a:t>
            </a:r>
            <a:r>
              <a:rPr lang="en-US" sz="1200" b="0" i="0" u="none" strike="noStrike" kern="1200" dirty="0">
                <a:solidFill>
                  <a:schemeClr val="tx1"/>
                </a:solidFill>
                <a:effectLst/>
                <a:latin typeface="+mn-lt"/>
                <a:ea typeface="+mn-ea"/>
                <a:cs typeface="+mn-cs"/>
              </a:rPr>
              <a:t> - 6th grade neighborhood Montessori, one of the few in the country, serves an attendance boundary that includes a widely diverse socio-economic, racial and religious demographic. This community learning center is most notable for the deep, intensive engagement by the community in creating this school at this site and the continuing "ownership" by the families and the community.  Through the process, it was transformed from a failing, all minority and all low income school of barely 300 students to a richly diverse school with more than 600 students. It has also been the catalyst for the revitalization of the surrounding neighborhoods and is now the reason that people buy homes in the area so that they can send their children to Pleasant Ridge Montessori. A few earlier articles describe the process. </a:t>
            </a:r>
            <a:r>
              <a:rPr lang="en-US" sz="1200" b="0" i="0" u="none" strike="noStrike" kern="1200" dirty="0">
                <a:solidFill>
                  <a:schemeClr val="tx1"/>
                </a:solidFill>
                <a:effectLst/>
                <a:latin typeface="+mn-lt"/>
                <a:ea typeface="+mn-ea"/>
                <a:cs typeface="+mn-cs"/>
                <a:hlinkClick r:id="rId3"/>
              </a:rPr>
              <a:t>http://clcinstitute.org/wp-content/uploads/2010/10/MontessoriLifeArticle.pdf</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4"/>
              </a:rPr>
              <a:t>http://clcinstitute.org/wp-content/uploads/2008/09/Grassroots-Grit.pdf</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6. </a:t>
            </a:r>
            <a:r>
              <a:rPr lang="en-US" sz="1200" b="1" i="0" u="none" strike="noStrike" kern="1200" dirty="0" err="1">
                <a:solidFill>
                  <a:schemeClr val="tx1"/>
                </a:solidFill>
                <a:effectLst/>
                <a:latin typeface="+mn-lt"/>
                <a:ea typeface="+mn-ea"/>
                <a:cs typeface="+mn-cs"/>
              </a:rPr>
              <a:t>Sayler</a:t>
            </a:r>
            <a:r>
              <a:rPr lang="en-US" sz="1200" b="1" i="0" u="none" strike="noStrike" kern="1200" dirty="0">
                <a:solidFill>
                  <a:schemeClr val="tx1"/>
                </a:solidFill>
                <a:effectLst/>
                <a:latin typeface="+mn-lt"/>
                <a:ea typeface="+mn-ea"/>
                <a:cs typeface="+mn-cs"/>
              </a:rPr>
              <a:t> Park </a:t>
            </a:r>
            <a:r>
              <a:rPr lang="en-US" sz="1200" b="0" i="0" u="none" strike="noStrike" kern="1200" dirty="0">
                <a:solidFill>
                  <a:schemeClr val="tx1"/>
                </a:solidFill>
                <a:effectLst/>
                <a:latin typeface="+mn-lt"/>
                <a:ea typeface="+mn-ea"/>
                <a:cs typeface="+mn-cs"/>
              </a:rPr>
              <a:t>- A prek-8th grade neighborhood school in a remote area of the city along the Ohio River and almost to the Indiana border, this is one of the newest community learning centers. We have led a robust community engagement process that has resulted in the official neighborhood plan approved by the City and includes the school as the anchor for the neighborhood. A partnership with Mercy Hospital located at the school facility serves more community folks than school students. Arising out of the neighborhood plan is a new preschool classroom that is bringing new middle class families back to the public school. Members of the community have formed a school foundation to raise funds to support the school's extra wishes.  New housing and new young families are being attracted to the community as a result, at least in part, of the vitality generated by the redevelopment of the school as a community learning center. </a:t>
            </a:r>
            <a:br>
              <a:rPr lang="en-US" dirty="0"/>
            </a:br>
            <a:endParaRPr lang="en-US" dirty="0"/>
          </a:p>
          <a:p>
            <a:r>
              <a:rPr lang="en-US" dirty="0"/>
              <a:t>35,000 students in the district in 2016</a:t>
            </a:r>
          </a:p>
          <a:p>
            <a:endParaRPr lang="en-US" dirty="0"/>
          </a:p>
          <a:p>
            <a:r>
              <a:rPr lang="en-US" dirty="0"/>
              <a:t>Two starting questions</a:t>
            </a:r>
            <a:r>
              <a:rPr lang="en-US" baseline="0" dirty="0"/>
              <a:t> asked in </a:t>
            </a:r>
            <a:r>
              <a:rPr lang="en-US" baseline="0" dirty="0" err="1"/>
              <a:t>Cinci</a:t>
            </a:r>
            <a:r>
              <a:rPr lang="en-US" baseline="0" dirty="0"/>
              <a:t>:</a:t>
            </a:r>
          </a:p>
          <a:p>
            <a:endParaRPr lang="en-US" dirty="0"/>
          </a:p>
          <a:p>
            <a:r>
              <a:rPr lang="en-US" dirty="0"/>
              <a:t>What type</a:t>
            </a:r>
            <a:r>
              <a:rPr lang="en-US" baseline="0" dirty="0"/>
              <a:t> of school do you want to send your child?</a:t>
            </a:r>
          </a:p>
          <a:p>
            <a:endParaRPr lang="en-US" baseline="0" dirty="0"/>
          </a:p>
          <a:p>
            <a:r>
              <a:rPr lang="en-US" baseline="0" dirty="0"/>
              <a:t>What type of neighborhood do you want to live in?</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citybeat.com</a:t>
            </a:r>
            <a:r>
              <a:rPr lang="en-US" dirty="0"/>
              <a:t>/</a:t>
            </a:r>
            <a:r>
              <a:rPr lang="en-US" dirty="0" err="1"/>
              <a:t>cincinnati</a:t>
            </a:r>
            <a:r>
              <a:rPr lang="en-US" dirty="0"/>
              <a:t>/article-32836-lower_price_hill_in_focus.html</a:t>
            </a:r>
          </a:p>
          <a:p>
            <a:endParaRPr lang="en-US" dirty="0"/>
          </a:p>
        </p:txBody>
      </p:sp>
      <p:sp>
        <p:nvSpPr>
          <p:cNvPr id="4" name="Slide Number Placeholder 3"/>
          <p:cNvSpPr>
            <a:spLocks noGrp="1"/>
          </p:cNvSpPr>
          <p:nvPr>
            <p:ph type="sldNum" sz="quarter" idx="10"/>
          </p:nvPr>
        </p:nvSpPr>
        <p:spPr/>
        <p:txBody>
          <a:bodyPr/>
          <a:lstStyle/>
          <a:p>
            <a:fld id="{89965FD7-92B8-44E2-8069-D9873EF57F97}" type="slidenum">
              <a:rPr lang="en-US" smtClean="0"/>
              <a:pPr/>
              <a:t>13</a:t>
            </a:fld>
            <a:endParaRPr lang="en-US"/>
          </a:p>
        </p:txBody>
      </p:sp>
    </p:spTree>
    <p:extLst>
      <p:ext uri="{BB962C8B-B14F-4D97-AF65-F5344CB8AC3E}">
        <p14:creationId xmlns:p14="http://schemas.microsoft.com/office/powerpoint/2010/main" val="2847006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965FD7-92B8-44E2-8069-D9873EF57F97}" type="slidenum">
              <a:rPr lang="en-US" smtClean="0"/>
              <a:pPr/>
              <a:t>14</a:t>
            </a:fld>
            <a:endParaRPr lang="en-US"/>
          </a:p>
        </p:txBody>
      </p:sp>
    </p:spTree>
    <p:extLst>
      <p:ext uri="{BB962C8B-B14F-4D97-AF65-F5344CB8AC3E}">
        <p14:creationId xmlns:p14="http://schemas.microsoft.com/office/powerpoint/2010/main" val="4072181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gradnation.org</a:t>
            </a:r>
            <a:r>
              <a:rPr lang="en-US" dirty="0"/>
              <a:t>/report/2015-building-grad-nation-report</a:t>
            </a:r>
          </a:p>
        </p:txBody>
      </p:sp>
      <p:sp>
        <p:nvSpPr>
          <p:cNvPr id="4" name="Slide Number Placeholder 3"/>
          <p:cNvSpPr>
            <a:spLocks noGrp="1"/>
          </p:cNvSpPr>
          <p:nvPr>
            <p:ph type="sldNum" sz="quarter" idx="10"/>
          </p:nvPr>
        </p:nvSpPr>
        <p:spPr/>
        <p:txBody>
          <a:bodyPr/>
          <a:lstStyle/>
          <a:p>
            <a:fld id="{7081258A-7BA1-4F45-964A-024F7D9DB89E}" type="slidenum">
              <a:rPr lang="en-US" smtClean="0"/>
              <a:t>15</a:t>
            </a:fld>
            <a:endParaRPr lang="en-US" dirty="0"/>
          </a:p>
        </p:txBody>
      </p:sp>
    </p:spTree>
    <p:extLst>
      <p:ext uri="{BB962C8B-B14F-4D97-AF65-F5344CB8AC3E}">
        <p14:creationId xmlns:p14="http://schemas.microsoft.com/office/powerpoint/2010/main" val="3020172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965FD7-92B8-44E2-8069-D9873EF57F97}" type="slidenum">
              <a:rPr lang="en-US" smtClean="0"/>
              <a:pPr/>
              <a:t>16</a:t>
            </a:fld>
            <a:endParaRPr lang="en-US"/>
          </a:p>
        </p:txBody>
      </p:sp>
    </p:spTree>
    <p:extLst>
      <p:ext uri="{BB962C8B-B14F-4D97-AF65-F5344CB8AC3E}">
        <p14:creationId xmlns:p14="http://schemas.microsoft.com/office/powerpoint/2010/main" val="2171685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F00444A5-4243-4D26-A9CA-A2E3419274ED}" type="datetimeFigureOut">
              <a:rPr lang="en-US" smtClean="0"/>
              <a:pPr/>
              <a:t>9/18/19</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pPr algn="r"/>
            <a:fld id="{F7886C9C-DC18-4195-8FD5-A50AA931D419}" type="slidenum">
              <a:rPr lang="en-US" smtClean="0"/>
              <a:pPr algn="r"/>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0444A5-4243-4D26-A9CA-A2E3419274ED}"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B235E-97CE-4296-8B43-9E62080EB0EE}"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F00444A5-4243-4D26-A9CA-A2E3419274ED}" type="datetimeFigureOut">
              <a:rPr lang="en-US" smtClean="0"/>
              <a:pPr/>
              <a:t>9/18/19</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5F2B235E-97CE-4296-8B43-9E62080EB0EE}"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0444A5-4243-4D26-A9CA-A2E3419274ED}" type="datetimeFigureOut">
              <a:rPr lang="en-US" smtClean="0"/>
              <a:pPr/>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B235E-97CE-4296-8B43-9E62080EB0EE}"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0444A5-4243-4D26-A9CA-A2E3419274ED}" type="datetimeFigureOut">
              <a:rPr lang="en-US" smtClean="0"/>
              <a:pPr/>
              <a:t>9/18/19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2B235E-97CE-4296-8B43-9E62080EB0EE}"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00444A5-4243-4D26-A9CA-A2E3419274ED}" type="datetimeFigureOut">
              <a:rPr lang="en-US" smtClean="0"/>
              <a:pPr/>
              <a:t>9/18/19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2B235E-97CE-4296-8B43-9E62080EB0EE}" type="slidenum">
              <a:rPr lang="en-US" smtClean="0"/>
              <a:pPr/>
              <a:t>‹#›</a:t>
            </a:fld>
            <a:endParaRPr lang="en-US"/>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00444A5-4243-4D26-A9CA-A2E3419274ED}" type="datetimeFigureOut">
              <a:rPr lang="en-US" smtClean="0"/>
              <a:pPr/>
              <a:t>9/18/19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2B235E-97CE-4296-8B43-9E62080EB0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0444A5-4243-4D26-A9CA-A2E3419274ED}" type="datetimeFigureOut">
              <a:rPr lang="en-US" smtClean="0"/>
              <a:pPr/>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7886C9C-DC18-4195-8FD5-A50AA931D419}" type="slidenum">
              <a:rPr lang="en-US" smtClean="0"/>
              <a:pPr/>
              <a:t>‹#›</a:t>
            </a:fld>
            <a:endParaRPr lang="en-US" dirty="0"/>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0444A5-4243-4D26-A9CA-A2E3419274ED}" type="datetimeFigureOut">
              <a:rPr lang="en-US" smtClean="0"/>
              <a:pPr/>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B235E-97CE-4296-8B43-9E62080EB0EE}"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0444A5-4243-4D26-A9CA-A2E3419274ED}"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B235E-97CE-4296-8B43-9E62080EB0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0444A5-4243-4D26-A9CA-A2E3419274ED}"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5F2B235E-97CE-4296-8B43-9E62080EB0E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54"/>
            <a:ext cx="7072430" cy="1769753"/>
            <a:chOff x="-4" y="40"/>
            <a:chExt cx="7072430" cy="1327315"/>
          </a:xfrm>
        </p:grpSpPr>
        <p:sp>
          <p:nvSpPr>
            <p:cNvPr id="83" name="Google Shape;83;p6"/>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latin typeface="Arvo"/>
                  <a:ea typeface="Arvo"/>
                  <a:cs typeface="Arvo"/>
                  <a:sym typeface="Arvo"/>
                </a:endParaRPr>
              </a:p>
            </p:txBody>
          </p:sp>
        </p:grpSp>
      </p:grpSp>
      <p:grpSp>
        <p:nvGrpSpPr>
          <p:cNvPr id="90" name="Google Shape;90;p6"/>
          <p:cNvGrpSpPr/>
          <p:nvPr/>
        </p:nvGrpSpPr>
        <p:grpSpPr>
          <a:xfrm>
            <a:off x="6946842" y="5963632"/>
            <a:ext cx="2202830" cy="894393"/>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 name="Google Shape;94;p6"/>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 name="Google Shape;97;p6"/>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sp>
        <p:nvSpPr>
          <p:cNvPr id="98" name="Google Shape;98;p6"/>
          <p:cNvSpPr txBox="1">
            <a:spLocks noGrp="1"/>
          </p:cNvSpPr>
          <p:nvPr>
            <p:ph type="title"/>
          </p:nvPr>
        </p:nvSpPr>
        <p:spPr>
          <a:xfrm>
            <a:off x="814275" y="523433"/>
            <a:ext cx="52584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2050651"/>
            <a:ext cx="3378300" cy="3632400"/>
          </a:xfrm>
          <a:prstGeom prst="rect">
            <a:avLst/>
          </a:prstGeom>
        </p:spPr>
        <p:txBody>
          <a:bodyPr spcFirstLastPara="1" wrap="square" lIns="91425" tIns="91425" rIns="91425" bIns="91425" anchor="t" anchorCtr="0"/>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2050651"/>
            <a:ext cx="3378300" cy="3632400"/>
          </a:xfrm>
          <a:prstGeom prst="rect">
            <a:avLst/>
          </a:prstGeom>
        </p:spPr>
        <p:txBody>
          <a:bodyPr spcFirstLastPara="1" wrap="square" lIns="91425" tIns="91425" rIns="91425" bIns="91425" anchor="t" anchorCtr="0"/>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6182000"/>
            <a:ext cx="14874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051857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F00444A5-4243-4D26-A9CA-A2E3419274ED}" type="datetimeFigureOut">
              <a:rPr lang="en-US" smtClean="0"/>
              <a:pPr/>
              <a:t>9/18/19</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5F2B235E-97CE-4296-8B43-9E62080EB0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5" r:id="rId12"/>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4000" dirty="0"/>
              <a:t>What are community schools </a:t>
            </a:r>
            <a:br>
              <a:rPr lang="en-US" sz="4000" dirty="0"/>
            </a:br>
            <a:br>
              <a:rPr lang="en-US" sz="4000" dirty="0"/>
            </a:br>
            <a:r>
              <a:rPr lang="en-US" sz="4000" dirty="0"/>
              <a:t>&amp; </a:t>
            </a:r>
            <a:br>
              <a:rPr lang="en-US" sz="4000" dirty="0"/>
            </a:br>
            <a:br>
              <a:rPr lang="en-US" sz="4000" dirty="0"/>
            </a:br>
            <a:r>
              <a:rPr lang="en-US" sz="4000" dirty="0"/>
              <a:t>What is the impact?</a:t>
            </a:r>
          </a:p>
        </p:txBody>
      </p:sp>
    </p:spTree>
    <p:extLst>
      <p:ext uri="{BB962C8B-B14F-4D97-AF65-F5344CB8AC3E}">
        <p14:creationId xmlns:p14="http://schemas.microsoft.com/office/powerpoint/2010/main" val="3152036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2F112B-3671-1147-9859-68756065E62F}"/>
              </a:ext>
            </a:extLst>
          </p:cNvPr>
          <p:cNvSpPr>
            <a:spLocks noGrp="1"/>
          </p:cNvSpPr>
          <p:nvPr>
            <p:ph idx="1"/>
          </p:nvPr>
        </p:nvSpPr>
        <p:spPr/>
        <p:txBody>
          <a:bodyPr>
            <a:normAutofit fontScale="92500" lnSpcReduction="10000"/>
          </a:bodyPr>
          <a:lstStyle/>
          <a:p>
            <a:endParaRPr lang="en-US" dirty="0"/>
          </a:p>
          <a:p>
            <a:r>
              <a:rPr lang="en-US" sz="2800" dirty="0"/>
              <a:t>“Every system is perfectly designed to get the results it gets.”</a:t>
            </a:r>
          </a:p>
          <a:p>
            <a:pPr lvl="1"/>
            <a:r>
              <a:rPr lang="en-US" sz="2400" dirty="0"/>
              <a:t>W. Edwards Deming</a:t>
            </a:r>
          </a:p>
          <a:p>
            <a:pPr marL="365760" lvl="1" indent="0">
              <a:buNone/>
            </a:pPr>
            <a:endParaRPr lang="en-US" sz="2400" dirty="0"/>
          </a:p>
          <a:p>
            <a:r>
              <a:rPr lang="en-US" sz="2800" dirty="0"/>
              <a:t>Community Schools deeply understand the systems that they are operating within, they develop a holistic vision for their schools and communities, and they problem solve changes to their system to achieve their vision.</a:t>
            </a:r>
          </a:p>
          <a:p>
            <a:pPr marL="45720" indent="0">
              <a:buNone/>
            </a:pPr>
            <a:br>
              <a:rPr lang="en-US" dirty="0"/>
            </a:br>
            <a:endParaRPr lang="en-US" dirty="0"/>
          </a:p>
        </p:txBody>
      </p:sp>
      <p:sp>
        <p:nvSpPr>
          <p:cNvPr id="3" name="Title 2">
            <a:extLst>
              <a:ext uri="{FF2B5EF4-FFF2-40B4-BE49-F238E27FC236}">
                <a16:creationId xmlns:a16="http://schemas.microsoft.com/office/drawing/2014/main" id="{4BD2D17C-FEE9-534A-B3C2-7325A774C302}"/>
              </a:ext>
            </a:extLst>
          </p:cNvPr>
          <p:cNvSpPr>
            <a:spLocks noGrp="1"/>
          </p:cNvSpPr>
          <p:nvPr>
            <p:ph type="title"/>
          </p:nvPr>
        </p:nvSpPr>
        <p:spPr/>
        <p:txBody>
          <a:bodyPr/>
          <a:lstStyle/>
          <a:p>
            <a:r>
              <a:rPr lang="en-US" dirty="0"/>
              <a:t>Defining Community Schools</a:t>
            </a:r>
          </a:p>
        </p:txBody>
      </p:sp>
    </p:spTree>
    <p:extLst>
      <p:ext uri="{BB962C8B-B14F-4D97-AF65-F5344CB8AC3E}">
        <p14:creationId xmlns:p14="http://schemas.microsoft.com/office/powerpoint/2010/main" val="3890883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D286FC-42B5-A449-A7DF-9F3B0C0C09ED}"/>
              </a:ext>
            </a:extLst>
          </p:cNvPr>
          <p:cNvSpPr/>
          <p:nvPr/>
        </p:nvSpPr>
        <p:spPr>
          <a:xfrm>
            <a:off x="1143000" y="685800"/>
            <a:ext cx="6858000" cy="487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8402533E-8D5E-A24E-8495-59F5291FF32F}"/>
              </a:ext>
            </a:extLst>
          </p:cNvPr>
          <p:cNvSpPr/>
          <p:nvPr/>
        </p:nvSpPr>
        <p:spPr>
          <a:xfrm>
            <a:off x="3467100" y="2306416"/>
            <a:ext cx="2209800" cy="1676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1000 waking hours</a:t>
            </a:r>
          </a:p>
        </p:txBody>
      </p:sp>
      <p:sp>
        <p:nvSpPr>
          <p:cNvPr id="4" name="TextBox 3">
            <a:extLst>
              <a:ext uri="{FF2B5EF4-FFF2-40B4-BE49-F238E27FC236}">
                <a16:creationId xmlns:a16="http://schemas.microsoft.com/office/drawing/2014/main" id="{62E254E6-CA51-E34D-AEBB-F11BA0762211}"/>
              </a:ext>
            </a:extLst>
          </p:cNvPr>
          <p:cNvSpPr txBox="1"/>
          <p:nvPr/>
        </p:nvSpPr>
        <p:spPr>
          <a:xfrm>
            <a:off x="5652837" y="972234"/>
            <a:ext cx="2209800" cy="646331"/>
          </a:xfrm>
          <a:prstGeom prst="rect">
            <a:avLst/>
          </a:prstGeom>
          <a:noFill/>
          <a:ln>
            <a:noFill/>
          </a:ln>
        </p:spPr>
        <p:txBody>
          <a:bodyPr wrap="square" rtlCol="0">
            <a:spAutoFit/>
          </a:bodyPr>
          <a:lstStyle/>
          <a:p>
            <a:r>
              <a:rPr lang="en-US" dirty="0">
                <a:solidFill>
                  <a:schemeClr val="bg1"/>
                </a:solidFill>
              </a:rPr>
              <a:t>4,500 waking hours outside of school </a:t>
            </a:r>
          </a:p>
        </p:txBody>
      </p:sp>
      <p:sp>
        <p:nvSpPr>
          <p:cNvPr id="5" name="TextBox 4">
            <a:extLst>
              <a:ext uri="{FF2B5EF4-FFF2-40B4-BE49-F238E27FC236}">
                <a16:creationId xmlns:a16="http://schemas.microsoft.com/office/drawing/2014/main" id="{5020340D-CB3E-2D43-8C10-6314F0BAB266}"/>
              </a:ext>
            </a:extLst>
          </p:cNvPr>
          <p:cNvSpPr txBox="1"/>
          <p:nvPr/>
        </p:nvSpPr>
        <p:spPr>
          <a:xfrm>
            <a:off x="2177214" y="3437748"/>
            <a:ext cx="1371600" cy="369332"/>
          </a:xfrm>
          <a:prstGeom prst="rect">
            <a:avLst/>
          </a:prstGeom>
          <a:noFill/>
          <a:ln>
            <a:noFill/>
          </a:ln>
        </p:spPr>
        <p:txBody>
          <a:bodyPr wrap="square" rtlCol="0">
            <a:spAutoFit/>
          </a:bodyPr>
          <a:lstStyle/>
          <a:p>
            <a:r>
              <a:rPr lang="en-US" dirty="0">
                <a:solidFill>
                  <a:schemeClr val="bg1"/>
                </a:solidFill>
              </a:rPr>
              <a:t>In school</a:t>
            </a:r>
          </a:p>
        </p:txBody>
      </p:sp>
      <p:sp>
        <p:nvSpPr>
          <p:cNvPr id="6" name="Bent Arrow 5">
            <a:extLst>
              <a:ext uri="{FF2B5EF4-FFF2-40B4-BE49-F238E27FC236}">
                <a16:creationId xmlns:a16="http://schemas.microsoft.com/office/drawing/2014/main" id="{F1766F7C-AAE8-E547-8B5D-18806798F81B}"/>
              </a:ext>
            </a:extLst>
          </p:cNvPr>
          <p:cNvSpPr/>
          <p:nvPr/>
        </p:nvSpPr>
        <p:spPr>
          <a:xfrm>
            <a:off x="2590800" y="3040343"/>
            <a:ext cx="544429" cy="392668"/>
          </a:xfrm>
          <a:prstGeom prst="bentArrow">
            <a:avLst>
              <a:gd name="adj1" fmla="val 21936"/>
              <a:gd name="adj2" fmla="val 31128"/>
              <a:gd name="adj3" fmla="val 25000"/>
              <a:gd name="adj4" fmla="val 43750"/>
            </a:avLst>
          </a:prstGeom>
          <a:solidFill>
            <a:srgbClr val="1DDB1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68001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p:nvPr/>
        </p:nvSpPr>
        <p:spPr>
          <a:xfrm rot="18996440" flipH="1">
            <a:off x="6979009" y="2439691"/>
            <a:ext cx="1654258" cy="1757621"/>
          </a:xfrm>
          <a:prstGeom prst="rtTriangle">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endParaRPr sz="1400">
              <a:solidFill>
                <a:schemeClr val="lt1"/>
              </a:solidFill>
              <a:latin typeface="Calibri"/>
              <a:ea typeface="Calibri"/>
              <a:cs typeface="Calibri"/>
              <a:sym typeface="Calibri"/>
            </a:endParaRPr>
          </a:p>
        </p:txBody>
      </p:sp>
      <p:sp>
        <p:nvSpPr>
          <p:cNvPr id="156" name="Shape 156"/>
          <p:cNvSpPr/>
          <p:nvPr/>
        </p:nvSpPr>
        <p:spPr>
          <a:xfrm>
            <a:off x="1230095" y="1021651"/>
            <a:ext cx="1287600" cy="350700"/>
          </a:xfrm>
          <a:prstGeom prst="roundRect">
            <a:avLst>
              <a:gd name="adj" fmla="val 1666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r>
              <a:rPr lang="en" sz="800" b="1">
                <a:latin typeface="Nunito"/>
                <a:ea typeface="Nunito"/>
                <a:cs typeface="Nunito"/>
                <a:sym typeface="Nunito"/>
              </a:rPr>
              <a:t>engagement</a:t>
            </a:r>
            <a:endParaRPr sz="800" b="1">
              <a:latin typeface="Nunito"/>
              <a:ea typeface="Nunito"/>
              <a:cs typeface="Nunito"/>
              <a:sym typeface="Nunito"/>
            </a:endParaRPr>
          </a:p>
        </p:txBody>
      </p:sp>
      <p:sp>
        <p:nvSpPr>
          <p:cNvPr id="157" name="Shape 157"/>
          <p:cNvSpPr/>
          <p:nvPr/>
        </p:nvSpPr>
        <p:spPr>
          <a:xfrm>
            <a:off x="1077450" y="3383975"/>
            <a:ext cx="6734100" cy="159900"/>
          </a:xfrm>
          <a:prstGeom prst="leftArrow">
            <a:avLst>
              <a:gd name="adj1" fmla="val 50000"/>
              <a:gd name="adj2" fmla="val 50000"/>
            </a:avLst>
          </a:prstGeom>
          <a:solidFill>
            <a:srgbClr val="385623"/>
          </a:solidFill>
          <a:ln w="12700" cap="flat" cmpd="sng">
            <a:solidFill>
              <a:srgbClr val="385623"/>
            </a:solidFill>
            <a:prstDash val="solid"/>
            <a:miter lim="800000"/>
            <a:headEnd type="none" w="sm" len="sm"/>
            <a:tailEnd type="none" w="sm" len="sm"/>
          </a:ln>
        </p:spPr>
        <p:txBody>
          <a:bodyPr spcFirstLastPara="1" wrap="square" lIns="51425" tIns="25700" rIns="51425" bIns="25700" anchor="ctr" anchorCtr="0">
            <a:noAutofit/>
          </a:bodyPr>
          <a:lstStyle/>
          <a:p>
            <a:pPr algn="ctr"/>
            <a:endParaRPr sz="1400">
              <a:solidFill>
                <a:schemeClr val="lt1"/>
              </a:solidFill>
              <a:latin typeface="Calibri"/>
              <a:ea typeface="Calibri"/>
              <a:cs typeface="Calibri"/>
              <a:sym typeface="Calibri"/>
            </a:endParaRPr>
          </a:p>
        </p:txBody>
      </p:sp>
      <p:sp>
        <p:nvSpPr>
          <p:cNvPr id="158" name="Shape 158"/>
          <p:cNvSpPr/>
          <p:nvPr/>
        </p:nvSpPr>
        <p:spPr>
          <a:xfrm>
            <a:off x="3374682" y="1017939"/>
            <a:ext cx="1114500" cy="443100"/>
          </a:xfrm>
          <a:prstGeom prst="roundRect">
            <a:avLst>
              <a:gd name="adj" fmla="val 1666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r>
              <a:rPr lang="en" sz="800" b="1">
                <a:latin typeface="Nunito"/>
                <a:ea typeface="Nunito"/>
                <a:cs typeface="Nunito"/>
                <a:sym typeface="Nunito"/>
              </a:rPr>
              <a:t>attendance</a:t>
            </a:r>
            <a:endParaRPr sz="800" b="1">
              <a:latin typeface="Nunito"/>
              <a:ea typeface="Nunito"/>
              <a:cs typeface="Nunito"/>
              <a:sym typeface="Nunito"/>
            </a:endParaRPr>
          </a:p>
        </p:txBody>
      </p:sp>
      <p:sp>
        <p:nvSpPr>
          <p:cNvPr id="159" name="Shape 159"/>
          <p:cNvSpPr/>
          <p:nvPr/>
        </p:nvSpPr>
        <p:spPr>
          <a:xfrm>
            <a:off x="3186076" y="5514182"/>
            <a:ext cx="1290900" cy="350700"/>
          </a:xfrm>
          <a:prstGeom prst="roundRect">
            <a:avLst>
              <a:gd name="adj" fmla="val 1666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r>
              <a:rPr lang="en" sz="800" b="1">
                <a:latin typeface="Nunito"/>
                <a:ea typeface="Nunito"/>
                <a:cs typeface="Nunito"/>
                <a:sym typeface="Nunito"/>
              </a:rPr>
              <a:t>teacher professional development needs</a:t>
            </a:r>
            <a:endParaRPr sz="800" b="1">
              <a:latin typeface="Nunito"/>
              <a:ea typeface="Nunito"/>
              <a:cs typeface="Nunito"/>
              <a:sym typeface="Nunito"/>
            </a:endParaRPr>
          </a:p>
        </p:txBody>
      </p:sp>
      <p:sp>
        <p:nvSpPr>
          <p:cNvPr id="160" name="Shape 160"/>
          <p:cNvSpPr/>
          <p:nvPr/>
        </p:nvSpPr>
        <p:spPr>
          <a:xfrm>
            <a:off x="6034456" y="5540081"/>
            <a:ext cx="1290900" cy="350700"/>
          </a:xfrm>
          <a:prstGeom prst="roundRect">
            <a:avLst>
              <a:gd name="adj" fmla="val 1666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r>
              <a:rPr lang="en" sz="800" b="1">
                <a:latin typeface="Nunito"/>
                <a:ea typeface="Nunito"/>
                <a:cs typeface="Nunito"/>
                <a:sym typeface="Nunito"/>
              </a:rPr>
              <a:t>underdeveloped intervention systems</a:t>
            </a:r>
            <a:endParaRPr sz="800" b="1">
              <a:latin typeface="Nunito"/>
              <a:ea typeface="Nunito"/>
              <a:cs typeface="Nunito"/>
              <a:sym typeface="Nunito"/>
            </a:endParaRPr>
          </a:p>
        </p:txBody>
      </p:sp>
      <p:sp>
        <p:nvSpPr>
          <p:cNvPr id="161" name="Shape 161"/>
          <p:cNvSpPr txBox="1"/>
          <p:nvPr/>
        </p:nvSpPr>
        <p:spPr>
          <a:xfrm>
            <a:off x="165216" y="5453520"/>
            <a:ext cx="1128300" cy="424800"/>
          </a:xfrm>
          <a:prstGeom prst="rect">
            <a:avLst/>
          </a:prstGeom>
          <a:noFill/>
          <a:ln>
            <a:noFill/>
          </a:ln>
        </p:spPr>
        <p:txBody>
          <a:bodyPr spcFirstLastPara="1" wrap="square" lIns="51425" tIns="25700" rIns="51425" bIns="25700" anchor="t" anchorCtr="0">
            <a:noAutofit/>
          </a:bodyPr>
          <a:lstStyle/>
          <a:p>
            <a:endParaRPr sz="800"/>
          </a:p>
        </p:txBody>
      </p:sp>
      <p:cxnSp>
        <p:nvCxnSpPr>
          <p:cNvPr id="162" name="Shape 162"/>
          <p:cNvCxnSpPr/>
          <p:nvPr/>
        </p:nvCxnSpPr>
        <p:spPr>
          <a:xfrm>
            <a:off x="4069105" y="1444867"/>
            <a:ext cx="795300" cy="1979700"/>
          </a:xfrm>
          <a:prstGeom prst="straightConnector1">
            <a:avLst/>
          </a:prstGeom>
          <a:noFill/>
          <a:ln w="38100" cap="flat" cmpd="sng">
            <a:solidFill>
              <a:schemeClr val="accent5"/>
            </a:solidFill>
            <a:prstDash val="dash"/>
            <a:miter lim="800000"/>
            <a:headEnd type="none" w="sm" len="sm"/>
            <a:tailEnd type="stealth" w="med" len="med"/>
          </a:ln>
        </p:spPr>
      </p:cxnSp>
      <p:cxnSp>
        <p:nvCxnSpPr>
          <p:cNvPr id="163" name="Shape 163"/>
          <p:cNvCxnSpPr/>
          <p:nvPr/>
        </p:nvCxnSpPr>
        <p:spPr>
          <a:xfrm>
            <a:off x="2280777" y="1417266"/>
            <a:ext cx="1003800" cy="2034900"/>
          </a:xfrm>
          <a:prstGeom prst="straightConnector1">
            <a:avLst/>
          </a:prstGeom>
          <a:noFill/>
          <a:ln w="38100" cap="flat" cmpd="sng">
            <a:solidFill>
              <a:schemeClr val="accent5"/>
            </a:solidFill>
            <a:prstDash val="dash"/>
            <a:miter lim="800000"/>
            <a:headEnd type="none" w="sm" len="sm"/>
            <a:tailEnd type="stealth" w="med" len="med"/>
          </a:ln>
        </p:spPr>
      </p:cxnSp>
      <p:cxnSp>
        <p:nvCxnSpPr>
          <p:cNvPr id="164" name="Shape 164"/>
          <p:cNvCxnSpPr/>
          <p:nvPr/>
        </p:nvCxnSpPr>
        <p:spPr>
          <a:xfrm rot="10800000" flipH="1">
            <a:off x="6755668" y="3543871"/>
            <a:ext cx="645600" cy="1996200"/>
          </a:xfrm>
          <a:prstGeom prst="straightConnector1">
            <a:avLst/>
          </a:prstGeom>
          <a:noFill/>
          <a:ln w="38100" cap="flat" cmpd="sng">
            <a:solidFill>
              <a:schemeClr val="accent5"/>
            </a:solidFill>
            <a:prstDash val="dash"/>
            <a:miter lim="800000"/>
            <a:headEnd type="none" w="sm" len="sm"/>
            <a:tailEnd type="stealth" w="med" len="med"/>
          </a:ln>
        </p:spPr>
      </p:cxnSp>
      <p:cxnSp>
        <p:nvCxnSpPr>
          <p:cNvPr id="165" name="Shape 165"/>
          <p:cNvCxnSpPr/>
          <p:nvPr/>
        </p:nvCxnSpPr>
        <p:spPr>
          <a:xfrm rot="10800000" flipH="1">
            <a:off x="4237568" y="3568770"/>
            <a:ext cx="554700" cy="1946400"/>
          </a:xfrm>
          <a:prstGeom prst="straightConnector1">
            <a:avLst/>
          </a:prstGeom>
          <a:noFill/>
          <a:ln w="38100" cap="flat" cmpd="sng">
            <a:solidFill>
              <a:schemeClr val="accent5"/>
            </a:solidFill>
            <a:prstDash val="dash"/>
            <a:miter lim="800000"/>
            <a:headEnd type="none" w="sm" len="sm"/>
            <a:tailEnd type="stealth" w="med" len="med"/>
          </a:ln>
        </p:spPr>
      </p:cxnSp>
      <p:cxnSp>
        <p:nvCxnSpPr>
          <p:cNvPr id="166" name="Shape 166"/>
          <p:cNvCxnSpPr/>
          <p:nvPr/>
        </p:nvCxnSpPr>
        <p:spPr>
          <a:xfrm rot="10800000" flipH="1">
            <a:off x="1977013" y="3497100"/>
            <a:ext cx="662400" cy="2061600"/>
          </a:xfrm>
          <a:prstGeom prst="straightConnector1">
            <a:avLst/>
          </a:prstGeom>
          <a:noFill/>
          <a:ln w="38100" cap="flat" cmpd="sng">
            <a:solidFill>
              <a:schemeClr val="accent5"/>
            </a:solidFill>
            <a:prstDash val="dash"/>
            <a:miter lim="800000"/>
            <a:headEnd type="none" w="sm" len="sm"/>
            <a:tailEnd type="stealth" w="med" len="med"/>
          </a:ln>
        </p:spPr>
      </p:cxnSp>
      <p:graphicFrame>
        <p:nvGraphicFramePr>
          <p:cNvPr id="167" name="Shape 167"/>
          <p:cNvGraphicFramePr/>
          <p:nvPr/>
        </p:nvGraphicFramePr>
        <p:xfrm>
          <a:off x="634903" y="2009608"/>
          <a:ext cx="2008050" cy="290590"/>
        </p:xfrm>
        <a:graphic>
          <a:graphicData uri="http://schemas.openxmlformats.org/drawingml/2006/table">
            <a:tbl>
              <a:tblPr firstRow="1" bandRow="1">
                <a:noFill/>
              </a:tblPr>
              <a:tblGrid>
                <a:gridCol w="2008050">
                  <a:extLst>
                    <a:ext uri="{9D8B030D-6E8A-4147-A177-3AD203B41FA5}">
                      <a16:colId xmlns:a16="http://schemas.microsoft.com/office/drawing/2014/main" val="20000"/>
                    </a:ext>
                  </a:extLst>
                </a:gridCol>
              </a:tblGrid>
              <a:tr h="100000">
                <a:tc>
                  <a:txBody>
                    <a:bodyPr/>
                    <a:lstStyle/>
                    <a:p>
                      <a:pPr marL="0" marR="0" lvl="0" indent="0" algn="l" rtl="0">
                        <a:spcBef>
                          <a:spcPts val="0"/>
                        </a:spcBef>
                        <a:spcAft>
                          <a:spcPts val="0"/>
                        </a:spcAft>
                        <a:buNone/>
                      </a:pPr>
                      <a:r>
                        <a:rPr lang="en" sz="800">
                          <a:latin typeface="Nunito"/>
                          <a:ea typeface="Nunito"/>
                          <a:cs typeface="Nunito"/>
                          <a:sym typeface="Nunito"/>
                        </a:rPr>
                        <a:t>Students express difficulty relating to the material.</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68" name="Shape 168"/>
          <p:cNvGraphicFramePr/>
          <p:nvPr/>
        </p:nvGraphicFramePr>
        <p:xfrm>
          <a:off x="4880678" y="4394767"/>
          <a:ext cx="2114125" cy="290590"/>
        </p:xfrm>
        <a:graphic>
          <a:graphicData uri="http://schemas.openxmlformats.org/drawingml/2006/table">
            <a:tbl>
              <a:tblPr firstRow="1" bandRow="1">
                <a:noFill/>
              </a:tblPr>
              <a:tblGrid>
                <a:gridCol w="2114125">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We lack of full body of helpful assessment and a layered delivery system.</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69" name="Shape 169"/>
          <p:cNvGraphicFramePr/>
          <p:nvPr/>
        </p:nvGraphicFramePr>
        <p:xfrm>
          <a:off x="4970314" y="4988842"/>
          <a:ext cx="1816800" cy="290590"/>
        </p:xfrm>
        <a:graphic>
          <a:graphicData uri="http://schemas.openxmlformats.org/drawingml/2006/table">
            <a:tbl>
              <a:tblPr firstRow="1" bandRow="1">
                <a:noFill/>
              </a:tblPr>
              <a:tblGrid>
                <a:gridCol w="1816800">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There seems to be no time  for these courses. Schedules are tight and rigid.</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0" name="Shape 170"/>
          <p:cNvGraphicFramePr/>
          <p:nvPr/>
        </p:nvGraphicFramePr>
        <p:xfrm>
          <a:off x="5115609" y="2892836"/>
          <a:ext cx="2242200" cy="290590"/>
        </p:xfrm>
        <a:graphic>
          <a:graphicData uri="http://schemas.openxmlformats.org/drawingml/2006/table">
            <a:tbl>
              <a:tblPr firstRow="1" bandRow="1">
                <a:noFill/>
              </a:tblPr>
              <a:tblGrid>
                <a:gridCol w="2242200">
                  <a:extLst>
                    <a:ext uri="{9D8B030D-6E8A-4147-A177-3AD203B41FA5}">
                      <a16:colId xmlns:a16="http://schemas.microsoft.com/office/drawing/2014/main" val="20000"/>
                    </a:ext>
                  </a:extLst>
                </a:gridCol>
              </a:tblGrid>
              <a:tr h="255325">
                <a:tc>
                  <a:txBody>
                    <a:bodyPr/>
                    <a:lstStyle/>
                    <a:p>
                      <a:pPr marL="0" marR="0" lvl="0" indent="12700" algn="l" rtl="0">
                        <a:spcBef>
                          <a:spcPts val="0"/>
                        </a:spcBef>
                        <a:spcAft>
                          <a:spcPts val="0"/>
                        </a:spcAft>
                        <a:buNone/>
                      </a:pPr>
                      <a:r>
                        <a:rPr lang="en" sz="800">
                          <a:latin typeface="Nunito"/>
                          <a:ea typeface="Nunito"/>
                          <a:cs typeface="Nunito"/>
                          <a:sym typeface="Nunito"/>
                        </a:rPr>
                        <a:t>The instructional model of our current ELA delivery is one size fits all.</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1" name="Shape 171"/>
          <p:cNvGraphicFramePr/>
          <p:nvPr/>
        </p:nvGraphicFramePr>
        <p:xfrm>
          <a:off x="4779078" y="1538522"/>
          <a:ext cx="2008050" cy="290590"/>
        </p:xfrm>
        <a:graphic>
          <a:graphicData uri="http://schemas.openxmlformats.org/drawingml/2006/table">
            <a:tbl>
              <a:tblPr firstRow="1" bandRow="1">
                <a:noFill/>
              </a:tblPr>
              <a:tblGrid>
                <a:gridCol w="2008050">
                  <a:extLst>
                    <a:ext uri="{9D8B030D-6E8A-4147-A177-3AD203B41FA5}">
                      <a16:colId xmlns:a16="http://schemas.microsoft.com/office/drawing/2014/main" val="20000"/>
                    </a:ext>
                  </a:extLst>
                </a:gridCol>
              </a:tblGrid>
              <a:tr h="189650">
                <a:tc>
                  <a:txBody>
                    <a:bodyPr/>
                    <a:lstStyle/>
                    <a:p>
                      <a:pPr marL="0" marR="0" lvl="0" indent="12700" algn="l" rtl="0">
                        <a:spcBef>
                          <a:spcPts val="0"/>
                        </a:spcBef>
                        <a:spcAft>
                          <a:spcPts val="0"/>
                        </a:spcAft>
                        <a:buNone/>
                      </a:pPr>
                      <a:r>
                        <a:rPr lang="en-US" sz="800" dirty="0">
                          <a:latin typeface="Nunito"/>
                          <a:ea typeface="Nunito"/>
                          <a:cs typeface="Nunito"/>
                          <a:sym typeface="Nunito"/>
                        </a:rPr>
                        <a:t> Student cannot get individualized attention needed with large class sizes.</a:t>
                      </a: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2" name="Shape 172"/>
          <p:cNvGraphicFramePr/>
          <p:nvPr/>
        </p:nvGraphicFramePr>
        <p:xfrm>
          <a:off x="4813422" y="2399338"/>
          <a:ext cx="2410550" cy="412510"/>
        </p:xfrm>
        <a:graphic>
          <a:graphicData uri="http://schemas.openxmlformats.org/drawingml/2006/table">
            <a:tbl>
              <a:tblPr firstRow="1" bandRow="1">
                <a:noFill/>
              </a:tblPr>
              <a:tblGrid>
                <a:gridCol w="2410550">
                  <a:extLst>
                    <a:ext uri="{9D8B030D-6E8A-4147-A177-3AD203B41FA5}">
                      <a16:colId xmlns:a16="http://schemas.microsoft.com/office/drawing/2014/main" val="20000"/>
                    </a:ext>
                  </a:extLst>
                </a:gridCol>
              </a:tblGrid>
              <a:tr h="294400">
                <a:tc>
                  <a:txBody>
                    <a:bodyPr/>
                    <a:lstStyle/>
                    <a:p>
                      <a:pPr marL="0" marR="0" lvl="0" indent="63500" algn="l" rtl="0">
                        <a:spcBef>
                          <a:spcPts val="0"/>
                        </a:spcBef>
                        <a:spcAft>
                          <a:spcPts val="0"/>
                        </a:spcAft>
                        <a:buNone/>
                      </a:pPr>
                      <a:r>
                        <a:rPr lang="en" sz="800">
                          <a:latin typeface="Nunito"/>
                          <a:ea typeface="Nunito"/>
                          <a:cs typeface="Nunito"/>
                          <a:sym typeface="Nunito"/>
                        </a:rPr>
                        <a:t>The class make up varies greatly from groups with a few students needing literacy support to an almost complete class needing support.</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3" name="Shape 173"/>
          <p:cNvGraphicFramePr/>
          <p:nvPr/>
        </p:nvGraphicFramePr>
        <p:xfrm>
          <a:off x="2771625" y="1484314"/>
          <a:ext cx="1377600" cy="290590"/>
        </p:xfrm>
        <a:graphic>
          <a:graphicData uri="http://schemas.openxmlformats.org/drawingml/2006/table">
            <a:tbl>
              <a:tblPr firstRow="1" bandRow="1">
                <a:noFill/>
              </a:tblPr>
              <a:tblGrid>
                <a:gridCol w="1377600">
                  <a:extLst>
                    <a:ext uri="{9D8B030D-6E8A-4147-A177-3AD203B41FA5}">
                      <a16:colId xmlns:a16="http://schemas.microsoft.com/office/drawing/2014/main" val="20000"/>
                    </a:ext>
                  </a:extLst>
                </a:gridCol>
              </a:tblGrid>
              <a:tr h="189650">
                <a:tc>
                  <a:txBody>
                    <a:bodyPr/>
                    <a:lstStyle/>
                    <a:p>
                      <a:pPr marL="0" marR="0" lvl="0" indent="63500" algn="l" rtl="0">
                        <a:spcBef>
                          <a:spcPts val="0"/>
                        </a:spcBef>
                        <a:spcAft>
                          <a:spcPts val="0"/>
                        </a:spcAft>
                        <a:buNone/>
                      </a:pPr>
                      <a:r>
                        <a:rPr lang="en" sz="800">
                          <a:latin typeface="Nunito"/>
                          <a:ea typeface="Nunito"/>
                          <a:cs typeface="Nunito"/>
                          <a:sym typeface="Nunito"/>
                        </a:rPr>
                        <a:t>Unaddressed  or under supported chronic illnesses</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4" name="Shape 174"/>
          <p:cNvGraphicFramePr/>
          <p:nvPr/>
        </p:nvGraphicFramePr>
        <p:xfrm>
          <a:off x="2327723" y="4746946"/>
          <a:ext cx="1967550" cy="412510"/>
        </p:xfrm>
        <a:graphic>
          <a:graphicData uri="http://schemas.openxmlformats.org/drawingml/2006/table">
            <a:tbl>
              <a:tblPr firstRow="1" bandRow="1">
                <a:noFill/>
              </a:tblPr>
              <a:tblGrid>
                <a:gridCol w="1967550">
                  <a:extLst>
                    <a:ext uri="{9D8B030D-6E8A-4147-A177-3AD203B41FA5}">
                      <a16:colId xmlns:a16="http://schemas.microsoft.com/office/drawing/2014/main" val="20000"/>
                    </a:ext>
                  </a:extLst>
                </a:gridCol>
              </a:tblGrid>
              <a:tr h="323425">
                <a:tc>
                  <a:txBody>
                    <a:bodyPr/>
                    <a:lstStyle/>
                    <a:p>
                      <a:pPr marL="0" marR="0" lvl="0" indent="0" algn="l" rtl="0">
                        <a:spcBef>
                          <a:spcPts val="0"/>
                        </a:spcBef>
                        <a:spcAft>
                          <a:spcPts val="0"/>
                        </a:spcAft>
                        <a:buNone/>
                      </a:pPr>
                      <a:r>
                        <a:rPr lang="en" sz="800">
                          <a:latin typeface="Nunito"/>
                          <a:ea typeface="Nunito"/>
                          <a:cs typeface="Nunito"/>
                          <a:sym typeface="Nunito"/>
                        </a:rPr>
                        <a:t>Schools and staff face competing professional development needs for a very limited time.</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5" name="Shape 175"/>
          <p:cNvGraphicFramePr/>
          <p:nvPr/>
        </p:nvGraphicFramePr>
        <p:xfrm>
          <a:off x="2925415" y="4044805"/>
          <a:ext cx="1563750" cy="290590"/>
        </p:xfrm>
        <a:graphic>
          <a:graphicData uri="http://schemas.openxmlformats.org/drawingml/2006/table">
            <a:tbl>
              <a:tblPr firstRow="1" bandRow="1">
                <a:noFill/>
              </a:tblPr>
              <a:tblGrid>
                <a:gridCol w="1563750">
                  <a:extLst>
                    <a:ext uri="{9D8B030D-6E8A-4147-A177-3AD203B41FA5}">
                      <a16:colId xmlns:a16="http://schemas.microsoft.com/office/drawing/2014/main" val="20000"/>
                    </a:ext>
                  </a:extLst>
                </a:gridCol>
              </a:tblGrid>
              <a:tr h="289875">
                <a:tc>
                  <a:txBody>
                    <a:bodyPr/>
                    <a:lstStyle/>
                    <a:p>
                      <a:pPr marL="0" marR="0" lvl="0" indent="63500" algn="l" rtl="0">
                        <a:spcBef>
                          <a:spcPts val="0"/>
                        </a:spcBef>
                        <a:spcAft>
                          <a:spcPts val="0"/>
                        </a:spcAft>
                        <a:buNone/>
                      </a:pPr>
                      <a:r>
                        <a:rPr lang="en" sz="800">
                          <a:latin typeface="Nunito"/>
                          <a:ea typeface="Nunito"/>
                          <a:cs typeface="Nunito"/>
                          <a:sym typeface="Nunito"/>
                        </a:rPr>
                        <a:t>Teacher workload- demands on time and mind space</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6" name="Shape 176"/>
          <p:cNvGraphicFramePr/>
          <p:nvPr/>
        </p:nvGraphicFramePr>
        <p:xfrm>
          <a:off x="817000" y="1484327"/>
          <a:ext cx="1563750" cy="290590"/>
        </p:xfrm>
        <a:graphic>
          <a:graphicData uri="http://schemas.openxmlformats.org/drawingml/2006/table">
            <a:tbl>
              <a:tblPr firstRow="1" bandRow="1">
                <a:noFill/>
              </a:tblPr>
              <a:tblGrid>
                <a:gridCol w="1563750">
                  <a:extLst>
                    <a:ext uri="{9D8B030D-6E8A-4147-A177-3AD203B41FA5}">
                      <a16:colId xmlns:a16="http://schemas.microsoft.com/office/drawing/2014/main" val="20000"/>
                    </a:ext>
                  </a:extLst>
                </a:gridCol>
              </a:tblGrid>
              <a:tr h="222175">
                <a:tc>
                  <a:txBody>
                    <a:bodyPr/>
                    <a:lstStyle/>
                    <a:p>
                      <a:pPr marL="0" marR="0" lvl="0" indent="63500" algn="l" rtl="0">
                        <a:spcBef>
                          <a:spcPts val="0"/>
                        </a:spcBef>
                        <a:spcAft>
                          <a:spcPts val="0"/>
                        </a:spcAft>
                        <a:buNone/>
                      </a:pPr>
                      <a:r>
                        <a:rPr lang="en" sz="800">
                          <a:latin typeface="Nunito"/>
                          <a:ea typeface="Nunito"/>
                          <a:cs typeface="Nunito"/>
                          <a:sym typeface="Nunito"/>
                        </a:rPr>
                        <a:t>Students have under addressed underlying emotional need.</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7" name="Shape 177"/>
          <p:cNvGraphicFramePr/>
          <p:nvPr/>
        </p:nvGraphicFramePr>
        <p:xfrm>
          <a:off x="388033" y="4516081"/>
          <a:ext cx="1816800" cy="328425"/>
        </p:xfrm>
        <a:graphic>
          <a:graphicData uri="http://schemas.openxmlformats.org/drawingml/2006/table">
            <a:tbl>
              <a:tblPr firstRow="1" bandRow="1">
                <a:noFill/>
              </a:tblPr>
              <a:tblGrid>
                <a:gridCol w="1816800">
                  <a:extLst>
                    <a:ext uri="{9D8B030D-6E8A-4147-A177-3AD203B41FA5}">
                      <a16:colId xmlns:a16="http://schemas.microsoft.com/office/drawing/2014/main" val="20000"/>
                    </a:ext>
                  </a:extLst>
                </a:gridCol>
              </a:tblGrid>
              <a:tr h="328425">
                <a:tc>
                  <a:txBody>
                    <a:bodyPr/>
                    <a:lstStyle/>
                    <a:p>
                      <a:pPr marL="0" lvl="0" indent="0" rtl="0">
                        <a:spcBef>
                          <a:spcPts val="0"/>
                        </a:spcBef>
                        <a:spcAft>
                          <a:spcPts val="0"/>
                        </a:spcAft>
                        <a:buNone/>
                      </a:pPr>
                      <a:r>
                        <a:rPr lang="en" sz="800">
                          <a:latin typeface="Nunito"/>
                          <a:ea typeface="Nunito"/>
                          <a:cs typeface="Nunito"/>
                          <a:sym typeface="Nunito"/>
                        </a:rPr>
                        <a:t>Our curricular resources lack cultural relevancy.</a:t>
                      </a:r>
                      <a:endParaRPr sz="600"/>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8" name="Shape 178"/>
          <p:cNvGraphicFramePr/>
          <p:nvPr/>
        </p:nvGraphicFramePr>
        <p:xfrm>
          <a:off x="3114842" y="2461254"/>
          <a:ext cx="1408800" cy="189650"/>
        </p:xfrm>
        <a:graphic>
          <a:graphicData uri="http://schemas.openxmlformats.org/drawingml/2006/table">
            <a:tbl>
              <a:tblPr firstRow="1" bandRow="1">
                <a:noFill/>
              </a:tblPr>
              <a:tblGrid>
                <a:gridCol w="1408800">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Lack of transportation options</a:t>
                      </a:r>
                      <a:endParaRPr sz="800">
                        <a:solidFill>
                          <a:schemeClr val="dk1"/>
                        </a:solidFill>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79" name="Shape 179"/>
          <p:cNvSpPr/>
          <p:nvPr/>
        </p:nvSpPr>
        <p:spPr>
          <a:xfrm>
            <a:off x="1228461" y="5555508"/>
            <a:ext cx="1290900" cy="350700"/>
          </a:xfrm>
          <a:prstGeom prst="roundRect">
            <a:avLst>
              <a:gd name="adj" fmla="val 1666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r>
              <a:rPr lang="en" sz="800" b="1">
                <a:latin typeface="Calibri"/>
                <a:ea typeface="Calibri"/>
                <a:cs typeface="Calibri"/>
                <a:sym typeface="Calibri"/>
              </a:rPr>
              <a:t> limited curricular resources</a:t>
            </a:r>
            <a:endParaRPr sz="800" b="1">
              <a:latin typeface="Calibri"/>
              <a:ea typeface="Calibri"/>
              <a:cs typeface="Calibri"/>
              <a:sym typeface="Calibri"/>
            </a:endParaRPr>
          </a:p>
        </p:txBody>
      </p:sp>
      <p:sp>
        <p:nvSpPr>
          <p:cNvPr id="180" name="Shape 180"/>
          <p:cNvSpPr/>
          <p:nvPr/>
        </p:nvSpPr>
        <p:spPr>
          <a:xfrm>
            <a:off x="5896601" y="915450"/>
            <a:ext cx="1183500" cy="563100"/>
          </a:xfrm>
          <a:prstGeom prst="roundRect">
            <a:avLst>
              <a:gd name="adj" fmla="val 1666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r>
              <a:rPr lang="en-US" sz="800" b="1" dirty="0">
                <a:latin typeface="Nunito"/>
                <a:ea typeface="Nunito"/>
                <a:cs typeface="Nunito"/>
                <a:sym typeface="Nunito"/>
              </a:rPr>
              <a:t>Challenges with ELA instructional delivery </a:t>
            </a:r>
          </a:p>
        </p:txBody>
      </p:sp>
      <p:cxnSp>
        <p:nvCxnSpPr>
          <p:cNvPr id="181" name="Shape 181"/>
          <p:cNvCxnSpPr/>
          <p:nvPr/>
        </p:nvCxnSpPr>
        <p:spPr>
          <a:xfrm>
            <a:off x="6755674" y="1484334"/>
            <a:ext cx="773700" cy="1900800"/>
          </a:xfrm>
          <a:prstGeom prst="straightConnector1">
            <a:avLst/>
          </a:prstGeom>
          <a:noFill/>
          <a:ln w="38100" cap="flat" cmpd="sng">
            <a:solidFill>
              <a:schemeClr val="accent5"/>
            </a:solidFill>
            <a:prstDash val="dash"/>
            <a:miter lim="800000"/>
            <a:headEnd type="none" w="sm" len="sm"/>
            <a:tailEnd type="stealth" w="med" len="med"/>
          </a:ln>
        </p:spPr>
      </p:cxnSp>
      <p:sp>
        <p:nvSpPr>
          <p:cNvPr id="182" name="Shape 182"/>
          <p:cNvSpPr/>
          <p:nvPr/>
        </p:nvSpPr>
        <p:spPr>
          <a:xfrm>
            <a:off x="8253725" y="3117548"/>
            <a:ext cx="735300" cy="496500"/>
          </a:xfrm>
          <a:prstGeom prst="rect">
            <a:avLst/>
          </a:prstGeom>
          <a:noFill/>
          <a:ln>
            <a:noFill/>
          </a:ln>
        </p:spPr>
        <p:txBody>
          <a:bodyPr spcFirstLastPara="1" wrap="square" lIns="51425" tIns="25700" rIns="51425" bIns="25700" anchor="t" anchorCtr="0">
            <a:noAutofit/>
          </a:bodyPr>
          <a:lstStyle/>
          <a:p>
            <a:pPr indent="63500"/>
            <a:endParaRPr sz="800"/>
          </a:p>
        </p:txBody>
      </p:sp>
      <p:sp>
        <p:nvSpPr>
          <p:cNvPr id="183" name="Shape 183"/>
          <p:cNvSpPr/>
          <p:nvPr/>
        </p:nvSpPr>
        <p:spPr>
          <a:xfrm rot="18914108" flipH="1">
            <a:off x="-636643" y="2626839"/>
            <a:ext cx="1633374" cy="1650652"/>
          </a:xfrm>
          <a:prstGeom prst="rtTriangle">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51425" tIns="25700" rIns="51425" bIns="25700" anchor="ctr" anchorCtr="0">
            <a:noAutofit/>
          </a:bodyPr>
          <a:lstStyle/>
          <a:p>
            <a:pPr algn="ctr"/>
            <a:endParaRPr sz="1400">
              <a:solidFill>
                <a:schemeClr val="lt1"/>
              </a:solidFill>
              <a:latin typeface="Calibri"/>
              <a:ea typeface="Calibri"/>
              <a:cs typeface="Calibri"/>
              <a:sym typeface="Calibri"/>
            </a:endParaRPr>
          </a:p>
        </p:txBody>
      </p:sp>
      <p:sp>
        <p:nvSpPr>
          <p:cNvPr id="184" name="Shape 184"/>
          <p:cNvSpPr txBox="1"/>
          <p:nvPr/>
        </p:nvSpPr>
        <p:spPr>
          <a:xfrm>
            <a:off x="7736325" y="2927100"/>
            <a:ext cx="1101000" cy="1003800"/>
          </a:xfrm>
          <a:prstGeom prst="rect">
            <a:avLst/>
          </a:prstGeom>
          <a:noFill/>
          <a:ln>
            <a:noFill/>
          </a:ln>
        </p:spPr>
        <p:txBody>
          <a:bodyPr spcFirstLastPara="1" wrap="square" lIns="51425" tIns="25700" rIns="51425" bIns="25700" anchor="t" anchorCtr="0">
            <a:noAutofit/>
          </a:bodyPr>
          <a:lstStyle/>
          <a:p>
            <a:endParaRPr sz="900">
              <a:solidFill>
                <a:schemeClr val="lt1"/>
              </a:solidFill>
              <a:latin typeface="Calibri"/>
              <a:ea typeface="Calibri"/>
              <a:cs typeface="Calibri"/>
              <a:sym typeface="Calibri"/>
            </a:endParaRPr>
          </a:p>
          <a:p>
            <a:pPr marL="88900">
              <a:buClr>
                <a:schemeClr val="dk1"/>
              </a:buClr>
              <a:buSzPts val="1400"/>
            </a:pPr>
            <a:r>
              <a:rPr lang="en" sz="900" b="1">
                <a:solidFill>
                  <a:schemeClr val="dk1"/>
                </a:solidFill>
                <a:latin typeface="Nunito"/>
                <a:ea typeface="Nunito"/>
                <a:cs typeface="Nunito"/>
                <a:sym typeface="Nunito"/>
              </a:rPr>
              <a:t>LOW LITERACY PROFICIENCY RATES AT </a:t>
            </a:r>
            <a:r>
              <a:rPr lang="en" sz="900" b="1" i="1">
                <a:solidFill>
                  <a:schemeClr val="dk1"/>
                </a:solidFill>
                <a:latin typeface="Nunito"/>
                <a:ea typeface="Nunito"/>
                <a:cs typeface="Nunito"/>
                <a:sym typeface="Nunito"/>
              </a:rPr>
              <a:t>MIDDLE SCHOOL (MS)</a:t>
            </a:r>
            <a:endParaRPr sz="900" b="1" i="1">
              <a:solidFill>
                <a:schemeClr val="dk1"/>
              </a:solidFill>
              <a:latin typeface="Nunito"/>
              <a:ea typeface="Nunito"/>
              <a:cs typeface="Nunito"/>
              <a:sym typeface="Nunito"/>
            </a:endParaRPr>
          </a:p>
          <a:p>
            <a:endParaRPr sz="700">
              <a:solidFill>
                <a:schemeClr val="dk1"/>
              </a:solidFill>
              <a:latin typeface="Nunito"/>
              <a:ea typeface="Nunito"/>
              <a:cs typeface="Nunito"/>
              <a:sym typeface="Nunito"/>
            </a:endParaRPr>
          </a:p>
        </p:txBody>
      </p:sp>
      <p:graphicFrame>
        <p:nvGraphicFramePr>
          <p:cNvPr id="185" name="Shape 185"/>
          <p:cNvGraphicFramePr/>
          <p:nvPr/>
        </p:nvGraphicFramePr>
        <p:xfrm>
          <a:off x="2829948" y="1861501"/>
          <a:ext cx="1563750" cy="412510"/>
        </p:xfrm>
        <a:graphic>
          <a:graphicData uri="http://schemas.openxmlformats.org/drawingml/2006/table">
            <a:tbl>
              <a:tblPr firstRow="1" bandRow="1">
                <a:noFill/>
              </a:tblPr>
              <a:tblGrid>
                <a:gridCol w="1563750">
                  <a:extLst>
                    <a:ext uri="{9D8B030D-6E8A-4147-A177-3AD203B41FA5}">
                      <a16:colId xmlns:a16="http://schemas.microsoft.com/office/drawing/2014/main" val="20000"/>
                    </a:ext>
                  </a:extLst>
                </a:gridCol>
              </a:tblGrid>
              <a:tr h="316200">
                <a:tc>
                  <a:txBody>
                    <a:bodyPr/>
                    <a:lstStyle/>
                    <a:p>
                      <a:pPr marL="0" marR="0" lvl="0" indent="0" algn="l" rtl="0">
                        <a:spcBef>
                          <a:spcPts val="0"/>
                        </a:spcBef>
                        <a:spcAft>
                          <a:spcPts val="0"/>
                        </a:spcAft>
                        <a:buNone/>
                      </a:pPr>
                      <a:r>
                        <a:rPr lang="en" sz="800">
                          <a:latin typeface="Nunito"/>
                          <a:ea typeface="Nunito"/>
                          <a:cs typeface="Nunito"/>
                          <a:sym typeface="Nunito"/>
                        </a:rPr>
                        <a:t>Students express low motivation or drive- “self- identified reason” to attend.</a:t>
                      </a:r>
                      <a:endParaRPr sz="800">
                        <a:solidFill>
                          <a:schemeClr val="dk1"/>
                        </a:solidFill>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86" name="Shape 186"/>
          <p:cNvSpPr txBox="1"/>
          <p:nvPr/>
        </p:nvSpPr>
        <p:spPr>
          <a:xfrm>
            <a:off x="7641700" y="1056225"/>
            <a:ext cx="1377600" cy="965400"/>
          </a:xfrm>
          <a:prstGeom prst="rect">
            <a:avLst/>
          </a:prstGeom>
          <a:noFill/>
          <a:ln>
            <a:noFill/>
          </a:ln>
        </p:spPr>
        <p:txBody>
          <a:bodyPr spcFirstLastPara="1" wrap="square" lIns="91425" tIns="91425" rIns="91425" bIns="91425" anchor="t" anchorCtr="0">
            <a:noAutofit/>
          </a:bodyPr>
          <a:lstStyle/>
          <a:p>
            <a:r>
              <a:rPr lang="en-US" sz="1000" i="1" dirty="0">
                <a:solidFill>
                  <a:schemeClr val="dk1"/>
                </a:solidFill>
                <a:latin typeface="Nunito"/>
                <a:ea typeface="Nunito"/>
                <a:cs typeface="Nunito"/>
                <a:sym typeface="Nunito"/>
              </a:rPr>
              <a:t>Literacy proficiency rates on MS MAP : 51% overall and 25% for African American students</a:t>
            </a:r>
            <a:r>
              <a:rPr lang="en-US" sz="700" i="1" dirty="0">
                <a:solidFill>
                  <a:schemeClr val="dk1"/>
                </a:solidFill>
                <a:latin typeface="Nunito"/>
                <a:ea typeface="Nunito"/>
                <a:cs typeface="Nunito"/>
                <a:sym typeface="Nunito"/>
              </a:rPr>
              <a:t>.</a:t>
            </a:r>
            <a:endParaRPr lang="en-US" dirty="0"/>
          </a:p>
        </p:txBody>
      </p:sp>
      <p:graphicFrame>
        <p:nvGraphicFramePr>
          <p:cNvPr id="187" name="Shape 187"/>
          <p:cNvGraphicFramePr/>
          <p:nvPr/>
        </p:nvGraphicFramePr>
        <p:xfrm>
          <a:off x="5464149" y="3862622"/>
          <a:ext cx="1712475" cy="323425"/>
        </p:xfrm>
        <a:graphic>
          <a:graphicData uri="http://schemas.openxmlformats.org/drawingml/2006/table">
            <a:tbl>
              <a:tblPr firstRow="1" bandRow="1">
                <a:noFill/>
              </a:tblPr>
              <a:tblGrid>
                <a:gridCol w="1712475">
                  <a:extLst>
                    <a:ext uri="{9D8B030D-6E8A-4147-A177-3AD203B41FA5}">
                      <a16:colId xmlns:a16="http://schemas.microsoft.com/office/drawing/2014/main" val="20000"/>
                    </a:ext>
                  </a:extLst>
                </a:gridCol>
              </a:tblGrid>
              <a:tr h="323425">
                <a:tc>
                  <a:txBody>
                    <a:bodyPr/>
                    <a:lstStyle/>
                    <a:p>
                      <a:pPr marL="0" marR="0" lvl="0" indent="63500" algn="l" rtl="0">
                        <a:spcBef>
                          <a:spcPts val="0"/>
                        </a:spcBef>
                        <a:spcAft>
                          <a:spcPts val="0"/>
                        </a:spcAft>
                        <a:buNone/>
                      </a:pPr>
                      <a:r>
                        <a:rPr lang="en" sz="800">
                          <a:latin typeface="Nunito"/>
                          <a:ea typeface="Nunito"/>
                          <a:cs typeface="Nunito"/>
                          <a:sym typeface="Nunito"/>
                        </a:rPr>
                        <a:t>We lack of intervention trained staff/specialists.</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88" name="Shape 188"/>
          <p:cNvGraphicFramePr/>
          <p:nvPr/>
        </p:nvGraphicFramePr>
        <p:xfrm>
          <a:off x="817003" y="2398033"/>
          <a:ext cx="2008050" cy="290590"/>
        </p:xfrm>
        <a:graphic>
          <a:graphicData uri="http://schemas.openxmlformats.org/drawingml/2006/table">
            <a:tbl>
              <a:tblPr firstRow="1" bandRow="1">
                <a:noFill/>
              </a:tblPr>
              <a:tblGrid>
                <a:gridCol w="2008050">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Some students have academic needs for supports or scaffold needed.</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89" name="Shape 189"/>
          <p:cNvGraphicFramePr/>
          <p:nvPr/>
        </p:nvGraphicFramePr>
        <p:xfrm>
          <a:off x="4842873" y="1993975"/>
          <a:ext cx="2114125" cy="290590"/>
        </p:xfrm>
        <a:graphic>
          <a:graphicData uri="http://schemas.openxmlformats.org/drawingml/2006/table">
            <a:tbl>
              <a:tblPr firstRow="1" bandRow="1">
                <a:noFill/>
              </a:tblPr>
              <a:tblGrid>
                <a:gridCol w="2114125">
                  <a:extLst>
                    <a:ext uri="{9D8B030D-6E8A-4147-A177-3AD203B41FA5}">
                      <a16:colId xmlns:a16="http://schemas.microsoft.com/office/drawing/2014/main" val="20000"/>
                    </a:ext>
                  </a:extLst>
                </a:gridCol>
              </a:tblGrid>
              <a:tr h="255325">
                <a:tc>
                  <a:txBody>
                    <a:bodyPr/>
                    <a:lstStyle/>
                    <a:p>
                      <a:pPr marL="0" marR="0" lvl="0" indent="63500" algn="l" rtl="0">
                        <a:spcBef>
                          <a:spcPts val="0"/>
                        </a:spcBef>
                        <a:spcAft>
                          <a:spcPts val="0"/>
                        </a:spcAft>
                        <a:buNone/>
                      </a:pPr>
                      <a:r>
                        <a:rPr lang="en" sz="800" dirty="0">
                          <a:latin typeface="Nunito"/>
                          <a:ea typeface="Nunito"/>
                          <a:cs typeface="Nunito"/>
                          <a:sym typeface="Nunito"/>
                        </a:rPr>
                        <a:t>The overall workload of teacher makes this complex analysis of student work difficult.</a:t>
                      </a:r>
                      <a:endParaRPr sz="800" dirty="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90" name="Shape 190"/>
          <p:cNvGraphicFramePr/>
          <p:nvPr/>
        </p:nvGraphicFramePr>
        <p:xfrm>
          <a:off x="148058" y="5105242"/>
          <a:ext cx="1816800" cy="290590"/>
        </p:xfrm>
        <a:graphic>
          <a:graphicData uri="http://schemas.openxmlformats.org/drawingml/2006/table">
            <a:tbl>
              <a:tblPr firstRow="1" bandRow="1">
                <a:noFill/>
              </a:tblPr>
              <a:tblGrid>
                <a:gridCol w="1816800">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Mismatch between curricular demand level and student independent level</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91" name="Shape 191"/>
          <p:cNvGraphicFramePr/>
          <p:nvPr/>
        </p:nvGraphicFramePr>
        <p:xfrm>
          <a:off x="1148882" y="2943384"/>
          <a:ext cx="1910025" cy="290590"/>
        </p:xfrm>
        <a:graphic>
          <a:graphicData uri="http://schemas.openxmlformats.org/drawingml/2006/table">
            <a:tbl>
              <a:tblPr firstRow="1" bandRow="1">
                <a:noFill/>
              </a:tblPr>
              <a:tblGrid>
                <a:gridCol w="1910025">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Students express lack of belonging. Teachers report low  participation.</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92" name="Shape 192"/>
          <p:cNvGraphicFramePr/>
          <p:nvPr/>
        </p:nvGraphicFramePr>
        <p:xfrm>
          <a:off x="950121" y="3910029"/>
          <a:ext cx="1408800" cy="412510"/>
        </p:xfrm>
        <a:graphic>
          <a:graphicData uri="http://schemas.openxmlformats.org/drawingml/2006/table">
            <a:tbl>
              <a:tblPr firstRow="1" bandRow="1">
                <a:noFill/>
              </a:tblPr>
              <a:tblGrid>
                <a:gridCol w="1408800">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Texts/instructional resources are old outdated in format -non -digital.</a:t>
                      </a:r>
                      <a:endParaRPr sz="800">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93" name="Shape 193"/>
          <p:cNvGraphicFramePr/>
          <p:nvPr/>
        </p:nvGraphicFramePr>
        <p:xfrm>
          <a:off x="3271104" y="2892816"/>
          <a:ext cx="1408800" cy="290590"/>
        </p:xfrm>
        <a:graphic>
          <a:graphicData uri="http://schemas.openxmlformats.org/drawingml/2006/table">
            <a:tbl>
              <a:tblPr firstRow="1" bandRow="1">
                <a:noFill/>
              </a:tblPr>
              <a:tblGrid>
                <a:gridCol w="1408800">
                  <a:extLst>
                    <a:ext uri="{9D8B030D-6E8A-4147-A177-3AD203B41FA5}">
                      <a16:colId xmlns:a16="http://schemas.microsoft.com/office/drawing/2014/main" val="20000"/>
                    </a:ext>
                  </a:extLst>
                </a:gridCol>
              </a:tblGrid>
              <a:tr h="189650">
                <a:tc>
                  <a:txBody>
                    <a:bodyPr/>
                    <a:lstStyle/>
                    <a:p>
                      <a:pPr marL="0" marR="0" lvl="0" indent="0" algn="l" rtl="0">
                        <a:spcBef>
                          <a:spcPts val="0"/>
                        </a:spcBef>
                        <a:spcAft>
                          <a:spcPts val="0"/>
                        </a:spcAft>
                        <a:buNone/>
                      </a:pPr>
                      <a:r>
                        <a:rPr lang="en" sz="800">
                          <a:latin typeface="Nunito"/>
                          <a:ea typeface="Nunito"/>
                          <a:cs typeface="Nunito"/>
                          <a:sym typeface="Nunito"/>
                        </a:rPr>
                        <a:t>Students arriving late or leaving early</a:t>
                      </a:r>
                      <a:endParaRPr sz="800">
                        <a:solidFill>
                          <a:schemeClr val="dk1"/>
                        </a:solidFill>
                        <a:latin typeface="Nunito"/>
                        <a:ea typeface="Nunito"/>
                        <a:cs typeface="Nunito"/>
                        <a:sym typeface="Nunito"/>
                      </a:endParaRPr>
                    </a:p>
                  </a:txBody>
                  <a:tcPr marL="53800" marR="53800" marT="23375" marB="23375" anchor="b">
                    <a:lnB w="57150" cap="flat" cmpd="sng">
                      <a:solidFill>
                        <a:srgbClr val="385623"/>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36844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2209800"/>
            <a:ext cx="8382000" cy="3416320"/>
          </a:xfrm>
          <a:prstGeom prst="rect">
            <a:avLst/>
          </a:prstGeom>
        </p:spPr>
        <p:txBody>
          <a:bodyPr wrap="square">
            <a:spAutoFit/>
          </a:bodyPr>
          <a:lstStyle/>
          <a:p>
            <a:pPr marL="742950" indent="-742950">
              <a:buFont typeface="+mj-lt"/>
              <a:buAutoNum type="arabicPeriod"/>
            </a:pPr>
            <a:r>
              <a:rPr lang="en-US" sz="3600" dirty="0">
                <a:latin typeface="Arial"/>
                <a:cs typeface="Arial"/>
              </a:rPr>
              <a:t>Community School Coordinator</a:t>
            </a:r>
          </a:p>
          <a:p>
            <a:pPr marL="742950" indent="-742950">
              <a:buFont typeface="+mj-lt"/>
              <a:buAutoNum type="arabicPeriod"/>
            </a:pPr>
            <a:r>
              <a:rPr lang="en-US" sz="3600" dirty="0">
                <a:latin typeface="Arial"/>
                <a:cs typeface="Arial"/>
              </a:rPr>
              <a:t>Grassroots Visioning &amp; Needs/Asset Assessment</a:t>
            </a:r>
          </a:p>
          <a:p>
            <a:pPr marL="742950" indent="-742950">
              <a:buFont typeface="+mj-lt"/>
              <a:buAutoNum type="arabicPeriod"/>
            </a:pPr>
            <a:r>
              <a:rPr lang="en-US" sz="3600" dirty="0">
                <a:latin typeface="Arial"/>
                <a:cs typeface="Arial"/>
              </a:rPr>
              <a:t>Grassroots &amp; Grasstops Problem Solving to Achieve the Vision</a:t>
            </a:r>
          </a:p>
          <a:p>
            <a:pPr marL="742950" indent="-742950">
              <a:buFont typeface="+mj-lt"/>
              <a:buAutoNum type="arabicPeriod"/>
            </a:pPr>
            <a:r>
              <a:rPr lang="en-US" sz="3600" dirty="0">
                <a:latin typeface="Arial"/>
                <a:cs typeface="Arial"/>
              </a:rPr>
              <a:t>Stakeholder/Partner Coordination</a:t>
            </a:r>
          </a:p>
        </p:txBody>
      </p:sp>
      <p:sp>
        <p:nvSpPr>
          <p:cNvPr id="4" name="Title 3"/>
          <p:cNvSpPr>
            <a:spLocks noGrp="1"/>
          </p:cNvSpPr>
          <p:nvPr>
            <p:ph type="title"/>
          </p:nvPr>
        </p:nvSpPr>
        <p:spPr>
          <a:xfrm>
            <a:off x="381000" y="381000"/>
            <a:ext cx="8381260" cy="1054394"/>
          </a:xfrm>
        </p:spPr>
        <p:txBody>
          <a:bodyPr/>
          <a:lstStyle/>
          <a:p>
            <a:r>
              <a:rPr lang="en-US" sz="4000" dirty="0"/>
              <a:t>What are community schools</a:t>
            </a:r>
          </a:p>
        </p:txBody>
      </p:sp>
    </p:spTree>
    <p:extLst>
      <p:ext uri="{BB962C8B-B14F-4D97-AF65-F5344CB8AC3E}">
        <p14:creationId xmlns:p14="http://schemas.microsoft.com/office/powerpoint/2010/main" val="3019072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2590800"/>
            <a:ext cx="3656582" cy="1107996"/>
          </a:xfrm>
          <a:prstGeom prst="rect">
            <a:avLst/>
          </a:prstGeom>
          <a:noFill/>
        </p:spPr>
        <p:txBody>
          <a:bodyPr wrap="none" rtlCol="0">
            <a:spAutoFit/>
          </a:bodyPr>
          <a:lstStyle/>
          <a:p>
            <a:r>
              <a:rPr lang="en-US" sz="6600" dirty="0"/>
              <a:t>California</a:t>
            </a:r>
          </a:p>
        </p:txBody>
      </p:sp>
    </p:spTree>
    <p:extLst>
      <p:ext uri="{BB962C8B-B14F-4D97-AF65-F5344CB8AC3E}">
        <p14:creationId xmlns:p14="http://schemas.microsoft.com/office/powerpoint/2010/main" val="3627060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F73912-C928-F043-9E00-981DF1C39AC1}"/>
              </a:ext>
            </a:extLst>
          </p:cNvPr>
          <p:cNvSpPr>
            <a:spLocks noGrp="1"/>
          </p:cNvSpPr>
          <p:nvPr>
            <p:ph type="body" idx="1"/>
          </p:nvPr>
        </p:nvSpPr>
        <p:spPr/>
        <p:txBody>
          <a:bodyPr/>
          <a:lstStyle/>
          <a:p>
            <a:r>
              <a:rPr lang="en-US" dirty="0"/>
              <a:t>San Fran, CA</a:t>
            </a:r>
          </a:p>
        </p:txBody>
      </p:sp>
      <p:sp>
        <p:nvSpPr>
          <p:cNvPr id="3" name="Title 2">
            <a:extLst>
              <a:ext uri="{FF2B5EF4-FFF2-40B4-BE49-F238E27FC236}">
                <a16:creationId xmlns:a16="http://schemas.microsoft.com/office/drawing/2014/main" id="{4AFA3377-5926-E44D-898B-D6CE3832DA8A}"/>
              </a:ext>
            </a:extLst>
          </p:cNvPr>
          <p:cNvSpPr>
            <a:spLocks noGrp="1"/>
          </p:cNvSpPr>
          <p:nvPr>
            <p:ph type="title"/>
          </p:nvPr>
        </p:nvSpPr>
        <p:spPr/>
        <p:txBody>
          <a:bodyPr/>
          <a:lstStyle/>
          <a:p>
            <a:r>
              <a:rPr lang="en-US" dirty="0"/>
              <a:t>MLK Middle School</a:t>
            </a:r>
          </a:p>
        </p:txBody>
      </p:sp>
    </p:spTree>
    <p:extLst>
      <p:ext uri="{BB962C8B-B14F-4D97-AF65-F5344CB8AC3E}">
        <p14:creationId xmlns:p14="http://schemas.microsoft.com/office/powerpoint/2010/main" val="2825579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0711"/>
            <a:ext cx="8381260" cy="1524000"/>
          </a:xfrm>
        </p:spPr>
        <p:txBody>
          <a:bodyPr>
            <a:noAutofit/>
          </a:bodyPr>
          <a:lstStyle/>
          <a:p>
            <a:pPr algn="ctr"/>
            <a:r>
              <a:rPr lang="en-US" sz="2800" dirty="0"/>
              <a:t>Effects of Community Schools </a:t>
            </a:r>
            <a:br>
              <a:rPr lang="en-US" sz="2800" dirty="0"/>
            </a:br>
            <a:r>
              <a:rPr lang="en-US" sz="2800" dirty="0"/>
              <a:t>San Francisco, CA</a:t>
            </a:r>
            <a:br>
              <a:rPr lang="en-US" sz="2800" dirty="0"/>
            </a:br>
            <a:r>
              <a:rPr lang="en-US" sz="2800" dirty="0"/>
              <a:t>MLK Middle School</a:t>
            </a:r>
          </a:p>
        </p:txBody>
      </p:sp>
      <p:graphicFrame>
        <p:nvGraphicFramePr>
          <p:cNvPr id="5" name="Content Placeholder 3"/>
          <p:cNvGraphicFramePr>
            <a:graphicFrameLocks/>
          </p:cNvGraphicFramePr>
          <p:nvPr/>
        </p:nvGraphicFramePr>
        <p:xfrm>
          <a:off x="228600" y="1554711"/>
          <a:ext cx="8763000" cy="5495520"/>
        </p:xfrm>
        <a:graphic>
          <a:graphicData uri="http://schemas.openxmlformats.org/drawingml/2006/table">
            <a:tbl>
              <a:tblPr firstRow="1" bandRow="1">
                <a:tableStyleId>{5C22544A-7EE6-4342-B048-85BDC9FD1C3A}</a:tableStyleId>
              </a:tblPr>
              <a:tblGrid>
                <a:gridCol w="438150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tblGrid>
              <a:tr h="522120">
                <a:tc>
                  <a:txBody>
                    <a:bodyPr/>
                    <a:lstStyle/>
                    <a:p>
                      <a:pPr algn="ctr"/>
                      <a:r>
                        <a:rPr lang="en-US" sz="2000" dirty="0"/>
                        <a:t>2015</a:t>
                      </a:r>
                    </a:p>
                  </a:txBody>
                  <a:tcPr/>
                </a:tc>
                <a:tc>
                  <a:txBody>
                    <a:bodyPr/>
                    <a:lstStyle/>
                    <a:p>
                      <a:pPr algn="ctr"/>
                      <a:r>
                        <a:rPr lang="en-US" sz="2000" dirty="0"/>
                        <a:t>2018</a:t>
                      </a:r>
                    </a:p>
                  </a:txBody>
                  <a:tcPr/>
                </a:tc>
                <a:extLst>
                  <a:ext uri="{0D108BD9-81ED-4DB2-BD59-A6C34878D82A}">
                    <a16:rowId xmlns:a16="http://schemas.microsoft.com/office/drawing/2014/main" val="10000"/>
                  </a:ext>
                </a:extLst>
              </a:tr>
              <a:tr h="1211777">
                <a:tc gridSpan="2">
                  <a:txBody>
                    <a:bodyPr/>
                    <a:lstStyle/>
                    <a:p>
                      <a:pPr algn="ctr"/>
                      <a:r>
                        <a:rPr lang="en-US" sz="2000" dirty="0"/>
                        <a:t>ELA Scores: Increased 9%</a:t>
                      </a:r>
                    </a:p>
                    <a:p>
                      <a:pPr algn="ctr"/>
                      <a:r>
                        <a:rPr lang="en-US" sz="2000" dirty="0"/>
                        <a:t>Math Scores: Increased 9%</a:t>
                      </a:r>
                    </a:p>
                    <a:p>
                      <a:pPr algn="ctr"/>
                      <a:r>
                        <a:rPr lang="en-US" sz="2000" dirty="0"/>
                        <a:t>8</a:t>
                      </a:r>
                      <a:r>
                        <a:rPr lang="en-US" sz="2000" baseline="30000" dirty="0"/>
                        <a:t>th</a:t>
                      </a:r>
                      <a:r>
                        <a:rPr lang="en-US" sz="2000" dirty="0"/>
                        <a:t> grade math scores increase more that 10%</a:t>
                      </a:r>
                    </a:p>
                  </a:txBody>
                  <a:tcPr/>
                </a:tc>
                <a:tc hMerge="1">
                  <a:txBody>
                    <a:bodyPr/>
                    <a:lstStyle/>
                    <a:p>
                      <a:endParaRPr lang="en-US" sz="2000" dirty="0"/>
                    </a:p>
                  </a:txBody>
                  <a:tcPr/>
                </a:tc>
                <a:extLst>
                  <a:ext uri="{0D108BD9-81ED-4DB2-BD59-A6C34878D82A}">
                    <a16:rowId xmlns:a16="http://schemas.microsoft.com/office/drawing/2014/main" val="10001"/>
                  </a:ext>
                </a:extLst>
              </a:tr>
              <a:tr h="521392">
                <a:tc>
                  <a:txBody>
                    <a:bodyPr/>
                    <a:lstStyle/>
                    <a:p>
                      <a:r>
                        <a:rPr lang="en-US" sz="2000" dirty="0"/>
                        <a:t>Discipline Referrals: 2,128</a:t>
                      </a:r>
                    </a:p>
                    <a:p>
                      <a:endParaRPr lang="en-US" sz="2000" dirty="0"/>
                    </a:p>
                  </a:txBody>
                  <a:tcPr/>
                </a:tc>
                <a:tc>
                  <a:txBody>
                    <a:bodyPr/>
                    <a:lstStyle/>
                    <a:p>
                      <a:r>
                        <a:rPr lang="en-US" sz="2000" dirty="0"/>
                        <a:t>Discipline Referrals: 175</a:t>
                      </a:r>
                    </a:p>
                  </a:txBody>
                  <a:tcPr/>
                </a:tc>
                <a:extLst>
                  <a:ext uri="{0D108BD9-81ED-4DB2-BD59-A6C34878D82A}">
                    <a16:rowId xmlns:a16="http://schemas.microsoft.com/office/drawing/2014/main" val="10002"/>
                  </a:ext>
                </a:extLst>
              </a:tr>
              <a:tr h="4358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Suspensions: 118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Suspensions: 16</a:t>
                      </a:r>
                    </a:p>
                  </a:txBody>
                  <a:tcPr/>
                </a:tc>
                <a:extLst>
                  <a:ext uri="{0D108BD9-81ED-4DB2-BD59-A6C34878D82A}">
                    <a16:rowId xmlns:a16="http://schemas.microsoft.com/office/drawing/2014/main" val="10003"/>
                  </a:ext>
                </a:extLst>
              </a:tr>
              <a:tr h="7561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783F04"/>
                          </a:solidFill>
                          <a:latin typeface="Roboto Condensed"/>
                          <a:ea typeface="Roboto Condensed"/>
                          <a:cs typeface="Roboto Condensed"/>
                          <a:sym typeface="Roboto Condensed"/>
                        </a:rPr>
                        <a:t>Only 9 (out of 23) teachers retained at MLK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1E971D"/>
                          </a:solidFill>
                          <a:latin typeface="Roboto Condensed"/>
                          <a:ea typeface="Roboto Condensed"/>
                          <a:cs typeface="Roboto Condensed"/>
                          <a:sym typeface="Roboto Condensed"/>
                        </a:rPr>
                        <a:t>22 (out of 23) teachers retained at MLK</a:t>
                      </a:r>
                    </a:p>
                  </a:txBody>
                  <a:tcPr/>
                </a:tc>
                <a:extLst>
                  <a:ext uri="{0D108BD9-81ED-4DB2-BD59-A6C34878D82A}">
                    <a16:rowId xmlns:a16="http://schemas.microsoft.com/office/drawing/2014/main" val="2208290004"/>
                  </a:ext>
                </a:extLst>
              </a:tr>
              <a:tr h="923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783F04"/>
                          </a:solidFill>
                          <a:latin typeface="Roboto Condensed"/>
                          <a:ea typeface="Roboto Condensed"/>
                          <a:cs typeface="Roboto Condensed"/>
                          <a:sym typeface="Roboto Condensed"/>
                        </a:rPr>
                        <a:t>Only </a:t>
                      </a:r>
                      <a:r>
                        <a:rPr lang="en-US" sz="2400" b="1" u="sng" dirty="0">
                          <a:solidFill>
                            <a:srgbClr val="783F04"/>
                          </a:solidFill>
                          <a:latin typeface="Roboto Condensed"/>
                          <a:ea typeface="Roboto Condensed"/>
                          <a:cs typeface="Roboto Condensed"/>
                          <a:sym typeface="Roboto Condensed"/>
                        </a:rPr>
                        <a:t>30</a:t>
                      </a:r>
                      <a:r>
                        <a:rPr lang="en-US" sz="1600" b="1" dirty="0">
                          <a:solidFill>
                            <a:srgbClr val="783F04"/>
                          </a:solidFill>
                          <a:latin typeface="Roboto Condensed"/>
                          <a:ea typeface="Roboto Condensed"/>
                          <a:cs typeface="Roboto Condensed"/>
                          <a:sym typeface="Roboto Condensed"/>
                        </a:rPr>
                        <a:t> students received additional support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1E971D"/>
                          </a:solidFill>
                          <a:latin typeface="Roboto Condensed"/>
                          <a:ea typeface="Roboto Condensed"/>
                          <a:cs typeface="Roboto Condensed"/>
                          <a:sym typeface="Roboto Condensed"/>
                        </a:rPr>
                        <a:t>Over </a:t>
                      </a:r>
                      <a:r>
                        <a:rPr lang="en-US" sz="2400" b="1" u="sng" dirty="0">
                          <a:solidFill>
                            <a:srgbClr val="FF0000"/>
                          </a:solidFill>
                          <a:latin typeface="Roboto Condensed"/>
                          <a:ea typeface="Roboto Condensed"/>
                          <a:cs typeface="Roboto Condensed"/>
                          <a:sym typeface="Roboto Condensed"/>
                        </a:rPr>
                        <a:t>380</a:t>
                      </a:r>
                      <a:r>
                        <a:rPr lang="en-US" sz="1600" b="1" dirty="0">
                          <a:solidFill>
                            <a:srgbClr val="1E971D"/>
                          </a:solidFill>
                          <a:latin typeface="Roboto Condensed"/>
                          <a:ea typeface="Roboto Condensed"/>
                          <a:cs typeface="Roboto Condensed"/>
                          <a:sym typeface="Roboto Condensed"/>
                        </a:rPr>
                        <a:t> students are receiving additional academic, health and mental health support </a:t>
                      </a:r>
                    </a:p>
                  </a:txBody>
                  <a:tcPr/>
                </a:tc>
                <a:extLst>
                  <a:ext uri="{0D108BD9-81ED-4DB2-BD59-A6C34878D82A}">
                    <a16:rowId xmlns:a16="http://schemas.microsoft.com/office/drawing/2014/main" val="3285057456"/>
                  </a:ext>
                </a:extLst>
              </a:tr>
              <a:tr h="923751">
                <a:tc gridSpan="2">
                  <a:txBody>
                    <a:bodyPr/>
                    <a:lstStyle/>
                    <a:p>
                      <a:r>
                        <a:rPr lang="en-US" sz="1600" dirty="0"/>
                        <a:t>FREE Dental Clinic on site ● More youth are eating breakfast - From 20 youth per day to approximately 180 students DAILY ● 6th grade orientation from 0% </a:t>
                      </a:r>
                      <a:r>
                        <a:rPr lang="en-US" sz="1600" dirty="0">
                          <a:sym typeface="Wingdings" pitchFamily="2" charset="2"/>
                        </a:rPr>
                        <a:t> </a:t>
                      </a:r>
                      <a:r>
                        <a:rPr lang="en-US" sz="1600" dirty="0"/>
                        <a:t>over 87% families attending ● Back to School Night - Over 90% families attending</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4132383406"/>
                  </a:ext>
                </a:extLst>
              </a:tr>
            </a:tbl>
          </a:graphicData>
        </a:graphic>
      </p:graphicFrame>
    </p:spTree>
    <p:extLst>
      <p:ext uri="{BB962C8B-B14F-4D97-AF65-F5344CB8AC3E}">
        <p14:creationId xmlns:p14="http://schemas.microsoft.com/office/powerpoint/2010/main" val="4055184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2590800"/>
            <a:ext cx="2609346" cy="1107996"/>
          </a:xfrm>
          <a:prstGeom prst="rect">
            <a:avLst/>
          </a:prstGeom>
          <a:noFill/>
        </p:spPr>
        <p:txBody>
          <a:bodyPr wrap="none" rtlCol="0">
            <a:spAutoFit/>
          </a:bodyPr>
          <a:lstStyle/>
          <a:p>
            <a:r>
              <a:rPr lang="en-US" sz="6600" dirty="0"/>
              <a:t>Texas</a:t>
            </a:r>
          </a:p>
        </p:txBody>
      </p:sp>
    </p:spTree>
    <p:extLst>
      <p:ext uri="{BB962C8B-B14F-4D97-AF65-F5344CB8AC3E}">
        <p14:creationId xmlns:p14="http://schemas.microsoft.com/office/powerpoint/2010/main" val="3773876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94381490"/>
              </p:ext>
            </p:extLst>
          </p:nvPr>
        </p:nvGraphicFramePr>
        <p:xfrm>
          <a:off x="457200" y="2286000"/>
          <a:ext cx="8305800" cy="3635801"/>
        </p:xfrm>
        <a:graphic>
          <a:graphicData uri="http://schemas.openxmlformats.org/drawingml/2006/table">
            <a:tbl>
              <a:tblPr firstRow="1" bandRow="1">
                <a:tableStyleId>{5C22544A-7EE6-4342-B048-85BDC9FD1C3A}</a:tableStyleId>
              </a:tblPr>
              <a:tblGrid>
                <a:gridCol w="4152900">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tblGrid>
              <a:tr h="363638">
                <a:tc>
                  <a:txBody>
                    <a:bodyPr/>
                    <a:lstStyle/>
                    <a:p>
                      <a:pPr algn="ctr"/>
                      <a:r>
                        <a:rPr lang="en-US" sz="2000" dirty="0"/>
                        <a:t>2009</a:t>
                      </a:r>
                    </a:p>
                  </a:txBody>
                  <a:tcPr/>
                </a:tc>
                <a:tc>
                  <a:txBody>
                    <a:bodyPr/>
                    <a:lstStyle/>
                    <a:p>
                      <a:pPr algn="ctr"/>
                      <a:r>
                        <a:rPr lang="en-US" sz="2000" dirty="0"/>
                        <a:t>2019</a:t>
                      </a:r>
                    </a:p>
                  </a:txBody>
                  <a:tcPr/>
                </a:tc>
                <a:extLst>
                  <a:ext uri="{0D108BD9-81ED-4DB2-BD59-A6C34878D82A}">
                    <a16:rowId xmlns:a16="http://schemas.microsoft.com/office/drawing/2014/main" val="10000"/>
                  </a:ext>
                </a:extLst>
              </a:tr>
              <a:tr h="923081">
                <a:tc>
                  <a:txBody>
                    <a:bodyPr/>
                    <a:lstStyle/>
                    <a:p>
                      <a:r>
                        <a:rPr lang="en-US" sz="2000" dirty="0"/>
                        <a:t>Enrollment – 485 (97% FARM;</a:t>
                      </a:r>
                      <a:r>
                        <a:rPr lang="en-US" sz="2000" baseline="0" dirty="0"/>
                        <a:t> 50% ELL)</a:t>
                      </a:r>
                      <a:endParaRPr lang="en-US" sz="2000" dirty="0"/>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Enrollment – 1000 (98% FARM;</a:t>
                      </a:r>
                      <a:r>
                        <a:rPr lang="en-US" sz="2000" baseline="0" dirty="0"/>
                        <a:t> 60% ELL; 90% Latino, 9% African American)</a:t>
                      </a:r>
                      <a:endParaRPr lang="en-US" sz="2000" dirty="0"/>
                    </a:p>
                    <a:p>
                      <a:endParaRPr lang="en-US" sz="2000" dirty="0"/>
                    </a:p>
                  </a:txBody>
                  <a:tcPr/>
                </a:tc>
                <a:extLst>
                  <a:ext uri="{0D108BD9-81ED-4DB2-BD59-A6C34878D82A}">
                    <a16:rowId xmlns:a16="http://schemas.microsoft.com/office/drawing/2014/main" val="10001"/>
                  </a:ext>
                </a:extLst>
              </a:tr>
              <a:tr h="923081">
                <a:tc>
                  <a:txBody>
                    <a:bodyPr/>
                    <a:lstStyle/>
                    <a:p>
                      <a:r>
                        <a:rPr lang="en-US" sz="2000" dirty="0"/>
                        <a:t>Lowest performing middle school in Austin; on verge of closure.</a:t>
                      </a:r>
                    </a:p>
                    <a:p>
                      <a:endParaRPr lang="en-US" sz="2000" dirty="0"/>
                    </a:p>
                  </a:txBody>
                  <a:tcPr/>
                </a:tc>
                <a:tc>
                  <a:txBody>
                    <a:bodyPr/>
                    <a:lstStyle/>
                    <a:p>
                      <a:r>
                        <a:rPr lang="en-US" sz="2000" dirty="0"/>
                        <a:t>Highest performing Title 1 Middle School of 14 other Middle</a:t>
                      </a:r>
                      <a:r>
                        <a:rPr lang="en-US" sz="2000" baseline="0" dirty="0"/>
                        <a:t> Schools</a:t>
                      </a:r>
                      <a:endParaRPr lang="en-US" sz="2000" dirty="0"/>
                    </a:p>
                  </a:txBody>
                  <a:tcPr/>
                </a:tc>
                <a:extLst>
                  <a:ext uri="{0D108BD9-81ED-4DB2-BD59-A6C34878D82A}">
                    <a16:rowId xmlns:a16="http://schemas.microsoft.com/office/drawing/2014/main" val="10002"/>
                  </a:ext>
                </a:extLst>
              </a:tr>
              <a:tr h="923081">
                <a:tc>
                  <a:txBody>
                    <a:bodyPr/>
                    <a:lstStyle/>
                    <a:p>
                      <a:r>
                        <a:rPr lang="en-US" sz="2000" dirty="0"/>
                        <a:t>Graduation</a:t>
                      </a:r>
                      <a:r>
                        <a:rPr lang="en-US" sz="2000" baseline="0" dirty="0"/>
                        <a:t> Rate – 48%</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Graduation</a:t>
                      </a:r>
                      <a:r>
                        <a:rPr lang="en-US" sz="2000" baseline="0" dirty="0"/>
                        <a:t> Rate – 78%</a:t>
                      </a:r>
                      <a:endParaRPr lang="en-US" sz="2000" dirty="0"/>
                    </a:p>
                    <a:p>
                      <a:endParaRPr lang="en-US" sz="2000" dirty="0"/>
                    </a:p>
                  </a:txBody>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noAutofit/>
          </a:bodyPr>
          <a:lstStyle/>
          <a:p>
            <a:pPr algn="ctr"/>
            <a:r>
              <a:rPr lang="en-US" dirty="0"/>
              <a:t>Effects of Community Schools in Austin, TX – Webb k-8 school</a:t>
            </a:r>
          </a:p>
        </p:txBody>
      </p:sp>
      <p:sp>
        <p:nvSpPr>
          <p:cNvPr id="2" name="TextBox 1"/>
          <p:cNvSpPr txBox="1"/>
          <p:nvPr/>
        </p:nvSpPr>
        <p:spPr>
          <a:xfrm>
            <a:off x="1752600" y="6248400"/>
            <a:ext cx="6553200" cy="369332"/>
          </a:xfrm>
          <a:prstGeom prst="rect">
            <a:avLst/>
          </a:prstGeom>
          <a:noFill/>
        </p:spPr>
        <p:txBody>
          <a:bodyPr wrap="square" rtlCol="0">
            <a:spAutoFit/>
          </a:bodyPr>
          <a:lstStyle/>
          <a:p>
            <a:r>
              <a:rPr lang="en-US" dirty="0"/>
              <a:t>***2016: Now a K to 8 school with 1000+ students enrolled </a:t>
            </a:r>
          </a:p>
        </p:txBody>
      </p:sp>
    </p:spTree>
    <p:extLst>
      <p:ext uri="{BB962C8B-B14F-4D97-AF65-F5344CB8AC3E}">
        <p14:creationId xmlns:p14="http://schemas.microsoft.com/office/powerpoint/2010/main" val="272334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34065683"/>
              </p:ext>
            </p:extLst>
          </p:nvPr>
        </p:nvGraphicFramePr>
        <p:xfrm>
          <a:off x="457200" y="1600200"/>
          <a:ext cx="8229600" cy="48158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ctr"/>
                      <a:r>
                        <a:rPr lang="en-US" sz="2000" dirty="0"/>
                        <a:t>2009</a:t>
                      </a:r>
                    </a:p>
                  </a:txBody>
                  <a:tcPr/>
                </a:tc>
                <a:tc>
                  <a:txBody>
                    <a:bodyPr/>
                    <a:lstStyle/>
                    <a:p>
                      <a:pPr algn="ctr"/>
                      <a:r>
                        <a:rPr lang="en-US" sz="2000" dirty="0"/>
                        <a:t>2019</a:t>
                      </a:r>
                    </a:p>
                  </a:txBody>
                  <a:tcPr/>
                </a:tc>
                <a:extLst>
                  <a:ext uri="{0D108BD9-81ED-4DB2-BD59-A6C34878D82A}">
                    <a16:rowId xmlns:a16="http://schemas.microsoft.com/office/drawing/2014/main" val="10000"/>
                  </a:ext>
                </a:extLst>
              </a:tr>
              <a:tr h="370840">
                <a:tc>
                  <a:txBody>
                    <a:bodyPr/>
                    <a:lstStyle/>
                    <a:p>
                      <a:r>
                        <a:rPr lang="en-US" sz="2000" dirty="0"/>
                        <a:t>Enrollment – 600</a:t>
                      </a:r>
                      <a:r>
                        <a:rPr lang="en-US" sz="2000" baseline="0" dirty="0"/>
                        <a:t> and on verge of closure</a:t>
                      </a:r>
                      <a:endParaRPr lang="en-US" sz="2000" dirty="0"/>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Enrollment – 1300</a:t>
                      </a:r>
                    </a:p>
                  </a:txBody>
                  <a:tcPr/>
                </a:tc>
                <a:extLst>
                  <a:ext uri="{0D108BD9-81ED-4DB2-BD59-A6C34878D82A}">
                    <a16:rowId xmlns:a16="http://schemas.microsoft.com/office/drawing/2014/main" val="10001"/>
                  </a:ext>
                </a:extLst>
              </a:tr>
              <a:tr h="370840">
                <a:tc>
                  <a:txBody>
                    <a:bodyPr/>
                    <a:lstStyle/>
                    <a:p>
                      <a:r>
                        <a:rPr lang="en-US" sz="2000" dirty="0"/>
                        <a:t>Attendance</a:t>
                      </a:r>
                      <a:r>
                        <a:rPr lang="en-US" sz="2000" baseline="0" dirty="0"/>
                        <a:t> – 88%</a:t>
                      </a:r>
                      <a:endParaRPr lang="en-US" sz="2000" dirty="0"/>
                    </a:p>
                    <a:p>
                      <a:endParaRPr lang="en-US" sz="2000" dirty="0"/>
                    </a:p>
                  </a:txBody>
                  <a:tcPr/>
                </a:tc>
                <a:tc>
                  <a:txBody>
                    <a:bodyPr/>
                    <a:lstStyle/>
                    <a:p>
                      <a:r>
                        <a:rPr lang="en-US" sz="2000" dirty="0"/>
                        <a:t>Attendance – 95%</a:t>
                      </a: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Graduation rate - 48%</a:t>
                      </a:r>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Graduation Rate - 90%</a:t>
                      </a:r>
                    </a:p>
                    <a:p>
                      <a:endParaRPr lang="en-US" sz="2000" dirty="0"/>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Student Mobility</a:t>
                      </a:r>
                      <a:r>
                        <a:rPr lang="en-US" sz="2000" baseline="0" dirty="0"/>
                        <a:t> - 41%</a:t>
                      </a:r>
                      <a:endParaRPr lang="en-US" sz="2000" dirty="0"/>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Student Mobility</a:t>
                      </a:r>
                      <a:r>
                        <a:rPr lang="en-US" sz="2000" baseline="0" dirty="0"/>
                        <a:t> - 30%</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10004"/>
                  </a:ext>
                </a:extLst>
              </a:tr>
              <a:tr h="370840">
                <a:tc>
                  <a:txBody>
                    <a:bodyPr/>
                    <a:lstStyle/>
                    <a:p>
                      <a:r>
                        <a:rPr lang="en-US" sz="2000" dirty="0"/>
                        <a:t>Students</a:t>
                      </a:r>
                      <a:r>
                        <a:rPr lang="en-US" sz="2000" baseline="0" dirty="0"/>
                        <a:t> earning dual college credit – 0</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Students</a:t>
                      </a:r>
                      <a:r>
                        <a:rPr lang="en-US" sz="2000" baseline="0" dirty="0"/>
                        <a:t> earning dual college credit – 200+ (12 earned Associates Degrees)</a:t>
                      </a:r>
                      <a:endParaRPr lang="en-US" sz="20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p:txBody>
          <a:bodyPr>
            <a:noAutofit/>
          </a:bodyPr>
          <a:lstStyle/>
          <a:p>
            <a:pPr algn="ctr"/>
            <a:r>
              <a:rPr lang="en-US" dirty="0"/>
              <a:t>Effects of Community Schools in Austin, TX – Reagan High</a:t>
            </a:r>
          </a:p>
        </p:txBody>
      </p:sp>
    </p:spTree>
    <p:extLst>
      <p:ext uri="{BB962C8B-B14F-4D97-AF65-F5344CB8AC3E}">
        <p14:creationId xmlns:p14="http://schemas.microsoft.com/office/powerpoint/2010/main" val="240972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533400"/>
            <a:ext cx="6324600" cy="1645920"/>
          </a:xfrm>
        </p:spPr>
        <p:txBody>
          <a:bodyPr>
            <a:normAutofit/>
          </a:bodyPr>
          <a:lstStyle/>
          <a:p>
            <a:pPr algn="ctr"/>
            <a:r>
              <a:rPr lang="en-US" sz="5400" dirty="0">
                <a:solidFill>
                  <a:srgbClr val="000000"/>
                </a:solidFill>
              </a:rPr>
              <a:t>Cincinnati</a:t>
            </a:r>
            <a:endParaRPr lang="en-US" sz="36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667000"/>
            <a:ext cx="3352800" cy="2514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97832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76400"/>
          <a:ext cx="8229600" cy="4648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61272">
                <a:tc>
                  <a:txBody>
                    <a:bodyPr/>
                    <a:lstStyle/>
                    <a:p>
                      <a:r>
                        <a:rPr lang="en-US" sz="2000" dirty="0"/>
                        <a:t>2006</a:t>
                      </a:r>
                    </a:p>
                  </a:txBody>
                  <a:tcPr/>
                </a:tc>
                <a:tc>
                  <a:txBody>
                    <a:bodyPr/>
                    <a:lstStyle/>
                    <a:p>
                      <a:r>
                        <a:rPr lang="en-US" sz="2000" dirty="0"/>
                        <a:t>2019</a:t>
                      </a:r>
                    </a:p>
                  </a:txBody>
                  <a:tcPr/>
                </a:tc>
                <a:extLst>
                  <a:ext uri="{0D108BD9-81ED-4DB2-BD59-A6C34878D82A}">
                    <a16:rowId xmlns:a16="http://schemas.microsoft.com/office/drawing/2014/main" val="10000"/>
                  </a:ext>
                </a:extLst>
              </a:tr>
              <a:tr h="816096">
                <a:tc>
                  <a:txBody>
                    <a:bodyPr/>
                    <a:lstStyle/>
                    <a:p>
                      <a:r>
                        <a:rPr lang="en-US" sz="2000" dirty="0"/>
                        <a:t>No Community Schools</a:t>
                      </a:r>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42 of 65 community schools</a:t>
                      </a:r>
                    </a:p>
                    <a:p>
                      <a:endParaRPr lang="en-US" sz="2000" dirty="0"/>
                    </a:p>
                  </a:txBody>
                  <a:tcPr/>
                </a:tc>
                <a:extLst>
                  <a:ext uri="{0D108BD9-81ED-4DB2-BD59-A6C34878D82A}">
                    <a16:rowId xmlns:a16="http://schemas.microsoft.com/office/drawing/2014/main" val="10001"/>
                  </a:ext>
                </a:extLst>
              </a:tr>
              <a:tr h="1170921">
                <a:tc>
                  <a:txBody>
                    <a:bodyPr/>
                    <a:lstStyle/>
                    <a:p>
                      <a:r>
                        <a:rPr lang="en-US" sz="2000" dirty="0"/>
                        <a:t>Black/white achievement gap 14.5%</a:t>
                      </a:r>
                    </a:p>
                    <a:p>
                      <a:endParaRPr lang="en-US" sz="2000" dirty="0"/>
                    </a:p>
                  </a:txBody>
                  <a:tcPr/>
                </a:tc>
                <a:tc>
                  <a:txBody>
                    <a:bodyPr/>
                    <a:lstStyle/>
                    <a:p>
                      <a:r>
                        <a:rPr lang="en-US" sz="2000" dirty="0"/>
                        <a:t>Black/white achievement gap 4.5%</a:t>
                      </a:r>
                    </a:p>
                  </a:txBody>
                  <a:tcPr/>
                </a:tc>
                <a:extLst>
                  <a:ext uri="{0D108BD9-81ED-4DB2-BD59-A6C34878D82A}">
                    <a16:rowId xmlns:a16="http://schemas.microsoft.com/office/drawing/2014/main" val="10002"/>
                  </a:ext>
                </a:extLst>
              </a:tr>
              <a:tr h="8160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Graduation rate 51%</a:t>
                      </a:r>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Graduation Rate 84%</a:t>
                      </a:r>
                    </a:p>
                    <a:p>
                      <a:endParaRPr lang="en-US" sz="2000" dirty="0"/>
                    </a:p>
                  </a:txBody>
                  <a:tcPr/>
                </a:tc>
                <a:extLst>
                  <a:ext uri="{0D108BD9-81ED-4DB2-BD59-A6C34878D82A}">
                    <a16:rowId xmlns:a16="http://schemas.microsoft.com/office/drawing/2014/main" val="10003"/>
                  </a:ext>
                </a:extLst>
              </a:tr>
              <a:tr h="1383815">
                <a:tc>
                  <a:txBody>
                    <a:bodyPr/>
                    <a:lstStyle/>
                    <a:p>
                      <a:r>
                        <a:rPr lang="en-US" sz="2400" dirty="0"/>
                        <a:t>85%</a:t>
                      </a:r>
                      <a:r>
                        <a:rPr lang="en-US" sz="2400" baseline="0" dirty="0"/>
                        <a:t> of students drop out by end of 10</a:t>
                      </a:r>
                      <a:r>
                        <a:rPr lang="en-US" sz="2400" baseline="30000" dirty="0"/>
                        <a:t>th</a:t>
                      </a:r>
                      <a:r>
                        <a:rPr lang="en-US" sz="2400" baseline="0" dirty="0"/>
                        <a:t> grade (Lower Price Hill Stat)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a:t>80% graduation rate; 40% going to college (Lower Price Hill)</a:t>
                      </a:r>
                      <a:endParaRPr lang="en-US" sz="2400" dirty="0"/>
                    </a:p>
                  </a:txBody>
                  <a:tcP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p:txBody>
          <a:bodyPr>
            <a:noAutofit/>
          </a:bodyPr>
          <a:lstStyle/>
          <a:p>
            <a:pPr algn="ctr"/>
            <a:r>
              <a:rPr lang="en-US" sz="2800" u="sng" dirty="0"/>
              <a:t>Effects of Community Schools in Cincinnati</a:t>
            </a:r>
          </a:p>
        </p:txBody>
      </p:sp>
    </p:spTree>
    <p:extLst>
      <p:ext uri="{BB962C8B-B14F-4D97-AF65-F5344CB8AC3E}">
        <p14:creationId xmlns:p14="http://schemas.microsoft.com/office/powerpoint/2010/main" val="3490557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2590800"/>
            <a:ext cx="3540521" cy="2123658"/>
          </a:xfrm>
          <a:prstGeom prst="rect">
            <a:avLst/>
          </a:prstGeom>
          <a:noFill/>
        </p:spPr>
        <p:txBody>
          <a:bodyPr wrap="none" rtlCol="0">
            <a:spAutoFit/>
          </a:bodyPr>
          <a:lstStyle/>
          <a:p>
            <a:r>
              <a:rPr lang="en-US" sz="6600" dirty="0"/>
              <a:t>Kentucky</a:t>
            </a:r>
          </a:p>
          <a:p>
            <a:endParaRPr lang="en-US" sz="6600" dirty="0"/>
          </a:p>
        </p:txBody>
      </p:sp>
    </p:spTree>
    <p:extLst>
      <p:ext uri="{BB962C8B-B14F-4D97-AF65-F5344CB8AC3E}">
        <p14:creationId xmlns:p14="http://schemas.microsoft.com/office/powerpoint/2010/main" val="3534833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dirty="0"/>
              <a:t>Kentucky &amp; Community Schools</a:t>
            </a:r>
          </a:p>
        </p:txBody>
      </p:sp>
      <p:sp>
        <p:nvSpPr>
          <p:cNvPr id="2" name="Content Placeholder 1"/>
          <p:cNvSpPr>
            <a:spLocks noGrp="1"/>
          </p:cNvSpPr>
          <p:nvPr>
            <p:ph idx="1"/>
          </p:nvPr>
        </p:nvSpPr>
        <p:spPr>
          <a:xfrm>
            <a:off x="433269" y="1600200"/>
            <a:ext cx="8305800" cy="5071872"/>
          </a:xfrm>
        </p:spPr>
        <p:txBody>
          <a:bodyPr>
            <a:normAutofit fontScale="92500" lnSpcReduction="10000"/>
          </a:bodyPr>
          <a:lstStyle/>
          <a:p>
            <a:r>
              <a:rPr lang="en-US" sz="2800" dirty="0"/>
              <a:t>In the 1980s, </a:t>
            </a:r>
          </a:p>
          <a:p>
            <a:pPr lvl="1"/>
            <a:r>
              <a:rPr lang="en-US" sz="2600" dirty="0"/>
              <a:t>Kentucky had the most illiterate adult population in the country, with Appalachia at 48.4 percent;</a:t>
            </a:r>
          </a:p>
          <a:p>
            <a:pPr lvl="1"/>
            <a:r>
              <a:rPr lang="en-US" sz="2600" dirty="0"/>
              <a:t>49</a:t>
            </a:r>
            <a:r>
              <a:rPr lang="en-US" sz="2600" baseline="30000" dirty="0"/>
              <a:t>th</a:t>
            </a:r>
            <a:r>
              <a:rPr lang="en-US" sz="2600" dirty="0"/>
              <a:t> in post-high school college enrollment, last in rates of adults having a high school diploma, and; </a:t>
            </a:r>
          </a:p>
          <a:p>
            <a:pPr lvl="1"/>
            <a:r>
              <a:rPr lang="en-US" sz="2600" dirty="0"/>
              <a:t>48</a:t>
            </a:r>
            <a:r>
              <a:rPr lang="en-US" sz="2600" baseline="30000" dirty="0"/>
              <a:t>th</a:t>
            </a:r>
            <a:r>
              <a:rPr lang="en-US" sz="2600" dirty="0"/>
              <a:t> in Education Week’s annual Quality Counts report of key education indicators. </a:t>
            </a:r>
          </a:p>
          <a:p>
            <a:pPr marL="45720" indent="0">
              <a:buNone/>
            </a:pPr>
            <a:endParaRPr lang="en-US" sz="2400" i="1" dirty="0">
              <a:solidFill>
                <a:srgbClr val="FF0000"/>
              </a:solidFill>
            </a:endParaRPr>
          </a:p>
          <a:p>
            <a:r>
              <a:rPr lang="en-US" sz="2800" dirty="0"/>
              <a:t>Kentucky Education Reform Act (KERA) 1990</a:t>
            </a:r>
          </a:p>
          <a:p>
            <a:pPr lvl="2"/>
            <a:r>
              <a:rPr lang="en-US" sz="2000" dirty="0"/>
              <a:t>Equalized funding across diverse districts</a:t>
            </a:r>
          </a:p>
          <a:p>
            <a:pPr lvl="2"/>
            <a:r>
              <a:rPr lang="en-US" sz="2000" dirty="0"/>
              <a:t>Revised how schools work</a:t>
            </a:r>
          </a:p>
          <a:p>
            <a:pPr lvl="2"/>
            <a:r>
              <a:rPr lang="en-US" sz="2000" dirty="0"/>
              <a:t>Reorganized how funds were spent, not amount spent</a:t>
            </a:r>
          </a:p>
          <a:p>
            <a:pPr lvl="2"/>
            <a:r>
              <a:rPr lang="en-US" sz="2000" dirty="0"/>
              <a:t>Allowed school districts to access other state funds for community schools</a:t>
            </a:r>
          </a:p>
          <a:p>
            <a:pPr lvl="2"/>
            <a:endParaRPr lang="en-US" sz="2000" dirty="0"/>
          </a:p>
          <a:p>
            <a:pPr lvl="1"/>
            <a:endParaRPr lang="en-US" sz="2200" dirty="0"/>
          </a:p>
          <a:p>
            <a:endParaRPr lang="en-US" dirty="0"/>
          </a:p>
          <a:p>
            <a:endParaRPr lang="en-US" dirty="0"/>
          </a:p>
        </p:txBody>
      </p:sp>
    </p:spTree>
    <p:extLst>
      <p:ext uri="{BB962C8B-B14F-4D97-AF65-F5344CB8AC3E}">
        <p14:creationId xmlns:p14="http://schemas.microsoft.com/office/powerpoint/2010/main" val="525307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0"/>
            <a:ext cx="8407893" cy="4986529"/>
          </a:xfrm>
        </p:spPr>
        <p:txBody>
          <a:bodyPr>
            <a:normAutofit fontScale="92500" lnSpcReduction="10000"/>
          </a:bodyPr>
          <a:lstStyle/>
          <a:p>
            <a:r>
              <a:rPr lang="en-US" dirty="0"/>
              <a:t>Kentucky has risen to 27</a:t>
            </a:r>
            <a:r>
              <a:rPr lang="en-US" baseline="30000" dirty="0"/>
              <a:t>th</a:t>
            </a:r>
            <a:r>
              <a:rPr lang="en-US" dirty="0"/>
              <a:t> in Education Week’s annual Quality Counts report;</a:t>
            </a:r>
          </a:p>
          <a:p>
            <a:r>
              <a:rPr lang="en-US" dirty="0"/>
              <a:t>9</a:t>
            </a:r>
            <a:r>
              <a:rPr lang="en-US" baseline="30000" dirty="0"/>
              <a:t>th</a:t>
            </a:r>
            <a:r>
              <a:rPr lang="en-US" dirty="0"/>
              <a:t> highest graduation rate;</a:t>
            </a:r>
          </a:p>
          <a:p>
            <a:r>
              <a:rPr lang="en-US" dirty="0"/>
              <a:t>13</a:t>
            </a:r>
            <a:r>
              <a:rPr lang="en-US" baseline="30000" dirty="0"/>
              <a:t>th</a:t>
            </a:r>
            <a:r>
              <a:rPr lang="en-US" dirty="0"/>
              <a:t> lowest high school dropout rate; </a:t>
            </a:r>
          </a:p>
          <a:p>
            <a:r>
              <a:rPr lang="en-US" dirty="0"/>
              <a:t>The 2015 </a:t>
            </a:r>
            <a:r>
              <a:rPr lang="en-US" i="1" dirty="0"/>
              <a:t>Building a Grad Nation </a:t>
            </a:r>
            <a:r>
              <a:rPr lang="en-US" dirty="0"/>
              <a:t>report, called Kentucky </a:t>
            </a:r>
            <a:r>
              <a:rPr lang="en-US" dirty="0">
                <a:solidFill>
                  <a:schemeClr val="tx1"/>
                </a:solidFill>
              </a:rPr>
              <a:t>“a beacon to all other states”</a:t>
            </a:r>
            <a:r>
              <a:rPr lang="en-US" dirty="0">
                <a:solidFill>
                  <a:srgbClr val="FF0000"/>
                </a:solidFill>
              </a:rPr>
              <a:t> </a:t>
            </a:r>
            <a:r>
              <a:rPr lang="en-US" dirty="0"/>
              <a:t>for its ability to all </a:t>
            </a:r>
            <a:r>
              <a:rPr lang="en-US" dirty="0">
                <a:solidFill>
                  <a:schemeClr val="tx1"/>
                </a:solidFill>
              </a:rPr>
              <a:t>but eliminate the opportunity gap</a:t>
            </a:r>
            <a:r>
              <a:rPr lang="en-US" dirty="0"/>
              <a:t> between low income students and all other students to graduate on time. </a:t>
            </a:r>
            <a:r>
              <a:rPr lang="en-US" dirty="0">
                <a:solidFill>
                  <a:schemeClr val="tx1"/>
                </a:solidFill>
              </a:rPr>
              <a:t>There is only a 1.4 percent difference, the lowest in the nation by far. </a:t>
            </a:r>
          </a:p>
          <a:p>
            <a:r>
              <a:rPr lang="en-US" dirty="0"/>
              <a:t>On the National Assessment of Educational Progress (NAEP), Kentucky 4th- and 8th- graders continue to </a:t>
            </a:r>
            <a:r>
              <a:rPr lang="en-US" dirty="0">
                <a:solidFill>
                  <a:schemeClr val="tx1"/>
                </a:solidFill>
              </a:rPr>
              <a:t>outperform their peers nationally in reading and mathematics.</a:t>
            </a:r>
            <a:endParaRPr lang="en-US" sz="1800" dirty="0">
              <a:solidFill>
                <a:schemeClr val="tx1"/>
              </a:solidFill>
            </a:endParaRPr>
          </a:p>
          <a:p>
            <a:pPr marL="45720" indent="0">
              <a:buNone/>
            </a:pPr>
            <a:endParaRPr lang="en-US" dirty="0"/>
          </a:p>
          <a:p>
            <a:endParaRPr lang="en-US" dirty="0"/>
          </a:p>
          <a:p>
            <a:pPr marL="45720" indent="0">
              <a:buNone/>
            </a:pPr>
            <a:r>
              <a:rPr lang="en-US" dirty="0"/>
              <a:t>One of the keys to Kentucky’s success has been the implementation of the Community School strategy (in 93 percent of their schools)</a:t>
            </a:r>
          </a:p>
        </p:txBody>
      </p:sp>
      <p:sp>
        <p:nvSpPr>
          <p:cNvPr id="3" name="Title 2"/>
          <p:cNvSpPr>
            <a:spLocks noGrp="1"/>
          </p:cNvSpPr>
          <p:nvPr>
            <p:ph type="title"/>
          </p:nvPr>
        </p:nvSpPr>
        <p:spPr/>
        <p:txBody>
          <a:bodyPr/>
          <a:lstStyle/>
          <a:p>
            <a:r>
              <a:rPr lang="en-US" dirty="0"/>
              <a:t>Kentucky &amp; Community Schools</a:t>
            </a:r>
          </a:p>
        </p:txBody>
      </p:sp>
    </p:spTree>
    <p:extLst>
      <p:ext uri="{BB962C8B-B14F-4D97-AF65-F5344CB8AC3E}">
        <p14:creationId xmlns:p14="http://schemas.microsoft.com/office/powerpoint/2010/main" val="32110874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CC3C8C55-C0AA-4957-81D0-06DD0BEB08D9}"/>
</file>

<file path=customXml/itemProps2.xml><?xml version="1.0" encoding="utf-8"?>
<ds:datastoreItem xmlns:ds="http://schemas.openxmlformats.org/officeDocument/2006/customXml" ds:itemID="{9FE744E7-9602-4375-9124-E0DEFBDC09C4}"/>
</file>

<file path=customXml/itemProps3.xml><?xml version="1.0" encoding="utf-8"?>
<ds:datastoreItem xmlns:ds="http://schemas.openxmlformats.org/officeDocument/2006/customXml" ds:itemID="{DE9AFA70-59D7-4D36-8D59-749A15E77C4C}"/>
</file>

<file path=docProps/app.xml><?xml version="1.0" encoding="utf-8"?>
<Properties xmlns="http://schemas.openxmlformats.org/officeDocument/2006/extended-properties" xmlns:vt="http://schemas.openxmlformats.org/officeDocument/2006/docPropsVTypes">
  <Template>Grid.thmx</Template>
  <TotalTime>951703</TotalTime>
  <Words>1391</Words>
  <Application>Microsoft Macintosh PowerPoint</Application>
  <PresentationFormat>On-screen Show (4:3)</PresentationFormat>
  <Paragraphs>194</Paragraphs>
  <Slides>16</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Arvo</vt:lpstr>
      <vt:lpstr>Calibri</vt:lpstr>
      <vt:lpstr>Franklin Gothic Medium</vt:lpstr>
      <vt:lpstr>Nunito</vt:lpstr>
      <vt:lpstr>Roboto Condensed</vt:lpstr>
      <vt:lpstr>Wingdings</vt:lpstr>
      <vt:lpstr>Wingdings 2</vt:lpstr>
      <vt:lpstr>Grid</vt:lpstr>
      <vt:lpstr>What are community schools   &amp;   What is the impact?</vt:lpstr>
      <vt:lpstr>Defining Community Schools</vt:lpstr>
      <vt:lpstr>PowerPoint Presentation</vt:lpstr>
      <vt:lpstr>PowerPoint Presentation</vt:lpstr>
      <vt:lpstr>What are community schools</vt:lpstr>
      <vt:lpstr>PowerPoint Presentation</vt:lpstr>
      <vt:lpstr>MLK Middle School</vt:lpstr>
      <vt:lpstr>Effects of Community Schools  San Francisco, CA MLK Middle School</vt:lpstr>
      <vt:lpstr>PowerPoint Presentation</vt:lpstr>
      <vt:lpstr>Effects of Community Schools in Austin, TX – Webb k-8 school</vt:lpstr>
      <vt:lpstr>Effects of Community Schools in Austin, TX – Reagan High</vt:lpstr>
      <vt:lpstr>Cincinnati</vt:lpstr>
      <vt:lpstr>Effects of Community Schools in Cincinnati</vt:lpstr>
      <vt:lpstr>PowerPoint Presentation</vt:lpstr>
      <vt:lpstr>Kentucky &amp; Community Schools</vt:lpstr>
      <vt:lpstr>Kentucky &amp; Community Schools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nothing we can do?</dc:title>
  <dc:creator>Maggie Laslo</dc:creator>
  <cp:lastModifiedBy>Serrette, Kyle [NEA]</cp:lastModifiedBy>
  <cp:revision>1347</cp:revision>
  <cp:lastPrinted>2018-09-21T17:15:36Z</cp:lastPrinted>
  <dcterms:created xsi:type="dcterms:W3CDTF">2015-02-19T07:41:22Z</dcterms:created>
  <dcterms:modified xsi:type="dcterms:W3CDTF">2019-09-18T14:59:27Z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