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6" r:id="rId2"/>
    <p:sldId id="278" r:id="rId3"/>
    <p:sldId id="277" r:id="rId4"/>
    <p:sldId id="283" r:id="rId5"/>
    <p:sldId id="281" r:id="rId6"/>
    <p:sldId id="279" r:id="rId7"/>
    <p:sldId id="280" r:id="rId8"/>
    <p:sldId id="282" r:id="rId9"/>
    <p:sldId id="284" r:id="rId10"/>
    <p:sldId id="288" r:id="rId11"/>
    <p:sldId id="289" r:id="rId12"/>
    <p:sldId id="285" r:id="rId13"/>
    <p:sldId id="286" r:id="rId14"/>
    <p:sldId id="287" r:id="rId1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83" autoAdjust="0"/>
    <p:restoredTop sz="94660"/>
  </p:normalViewPr>
  <p:slideViewPr>
    <p:cSldViewPr snapToGrid="0">
      <p:cViewPr varScale="1">
        <p:scale>
          <a:sx n="90" d="100"/>
          <a:sy n="90" d="100"/>
        </p:scale>
        <p:origin x="2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77CD0F-527D-4CE1-A90B-8B088609231D}" type="doc">
      <dgm:prSet loTypeId="urn:microsoft.com/office/officeart/2005/8/layout/hierarchy2" loCatId="hierarchy" qsTypeId="urn:microsoft.com/office/officeart/2005/8/quickstyle/simple1" qsCatId="simple" csTypeId="urn:microsoft.com/office/officeart/2005/8/colors/accent4_2" csCatId="accent4"/>
      <dgm:spPr/>
      <dgm:t>
        <a:bodyPr/>
        <a:lstStyle/>
        <a:p>
          <a:endParaRPr lang="en-US"/>
        </a:p>
      </dgm:t>
    </dgm:pt>
    <dgm:pt modelId="{7052AF32-27A7-4F38-AD79-025B7697F392}">
      <dgm:prSet/>
      <dgm:spPr/>
      <dgm:t>
        <a:bodyPr/>
        <a:lstStyle/>
        <a:p>
          <a:r>
            <a:rPr lang="en-US" dirty="0"/>
            <a:t>SORRB Determines the dangerousness a sex offender poses to the community.</a:t>
          </a:r>
        </a:p>
      </dgm:t>
    </dgm:pt>
    <dgm:pt modelId="{F0DBD87C-911E-4397-9E5B-FBF9CF42EC9C}" type="parTrans" cxnId="{BC519923-7738-4B37-8F30-F991590DCFAE}">
      <dgm:prSet/>
      <dgm:spPr/>
      <dgm:t>
        <a:bodyPr/>
        <a:lstStyle/>
        <a:p>
          <a:endParaRPr lang="en-US"/>
        </a:p>
      </dgm:t>
    </dgm:pt>
    <dgm:pt modelId="{447ACAA7-BABB-48FF-AFBA-238CB2CF5D2A}" type="sibTrans" cxnId="{BC519923-7738-4B37-8F30-F991590DCFAE}">
      <dgm:prSet/>
      <dgm:spPr/>
      <dgm:t>
        <a:bodyPr/>
        <a:lstStyle/>
        <a:p>
          <a:endParaRPr lang="en-US"/>
        </a:p>
      </dgm:t>
    </dgm:pt>
    <dgm:pt modelId="{F6194D8A-40D7-482B-844A-28EA52983737}">
      <dgm:prSet/>
      <dgm:spPr/>
      <dgm:t>
        <a:bodyPr/>
        <a:lstStyle/>
        <a:p>
          <a:r>
            <a:rPr lang="en-US"/>
            <a:t>SORRB has 5 sex offender behavior/risk experts. They conduct a thorough risk assessment determined by considering both objective and subjective information. However, all information considered has been involved in research.</a:t>
          </a:r>
        </a:p>
      </dgm:t>
    </dgm:pt>
    <dgm:pt modelId="{A7DD386B-9975-4239-B56C-641A64307413}" type="parTrans" cxnId="{B7B267A4-BB5B-4861-9136-AAB3E9397B4C}">
      <dgm:prSet/>
      <dgm:spPr/>
      <dgm:t>
        <a:bodyPr/>
        <a:lstStyle/>
        <a:p>
          <a:endParaRPr lang="en-US"/>
        </a:p>
      </dgm:t>
    </dgm:pt>
    <dgm:pt modelId="{FD92AE23-0522-482E-BDD4-1BA680921D75}" type="sibTrans" cxnId="{B7B267A4-BB5B-4861-9136-AAB3E9397B4C}">
      <dgm:prSet/>
      <dgm:spPr/>
      <dgm:t>
        <a:bodyPr/>
        <a:lstStyle/>
        <a:p>
          <a:endParaRPr lang="en-US"/>
        </a:p>
      </dgm:t>
    </dgm:pt>
    <dgm:pt modelId="{C405B466-50B6-4C84-8E25-CEEA6510EC86}">
      <dgm:prSet/>
      <dgm:spPr/>
      <dgm:t>
        <a:bodyPr/>
        <a:lstStyle/>
        <a:p>
          <a:r>
            <a:rPr lang="en-US" i="0" u="sng"/>
            <a:t>Objective</a:t>
          </a:r>
          <a:r>
            <a:rPr lang="en-US" i="0"/>
            <a:t>: Static/non-changing Factors - Static-99R and Static-02R. Information obtained from criminal and collateral documents. </a:t>
          </a:r>
          <a:r>
            <a:rPr lang="en-US" i="0" u="sng"/>
            <a:t>Provides the evaluator with a baseline</a:t>
          </a:r>
          <a:r>
            <a:rPr lang="en-US" i="0"/>
            <a:t>. Includes factors such as offender’s age at release, gender of victim(s), age of victim(s), criminal history, etc.</a:t>
          </a:r>
          <a:endParaRPr lang="en-US"/>
        </a:p>
      </dgm:t>
    </dgm:pt>
    <dgm:pt modelId="{071D6533-8A59-4CE1-BD62-E36285BBDFC1}" type="parTrans" cxnId="{BBBB1BC8-3CE0-4BCA-877B-9F4360EA6E09}">
      <dgm:prSet/>
      <dgm:spPr/>
      <dgm:t>
        <a:bodyPr/>
        <a:lstStyle/>
        <a:p>
          <a:endParaRPr lang="en-US"/>
        </a:p>
      </dgm:t>
    </dgm:pt>
    <dgm:pt modelId="{9E6DFE09-7709-459A-B3FE-FAAC27B873AA}" type="sibTrans" cxnId="{BBBB1BC8-3CE0-4BCA-877B-9F4360EA6E09}">
      <dgm:prSet/>
      <dgm:spPr/>
      <dgm:t>
        <a:bodyPr/>
        <a:lstStyle/>
        <a:p>
          <a:endParaRPr lang="en-US"/>
        </a:p>
      </dgm:t>
    </dgm:pt>
    <dgm:pt modelId="{4BC2D98E-679F-4A9F-9791-824FFCEF490F}">
      <dgm:prSet/>
      <dgm:spPr/>
      <dgm:t>
        <a:bodyPr/>
        <a:lstStyle/>
        <a:p>
          <a:r>
            <a:rPr lang="en-US" i="0" u="sng"/>
            <a:t>Subjective</a:t>
          </a:r>
          <a:r>
            <a:rPr lang="en-US" i="0"/>
            <a:t>: Dynamic Risk Factors and Risk Reducing Factors. Information obtained from criminal and collateral documents, prison behavior, community supervision behavior, and sex offender treatment information. </a:t>
          </a:r>
          <a:r>
            <a:rPr lang="en-US" i="0" u="sng"/>
            <a:t>This information can result in a determination that the level should be reduced or increased</a:t>
          </a:r>
          <a:r>
            <a:rPr lang="en-US" i="0"/>
            <a:t>. </a:t>
          </a:r>
          <a:endParaRPr lang="en-US"/>
        </a:p>
      </dgm:t>
    </dgm:pt>
    <dgm:pt modelId="{F6F8CDAA-8A80-4DBF-B89A-5D84541BFD1F}" type="parTrans" cxnId="{07F21069-1D4E-4156-BF2C-4333C6765850}">
      <dgm:prSet/>
      <dgm:spPr/>
      <dgm:t>
        <a:bodyPr/>
        <a:lstStyle/>
        <a:p>
          <a:endParaRPr lang="en-US"/>
        </a:p>
      </dgm:t>
    </dgm:pt>
    <dgm:pt modelId="{4D826BF7-58B9-4C85-94F8-D9D1CD702780}" type="sibTrans" cxnId="{07F21069-1D4E-4156-BF2C-4333C6765850}">
      <dgm:prSet/>
      <dgm:spPr/>
      <dgm:t>
        <a:bodyPr/>
        <a:lstStyle/>
        <a:p>
          <a:endParaRPr lang="en-US"/>
        </a:p>
      </dgm:t>
    </dgm:pt>
    <dgm:pt modelId="{AF63D0A2-AF2B-4E29-B103-CF757C7F1201}">
      <dgm:prSet/>
      <dgm:spPr/>
      <dgm:t>
        <a:bodyPr/>
        <a:lstStyle/>
        <a:p>
          <a:r>
            <a:rPr lang="en-US" i="0"/>
            <a:t>The recommendation is made to the Board, which includes15 experts in various fields including law enforcement, victim advocates, sex offender treatment experts, prosecutor, defense attorney, legislative representative, etc. The Board makes the final determination of level.</a:t>
          </a:r>
          <a:endParaRPr lang="en-US"/>
        </a:p>
      </dgm:t>
    </dgm:pt>
    <dgm:pt modelId="{BA496F71-0CDC-4133-B6FB-2DDDDAA30FAD}" type="parTrans" cxnId="{1466BE37-32A9-47DD-90AE-99E17815AD47}">
      <dgm:prSet/>
      <dgm:spPr/>
      <dgm:t>
        <a:bodyPr/>
        <a:lstStyle/>
        <a:p>
          <a:endParaRPr lang="en-US"/>
        </a:p>
      </dgm:t>
    </dgm:pt>
    <dgm:pt modelId="{7B9A4F3F-7287-4962-856F-770C71F40CDB}" type="sibTrans" cxnId="{1466BE37-32A9-47DD-90AE-99E17815AD47}">
      <dgm:prSet/>
      <dgm:spPr/>
      <dgm:t>
        <a:bodyPr/>
        <a:lstStyle/>
        <a:p>
          <a:endParaRPr lang="en-US"/>
        </a:p>
      </dgm:t>
    </dgm:pt>
    <dgm:pt modelId="{D8037E3F-1B81-4F15-B7C5-D6150C310851}" type="pres">
      <dgm:prSet presAssocID="{4C77CD0F-527D-4CE1-A90B-8B088609231D}" presName="diagram" presStyleCnt="0">
        <dgm:presLayoutVars>
          <dgm:chPref val="1"/>
          <dgm:dir/>
          <dgm:animOne val="branch"/>
          <dgm:animLvl val="lvl"/>
          <dgm:resizeHandles val="exact"/>
        </dgm:presLayoutVars>
      </dgm:prSet>
      <dgm:spPr/>
    </dgm:pt>
    <dgm:pt modelId="{7900EEA1-6822-4E9B-9868-9CA66598DCCF}" type="pres">
      <dgm:prSet presAssocID="{7052AF32-27A7-4F38-AD79-025B7697F392}" presName="root1" presStyleCnt="0"/>
      <dgm:spPr/>
    </dgm:pt>
    <dgm:pt modelId="{61F09D5B-84C0-47D2-9F02-99C08F2B3B02}" type="pres">
      <dgm:prSet presAssocID="{7052AF32-27A7-4F38-AD79-025B7697F392}" presName="LevelOneTextNode" presStyleLbl="node0" presStyleIdx="0" presStyleCnt="2">
        <dgm:presLayoutVars>
          <dgm:chPref val="3"/>
        </dgm:presLayoutVars>
      </dgm:prSet>
      <dgm:spPr/>
    </dgm:pt>
    <dgm:pt modelId="{2DF99215-32AB-48ED-ACD4-5E7AF8475CB3}" type="pres">
      <dgm:prSet presAssocID="{7052AF32-27A7-4F38-AD79-025B7697F392}" presName="level2hierChild" presStyleCnt="0"/>
      <dgm:spPr/>
    </dgm:pt>
    <dgm:pt modelId="{08F902D8-6B0C-40A7-BD37-C61C192C810F}" type="pres">
      <dgm:prSet presAssocID="{F6194D8A-40D7-482B-844A-28EA52983737}" presName="root1" presStyleCnt="0"/>
      <dgm:spPr/>
    </dgm:pt>
    <dgm:pt modelId="{CEC47865-BEC3-4F9C-9B80-CA57787E3947}" type="pres">
      <dgm:prSet presAssocID="{F6194D8A-40D7-482B-844A-28EA52983737}" presName="LevelOneTextNode" presStyleLbl="node0" presStyleIdx="1" presStyleCnt="2">
        <dgm:presLayoutVars>
          <dgm:chPref val="3"/>
        </dgm:presLayoutVars>
      </dgm:prSet>
      <dgm:spPr/>
    </dgm:pt>
    <dgm:pt modelId="{E9019B79-1E2D-470C-BA6D-E49C6732EF31}" type="pres">
      <dgm:prSet presAssocID="{F6194D8A-40D7-482B-844A-28EA52983737}" presName="level2hierChild" presStyleCnt="0"/>
      <dgm:spPr/>
    </dgm:pt>
    <dgm:pt modelId="{CAA4C3EE-506E-4FCF-86E3-4BAB24A78096}" type="pres">
      <dgm:prSet presAssocID="{071D6533-8A59-4CE1-BD62-E36285BBDFC1}" presName="conn2-1" presStyleLbl="parChTrans1D2" presStyleIdx="0" presStyleCnt="3"/>
      <dgm:spPr/>
    </dgm:pt>
    <dgm:pt modelId="{3905CE5E-F13C-4E98-882F-1F79AA90F819}" type="pres">
      <dgm:prSet presAssocID="{071D6533-8A59-4CE1-BD62-E36285BBDFC1}" presName="connTx" presStyleLbl="parChTrans1D2" presStyleIdx="0" presStyleCnt="3"/>
      <dgm:spPr/>
    </dgm:pt>
    <dgm:pt modelId="{86E25B73-D78A-459B-9950-759526785586}" type="pres">
      <dgm:prSet presAssocID="{C405B466-50B6-4C84-8E25-CEEA6510EC86}" presName="root2" presStyleCnt="0"/>
      <dgm:spPr/>
    </dgm:pt>
    <dgm:pt modelId="{96A57FBE-017A-42BB-90E3-2FE04FF7C1BB}" type="pres">
      <dgm:prSet presAssocID="{C405B466-50B6-4C84-8E25-CEEA6510EC86}" presName="LevelTwoTextNode" presStyleLbl="node2" presStyleIdx="0" presStyleCnt="3">
        <dgm:presLayoutVars>
          <dgm:chPref val="3"/>
        </dgm:presLayoutVars>
      </dgm:prSet>
      <dgm:spPr/>
    </dgm:pt>
    <dgm:pt modelId="{76EDF7DF-6EEE-4697-9282-54043B18D5BC}" type="pres">
      <dgm:prSet presAssocID="{C405B466-50B6-4C84-8E25-CEEA6510EC86}" presName="level3hierChild" presStyleCnt="0"/>
      <dgm:spPr/>
    </dgm:pt>
    <dgm:pt modelId="{147906EB-2963-4AF6-88B9-277C83530D54}" type="pres">
      <dgm:prSet presAssocID="{F6F8CDAA-8A80-4DBF-B89A-5D84541BFD1F}" presName="conn2-1" presStyleLbl="parChTrans1D2" presStyleIdx="1" presStyleCnt="3"/>
      <dgm:spPr/>
    </dgm:pt>
    <dgm:pt modelId="{7FD69796-0955-49E3-8C40-45878A592768}" type="pres">
      <dgm:prSet presAssocID="{F6F8CDAA-8A80-4DBF-B89A-5D84541BFD1F}" presName="connTx" presStyleLbl="parChTrans1D2" presStyleIdx="1" presStyleCnt="3"/>
      <dgm:spPr/>
    </dgm:pt>
    <dgm:pt modelId="{C5C7FA35-3011-46AB-931D-8D275368FAC9}" type="pres">
      <dgm:prSet presAssocID="{4BC2D98E-679F-4A9F-9791-824FFCEF490F}" presName="root2" presStyleCnt="0"/>
      <dgm:spPr/>
    </dgm:pt>
    <dgm:pt modelId="{933F64E3-E9D4-43CC-9AB9-50FD3135ADB0}" type="pres">
      <dgm:prSet presAssocID="{4BC2D98E-679F-4A9F-9791-824FFCEF490F}" presName="LevelTwoTextNode" presStyleLbl="node2" presStyleIdx="1" presStyleCnt="3">
        <dgm:presLayoutVars>
          <dgm:chPref val="3"/>
        </dgm:presLayoutVars>
      </dgm:prSet>
      <dgm:spPr/>
    </dgm:pt>
    <dgm:pt modelId="{4ADAF6EA-F592-4104-BF44-D5182ECF9CE6}" type="pres">
      <dgm:prSet presAssocID="{4BC2D98E-679F-4A9F-9791-824FFCEF490F}" presName="level3hierChild" presStyleCnt="0"/>
      <dgm:spPr/>
    </dgm:pt>
    <dgm:pt modelId="{AC886BCE-D9A6-4E50-8BE4-C11831B4640D}" type="pres">
      <dgm:prSet presAssocID="{BA496F71-0CDC-4133-B6FB-2DDDDAA30FAD}" presName="conn2-1" presStyleLbl="parChTrans1D2" presStyleIdx="2" presStyleCnt="3"/>
      <dgm:spPr/>
    </dgm:pt>
    <dgm:pt modelId="{639AA0DA-0DB2-484E-95EC-CC4F532585D8}" type="pres">
      <dgm:prSet presAssocID="{BA496F71-0CDC-4133-B6FB-2DDDDAA30FAD}" presName="connTx" presStyleLbl="parChTrans1D2" presStyleIdx="2" presStyleCnt="3"/>
      <dgm:spPr/>
    </dgm:pt>
    <dgm:pt modelId="{3EC65F57-5CCA-44A3-A4CB-277B858F0C84}" type="pres">
      <dgm:prSet presAssocID="{AF63D0A2-AF2B-4E29-B103-CF757C7F1201}" presName="root2" presStyleCnt="0"/>
      <dgm:spPr/>
    </dgm:pt>
    <dgm:pt modelId="{5B4B60B9-399A-4B38-A599-DE59D993DC96}" type="pres">
      <dgm:prSet presAssocID="{AF63D0A2-AF2B-4E29-B103-CF757C7F1201}" presName="LevelTwoTextNode" presStyleLbl="node2" presStyleIdx="2" presStyleCnt="3">
        <dgm:presLayoutVars>
          <dgm:chPref val="3"/>
        </dgm:presLayoutVars>
      </dgm:prSet>
      <dgm:spPr/>
    </dgm:pt>
    <dgm:pt modelId="{2C351F47-7CB9-48F6-989A-FF64FC2C1BF1}" type="pres">
      <dgm:prSet presAssocID="{AF63D0A2-AF2B-4E29-B103-CF757C7F1201}" presName="level3hierChild" presStyleCnt="0"/>
      <dgm:spPr/>
    </dgm:pt>
  </dgm:ptLst>
  <dgm:cxnLst>
    <dgm:cxn modelId="{A9AB4A06-3EEE-4362-9EDD-6B822BA4322D}" type="presOf" srcId="{F6F8CDAA-8A80-4DBF-B89A-5D84541BFD1F}" destId="{7FD69796-0955-49E3-8C40-45878A592768}" srcOrd="1" destOrd="0" presId="urn:microsoft.com/office/officeart/2005/8/layout/hierarchy2"/>
    <dgm:cxn modelId="{BC519923-7738-4B37-8F30-F991590DCFAE}" srcId="{4C77CD0F-527D-4CE1-A90B-8B088609231D}" destId="{7052AF32-27A7-4F38-AD79-025B7697F392}" srcOrd="0" destOrd="0" parTransId="{F0DBD87C-911E-4397-9E5B-FBF9CF42EC9C}" sibTransId="{447ACAA7-BABB-48FF-AFBA-238CB2CF5D2A}"/>
    <dgm:cxn modelId="{65782A31-3E10-4E4E-86D9-1403E75B38F4}" type="presOf" srcId="{7052AF32-27A7-4F38-AD79-025B7697F392}" destId="{61F09D5B-84C0-47D2-9F02-99C08F2B3B02}" srcOrd="0" destOrd="0" presId="urn:microsoft.com/office/officeart/2005/8/layout/hierarchy2"/>
    <dgm:cxn modelId="{1466BE37-32A9-47DD-90AE-99E17815AD47}" srcId="{F6194D8A-40D7-482B-844A-28EA52983737}" destId="{AF63D0A2-AF2B-4E29-B103-CF757C7F1201}" srcOrd="2" destOrd="0" parTransId="{BA496F71-0CDC-4133-B6FB-2DDDDAA30FAD}" sibTransId="{7B9A4F3F-7287-4962-856F-770C71F40CDB}"/>
    <dgm:cxn modelId="{25F9933A-FFE0-4AF8-9AE5-AD6C627A6115}" type="presOf" srcId="{BA496F71-0CDC-4133-B6FB-2DDDDAA30FAD}" destId="{AC886BCE-D9A6-4E50-8BE4-C11831B4640D}" srcOrd="0" destOrd="0" presId="urn:microsoft.com/office/officeart/2005/8/layout/hierarchy2"/>
    <dgm:cxn modelId="{74C14348-BC93-40C2-BD6E-B5DA46AA007E}" type="presOf" srcId="{C405B466-50B6-4C84-8E25-CEEA6510EC86}" destId="{96A57FBE-017A-42BB-90E3-2FE04FF7C1BB}" srcOrd="0" destOrd="0" presId="urn:microsoft.com/office/officeart/2005/8/layout/hierarchy2"/>
    <dgm:cxn modelId="{07F21069-1D4E-4156-BF2C-4333C6765850}" srcId="{F6194D8A-40D7-482B-844A-28EA52983737}" destId="{4BC2D98E-679F-4A9F-9791-824FFCEF490F}" srcOrd="1" destOrd="0" parTransId="{F6F8CDAA-8A80-4DBF-B89A-5D84541BFD1F}" sibTransId="{4D826BF7-58B9-4C85-94F8-D9D1CD702780}"/>
    <dgm:cxn modelId="{F057456F-B6D1-4A89-BCC3-54913A948C58}" type="presOf" srcId="{4BC2D98E-679F-4A9F-9791-824FFCEF490F}" destId="{933F64E3-E9D4-43CC-9AB9-50FD3135ADB0}" srcOrd="0" destOrd="0" presId="urn:microsoft.com/office/officeart/2005/8/layout/hierarchy2"/>
    <dgm:cxn modelId="{0C251297-E4B6-4283-B82F-F95016B88F4C}" type="presOf" srcId="{F6F8CDAA-8A80-4DBF-B89A-5D84541BFD1F}" destId="{147906EB-2963-4AF6-88B9-277C83530D54}" srcOrd="0" destOrd="0" presId="urn:microsoft.com/office/officeart/2005/8/layout/hierarchy2"/>
    <dgm:cxn modelId="{3568B4A1-9CEF-4217-8B70-CCC6AD8C006F}" type="presOf" srcId="{4C77CD0F-527D-4CE1-A90B-8B088609231D}" destId="{D8037E3F-1B81-4F15-B7C5-D6150C310851}" srcOrd="0" destOrd="0" presId="urn:microsoft.com/office/officeart/2005/8/layout/hierarchy2"/>
    <dgm:cxn modelId="{B7B267A4-BB5B-4861-9136-AAB3E9397B4C}" srcId="{4C77CD0F-527D-4CE1-A90B-8B088609231D}" destId="{F6194D8A-40D7-482B-844A-28EA52983737}" srcOrd="1" destOrd="0" parTransId="{A7DD386B-9975-4239-B56C-641A64307413}" sibTransId="{FD92AE23-0522-482E-BDD4-1BA680921D75}"/>
    <dgm:cxn modelId="{3731DCA7-79A2-4607-9C12-46359B808DC5}" type="presOf" srcId="{AF63D0A2-AF2B-4E29-B103-CF757C7F1201}" destId="{5B4B60B9-399A-4B38-A599-DE59D993DC96}" srcOrd="0" destOrd="0" presId="urn:microsoft.com/office/officeart/2005/8/layout/hierarchy2"/>
    <dgm:cxn modelId="{CC3AAAAA-6A54-43EC-8961-A4E07A9B5DE3}" type="presOf" srcId="{071D6533-8A59-4CE1-BD62-E36285BBDFC1}" destId="{3905CE5E-F13C-4E98-882F-1F79AA90F819}" srcOrd="1" destOrd="0" presId="urn:microsoft.com/office/officeart/2005/8/layout/hierarchy2"/>
    <dgm:cxn modelId="{CAC0F3B5-3DDD-458E-8FDD-E70F774DC462}" type="presOf" srcId="{F6194D8A-40D7-482B-844A-28EA52983737}" destId="{CEC47865-BEC3-4F9C-9B80-CA57787E3947}" srcOrd="0" destOrd="0" presId="urn:microsoft.com/office/officeart/2005/8/layout/hierarchy2"/>
    <dgm:cxn modelId="{6F561FBA-D379-4223-9ADD-F01F6E60DABC}" type="presOf" srcId="{BA496F71-0CDC-4133-B6FB-2DDDDAA30FAD}" destId="{639AA0DA-0DB2-484E-95EC-CC4F532585D8}" srcOrd="1" destOrd="0" presId="urn:microsoft.com/office/officeart/2005/8/layout/hierarchy2"/>
    <dgm:cxn modelId="{BBBB1BC8-3CE0-4BCA-877B-9F4360EA6E09}" srcId="{F6194D8A-40D7-482B-844A-28EA52983737}" destId="{C405B466-50B6-4C84-8E25-CEEA6510EC86}" srcOrd="0" destOrd="0" parTransId="{071D6533-8A59-4CE1-BD62-E36285BBDFC1}" sibTransId="{9E6DFE09-7709-459A-B3FE-FAAC27B873AA}"/>
    <dgm:cxn modelId="{BD9791DF-FEE3-4F7A-AC0F-2EA472DE6467}" type="presOf" srcId="{071D6533-8A59-4CE1-BD62-E36285BBDFC1}" destId="{CAA4C3EE-506E-4FCF-86E3-4BAB24A78096}" srcOrd="0" destOrd="0" presId="urn:microsoft.com/office/officeart/2005/8/layout/hierarchy2"/>
    <dgm:cxn modelId="{5D614E7B-62E0-4961-ACD5-EC3E74F8AAA6}" type="presParOf" srcId="{D8037E3F-1B81-4F15-B7C5-D6150C310851}" destId="{7900EEA1-6822-4E9B-9868-9CA66598DCCF}" srcOrd="0" destOrd="0" presId="urn:microsoft.com/office/officeart/2005/8/layout/hierarchy2"/>
    <dgm:cxn modelId="{0960F06E-A3B3-4270-BBC5-9B4DC4200792}" type="presParOf" srcId="{7900EEA1-6822-4E9B-9868-9CA66598DCCF}" destId="{61F09D5B-84C0-47D2-9F02-99C08F2B3B02}" srcOrd="0" destOrd="0" presId="urn:microsoft.com/office/officeart/2005/8/layout/hierarchy2"/>
    <dgm:cxn modelId="{264475F9-A39E-4436-BCBC-F5FC787514C6}" type="presParOf" srcId="{7900EEA1-6822-4E9B-9868-9CA66598DCCF}" destId="{2DF99215-32AB-48ED-ACD4-5E7AF8475CB3}" srcOrd="1" destOrd="0" presId="urn:microsoft.com/office/officeart/2005/8/layout/hierarchy2"/>
    <dgm:cxn modelId="{A602DFBE-8183-421E-BA2E-A6CBC9F222A3}" type="presParOf" srcId="{D8037E3F-1B81-4F15-B7C5-D6150C310851}" destId="{08F902D8-6B0C-40A7-BD37-C61C192C810F}" srcOrd="1" destOrd="0" presId="urn:microsoft.com/office/officeart/2005/8/layout/hierarchy2"/>
    <dgm:cxn modelId="{A6E2668D-1F57-44B2-9DCA-6141502DD461}" type="presParOf" srcId="{08F902D8-6B0C-40A7-BD37-C61C192C810F}" destId="{CEC47865-BEC3-4F9C-9B80-CA57787E3947}" srcOrd="0" destOrd="0" presId="urn:microsoft.com/office/officeart/2005/8/layout/hierarchy2"/>
    <dgm:cxn modelId="{0FA47888-B1D8-470F-AB91-B137036A271A}" type="presParOf" srcId="{08F902D8-6B0C-40A7-BD37-C61C192C810F}" destId="{E9019B79-1E2D-470C-BA6D-E49C6732EF31}" srcOrd="1" destOrd="0" presId="urn:microsoft.com/office/officeart/2005/8/layout/hierarchy2"/>
    <dgm:cxn modelId="{5FA41658-9C78-4EA2-9F1F-2C533BEC6CAC}" type="presParOf" srcId="{E9019B79-1E2D-470C-BA6D-E49C6732EF31}" destId="{CAA4C3EE-506E-4FCF-86E3-4BAB24A78096}" srcOrd="0" destOrd="0" presId="urn:microsoft.com/office/officeart/2005/8/layout/hierarchy2"/>
    <dgm:cxn modelId="{096E98FD-44C8-4561-8117-BA07FDC5D3B1}" type="presParOf" srcId="{CAA4C3EE-506E-4FCF-86E3-4BAB24A78096}" destId="{3905CE5E-F13C-4E98-882F-1F79AA90F819}" srcOrd="0" destOrd="0" presId="urn:microsoft.com/office/officeart/2005/8/layout/hierarchy2"/>
    <dgm:cxn modelId="{8A6F59EE-37C7-466F-B6B8-6D0A2112D121}" type="presParOf" srcId="{E9019B79-1E2D-470C-BA6D-E49C6732EF31}" destId="{86E25B73-D78A-459B-9950-759526785586}" srcOrd="1" destOrd="0" presId="urn:microsoft.com/office/officeart/2005/8/layout/hierarchy2"/>
    <dgm:cxn modelId="{55DC9FAA-9280-4154-91B9-8C7DDB767534}" type="presParOf" srcId="{86E25B73-D78A-459B-9950-759526785586}" destId="{96A57FBE-017A-42BB-90E3-2FE04FF7C1BB}" srcOrd="0" destOrd="0" presId="urn:microsoft.com/office/officeart/2005/8/layout/hierarchy2"/>
    <dgm:cxn modelId="{BB0FF5FD-DD7E-4B18-B24C-E36612DF2D21}" type="presParOf" srcId="{86E25B73-D78A-459B-9950-759526785586}" destId="{76EDF7DF-6EEE-4697-9282-54043B18D5BC}" srcOrd="1" destOrd="0" presId="urn:microsoft.com/office/officeart/2005/8/layout/hierarchy2"/>
    <dgm:cxn modelId="{E856EBE9-C675-4229-BCA7-B20CF55A6A43}" type="presParOf" srcId="{E9019B79-1E2D-470C-BA6D-E49C6732EF31}" destId="{147906EB-2963-4AF6-88B9-277C83530D54}" srcOrd="2" destOrd="0" presId="urn:microsoft.com/office/officeart/2005/8/layout/hierarchy2"/>
    <dgm:cxn modelId="{A3826AD3-9141-4637-B4FC-DC025BDF1032}" type="presParOf" srcId="{147906EB-2963-4AF6-88B9-277C83530D54}" destId="{7FD69796-0955-49E3-8C40-45878A592768}" srcOrd="0" destOrd="0" presId="urn:microsoft.com/office/officeart/2005/8/layout/hierarchy2"/>
    <dgm:cxn modelId="{90420A73-0AAF-41CF-8B38-838BA7F664F4}" type="presParOf" srcId="{E9019B79-1E2D-470C-BA6D-E49C6732EF31}" destId="{C5C7FA35-3011-46AB-931D-8D275368FAC9}" srcOrd="3" destOrd="0" presId="urn:microsoft.com/office/officeart/2005/8/layout/hierarchy2"/>
    <dgm:cxn modelId="{B67C4153-9917-457A-8DA8-A56CE085D80C}" type="presParOf" srcId="{C5C7FA35-3011-46AB-931D-8D275368FAC9}" destId="{933F64E3-E9D4-43CC-9AB9-50FD3135ADB0}" srcOrd="0" destOrd="0" presId="urn:microsoft.com/office/officeart/2005/8/layout/hierarchy2"/>
    <dgm:cxn modelId="{8F5E722A-2B79-4263-88B2-6B9C8C94DEA2}" type="presParOf" srcId="{C5C7FA35-3011-46AB-931D-8D275368FAC9}" destId="{4ADAF6EA-F592-4104-BF44-D5182ECF9CE6}" srcOrd="1" destOrd="0" presId="urn:microsoft.com/office/officeart/2005/8/layout/hierarchy2"/>
    <dgm:cxn modelId="{B1BC09CF-6220-49B1-9059-109C35F0B855}" type="presParOf" srcId="{E9019B79-1E2D-470C-BA6D-E49C6732EF31}" destId="{AC886BCE-D9A6-4E50-8BE4-C11831B4640D}" srcOrd="4" destOrd="0" presId="urn:microsoft.com/office/officeart/2005/8/layout/hierarchy2"/>
    <dgm:cxn modelId="{0D33EB6D-90AA-4376-8D59-109EA87D4515}" type="presParOf" srcId="{AC886BCE-D9A6-4E50-8BE4-C11831B4640D}" destId="{639AA0DA-0DB2-484E-95EC-CC4F532585D8}" srcOrd="0" destOrd="0" presId="urn:microsoft.com/office/officeart/2005/8/layout/hierarchy2"/>
    <dgm:cxn modelId="{05913125-C05F-4277-A955-43C6C0957F64}" type="presParOf" srcId="{E9019B79-1E2D-470C-BA6D-E49C6732EF31}" destId="{3EC65F57-5CCA-44A3-A4CB-277B858F0C84}" srcOrd="5" destOrd="0" presId="urn:microsoft.com/office/officeart/2005/8/layout/hierarchy2"/>
    <dgm:cxn modelId="{135E584A-00FE-4E41-9E0F-BE16162645E8}" type="presParOf" srcId="{3EC65F57-5CCA-44A3-A4CB-277B858F0C84}" destId="{5B4B60B9-399A-4B38-A599-DE59D993DC96}" srcOrd="0" destOrd="0" presId="urn:microsoft.com/office/officeart/2005/8/layout/hierarchy2"/>
    <dgm:cxn modelId="{6A7D3046-33B0-4A58-AC81-CBD147FF3860}" type="presParOf" srcId="{3EC65F57-5CCA-44A3-A4CB-277B858F0C84}" destId="{2C351F47-7CB9-48F6-989A-FF64FC2C1BF1}"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F09D5B-84C0-47D2-9F02-99C08F2B3B02}">
      <dsp:nvSpPr>
        <dsp:cNvPr id="0" name=""/>
        <dsp:cNvSpPr/>
      </dsp:nvSpPr>
      <dsp:spPr>
        <a:xfrm>
          <a:off x="1227" y="553222"/>
          <a:ext cx="2709936" cy="1354968"/>
        </a:xfrm>
        <a:prstGeom prst="roundRect">
          <a:avLst>
            <a:gd name="adj" fmla="val 10000"/>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SORRB Determines the dangerousness a sex offender poses to the community.</a:t>
          </a:r>
        </a:p>
      </dsp:txBody>
      <dsp:txXfrm>
        <a:off x="40913" y="592908"/>
        <a:ext cx="2630564" cy="1275596"/>
      </dsp:txXfrm>
    </dsp:sp>
    <dsp:sp modelId="{CEC47865-BEC3-4F9C-9B80-CA57787E3947}">
      <dsp:nvSpPr>
        <dsp:cNvPr id="0" name=""/>
        <dsp:cNvSpPr/>
      </dsp:nvSpPr>
      <dsp:spPr>
        <a:xfrm>
          <a:off x="1227" y="2111435"/>
          <a:ext cx="2709936" cy="1354968"/>
        </a:xfrm>
        <a:prstGeom prst="roundRect">
          <a:avLst>
            <a:gd name="adj" fmla="val 10000"/>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SORRB has 5 sex offender behavior/risk experts. They conduct a thorough risk assessment determined by considering both objective and subjective information. However, all information considered has been involved in research.</a:t>
          </a:r>
        </a:p>
      </dsp:txBody>
      <dsp:txXfrm>
        <a:off x="40913" y="2151121"/>
        <a:ext cx="2630564" cy="1275596"/>
      </dsp:txXfrm>
    </dsp:sp>
    <dsp:sp modelId="{CAA4C3EE-506E-4FCF-86E3-4BAB24A78096}">
      <dsp:nvSpPr>
        <dsp:cNvPr id="0" name=""/>
        <dsp:cNvSpPr/>
      </dsp:nvSpPr>
      <dsp:spPr>
        <a:xfrm rot="18289469">
          <a:off x="2304069" y="1987950"/>
          <a:ext cx="1898165" cy="43725"/>
        </a:xfrm>
        <a:custGeom>
          <a:avLst/>
          <a:gdLst/>
          <a:ahLst/>
          <a:cxnLst/>
          <a:rect l="0" t="0" r="0" b="0"/>
          <a:pathLst>
            <a:path>
              <a:moveTo>
                <a:pt x="0" y="21862"/>
              </a:moveTo>
              <a:lnTo>
                <a:pt x="1898165" y="21862"/>
              </a:lnTo>
            </a:path>
          </a:pathLst>
        </a:custGeom>
        <a:noFill/>
        <a:ln w="34925" cap="flat" cmpd="sng" algn="in">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3205697" y="1962359"/>
        <a:ext cx="94908" cy="94908"/>
      </dsp:txXfrm>
    </dsp:sp>
    <dsp:sp modelId="{96A57FBE-017A-42BB-90E3-2FE04FF7C1BB}">
      <dsp:nvSpPr>
        <dsp:cNvPr id="0" name=""/>
        <dsp:cNvSpPr/>
      </dsp:nvSpPr>
      <dsp:spPr>
        <a:xfrm>
          <a:off x="3795139" y="553222"/>
          <a:ext cx="2709936" cy="1354968"/>
        </a:xfrm>
        <a:prstGeom prst="roundRect">
          <a:avLst>
            <a:gd name="adj" fmla="val 10000"/>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i="0" u="sng" kern="1200"/>
            <a:t>Objective</a:t>
          </a:r>
          <a:r>
            <a:rPr lang="en-US" sz="1200" i="0" kern="1200"/>
            <a:t>: Static/non-changing Factors - Static-99R and Static-02R. Information obtained from criminal and collateral documents. </a:t>
          </a:r>
          <a:r>
            <a:rPr lang="en-US" sz="1200" i="0" u="sng" kern="1200"/>
            <a:t>Provides the evaluator with a baseline</a:t>
          </a:r>
          <a:r>
            <a:rPr lang="en-US" sz="1200" i="0" kern="1200"/>
            <a:t>. Includes factors such as offender’s age at release, gender of victim(s), age of victim(s), criminal history, etc.</a:t>
          </a:r>
          <a:endParaRPr lang="en-US" sz="1200" kern="1200"/>
        </a:p>
      </dsp:txBody>
      <dsp:txXfrm>
        <a:off x="3834825" y="592908"/>
        <a:ext cx="2630564" cy="1275596"/>
      </dsp:txXfrm>
    </dsp:sp>
    <dsp:sp modelId="{147906EB-2963-4AF6-88B9-277C83530D54}">
      <dsp:nvSpPr>
        <dsp:cNvPr id="0" name=""/>
        <dsp:cNvSpPr/>
      </dsp:nvSpPr>
      <dsp:spPr>
        <a:xfrm>
          <a:off x="2711164" y="2767057"/>
          <a:ext cx="1083974" cy="43725"/>
        </a:xfrm>
        <a:custGeom>
          <a:avLst/>
          <a:gdLst/>
          <a:ahLst/>
          <a:cxnLst/>
          <a:rect l="0" t="0" r="0" b="0"/>
          <a:pathLst>
            <a:path>
              <a:moveTo>
                <a:pt x="0" y="21862"/>
              </a:moveTo>
              <a:lnTo>
                <a:pt x="1083974" y="21862"/>
              </a:lnTo>
            </a:path>
          </a:pathLst>
        </a:custGeom>
        <a:noFill/>
        <a:ln w="34925" cap="flat" cmpd="sng" algn="in">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26052" y="2761820"/>
        <a:ext cx="54198" cy="54198"/>
      </dsp:txXfrm>
    </dsp:sp>
    <dsp:sp modelId="{933F64E3-E9D4-43CC-9AB9-50FD3135ADB0}">
      <dsp:nvSpPr>
        <dsp:cNvPr id="0" name=""/>
        <dsp:cNvSpPr/>
      </dsp:nvSpPr>
      <dsp:spPr>
        <a:xfrm>
          <a:off x="3795139" y="2111435"/>
          <a:ext cx="2709936" cy="1354968"/>
        </a:xfrm>
        <a:prstGeom prst="roundRect">
          <a:avLst>
            <a:gd name="adj" fmla="val 10000"/>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i="0" u="sng" kern="1200"/>
            <a:t>Subjective</a:t>
          </a:r>
          <a:r>
            <a:rPr lang="en-US" sz="1200" i="0" kern="1200"/>
            <a:t>: Dynamic Risk Factors and Risk Reducing Factors. Information obtained from criminal and collateral documents, prison behavior, community supervision behavior, and sex offender treatment information. </a:t>
          </a:r>
          <a:r>
            <a:rPr lang="en-US" sz="1200" i="0" u="sng" kern="1200"/>
            <a:t>This information can result in a determination that the level should be reduced or increased</a:t>
          </a:r>
          <a:r>
            <a:rPr lang="en-US" sz="1200" i="0" kern="1200"/>
            <a:t>. </a:t>
          </a:r>
          <a:endParaRPr lang="en-US" sz="1200" kern="1200"/>
        </a:p>
      </dsp:txBody>
      <dsp:txXfrm>
        <a:off x="3834825" y="2151121"/>
        <a:ext cx="2630564" cy="1275596"/>
      </dsp:txXfrm>
    </dsp:sp>
    <dsp:sp modelId="{AC886BCE-D9A6-4E50-8BE4-C11831B4640D}">
      <dsp:nvSpPr>
        <dsp:cNvPr id="0" name=""/>
        <dsp:cNvSpPr/>
      </dsp:nvSpPr>
      <dsp:spPr>
        <a:xfrm rot="3310531">
          <a:off x="2304069" y="3546164"/>
          <a:ext cx="1898165" cy="43725"/>
        </a:xfrm>
        <a:custGeom>
          <a:avLst/>
          <a:gdLst/>
          <a:ahLst/>
          <a:cxnLst/>
          <a:rect l="0" t="0" r="0" b="0"/>
          <a:pathLst>
            <a:path>
              <a:moveTo>
                <a:pt x="0" y="21862"/>
              </a:moveTo>
              <a:lnTo>
                <a:pt x="1898165" y="21862"/>
              </a:lnTo>
            </a:path>
          </a:pathLst>
        </a:custGeom>
        <a:noFill/>
        <a:ln w="34925" cap="flat" cmpd="sng" algn="in">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3205697" y="3520572"/>
        <a:ext cx="94908" cy="94908"/>
      </dsp:txXfrm>
    </dsp:sp>
    <dsp:sp modelId="{5B4B60B9-399A-4B38-A599-DE59D993DC96}">
      <dsp:nvSpPr>
        <dsp:cNvPr id="0" name=""/>
        <dsp:cNvSpPr/>
      </dsp:nvSpPr>
      <dsp:spPr>
        <a:xfrm>
          <a:off x="3795139" y="3669649"/>
          <a:ext cx="2709936" cy="1354968"/>
        </a:xfrm>
        <a:prstGeom prst="roundRect">
          <a:avLst>
            <a:gd name="adj" fmla="val 10000"/>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i="0" kern="1200"/>
            <a:t>The recommendation is made to the Board, which includes15 experts in various fields including law enforcement, victim advocates, sex offender treatment experts, prosecutor, defense attorney, legislative representative, etc. The Board makes the final determination of level.</a:t>
          </a:r>
          <a:endParaRPr lang="en-US" sz="1200" kern="1200"/>
        </a:p>
      </dsp:txBody>
      <dsp:txXfrm>
        <a:off x="3834825" y="3709335"/>
        <a:ext cx="2630564" cy="127559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10/29/2019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10/29/2019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10/29/2019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10/29/2019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10/29/2019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10/29/2019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10/29/2019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10/29/2019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10/29/2019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10/29/2019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2B4A13-0632-456F-A66A-2D0CDB9D3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0E0D6792-2986-4907-B786-CE15E4845B39}"/>
              </a:ext>
            </a:extLst>
          </p:cNvPr>
          <p:cNvSpPr>
            <a:spLocks noGrp="1"/>
          </p:cNvSpPr>
          <p:nvPr>
            <p:ph type="subTitle" idx="1"/>
          </p:nvPr>
        </p:nvSpPr>
        <p:spPr>
          <a:xfrm>
            <a:off x="752858" y="5515897"/>
            <a:ext cx="10674117" cy="715221"/>
          </a:xfrm>
        </p:spPr>
        <p:txBody>
          <a:bodyPr>
            <a:normAutofit/>
          </a:bodyPr>
          <a:lstStyle/>
          <a:p>
            <a:pPr>
              <a:lnSpc>
                <a:spcPct val="102000"/>
              </a:lnSpc>
              <a:spcAft>
                <a:spcPts val="600"/>
              </a:spcAft>
            </a:pPr>
            <a:r>
              <a:rPr lang="en-US" sz="1400"/>
              <a:t>Tracy Alvord, MS, LPC</a:t>
            </a:r>
          </a:p>
          <a:p>
            <a:pPr>
              <a:lnSpc>
                <a:spcPct val="102000"/>
              </a:lnSpc>
              <a:spcAft>
                <a:spcPts val="600"/>
              </a:spcAft>
            </a:pPr>
            <a:r>
              <a:rPr lang="en-US" sz="1400"/>
              <a:t>Executive Director</a:t>
            </a:r>
          </a:p>
          <a:p>
            <a:pPr>
              <a:lnSpc>
                <a:spcPct val="102000"/>
              </a:lnSpc>
              <a:spcAft>
                <a:spcPts val="600"/>
              </a:spcAft>
            </a:pPr>
            <a:endParaRPr lang="en-US" sz="1400"/>
          </a:p>
        </p:txBody>
      </p:sp>
      <p:sp>
        <p:nvSpPr>
          <p:cNvPr id="10" name="Freeform: Shape 9">
            <a:extLst>
              <a:ext uri="{FF2B5EF4-FFF2-40B4-BE49-F238E27FC236}">
                <a16:creationId xmlns:a16="http://schemas.microsoft.com/office/drawing/2014/main" id="{1568A552-34C4-41D2-A36B-9E86EC569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1730653" y="-921117"/>
            <a:ext cx="1756584" cy="4408488"/>
          </a:xfrm>
          <a:custGeom>
            <a:avLst/>
            <a:gdLst>
              <a:gd name="connsiteX0" fmla="*/ 1756584 w 1756584"/>
              <a:gd name="connsiteY0" fmla="*/ 4408488 h 4408488"/>
              <a:gd name="connsiteX1" fmla="*/ 1756584 w 1756584"/>
              <a:gd name="connsiteY1" fmla="*/ 0 h 4408488"/>
              <a:gd name="connsiteX2" fmla="*/ 1350810 w 1756584"/>
              <a:gd name="connsiteY2" fmla="*/ 0 h 4408488"/>
              <a:gd name="connsiteX3" fmla="*/ 1350810 w 1756584"/>
              <a:gd name="connsiteY3" fmla="*/ 4024068 h 4408488"/>
              <a:gd name="connsiteX4" fmla="*/ 0 w 1756584"/>
              <a:gd name="connsiteY4" fmla="*/ 4023445 h 4408488"/>
              <a:gd name="connsiteX5" fmla="*/ 0 w 1756584"/>
              <a:gd name="connsiteY5" fmla="*/ 4408488 h 4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6584" h="4408488">
                <a:moveTo>
                  <a:pt x="1756584" y="4408488"/>
                </a:moveTo>
                <a:lnTo>
                  <a:pt x="1756584" y="0"/>
                </a:lnTo>
                <a:lnTo>
                  <a:pt x="1350810" y="0"/>
                </a:lnTo>
                <a:lnTo>
                  <a:pt x="1350810" y="4024068"/>
                </a:lnTo>
                <a:lnTo>
                  <a:pt x="0" y="4023445"/>
                </a:lnTo>
                <a:lnTo>
                  <a:pt x="0" y="4408488"/>
                </a:lnTo>
                <a:close/>
              </a:path>
            </a:pathLst>
          </a:custGeom>
          <a:solidFill>
            <a:schemeClr val="accent1"/>
          </a:solidFill>
          <a:ln w="0">
            <a:noFill/>
            <a:prstDash val="solid"/>
            <a:round/>
            <a:headEnd/>
            <a:tailEnd/>
          </a:ln>
        </p:spPr>
        <p:txBody>
          <a:bodyPr wrap="square">
            <a:noAutofit/>
          </a:bodyPr>
          <a:lstStyle/>
          <a:p>
            <a:endParaRPr lang="en-US" dirty="0"/>
          </a:p>
        </p:txBody>
      </p:sp>
      <p:sp>
        <p:nvSpPr>
          <p:cNvPr id="12" name="Freeform: Shape 11">
            <a:extLst>
              <a:ext uri="{FF2B5EF4-FFF2-40B4-BE49-F238E27FC236}">
                <a16:creationId xmlns:a16="http://schemas.microsoft.com/office/drawing/2014/main" id="{B8BE655E-142C-41C9-895E-54D55EDDA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V="1">
            <a:off x="8673443" y="2182330"/>
            <a:ext cx="1755930" cy="4408488"/>
          </a:xfrm>
          <a:custGeom>
            <a:avLst/>
            <a:gdLst>
              <a:gd name="connsiteX0" fmla="*/ 0 w 1755930"/>
              <a:gd name="connsiteY0" fmla="*/ 4023420 h 4408488"/>
              <a:gd name="connsiteX1" fmla="*/ 1 w 1755930"/>
              <a:gd name="connsiteY1" fmla="*/ 4408488 h 4408488"/>
              <a:gd name="connsiteX2" fmla="*/ 1755930 w 1755930"/>
              <a:gd name="connsiteY2" fmla="*/ 4408488 h 4408488"/>
              <a:gd name="connsiteX3" fmla="*/ 1755930 w 1755930"/>
              <a:gd name="connsiteY3" fmla="*/ 0 h 4408488"/>
              <a:gd name="connsiteX4" fmla="*/ 1350156 w 1755930"/>
              <a:gd name="connsiteY4" fmla="*/ 0 h 4408488"/>
              <a:gd name="connsiteX5" fmla="*/ 1350156 w 1755930"/>
              <a:gd name="connsiteY5" fmla="*/ 4023628 h 4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5930" h="4408488">
                <a:moveTo>
                  <a:pt x="0" y="4023420"/>
                </a:moveTo>
                <a:lnTo>
                  <a:pt x="1" y="4408488"/>
                </a:lnTo>
                <a:lnTo>
                  <a:pt x="1755930" y="4408488"/>
                </a:lnTo>
                <a:lnTo>
                  <a:pt x="1755930" y="0"/>
                </a:lnTo>
                <a:lnTo>
                  <a:pt x="1350156" y="0"/>
                </a:lnTo>
                <a:lnTo>
                  <a:pt x="1350156" y="4023628"/>
                </a:lnTo>
                <a:close/>
              </a:path>
            </a:pathLst>
          </a:custGeom>
          <a:solidFill>
            <a:schemeClr val="accent1"/>
          </a:solidFill>
          <a:ln w="0">
            <a:noFill/>
            <a:prstDash val="solid"/>
            <a:round/>
            <a:headEnd/>
            <a:tailEnd/>
          </a:ln>
        </p:spPr>
      </p:sp>
      <p:sp>
        <p:nvSpPr>
          <p:cNvPr id="2" name="Title 1">
            <a:extLst>
              <a:ext uri="{FF2B5EF4-FFF2-40B4-BE49-F238E27FC236}">
                <a16:creationId xmlns:a16="http://schemas.microsoft.com/office/drawing/2014/main" id="{F56EC522-F8ED-4A3F-B926-B4EB0447F1A2}"/>
              </a:ext>
            </a:extLst>
          </p:cNvPr>
          <p:cNvSpPr>
            <a:spLocks noGrp="1"/>
          </p:cNvSpPr>
          <p:nvPr>
            <p:ph type="ctrTitle"/>
          </p:nvPr>
        </p:nvSpPr>
        <p:spPr>
          <a:xfrm>
            <a:off x="1084006" y="1086142"/>
            <a:ext cx="9969910" cy="3465385"/>
          </a:xfrm>
        </p:spPr>
        <p:txBody>
          <a:bodyPr anchor="ctr">
            <a:normAutofit/>
          </a:bodyPr>
          <a:lstStyle/>
          <a:p>
            <a:r>
              <a:rPr lang="en-US"/>
              <a:t>Sexual offender registration review board (</a:t>
            </a:r>
            <a:r>
              <a:rPr lang="en-US" err="1"/>
              <a:t>sorrb</a:t>
            </a:r>
            <a:r>
              <a:rPr lang="en-US"/>
              <a:t>)</a:t>
            </a:r>
          </a:p>
        </p:txBody>
      </p:sp>
      <p:sp>
        <p:nvSpPr>
          <p:cNvPr id="14" name="Rectangle 13">
            <a:extLst>
              <a:ext uri="{FF2B5EF4-FFF2-40B4-BE49-F238E27FC236}">
                <a16:creationId xmlns:a16="http://schemas.microsoft.com/office/drawing/2014/main" id="{198CC593-9FF4-46EF-81AE-2D26922F1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6453386"/>
            <a:ext cx="12191998" cy="404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solidFill>
                <a:schemeClr val="bg1"/>
              </a:solidFill>
            </a:endParaRPr>
          </a:p>
        </p:txBody>
      </p:sp>
    </p:spTree>
    <p:extLst>
      <p:ext uri="{BB962C8B-B14F-4D97-AF65-F5344CB8AC3E}">
        <p14:creationId xmlns:p14="http://schemas.microsoft.com/office/powerpoint/2010/main" val="194595823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BA75F4A0-FEAF-4F1B-9C48-7688BF9D4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AFAFF3-C508-4EF3-BA4D-47B164F0F65C}"/>
              </a:ext>
            </a:extLst>
          </p:cNvPr>
          <p:cNvSpPr>
            <a:spLocks noGrp="1"/>
          </p:cNvSpPr>
          <p:nvPr>
            <p:ph type="title"/>
          </p:nvPr>
        </p:nvSpPr>
        <p:spPr>
          <a:xfrm>
            <a:off x="1105469" y="5423537"/>
            <a:ext cx="9867331" cy="868081"/>
          </a:xfrm>
        </p:spPr>
        <p:txBody>
          <a:bodyPr anchor="ctr">
            <a:normAutofit/>
          </a:bodyPr>
          <a:lstStyle/>
          <a:p>
            <a:r>
              <a:rPr lang="en-US"/>
              <a:t>SORRB Leveling v. Tiering (AWA)</a:t>
            </a:r>
          </a:p>
        </p:txBody>
      </p:sp>
      <p:sp>
        <p:nvSpPr>
          <p:cNvPr id="16" name="Freeform: Shape 9">
            <a:extLst>
              <a:ext uri="{FF2B5EF4-FFF2-40B4-BE49-F238E27FC236}">
                <a16:creationId xmlns:a16="http://schemas.microsoft.com/office/drawing/2014/main" id="{F1EC79F3-0DE6-47BA-9C5C-039C54F4AC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1730653" y="-921117"/>
            <a:ext cx="1756584" cy="4408488"/>
          </a:xfrm>
          <a:custGeom>
            <a:avLst/>
            <a:gdLst>
              <a:gd name="connsiteX0" fmla="*/ 1756584 w 1756584"/>
              <a:gd name="connsiteY0" fmla="*/ 4408488 h 4408488"/>
              <a:gd name="connsiteX1" fmla="*/ 1756584 w 1756584"/>
              <a:gd name="connsiteY1" fmla="*/ 0 h 4408488"/>
              <a:gd name="connsiteX2" fmla="*/ 1350810 w 1756584"/>
              <a:gd name="connsiteY2" fmla="*/ 0 h 4408488"/>
              <a:gd name="connsiteX3" fmla="*/ 1350810 w 1756584"/>
              <a:gd name="connsiteY3" fmla="*/ 4024068 h 4408488"/>
              <a:gd name="connsiteX4" fmla="*/ 0 w 1756584"/>
              <a:gd name="connsiteY4" fmla="*/ 4023445 h 4408488"/>
              <a:gd name="connsiteX5" fmla="*/ 0 w 1756584"/>
              <a:gd name="connsiteY5" fmla="*/ 4408488 h 4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6584" h="4408488">
                <a:moveTo>
                  <a:pt x="1756584" y="4408488"/>
                </a:moveTo>
                <a:lnTo>
                  <a:pt x="1756584" y="0"/>
                </a:lnTo>
                <a:lnTo>
                  <a:pt x="1350810" y="0"/>
                </a:lnTo>
                <a:lnTo>
                  <a:pt x="1350810" y="4024068"/>
                </a:lnTo>
                <a:lnTo>
                  <a:pt x="0" y="4023445"/>
                </a:lnTo>
                <a:lnTo>
                  <a:pt x="0" y="4408488"/>
                </a:lnTo>
                <a:close/>
              </a:path>
            </a:pathLst>
          </a:custGeom>
          <a:solidFill>
            <a:schemeClr val="tx2"/>
          </a:solidFill>
          <a:ln w="0">
            <a:noFill/>
            <a:prstDash val="solid"/>
            <a:round/>
            <a:headEnd/>
            <a:tailEnd/>
          </a:ln>
        </p:spPr>
        <p:txBody>
          <a:bodyPr wrap="square">
            <a:noAutofit/>
          </a:bodyPr>
          <a:lstStyle/>
          <a:p>
            <a:endParaRPr lang="en-US" dirty="0"/>
          </a:p>
        </p:txBody>
      </p:sp>
      <p:sp>
        <p:nvSpPr>
          <p:cNvPr id="17" name="Freeform: Shape 11">
            <a:extLst>
              <a:ext uri="{FF2B5EF4-FFF2-40B4-BE49-F238E27FC236}">
                <a16:creationId xmlns:a16="http://schemas.microsoft.com/office/drawing/2014/main" id="{C86C2B07-2A41-4CB1-9C51-F037AF417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V="1">
            <a:off x="8673443" y="2182330"/>
            <a:ext cx="1755930" cy="4408488"/>
          </a:xfrm>
          <a:custGeom>
            <a:avLst/>
            <a:gdLst>
              <a:gd name="connsiteX0" fmla="*/ 0 w 1755930"/>
              <a:gd name="connsiteY0" fmla="*/ 4023420 h 4408488"/>
              <a:gd name="connsiteX1" fmla="*/ 1 w 1755930"/>
              <a:gd name="connsiteY1" fmla="*/ 4408488 h 4408488"/>
              <a:gd name="connsiteX2" fmla="*/ 1755930 w 1755930"/>
              <a:gd name="connsiteY2" fmla="*/ 4408488 h 4408488"/>
              <a:gd name="connsiteX3" fmla="*/ 1755930 w 1755930"/>
              <a:gd name="connsiteY3" fmla="*/ 0 h 4408488"/>
              <a:gd name="connsiteX4" fmla="*/ 1350156 w 1755930"/>
              <a:gd name="connsiteY4" fmla="*/ 0 h 4408488"/>
              <a:gd name="connsiteX5" fmla="*/ 1350156 w 1755930"/>
              <a:gd name="connsiteY5" fmla="*/ 4023628 h 4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5930" h="4408488">
                <a:moveTo>
                  <a:pt x="0" y="4023420"/>
                </a:moveTo>
                <a:lnTo>
                  <a:pt x="1" y="4408488"/>
                </a:lnTo>
                <a:lnTo>
                  <a:pt x="1755930" y="4408488"/>
                </a:lnTo>
                <a:lnTo>
                  <a:pt x="1755930" y="0"/>
                </a:lnTo>
                <a:lnTo>
                  <a:pt x="1350156" y="0"/>
                </a:lnTo>
                <a:lnTo>
                  <a:pt x="1350156" y="4023628"/>
                </a:lnTo>
                <a:close/>
              </a:path>
            </a:pathLst>
          </a:custGeom>
          <a:solidFill>
            <a:schemeClr val="tx2"/>
          </a:solidFill>
          <a:ln w="0">
            <a:noFill/>
            <a:prstDash val="solid"/>
            <a:round/>
            <a:headEnd/>
            <a:tailEnd/>
          </a:ln>
        </p:spPr>
      </p:sp>
      <p:sp>
        <p:nvSpPr>
          <p:cNvPr id="3" name="Content Placeholder 2">
            <a:extLst>
              <a:ext uri="{FF2B5EF4-FFF2-40B4-BE49-F238E27FC236}">
                <a16:creationId xmlns:a16="http://schemas.microsoft.com/office/drawing/2014/main" id="{254EA80A-81F8-466D-81D2-6EE751EB5E29}"/>
              </a:ext>
            </a:extLst>
          </p:cNvPr>
          <p:cNvSpPr>
            <a:spLocks noGrp="1"/>
          </p:cNvSpPr>
          <p:nvPr>
            <p:ph idx="1"/>
          </p:nvPr>
        </p:nvSpPr>
        <p:spPr>
          <a:xfrm>
            <a:off x="1219201" y="566382"/>
            <a:ext cx="9639868" cy="4857155"/>
          </a:xfrm>
        </p:spPr>
        <p:txBody>
          <a:bodyPr anchor="ctr">
            <a:normAutofit/>
          </a:bodyPr>
          <a:lstStyle/>
          <a:p>
            <a:endParaRPr lang="en-US" sz="1300" dirty="0"/>
          </a:p>
          <a:p>
            <a:r>
              <a:rPr lang="en-US" sz="1600" dirty="0"/>
              <a:t>AWA Tiering – Based on conviction alone</a:t>
            </a:r>
          </a:p>
          <a:p>
            <a:r>
              <a:rPr lang="en-US" sz="1600" dirty="0"/>
              <a:t>Georgia Classification – Evidence-based models considering all available information and using researched </a:t>
            </a:r>
            <a:r>
              <a:rPr lang="en-US" sz="1600" dirty="0" err="1"/>
              <a:t>actuarials</a:t>
            </a:r>
            <a:r>
              <a:rPr lang="en-US" sz="1600" dirty="0"/>
              <a:t> (Static-99R and Static-02R)</a:t>
            </a:r>
          </a:p>
          <a:p>
            <a:r>
              <a:rPr lang="en-US" sz="1600" dirty="0"/>
              <a:t>Study published by the US Department of Justice – November 2012</a:t>
            </a:r>
          </a:p>
          <a:p>
            <a:r>
              <a:rPr lang="en-US" sz="1600" dirty="0"/>
              <a:t>Outcome – AWA classification scheme is likely to result in a system that is less effective in protecting the public than the classification system.</a:t>
            </a:r>
          </a:p>
          <a:p>
            <a:r>
              <a:rPr lang="en-US" sz="1600" dirty="0"/>
              <a:t>Study looked at 10-year recidivism rate and found:</a:t>
            </a:r>
          </a:p>
          <a:p>
            <a:pPr lvl="1"/>
            <a:r>
              <a:rPr lang="en-US" sz="1600" dirty="0"/>
              <a:t>A higher Classification (what Georgia does) was significantly associated with sexual recidivism in the expected, positive direction. In other words, Classification of Sexually Dangerous Predator was associated with higher odds of sexual recidivism.</a:t>
            </a:r>
          </a:p>
          <a:p>
            <a:pPr lvl="1"/>
            <a:r>
              <a:rPr lang="en-US" sz="1600" dirty="0"/>
              <a:t>A higher Tier (AWA) was significant associated with sexual recidivism in the unexpected negative direction. In other words, AWA tier 3 was associated with lower odds of sexual recidivism. </a:t>
            </a:r>
          </a:p>
          <a:p>
            <a:endParaRPr lang="en-US" sz="1300" dirty="0"/>
          </a:p>
        </p:txBody>
      </p:sp>
      <p:sp>
        <p:nvSpPr>
          <p:cNvPr id="14" name="Rectangle 13">
            <a:extLst>
              <a:ext uri="{FF2B5EF4-FFF2-40B4-BE49-F238E27FC236}">
                <a16:creationId xmlns:a16="http://schemas.microsoft.com/office/drawing/2014/main" id="{A3F67AAC-C977-4759-A5C8-6BC998F96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6453386"/>
            <a:ext cx="12191998" cy="4046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solidFill>
                <a:schemeClr val="bg1"/>
              </a:solidFill>
            </a:endParaRPr>
          </a:p>
        </p:txBody>
      </p:sp>
    </p:spTree>
    <p:extLst>
      <p:ext uri="{BB962C8B-B14F-4D97-AF65-F5344CB8AC3E}">
        <p14:creationId xmlns:p14="http://schemas.microsoft.com/office/powerpoint/2010/main" val="3779939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A44D652C-8989-42BF-801E-16A72841ECFF}"/>
              </a:ext>
            </a:extLst>
          </p:cNvPr>
          <p:cNvSpPr>
            <a:spLocks noGrp="1"/>
          </p:cNvSpPr>
          <p:nvPr>
            <p:ph type="title"/>
          </p:nvPr>
        </p:nvSpPr>
        <p:spPr>
          <a:xfrm>
            <a:off x="640081" y="3806456"/>
            <a:ext cx="3284220" cy="2411088"/>
          </a:xfrm>
        </p:spPr>
        <p:txBody>
          <a:bodyPr anchor="ctr">
            <a:normAutofit/>
          </a:bodyPr>
          <a:lstStyle/>
          <a:p>
            <a:pPr algn="ctr"/>
            <a:r>
              <a:rPr lang="en-US" dirty="0"/>
              <a:t>What does SORRB do? &amp; how?</a:t>
            </a:r>
          </a:p>
        </p:txBody>
      </p:sp>
      <p:graphicFrame>
        <p:nvGraphicFramePr>
          <p:cNvPr id="5" name="Content Placeholder 2">
            <a:extLst>
              <a:ext uri="{FF2B5EF4-FFF2-40B4-BE49-F238E27FC236}">
                <a16:creationId xmlns:a16="http://schemas.microsoft.com/office/drawing/2014/main" id="{EF2116A8-89DE-43B2-93A1-2A06E023A69C}"/>
              </a:ext>
            </a:extLst>
          </p:cNvPr>
          <p:cNvGraphicFramePr>
            <a:graphicFrameLocks noGrp="1"/>
          </p:cNvGraphicFramePr>
          <p:nvPr>
            <p:ph idx="1"/>
            <p:extLst>
              <p:ext uri="{D42A27DB-BD31-4B8C-83A1-F6EECF244321}">
                <p14:modId xmlns:p14="http://schemas.microsoft.com/office/powerpoint/2010/main" val="1705602598"/>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7589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F73BA3-867C-45F6-8162-B19003C44F49}"/>
              </a:ext>
            </a:extLst>
          </p:cNvPr>
          <p:cNvSpPr>
            <a:spLocks noGrp="1"/>
          </p:cNvSpPr>
          <p:nvPr>
            <p:ph type="title"/>
          </p:nvPr>
        </p:nvSpPr>
        <p:spPr>
          <a:xfrm>
            <a:off x="3363864" y="685800"/>
            <a:ext cx="7705164" cy="1485900"/>
          </a:xfrm>
        </p:spPr>
        <p:txBody>
          <a:bodyPr>
            <a:normAutofit/>
          </a:bodyPr>
          <a:lstStyle/>
          <a:p>
            <a:r>
              <a:rPr lang="en-US" dirty="0"/>
              <a:t>DYNAMIC RISK FACTORS</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23A43A96-C3E1-4D38-81FE-39884C059328}"/>
              </a:ext>
            </a:extLst>
          </p:cNvPr>
          <p:cNvSpPr>
            <a:spLocks noGrp="1"/>
          </p:cNvSpPr>
          <p:nvPr>
            <p:ph idx="1"/>
          </p:nvPr>
        </p:nvSpPr>
        <p:spPr>
          <a:xfrm>
            <a:off x="3363864" y="2286000"/>
            <a:ext cx="7705164" cy="3581400"/>
          </a:xfrm>
        </p:spPr>
        <p:txBody>
          <a:bodyPr>
            <a:normAutofit/>
          </a:bodyPr>
          <a:lstStyle/>
          <a:p>
            <a:r>
              <a:rPr lang="en-US" sz="1600"/>
              <a:t>Found to be significantly predictive of sexual recidivism:</a:t>
            </a:r>
          </a:p>
          <a:p>
            <a:pPr lvl="1"/>
            <a:r>
              <a:rPr lang="en-US" sz="1600"/>
              <a:t>Any deviant sexual interest</a:t>
            </a:r>
          </a:p>
          <a:p>
            <a:pPr lvl="1"/>
            <a:r>
              <a:rPr lang="en-US" sz="1600"/>
              <a:t>Sexual interest in children</a:t>
            </a:r>
          </a:p>
          <a:p>
            <a:pPr lvl="1"/>
            <a:r>
              <a:rPr lang="en-US" sz="1600"/>
              <a:t>Paraphilic interests</a:t>
            </a:r>
          </a:p>
          <a:p>
            <a:pPr lvl="1"/>
            <a:r>
              <a:rPr lang="en-US" sz="1600"/>
              <a:t>Sexual preoccupation</a:t>
            </a:r>
          </a:p>
          <a:p>
            <a:pPr lvl="1"/>
            <a:r>
              <a:rPr lang="en-US" sz="1600"/>
              <a:t>Antisocial personality</a:t>
            </a:r>
          </a:p>
          <a:p>
            <a:pPr lvl="1"/>
            <a:r>
              <a:rPr lang="en-US" sz="1600"/>
              <a:t>Antisocial traits (self-regulation problems, employment instability, substance abuse, intoxicated during offense, hostility)</a:t>
            </a:r>
          </a:p>
          <a:p>
            <a:pPr lvl="1"/>
            <a:r>
              <a:rPr lang="en-US" sz="1600"/>
              <a:t>Antisocial history/history of rule violations </a:t>
            </a:r>
          </a:p>
          <a:p>
            <a:pPr lvl="1"/>
            <a:r>
              <a:rPr lang="en-US" sz="1600"/>
              <a:t>Intimacy deficits</a:t>
            </a:r>
          </a:p>
          <a:p>
            <a:pPr lvl="1"/>
            <a:r>
              <a:rPr lang="en-US" sz="1600"/>
              <a:t>Negative social influencers</a:t>
            </a:r>
          </a:p>
          <a:p>
            <a:pPr marL="530352" lvl="1" indent="0">
              <a:buNone/>
            </a:pPr>
            <a:endParaRPr lang="en-US" sz="1600"/>
          </a:p>
          <a:p>
            <a:pPr marL="0" indent="0">
              <a:buNone/>
            </a:pPr>
            <a:endParaRPr lang="en-US" sz="1600"/>
          </a:p>
        </p:txBody>
      </p:sp>
    </p:spTree>
    <p:extLst>
      <p:ext uri="{BB962C8B-B14F-4D97-AF65-F5344CB8AC3E}">
        <p14:creationId xmlns:p14="http://schemas.microsoft.com/office/powerpoint/2010/main" val="3342685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144E2-8727-41FD-97B2-50CA5D57631E}"/>
              </a:ext>
            </a:extLst>
          </p:cNvPr>
          <p:cNvSpPr>
            <a:spLocks noGrp="1"/>
          </p:cNvSpPr>
          <p:nvPr>
            <p:ph type="title"/>
          </p:nvPr>
        </p:nvSpPr>
        <p:spPr/>
        <p:txBody>
          <a:bodyPr>
            <a:normAutofit/>
          </a:bodyPr>
          <a:lstStyle/>
          <a:p>
            <a:r>
              <a:rPr lang="en-US" sz="3200" dirty="0"/>
              <a:t>WHAT ARE THE LEVELS AND WHAT DO THEY MEAN?</a:t>
            </a:r>
          </a:p>
        </p:txBody>
      </p:sp>
      <p:sp>
        <p:nvSpPr>
          <p:cNvPr id="3" name="Content Placeholder 2">
            <a:extLst>
              <a:ext uri="{FF2B5EF4-FFF2-40B4-BE49-F238E27FC236}">
                <a16:creationId xmlns:a16="http://schemas.microsoft.com/office/drawing/2014/main" id="{B36955BE-CE63-42AB-A56E-83C95925B909}"/>
              </a:ext>
            </a:extLst>
          </p:cNvPr>
          <p:cNvSpPr>
            <a:spLocks noGrp="1"/>
          </p:cNvSpPr>
          <p:nvPr>
            <p:ph idx="1"/>
          </p:nvPr>
        </p:nvSpPr>
        <p:spPr/>
        <p:txBody>
          <a:bodyPr>
            <a:normAutofit lnSpcReduction="10000"/>
          </a:bodyPr>
          <a:lstStyle/>
          <a:p>
            <a:pPr>
              <a:buFont typeface="Wingdings" panose="05000000000000000000" pitchFamily="2" charset="2"/>
              <a:buChar char="v"/>
            </a:pPr>
            <a:r>
              <a:rPr lang="en-US" sz="3600" dirty="0"/>
              <a:t>LEVEL 1 – </a:t>
            </a:r>
            <a:r>
              <a:rPr lang="en-US" sz="2400" dirty="0"/>
              <a:t>requires light monitoring</a:t>
            </a:r>
          </a:p>
          <a:p>
            <a:pPr>
              <a:buFont typeface="Wingdings" panose="05000000000000000000" pitchFamily="2" charset="2"/>
              <a:buChar char="v"/>
            </a:pPr>
            <a:endParaRPr lang="en-US" sz="3600" dirty="0"/>
          </a:p>
          <a:p>
            <a:pPr>
              <a:buFont typeface="Wingdings" panose="05000000000000000000" pitchFamily="2" charset="2"/>
              <a:buChar char="v"/>
            </a:pPr>
            <a:r>
              <a:rPr lang="en-US" sz="3600" dirty="0"/>
              <a:t>LEVEL 2 – </a:t>
            </a:r>
            <a:r>
              <a:rPr lang="en-US" sz="2400"/>
              <a:t>requires substantial </a:t>
            </a:r>
            <a:r>
              <a:rPr lang="en-US" sz="2400" dirty="0"/>
              <a:t>monitoring</a:t>
            </a:r>
          </a:p>
          <a:p>
            <a:pPr>
              <a:buFont typeface="Wingdings" panose="05000000000000000000" pitchFamily="2" charset="2"/>
              <a:buChar char="v"/>
            </a:pPr>
            <a:endParaRPr lang="en-US" sz="3600" dirty="0"/>
          </a:p>
          <a:p>
            <a:pPr>
              <a:buFont typeface="Wingdings" panose="05000000000000000000" pitchFamily="2" charset="2"/>
              <a:buChar char="v"/>
            </a:pPr>
            <a:r>
              <a:rPr lang="en-US" sz="3600" dirty="0"/>
              <a:t>SEXUALLY DANGEROUS PREDATOR – </a:t>
            </a:r>
            <a:r>
              <a:rPr lang="en-US" sz="2400" dirty="0"/>
              <a:t>requires intensive monitoring</a:t>
            </a:r>
          </a:p>
        </p:txBody>
      </p:sp>
    </p:spTree>
    <p:extLst>
      <p:ext uri="{BB962C8B-B14F-4D97-AF65-F5344CB8AC3E}">
        <p14:creationId xmlns:p14="http://schemas.microsoft.com/office/powerpoint/2010/main" val="1613103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60B63-1FF1-482A-B442-588EC6511D22}"/>
              </a:ext>
            </a:extLst>
          </p:cNvPr>
          <p:cNvSpPr>
            <a:spLocks noGrp="1"/>
          </p:cNvSpPr>
          <p:nvPr>
            <p:ph type="title"/>
          </p:nvPr>
        </p:nvSpPr>
        <p:spPr>
          <a:xfrm>
            <a:off x="1371600" y="685800"/>
            <a:ext cx="9601200" cy="855921"/>
          </a:xfrm>
        </p:spPr>
        <p:txBody>
          <a:bodyPr>
            <a:normAutofit/>
          </a:bodyPr>
          <a:lstStyle/>
          <a:p>
            <a:pPr algn="ctr"/>
            <a:r>
              <a:rPr lang="en-US" sz="3200" dirty="0"/>
              <a:t>LEVEL 1</a:t>
            </a:r>
          </a:p>
        </p:txBody>
      </p:sp>
      <p:sp>
        <p:nvSpPr>
          <p:cNvPr id="3" name="Content Placeholder 2">
            <a:extLst>
              <a:ext uri="{FF2B5EF4-FFF2-40B4-BE49-F238E27FC236}">
                <a16:creationId xmlns:a16="http://schemas.microsoft.com/office/drawing/2014/main" id="{182A5373-A855-4591-8E68-1BF1E61D5346}"/>
              </a:ext>
            </a:extLst>
          </p:cNvPr>
          <p:cNvSpPr>
            <a:spLocks noGrp="1"/>
          </p:cNvSpPr>
          <p:nvPr>
            <p:ph idx="1"/>
          </p:nvPr>
        </p:nvSpPr>
        <p:spPr>
          <a:xfrm>
            <a:off x="1371600" y="1679943"/>
            <a:ext cx="9601200" cy="4642797"/>
          </a:xfrm>
        </p:spPr>
        <p:txBody>
          <a:bodyPr>
            <a:normAutofit/>
          </a:bodyPr>
          <a:lstStyle/>
          <a:p>
            <a:r>
              <a:rPr lang="en-US" sz="2400" dirty="0"/>
              <a:t>Approximately 55% of sex offenders leveled in Georgia are a LEVEL 1 (low risk). Recidivism rates are between 0.9 to 9.7%   </a:t>
            </a:r>
          </a:p>
          <a:p>
            <a:endParaRPr lang="en-US" sz="2400" dirty="0"/>
          </a:p>
          <a:p>
            <a:r>
              <a:rPr lang="en-US" sz="2400" dirty="0"/>
              <a:t>Example Level 1 offender – 19 year old male has “consensual” sex with 15-year old female. Scores in the low range on the objective assessments. No known pattern or history of sexual offending. No/few dynamic risk factors.</a:t>
            </a:r>
          </a:p>
          <a:p>
            <a:endParaRPr lang="en-US" sz="2400" dirty="0"/>
          </a:p>
          <a:p>
            <a:r>
              <a:rPr lang="en-US" sz="2400" dirty="0"/>
              <a:t>Example Level 1 offender – Father molested his daughter. No known pattern or history of sexual offending. Scores in the low range on the objective assessments. No/few dynamic risk factors.</a:t>
            </a:r>
          </a:p>
          <a:p>
            <a:pPr marL="987552" lvl="2" indent="0">
              <a:buNone/>
            </a:pPr>
            <a:endParaRPr lang="en-US" dirty="0"/>
          </a:p>
        </p:txBody>
      </p:sp>
    </p:spTree>
    <p:extLst>
      <p:ext uri="{BB962C8B-B14F-4D97-AF65-F5344CB8AC3E}">
        <p14:creationId xmlns:p14="http://schemas.microsoft.com/office/powerpoint/2010/main" val="1867673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B374B-26AE-41DE-B1A4-BD3CCBF965BC}"/>
              </a:ext>
            </a:extLst>
          </p:cNvPr>
          <p:cNvSpPr>
            <a:spLocks noGrp="1"/>
          </p:cNvSpPr>
          <p:nvPr>
            <p:ph type="title"/>
          </p:nvPr>
        </p:nvSpPr>
        <p:spPr>
          <a:xfrm>
            <a:off x="1371600" y="167268"/>
            <a:ext cx="9601200" cy="568712"/>
          </a:xfrm>
        </p:spPr>
        <p:txBody>
          <a:bodyPr>
            <a:normAutofit/>
          </a:bodyPr>
          <a:lstStyle/>
          <a:p>
            <a:pPr algn="ctr"/>
            <a:r>
              <a:rPr lang="en-US" sz="3200" dirty="0"/>
              <a:t>LEVEL 2</a:t>
            </a:r>
          </a:p>
        </p:txBody>
      </p:sp>
      <p:sp>
        <p:nvSpPr>
          <p:cNvPr id="3" name="Content Placeholder 2">
            <a:extLst>
              <a:ext uri="{FF2B5EF4-FFF2-40B4-BE49-F238E27FC236}">
                <a16:creationId xmlns:a16="http://schemas.microsoft.com/office/drawing/2014/main" id="{A25B3734-44E2-4E05-B3C7-B801614B7AB3}"/>
              </a:ext>
            </a:extLst>
          </p:cNvPr>
          <p:cNvSpPr>
            <a:spLocks noGrp="1"/>
          </p:cNvSpPr>
          <p:nvPr>
            <p:ph idx="1"/>
          </p:nvPr>
        </p:nvSpPr>
        <p:spPr>
          <a:xfrm>
            <a:off x="1371600" y="735980"/>
            <a:ext cx="9601200" cy="5664820"/>
          </a:xfrm>
        </p:spPr>
        <p:txBody>
          <a:bodyPr>
            <a:normAutofit/>
          </a:bodyPr>
          <a:lstStyle/>
          <a:p>
            <a:r>
              <a:rPr lang="en-US" sz="2400" dirty="0"/>
              <a:t>Approximately 35% of sex offenders leveled in Georgia are a LEVEL 2 (moderate risk). Recidivism rates are between 11.0 to 19.2% </a:t>
            </a:r>
          </a:p>
          <a:p>
            <a:endParaRPr lang="en-US" sz="2400" dirty="0"/>
          </a:p>
          <a:p>
            <a:r>
              <a:rPr lang="en-US" sz="2400" dirty="0"/>
              <a:t>Example Level 2 offender – Molested 3 stepchildren. Scores in moderate range on objective assessments. Criminal history and non-compliance with supervision. </a:t>
            </a:r>
          </a:p>
          <a:p>
            <a:endParaRPr lang="en-US" sz="2400" dirty="0"/>
          </a:p>
          <a:p>
            <a:r>
              <a:rPr lang="en-US" sz="2400" dirty="0"/>
              <a:t>Example Level 2 offender -  Raped an adult female in 1994. </a:t>
            </a:r>
            <a:r>
              <a:rPr lang="en-US" sz="2400" u="sng" dirty="0"/>
              <a:t>Scores in the low range on the objective assessments. </a:t>
            </a:r>
            <a:r>
              <a:rPr lang="en-US" sz="2400" i="1" dirty="0"/>
              <a:t>Determined to be a higher risk due to dynamic risk factors</a:t>
            </a:r>
            <a:r>
              <a:rPr lang="en-US" sz="2400" dirty="0"/>
              <a:t> that include: the offender being in and out of prison for violence against females, cruelty to animals, fleeing police, and drug/alcohol offenses.</a:t>
            </a:r>
          </a:p>
          <a:p>
            <a:endParaRPr lang="en-US" sz="2400" dirty="0"/>
          </a:p>
          <a:p>
            <a:pPr lvl="1"/>
            <a:endParaRPr lang="en-US" dirty="0"/>
          </a:p>
        </p:txBody>
      </p:sp>
    </p:spTree>
    <p:extLst>
      <p:ext uri="{BB962C8B-B14F-4D97-AF65-F5344CB8AC3E}">
        <p14:creationId xmlns:p14="http://schemas.microsoft.com/office/powerpoint/2010/main" val="1351235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E5E4-9786-4316-93DF-6DDC97A1D06F}"/>
              </a:ext>
            </a:extLst>
          </p:cNvPr>
          <p:cNvSpPr>
            <a:spLocks noGrp="1"/>
          </p:cNvSpPr>
          <p:nvPr>
            <p:ph type="title"/>
          </p:nvPr>
        </p:nvSpPr>
        <p:spPr>
          <a:xfrm>
            <a:off x="1371600" y="685800"/>
            <a:ext cx="9601200" cy="770860"/>
          </a:xfrm>
        </p:spPr>
        <p:txBody>
          <a:bodyPr>
            <a:normAutofit/>
          </a:bodyPr>
          <a:lstStyle/>
          <a:p>
            <a:pPr algn="ctr"/>
            <a:r>
              <a:rPr lang="en-US" sz="3200" dirty="0"/>
              <a:t>SEXUALLY DANGEROUS PREDATOR (SDP)</a:t>
            </a:r>
          </a:p>
        </p:txBody>
      </p:sp>
      <p:sp>
        <p:nvSpPr>
          <p:cNvPr id="3" name="Content Placeholder 2">
            <a:extLst>
              <a:ext uri="{FF2B5EF4-FFF2-40B4-BE49-F238E27FC236}">
                <a16:creationId xmlns:a16="http://schemas.microsoft.com/office/drawing/2014/main" id="{962A0ACD-F171-4C68-803E-47F11F248A8C}"/>
              </a:ext>
            </a:extLst>
          </p:cNvPr>
          <p:cNvSpPr>
            <a:spLocks noGrp="1"/>
          </p:cNvSpPr>
          <p:nvPr>
            <p:ph idx="1"/>
          </p:nvPr>
        </p:nvSpPr>
        <p:spPr>
          <a:xfrm>
            <a:off x="1371600" y="1339702"/>
            <a:ext cx="9601200" cy="5238898"/>
          </a:xfrm>
        </p:spPr>
        <p:txBody>
          <a:bodyPr>
            <a:normAutofit fontScale="85000" lnSpcReduction="10000"/>
          </a:bodyPr>
          <a:lstStyle/>
          <a:p>
            <a:r>
              <a:rPr lang="en-US" sz="2400" dirty="0"/>
              <a:t>Approximately 10% of sex offenders leveled in Georgia are a SDP (high risk) – 1054. Recidivism rates are between 20.5 to </a:t>
            </a:r>
            <a:r>
              <a:rPr lang="en-US" sz="2400" u="sng" dirty="0"/>
              <a:t>&gt;</a:t>
            </a:r>
            <a:r>
              <a:rPr lang="en-US" sz="2400" dirty="0"/>
              <a:t>53.5%. </a:t>
            </a:r>
          </a:p>
          <a:p>
            <a:pPr lvl="1"/>
            <a:r>
              <a:rPr lang="en-US" sz="2400" dirty="0"/>
              <a:t>412 of the 1054 SDPs have been removed from EMS as of this presentation. </a:t>
            </a:r>
          </a:p>
          <a:p>
            <a:endParaRPr lang="en-US" sz="2400" dirty="0"/>
          </a:p>
          <a:p>
            <a:r>
              <a:rPr lang="en-US" sz="2400" dirty="0"/>
              <a:t>Example SDP – 1993 conviction molesting 2 boys he knew – he had removed door knobs so they could not escape. 2001 conviction for molesting a boy that was a stranger – gave him a ride and alcohol. Scored high on </a:t>
            </a:r>
            <a:r>
              <a:rPr lang="en-US" sz="2400"/>
              <a:t>objective assessments. </a:t>
            </a:r>
            <a:endParaRPr lang="en-US" sz="2400" dirty="0"/>
          </a:p>
          <a:p>
            <a:endParaRPr lang="en-US" sz="2400" dirty="0"/>
          </a:p>
          <a:p>
            <a:r>
              <a:rPr lang="en-US" sz="2400" dirty="0"/>
              <a:t>Example SDP reduced to Level 2 – 2004 conviction for exposing to 6 children he did not know. Released in 2009. History of exposing, public masturbation, voyeurism, and other paraphilias. Requested reevaluation. </a:t>
            </a:r>
            <a:r>
              <a:rPr lang="en-US" sz="2400" u="sng" dirty="0"/>
              <a:t>Risk determined to be reduced due to risk reducing factors</a:t>
            </a:r>
            <a:r>
              <a:rPr lang="en-US" sz="2400" dirty="0"/>
              <a:t>. Offender provided information regarding completion of sex offender intensive treatment, information to suggest positive social influencers, and a polygraph suggesting no sexually deviant acts since his release in 2009 (10 years offense free – considered especially relevant with the use of objective testing – polygraph). </a:t>
            </a:r>
          </a:p>
          <a:p>
            <a:endParaRPr lang="en-US" dirty="0"/>
          </a:p>
        </p:txBody>
      </p:sp>
    </p:spTree>
    <p:extLst>
      <p:ext uri="{BB962C8B-B14F-4D97-AF65-F5344CB8AC3E}">
        <p14:creationId xmlns:p14="http://schemas.microsoft.com/office/powerpoint/2010/main" val="3296092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4D29E0-DE52-41A3-AE3A-78AD6652F4B4}"/>
              </a:ext>
            </a:extLst>
          </p:cNvPr>
          <p:cNvSpPr>
            <a:spLocks noGrp="1"/>
          </p:cNvSpPr>
          <p:nvPr>
            <p:ph type="title"/>
          </p:nvPr>
        </p:nvSpPr>
        <p:spPr>
          <a:xfrm>
            <a:off x="3363864" y="685800"/>
            <a:ext cx="7705164" cy="1485900"/>
          </a:xfrm>
        </p:spPr>
        <p:txBody>
          <a:bodyPr>
            <a:normAutofit/>
          </a:bodyPr>
          <a:lstStyle/>
          <a:p>
            <a:r>
              <a:rPr lang="en-US" dirty="0"/>
              <a:t>GPS – Why?</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7948F99B-2FFD-434B-8004-768131EDE290}"/>
              </a:ext>
            </a:extLst>
          </p:cNvPr>
          <p:cNvSpPr>
            <a:spLocks noGrp="1"/>
          </p:cNvSpPr>
          <p:nvPr>
            <p:ph idx="1"/>
          </p:nvPr>
        </p:nvSpPr>
        <p:spPr>
          <a:xfrm>
            <a:off x="3363864" y="2286000"/>
            <a:ext cx="7705164" cy="3581400"/>
          </a:xfrm>
        </p:spPr>
        <p:txBody>
          <a:bodyPr>
            <a:normAutofit/>
          </a:bodyPr>
          <a:lstStyle/>
          <a:p>
            <a:r>
              <a:rPr lang="en-US" dirty="0"/>
              <a:t>The National Institute of Justice sponsored a research project examining the impact that GPS monitoring has on the recidivism rates of sex offenders in California. The results showed that during the 1-year study period, participants in the GPS group demonstrated significantly better outcomes for both compliance and recidivism. In terms of compliance, the hazard ratio of a sex-related violation was nearly 3x’s greater for the parolees on traditional supervision (control group) compared to the parolees on the GPS supervision.</a:t>
            </a:r>
          </a:p>
        </p:txBody>
      </p:sp>
    </p:spTree>
    <p:extLst>
      <p:ext uri="{BB962C8B-B14F-4D97-AF65-F5344CB8AC3E}">
        <p14:creationId xmlns:p14="http://schemas.microsoft.com/office/powerpoint/2010/main" val="3796455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9805AF4-7989-43AB-9A60-14E3F851F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B2E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0036B63-B0EC-4AF3-95D3-2E2DCA25F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A2B0F3A-EB35-4615-814D-FBDD718509DA}"/>
              </a:ext>
            </a:extLst>
          </p:cNvPr>
          <p:cNvPicPr>
            <a:picLocks noChangeAspect="1"/>
          </p:cNvPicPr>
          <p:nvPr/>
        </p:nvPicPr>
        <p:blipFill>
          <a:blip r:embed="rId2"/>
          <a:stretch>
            <a:fillRect/>
          </a:stretch>
        </p:blipFill>
        <p:spPr>
          <a:xfrm>
            <a:off x="2051539" y="800100"/>
            <a:ext cx="8088923" cy="5257801"/>
          </a:xfrm>
          <a:prstGeom prst="rect">
            <a:avLst/>
          </a:prstGeom>
        </p:spPr>
      </p:pic>
    </p:spTree>
    <p:extLst>
      <p:ext uri="{BB962C8B-B14F-4D97-AF65-F5344CB8AC3E}">
        <p14:creationId xmlns:p14="http://schemas.microsoft.com/office/powerpoint/2010/main" val="1742221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488911C-0EC7-40A9-9BCB-CA8A66E46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3023EA8-527A-4FA2-A71D-626F91275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0" name="Freeform 6">
              <a:extLst>
                <a:ext uri="{FF2B5EF4-FFF2-40B4-BE49-F238E27FC236}">
                  <a16:creationId xmlns:a16="http://schemas.microsoft.com/office/drawing/2014/main" id="{60C46CD6-ADBB-41BC-8969-7C707D433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1" name="Freeform 6">
              <a:extLst>
                <a:ext uri="{FF2B5EF4-FFF2-40B4-BE49-F238E27FC236}">
                  <a16:creationId xmlns:a16="http://schemas.microsoft.com/office/drawing/2014/main" id="{B6C38415-998B-45FB-A12C-BD0B184CB8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13" name="Rectangle 12">
            <a:extLst>
              <a:ext uri="{FF2B5EF4-FFF2-40B4-BE49-F238E27FC236}">
                <a16:creationId xmlns:a16="http://schemas.microsoft.com/office/drawing/2014/main" id="{C8D89F71-9459-4318-ACAE-874616C3A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462" y="968188"/>
            <a:ext cx="10194046" cy="489423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74DA267-723E-4457-A2B9-FCD45BB490C3}"/>
              </a:ext>
            </a:extLst>
          </p:cNvPr>
          <p:cNvPicPr>
            <a:picLocks noChangeAspect="1"/>
          </p:cNvPicPr>
          <p:nvPr/>
        </p:nvPicPr>
        <p:blipFill>
          <a:blip r:embed="rId2"/>
          <a:stretch>
            <a:fillRect/>
          </a:stretch>
        </p:blipFill>
        <p:spPr>
          <a:xfrm>
            <a:off x="1322194" y="1310217"/>
            <a:ext cx="9550581" cy="4202255"/>
          </a:xfrm>
          <a:prstGeom prst="rect">
            <a:avLst/>
          </a:prstGeom>
        </p:spPr>
      </p:pic>
    </p:spTree>
    <p:extLst>
      <p:ext uri="{BB962C8B-B14F-4D97-AF65-F5344CB8AC3E}">
        <p14:creationId xmlns:p14="http://schemas.microsoft.com/office/powerpoint/2010/main" val="722061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9805AF4-7989-43AB-9A60-14E3F851F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C5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0036B63-B0EC-4AF3-95D3-2E2DCA25F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7F3FD58-3BFB-4117-B87C-AD7A34E42E1C}"/>
              </a:ext>
            </a:extLst>
          </p:cNvPr>
          <p:cNvPicPr>
            <a:picLocks noChangeAspect="1"/>
          </p:cNvPicPr>
          <p:nvPr/>
        </p:nvPicPr>
        <p:blipFill>
          <a:blip r:embed="rId2"/>
          <a:stretch>
            <a:fillRect/>
          </a:stretch>
        </p:blipFill>
        <p:spPr>
          <a:xfrm>
            <a:off x="2850444" y="800100"/>
            <a:ext cx="6491112" cy="5257801"/>
          </a:xfrm>
          <a:prstGeom prst="rect">
            <a:avLst/>
          </a:prstGeom>
        </p:spPr>
      </p:pic>
    </p:spTree>
    <p:extLst>
      <p:ext uri="{BB962C8B-B14F-4D97-AF65-F5344CB8AC3E}">
        <p14:creationId xmlns:p14="http://schemas.microsoft.com/office/powerpoint/2010/main" val="1266152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488911C-0EC7-40A9-9BCB-CA8A66E46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53023EA8-527A-4FA2-A71D-626F91275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7" name="Freeform 6">
              <a:extLst>
                <a:ext uri="{FF2B5EF4-FFF2-40B4-BE49-F238E27FC236}">
                  <a16:creationId xmlns:a16="http://schemas.microsoft.com/office/drawing/2014/main" id="{60C46CD6-ADBB-41BC-8969-7C707D433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8" name="Freeform 6">
              <a:extLst>
                <a:ext uri="{FF2B5EF4-FFF2-40B4-BE49-F238E27FC236}">
                  <a16:creationId xmlns:a16="http://schemas.microsoft.com/office/drawing/2014/main" id="{B6C38415-998B-45FB-A12C-BD0B184CB8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20" name="Rectangle 19">
            <a:extLst>
              <a:ext uri="{FF2B5EF4-FFF2-40B4-BE49-F238E27FC236}">
                <a16:creationId xmlns:a16="http://schemas.microsoft.com/office/drawing/2014/main" id="{C8D89F71-9459-4318-ACAE-874616C3A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462" y="968188"/>
            <a:ext cx="10194046" cy="489423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444BD8B-D1AA-4F49-A565-8AE2D65C70AB}"/>
              </a:ext>
            </a:extLst>
          </p:cNvPr>
          <p:cNvPicPr>
            <a:picLocks noChangeAspect="1"/>
          </p:cNvPicPr>
          <p:nvPr/>
        </p:nvPicPr>
        <p:blipFill>
          <a:blip r:embed="rId2"/>
          <a:stretch>
            <a:fillRect/>
          </a:stretch>
        </p:blipFill>
        <p:spPr>
          <a:xfrm>
            <a:off x="3377707" y="1289918"/>
            <a:ext cx="5439555" cy="4242853"/>
          </a:xfrm>
          <a:prstGeom prst="rect">
            <a:avLst/>
          </a:prstGeom>
        </p:spPr>
      </p:pic>
    </p:spTree>
    <p:extLst>
      <p:ext uri="{BB962C8B-B14F-4D97-AF65-F5344CB8AC3E}">
        <p14:creationId xmlns:p14="http://schemas.microsoft.com/office/powerpoint/2010/main" val="304074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4823829-76AE-4EA1-81DC-EB65D06BA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594CA801-A656-40C0-B8EC-B0EEDC5C81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7" name="Freeform 6">
              <a:extLst>
                <a:ext uri="{FF2B5EF4-FFF2-40B4-BE49-F238E27FC236}">
                  <a16:creationId xmlns:a16="http://schemas.microsoft.com/office/drawing/2014/main" id="{7AE84DD9-6C2C-4A03-B6E3-686271391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8" name="Freeform 6">
              <a:extLst>
                <a:ext uri="{FF2B5EF4-FFF2-40B4-BE49-F238E27FC236}">
                  <a16:creationId xmlns:a16="http://schemas.microsoft.com/office/drawing/2014/main" id="{E577C700-F3F0-4006-8F05-3136285599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pic>
        <p:nvPicPr>
          <p:cNvPr id="2" name="Picture 1">
            <a:extLst>
              <a:ext uri="{FF2B5EF4-FFF2-40B4-BE49-F238E27FC236}">
                <a16:creationId xmlns:a16="http://schemas.microsoft.com/office/drawing/2014/main" id="{69494524-31E3-4794-88F1-4D0C27B95051}"/>
              </a:ext>
            </a:extLst>
          </p:cNvPr>
          <p:cNvPicPr>
            <a:picLocks noChangeAspect="1"/>
          </p:cNvPicPr>
          <p:nvPr/>
        </p:nvPicPr>
        <p:blipFill rotWithShape="1">
          <a:blip r:embed="rId2"/>
          <a:srcRect t="10206" b="11728"/>
          <a:stretch/>
        </p:blipFill>
        <p:spPr>
          <a:xfrm>
            <a:off x="1000462" y="968188"/>
            <a:ext cx="10194046" cy="4894232"/>
          </a:xfrm>
          <a:prstGeom prst="rect">
            <a:avLst/>
          </a:prstGeom>
        </p:spPr>
      </p:pic>
    </p:spTree>
    <p:extLst>
      <p:ext uri="{BB962C8B-B14F-4D97-AF65-F5344CB8AC3E}">
        <p14:creationId xmlns:p14="http://schemas.microsoft.com/office/powerpoint/2010/main" val="1614612160"/>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BD29AF87-693F-41E4-8556-B0AFD27CDF6C}"/>
</file>

<file path=customXml/itemProps2.xml><?xml version="1.0" encoding="utf-8"?>
<ds:datastoreItem xmlns:ds="http://schemas.openxmlformats.org/officeDocument/2006/customXml" ds:itemID="{CE8CBB74-A2E8-4F8E-A95B-1457AD4A93A2}"/>
</file>

<file path=customXml/itemProps3.xml><?xml version="1.0" encoding="utf-8"?>
<ds:datastoreItem xmlns:ds="http://schemas.openxmlformats.org/officeDocument/2006/customXml" ds:itemID="{3E6952CF-0274-40DD-B3DD-07023C35DA7A}"/>
</file>

<file path=docProps/app.xml><?xml version="1.0" encoding="utf-8"?>
<Properties xmlns="http://schemas.openxmlformats.org/officeDocument/2006/extended-properties" xmlns:vt="http://schemas.openxmlformats.org/officeDocument/2006/docPropsVTypes">
  <TotalTime>21</TotalTime>
  <Words>957</Words>
  <Application>Microsoft Office PowerPoint</Application>
  <PresentationFormat>Widescreen</PresentationFormat>
  <Paragraphs>56</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Franklin Gothic Book</vt:lpstr>
      <vt:lpstr>Wingdings</vt:lpstr>
      <vt:lpstr>Crop</vt:lpstr>
      <vt:lpstr>Sexual offender registration review board (sorrb)</vt:lpstr>
      <vt:lpstr>SORRB Leveling v. Tiering (AWA)</vt:lpstr>
      <vt:lpstr>What does SORRB do? &amp; how?</vt:lpstr>
      <vt:lpstr>DYNAMIC RISK FACTORS</vt:lpstr>
      <vt:lpstr>WHAT ARE THE LEVELS AND WHAT DO THEY MEAN?</vt:lpstr>
      <vt:lpstr>LEVEL 1</vt:lpstr>
      <vt:lpstr>LEVEL 2</vt:lpstr>
      <vt:lpstr>SEXUALLY DANGEROUS PREDATOR (SDP)</vt:lpstr>
      <vt:lpstr>GPS – Why?</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offender registration review board (sorrb)</dc:title>
  <dc:creator>Alvord, Tracy L</dc:creator>
  <cp:lastModifiedBy>Alvord, Tracy L</cp:lastModifiedBy>
  <cp:revision>7</cp:revision>
  <dcterms:created xsi:type="dcterms:W3CDTF">2019-10-29T16:23:12Z</dcterms:created>
  <dcterms:modified xsi:type="dcterms:W3CDTF">2019-10-29T17:38:57Z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