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7" r:id="rId5"/>
    <p:sldId id="256" r:id="rId6"/>
    <p:sldId id="258" r:id="rId7"/>
    <p:sldId id="259" r:id="rId8"/>
    <p:sldId id="260" r:id="rId9"/>
    <p:sldId id="261"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62"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7" autoAdjust="0"/>
    <p:restoredTop sz="94660"/>
  </p:normalViewPr>
  <p:slideViewPr>
    <p:cSldViewPr snapToGrid="0">
      <p:cViewPr varScale="1">
        <p:scale>
          <a:sx n="62" d="100"/>
          <a:sy n="62" d="100"/>
        </p:scale>
        <p:origin x="78"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dirty="0"/>
              <a:t>10/30/2019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10/30/2019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10/30/2019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smtClean="0"/>
              <a:t/>
            </a:r>
            <a:br>
              <a:rPr lang="en-US" dirty="0" smtClean="0"/>
            </a:br>
            <a:endParaRPr lang="en-US" dirty="0"/>
          </a:p>
        </p:txBody>
      </p:sp>
      <p:sp>
        <p:nvSpPr>
          <p:cNvPr id="5" name="Subtitle 4"/>
          <p:cNvSpPr>
            <a:spLocks noGrp="1"/>
          </p:cNvSpPr>
          <p:nvPr>
            <p:ph type="subTitle" idx="1"/>
          </p:nvPr>
        </p:nvSpPr>
        <p:spPr>
          <a:xfrm>
            <a:off x="2057400" y="609600"/>
            <a:ext cx="8229600" cy="6019800"/>
          </a:xfrm>
        </p:spPr>
        <p:txBody>
          <a:bodyPr>
            <a:normAutofit/>
          </a:bodyPr>
          <a:lstStyle/>
          <a:p>
            <a:r>
              <a:rPr lang="en-US" sz="3200" dirty="0" smtClean="0">
                <a:solidFill>
                  <a:schemeClr val="tx1"/>
                </a:solidFill>
                <a:latin typeface="Century Gothic" panose="020B0502020202020204" pitchFamily="34" charset="0"/>
                <a:cs typeface="Times New Roman" panose="02020603050405020304" pitchFamily="18" charset="0"/>
              </a:rPr>
              <a:t>    					parks V. State</a:t>
            </a:r>
          </a:p>
          <a:p>
            <a:r>
              <a:rPr lang="en-US" dirty="0" smtClean="0">
                <a:solidFill>
                  <a:schemeClr val="tx1"/>
                </a:solidFill>
                <a:latin typeface="Times New Roman" panose="02020603050405020304" pitchFamily="18" charset="0"/>
                <a:cs typeface="Times New Roman" panose="02020603050405020304" pitchFamily="18" charset="0"/>
              </a:rPr>
              <a:t>				</a:t>
            </a:r>
            <a:endParaRPr lang="en-US" dirty="0">
              <a:solidFill>
                <a:schemeClr val="tx1"/>
              </a:solidFill>
              <a:latin typeface="Times New Roman" panose="02020603050405020304" pitchFamily="18" charset="0"/>
              <a:cs typeface="Times New Roman" panose="02020603050405020304" pitchFamily="18" charset="0"/>
            </a:endParaRPr>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sz="1800" dirty="0" smtClean="0">
              <a:solidFill>
                <a:schemeClr val="tx1"/>
              </a:solidFill>
              <a:latin typeface="Times New Roman" pitchFamily="18" charset="0"/>
              <a:cs typeface="Times New Roman" pitchFamily="18" charset="0"/>
            </a:endParaRPr>
          </a:p>
          <a:p>
            <a:endParaRPr lang="en-US" sz="1800" dirty="0">
              <a:solidFill>
                <a:schemeClr val="tx1"/>
              </a:solidFill>
              <a:latin typeface="Times New Roman" pitchFamily="18" charset="0"/>
              <a:cs typeface="Times New Roman" pitchFamily="18" charset="0"/>
            </a:endParaRPr>
          </a:p>
          <a:p>
            <a:r>
              <a:rPr lang="en-US" sz="1800" dirty="0" smtClean="0">
                <a:solidFill>
                  <a:schemeClr val="tx1"/>
                </a:solidFill>
                <a:latin typeface="Times New Roman" pitchFamily="18" charset="0"/>
                <a:cs typeface="Times New Roman" pitchFamily="18" charset="0"/>
              </a:rPr>
              <a:t>					</a:t>
            </a:r>
            <a:r>
              <a:rPr lang="en-US" sz="1800" dirty="0" smtClean="0">
                <a:solidFill>
                  <a:schemeClr val="tx1"/>
                </a:solidFill>
                <a:latin typeface="+mn-lt"/>
                <a:cs typeface="Times New Roman" pitchFamily="18" charset="0"/>
              </a:rPr>
              <a:t>Lalaine </a:t>
            </a:r>
            <a:r>
              <a:rPr lang="en-US" sz="1800" dirty="0">
                <a:solidFill>
                  <a:schemeClr val="tx1"/>
                </a:solidFill>
                <a:latin typeface="+mn-lt"/>
                <a:cs typeface="Times New Roman" pitchFamily="18" charset="0"/>
              </a:rPr>
              <a:t>A. Briones</a:t>
            </a:r>
            <a:br>
              <a:rPr lang="en-US" sz="1800" dirty="0">
                <a:solidFill>
                  <a:schemeClr val="tx1"/>
                </a:solidFill>
                <a:latin typeface="+mn-lt"/>
                <a:cs typeface="Times New Roman" pitchFamily="18" charset="0"/>
              </a:rPr>
            </a:br>
            <a:r>
              <a:rPr lang="en-US" sz="1800" dirty="0" smtClean="0">
                <a:solidFill>
                  <a:schemeClr val="tx1"/>
                </a:solidFill>
                <a:latin typeface="+mn-lt"/>
                <a:cs typeface="Times New Roman" pitchFamily="18" charset="0"/>
              </a:rPr>
              <a:t>			</a:t>
            </a:r>
            <a:r>
              <a:rPr lang="en-US" sz="1800" dirty="0">
                <a:solidFill>
                  <a:schemeClr val="tx1"/>
                </a:solidFill>
                <a:latin typeface="+mn-lt"/>
                <a:cs typeface="Times New Roman" pitchFamily="18" charset="0"/>
              </a:rPr>
              <a:t> </a:t>
            </a:r>
            <a:r>
              <a:rPr lang="en-US" sz="1800" dirty="0" smtClean="0">
                <a:solidFill>
                  <a:schemeClr val="tx1"/>
                </a:solidFill>
                <a:latin typeface="+mn-lt"/>
                <a:cs typeface="Times New Roman" pitchFamily="18" charset="0"/>
              </a:rPr>
              <a:t>     DEPUTY Executive Director  </a:t>
            </a:r>
            <a:r>
              <a:rPr lang="en-US" sz="1800" dirty="0">
                <a:solidFill>
                  <a:schemeClr val="tx1"/>
                </a:solidFill>
                <a:latin typeface="+mn-lt"/>
                <a:cs typeface="Times New Roman" pitchFamily="18" charset="0"/>
              </a:rPr>
              <a:t/>
            </a:r>
            <a:br>
              <a:rPr lang="en-US" sz="1800" dirty="0">
                <a:solidFill>
                  <a:schemeClr val="tx1"/>
                </a:solidFill>
                <a:latin typeface="+mn-lt"/>
                <a:cs typeface="Times New Roman" pitchFamily="18" charset="0"/>
              </a:rPr>
            </a:br>
            <a:r>
              <a:rPr lang="en-US" sz="1800" dirty="0" smtClean="0">
                <a:solidFill>
                  <a:schemeClr val="tx1"/>
                </a:solidFill>
                <a:latin typeface="+mn-lt"/>
                <a:cs typeface="Times New Roman" pitchFamily="18" charset="0"/>
              </a:rPr>
              <a:t>		Prosecuting </a:t>
            </a:r>
            <a:r>
              <a:rPr lang="en-US" sz="1800" dirty="0">
                <a:solidFill>
                  <a:schemeClr val="tx1"/>
                </a:solidFill>
                <a:latin typeface="+mn-lt"/>
                <a:cs typeface="Times New Roman" pitchFamily="18" charset="0"/>
              </a:rPr>
              <a:t>Attorneys’ Council of Georgia</a:t>
            </a:r>
            <a:endParaRPr lang="en-US" sz="1800" dirty="0">
              <a:solidFill>
                <a:schemeClr val="tx1"/>
              </a:solidFill>
              <a:latin typeface="+mn-lt"/>
            </a:endParaRPr>
          </a:p>
        </p:txBody>
      </p:sp>
      <p:pic>
        <p:nvPicPr>
          <p:cNvPr id="7" name="Picture 2" descr="C:\Users\lbriones\Pictures\Picture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524001"/>
            <a:ext cx="3886200" cy="358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1910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EFFICACY OF GPS MONITORING</a:t>
            </a:r>
            <a:endParaRPr lang="en-US" dirty="0"/>
          </a:p>
        </p:txBody>
      </p:sp>
      <p:sp>
        <p:nvSpPr>
          <p:cNvPr id="5" name="Content Placeholder 4"/>
          <p:cNvSpPr>
            <a:spLocks noGrp="1"/>
          </p:cNvSpPr>
          <p:nvPr>
            <p:ph idx="1"/>
          </p:nvPr>
        </p:nvSpPr>
        <p:spPr>
          <a:xfrm>
            <a:off x="1103312" y="1603332"/>
            <a:ext cx="8946541" cy="4645067"/>
          </a:xfrm>
        </p:spPr>
        <p:txBody>
          <a:bodyPr>
            <a:noAutofit/>
          </a:bodyPr>
          <a:lstStyle/>
          <a:p>
            <a:r>
              <a:rPr lang="en-US" sz="2800" dirty="0" smtClean="0"/>
              <a:t>The National Institute of Justice (NIJ)</a:t>
            </a:r>
          </a:p>
          <a:p>
            <a:pPr lvl="1"/>
            <a:r>
              <a:rPr lang="en-US" sz="2800" dirty="0" smtClean="0"/>
              <a:t>Sponsored study on the effect of satellite-based monitoring of sex offenders in California.</a:t>
            </a:r>
          </a:p>
          <a:p>
            <a:pPr lvl="1"/>
            <a:r>
              <a:rPr lang="en-US" sz="2800" dirty="0" smtClean="0"/>
              <a:t>Those placed on GPS monitoring had significantly lower recidivism rates than those on traditional supervision.</a:t>
            </a:r>
          </a:p>
          <a:p>
            <a:pPr lvl="1"/>
            <a:r>
              <a:rPr lang="en-US" sz="2800" dirty="0" smtClean="0"/>
              <a:t>In fact, 38% more arrests were recorded in the group under traditional supervision as opposed to those placed on GPS monitoring.</a:t>
            </a:r>
            <a:endParaRPr lang="en-US" sz="2800" dirty="0"/>
          </a:p>
        </p:txBody>
      </p:sp>
    </p:spTree>
    <p:extLst>
      <p:ext uri="{BB962C8B-B14F-4D97-AF65-F5344CB8AC3E}">
        <p14:creationId xmlns:p14="http://schemas.microsoft.com/office/powerpoint/2010/main" val="2124950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u="sng" dirty="0"/>
              <a:t>Grady v. North Carolina, 135 S. Ct. </a:t>
            </a:r>
            <a:r>
              <a:rPr lang="en-US" sz="4400" u="sng" dirty="0" smtClean="0"/>
              <a:t>1368 (2015)</a:t>
            </a:r>
            <a:endParaRPr lang="en-US" sz="4400" u="sng" dirty="0"/>
          </a:p>
        </p:txBody>
      </p:sp>
      <p:sp>
        <p:nvSpPr>
          <p:cNvPr id="3" name="Content Placeholder 2"/>
          <p:cNvSpPr>
            <a:spLocks noGrp="1"/>
          </p:cNvSpPr>
          <p:nvPr>
            <p:ph idx="1"/>
          </p:nvPr>
        </p:nvSpPr>
        <p:spPr/>
        <p:txBody>
          <a:bodyPr>
            <a:normAutofit/>
          </a:bodyPr>
          <a:lstStyle/>
          <a:p>
            <a:r>
              <a:rPr lang="en-US" sz="2400" dirty="0" smtClean="0"/>
              <a:t>Supreme Court reviewed the case of a two-time sex offender subject to North Carolina’s lifetime satellite-based monitoring program.</a:t>
            </a:r>
          </a:p>
          <a:p>
            <a:r>
              <a:rPr lang="en-US" sz="2400" dirty="0" smtClean="0"/>
              <a:t>Grady argued that the device violated his right to be free from unreasonable searches under the Fourth Amendment.</a:t>
            </a:r>
          </a:p>
          <a:p>
            <a:r>
              <a:rPr lang="en-US" sz="2400" dirty="0" smtClean="0"/>
              <a:t>In deciding the case the Supreme Court cited two of it’s previous decisions, </a:t>
            </a:r>
            <a:r>
              <a:rPr lang="en-US" sz="2400" u="sng" dirty="0" smtClean="0"/>
              <a:t>United States v. </a:t>
            </a:r>
            <a:r>
              <a:rPr lang="en-US" sz="2400" u="sng" dirty="0"/>
              <a:t>Jones 565 U.S. </a:t>
            </a:r>
            <a:r>
              <a:rPr lang="en-US" sz="2400" u="sng" dirty="0" smtClean="0"/>
              <a:t>400 (2012)</a:t>
            </a:r>
            <a:r>
              <a:rPr lang="en-US" sz="2400" dirty="0" smtClean="0"/>
              <a:t> and </a:t>
            </a:r>
            <a:r>
              <a:rPr lang="en-US" sz="2400" u="sng" dirty="0" smtClean="0"/>
              <a:t>Florida v. Jardines, </a:t>
            </a:r>
            <a:r>
              <a:rPr lang="en-US" sz="2400" u="sng" dirty="0"/>
              <a:t>569 U.S. </a:t>
            </a:r>
            <a:r>
              <a:rPr lang="en-US" sz="2400" u="sng" dirty="0" smtClean="0"/>
              <a:t>1 (2012). </a:t>
            </a:r>
            <a:endParaRPr lang="en-US" sz="2400" u="sng" dirty="0"/>
          </a:p>
        </p:txBody>
      </p:sp>
    </p:spTree>
    <p:extLst>
      <p:ext uri="{BB962C8B-B14F-4D97-AF65-F5344CB8AC3E}">
        <p14:creationId xmlns:p14="http://schemas.microsoft.com/office/powerpoint/2010/main" val="4288859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Grady v. North Carolina, 135 S. Ct. 1368 (2015)</a:t>
            </a:r>
          </a:p>
        </p:txBody>
      </p:sp>
      <p:sp>
        <p:nvSpPr>
          <p:cNvPr id="3" name="Content Placeholder 2"/>
          <p:cNvSpPr>
            <a:spLocks noGrp="1"/>
          </p:cNvSpPr>
          <p:nvPr>
            <p:ph idx="1"/>
          </p:nvPr>
        </p:nvSpPr>
        <p:spPr>
          <a:xfrm>
            <a:off x="1103312" y="2052918"/>
            <a:ext cx="9815059" cy="4195481"/>
          </a:xfrm>
        </p:spPr>
        <p:txBody>
          <a:bodyPr>
            <a:noAutofit/>
          </a:bodyPr>
          <a:lstStyle/>
          <a:p>
            <a:pPr marL="0" indent="0">
              <a:buNone/>
            </a:pPr>
            <a:r>
              <a:rPr lang="en-US" sz="2400" u="sng" dirty="0" smtClean="0"/>
              <a:t>United </a:t>
            </a:r>
            <a:r>
              <a:rPr lang="en-US" sz="2400" u="sng" dirty="0"/>
              <a:t>States v. Jones 565 U.S. 400 (2012)</a:t>
            </a:r>
          </a:p>
          <a:p>
            <a:pPr marL="0" indent="0">
              <a:buNone/>
            </a:pPr>
            <a:endParaRPr lang="en-US" sz="2400" dirty="0" smtClean="0"/>
          </a:p>
          <a:p>
            <a:pPr marL="0" indent="0">
              <a:buNone/>
            </a:pPr>
            <a:r>
              <a:rPr lang="en-US" sz="2400" dirty="0" smtClean="0"/>
              <a:t>The </a:t>
            </a:r>
            <a:r>
              <a:rPr lang="en-US" sz="2400" dirty="0"/>
              <a:t>U.S. Supreme Court determined that the Government's </a:t>
            </a:r>
            <a:r>
              <a:rPr lang="en-US" sz="2400" dirty="0">
                <a:solidFill>
                  <a:srgbClr val="FFFF00"/>
                </a:solidFill>
              </a:rPr>
              <a:t>installation of the GPS device on defendant's vehicle, and its use of that device to monitor the vehicle's movements, constituted a "search." </a:t>
            </a:r>
            <a:r>
              <a:rPr lang="en-US" sz="2400" dirty="0"/>
              <a:t>Under the common-law trespassory test, the Government physically occupied private property for the purpose of obtaining information. Such a physical intrusion would have been considered a "search" within the meaning of the Fourth Amendment when it was adopted. </a:t>
            </a:r>
          </a:p>
        </p:txBody>
      </p:sp>
    </p:spTree>
    <p:extLst>
      <p:ext uri="{BB962C8B-B14F-4D97-AF65-F5344CB8AC3E}">
        <p14:creationId xmlns:p14="http://schemas.microsoft.com/office/powerpoint/2010/main" val="1164613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solidFill>
                  <a:srgbClr val="EBEBEB"/>
                </a:solidFill>
              </a:rPr>
              <a:t>Grady v. North Carolina, 135 S. Ct. 1368 (2015)</a:t>
            </a:r>
            <a:endParaRPr lang="en-US" dirty="0"/>
          </a:p>
        </p:txBody>
      </p:sp>
      <p:sp>
        <p:nvSpPr>
          <p:cNvPr id="3" name="Content Placeholder 2"/>
          <p:cNvSpPr>
            <a:spLocks noGrp="1"/>
          </p:cNvSpPr>
          <p:nvPr>
            <p:ph idx="1"/>
          </p:nvPr>
        </p:nvSpPr>
        <p:spPr>
          <a:xfrm>
            <a:off x="1103312" y="2052918"/>
            <a:ext cx="8946541" cy="4565596"/>
          </a:xfrm>
        </p:spPr>
        <p:txBody>
          <a:bodyPr>
            <a:noAutofit/>
          </a:bodyPr>
          <a:lstStyle/>
          <a:p>
            <a:r>
              <a:rPr lang="en-US" sz="2400" u="sng" dirty="0"/>
              <a:t>Florida v. Jardines, 569 U.S. 1 (2012</a:t>
            </a:r>
            <a:r>
              <a:rPr lang="en-US" sz="2400" u="sng" dirty="0" smtClean="0"/>
              <a:t>)</a:t>
            </a:r>
          </a:p>
          <a:p>
            <a:endParaRPr lang="en-US" sz="2400" u="sng" dirty="0"/>
          </a:p>
          <a:p>
            <a:r>
              <a:rPr lang="en-US" sz="2400" dirty="0"/>
              <a:t>At the Fourth Amendment’s very core stands the right of a man to retreat into his own home and there be free from unreasonable governmental intrusion. This right would be of little practical value if the State’s agents could stand in a home’s porch or side garden and trawl for evidence with impunity; the right to retreat would be significantly diminished if the police could enter a man’s property to observe his repose from just outside the front window.</a:t>
            </a:r>
          </a:p>
        </p:txBody>
      </p:sp>
    </p:spTree>
    <p:extLst>
      <p:ext uri="{BB962C8B-B14F-4D97-AF65-F5344CB8AC3E}">
        <p14:creationId xmlns:p14="http://schemas.microsoft.com/office/powerpoint/2010/main" val="1243532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solidFill>
                  <a:srgbClr val="EBEBEB"/>
                </a:solidFill>
              </a:rPr>
              <a:t>Grady v. North Carolina, 135 S. Ct. 1368 (2015)</a:t>
            </a:r>
            <a:endParaRPr lang="en-US" dirty="0"/>
          </a:p>
        </p:txBody>
      </p:sp>
      <p:sp>
        <p:nvSpPr>
          <p:cNvPr id="3" name="Content Placeholder 2"/>
          <p:cNvSpPr>
            <a:spLocks noGrp="1"/>
          </p:cNvSpPr>
          <p:nvPr>
            <p:ph idx="1"/>
          </p:nvPr>
        </p:nvSpPr>
        <p:spPr>
          <a:xfrm>
            <a:off x="1103312" y="2052918"/>
            <a:ext cx="10326688" cy="4195481"/>
          </a:xfrm>
        </p:spPr>
        <p:txBody>
          <a:bodyPr>
            <a:normAutofit/>
          </a:bodyPr>
          <a:lstStyle/>
          <a:p>
            <a:r>
              <a:rPr lang="en-US" sz="2400" dirty="0" smtClean="0"/>
              <a:t>Supreme Court reviewed the text of the statute which required time correlated and continuous tracking of the geographic location of the subject and reporting of subject’s violations of prescriptive and proscriptive schedule or locations requirements.</a:t>
            </a:r>
          </a:p>
          <a:p>
            <a:r>
              <a:rPr lang="en-US" sz="2400" dirty="0" smtClean="0"/>
              <a:t>Based of the statute’s language, </a:t>
            </a:r>
            <a:r>
              <a:rPr lang="en-US" sz="2400" u="sng" dirty="0" smtClean="0"/>
              <a:t>Jones</a:t>
            </a:r>
            <a:r>
              <a:rPr lang="en-US" sz="2400" dirty="0" smtClean="0"/>
              <a:t> and </a:t>
            </a:r>
            <a:r>
              <a:rPr lang="en-US" sz="2400" u="sng" dirty="0" smtClean="0"/>
              <a:t>Jardine</a:t>
            </a:r>
            <a:r>
              <a:rPr lang="en-US" sz="2400" dirty="0" smtClean="0"/>
              <a:t>, the Court held attaching a device to a person’s body, without consent, for the purpose of tracking that individual’s movements was in fact a search.</a:t>
            </a:r>
          </a:p>
          <a:p>
            <a:r>
              <a:rPr lang="en-US" sz="2400" dirty="0" smtClean="0"/>
              <a:t>Supreme Court remanded to the lower to determine if the search it self was reasonable.</a:t>
            </a:r>
            <a:endParaRPr lang="en-US" sz="2400" dirty="0"/>
          </a:p>
        </p:txBody>
      </p:sp>
    </p:spTree>
    <p:extLst>
      <p:ext uri="{BB962C8B-B14F-4D97-AF65-F5344CB8AC3E}">
        <p14:creationId xmlns:p14="http://schemas.microsoft.com/office/powerpoint/2010/main" val="864077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Belleau v. Wall, 811 F.3d </a:t>
            </a:r>
            <a:r>
              <a:rPr lang="en-US" u="sng" dirty="0" smtClean="0"/>
              <a:t>929 (2016)</a:t>
            </a:r>
            <a:endParaRPr lang="en-US" u="sng" dirty="0"/>
          </a:p>
        </p:txBody>
      </p:sp>
      <p:sp>
        <p:nvSpPr>
          <p:cNvPr id="3" name="Content Placeholder 2"/>
          <p:cNvSpPr>
            <a:spLocks noGrp="1"/>
          </p:cNvSpPr>
          <p:nvPr>
            <p:ph idx="1"/>
          </p:nvPr>
        </p:nvSpPr>
        <p:spPr/>
        <p:txBody>
          <a:bodyPr/>
          <a:lstStyle/>
          <a:p>
            <a:r>
              <a:rPr lang="en-US" dirty="0"/>
              <a:t>In 2006 Wisconsin enacted Wis. Stat. § 301.48, requiring that persons released from civil commitment for sexual offenses wear a GPS monitoring device 24 hours a day for the rest of their lives. The statute applies to any sex offender released from civil commitment on or after the first day of 2008</a:t>
            </a:r>
            <a:r>
              <a:rPr lang="en-US" dirty="0" smtClean="0"/>
              <a:t>.</a:t>
            </a:r>
          </a:p>
          <a:p>
            <a:r>
              <a:rPr lang="en-US" dirty="0" smtClean="0"/>
              <a:t>Belleau claimed </a:t>
            </a:r>
            <a:r>
              <a:rPr lang="en-US" dirty="0"/>
              <a:t>that the statute violates both the Fourth Amendment to the Constitution and </a:t>
            </a:r>
            <a:r>
              <a:rPr lang="en-US" dirty="0" smtClean="0"/>
              <a:t>the </a:t>
            </a:r>
            <a:r>
              <a:rPr lang="en-US" dirty="0"/>
              <a:t>prohibition of states' enacting ex post facto laws—laws that either punish people for conduct made criminal only after they engaged in it or increase the punishment above the maximum authorized for their crime when they committed it. </a:t>
            </a:r>
          </a:p>
        </p:txBody>
      </p:sp>
    </p:spTree>
    <p:extLst>
      <p:ext uri="{BB962C8B-B14F-4D97-AF65-F5344CB8AC3E}">
        <p14:creationId xmlns:p14="http://schemas.microsoft.com/office/powerpoint/2010/main" val="2330589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Belleau v. Wall, 811 F.3d 929 (2016)</a:t>
            </a:r>
          </a:p>
        </p:txBody>
      </p:sp>
      <p:sp>
        <p:nvSpPr>
          <p:cNvPr id="3" name="Content Placeholder 2"/>
          <p:cNvSpPr>
            <a:spLocks noGrp="1"/>
          </p:cNvSpPr>
          <p:nvPr>
            <p:ph idx="1"/>
          </p:nvPr>
        </p:nvSpPr>
        <p:spPr>
          <a:xfrm>
            <a:off x="1103312" y="1513114"/>
            <a:ext cx="9945688" cy="5116286"/>
          </a:xfrm>
        </p:spPr>
        <p:txBody>
          <a:bodyPr>
            <a:noAutofit/>
          </a:bodyPr>
          <a:lstStyle/>
          <a:p>
            <a:endParaRPr lang="en-US" dirty="0" smtClean="0"/>
          </a:p>
          <a:p>
            <a:r>
              <a:rPr lang="en-US" dirty="0" smtClean="0"/>
              <a:t>The </a:t>
            </a:r>
            <a:r>
              <a:rPr lang="en-US" dirty="0"/>
              <a:t>Supreme Court held that civil commitment of sex offenders who have completed their prison sentences but are believed to have a psychiatric compulsion to repeat such offenses </a:t>
            </a:r>
            <a:r>
              <a:rPr lang="en-US" b="1" dirty="0">
                <a:solidFill>
                  <a:srgbClr val="FFFF00"/>
                </a:solidFill>
              </a:rPr>
              <a:t>is not punishment as understood in the Constitution; it is prevention. </a:t>
            </a:r>
            <a:r>
              <a:rPr lang="en-US" dirty="0"/>
              <a:t>The aim </a:t>
            </a:r>
            <a:r>
              <a:rPr lang="en-US" dirty="0" smtClean="0"/>
              <a:t>of </a:t>
            </a:r>
            <a:r>
              <a:rPr lang="en-US" dirty="0"/>
              <a:t>the anklet monitor statute is the same, and the difference between having to wear the monitor and being civilly committed is that the former measure is less likely to be perceived as punishment than is being imprisoned in an asylum for the criminally insane. So if civil commitment is not punishment, as the Supreme Court has ruled, then a fortiori neither is having to wear an anklet monitor. It is not "excessive with respect to [the nonpunitive] purpose," Smith v. Doe, supra, 538 U.S. at 97, for Wisconsin to conclude that all formerly committed sex offenders pose too great a risk to the public to be released without monitoring.</a:t>
            </a:r>
          </a:p>
        </p:txBody>
      </p:sp>
    </p:spTree>
    <p:extLst>
      <p:ext uri="{BB962C8B-B14F-4D97-AF65-F5344CB8AC3E}">
        <p14:creationId xmlns:p14="http://schemas.microsoft.com/office/powerpoint/2010/main" val="1265752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169253"/>
          </a:xfrm>
        </p:spPr>
        <p:txBody>
          <a:bodyPr/>
          <a:lstStyle/>
          <a:p>
            <a:r>
              <a:rPr lang="nb-NO" u="sng" dirty="0"/>
              <a:t>Park v. State, 305 Ga. </a:t>
            </a:r>
            <a:r>
              <a:rPr lang="nb-NO" u="sng" dirty="0" smtClean="0"/>
              <a:t>348 (2019)</a:t>
            </a:r>
            <a:endParaRPr lang="en-US" u="sng" dirty="0"/>
          </a:p>
        </p:txBody>
      </p:sp>
      <p:sp>
        <p:nvSpPr>
          <p:cNvPr id="3" name="Content Placeholder 2"/>
          <p:cNvSpPr>
            <a:spLocks noGrp="1"/>
          </p:cNvSpPr>
          <p:nvPr>
            <p:ph idx="1"/>
          </p:nvPr>
        </p:nvSpPr>
        <p:spPr>
          <a:xfrm>
            <a:off x="1103312" y="1436914"/>
            <a:ext cx="8946541" cy="5116286"/>
          </a:xfrm>
        </p:spPr>
        <p:txBody>
          <a:bodyPr/>
          <a:lstStyle/>
          <a:p>
            <a:r>
              <a:rPr lang="en-US" dirty="0"/>
              <a:t>Park </a:t>
            </a:r>
            <a:r>
              <a:rPr lang="en-US" dirty="0" smtClean="0"/>
              <a:t>argued </a:t>
            </a:r>
            <a:r>
              <a:rPr lang="en-US" dirty="0"/>
              <a:t>that OCGA § 42-1-14 (e) </a:t>
            </a:r>
            <a:r>
              <a:rPr lang="en-US" dirty="0" smtClean="0"/>
              <a:t>was </a:t>
            </a:r>
            <a:r>
              <a:rPr lang="en-US" dirty="0"/>
              <a:t>unconstitutional on its face because it authorizes an unreasonable lifelong warrantless search of sex offenders who are classified as sexually dangerous predators by requiring such offenders to </a:t>
            </a:r>
            <a:r>
              <a:rPr lang="en-US" dirty="0" smtClean="0"/>
              <a:t>wear </a:t>
            </a:r>
            <a:r>
              <a:rPr lang="en-US" dirty="0"/>
              <a:t>and be monitored at all times through a GPS monitoring device</a:t>
            </a:r>
            <a:r>
              <a:rPr lang="en-US" dirty="0" smtClean="0"/>
              <a:t>.</a:t>
            </a:r>
          </a:p>
          <a:p>
            <a:r>
              <a:rPr lang="en-US" dirty="0" smtClean="0"/>
              <a:t>Does this qualify as a Search</a:t>
            </a:r>
          </a:p>
          <a:p>
            <a:pPr lvl="1"/>
            <a:r>
              <a:rPr lang="en-US" sz="2000" dirty="0" smtClean="0"/>
              <a:t>Yes, Grady v. North Carolina</a:t>
            </a:r>
            <a:endParaRPr lang="en-US" sz="2000" dirty="0"/>
          </a:p>
          <a:p>
            <a:r>
              <a:rPr lang="en-US" dirty="0" smtClean="0"/>
              <a:t>Is the search reasonable</a:t>
            </a:r>
          </a:p>
          <a:p>
            <a:pPr lvl="1"/>
            <a:r>
              <a:rPr lang="en-US" sz="2000" dirty="0" smtClean="0"/>
              <a:t>Concluded </a:t>
            </a:r>
            <a:r>
              <a:rPr lang="en-US" sz="2000" dirty="0"/>
              <a:t>that OCGA § 42-1-14 (e) is unconstitutional on its face to the extent that it </a:t>
            </a:r>
            <a:r>
              <a:rPr lang="en-US" sz="2000" dirty="0" smtClean="0"/>
              <a:t>authorizes </a:t>
            </a:r>
            <a:r>
              <a:rPr lang="en-US" sz="2000" dirty="0"/>
              <a:t>searches of individuals, </a:t>
            </a:r>
            <a:r>
              <a:rPr lang="en-US" sz="2000" b="1" dirty="0">
                <a:solidFill>
                  <a:srgbClr val="FFFF00"/>
                </a:solidFill>
              </a:rPr>
              <a:t>like Park, who are no longer serving any part of their sentences</a:t>
            </a:r>
            <a:r>
              <a:rPr lang="en-US" sz="2000" dirty="0"/>
              <a:t> in order to find </a:t>
            </a:r>
            <a:r>
              <a:rPr lang="en-US" sz="2000" dirty="0" smtClean="0"/>
              <a:t>evidence </a:t>
            </a:r>
            <a:r>
              <a:rPr lang="en-US" sz="2000" dirty="0"/>
              <a:t>of possible criminal conduct</a:t>
            </a:r>
            <a:r>
              <a:rPr lang="en-US" dirty="0"/>
              <a:t>.</a:t>
            </a:r>
            <a:endParaRPr lang="en-US" dirty="0" smtClean="0"/>
          </a:p>
          <a:p>
            <a:pPr lvl="1"/>
            <a:endParaRPr lang="en-US" dirty="0" smtClean="0"/>
          </a:p>
        </p:txBody>
      </p:sp>
    </p:spTree>
    <p:extLst>
      <p:ext uri="{BB962C8B-B14F-4D97-AF65-F5344CB8AC3E}">
        <p14:creationId xmlns:p14="http://schemas.microsoft.com/office/powerpoint/2010/main" val="2357620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u="sng" dirty="0"/>
              <a:t>Park v. State, 305 Ga. 348 (2019)</a:t>
            </a:r>
            <a:endParaRPr lang="en-US" u="sng" dirty="0"/>
          </a:p>
        </p:txBody>
      </p:sp>
      <p:sp>
        <p:nvSpPr>
          <p:cNvPr id="3" name="Content Placeholder 2"/>
          <p:cNvSpPr>
            <a:spLocks noGrp="1"/>
          </p:cNvSpPr>
          <p:nvPr>
            <p:ph idx="1"/>
          </p:nvPr>
        </p:nvSpPr>
        <p:spPr/>
        <p:txBody>
          <a:bodyPr>
            <a:normAutofit/>
          </a:bodyPr>
          <a:lstStyle/>
          <a:p>
            <a:r>
              <a:rPr lang="en-US" dirty="0" smtClean="0"/>
              <a:t>Does the State act qualify as a search</a:t>
            </a:r>
          </a:p>
          <a:p>
            <a:pPr marL="0" indent="0">
              <a:buNone/>
            </a:pPr>
            <a:endParaRPr lang="en-US" dirty="0" smtClean="0"/>
          </a:p>
          <a:p>
            <a:r>
              <a:rPr lang="en-US" dirty="0" smtClean="0"/>
              <a:t>Is the Search Reasonable - whether warrantless search is authorized</a:t>
            </a:r>
          </a:p>
          <a:p>
            <a:pPr lvl="1"/>
            <a:r>
              <a:rPr lang="en-US" sz="2000" dirty="0" smtClean="0"/>
              <a:t>(</a:t>
            </a:r>
            <a:r>
              <a:rPr lang="en-US" sz="2000" dirty="0"/>
              <a:t>1) whether the searches involved may be reasonable under the Fourth Amendment due to the individuals being searched having a </a:t>
            </a:r>
            <a:r>
              <a:rPr lang="en-US" sz="2000" b="1" dirty="0">
                <a:solidFill>
                  <a:srgbClr val="FFFF00"/>
                </a:solidFill>
              </a:rPr>
              <a:t>diminished expectation of privac</a:t>
            </a:r>
            <a:r>
              <a:rPr lang="en-US" sz="2000" dirty="0">
                <a:solidFill>
                  <a:srgbClr val="FFFF00"/>
                </a:solidFill>
              </a:rPr>
              <a:t>y</a:t>
            </a:r>
            <a:r>
              <a:rPr lang="en-US" sz="2000" dirty="0"/>
              <a:t>, and </a:t>
            </a:r>
            <a:endParaRPr lang="en-US" sz="2000" dirty="0" smtClean="0"/>
          </a:p>
          <a:p>
            <a:pPr lvl="1"/>
            <a:r>
              <a:rPr lang="en-US" sz="2000" dirty="0" smtClean="0"/>
              <a:t>(</a:t>
            </a:r>
            <a:r>
              <a:rPr lang="en-US" sz="2000" dirty="0"/>
              <a:t>2) whether the warrantless searches authorized by the statute may be permissible based on “</a:t>
            </a:r>
            <a:r>
              <a:rPr lang="en-US" sz="2000" b="1" dirty="0">
                <a:solidFill>
                  <a:srgbClr val="FFFF00"/>
                </a:solidFill>
              </a:rPr>
              <a:t>special needs</a:t>
            </a:r>
            <a:r>
              <a:rPr lang="en-US" sz="2000" dirty="0"/>
              <a:t>.”</a:t>
            </a:r>
          </a:p>
        </p:txBody>
      </p:sp>
    </p:spTree>
    <p:extLst>
      <p:ext uri="{BB962C8B-B14F-4D97-AF65-F5344CB8AC3E}">
        <p14:creationId xmlns:p14="http://schemas.microsoft.com/office/powerpoint/2010/main" val="1065765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Diminished Expectation of Privacy</a:t>
            </a:r>
            <a:endParaRPr lang="en-US" dirty="0"/>
          </a:p>
        </p:txBody>
      </p:sp>
      <p:sp>
        <p:nvSpPr>
          <p:cNvPr id="3" name="Content Placeholder 2"/>
          <p:cNvSpPr>
            <a:spLocks noGrp="1"/>
          </p:cNvSpPr>
          <p:nvPr>
            <p:ph idx="1"/>
          </p:nvPr>
        </p:nvSpPr>
        <p:spPr/>
        <p:txBody>
          <a:bodyPr>
            <a:normAutofit/>
          </a:bodyPr>
          <a:lstStyle/>
          <a:p>
            <a:r>
              <a:rPr lang="en-US" sz="2400" dirty="0" smtClean="0"/>
              <a:t>Inmates</a:t>
            </a:r>
          </a:p>
          <a:p>
            <a:r>
              <a:rPr lang="en-US" sz="2400" dirty="0" smtClean="0"/>
              <a:t>Parolees</a:t>
            </a:r>
          </a:p>
          <a:p>
            <a:r>
              <a:rPr lang="en-US" sz="2400" dirty="0" smtClean="0"/>
              <a:t>Probationers</a:t>
            </a:r>
          </a:p>
          <a:p>
            <a:r>
              <a:rPr lang="en-US" sz="2400" dirty="0" smtClean="0"/>
              <a:t>Anyone currently under sentence or supervision</a:t>
            </a:r>
            <a:endParaRPr lang="en-US" sz="2400" dirty="0"/>
          </a:p>
        </p:txBody>
      </p:sp>
    </p:spTree>
    <p:extLst>
      <p:ext uri="{BB962C8B-B14F-4D97-AF65-F5344CB8AC3E}">
        <p14:creationId xmlns:p14="http://schemas.microsoft.com/office/powerpoint/2010/main" val="3281354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Parks</a:t>
            </a:r>
            <a:r>
              <a:rPr lang="en-US" dirty="0" smtClean="0"/>
              <a:t> – </a:t>
            </a:r>
            <a:r>
              <a:rPr lang="en-US" dirty="0" smtClean="0"/>
              <a:t>Blackwell, Boggs, Bethel </a:t>
            </a:r>
            <a:r>
              <a:rPr lang="en-US" smtClean="0"/>
              <a:t>and Padgett</a:t>
            </a:r>
            <a:endParaRPr lang="en-US" dirty="0"/>
          </a:p>
        </p:txBody>
      </p:sp>
      <p:sp>
        <p:nvSpPr>
          <p:cNvPr id="3" name="Content Placeholder 2"/>
          <p:cNvSpPr>
            <a:spLocks noGrp="1"/>
          </p:cNvSpPr>
          <p:nvPr>
            <p:ph idx="1"/>
          </p:nvPr>
        </p:nvSpPr>
        <p:spPr/>
        <p:txBody>
          <a:bodyPr>
            <a:normAutofit/>
          </a:bodyPr>
          <a:lstStyle/>
          <a:p>
            <a:r>
              <a:rPr lang="en-US" sz="2800" dirty="0"/>
              <a:t>But nothing in our decision today precludes the General Assembly </a:t>
            </a:r>
            <a:r>
              <a:rPr lang="en-US" sz="2800" dirty="0">
                <a:solidFill>
                  <a:srgbClr val="FFFF00"/>
                </a:solidFill>
              </a:rPr>
              <a:t>from authorizing life sentences for the worst sexual offenders, and nothing in our decision prevents the General Assembly from requiring a sentencing court in the worst cases to require GPS monitoring </a:t>
            </a:r>
            <a:r>
              <a:rPr lang="en-US" sz="2800" dirty="0"/>
              <a:t>as a condition of permitting a sexual offender to serve part of a life sentence on probation.</a:t>
            </a:r>
          </a:p>
        </p:txBody>
      </p:sp>
    </p:spTree>
    <p:extLst>
      <p:ext uri="{BB962C8B-B14F-4D97-AF65-F5344CB8AC3E}">
        <p14:creationId xmlns:p14="http://schemas.microsoft.com/office/powerpoint/2010/main" val="3650224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Michigan</a:t>
            </a:r>
            <a:endParaRPr lang="en-US" dirty="0"/>
          </a:p>
        </p:txBody>
      </p:sp>
      <p:sp>
        <p:nvSpPr>
          <p:cNvPr id="3" name="Content Placeholder 2"/>
          <p:cNvSpPr>
            <a:spLocks noGrp="1"/>
          </p:cNvSpPr>
          <p:nvPr>
            <p:ph idx="1"/>
          </p:nvPr>
        </p:nvSpPr>
        <p:spPr>
          <a:xfrm>
            <a:off x="1103312" y="2052918"/>
            <a:ext cx="9749745" cy="4195481"/>
          </a:xfrm>
        </p:spPr>
        <p:txBody>
          <a:bodyPr>
            <a:normAutofit/>
          </a:bodyPr>
          <a:lstStyle/>
          <a:p>
            <a:r>
              <a:rPr lang="en-US" sz="2400" dirty="0"/>
              <a:t>750.520n Lifetime electronic monitoring</a:t>
            </a:r>
            <a:r>
              <a:rPr lang="en-US" sz="2400" dirty="0" smtClean="0"/>
              <a:t>.</a:t>
            </a:r>
          </a:p>
          <a:p>
            <a:pPr marL="0" indent="0">
              <a:buNone/>
            </a:pPr>
            <a:r>
              <a:rPr lang="en-US" sz="2400" dirty="0" smtClean="0"/>
              <a:t>     Sec</a:t>
            </a:r>
            <a:r>
              <a:rPr lang="en-US" sz="2400" dirty="0"/>
              <a:t>. 520n. </a:t>
            </a:r>
          </a:p>
          <a:p>
            <a:pPr marL="0" indent="0">
              <a:buNone/>
            </a:pPr>
            <a:r>
              <a:rPr lang="en-US" sz="2400" dirty="0" smtClean="0"/>
              <a:t>    (</a:t>
            </a:r>
            <a:r>
              <a:rPr lang="en-US" sz="2400" dirty="0"/>
              <a:t>1) A person convicted under section 520b or 520c for criminal </a:t>
            </a:r>
            <a:r>
              <a:rPr lang="en-US" sz="2400" dirty="0" smtClean="0"/>
              <a:t>	sexual conduct </a:t>
            </a:r>
            <a:r>
              <a:rPr lang="en-US" sz="2400" dirty="0"/>
              <a:t>committed by an individual 17 years old or </a:t>
            </a:r>
            <a:r>
              <a:rPr lang="en-US" sz="2400" dirty="0" smtClean="0"/>
              <a:t>	older </a:t>
            </a:r>
            <a:r>
              <a:rPr lang="en-US" sz="2400" dirty="0"/>
              <a:t>against </a:t>
            </a:r>
            <a:r>
              <a:rPr lang="en-US" sz="2400" dirty="0" smtClean="0"/>
              <a:t>an </a:t>
            </a:r>
            <a:r>
              <a:rPr lang="en-US" sz="2400" dirty="0"/>
              <a:t>individual less than 13 years of age shall be </a:t>
            </a:r>
            <a:r>
              <a:rPr lang="en-US" sz="2400" dirty="0" smtClean="0"/>
              <a:t>	sentenced </a:t>
            </a:r>
            <a:r>
              <a:rPr lang="en-US" sz="2400" dirty="0"/>
              <a:t>to </a:t>
            </a:r>
            <a:r>
              <a:rPr lang="en-US" sz="2400" dirty="0" smtClean="0"/>
              <a:t>lifetime </a:t>
            </a:r>
            <a:r>
              <a:rPr lang="en-US" sz="2400" dirty="0"/>
              <a:t>electronic monitoring as provided </a:t>
            </a:r>
            <a:r>
              <a:rPr lang="en-US" sz="2400" dirty="0" smtClean="0"/>
              <a:t>	under </a:t>
            </a:r>
            <a:r>
              <a:rPr lang="en-US" sz="2400" dirty="0"/>
              <a:t>section 85 of the </a:t>
            </a:r>
            <a:r>
              <a:rPr lang="en-US" sz="2400" dirty="0" smtClean="0"/>
              <a:t>	corrections </a:t>
            </a:r>
            <a:r>
              <a:rPr lang="en-US" sz="2400" dirty="0"/>
              <a:t>code of 1953, 1953 PA </a:t>
            </a:r>
            <a:r>
              <a:rPr lang="en-US" sz="2400" dirty="0" smtClean="0"/>
              <a:t>	232</a:t>
            </a:r>
            <a:r>
              <a:rPr lang="en-US" sz="2400" dirty="0"/>
              <a:t>, MCL 791.285.</a:t>
            </a:r>
          </a:p>
        </p:txBody>
      </p:sp>
    </p:spTree>
    <p:extLst>
      <p:ext uri="{BB962C8B-B14F-4D97-AF65-F5344CB8AC3E}">
        <p14:creationId xmlns:p14="http://schemas.microsoft.com/office/powerpoint/2010/main" val="2342100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Michigan</a:t>
            </a:r>
            <a:endParaRPr lang="en-US" dirty="0"/>
          </a:p>
        </p:txBody>
      </p:sp>
      <p:sp>
        <p:nvSpPr>
          <p:cNvPr id="3" name="Content Placeholder 2"/>
          <p:cNvSpPr>
            <a:spLocks noGrp="1"/>
          </p:cNvSpPr>
          <p:nvPr>
            <p:ph idx="1"/>
          </p:nvPr>
        </p:nvSpPr>
        <p:spPr/>
        <p:txBody>
          <a:bodyPr>
            <a:normAutofit fontScale="92500" lnSpcReduction="10000"/>
          </a:bodyPr>
          <a:lstStyle/>
          <a:p>
            <a:r>
              <a:rPr lang="en-US" dirty="0"/>
              <a:t>791.285 Lifetime electronic monitoring </a:t>
            </a:r>
            <a:r>
              <a:rPr lang="en-US" dirty="0" smtClean="0"/>
              <a:t>program </a:t>
            </a:r>
            <a:r>
              <a:rPr lang="en-US" dirty="0"/>
              <a:t>establishment; </a:t>
            </a:r>
            <a:endParaRPr lang="en-US" dirty="0" smtClean="0"/>
          </a:p>
          <a:p>
            <a:r>
              <a:rPr lang="en-US" dirty="0" smtClean="0"/>
              <a:t>Sec</a:t>
            </a:r>
            <a:r>
              <a:rPr lang="en-US" dirty="0"/>
              <a:t>. 85. (1) The lifetime electronic monitoring program is established in the department. The lifetime electronic monitoring program shall implement a system of monitoring individuals released from parole, prison, or both parole and prison who are sentenced by the court to lifetime electronic monitoring. The lifetime electronic monitoring program shall accomplish all of the following: </a:t>
            </a:r>
            <a:endParaRPr lang="en-US" dirty="0" smtClean="0"/>
          </a:p>
          <a:p>
            <a:r>
              <a:rPr lang="en-US" dirty="0" smtClean="0"/>
              <a:t>(</a:t>
            </a:r>
            <a:r>
              <a:rPr lang="en-US" dirty="0"/>
              <a:t>a) By electronic means, track the movement and location of each individual from the time the individual is released on parole or from prison until the time of the individual's death. </a:t>
            </a:r>
            <a:endParaRPr lang="en-US" dirty="0" smtClean="0"/>
          </a:p>
          <a:p>
            <a:r>
              <a:rPr lang="en-US" dirty="0" smtClean="0"/>
              <a:t>(</a:t>
            </a:r>
            <a:r>
              <a:rPr lang="en-US" dirty="0"/>
              <a:t>b) Develop methods by which the individual's movement and location may be determined, both in real time and recorded time, and recorded information retrieved upon request by the court or a law enforcement agency.</a:t>
            </a:r>
          </a:p>
        </p:txBody>
      </p:sp>
    </p:spTree>
    <p:extLst>
      <p:ext uri="{BB962C8B-B14F-4D97-AF65-F5344CB8AC3E}">
        <p14:creationId xmlns:p14="http://schemas.microsoft.com/office/powerpoint/2010/main" val="523892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Offenses – Life Probation</a:t>
            </a:r>
            <a:endParaRPr lang="en-US" dirty="0"/>
          </a:p>
        </p:txBody>
      </p:sp>
      <p:sp>
        <p:nvSpPr>
          <p:cNvPr id="3" name="Content Placeholder 2"/>
          <p:cNvSpPr>
            <a:spLocks noGrp="1"/>
          </p:cNvSpPr>
          <p:nvPr>
            <p:ph idx="1"/>
          </p:nvPr>
        </p:nvSpPr>
        <p:spPr/>
        <p:txBody>
          <a:bodyPr>
            <a:normAutofit/>
          </a:bodyPr>
          <a:lstStyle/>
          <a:p>
            <a:pPr marL="457200" lvl="1" indent="0">
              <a:buNone/>
            </a:pPr>
            <a:r>
              <a:rPr lang="en-US" sz="2400" dirty="0"/>
              <a:t>§ 16-6-1. Rape (forcible) </a:t>
            </a:r>
          </a:p>
          <a:p>
            <a:pPr marL="457200" lvl="1" indent="0">
              <a:buNone/>
            </a:pPr>
            <a:r>
              <a:rPr lang="en-US" sz="2400" dirty="0"/>
              <a:t>A person convicted of the offense of rape shall be punished by death, by imprisonment for life without parole, by imprisonment for life, or </a:t>
            </a:r>
            <a:r>
              <a:rPr lang="en-US" sz="2400" b="1" dirty="0">
                <a:solidFill>
                  <a:srgbClr val="FFFF00"/>
                </a:solidFill>
              </a:rPr>
              <a:t>by a split sentence that is a term of imprisonment for not less than 25 years and not exceeding life imprisonment, </a:t>
            </a:r>
            <a:r>
              <a:rPr lang="en-US" sz="2400" b="1" i="1" dirty="0">
                <a:solidFill>
                  <a:srgbClr val="FFFF00"/>
                </a:solidFill>
              </a:rPr>
              <a:t>followed by probation for life.</a:t>
            </a:r>
          </a:p>
          <a:p>
            <a:pPr marL="457200" lvl="1" indent="0">
              <a:buNone/>
            </a:pPr>
            <a:endParaRPr lang="en-US" sz="2400" dirty="0"/>
          </a:p>
        </p:txBody>
      </p:sp>
    </p:spTree>
    <p:extLst>
      <p:ext uri="{BB962C8B-B14F-4D97-AF65-F5344CB8AC3E}">
        <p14:creationId xmlns:p14="http://schemas.microsoft.com/office/powerpoint/2010/main" val="1973066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 Offenses – Life Probation</a:t>
            </a:r>
          </a:p>
        </p:txBody>
      </p:sp>
      <p:sp>
        <p:nvSpPr>
          <p:cNvPr id="3" name="Content Placeholder 2"/>
          <p:cNvSpPr>
            <a:spLocks noGrp="1"/>
          </p:cNvSpPr>
          <p:nvPr>
            <p:ph idx="1"/>
          </p:nvPr>
        </p:nvSpPr>
        <p:spPr/>
        <p:txBody>
          <a:bodyPr/>
          <a:lstStyle/>
          <a:p>
            <a:r>
              <a:rPr lang="en-US" dirty="0"/>
              <a:t>§ </a:t>
            </a:r>
            <a:r>
              <a:rPr lang="en-US" dirty="0" smtClean="0"/>
              <a:t>16-6-2  Aggravated </a:t>
            </a:r>
            <a:r>
              <a:rPr lang="en-US" dirty="0"/>
              <a:t>Sodomy </a:t>
            </a:r>
          </a:p>
          <a:p>
            <a:pPr marL="0" indent="0">
              <a:buNone/>
            </a:pPr>
            <a:endParaRPr lang="en-US" dirty="0" smtClean="0"/>
          </a:p>
          <a:p>
            <a:pPr marL="0" indent="0">
              <a:buNone/>
            </a:pPr>
            <a:r>
              <a:rPr lang="en-US" dirty="0"/>
              <a:t>	</a:t>
            </a:r>
            <a:r>
              <a:rPr lang="en-US" dirty="0" smtClean="0"/>
              <a:t>A </a:t>
            </a:r>
            <a:r>
              <a:rPr lang="en-US" dirty="0"/>
              <a:t>person convicted of the offense of aggravated sodomy shall be </a:t>
            </a:r>
            <a:r>
              <a:rPr lang="en-US" dirty="0" smtClean="0"/>
              <a:t>	punished </a:t>
            </a:r>
            <a:r>
              <a:rPr lang="en-US" dirty="0"/>
              <a:t>by imprisonment for life or </a:t>
            </a:r>
            <a:r>
              <a:rPr lang="en-US" b="1" dirty="0">
                <a:solidFill>
                  <a:srgbClr val="FFFF00"/>
                </a:solidFill>
              </a:rPr>
              <a:t>by a split sentence that is </a:t>
            </a:r>
            <a:r>
              <a:rPr lang="en-US" b="1" dirty="0" smtClean="0">
                <a:solidFill>
                  <a:srgbClr val="FFFF00"/>
                </a:solidFill>
              </a:rPr>
              <a:t>a</a:t>
            </a:r>
          </a:p>
          <a:p>
            <a:pPr marL="0" indent="0">
              <a:buNone/>
            </a:pPr>
            <a:r>
              <a:rPr lang="en-US" b="1" dirty="0">
                <a:solidFill>
                  <a:srgbClr val="FFFF00"/>
                </a:solidFill>
              </a:rPr>
              <a:t>	</a:t>
            </a:r>
            <a:r>
              <a:rPr lang="en-US" b="1" dirty="0" smtClean="0">
                <a:solidFill>
                  <a:srgbClr val="FFFF00"/>
                </a:solidFill>
              </a:rPr>
              <a:t>term </a:t>
            </a:r>
            <a:r>
              <a:rPr lang="en-US" b="1" dirty="0">
                <a:solidFill>
                  <a:srgbClr val="FFFF00"/>
                </a:solidFill>
              </a:rPr>
              <a:t>of imprisonment for not less than 25 years and not exceeding </a:t>
            </a:r>
            <a:r>
              <a:rPr lang="en-US" b="1" dirty="0" smtClean="0">
                <a:solidFill>
                  <a:srgbClr val="FFFF00"/>
                </a:solidFill>
              </a:rPr>
              <a:t>	life </a:t>
            </a:r>
            <a:r>
              <a:rPr lang="en-US" b="1" dirty="0">
                <a:solidFill>
                  <a:srgbClr val="FFFF00"/>
                </a:solidFill>
              </a:rPr>
              <a:t>imprisonment, </a:t>
            </a:r>
            <a:r>
              <a:rPr lang="en-US" b="1" i="1" dirty="0">
                <a:solidFill>
                  <a:srgbClr val="FFFF00"/>
                </a:solidFill>
              </a:rPr>
              <a:t>followed by probation for life</a:t>
            </a:r>
            <a:r>
              <a:rPr lang="en-US" i="1" dirty="0"/>
              <a:t>.</a:t>
            </a:r>
          </a:p>
          <a:p>
            <a:endParaRPr lang="en-US" i="1" dirty="0"/>
          </a:p>
        </p:txBody>
      </p:sp>
    </p:spTree>
    <p:extLst>
      <p:ext uri="{BB962C8B-B14F-4D97-AF65-F5344CB8AC3E}">
        <p14:creationId xmlns:p14="http://schemas.microsoft.com/office/powerpoint/2010/main" val="3684155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 Offenses – Life Probation</a:t>
            </a:r>
          </a:p>
        </p:txBody>
      </p:sp>
      <p:sp>
        <p:nvSpPr>
          <p:cNvPr id="3" name="Content Placeholder 2"/>
          <p:cNvSpPr>
            <a:spLocks noGrp="1"/>
          </p:cNvSpPr>
          <p:nvPr>
            <p:ph idx="1"/>
          </p:nvPr>
        </p:nvSpPr>
        <p:spPr/>
        <p:txBody>
          <a:bodyPr>
            <a:normAutofit/>
          </a:bodyPr>
          <a:lstStyle/>
          <a:p>
            <a:r>
              <a:rPr lang="en-US" dirty="0"/>
              <a:t>§ 16-6-4. Child </a:t>
            </a:r>
            <a:r>
              <a:rPr lang="en-US" dirty="0" smtClean="0"/>
              <a:t>Molestation – Second Conviction</a:t>
            </a:r>
          </a:p>
          <a:p>
            <a:endParaRPr lang="en-US" dirty="0"/>
          </a:p>
          <a:p>
            <a:pPr marL="457200" lvl="1" indent="0">
              <a:buNone/>
            </a:pPr>
            <a:r>
              <a:rPr lang="en-US" sz="2000" dirty="0"/>
              <a:t>Except as provided in paragraph (2) of this subsection, </a:t>
            </a:r>
            <a:r>
              <a:rPr lang="en-US" sz="2000" b="1" dirty="0">
                <a:solidFill>
                  <a:srgbClr val="FFFF00"/>
                </a:solidFill>
              </a:rPr>
              <a:t>upon a second or subsequent conviction of an offense of child molestation</a:t>
            </a:r>
            <a:r>
              <a:rPr lang="en-US" sz="2000" dirty="0"/>
              <a:t>, the defendant shall be punished by imprisonment for not less than ten years nor more than 30 years or </a:t>
            </a:r>
            <a:r>
              <a:rPr lang="en-US" sz="2000" b="1" i="1" dirty="0">
                <a:solidFill>
                  <a:srgbClr val="FFFF00"/>
                </a:solidFill>
              </a:rPr>
              <a:t>by imprisonment for life </a:t>
            </a:r>
            <a:r>
              <a:rPr lang="en-US" sz="2000" b="1" dirty="0">
                <a:solidFill>
                  <a:srgbClr val="FFFF00"/>
                </a:solidFill>
              </a:rPr>
              <a:t>and shall be subject to the sentencing and punishment provisions of Code Sections 17-10-6.2 and 17-10-7</a:t>
            </a:r>
            <a:r>
              <a:rPr lang="en-US" sz="2000" dirty="0"/>
              <a:t>; provided, however, that prior to trial, a defendant shall be given notice, in writing, that the state intends to seek a punishment of life imprisonment.</a:t>
            </a:r>
          </a:p>
        </p:txBody>
      </p:sp>
    </p:spTree>
    <p:extLst>
      <p:ext uri="{BB962C8B-B14F-4D97-AF65-F5344CB8AC3E}">
        <p14:creationId xmlns:p14="http://schemas.microsoft.com/office/powerpoint/2010/main" val="4135987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 Offenses – Life Probation</a:t>
            </a:r>
          </a:p>
        </p:txBody>
      </p:sp>
      <p:sp>
        <p:nvSpPr>
          <p:cNvPr id="3" name="Content Placeholder 2"/>
          <p:cNvSpPr>
            <a:spLocks noGrp="1"/>
          </p:cNvSpPr>
          <p:nvPr>
            <p:ph idx="1"/>
          </p:nvPr>
        </p:nvSpPr>
        <p:spPr/>
        <p:txBody>
          <a:bodyPr/>
          <a:lstStyle/>
          <a:p>
            <a:r>
              <a:rPr lang="en-US" dirty="0"/>
              <a:t>§ 16-6-4  Aggravated Child </a:t>
            </a:r>
            <a:r>
              <a:rPr lang="en-US" dirty="0" smtClean="0"/>
              <a:t>Molestation</a:t>
            </a:r>
          </a:p>
          <a:p>
            <a:endParaRPr lang="en-US" dirty="0"/>
          </a:p>
          <a:p>
            <a:pPr lvl="1"/>
            <a:r>
              <a:rPr lang="en-US" dirty="0"/>
              <a:t>A person convicted of the offense of aggravated child molestation shall be punished </a:t>
            </a:r>
            <a:r>
              <a:rPr lang="en-US" b="1" i="1" dirty="0">
                <a:solidFill>
                  <a:srgbClr val="FFFF00"/>
                </a:solidFill>
              </a:rPr>
              <a:t>by imprisonment for life </a:t>
            </a:r>
            <a:r>
              <a:rPr lang="en-US" dirty="0"/>
              <a:t>or by a </a:t>
            </a:r>
            <a:r>
              <a:rPr lang="en-US" b="1" i="1" dirty="0">
                <a:solidFill>
                  <a:srgbClr val="FFFF00"/>
                </a:solidFill>
              </a:rPr>
              <a:t>split sentence that is a term of imprisonment for not less than 25 years and not exceeding life imprisonment, followed by probation for life</a:t>
            </a:r>
            <a:r>
              <a:rPr lang="en-US" dirty="0"/>
              <a:t>, and shall be subject to the sentencing and punishment provisions of Code Sections 17-10-6.1 and 17-10-7.</a:t>
            </a:r>
          </a:p>
        </p:txBody>
      </p:sp>
    </p:spTree>
    <p:extLst>
      <p:ext uri="{BB962C8B-B14F-4D97-AF65-F5344CB8AC3E}">
        <p14:creationId xmlns:p14="http://schemas.microsoft.com/office/powerpoint/2010/main" val="761512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 Offenses – Life Probation</a:t>
            </a:r>
          </a:p>
        </p:txBody>
      </p:sp>
      <p:sp>
        <p:nvSpPr>
          <p:cNvPr id="3" name="Content Placeholder 2"/>
          <p:cNvSpPr>
            <a:spLocks noGrp="1"/>
          </p:cNvSpPr>
          <p:nvPr>
            <p:ph idx="1"/>
          </p:nvPr>
        </p:nvSpPr>
        <p:spPr/>
        <p:txBody>
          <a:bodyPr/>
          <a:lstStyle/>
          <a:p>
            <a:r>
              <a:rPr lang="en-US" dirty="0"/>
              <a:t>§ 16-6-22.2. Aggravated Sexual </a:t>
            </a:r>
            <a:r>
              <a:rPr lang="en-US" dirty="0" smtClean="0"/>
              <a:t>Battery</a:t>
            </a:r>
          </a:p>
          <a:p>
            <a:endParaRPr lang="en-US" dirty="0"/>
          </a:p>
          <a:p>
            <a:pPr lvl="1"/>
            <a:r>
              <a:rPr lang="en-US" dirty="0"/>
              <a:t>A person convicted of the offense of aggravated sexual battery shall be punished by </a:t>
            </a:r>
            <a:r>
              <a:rPr lang="en-US" b="1" i="1" dirty="0">
                <a:solidFill>
                  <a:srgbClr val="FFFF00"/>
                </a:solidFill>
              </a:rPr>
              <a:t>imprisonment for life</a:t>
            </a:r>
            <a:r>
              <a:rPr lang="en-US" dirty="0"/>
              <a:t> or by a </a:t>
            </a:r>
            <a:r>
              <a:rPr lang="en-US" b="1" i="1" dirty="0">
                <a:solidFill>
                  <a:srgbClr val="FFFF00"/>
                </a:solidFill>
              </a:rPr>
              <a:t>split sentence that is a term of imprisonment for not less than 25 years and not exceeding life imprisonment, followed by probation for life</a:t>
            </a:r>
            <a:r>
              <a:rPr lang="en-US" dirty="0"/>
              <a:t>, and shall be subject to the sentencing and punishment provisions of Code Sections 17-10-6.1 and 17-10-7.</a:t>
            </a:r>
          </a:p>
        </p:txBody>
      </p:sp>
    </p:spTree>
    <p:extLst>
      <p:ext uri="{BB962C8B-B14F-4D97-AF65-F5344CB8AC3E}">
        <p14:creationId xmlns:p14="http://schemas.microsoft.com/office/powerpoint/2010/main" val="268984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Passing Constitutional Muster</a:t>
            </a:r>
            <a:endParaRPr lang="en-US" dirty="0"/>
          </a:p>
        </p:txBody>
      </p:sp>
      <p:sp>
        <p:nvSpPr>
          <p:cNvPr id="3" name="Content Placeholder 2"/>
          <p:cNvSpPr>
            <a:spLocks noGrp="1"/>
          </p:cNvSpPr>
          <p:nvPr>
            <p:ph idx="1"/>
          </p:nvPr>
        </p:nvSpPr>
        <p:spPr/>
        <p:txBody>
          <a:bodyPr/>
          <a:lstStyle/>
          <a:p>
            <a:r>
              <a:rPr lang="en-US" dirty="0"/>
              <a:t>Does the State act qualify as a search</a:t>
            </a:r>
          </a:p>
          <a:p>
            <a:endParaRPr lang="en-US" dirty="0"/>
          </a:p>
          <a:p>
            <a:r>
              <a:rPr lang="en-US" dirty="0"/>
              <a:t>Is the Search Reasonable - whether warrantless search is authorized</a:t>
            </a:r>
          </a:p>
          <a:p>
            <a:r>
              <a:rPr lang="en-US" dirty="0"/>
              <a:t>(1) whether the searches involved may be reasonable under the Fourth Amendment due to the individuals being searched having a </a:t>
            </a:r>
            <a:r>
              <a:rPr lang="en-US" b="1" dirty="0">
                <a:solidFill>
                  <a:srgbClr val="FFFF00"/>
                </a:solidFill>
              </a:rPr>
              <a:t>diminished expectation of privacy</a:t>
            </a:r>
            <a:r>
              <a:rPr lang="en-US" dirty="0"/>
              <a:t>, and </a:t>
            </a:r>
          </a:p>
          <a:p>
            <a:r>
              <a:rPr lang="en-US" dirty="0"/>
              <a:t>(2) whether the warrantless searches authorized by the statute may be permissible based on “special needs.”</a:t>
            </a:r>
          </a:p>
          <a:p>
            <a:endParaRPr lang="en-US" dirty="0"/>
          </a:p>
        </p:txBody>
      </p:sp>
    </p:spTree>
    <p:extLst>
      <p:ext uri="{BB962C8B-B14F-4D97-AF65-F5344CB8AC3E}">
        <p14:creationId xmlns:p14="http://schemas.microsoft.com/office/powerpoint/2010/main" val="1010254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 a Provision to Petition for Termination </a:t>
            </a:r>
            <a:endParaRPr lang="en-US" dirty="0"/>
          </a:p>
        </p:txBody>
      </p:sp>
      <p:sp>
        <p:nvSpPr>
          <p:cNvPr id="3" name="Content Placeholder 2"/>
          <p:cNvSpPr>
            <a:spLocks noGrp="1"/>
          </p:cNvSpPr>
          <p:nvPr>
            <p:ph idx="1"/>
          </p:nvPr>
        </p:nvSpPr>
        <p:spPr/>
        <p:txBody>
          <a:bodyPr>
            <a:normAutofit/>
          </a:bodyPr>
          <a:lstStyle/>
          <a:p>
            <a:r>
              <a:rPr lang="en-US" sz="2400" dirty="0"/>
              <a:t>Wis. Stat. § </a:t>
            </a:r>
            <a:r>
              <a:rPr lang="en-US" sz="2400" dirty="0" smtClean="0"/>
              <a:t>301.48</a:t>
            </a:r>
          </a:p>
          <a:p>
            <a:endParaRPr lang="en-US" sz="2400" dirty="0"/>
          </a:p>
          <a:p>
            <a:r>
              <a:rPr lang="en-US" sz="2400" dirty="0"/>
              <a:t>A person may not file a petition requesting termination of lifetime tracking earlier than </a:t>
            </a:r>
            <a:r>
              <a:rPr lang="en-US" sz="2400" b="1" dirty="0">
                <a:solidFill>
                  <a:srgbClr val="FFFF00"/>
                </a:solidFill>
              </a:rPr>
              <a:t>20 years</a:t>
            </a:r>
            <a:r>
              <a:rPr lang="en-US" sz="2400" dirty="0"/>
              <a:t> after the date on which the period of lifetime tracking began. If a person files a petition requesting termination of lifetime tracking at any time earlier than 20 years after the date on which the period of lifetime tracking began, the court shall deny the petition without a hearing.</a:t>
            </a:r>
          </a:p>
        </p:txBody>
      </p:sp>
    </p:spTree>
    <p:extLst>
      <p:ext uri="{BB962C8B-B14F-4D97-AF65-F5344CB8AC3E}">
        <p14:creationId xmlns:p14="http://schemas.microsoft.com/office/powerpoint/2010/main" val="2329760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Litigation</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Petition for Writ of Certiorari to the Supreme Court of the United States filed in Kaufman v. Evers.</a:t>
            </a:r>
          </a:p>
          <a:p>
            <a:r>
              <a:rPr lang="en-US" sz="2800" dirty="0" smtClean="0"/>
              <a:t>Wisconsin Statute</a:t>
            </a:r>
          </a:p>
          <a:p>
            <a:r>
              <a:rPr lang="en-US" sz="2800" dirty="0" smtClean="0"/>
              <a:t>Question presented: can the State of Wisconsin subject child sex offenders and repeat sex offenders to lifetime location tracking consistent with the Fourth Amendment.</a:t>
            </a:r>
          </a:p>
          <a:p>
            <a:r>
              <a:rPr lang="en-US" sz="2800" dirty="0" smtClean="0"/>
              <a:t>No. 18-1111 filed June 19, 2019. </a:t>
            </a:r>
            <a:endParaRPr lang="en-US" sz="2800" dirty="0"/>
          </a:p>
        </p:txBody>
      </p:sp>
    </p:spTree>
    <p:extLst>
      <p:ext uri="{BB962C8B-B14F-4D97-AF65-F5344CB8AC3E}">
        <p14:creationId xmlns:p14="http://schemas.microsoft.com/office/powerpoint/2010/main" val="3555025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Ex Post Facto Clause</a:t>
            </a:r>
            <a:endParaRPr lang="en-US" dirty="0"/>
          </a:p>
        </p:txBody>
      </p:sp>
      <p:sp>
        <p:nvSpPr>
          <p:cNvPr id="3" name="Content Placeholder 2"/>
          <p:cNvSpPr>
            <a:spLocks noGrp="1"/>
          </p:cNvSpPr>
          <p:nvPr>
            <p:ph idx="1"/>
          </p:nvPr>
        </p:nvSpPr>
        <p:spPr/>
        <p:txBody>
          <a:bodyPr>
            <a:noAutofit/>
          </a:bodyPr>
          <a:lstStyle/>
          <a:p>
            <a:r>
              <a:rPr lang="en-US" dirty="0" smtClean="0"/>
              <a:t>Proscribes enactment of retroactive laws.</a:t>
            </a:r>
          </a:p>
          <a:p>
            <a:pPr lvl="1"/>
            <a:r>
              <a:rPr lang="en-US" sz="2000" dirty="0" smtClean="0"/>
              <a:t>Every law that makes an action, done before the passing of the law, and which was innocent when done, criminal and punishes said action.</a:t>
            </a:r>
          </a:p>
          <a:p>
            <a:pPr lvl="1"/>
            <a:r>
              <a:rPr lang="en-US" sz="2000" dirty="0" smtClean="0"/>
              <a:t>Every law that aggravates a crime, or makes it greater than it was, when committed.</a:t>
            </a:r>
          </a:p>
          <a:p>
            <a:pPr lvl="1"/>
            <a:r>
              <a:rPr lang="en-US" sz="2000" dirty="0" smtClean="0"/>
              <a:t>Every law that changes the punishment, and inflicts a greater punishment, than the law annexed to the crime, when committed.</a:t>
            </a:r>
          </a:p>
          <a:p>
            <a:pPr lvl="1"/>
            <a:r>
              <a:rPr lang="en-US" sz="2000" dirty="0" smtClean="0"/>
              <a:t>Every law that alters the rules of evidence, and receives less, or different, testimony, than the law required at the time of the commission of the offense.</a:t>
            </a:r>
            <a:endParaRPr lang="en-US" sz="2000" dirty="0"/>
          </a:p>
        </p:txBody>
      </p:sp>
    </p:spTree>
    <p:extLst>
      <p:ext uri="{BB962C8B-B14F-4D97-AF65-F5344CB8AC3E}">
        <p14:creationId xmlns:p14="http://schemas.microsoft.com/office/powerpoint/2010/main" val="36009659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AC13AD4A-3D53-4C5F-82FF-7B0730FC1EF9}"/>
</file>

<file path=customXml/itemProps2.xml><?xml version="1.0" encoding="utf-8"?>
<ds:datastoreItem xmlns:ds="http://schemas.openxmlformats.org/officeDocument/2006/customXml" ds:itemID="{D5DAD664-209F-4004-A91F-1A9DC30C9653}"/>
</file>

<file path=customXml/itemProps3.xml><?xml version="1.0" encoding="utf-8"?>
<ds:datastoreItem xmlns:ds="http://schemas.openxmlformats.org/officeDocument/2006/customXml" ds:itemID="{97B1913B-F86F-4AB1-83B7-D98453C5B6ED}"/>
</file>

<file path=docProps/app.xml><?xml version="1.0" encoding="utf-8"?>
<Properties xmlns="http://schemas.openxmlformats.org/officeDocument/2006/extended-properties" xmlns:vt="http://schemas.openxmlformats.org/officeDocument/2006/docPropsVTypes">
  <Template>Ion</Template>
  <TotalTime>135</TotalTime>
  <Words>1889</Words>
  <Application>Microsoft Office PowerPoint</Application>
  <PresentationFormat>Widescreen</PresentationFormat>
  <Paragraphs>109</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Century Gothic</vt:lpstr>
      <vt:lpstr>Times New Roman</vt:lpstr>
      <vt:lpstr>Wingdings 3</vt:lpstr>
      <vt:lpstr>Ion</vt:lpstr>
      <vt:lpstr> </vt:lpstr>
      <vt:lpstr>EFFICACY OF GPS MONITORING</vt:lpstr>
      <vt:lpstr>Grady v. North Carolina, 135 S. Ct. 1368 (2015)</vt:lpstr>
      <vt:lpstr>Grady v. North Carolina, 135 S. Ct. 1368 (2015)</vt:lpstr>
      <vt:lpstr>Grady v. North Carolina, 135 S. Ct. 1368 (2015)</vt:lpstr>
      <vt:lpstr>Grady v. North Carolina, 135 S. Ct. 1368 (2015)</vt:lpstr>
      <vt:lpstr>Belleau v. Wall, 811 F.3d 929 (2016)</vt:lpstr>
      <vt:lpstr>Belleau v. Wall, 811 F.3d 929 (2016)</vt:lpstr>
      <vt:lpstr>Park v. State, 305 Ga. 348 (2019)</vt:lpstr>
      <vt:lpstr>Park v. State, 305 Ga. 348 (2019)</vt:lpstr>
      <vt:lpstr>Diminished Expectation of Privacy</vt:lpstr>
      <vt:lpstr>Parks – Blackwell, Boggs, Bethel and Padgett</vt:lpstr>
      <vt:lpstr>Michigan</vt:lpstr>
      <vt:lpstr>Michigan</vt:lpstr>
      <vt:lpstr>Sexual Offenses – Life Probation</vt:lpstr>
      <vt:lpstr>Sexual Offenses – Life Probation</vt:lpstr>
      <vt:lpstr>Sexual Offenses – Life Probation</vt:lpstr>
      <vt:lpstr>Sexual Offenses – Life Probation</vt:lpstr>
      <vt:lpstr>Sexual Offenses – Life Probation</vt:lpstr>
      <vt:lpstr>Passing Constitutional Muster</vt:lpstr>
      <vt:lpstr>Consider a Provision to Petition for Termination </vt:lpstr>
      <vt:lpstr>Current Litigation</vt:lpstr>
      <vt:lpstr>The Ex Post Facto Clause</vt:lpstr>
    </vt:vector>
  </TitlesOfParts>
  <Company>Prosecuting Attorneys' Council of Georgia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 Presentation</dc:title>
  <dc:creator>Lalaine Briones</dc:creator>
  <cp:lastModifiedBy>Lalaine Briones</cp:lastModifiedBy>
  <cp:revision>25</cp:revision>
  <dcterms:created xsi:type="dcterms:W3CDTF">2019-10-29T12:43:44Z</dcterms:created>
  <dcterms:modified xsi:type="dcterms:W3CDTF">2019-10-30T17:35:56Z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