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3.xml" ContentType="application/vnd.ms-office.chartstyle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Default Extension="emf" ContentType="image/x-emf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Default Extension="jpg" ContentType="image/jpeg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metadata" ContentType="application/binary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64" r:id="rId14"/>
    <p:sldId id="265" r:id="rId15"/>
    <p:sldId id="270" r:id="rId16"/>
    <p:sldId id="271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GjdvKLDpy2PwIhj2QIUxXJaL/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88D1"/>
    <a:srgbClr val="FFB33C"/>
    <a:srgbClr val="C06DFF"/>
    <a:srgbClr val="BA6AD9"/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5F34589-5024-498D-A730-EA9EEFC2BB0B}">
  <a:tblStyle styleId="{E5F34589-5024-498D-A730-EA9EEFC2BB0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BF5"/>
          </a:solidFill>
        </a:fill>
      </a:tcStyle>
    </a:wholeTbl>
    <a:band1H>
      <a:tcTxStyle/>
      <a:tcStyle>
        <a:tcBdr/>
        <a:fill>
          <a:solidFill>
            <a:srgbClr val="CA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/>
    <p:restoredTop sz="94130"/>
  </p:normalViewPr>
  <p:slideViewPr>
    <p:cSldViewPr snapToGrid="0" snapToObjects="1">
      <p:cViewPr varScale="1">
        <p:scale>
          <a:sx n="103" d="100"/>
          <a:sy n="103" d="100"/>
        </p:scale>
        <p:origin x="13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Additional</a:t>
            </a:r>
            <a:r>
              <a:rPr lang="en-US" b="1" baseline="0" dirty="0"/>
              <a:t> Locations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629703052204154"/>
          <c:y val="0.12184612682159288"/>
          <c:w val="0.82233673728484769"/>
          <c:h val="0.708721735031438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Locations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5100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0-B14C-8519-DE2A47DA89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Locations</c:v>
                </c:pt>
              </c:strCache>
            </c:strRef>
          </c:cat>
          <c:val>
            <c:numRef>
              <c:f>Sheet1!$C$2</c:f>
              <c:numCache>
                <c:formatCode>#,##0</c:formatCode>
                <c:ptCount val="1"/>
                <c:pt idx="0">
                  <c:v>7100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30-B14C-8519-DE2A47DA8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7509376"/>
        <c:axId val="2127412624"/>
      </c:barChart>
      <c:catAx>
        <c:axId val="212750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412624"/>
        <c:crosses val="autoZero"/>
        <c:auto val="1"/>
        <c:lblAlgn val="ctr"/>
        <c:lblOffset val="100"/>
        <c:noMultiLvlLbl val="0"/>
      </c:catAx>
      <c:valAx>
        <c:axId val="212741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50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baseline="0" dirty="0"/>
              <a:t>Additional COAMs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COAMs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76-FC43-9BF6-C9D06228BD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COAMs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76-FC43-9BF6-C9D06228B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34447"/>
        <c:axId val="25277135"/>
      </c:barChart>
      <c:catAx>
        <c:axId val="27734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7135"/>
        <c:crosses val="autoZero"/>
        <c:auto val="1"/>
        <c:lblAlgn val="ctr"/>
        <c:lblOffset val="100"/>
        <c:noMultiLvlLbl val="0"/>
      </c:catAx>
      <c:valAx>
        <c:axId val="25277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4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baseline="0" dirty="0"/>
              <a:t>New Equipment / Gift Cards / Players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362575763112695"/>
          <c:y val="0.10764826657096971"/>
          <c:w val="0.78079238688391084"/>
          <c:h val="0.718794688818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Old / New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76-FC43-9BF6-C9D06228BD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Old / New</c:v>
                </c:pt>
              </c:strCache>
            </c:strRef>
          </c:cat>
          <c:val>
            <c:numRef>
              <c:f>Sheet1!$C$2</c:f>
              <c:numCache>
                <c:formatCode>0</c:formatCode>
                <c:ptCount val="1"/>
                <c:pt idx="0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76-FC43-9BF6-C9D06228B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34447"/>
        <c:axId val="25277135"/>
      </c:barChart>
      <c:catAx>
        <c:axId val="27734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7135"/>
        <c:crosses val="autoZero"/>
        <c:auto val="1"/>
        <c:lblAlgn val="ctr"/>
        <c:lblOffset val="100"/>
        <c:noMultiLvlLbl val="0"/>
      </c:catAx>
      <c:valAx>
        <c:axId val="25277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4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0.59303</cdr:x>
      <cdr:y>0.50371</cdr:y>
    </cdr:from>
    <cdr:to>
      <cdr:x>0.81497</cdr:x>
      <cdr:y>0.70056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F1C72A4-FD6A-AB4F-8259-220172EEEB35}"/>
            </a:ext>
          </a:extLst>
        </cdr:cNvPr>
        <cdr:cNvSpPr txBox="1"/>
      </cdr:nvSpPr>
      <cdr:spPr>
        <a:xfrm xmlns:a="http://schemas.openxmlformats.org/drawingml/2006/main">
          <a:off x="2037070" y="2140512"/>
          <a:ext cx="762364" cy="8365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dirty="0">
              <a:solidFill>
                <a:schemeClr val="bg1"/>
              </a:solidFill>
            </a:rPr>
            <a:t>7100</a:t>
          </a:r>
        </a:p>
      </cdr:txBody>
    </cdr:sp>
  </cdr:relSizeAnchor>
  <cdr:relSizeAnchor xmlns:cdr="http://schemas.openxmlformats.org/drawingml/2006/chartDrawing">
    <cdr:from>
      <cdr:x>0.34912</cdr:x>
      <cdr:y>0.5</cdr:y>
    </cdr:from>
    <cdr:to>
      <cdr:x>0.57107</cdr:x>
      <cdr:y>0.69685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8C3E8046-66E2-8243-8402-61FC8CA1301F}"/>
            </a:ext>
          </a:extLst>
        </cdr:cNvPr>
        <cdr:cNvSpPr txBox="1"/>
      </cdr:nvSpPr>
      <cdr:spPr>
        <a:xfrm xmlns:a="http://schemas.openxmlformats.org/drawingml/2006/main">
          <a:off x="1199198" y="2124762"/>
          <a:ext cx="762347" cy="8365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dirty="0">
              <a:solidFill>
                <a:schemeClr val="bg1"/>
              </a:solidFill>
            </a:rPr>
            <a:t>5100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0.39369</cdr:x>
      <cdr:y>0.5</cdr:y>
    </cdr:from>
    <cdr:to>
      <cdr:x>0.5</cdr:x>
      <cdr:y>0.60848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11E793A-9D3B-9D4E-A6CA-EFC41586817B}"/>
            </a:ext>
          </a:extLst>
        </cdr:cNvPr>
        <cdr:cNvSpPr txBox="1"/>
      </cdr:nvSpPr>
      <cdr:spPr>
        <a:xfrm xmlns:a="http://schemas.openxmlformats.org/drawingml/2006/main">
          <a:off x="1303967" y="1123800"/>
          <a:ext cx="352097" cy="2438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0.64</cdr:x>
      <cdr:y>0.5</cdr:y>
    </cdr:from>
    <cdr:to>
      <cdr:x>0.7463</cdr:x>
      <cdr:y>0.60848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688E8772-5CAD-E642-B43E-16712AF1C649}"/>
            </a:ext>
          </a:extLst>
        </cdr:cNvPr>
        <cdr:cNvSpPr txBox="1"/>
      </cdr:nvSpPr>
      <cdr:spPr>
        <a:xfrm xmlns:a="http://schemas.openxmlformats.org/drawingml/2006/main">
          <a:off x="2119755" y="1123800"/>
          <a:ext cx="352097" cy="2438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0.37816</cdr:x>
      <cdr:y>0.56088</cdr:y>
    </cdr:from>
    <cdr:to>
      <cdr:x>0.57649</cdr:x>
      <cdr:y>0.66937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97F3D7BD-F5BA-A640-B9CB-BA8AAB0F0BE7}"/>
            </a:ext>
          </a:extLst>
        </cdr:cNvPr>
        <cdr:cNvSpPr txBox="1"/>
      </cdr:nvSpPr>
      <cdr:spPr>
        <a:xfrm xmlns:a="http://schemas.openxmlformats.org/drawingml/2006/main">
          <a:off x="1298935" y="2401152"/>
          <a:ext cx="681239" cy="4644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sz="1400" dirty="0">
              <a:solidFill>
                <a:schemeClr val="bg1"/>
              </a:solidFill>
            </a:rPr>
            <a:t>24000</a:t>
          </a:r>
        </a:p>
      </cdr:txBody>
    </cdr:sp>
  </cdr:relSizeAnchor>
  <cdr:absSizeAnchor xmlns:cdr="http://schemas.openxmlformats.org/drawingml/2006/chartDrawing">
    <cdr:from>
      <cdr:x>0.57649</cdr:x>
      <cdr:y>0.56513</cdr:y>
    </cdr:from>
    <cdr:ext cx="1317335" cy="446274"/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769123B0-23B3-1D43-892A-EE05E4D09ED5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980174" y="2419324"/>
          <a:ext cx="1317335" cy="4462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Ins="182880" rtlCol="0"/>
        <a:lstStyle xmlns:a="http://schemas.openxmlformats.org/drawingml/2006/main"/>
        <a:p xmlns:a="http://schemas.openxmlformats.org/drawingml/2006/main">
          <a:pPr algn="just"/>
          <a:r>
            <a:rPr lang="en-US" sz="1400" dirty="0">
              <a:solidFill>
                <a:schemeClr val="bg1"/>
              </a:solidFill>
            </a:rPr>
            <a:t> 33000</a:t>
          </a:r>
        </a:p>
      </cdr:txBody>
    </cdr:sp>
  </cdr:abs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"/>
          <p:cNvSpPr txBox="1"/>
          <p:nvPr/>
        </p:nvSpPr>
        <p:spPr>
          <a:xfrm>
            <a:off x="163166" y="971947"/>
            <a:ext cx="11865667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>
                <a:ln w="0"/>
                <a:solidFill>
                  <a:schemeClr val="accent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  <a:ea typeface="Calibri"/>
                <a:cs typeface="Calibri"/>
                <a:sym typeface="Calibri"/>
              </a:rPr>
              <a:t>Industry Perspective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6000" dirty="0">
              <a:ln w="0"/>
              <a:solidFill>
                <a:schemeClr val="accent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48F012-7E5C-DB4E-8600-ABD2E9F52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1378" y="2621235"/>
            <a:ext cx="3509241" cy="3415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2DF168-0200-6049-936E-0267EF54F32B}"/>
              </a:ext>
            </a:extLst>
          </p:cNvPr>
          <p:cNvSpPr txBox="1"/>
          <p:nvPr/>
        </p:nvSpPr>
        <p:spPr>
          <a:xfrm>
            <a:off x="8000088" y="3775676"/>
            <a:ext cx="1939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Current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F5DC0E-3F10-CB4A-902C-ED7320F71303}"/>
              </a:ext>
            </a:extLst>
          </p:cNvPr>
          <p:cNvSpPr txBox="1"/>
          <p:nvPr/>
        </p:nvSpPr>
        <p:spPr>
          <a:xfrm>
            <a:off x="5407745" y="6037010"/>
            <a:ext cx="1930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Maturity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932840-92CD-DC43-8A0B-2E98C0F01AE5}"/>
              </a:ext>
            </a:extLst>
          </p:cNvPr>
          <p:cNvSpPr txBox="1"/>
          <p:nvPr/>
        </p:nvSpPr>
        <p:spPr>
          <a:xfrm>
            <a:off x="2410691" y="3714868"/>
            <a:ext cx="1930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Potential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702BFD-6793-5448-8827-3B74F39C8CF5}"/>
              </a:ext>
            </a:extLst>
          </p:cNvPr>
          <p:cNvSpPr txBox="1"/>
          <p:nvPr/>
        </p:nvSpPr>
        <p:spPr>
          <a:xfrm>
            <a:off x="5415319" y="3782180"/>
            <a:ext cx="1713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COAM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>
            <a:spLocks noGrp="1"/>
          </p:cNvSpPr>
          <p:nvPr>
            <p:ph type="body" idx="1"/>
          </p:nvPr>
        </p:nvSpPr>
        <p:spPr>
          <a:xfrm>
            <a:off x="2080592" y="1707147"/>
            <a:ext cx="9949680" cy="515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Assessment / Learning from Past   					Page 3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Industry Players						Page 4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Roles and Responsibilities 					Page 5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Revolution of COAM Industry - HB487 (2013)				Page 6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The Evolution of the COAM industry				Page 7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Statistics	 						Page 8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Potential Market Impact from Stability 				Page 9 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Future Potential						Page 10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Industry Stability						Page 11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What We Gain from Enhanced Stability				Page 12 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Maturity				 			Page 13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COAMs – Legacy vs New					Page 14	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Challenges							Page 15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Conclusion							Page 16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rPr lang="en-US" sz="1540" dirty="0"/>
              <a:t>						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endParaRPr sz="154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endParaRPr sz="154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endParaRPr sz="1540" dirty="0"/>
          </a:p>
        </p:txBody>
      </p:sp>
      <p:sp>
        <p:nvSpPr>
          <p:cNvPr id="104" name="Google Shape;104;p2"/>
          <p:cNvSpPr txBox="1"/>
          <p:nvPr/>
        </p:nvSpPr>
        <p:spPr>
          <a:xfrm>
            <a:off x="0" y="-289346"/>
            <a:ext cx="12192000" cy="1651616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Table of Contents </a:t>
            </a: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68A6B3-4D7C-7C48-8417-97D085F67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3018" y="6133420"/>
            <a:ext cx="498764" cy="4854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body" idx="1"/>
          </p:nvPr>
        </p:nvSpPr>
        <p:spPr>
          <a:xfrm>
            <a:off x="927286" y="192398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311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 dirty="0"/>
              <a:t>How increased stability will benefit all players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dirty="0"/>
              <a:t>2. How a mature industry would look in Georgia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dirty="0"/>
              <a:t>3. Opportunities for potential ahead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/>
          </a:p>
        </p:txBody>
      </p:sp>
      <p:sp>
        <p:nvSpPr>
          <p:cNvPr id="111" name="Google Shape;111;p3"/>
          <p:cNvSpPr txBox="1"/>
          <p:nvPr/>
        </p:nvSpPr>
        <p:spPr>
          <a:xfrm>
            <a:off x="0" y="-8208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Assessment / Learning from Past  </a:t>
            </a: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FA94B-B679-7547-A075-B6B7F4718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3018" y="6133420"/>
            <a:ext cx="498764" cy="4854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/>
          <p:nvPr/>
        </p:nvSpPr>
        <p:spPr>
          <a:xfrm>
            <a:off x="0" y="-5257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Industry Players</a:t>
            </a:r>
            <a:endParaRPr/>
          </a:p>
        </p:txBody>
      </p:sp>
      <p:pic>
        <p:nvPicPr>
          <p:cNvPr id="118" name="Google Shape;118;p4" descr="A close up of a logo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194289" y="1949088"/>
            <a:ext cx="4371885" cy="475851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/>
        </p:nvSpPr>
        <p:spPr>
          <a:xfrm rot="-4316822">
            <a:off x="5805649" y="4233036"/>
            <a:ext cx="23670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 OWNER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6989151" y="2185747"/>
            <a:ext cx="28330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INDUSTRY </a:t>
            </a:r>
            <a:endParaRPr dirty="0"/>
          </a:p>
        </p:txBody>
      </p:sp>
      <p:sp>
        <p:nvSpPr>
          <p:cNvPr id="121" name="Google Shape;121;p4"/>
          <p:cNvSpPr txBox="1"/>
          <p:nvPr/>
        </p:nvSpPr>
        <p:spPr>
          <a:xfrm rot="-5400000">
            <a:off x="6784125" y="3972006"/>
            <a:ext cx="317240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MASTER LICENSEE </a:t>
            </a:r>
            <a:endParaRPr/>
          </a:p>
        </p:txBody>
      </p:sp>
      <p:sp>
        <p:nvSpPr>
          <p:cNvPr id="122" name="Google Shape;122;p4"/>
          <p:cNvSpPr txBox="1"/>
          <p:nvPr/>
        </p:nvSpPr>
        <p:spPr>
          <a:xfrm rot="-6395441">
            <a:off x="8700179" y="3999991"/>
            <a:ext cx="19205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REGULATOR</a:t>
            </a:r>
            <a:endParaRPr/>
          </a:p>
        </p:txBody>
      </p:sp>
      <p:sp>
        <p:nvSpPr>
          <p:cNvPr id="123" name="Google Shape;123;p4"/>
          <p:cNvSpPr txBox="1"/>
          <p:nvPr/>
        </p:nvSpPr>
        <p:spPr>
          <a:xfrm>
            <a:off x="958038" y="2869143"/>
            <a:ext cx="6900159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Consideration of: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1. Location owner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2. Master Licensee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3. Regulator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DC46BE-D53C-E342-B2F4-29CC5B15A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3018" y="6133420"/>
            <a:ext cx="498764" cy="4854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/>
          <p:nvPr/>
        </p:nvSpPr>
        <p:spPr>
          <a:xfrm>
            <a:off x="0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Roles and Responsibilities  </a:t>
            </a:r>
            <a:endParaRPr/>
          </a:p>
        </p:txBody>
      </p:sp>
      <p:sp>
        <p:nvSpPr>
          <p:cNvPr id="130" name="Google Shape;130;p5"/>
          <p:cNvSpPr/>
          <p:nvPr/>
        </p:nvSpPr>
        <p:spPr>
          <a:xfrm>
            <a:off x="661118" y="2308866"/>
            <a:ext cx="4011211" cy="1097669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1201553" y="2430103"/>
            <a:ext cx="2799183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Locations</a:t>
            </a:r>
            <a:endParaRPr/>
          </a:p>
        </p:txBody>
      </p:sp>
      <p:sp>
        <p:nvSpPr>
          <p:cNvPr id="132" name="Google Shape;132;p5"/>
          <p:cNvSpPr/>
          <p:nvPr/>
        </p:nvSpPr>
        <p:spPr>
          <a:xfrm>
            <a:off x="5102087" y="2305691"/>
            <a:ext cx="2548610" cy="109603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space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Patrons service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Utilities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Environment  </a:t>
            </a:r>
            <a:endParaRPr/>
          </a:p>
        </p:txBody>
      </p:sp>
      <p:sp>
        <p:nvSpPr>
          <p:cNvPr id="133" name="Google Shape;133;p5"/>
          <p:cNvSpPr/>
          <p:nvPr/>
        </p:nvSpPr>
        <p:spPr>
          <a:xfrm>
            <a:off x="661117" y="3723227"/>
            <a:ext cx="4011211" cy="1097668"/>
          </a:xfrm>
          <a:prstGeom prst="rect">
            <a:avLst/>
          </a:prstGeom>
          <a:noFill/>
          <a:ln w="38100" cap="flat" cmpd="sng">
            <a:solidFill>
              <a:srgbClr val="4A86E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661118" y="5264722"/>
            <a:ext cx="4018688" cy="1097668"/>
          </a:xfrm>
          <a:prstGeom prst="rect">
            <a:avLst/>
          </a:prstGeom>
          <a:noFill/>
          <a:ln w="381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5115357" y="3706297"/>
            <a:ext cx="2548610" cy="1114598"/>
          </a:xfrm>
          <a:prstGeom prst="rect">
            <a:avLst/>
          </a:prstGeom>
          <a:noFill/>
          <a:ln w="38100" cap="flat" cmpd="sng">
            <a:solidFill>
              <a:srgbClr val="4A86E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Capital investment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Equipment service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Marketing</a:t>
            </a:r>
            <a:endParaRPr/>
          </a:p>
        </p:txBody>
      </p:sp>
      <p:sp>
        <p:nvSpPr>
          <p:cNvPr id="136" name="Google Shape;136;p5"/>
          <p:cNvSpPr/>
          <p:nvPr/>
        </p:nvSpPr>
        <p:spPr>
          <a:xfrm>
            <a:off x="5115357" y="5264722"/>
            <a:ext cx="2548610" cy="1115591"/>
          </a:xfrm>
          <a:prstGeom prst="rect">
            <a:avLst/>
          </a:prstGeom>
          <a:noFill/>
          <a:ln w="381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Licensing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Enforcement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Compliance</a:t>
            </a:r>
            <a:endParaRPr/>
          </a:p>
        </p:txBody>
      </p:sp>
      <p:sp>
        <p:nvSpPr>
          <p:cNvPr id="137" name="Google Shape;137;p5"/>
          <p:cNvSpPr txBox="1"/>
          <p:nvPr/>
        </p:nvSpPr>
        <p:spPr>
          <a:xfrm>
            <a:off x="1135973" y="5428835"/>
            <a:ext cx="293034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GLC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917906" y="3918118"/>
            <a:ext cx="375442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Master Licensee</a:t>
            </a:r>
            <a:endParaRPr/>
          </a:p>
        </p:txBody>
      </p:sp>
      <p:pic>
        <p:nvPicPr>
          <p:cNvPr id="139" name="Google Shape;139;p5" descr="A close up of a t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80455" y="1892676"/>
            <a:ext cx="3772209" cy="438561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E818C4-73D4-2741-A771-69FD812D91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30882" y="6362389"/>
            <a:ext cx="498764" cy="485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>
            <a:spLocks noGrp="1"/>
          </p:cNvSpPr>
          <p:nvPr>
            <p:ph type="body" idx="1"/>
          </p:nvPr>
        </p:nvSpPr>
        <p:spPr>
          <a:xfrm>
            <a:off x="-330141" y="1496155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		</a:t>
            </a:r>
            <a:r>
              <a:rPr lang="en-US" sz="4000" dirty="0"/>
              <a:t>BEFORE </a:t>
            </a:r>
            <a:r>
              <a:rPr lang="en-US" dirty="0"/>
              <a:t>		</a:t>
            </a:r>
            <a:endParaRPr dirty="0"/>
          </a:p>
        </p:txBody>
      </p:sp>
      <p:sp>
        <p:nvSpPr>
          <p:cNvPr id="146" name="Google Shape;146;p6"/>
          <p:cNvSpPr txBox="1">
            <a:spLocks noGrp="1"/>
          </p:cNvSpPr>
          <p:nvPr>
            <p:ph type="body" idx="2"/>
          </p:nvPr>
        </p:nvSpPr>
        <p:spPr>
          <a:xfrm>
            <a:off x="938213" y="2335741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47" name="Google Shape;147;p6"/>
          <p:cNvSpPr txBox="1">
            <a:spLocks noGrp="1"/>
          </p:cNvSpPr>
          <p:nvPr>
            <p:ph type="body" idx="3"/>
          </p:nvPr>
        </p:nvSpPr>
        <p:spPr>
          <a:xfrm>
            <a:off x="4363011" y="1680099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 sz="4000" dirty="0"/>
              <a:t>AFTER</a:t>
            </a:r>
            <a:endParaRPr dirty="0"/>
          </a:p>
        </p:txBody>
      </p:sp>
      <p:sp>
        <p:nvSpPr>
          <p:cNvPr id="148" name="Google Shape;148;p6"/>
          <p:cNvSpPr txBox="1"/>
          <p:nvPr/>
        </p:nvSpPr>
        <p:spPr>
          <a:xfrm>
            <a:off x="1516986" y="2768536"/>
            <a:ext cx="36217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endParaRPr/>
          </a:p>
        </p:txBody>
      </p:sp>
      <p:sp>
        <p:nvSpPr>
          <p:cNvPr id="149" name="Google Shape;149;p6"/>
          <p:cNvSpPr txBox="1"/>
          <p:nvPr/>
        </p:nvSpPr>
        <p:spPr>
          <a:xfrm>
            <a:off x="386286" y="2329722"/>
            <a:ext cx="4851111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GLC, just DOR for licensing</a:t>
            </a:r>
            <a:endParaRPr dirty="0"/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Tax accountability struggles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governance, no protection</a:t>
            </a:r>
            <a:endParaRPr dirty="0"/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Provided limited value to the state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 txBox="1">
            <a:spLocks noGrp="1"/>
          </p:cNvSpPr>
          <p:nvPr>
            <p:ph type="body" idx="4"/>
          </p:nvPr>
        </p:nvSpPr>
        <p:spPr>
          <a:xfrm>
            <a:off x="5266879" y="2404350"/>
            <a:ext cx="4565000" cy="445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Birth of an ”industry”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Central accounting system</a:t>
            </a:r>
            <a:endParaRPr sz="24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Enhanced regulations / compliance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Increased revenue to state/GLC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/>
          </a:p>
        </p:txBody>
      </p:sp>
      <p:sp>
        <p:nvSpPr>
          <p:cNvPr id="151" name="Google Shape;151;p6"/>
          <p:cNvSpPr txBox="1"/>
          <p:nvPr/>
        </p:nvSpPr>
        <p:spPr>
          <a:xfrm>
            <a:off x="-53110" y="-18775"/>
            <a:ext cx="12276509" cy="149351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Revolution of COAM Industry - HB487 (2013)</a:t>
            </a:r>
            <a:endParaRPr/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14123" y="1725687"/>
            <a:ext cx="2750898" cy="34522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CBADC6-1A13-014A-B529-BAA656DCE7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3018" y="6133420"/>
            <a:ext cx="498764" cy="4854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/>
          <p:nvPr/>
        </p:nvSpPr>
        <p:spPr>
          <a:xfrm>
            <a:off x="153595" y="3355332"/>
            <a:ext cx="1658712" cy="1121898"/>
          </a:xfrm>
          <a:prstGeom prst="homePlate">
            <a:avLst>
              <a:gd name="adj" fmla="val 50000"/>
            </a:avLst>
          </a:prstGeom>
          <a:solidFill>
            <a:srgbClr val="2D81CD"/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Pre-2013</a:t>
            </a: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UNREGULATED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INDUSTRY</a:t>
            </a:r>
            <a:endParaRPr sz="1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1505742" y="3367348"/>
            <a:ext cx="2354194" cy="1071250"/>
          </a:xfrm>
          <a:prstGeom prst="chevron">
            <a:avLst>
              <a:gd name="adj" fmla="val 51059"/>
            </a:avLst>
          </a:prstGeom>
          <a:solidFill>
            <a:srgbClr val="5499D7"/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2013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HB 487 – REGULATION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(50/50) RULE </a:t>
            </a:r>
            <a:endParaRPr dirty="0"/>
          </a:p>
        </p:txBody>
      </p:sp>
      <p:sp>
        <p:nvSpPr>
          <p:cNvPr id="160" name="Google Shape;160;p7"/>
          <p:cNvSpPr/>
          <p:nvPr/>
        </p:nvSpPr>
        <p:spPr>
          <a:xfrm>
            <a:off x="3533097" y="3408054"/>
            <a:ext cx="2452569" cy="1030544"/>
          </a:xfrm>
          <a:prstGeom prst="chevron">
            <a:avLst>
              <a:gd name="adj" fmla="val 51059"/>
            </a:avLst>
          </a:prstGeom>
          <a:solidFill>
            <a:srgbClr val="7BB0E0"/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2015</a:t>
            </a:r>
            <a:endParaRPr sz="1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SB 190 –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ARBITRATION </a:t>
            </a:r>
            <a:endParaRPr dirty="0"/>
          </a:p>
        </p:txBody>
      </p:sp>
      <p:sp>
        <p:nvSpPr>
          <p:cNvPr id="161" name="Google Shape;161;p7"/>
          <p:cNvSpPr/>
          <p:nvPr/>
        </p:nvSpPr>
        <p:spPr>
          <a:xfrm>
            <a:off x="5682070" y="3429000"/>
            <a:ext cx="2378961" cy="1014627"/>
          </a:xfrm>
          <a:prstGeom prst="chevron">
            <a:avLst>
              <a:gd name="adj" fmla="val 51059"/>
            </a:avLst>
          </a:prstGeom>
          <a:solidFill>
            <a:srgbClr val="9AC3E7"/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2016</a:t>
            </a: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SB 388 –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“9-MONTH RULE”; MORE REGULATIONS</a:t>
            </a:r>
            <a:endParaRPr dirty="0"/>
          </a:p>
        </p:txBody>
      </p:sp>
      <p:sp>
        <p:nvSpPr>
          <p:cNvPr id="162" name="Google Shape;162;p7"/>
          <p:cNvSpPr/>
          <p:nvPr/>
        </p:nvSpPr>
        <p:spPr>
          <a:xfrm>
            <a:off x="7736309" y="3449649"/>
            <a:ext cx="2284193" cy="973328"/>
          </a:xfrm>
          <a:prstGeom prst="chevron">
            <a:avLst>
              <a:gd name="adj" fmla="val 51059"/>
            </a:avLst>
          </a:prstGeom>
          <a:solidFill>
            <a:srgbClr val="B2DDF2"/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2020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TODAY – REGULATION REFINEMENT</a:t>
            </a:r>
            <a:endParaRPr dirty="0"/>
          </a:p>
        </p:txBody>
      </p:sp>
      <p:sp>
        <p:nvSpPr>
          <p:cNvPr id="163" name="Google Shape;163;p7"/>
          <p:cNvSpPr/>
          <p:nvPr/>
        </p:nvSpPr>
        <p:spPr>
          <a:xfrm>
            <a:off x="9658371" y="3435636"/>
            <a:ext cx="2378960" cy="1024812"/>
          </a:xfrm>
          <a:prstGeom prst="chevron">
            <a:avLst>
              <a:gd name="adj" fmla="val 51059"/>
            </a:avLst>
          </a:prstGeom>
          <a:solidFill>
            <a:srgbClr val="E6F0FA"/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2021-2022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 FUTURE – STABILITY, MATURITY, POTENTIAL.</a:t>
            </a:r>
            <a:endParaRPr/>
          </a:p>
        </p:txBody>
      </p:sp>
      <p:sp>
        <p:nvSpPr>
          <p:cNvPr id="164" name="Google Shape;164;p7"/>
          <p:cNvSpPr/>
          <p:nvPr/>
        </p:nvSpPr>
        <p:spPr>
          <a:xfrm>
            <a:off x="1622441" y="3682157"/>
            <a:ext cx="505968" cy="511123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3572927" y="3660721"/>
            <a:ext cx="505968" cy="511123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5727888" y="3660721"/>
            <a:ext cx="505968" cy="511123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7793216" y="3692480"/>
            <a:ext cx="505968" cy="511123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9751432" y="3670105"/>
            <a:ext cx="550867" cy="501739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3782334" y="3780690"/>
            <a:ext cx="170663" cy="244565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5923577" y="3780690"/>
            <a:ext cx="170663" cy="244565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"/>
          <p:cNvSpPr/>
          <p:nvPr/>
        </p:nvSpPr>
        <p:spPr>
          <a:xfrm>
            <a:off x="7975699" y="3815435"/>
            <a:ext cx="170663" cy="244565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9956065" y="3801043"/>
            <a:ext cx="170663" cy="244565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1814701" y="3815435"/>
            <a:ext cx="170663" cy="244565"/>
          </a:xfrm>
          <a:prstGeom prst="chevron">
            <a:avLst>
              <a:gd name="adj" fmla="val 50000"/>
            </a:avLst>
          </a:pr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0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Evolution of the COAM Industry</a:t>
            </a:r>
            <a:endParaRPr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A0874BE-B9D0-1D4C-B216-C09910362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3018" y="6133420"/>
            <a:ext cx="498764" cy="4854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"/>
          <p:cNvSpPr/>
          <p:nvPr/>
        </p:nvSpPr>
        <p:spPr>
          <a:xfrm rot="5400000">
            <a:off x="7030947" y="2004859"/>
            <a:ext cx="2030303" cy="1611088"/>
          </a:xfrm>
          <a:prstGeom prst="rtTriangle">
            <a:avLst/>
          </a:prstGeom>
          <a:solidFill>
            <a:schemeClr val="accent1"/>
          </a:solidFill>
          <a:ln w="12700" cap="flat" cmpd="sng">
            <a:solidFill>
              <a:srgbClr val="0A519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2" name="Google Shape;182;p8"/>
          <p:cNvGrpSpPr/>
          <p:nvPr/>
        </p:nvGrpSpPr>
        <p:grpSpPr>
          <a:xfrm>
            <a:off x="472021" y="628863"/>
            <a:ext cx="1128382" cy="847206"/>
            <a:chOff x="8183879" y="1000124"/>
            <a:chExt cx="1562267" cy="1172973"/>
          </a:xfrm>
        </p:grpSpPr>
        <p:sp>
          <p:nvSpPr>
            <p:cNvPr id="183" name="Google Shape;183;p8"/>
            <p:cNvSpPr/>
            <p:nvPr/>
          </p:nvSpPr>
          <p:spPr>
            <a:xfrm>
              <a:off x="8183879" y="1348782"/>
              <a:ext cx="935037" cy="824315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8983979" y="1000124"/>
              <a:ext cx="762167" cy="671915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p8"/>
          <p:cNvSpPr txBox="1">
            <a:spLocks noGrp="1"/>
          </p:cNvSpPr>
          <p:nvPr>
            <p:ph type="title"/>
          </p:nvPr>
        </p:nvSpPr>
        <p:spPr>
          <a:xfrm>
            <a:off x="-12401" y="-82064"/>
            <a:ext cx="12192000" cy="1690689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dirty="0">
                <a:latin typeface="Arial"/>
                <a:cs typeface="Arial"/>
                <a:sym typeface="Arial"/>
              </a:rPr>
              <a:t>Current State</a:t>
            </a:r>
            <a:endParaRPr dirty="0"/>
          </a:p>
        </p:txBody>
      </p:sp>
      <p:sp>
        <p:nvSpPr>
          <p:cNvPr id="186" name="Google Shape;186;p8"/>
          <p:cNvSpPr txBox="1"/>
          <p:nvPr/>
        </p:nvSpPr>
        <p:spPr>
          <a:xfrm>
            <a:off x="-583163" y="1881428"/>
            <a:ext cx="10034890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1. 178 Master License holders in Georgia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2. 5,100 Locations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3. 24,000 COAMs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4. 4.6 machines per location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5. 1,800 location applications (2019 – 2020)</a:t>
            </a:r>
            <a:endParaRPr dirty="0"/>
          </a:p>
        </p:txBody>
      </p:sp>
      <p:pic>
        <p:nvPicPr>
          <p:cNvPr id="187" name="Google Shape;187;p8" descr="Graphical user interfac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0042" y="2614737"/>
            <a:ext cx="4521140" cy="299905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3C6EF7-5B3E-8940-A5E3-B6956BEF9F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3018" y="6133420"/>
            <a:ext cx="498764" cy="4854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 txBox="1">
            <a:spLocks noGrp="1"/>
          </p:cNvSpPr>
          <p:nvPr>
            <p:ph type="body" idx="1"/>
          </p:nvPr>
        </p:nvSpPr>
        <p:spPr>
          <a:xfrm>
            <a:off x="531296" y="2535126"/>
            <a:ext cx="5959151" cy="346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/>
              <a:t>Increased stability fosters economic  growth </a:t>
            </a:r>
            <a:endParaRPr sz="24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Allows companies to attract capital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More tax revenue to the state/GLC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Additional jobs</a:t>
            </a: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/>
              <a:t> Increased stability fosters enhanced compliance</a:t>
            </a:r>
            <a:endParaRPr sz="24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Companies invest in infrastructure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Sophistication of operations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Additional oversight from lenders</a:t>
            </a:r>
            <a:endParaRPr dirty="0"/>
          </a:p>
        </p:txBody>
      </p:sp>
      <p:sp>
        <p:nvSpPr>
          <p:cNvPr id="211" name="Google Shape;211;p11"/>
          <p:cNvSpPr txBox="1"/>
          <p:nvPr/>
        </p:nvSpPr>
        <p:spPr>
          <a:xfrm>
            <a:off x="0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Industry Stability </a:t>
            </a:r>
            <a:endParaRPr/>
          </a:p>
        </p:txBody>
      </p:sp>
      <p:pic>
        <p:nvPicPr>
          <p:cNvPr id="213" name="Google Shape;213;p11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0447" y="2506176"/>
            <a:ext cx="4970735" cy="31586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854800-2A6A-1C4E-9886-12ACF2A98F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3018" y="6133420"/>
            <a:ext cx="498764" cy="4854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"/>
          <p:cNvSpPr txBox="1">
            <a:spLocks noGrp="1"/>
          </p:cNvSpPr>
          <p:nvPr>
            <p:ph type="body" idx="1"/>
          </p:nvPr>
        </p:nvSpPr>
        <p:spPr>
          <a:xfrm>
            <a:off x="445620" y="2134609"/>
            <a:ext cx="6864949" cy="4227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Increased capital Investment in Georgia 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Growth 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Sustainability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Innovation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Improved Infrastructure 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Better, more modern equipment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Attracting more and better patrons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Master licensees providing greater operational support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A higher standard of self-regulation and additional tools for GLC in order to push bad actors out</a:t>
            </a:r>
            <a:endParaRPr dirty="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</p:txBody>
      </p:sp>
      <p:sp>
        <p:nvSpPr>
          <p:cNvPr id="219" name="Google Shape;219;p12"/>
          <p:cNvSpPr txBox="1"/>
          <p:nvPr/>
        </p:nvSpPr>
        <p:spPr>
          <a:xfrm>
            <a:off x="0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We Gain from Enhanced Stability </a:t>
            </a:r>
            <a:endParaRPr/>
          </a:p>
        </p:txBody>
      </p:sp>
      <p:pic>
        <p:nvPicPr>
          <p:cNvPr id="5" name="Picture 4" descr="A picture containing light, object, table, glass&#10;&#10;Description automatically generated">
            <a:extLst>
              <a:ext uri="{FF2B5EF4-FFF2-40B4-BE49-F238E27FC236}">
                <a16:creationId xmlns:a16="http://schemas.microsoft.com/office/drawing/2014/main" id="{2E02DF4A-CCA6-7340-BA02-C73C2210C2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632" y="2270202"/>
            <a:ext cx="3444551" cy="36305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0E1C2D-265E-C849-B70D-02D23F90A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3018" y="6133420"/>
            <a:ext cx="498764" cy="4854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"/>
          <p:cNvSpPr/>
          <p:nvPr/>
        </p:nvSpPr>
        <p:spPr>
          <a:xfrm>
            <a:off x="291728" y="1696107"/>
            <a:ext cx="2785817" cy="1089197"/>
          </a:xfrm>
          <a:prstGeom prst="rightArrow">
            <a:avLst>
              <a:gd name="adj1" fmla="val 50000"/>
              <a:gd name="adj2" fmla="val 50000"/>
            </a:avLst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location owner would see: </a:t>
            </a:r>
            <a:endParaRPr dirty="0"/>
          </a:p>
        </p:txBody>
      </p:sp>
      <p:sp>
        <p:nvSpPr>
          <p:cNvPr id="228" name="Google Shape;228;p13"/>
          <p:cNvSpPr/>
          <p:nvPr/>
        </p:nvSpPr>
        <p:spPr>
          <a:xfrm>
            <a:off x="238163" y="4183697"/>
            <a:ext cx="2907260" cy="1233175"/>
          </a:xfrm>
          <a:prstGeom prst="rightArrow">
            <a:avLst>
              <a:gd name="adj1" fmla="val 50000"/>
              <a:gd name="adj2" fmla="val 50000"/>
            </a:avLst>
          </a:prstGeom>
          <a:noFill/>
          <a:ln w="381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GLC would see: </a:t>
            </a:r>
            <a:endParaRPr dirty="0"/>
          </a:p>
        </p:txBody>
      </p:sp>
      <p:sp>
        <p:nvSpPr>
          <p:cNvPr id="229" name="Google Shape;229;p13"/>
          <p:cNvSpPr/>
          <p:nvPr/>
        </p:nvSpPr>
        <p:spPr>
          <a:xfrm>
            <a:off x="257831" y="2911599"/>
            <a:ext cx="2867924" cy="1163327"/>
          </a:xfrm>
          <a:prstGeom prst="rightArrow">
            <a:avLst>
              <a:gd name="adj1" fmla="val 50000"/>
              <a:gd name="adj2" fmla="val 50000"/>
            </a:avLst>
          </a:prstGeom>
          <a:noFill/>
          <a:ln w="38100" cap="flat" cmpd="sng">
            <a:solidFill>
              <a:srgbClr val="3888D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master licensee would see: </a:t>
            </a:r>
            <a:endParaRPr dirty="0"/>
          </a:p>
        </p:txBody>
      </p:sp>
      <p:sp>
        <p:nvSpPr>
          <p:cNvPr id="230" name="Google Shape;230;p13"/>
          <p:cNvSpPr/>
          <p:nvPr/>
        </p:nvSpPr>
        <p:spPr>
          <a:xfrm>
            <a:off x="257831" y="5525644"/>
            <a:ext cx="2974909" cy="1316247"/>
          </a:xfrm>
          <a:prstGeom prst="rightArrow">
            <a:avLst>
              <a:gd name="adj1" fmla="val 50000"/>
              <a:gd name="adj2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COAM manufacturers &amp; distributors would see: </a:t>
            </a:r>
            <a:endParaRPr dirty="0"/>
          </a:p>
        </p:txBody>
      </p:sp>
      <p:sp>
        <p:nvSpPr>
          <p:cNvPr id="231" name="Google Shape;231;p13"/>
          <p:cNvSpPr txBox="1"/>
          <p:nvPr/>
        </p:nvSpPr>
        <p:spPr>
          <a:xfrm>
            <a:off x="3903306" y="2149151"/>
            <a:ext cx="7912359" cy="967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"/>
          <p:cNvSpPr txBox="1"/>
          <p:nvPr/>
        </p:nvSpPr>
        <p:spPr>
          <a:xfrm>
            <a:off x="4055706" y="2301551"/>
            <a:ext cx="7912359" cy="967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3"/>
          <p:cNvSpPr txBox="1"/>
          <p:nvPr/>
        </p:nvSpPr>
        <p:spPr>
          <a:xfrm>
            <a:off x="3278155" y="1861974"/>
            <a:ext cx="8324460" cy="923330"/>
          </a:xfrm>
          <a:prstGeom prst="rect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Master Licensees able to provide most recent COAMs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Improved COAM curb appeal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increase in revenue </a:t>
            </a:r>
            <a:endParaRPr dirty="0"/>
          </a:p>
        </p:txBody>
      </p:sp>
      <p:sp>
        <p:nvSpPr>
          <p:cNvPr id="235" name="Google Shape;235;p13"/>
          <p:cNvSpPr txBox="1"/>
          <p:nvPr/>
        </p:nvSpPr>
        <p:spPr>
          <a:xfrm>
            <a:off x="3278155" y="3127278"/>
            <a:ext cx="8324460" cy="92333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increase in investments into new COAMs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Improvements in service provided to location operators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Organic growth and expansion</a:t>
            </a:r>
            <a:endParaRPr dirty="0"/>
          </a:p>
        </p:txBody>
      </p:sp>
      <p:sp>
        <p:nvSpPr>
          <p:cNvPr id="236" name="Google Shape;236;p13"/>
          <p:cNvSpPr txBox="1"/>
          <p:nvPr/>
        </p:nvSpPr>
        <p:spPr>
          <a:xfrm>
            <a:off x="3278155" y="5860622"/>
            <a:ext cx="8324460" cy="64629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in the replacement rate  of legacy COAMs -  manufactured/distributed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Market for more innovative games </a:t>
            </a:r>
            <a:endParaRPr dirty="0"/>
          </a:p>
        </p:txBody>
      </p:sp>
      <p:sp>
        <p:nvSpPr>
          <p:cNvPr id="237" name="Google Shape;237;p13"/>
          <p:cNvSpPr txBox="1"/>
          <p:nvPr/>
        </p:nvSpPr>
        <p:spPr>
          <a:xfrm>
            <a:off x="3278155" y="4417952"/>
            <a:ext cx="8330680" cy="923330"/>
          </a:xfrm>
          <a:prstGeom prst="rect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Fewer disputes between licensees 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Enhanced compliance by licensees 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in revenue</a:t>
            </a:r>
            <a:endParaRPr dirty="0"/>
          </a:p>
        </p:txBody>
      </p:sp>
      <p:sp>
        <p:nvSpPr>
          <p:cNvPr id="15" name="Google Shape;96;p1">
            <a:extLst>
              <a:ext uri="{FF2B5EF4-FFF2-40B4-BE49-F238E27FC236}">
                <a16:creationId xmlns:a16="http://schemas.microsoft.com/office/drawing/2014/main" id="{1D2D5114-65D6-7F49-B8E1-C91BF91AB385}"/>
              </a:ext>
            </a:extLst>
          </p:cNvPr>
          <p:cNvSpPr txBox="1">
            <a:spLocks/>
          </p:cNvSpPr>
          <p:nvPr/>
        </p:nvSpPr>
        <p:spPr>
          <a:xfrm>
            <a:off x="0" y="-22495"/>
            <a:ext cx="12192000" cy="1650009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000"/>
              <a:buFont typeface="Arial"/>
              <a:buNone/>
            </a:pPr>
            <a:r>
              <a:rPr lang="en-US" sz="4000" dirty="0">
                <a:latin typeface="Arial"/>
                <a:ea typeface="Arial"/>
                <a:cs typeface="Arial"/>
                <a:sym typeface="Arial"/>
              </a:rPr>
              <a:t>Maturity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"/>
          <p:cNvSpPr txBox="1"/>
          <p:nvPr/>
        </p:nvSpPr>
        <p:spPr>
          <a:xfrm>
            <a:off x="0" y="-1"/>
            <a:ext cx="12192000" cy="1706577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COAMs - Legacy vs New</a:t>
            </a:r>
            <a:endParaRPr dirty="0"/>
          </a:p>
        </p:txBody>
      </p:sp>
      <p:pic>
        <p:nvPicPr>
          <p:cNvPr id="243" name="Google Shape;243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232" y="1969537"/>
            <a:ext cx="3722263" cy="201220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44" name="Google Shape;244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231" y="4244704"/>
            <a:ext cx="3722263" cy="209404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6" name="Google Shape;246;p14" descr="A group of people in a room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10661" y="1928616"/>
            <a:ext cx="7070107" cy="441013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Potential Market Impact from Stability </a:t>
            </a:r>
            <a:endParaRPr/>
          </a:p>
        </p:txBody>
      </p:sp>
      <p:graphicFrame>
        <p:nvGraphicFramePr>
          <p:cNvPr id="194" name="Google Shape;194;p9"/>
          <p:cNvGraphicFramePr/>
          <p:nvPr>
            <p:extLst>
              <p:ext uri="{D42A27DB-BD31-4B8C-83A1-F6EECF244321}">
                <p14:modId xmlns:p14="http://schemas.microsoft.com/office/powerpoint/2010/main" val="4258837621"/>
              </p:ext>
            </p:extLst>
          </p:nvPr>
        </p:nvGraphicFramePr>
        <p:xfrm>
          <a:off x="570690" y="1895668"/>
          <a:ext cx="11050620" cy="4554242"/>
        </p:xfrm>
        <a:graphic>
          <a:graphicData uri="http://schemas.openxmlformats.org/drawingml/2006/table">
            <a:tbl>
              <a:tblPr firstRow="1" bandRow="1">
                <a:noFill/>
                <a:tableStyleId>{E5F34589-5024-498D-A730-EA9EEFC2BB0B}</a:tableStyleId>
              </a:tblPr>
              <a:tblGrid>
                <a:gridCol w="1841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1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17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17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554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/>
                        <a:t>2016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2017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2018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2019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2020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2021-2022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54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GLC Revenues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GLC Revenues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GLC Revenues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GLC Revenues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GLC Revenues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GLC Revenues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28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$9.5M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Licensing/Decals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$9.5M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Licensing/Decals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$10.9M 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Licensing/Decals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$9.3M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Licensing/Decals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$10.7M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Licensing/Decals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$15M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Licensing/Decals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62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$1.4M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Fines/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Fees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$1.2M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Fines/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Fees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$3.9M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Fines/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Fees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$3.5M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Fines/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Fees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$4.0M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Fines/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Fees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$4.0M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Fines/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Fees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28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$35.9 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CAS @ 6%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$47.2 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CAS @ 7%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$58.8 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CAS @ 8%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$70.6 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CAS @ 9%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$90 M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CAS @ 10%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$172M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CAS @ 10%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13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$4.5M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Auction/Admin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$900K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Auction/Admin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$73K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Auction/Admin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$81K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Auction/Admin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$81K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Auction/Admin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5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$33.5M to Education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/>
                        <a:t>$47.5M to Education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/>
                        <a:t>$58.1M to Education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/>
                        <a:t>$66M to Education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/>
                        <a:t>$85M to Education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dirty="0"/>
                        <a:t>$190M to Education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"/>
          <p:cNvSpPr txBox="1"/>
          <p:nvPr/>
        </p:nvSpPr>
        <p:spPr>
          <a:xfrm>
            <a:off x="-3935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Future Potential </a:t>
            </a:r>
            <a:endParaRPr/>
          </a:p>
        </p:txBody>
      </p:sp>
      <p:graphicFrame>
        <p:nvGraphicFramePr>
          <p:cNvPr id="200" name="Google Shape;200;p10"/>
          <p:cNvGraphicFramePr/>
          <p:nvPr>
            <p:extLst>
              <p:ext uri="{D42A27DB-BD31-4B8C-83A1-F6EECF244321}">
                <p14:modId xmlns:p14="http://schemas.microsoft.com/office/powerpoint/2010/main" val="3443020513"/>
              </p:ext>
            </p:extLst>
          </p:nvPr>
        </p:nvGraphicFramePr>
        <p:xfrm>
          <a:off x="673753" y="1976358"/>
          <a:ext cx="3434875" cy="4281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1" name="Google Shape;201;p10"/>
          <p:cNvGraphicFramePr/>
          <p:nvPr>
            <p:extLst>
              <p:ext uri="{D42A27DB-BD31-4B8C-83A1-F6EECF244321}">
                <p14:modId xmlns:p14="http://schemas.microsoft.com/office/powerpoint/2010/main" val="2584899528"/>
              </p:ext>
            </p:extLst>
          </p:nvPr>
        </p:nvGraphicFramePr>
        <p:xfrm>
          <a:off x="4361727" y="1976360"/>
          <a:ext cx="3434875" cy="4281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2" name="Google Shape;202;p10"/>
          <p:cNvSpPr txBox="1"/>
          <p:nvPr/>
        </p:nvSpPr>
        <p:spPr>
          <a:xfrm>
            <a:off x="245901" y="6425142"/>
            <a:ext cx="12192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other gaming markets, GA state averages, historical uplift from newer products from internal data analytics from several companies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3" name="Google Shape;203;p10"/>
          <p:cNvGraphicFramePr/>
          <p:nvPr>
            <p:extLst>
              <p:ext uri="{D42A27DB-BD31-4B8C-83A1-F6EECF244321}">
                <p14:modId xmlns:p14="http://schemas.microsoft.com/office/powerpoint/2010/main" val="616030816"/>
              </p:ext>
            </p:extLst>
          </p:nvPr>
        </p:nvGraphicFramePr>
        <p:xfrm>
          <a:off x="8343943" y="1808582"/>
          <a:ext cx="3064816" cy="4448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4" name="Google Shape;204;p10"/>
          <p:cNvSpPr txBox="1"/>
          <p:nvPr/>
        </p:nvSpPr>
        <p:spPr>
          <a:xfrm>
            <a:off x="10161570" y="4395682"/>
            <a:ext cx="124718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$142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WPD</a:t>
            </a:r>
            <a:endParaRPr/>
          </a:p>
        </p:txBody>
      </p:sp>
      <p:sp>
        <p:nvSpPr>
          <p:cNvPr id="205" name="Google Shape;205;p10"/>
          <p:cNvSpPr txBox="1"/>
          <p:nvPr/>
        </p:nvSpPr>
        <p:spPr>
          <a:xfrm>
            <a:off x="9537975" y="4395682"/>
            <a:ext cx="124718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$102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WPD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"/>
          <p:cNvSpPr txBox="1">
            <a:spLocks noGrp="1"/>
          </p:cNvSpPr>
          <p:nvPr>
            <p:ph type="body" idx="1"/>
          </p:nvPr>
        </p:nvSpPr>
        <p:spPr>
          <a:xfrm>
            <a:off x="838200" y="204557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400" dirty="0"/>
              <a:t>Contributing factors may include: </a:t>
            </a:r>
            <a:endParaRPr sz="2400" dirty="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400"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dirty="0"/>
              <a:t>Fraudulent ownership changes</a:t>
            </a:r>
            <a:endParaRPr dirty="0"/>
          </a:p>
          <a:p>
            <a:pPr marL="457200" lvl="1" indent="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dirty="0"/>
              <a:t>Unscrupulous business practices</a:t>
            </a:r>
            <a:endParaRPr dirty="0"/>
          </a:p>
          <a:p>
            <a:pPr marL="685800" lvl="1" indent="-64134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dirty="0">
              <a:solidFill>
                <a:srgbClr val="FF0000"/>
              </a:solidFill>
            </a:endParaRPr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dirty="0"/>
              <a:t>High churn rate of LLH ~ 18% (900/5100 locations)</a:t>
            </a:r>
            <a:endParaRPr dirty="0"/>
          </a:p>
          <a:p>
            <a:pPr marL="685800" lvl="1" indent="-64134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dirty="0"/>
              <a:t>Annual license renewals</a:t>
            </a:r>
            <a:endParaRPr dirty="0"/>
          </a:p>
          <a:p>
            <a:pPr marL="685800" lvl="1" indent="-64134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dirty="0"/>
              <a:t>Redemption </a:t>
            </a:r>
            <a:endParaRPr dirty="0"/>
          </a:p>
          <a:p>
            <a:pPr marL="457200" lvl="1" indent="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dirty="0"/>
          </a:p>
        </p:txBody>
      </p:sp>
      <p:sp>
        <p:nvSpPr>
          <p:cNvPr id="252" name="Google Shape;252;p15"/>
          <p:cNvSpPr txBox="1"/>
          <p:nvPr/>
        </p:nvSpPr>
        <p:spPr>
          <a:xfrm>
            <a:off x="0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  <a:endParaRPr dirty="0"/>
          </a:p>
        </p:txBody>
      </p:sp>
      <p:pic>
        <p:nvPicPr>
          <p:cNvPr id="254" name="Google Shape;254;p15" descr="A person standing in front of a sunse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85705" y="2188946"/>
            <a:ext cx="3814465" cy="2860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2A9687-3CB9-1241-8725-F983EF49D7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3018" y="6133420"/>
            <a:ext cx="498764" cy="4854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6"/>
          <p:cNvSpPr txBox="1"/>
          <p:nvPr/>
        </p:nvSpPr>
        <p:spPr>
          <a:xfrm>
            <a:off x="0" y="0"/>
            <a:ext cx="12192000" cy="1808582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/>
              </a:gs>
              <a:gs pos="100000">
                <a:srgbClr val="0E6EC6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dirty="0">
                <a:solidFill>
                  <a:schemeClr val="dk1"/>
                </a:solidFill>
              </a:rPr>
              <a:t>Q &amp; A</a:t>
            </a:r>
            <a:r>
              <a:rPr lang="en-US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71B57F5-3183-3C4A-923B-CDDF4C4FD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909" y="3053324"/>
            <a:ext cx="2268181" cy="19960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A5D6D8-402C-944B-AEF6-3E46621FB7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3018" y="6133420"/>
            <a:ext cx="498764" cy="485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FC054C0-5418-49C6-8372-20D23A480D3C}"/>
</file>

<file path=customXml/itemProps2.xml><?xml version="1.0" encoding="utf-8"?>
<ds:datastoreItem xmlns:ds="http://schemas.openxmlformats.org/officeDocument/2006/customXml" ds:itemID="{40AD9DE3-3D39-47CC-B59A-04F3D7D60087}"/>
</file>

<file path=customXml/itemProps3.xml><?xml version="1.0" encoding="utf-8"?>
<ds:datastoreItem xmlns:ds="http://schemas.openxmlformats.org/officeDocument/2006/customXml" ds:itemID="{488EFEF4-7303-411C-A11A-B35A5ED190AA}"/>
</file>

<file path=docProps/app.xml><?xml version="1.0" encoding="utf-8"?>
<Properties xmlns="http://schemas.openxmlformats.org/officeDocument/2006/extended-properties" xmlns:vt="http://schemas.openxmlformats.org/officeDocument/2006/docPropsVTypes">
  <Template>{7C516D64-D65F-E144-B2D3-EE40A6A5C42F}tf10001123</Template>
  <TotalTime>278</TotalTime>
  <Words>796</Words>
  <Application>Microsoft Office PowerPoint</Application>
  <PresentationFormat>Widescreen</PresentationFormat>
  <Paragraphs>234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Current State</vt:lpstr>
      <vt:lpstr>PowerPoint Presentation</vt:lpstr>
      <vt:lpstr>PowerPoint Presentation</vt:lpstr>
      <vt:lpstr>PowerPoint Presentation</vt:lpstr>
      <vt:lpstr>PowerPoint Presentation</vt:lpstr>
      <vt:lpstr>Potential Market Impact from Stability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COAM Industry Perspective</dc:title>
  <dc:creator>Emily  Fausel</dc:creator>
  <cp:lastModifiedBy>Russell, Katherine</cp:lastModifiedBy>
  <cp:revision>28</cp:revision>
  <dcterms:created xsi:type="dcterms:W3CDTF">2020-10-15T14:40:58Z</dcterms:created>
  <dcterms:modified xsi:type="dcterms:W3CDTF">2020-10-22T18:20:07Z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