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  <Override PartName="/ppt/notesSlides/notesSlide5.xml" ContentType="application/vnd.openxmlformats-officedocument.presentationml.notesSlid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charts/colors3.xml" ContentType="application/vnd.ms-office.chartcolor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Default Extension="jpg" ContentType="image/jpeg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metadata" ContentType="application/binary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gcoI6JGmVCVaYh+IzIgfvBNk5Q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90A9EBF-3BE4-4EAB-8DAD-62ACC3FB9A2E}">
  <a:tblStyle styleId="{A90A9EBF-3BE4-4EAB-8DAD-62ACC3FB9A2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5"/>
          </a:solidFill>
        </a:fill>
      </a:tcStyle>
    </a:wholeTbl>
    <a:band1H>
      <a:tcTxStyle b="off" i="off"/>
      <a:tcStyle>
        <a:tcBdr/>
        <a:fill>
          <a:solidFill>
            <a:srgbClr val="CA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1"/>
  </p:normalViewPr>
  <p:slideViewPr>
    <p:cSldViewPr snapToGrid="0" snapToObjects="1">
      <p:cViewPr varScale="1">
        <p:scale>
          <a:sx n="73" d="100"/>
          <a:sy n="73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Additional</a:t>
            </a:r>
            <a:r>
              <a:rPr lang="en-US" b="1" baseline="0" dirty="0"/>
              <a:t> Locations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629703052204154"/>
          <c:y val="0.12184612682159288"/>
          <c:w val="0.82233673728484769"/>
          <c:h val="0.70872173503143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Locations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5100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0-B14C-8519-DE2A47DA89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Locations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7100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30-B14C-8519-DE2A47DA8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509376"/>
        <c:axId val="2127412624"/>
      </c:barChart>
      <c:catAx>
        <c:axId val="212750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412624"/>
        <c:crosses val="autoZero"/>
        <c:auto val="1"/>
        <c:lblAlgn val="ctr"/>
        <c:lblOffset val="100"/>
        <c:noMultiLvlLbl val="0"/>
      </c:catAx>
      <c:valAx>
        <c:axId val="212741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50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 dirty="0"/>
              <a:t>Additional COAMs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COAMs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6-FC43-9BF6-C9D06228B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COAMs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6-FC43-9BF6-C9D06228B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4447"/>
        <c:axId val="25277135"/>
      </c:barChart>
      <c:catAx>
        <c:axId val="27734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7135"/>
        <c:crosses val="autoZero"/>
        <c:auto val="1"/>
        <c:lblAlgn val="ctr"/>
        <c:lblOffset val="100"/>
        <c:noMultiLvlLbl val="0"/>
      </c:catAx>
      <c:valAx>
        <c:axId val="25277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 dirty="0"/>
              <a:t>New Equipment / Gift Cards / Players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362575763112695"/>
          <c:y val="0.10764826657096971"/>
          <c:w val="0.78079238688391084"/>
          <c:h val="0.718794688818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Old / New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6-FC43-9BF6-C9D06228B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Old / New</c:v>
                </c:pt>
              </c:strCache>
            </c:strRef>
          </c:cat>
          <c:val>
            <c:numRef>
              <c:f>Sheet1!$C$2</c:f>
              <c:numCache>
                <c:formatCode>0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6-FC43-9BF6-C9D06228B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4447"/>
        <c:axId val="25277135"/>
      </c:barChart>
      <c:catAx>
        <c:axId val="27734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7135"/>
        <c:crosses val="autoZero"/>
        <c:auto val="1"/>
        <c:lblAlgn val="ctr"/>
        <c:lblOffset val="100"/>
        <c:noMultiLvlLbl val="0"/>
      </c:catAx>
      <c:valAx>
        <c:axId val="25277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0.59303</cdr:x>
      <cdr:y>0.50371</cdr:y>
    </cdr:from>
    <cdr:to>
      <cdr:x>0.81497</cdr:x>
      <cdr:y>0.70056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F1C72A4-FD6A-AB4F-8259-220172EEEB35}"/>
            </a:ext>
          </a:extLst>
        </cdr:cNvPr>
        <cdr:cNvSpPr txBox="1"/>
      </cdr:nvSpPr>
      <cdr:spPr>
        <a:xfrm xmlns:a="http://schemas.openxmlformats.org/drawingml/2006/main">
          <a:off x="2037070" y="2140512"/>
          <a:ext cx="762364" cy="836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solidFill>
                <a:schemeClr val="bg1"/>
              </a:solidFill>
            </a:rPr>
            <a:t>7100</a:t>
          </a:r>
        </a:p>
      </cdr:txBody>
    </cdr:sp>
  </cdr:relSizeAnchor>
  <cdr:relSizeAnchor xmlns:cdr="http://schemas.openxmlformats.org/drawingml/2006/chartDrawing">
    <cdr:from>
      <cdr:x>0.34912</cdr:x>
      <cdr:y>0.5</cdr:y>
    </cdr:from>
    <cdr:to>
      <cdr:x>0.57107</cdr:x>
      <cdr:y>0.69685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8C3E8046-66E2-8243-8402-61FC8CA1301F}"/>
            </a:ext>
          </a:extLst>
        </cdr:cNvPr>
        <cdr:cNvSpPr txBox="1"/>
      </cdr:nvSpPr>
      <cdr:spPr>
        <a:xfrm xmlns:a="http://schemas.openxmlformats.org/drawingml/2006/main">
          <a:off x="1199198" y="2124762"/>
          <a:ext cx="762347" cy="8365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solidFill>
                <a:schemeClr val="bg1"/>
              </a:solidFill>
            </a:rPr>
            <a:t>5100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0.39369</cdr:x>
      <cdr:y>0.5</cdr:y>
    </cdr:from>
    <cdr:to>
      <cdr:x>0.5</cdr:x>
      <cdr:y>0.60848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11E793A-9D3B-9D4E-A6CA-EFC41586817B}"/>
            </a:ext>
          </a:extLst>
        </cdr:cNvPr>
        <cdr:cNvSpPr txBox="1"/>
      </cdr:nvSpPr>
      <cdr:spPr>
        <a:xfrm xmlns:a="http://schemas.openxmlformats.org/drawingml/2006/main">
          <a:off x="1303967" y="1123800"/>
          <a:ext cx="352097" cy="2438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0.64</cdr:x>
      <cdr:y>0.5</cdr:y>
    </cdr:from>
    <cdr:to>
      <cdr:x>0.7463</cdr:x>
      <cdr:y>0.60848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88E8772-5CAD-E642-B43E-16712AF1C649}"/>
            </a:ext>
          </a:extLst>
        </cdr:cNvPr>
        <cdr:cNvSpPr txBox="1"/>
      </cdr:nvSpPr>
      <cdr:spPr>
        <a:xfrm xmlns:a="http://schemas.openxmlformats.org/drawingml/2006/main">
          <a:off x="2119755" y="1123800"/>
          <a:ext cx="352097" cy="2438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0.37816</cdr:x>
      <cdr:y>0.56088</cdr:y>
    </cdr:from>
    <cdr:to>
      <cdr:x>0.57649</cdr:x>
      <cdr:y>0.66937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97F3D7BD-F5BA-A640-B9CB-BA8AAB0F0BE7}"/>
            </a:ext>
          </a:extLst>
        </cdr:cNvPr>
        <cdr:cNvSpPr txBox="1"/>
      </cdr:nvSpPr>
      <cdr:spPr>
        <a:xfrm xmlns:a="http://schemas.openxmlformats.org/drawingml/2006/main">
          <a:off x="1298935" y="2401152"/>
          <a:ext cx="681239" cy="464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400" dirty="0">
              <a:solidFill>
                <a:schemeClr val="bg1"/>
              </a:solidFill>
            </a:rPr>
            <a:t>24000</a:t>
          </a:r>
        </a:p>
      </cdr:txBody>
    </cdr:sp>
  </cdr:relSizeAnchor>
  <cdr:absSizeAnchor xmlns:cdr="http://schemas.openxmlformats.org/drawingml/2006/chartDrawing">
    <cdr:from>
      <cdr:x>0.57649</cdr:x>
      <cdr:y>0.56513</cdr:y>
    </cdr:from>
    <cdr:ext cx="1317335" cy="446274"/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69123B0-23B3-1D43-892A-EE05E4D09ED5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980174" y="2419324"/>
          <a:ext cx="1317335" cy="4462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Ins="182880" rtlCol="0"/>
        <a:lstStyle xmlns:a="http://schemas.openxmlformats.org/drawingml/2006/main"/>
        <a:p xmlns:a="http://schemas.openxmlformats.org/drawingml/2006/main">
          <a:pPr algn="just"/>
          <a:r>
            <a:rPr lang="en-US" sz="1400" dirty="0">
              <a:solidFill>
                <a:schemeClr val="bg1"/>
              </a:solidFill>
            </a:rPr>
            <a:t> 33000</a:t>
          </a:r>
        </a:p>
      </cdr:txBody>
    </cdr:sp>
  </cdr:abs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999a844a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a999a844a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999a844a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999a844a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a999a844a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a999a844a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a999a844a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a999a844a9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a999a844a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a999a844a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/>
          </a:blip>
          <a:srcRect/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87;p11">
            <a:extLst>
              <a:ext uri="{FF2B5EF4-FFF2-40B4-BE49-F238E27FC236}">
                <a16:creationId xmlns:a16="http://schemas.microsoft.com/office/drawing/2014/main" id="{98492BEF-19A7-9141-A272-2E82A9133A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33018" y="6133420"/>
            <a:ext cx="498764" cy="48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tool&#10;&#10;Description automatically generated">
            <a:extLst>
              <a:ext uri="{FF2B5EF4-FFF2-40B4-BE49-F238E27FC236}">
                <a16:creationId xmlns:a16="http://schemas.microsoft.com/office/drawing/2014/main" id="{238A1673-63EB-8F4B-874A-D42AB7CCF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165" y="2747773"/>
            <a:ext cx="5033669" cy="2828282"/>
          </a:xfrm>
          <a:prstGeom prst="rect">
            <a:avLst/>
          </a:prstGeom>
        </p:spPr>
      </p:pic>
      <p:sp>
        <p:nvSpPr>
          <p:cNvPr id="11" name="Google Shape;93;p12">
            <a:extLst>
              <a:ext uri="{FF2B5EF4-FFF2-40B4-BE49-F238E27FC236}">
                <a16:creationId xmlns:a16="http://schemas.microsoft.com/office/drawing/2014/main" id="{59AF9003-5481-A345-AB45-C1314E7A1D82}"/>
              </a:ext>
            </a:extLst>
          </p:cNvPr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Does the Future Hold?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144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body" idx="1"/>
          </p:nvPr>
        </p:nvSpPr>
        <p:spPr>
          <a:xfrm>
            <a:off x="531296" y="2535126"/>
            <a:ext cx="5959151" cy="346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Increased stability fosters economic  growth </a:t>
            </a:r>
            <a:endParaRPr sz="24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Allows companies to attract capital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More tax revenue to the state/GLC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Additional jobs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 Increased stability fosters enhanced compliance</a:t>
            </a:r>
            <a:endParaRPr sz="24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Companies invest in infrastructure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Sophistication of operations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Additional oversight from lenders</a:t>
            </a:r>
            <a:endParaRPr dirty="0"/>
          </a:p>
        </p:txBody>
      </p:sp>
      <p:sp>
        <p:nvSpPr>
          <p:cNvPr id="85" name="Google Shape;85;p11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Industry Stability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1665" y="2535126"/>
            <a:ext cx="4970735" cy="31586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" name="Google Shape;8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33018" y="6133420"/>
            <a:ext cx="498764" cy="48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>
            <a:spLocks noGrp="1"/>
          </p:cNvSpPr>
          <p:nvPr>
            <p:ph type="body" idx="1"/>
          </p:nvPr>
        </p:nvSpPr>
        <p:spPr>
          <a:xfrm>
            <a:off x="445620" y="2134609"/>
            <a:ext cx="6864949" cy="422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Increased capital Investment in Georgia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Growth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Sustainability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Innovation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Improved Infrastructure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Better, more modern equipment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Attracting more and better patrons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Master licensees providing greater operational support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A higher standard of self-regulation and additional tools for GLC in order to push bad actors out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  <p:sp>
        <p:nvSpPr>
          <p:cNvPr id="93" name="Google Shape;93;p12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We Gain from Enhanced Stability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2" descr="A picture containing light, object, table, glas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5632" y="2270202"/>
            <a:ext cx="3444551" cy="363056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5" name="Google Shape;9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33018" y="6133420"/>
            <a:ext cx="498764" cy="48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Potential Market Impact from Stability </a:t>
            </a:r>
            <a:endParaRPr/>
          </a:p>
        </p:txBody>
      </p:sp>
      <p:graphicFrame>
        <p:nvGraphicFramePr>
          <p:cNvPr id="101" name="Google Shape;101;p9"/>
          <p:cNvGraphicFramePr/>
          <p:nvPr/>
        </p:nvGraphicFramePr>
        <p:xfrm>
          <a:off x="570690" y="1895668"/>
          <a:ext cx="11050650" cy="4554240"/>
        </p:xfrm>
        <a:graphic>
          <a:graphicData uri="http://schemas.openxmlformats.org/drawingml/2006/table">
            <a:tbl>
              <a:tblPr firstRow="1" bandRow="1">
                <a:noFill/>
                <a:tableStyleId>{A90A9EBF-3BE4-4EAB-8DAD-62ACC3FB9A2E}</a:tableStyleId>
              </a:tblPr>
              <a:tblGrid>
                <a:gridCol w="184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2016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2017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2018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2019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2020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2021-2022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GLC Revenues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GLC Revenues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GLC Revenues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GLC Revenues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GLC Revenues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GLC Revenues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$9.5M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Licensing/Decals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$9.5M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Licensing/Decals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$10.9M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Licensing/Decals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$9.3M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Licensing/Decals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$10.7M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Licensing/Decals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$15M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Licensing/Decals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$1.4M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Fines/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Fees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$1.2M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Fines/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Fees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$3.9M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Fines/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Fees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$3.5M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Fines/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Fees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$4.0M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Fines/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Fees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$4.0M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Fines/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Fees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$35.9 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CAS @ 6%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$47.2 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CAS @ 7%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$58.8 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CAS @ 8%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$70.6 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CAS @ 9%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$90 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CAS @ 10%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$172M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CAS @ 10%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$4.5M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Auction/Admin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$900K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Auction/Admin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$73K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Auction/Admin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$81K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Auction/Admin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$81K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Auction/Admin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$33.5M to Education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strike="noStrike" cap="none"/>
                        <a:t>$47.5M to Education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strike="noStrike" cap="none"/>
                        <a:t>$58.1M to Education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strike="noStrike" cap="none"/>
                        <a:t>$66M to Education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strike="noStrike" cap="none"/>
                        <a:t>$85M to Education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strike="noStrike" cap="none"/>
                        <a:t>$190M to Education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 txBox="1"/>
          <p:nvPr/>
        </p:nvSpPr>
        <p:spPr>
          <a:xfrm>
            <a:off x="-3935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Future Potential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7" name="Google Shape;107;p10"/>
          <p:cNvGraphicFramePr/>
          <p:nvPr/>
        </p:nvGraphicFramePr>
        <p:xfrm>
          <a:off x="673753" y="1976358"/>
          <a:ext cx="3434875" cy="4281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8" name="Google Shape;108;p10"/>
          <p:cNvGraphicFramePr/>
          <p:nvPr/>
        </p:nvGraphicFramePr>
        <p:xfrm>
          <a:off x="4361727" y="1976360"/>
          <a:ext cx="3434875" cy="4281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9" name="Google Shape;109;p10"/>
          <p:cNvSpPr txBox="1"/>
          <p:nvPr/>
        </p:nvSpPr>
        <p:spPr>
          <a:xfrm>
            <a:off x="245901" y="6425142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other gaming markets, GA state averages, historical uplift from newer products from internal data analytics from several companies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0" name="Google Shape;110;p10"/>
          <p:cNvGraphicFramePr/>
          <p:nvPr/>
        </p:nvGraphicFramePr>
        <p:xfrm>
          <a:off x="8343943" y="1808582"/>
          <a:ext cx="3064816" cy="4448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1" name="Google Shape;111;p10"/>
          <p:cNvSpPr txBox="1"/>
          <p:nvPr/>
        </p:nvSpPr>
        <p:spPr>
          <a:xfrm>
            <a:off x="10161570" y="4395682"/>
            <a:ext cx="124718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$142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0"/>
          <p:cNvSpPr txBox="1"/>
          <p:nvPr/>
        </p:nvSpPr>
        <p:spPr>
          <a:xfrm>
            <a:off x="9537975" y="4395682"/>
            <a:ext cx="124718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$102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body" idx="1"/>
          </p:nvPr>
        </p:nvSpPr>
        <p:spPr>
          <a:xfrm>
            <a:off x="334547" y="2024822"/>
            <a:ext cx="848509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400" dirty="0"/>
              <a:t>Contributing factors may include: </a:t>
            </a:r>
            <a:endParaRPr sz="2400" dirty="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400"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Fraudulent ownership changes</a:t>
            </a:r>
            <a:endParaRPr dirty="0"/>
          </a:p>
          <a:p>
            <a:pPr marL="457200" lvl="1" indent="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Unfair methods of competition</a:t>
            </a:r>
            <a:endParaRPr dirty="0"/>
          </a:p>
          <a:p>
            <a:pPr marL="685800" lvl="1" indent="-64134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>
              <a:solidFill>
                <a:srgbClr val="FF0000"/>
              </a:solidFill>
            </a:endParaRPr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High churn rate of LLH ~ 18% (900/5100 locations)</a:t>
            </a:r>
            <a:endParaRPr dirty="0"/>
          </a:p>
          <a:p>
            <a:pPr marL="685800" lvl="1" indent="-64134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Annual license renewals</a:t>
            </a:r>
            <a:endParaRPr dirty="0"/>
          </a:p>
          <a:p>
            <a:pPr marL="685800" lvl="1" indent="-64134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Redemption </a:t>
            </a:r>
            <a:endParaRPr dirty="0"/>
          </a:p>
          <a:p>
            <a:pPr marL="457200" lvl="1" indent="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</p:txBody>
      </p:sp>
      <p:sp>
        <p:nvSpPr>
          <p:cNvPr id="118" name="Google Shape;118;p15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5" descr="A person standing in front of a sunse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5705" y="2188946"/>
            <a:ext cx="3814465" cy="28604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0" name="Google Shape;12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33018" y="6133420"/>
            <a:ext cx="498764" cy="48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999a844a9_0_9"/>
          <p:cNvSpPr txBox="1"/>
          <p:nvPr/>
        </p:nvSpPr>
        <p:spPr>
          <a:xfrm>
            <a:off x="0" y="-652"/>
            <a:ext cx="12192000" cy="16908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Solutions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a999a844a9_0_9"/>
          <p:cNvSpPr txBox="1"/>
          <p:nvPr/>
        </p:nvSpPr>
        <p:spPr>
          <a:xfrm>
            <a:off x="201497" y="2119200"/>
            <a:ext cx="8958900" cy="4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algn="l" rtl="0">
              <a:spcBef>
                <a:spcPts val="0"/>
              </a:spcBef>
              <a:spcAft>
                <a:spcPts val="0"/>
              </a:spcAft>
              <a:buSzPts val="2400"/>
            </a:pP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Market-based solutions</a:t>
            </a:r>
            <a:br>
              <a:rPr lang="en-US" sz="2400" dirty="0"/>
            </a:b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Successes in other industries and states </a:t>
            </a:r>
            <a:br>
              <a:rPr lang="en-US" sz="2400" dirty="0"/>
            </a:b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Criminalize bad behavior </a:t>
            </a:r>
            <a:br>
              <a:rPr lang="en-US" sz="2400" dirty="0"/>
            </a:b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Transparency</a:t>
            </a:r>
            <a:endParaRPr sz="2400" dirty="0"/>
          </a:p>
        </p:txBody>
      </p:sp>
      <p:pic>
        <p:nvPicPr>
          <p:cNvPr id="128" name="Google Shape;128;ga999a844a9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3018" y="6133420"/>
            <a:ext cx="498763" cy="485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a999a844a9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3598" y="2951896"/>
            <a:ext cx="4448801" cy="2967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a999a844a9_0_22"/>
          <p:cNvSpPr txBox="1">
            <a:spLocks noGrp="1"/>
          </p:cNvSpPr>
          <p:nvPr>
            <p:ph type="body" idx="1"/>
          </p:nvPr>
        </p:nvSpPr>
        <p:spPr>
          <a:xfrm>
            <a:off x="367800" y="2267700"/>
            <a:ext cx="52119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Lawful economic incentives for obtaining and renewing contracts</a:t>
            </a:r>
            <a:br>
              <a:rPr lang="en-US" sz="2400"/>
            </a:b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Uniformity of contracts </a:t>
            </a:r>
            <a:br>
              <a:rPr lang="en-US" sz="2400"/>
            </a:b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Fair and efficient resolution of contract disputes </a:t>
            </a:r>
            <a:endParaRPr sz="24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ga999a844a9_0_22"/>
          <p:cNvSpPr txBox="1"/>
          <p:nvPr/>
        </p:nvSpPr>
        <p:spPr>
          <a:xfrm>
            <a:off x="0" y="0"/>
            <a:ext cx="12192000" cy="16908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</a:rPr>
              <a:t>Market-based Solutions</a:t>
            </a:r>
            <a:br>
              <a:rPr lang="en-US" sz="4000" dirty="0">
                <a:solidFill>
                  <a:schemeClr val="dk1"/>
                </a:solidFill>
              </a:rPr>
            </a:b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ga999a844a9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3018" y="6133420"/>
            <a:ext cx="498763" cy="485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a999a844a9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1747" y="2316985"/>
            <a:ext cx="5972453" cy="3190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a999a844a9_0_28"/>
          <p:cNvSpPr txBox="1">
            <a:spLocks noGrp="1"/>
          </p:cNvSpPr>
          <p:nvPr>
            <p:ph type="body" idx="1"/>
          </p:nvPr>
        </p:nvSpPr>
        <p:spPr>
          <a:xfrm>
            <a:off x="642024" y="2253569"/>
            <a:ext cx="4099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Performance-based incentives </a:t>
            </a:r>
            <a:br>
              <a:rPr lang="en-US" sz="2400" dirty="0"/>
            </a:b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Contract length </a:t>
            </a:r>
            <a:br>
              <a:rPr lang="en-US" sz="2400" dirty="0"/>
            </a:b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Continuity </a:t>
            </a:r>
            <a:endParaRPr sz="2400" dirty="0"/>
          </a:p>
        </p:txBody>
      </p:sp>
      <p:sp>
        <p:nvSpPr>
          <p:cNvPr id="154" name="Google Shape;154;ga999a844a9_0_28"/>
          <p:cNvSpPr txBox="1"/>
          <p:nvPr/>
        </p:nvSpPr>
        <p:spPr>
          <a:xfrm>
            <a:off x="0" y="0"/>
            <a:ext cx="12192000" cy="16908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</a:rPr>
              <a:t>Successes in other Industries and States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endParaRPr sz="6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ga999a844a9_0_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3018" y="6133420"/>
            <a:ext cx="498763" cy="485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a999a844a9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0050" y="2320972"/>
            <a:ext cx="6109926" cy="3182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a999a844a9_0_33"/>
          <p:cNvSpPr txBox="1">
            <a:spLocks noGrp="1"/>
          </p:cNvSpPr>
          <p:nvPr>
            <p:ph type="body" idx="1"/>
          </p:nvPr>
        </p:nvSpPr>
        <p:spPr>
          <a:xfrm>
            <a:off x="694764" y="2453847"/>
            <a:ext cx="4648200" cy="40715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Affirmative representations by licensees </a:t>
            </a:r>
            <a:br>
              <a:rPr lang="en-US" sz="2400" dirty="0"/>
            </a:b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Basis of criminal prosecution </a:t>
            </a:r>
            <a:endParaRPr sz="2400" dirty="0"/>
          </a:p>
        </p:txBody>
      </p:sp>
      <p:sp>
        <p:nvSpPr>
          <p:cNvPr id="163" name="Google Shape;163;ga999a844a9_0_33"/>
          <p:cNvSpPr txBox="1"/>
          <p:nvPr/>
        </p:nvSpPr>
        <p:spPr>
          <a:xfrm>
            <a:off x="0" y="0"/>
            <a:ext cx="12192000" cy="16908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</a:rPr>
              <a:t> </a:t>
            </a:r>
            <a:br>
              <a:rPr lang="en-US" sz="4000" dirty="0">
                <a:solidFill>
                  <a:schemeClr val="dk1"/>
                </a:solidFill>
              </a:rPr>
            </a:br>
            <a:r>
              <a:rPr lang="en-US" sz="4000" dirty="0">
                <a:solidFill>
                  <a:schemeClr val="dk1"/>
                </a:solidFill>
              </a:rPr>
              <a:t>Criminalize Bad Behavior</a:t>
            </a:r>
            <a:endParaRPr sz="4000"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</a:endParaRPr>
          </a:p>
        </p:txBody>
      </p:sp>
      <p:pic>
        <p:nvPicPr>
          <p:cNvPr id="164" name="Google Shape;164;ga999a844a9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3018" y="6133420"/>
            <a:ext cx="498763" cy="485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a999a844a9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4319" y="2453847"/>
            <a:ext cx="5008699" cy="2916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999a844a9_0_38"/>
          <p:cNvSpPr txBox="1">
            <a:spLocks noGrp="1"/>
          </p:cNvSpPr>
          <p:nvPr>
            <p:ph type="body" idx="1"/>
          </p:nvPr>
        </p:nvSpPr>
        <p:spPr>
          <a:xfrm>
            <a:off x="679688" y="2031573"/>
            <a:ext cx="5134200" cy="430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 dirty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Mandatory disclosure by master licensees of incentives</a:t>
            </a:r>
          </a:p>
          <a:p>
            <a:pPr marL="76200" lvl="0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400" dirty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Disclosure by master licensees of all employees and agents working on its behalf</a:t>
            </a:r>
            <a:br>
              <a:rPr lang="en-US" sz="2400" dirty="0"/>
            </a:b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Provide GLC additional financial information to assist in audits 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lang="en-US"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sz="2400" dirty="0"/>
          </a:p>
        </p:txBody>
      </p:sp>
      <p:sp>
        <p:nvSpPr>
          <p:cNvPr id="172" name="Google Shape;172;ga999a844a9_0_38"/>
          <p:cNvSpPr txBox="1"/>
          <p:nvPr/>
        </p:nvSpPr>
        <p:spPr>
          <a:xfrm>
            <a:off x="0" y="1178"/>
            <a:ext cx="12192000" cy="16908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</a:rPr>
              <a:t>Transparency </a:t>
            </a:r>
            <a:endParaRPr sz="4000"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73" name="Google Shape;173;ga999a844a9_0_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3018" y="6133420"/>
            <a:ext cx="498763" cy="485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a999a844a9_0_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3522" y="2556158"/>
            <a:ext cx="4609496" cy="32585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 &amp; 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16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1909" y="3053324"/>
            <a:ext cx="2268181" cy="19960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1" name="Google Shape;18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33018" y="6133420"/>
            <a:ext cx="498764" cy="48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BF5F451-15CE-4F66-B83F-D0691EC423B3}"/>
</file>

<file path=customXml/itemProps2.xml><?xml version="1.0" encoding="utf-8"?>
<ds:datastoreItem xmlns:ds="http://schemas.openxmlformats.org/officeDocument/2006/customXml" ds:itemID="{9C297A2B-BABE-46F5-A862-E427A355E4C7}"/>
</file>

<file path=customXml/itemProps3.xml><?xml version="1.0" encoding="utf-8"?>
<ds:datastoreItem xmlns:ds="http://schemas.openxmlformats.org/officeDocument/2006/customXml" ds:itemID="{0FE4A832-F0A1-49C0-8F15-0885506585D1}"/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418</Words>
  <Application>Microsoft Office PowerPoint</Application>
  <PresentationFormat>Widescreen</PresentationFormat>
  <Paragraphs>141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Potential Market Impact from Stability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 Fausel</dc:creator>
  <cp:lastModifiedBy>Russell, Katherine</cp:lastModifiedBy>
  <cp:revision>6</cp:revision>
  <dcterms:created xsi:type="dcterms:W3CDTF">2020-10-15T14:40:58Z</dcterms:created>
  <dcterms:modified xsi:type="dcterms:W3CDTF">2020-11-12T13:49:57Z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