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charts/style2.xml" ContentType="application/vnd.ms-office.chartstyl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charts/colors2.xml" ContentType="application/vnd.ms-office.chartcolorstyl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Default Extension="xlsx" ContentType="application/vnd.openxmlformats-officedocument.spreadsheetml.sheet"/>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Default Extension="png" ContentType="image/png"/>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charts/style1.xml" ContentType="application/vnd.ms-office.chartstyle+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Default Extension="jpeg" ContentType="image/jpeg"/>
  <Override PartName="/ppt/slides/slide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charts/colors1.xml" ContentType="application/vnd.ms-office.chartcolorstyl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Default Extension="jpg" ContentType="image/jpeg"/>
  <Override PartName="/ppt/slides/slide8.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341" r:id="rId2"/>
    <p:sldId id="382" r:id="rId3"/>
    <p:sldId id="373" r:id="rId4"/>
    <p:sldId id="387" r:id="rId5"/>
    <p:sldId id="359" r:id="rId6"/>
    <p:sldId id="385" r:id="rId7"/>
    <p:sldId id="386" r:id="rId8"/>
    <p:sldId id="388" r:id="rId9"/>
    <p:sldId id="384" r:id="rId10"/>
    <p:sldId id="391" r:id="rId11"/>
    <p:sldId id="392" r:id="rId12"/>
    <p:sldId id="378" r:id="rId13"/>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7F34"/>
    <a:srgbClr val="000000"/>
    <a:srgbClr val="663300"/>
    <a:srgbClr val="52554F"/>
    <a:srgbClr val="537E36"/>
    <a:srgbClr val="536348"/>
    <a:srgbClr val="538035"/>
    <a:srgbClr val="1D552E"/>
    <a:srgbClr val="3A2007"/>
    <a:srgbClr val="93B3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1" d="100"/>
          <a:sy n="61" d="100"/>
        </p:scale>
        <p:origin x="964" y="44"/>
      </p:cViewPr>
      <p:guideLst/>
    </p:cSldViewPr>
  </p:slideViewPr>
  <p:notesTextViewPr>
    <p:cViewPr>
      <p:scale>
        <a:sx n="3" d="2"/>
        <a:sy n="3" d="2"/>
      </p:scale>
      <p:origin x="0" y="0"/>
    </p:cViewPr>
  </p:notesTextViewPr>
  <p:sorterViewPr>
    <p:cViewPr>
      <p:scale>
        <a:sx n="100" d="100"/>
        <a:sy n="100" d="100"/>
      </p:scale>
      <p:origin x="0" y="-3264"/>
    </p:cViewPr>
  </p:sorterViewPr>
  <p:notesViewPr>
    <p:cSldViewPr snapToGrid="0">
      <p:cViewPr varScale="1">
        <p:scale>
          <a:sx n="68" d="100"/>
          <a:sy n="68" d="100"/>
        </p:scale>
        <p:origin x="2571" y="51"/>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[Book1]Sheet2!PivotTable4</c:name>
    <c:fmtId val="-1"/>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bar"/>
        <c:grouping val="clustered"/>
        <c:varyColors val="0"/>
        <c:ser>
          <c:idx val="0"/>
          <c:order val="0"/>
          <c:tx>
            <c:strRef>
              <c:f>Sheet2!$B$3</c:f>
              <c:strCache>
                <c:ptCount val="1"/>
                <c:pt idx="0">
                  <c:v>Total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Sheet2!$A$4:$A$11</c:f>
              <c:strCache>
                <c:ptCount val="7"/>
                <c:pt idx="0">
                  <c:v>Atkinson</c:v>
                </c:pt>
                <c:pt idx="1">
                  <c:v>Bacon</c:v>
                </c:pt>
                <c:pt idx="2">
                  <c:v>Ben Hill</c:v>
                </c:pt>
                <c:pt idx="3">
                  <c:v>Coffee</c:v>
                </c:pt>
                <c:pt idx="4">
                  <c:v>Irwin</c:v>
                </c:pt>
                <c:pt idx="5">
                  <c:v>Jeff Davis</c:v>
                </c:pt>
                <c:pt idx="6">
                  <c:v>Telfair</c:v>
                </c:pt>
              </c:strCache>
            </c:strRef>
          </c:cat>
          <c:val>
            <c:numRef>
              <c:f>Sheet2!$B$4:$B$11</c:f>
              <c:numCache>
                <c:formatCode>General</c:formatCode>
                <c:ptCount val="7"/>
                <c:pt idx="0">
                  <c:v>16</c:v>
                </c:pt>
                <c:pt idx="1">
                  <c:v>1</c:v>
                </c:pt>
                <c:pt idx="2">
                  <c:v>5</c:v>
                </c:pt>
                <c:pt idx="3">
                  <c:v>137</c:v>
                </c:pt>
                <c:pt idx="4">
                  <c:v>5</c:v>
                </c:pt>
                <c:pt idx="5">
                  <c:v>3</c:v>
                </c:pt>
                <c:pt idx="6">
                  <c:v>2</c:v>
                </c:pt>
              </c:numCache>
            </c:numRef>
          </c:val>
          <c:extLst>
            <c:ext xmlns:c16="http://schemas.microsoft.com/office/drawing/2014/chart" uri="{C3380CC4-5D6E-409C-BE32-E72D297353CC}">
              <c16:uniqueId val="{00000000-C634-4E60-B387-875846C38798}"/>
            </c:ext>
          </c:extLst>
        </c:ser>
        <c:dLbls>
          <c:showLegendKey val="0"/>
          <c:showVal val="0"/>
          <c:showCatName val="0"/>
          <c:showSerName val="0"/>
          <c:showPercent val="0"/>
          <c:showBubbleSize val="0"/>
        </c:dLbls>
        <c:gapWidth val="182"/>
        <c:axId val="557424400"/>
        <c:axId val="557425712"/>
      </c:barChart>
      <c:catAx>
        <c:axId val="5574244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557425712"/>
        <c:crosses val="autoZero"/>
        <c:auto val="1"/>
        <c:lblAlgn val="ctr"/>
        <c:lblOffset val="100"/>
        <c:noMultiLvlLbl val="0"/>
      </c:catAx>
      <c:valAx>
        <c:axId val="5574257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557424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Sheet1!$B$11</c:f>
              <c:strCache>
                <c:ptCount val="1"/>
                <c:pt idx="0">
                  <c:v>Terminations</c:v>
                </c:pt>
              </c:strCache>
            </c:strRef>
          </c:tx>
          <c:spPr>
            <a:solidFill>
              <a:schemeClr val="accent6"/>
            </a:solidFill>
            <a:ln w="25400">
              <a:solidFill>
                <a:schemeClr val="lt1"/>
              </a:solidFill>
            </a:ln>
            <a:effectLst/>
            <a:sp3d contourW="25400">
              <a:contourClr>
                <a:schemeClr val="lt1"/>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Sheet1!$A$12:$A$19</c:f>
              <c:strCache>
                <c:ptCount val="8"/>
                <c:pt idx="0">
                  <c:v>Jan</c:v>
                </c:pt>
                <c:pt idx="1">
                  <c:v>Feb</c:v>
                </c:pt>
                <c:pt idx="2">
                  <c:v>Mar</c:v>
                </c:pt>
                <c:pt idx="3">
                  <c:v>April</c:v>
                </c:pt>
                <c:pt idx="4">
                  <c:v>May</c:v>
                </c:pt>
                <c:pt idx="5">
                  <c:v>June</c:v>
                </c:pt>
                <c:pt idx="6">
                  <c:v>July</c:v>
                </c:pt>
                <c:pt idx="7">
                  <c:v>Aug</c:v>
                </c:pt>
              </c:strCache>
            </c:strRef>
          </c:cat>
          <c:val>
            <c:numRef>
              <c:f>Sheet1!$B$12:$B$19</c:f>
              <c:numCache>
                <c:formatCode>General</c:formatCode>
                <c:ptCount val="8"/>
                <c:pt idx="0">
                  <c:v>8</c:v>
                </c:pt>
                <c:pt idx="1">
                  <c:v>9</c:v>
                </c:pt>
                <c:pt idx="2">
                  <c:v>11</c:v>
                </c:pt>
                <c:pt idx="3">
                  <c:v>8</c:v>
                </c:pt>
                <c:pt idx="4">
                  <c:v>11</c:v>
                </c:pt>
                <c:pt idx="5">
                  <c:v>6</c:v>
                </c:pt>
                <c:pt idx="6">
                  <c:v>8</c:v>
                </c:pt>
                <c:pt idx="7">
                  <c:v>9</c:v>
                </c:pt>
              </c:numCache>
            </c:numRef>
          </c:val>
          <c:extLst>
            <c:ext xmlns:c16="http://schemas.microsoft.com/office/drawing/2014/chart" uri="{C3380CC4-5D6E-409C-BE32-E72D297353CC}">
              <c16:uniqueId val="{00000000-FF3D-498D-B89B-0FE4BE741370}"/>
            </c:ext>
          </c:extLst>
        </c:ser>
        <c:dLbls>
          <c:showLegendKey val="0"/>
          <c:showVal val="0"/>
          <c:showCatName val="0"/>
          <c:showSerName val="0"/>
          <c:showPercent val="0"/>
          <c:showBubbleSize val="0"/>
        </c:dLbls>
        <c:gapWidth val="150"/>
        <c:shape val="box"/>
        <c:axId val="392866368"/>
        <c:axId val="392862760"/>
        <c:axId val="0"/>
      </c:bar3DChart>
      <c:catAx>
        <c:axId val="392866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392862760"/>
        <c:crosses val="autoZero"/>
        <c:auto val="1"/>
        <c:lblAlgn val="ctr"/>
        <c:lblOffset val="100"/>
        <c:noMultiLvlLbl val="0"/>
      </c:catAx>
      <c:valAx>
        <c:axId val="392862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3928663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9">
  <a:schemeClr val="accent6"/>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1699" cy="463408"/>
          </a:xfrm>
          <a:prstGeom prst="rect">
            <a:avLst/>
          </a:prstGeom>
        </p:spPr>
        <p:txBody>
          <a:bodyPr vert="horz" lIns="92486" tIns="46243" rIns="92486" bIns="46243" rtlCol="0"/>
          <a:lstStyle>
            <a:lvl1pPr algn="l">
              <a:defRPr sz="1200"/>
            </a:lvl1pPr>
          </a:lstStyle>
          <a:p>
            <a:endParaRPr lang="en-US"/>
          </a:p>
        </p:txBody>
      </p:sp>
      <p:sp>
        <p:nvSpPr>
          <p:cNvPr id="3" name="Date Placeholder 2"/>
          <p:cNvSpPr>
            <a:spLocks noGrp="1"/>
          </p:cNvSpPr>
          <p:nvPr>
            <p:ph type="dt" idx="1"/>
          </p:nvPr>
        </p:nvSpPr>
        <p:spPr>
          <a:xfrm>
            <a:off x="3936769" y="1"/>
            <a:ext cx="3011699" cy="463408"/>
          </a:xfrm>
          <a:prstGeom prst="rect">
            <a:avLst/>
          </a:prstGeom>
        </p:spPr>
        <p:txBody>
          <a:bodyPr vert="horz" lIns="92486" tIns="46243" rIns="92486" bIns="46243" rtlCol="0"/>
          <a:lstStyle>
            <a:lvl1pPr algn="r">
              <a:defRPr sz="1200"/>
            </a:lvl1pPr>
          </a:lstStyle>
          <a:p>
            <a:fld id="{2576F4A5-45A3-4F56-88BC-C7F3E92D5661}" type="datetimeFigureOut">
              <a:rPr lang="en-US" smtClean="0"/>
              <a:t>11/8/2019</a:t>
            </a:fld>
            <a:endParaRPr lang="en-US"/>
          </a:p>
        </p:txBody>
      </p:sp>
      <p:sp>
        <p:nvSpPr>
          <p:cNvPr id="4" name="Slide Image Placeholder 3"/>
          <p:cNvSpPr>
            <a:spLocks noGrp="1" noRot="1" noChangeAspect="1"/>
          </p:cNvSpPr>
          <p:nvPr>
            <p:ph type="sldImg" idx="2"/>
          </p:nvPr>
        </p:nvSpPr>
        <p:spPr>
          <a:xfrm>
            <a:off x="1397000" y="1154113"/>
            <a:ext cx="4156075" cy="3117850"/>
          </a:xfrm>
          <a:prstGeom prst="rect">
            <a:avLst/>
          </a:prstGeom>
          <a:noFill/>
          <a:ln w="12700">
            <a:solidFill>
              <a:prstClr val="black"/>
            </a:solidFill>
          </a:ln>
        </p:spPr>
        <p:txBody>
          <a:bodyPr vert="horz" lIns="92486" tIns="46243" rIns="92486" bIns="46243" rtlCol="0" anchor="ctr"/>
          <a:lstStyle/>
          <a:p>
            <a:endParaRPr lang="en-US"/>
          </a:p>
        </p:txBody>
      </p:sp>
      <p:sp>
        <p:nvSpPr>
          <p:cNvPr id="5" name="Notes Placeholder 4"/>
          <p:cNvSpPr>
            <a:spLocks noGrp="1"/>
          </p:cNvSpPr>
          <p:nvPr>
            <p:ph type="body" sz="quarter" idx="3"/>
          </p:nvPr>
        </p:nvSpPr>
        <p:spPr>
          <a:xfrm>
            <a:off x="695008" y="4444862"/>
            <a:ext cx="5560060" cy="3636705"/>
          </a:xfrm>
          <a:prstGeom prst="rect">
            <a:avLst/>
          </a:prstGeom>
        </p:spPr>
        <p:txBody>
          <a:bodyPr vert="horz" lIns="92486" tIns="46243" rIns="92486" bIns="4624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70"/>
            <a:ext cx="3011699" cy="463407"/>
          </a:xfrm>
          <a:prstGeom prst="rect">
            <a:avLst/>
          </a:prstGeom>
        </p:spPr>
        <p:txBody>
          <a:bodyPr vert="horz" lIns="92486" tIns="46243" rIns="92486" bIns="46243" rtlCol="0" anchor="b"/>
          <a:lstStyle>
            <a:lvl1pPr algn="l">
              <a:defRPr sz="1200"/>
            </a:lvl1pPr>
          </a:lstStyle>
          <a:p>
            <a:endParaRPr lang="en-US"/>
          </a:p>
        </p:txBody>
      </p:sp>
      <p:sp>
        <p:nvSpPr>
          <p:cNvPr id="7" name="Slide Number Placeholder 6"/>
          <p:cNvSpPr>
            <a:spLocks noGrp="1"/>
          </p:cNvSpPr>
          <p:nvPr>
            <p:ph type="sldNum" sz="quarter" idx="5"/>
          </p:nvPr>
        </p:nvSpPr>
        <p:spPr>
          <a:xfrm>
            <a:off x="3936769" y="8772670"/>
            <a:ext cx="3011699" cy="463407"/>
          </a:xfrm>
          <a:prstGeom prst="rect">
            <a:avLst/>
          </a:prstGeom>
        </p:spPr>
        <p:txBody>
          <a:bodyPr vert="horz" lIns="92486" tIns="46243" rIns="92486" bIns="46243" rtlCol="0" anchor="b"/>
          <a:lstStyle>
            <a:lvl1pPr algn="r">
              <a:defRPr sz="1200"/>
            </a:lvl1pPr>
          </a:lstStyle>
          <a:p>
            <a:fld id="{853F966E-D601-4BED-9327-4621407BA63A}" type="slidenum">
              <a:rPr lang="en-US" smtClean="0"/>
              <a:t>‹#›</a:t>
            </a:fld>
            <a:endParaRPr lang="en-US"/>
          </a:p>
        </p:txBody>
      </p:sp>
    </p:spTree>
    <p:extLst>
      <p:ext uri="{BB962C8B-B14F-4D97-AF65-F5344CB8AC3E}">
        <p14:creationId xmlns:p14="http://schemas.microsoft.com/office/powerpoint/2010/main" val="1553850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3F966E-D601-4BED-9327-4621407BA63A}" type="slidenum">
              <a:rPr lang="en-US" smtClean="0"/>
              <a:t>1</a:t>
            </a:fld>
            <a:endParaRPr lang="en-US" dirty="0"/>
          </a:p>
        </p:txBody>
      </p:sp>
    </p:spTree>
    <p:extLst>
      <p:ext uri="{BB962C8B-B14F-4D97-AF65-F5344CB8AC3E}">
        <p14:creationId xmlns:p14="http://schemas.microsoft.com/office/powerpoint/2010/main" val="127150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Premium Peanut was a concept in late 2014.</a:t>
            </a:r>
          </a:p>
          <a:p>
            <a:endParaRPr lang="en-US" dirty="0"/>
          </a:p>
          <a:p>
            <a:r>
              <a:rPr lang="en-US" dirty="0"/>
              <a:t>A couple local businessmen came together and decided to build a shelling plant, to provide their buying point &amp; fertilizer customers an opportunity to own a shelling plant.</a:t>
            </a:r>
          </a:p>
          <a:p>
            <a:endParaRPr lang="en-US" dirty="0"/>
          </a:p>
          <a:p>
            <a:r>
              <a:rPr lang="en-US" dirty="0"/>
              <a:t>The company was formed as a co-op, with shares to be owned by peanut growers.  Unique versus even other co-ops, the shareholders are the ones who must grow the peanuts themselves…aligning the entire supply chain towards a common goals: to create the maximum value for peanuts grown by the company’s owners (200+ farmers).    </a:t>
            </a:r>
          </a:p>
          <a:p>
            <a:endParaRPr lang="en-US" dirty="0"/>
          </a:p>
          <a:p>
            <a:r>
              <a:rPr lang="en-US" dirty="0"/>
              <a:t>Shareholders must sign a 10-year agreement to grow peanuts exclusively for their company, Premium Peanut.  Purchase of 1 share obligates the shareholder to deliver 1 ton of farmerstock peanuts each year.  </a:t>
            </a:r>
          </a:p>
          <a:p>
            <a:endParaRPr lang="en-US" dirty="0"/>
          </a:p>
          <a:p>
            <a:r>
              <a:rPr lang="en-US" dirty="0"/>
              <a:t>The concept provides security and stability for growers and buying points…they know they are guaranteed a customer (Premium Peanut) each year, for their designated quantity of peanuts.  And, they will get 100% of the value…whether up-front (at harvest) as option payments, or after the shelling year (as dividends).  </a:t>
            </a:r>
          </a:p>
        </p:txBody>
      </p:sp>
      <p:sp>
        <p:nvSpPr>
          <p:cNvPr id="4" name="Slide Number Placeholder 3"/>
          <p:cNvSpPr>
            <a:spLocks noGrp="1"/>
          </p:cNvSpPr>
          <p:nvPr>
            <p:ph type="sldNum" sz="quarter" idx="10"/>
          </p:nvPr>
        </p:nvSpPr>
        <p:spPr/>
        <p:txBody>
          <a:bodyPr/>
          <a:lstStyle/>
          <a:p>
            <a:fld id="{853F966E-D601-4BED-9327-4621407BA63A}" type="slidenum">
              <a:rPr lang="en-US" smtClean="0"/>
              <a:t>2</a:t>
            </a:fld>
            <a:endParaRPr lang="en-US" dirty="0"/>
          </a:p>
        </p:txBody>
      </p:sp>
    </p:spTree>
    <p:extLst>
      <p:ext uri="{BB962C8B-B14F-4D97-AF65-F5344CB8AC3E}">
        <p14:creationId xmlns:p14="http://schemas.microsoft.com/office/powerpoint/2010/main" val="1443785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Shareholders grow peanuts in 28 counties throughout southern Georgia, providing secure, reliable, market access to growers across a large part of the state.  </a:t>
            </a:r>
          </a:p>
        </p:txBody>
      </p:sp>
      <p:sp>
        <p:nvSpPr>
          <p:cNvPr id="4" name="Slide Number Placeholder 3"/>
          <p:cNvSpPr>
            <a:spLocks noGrp="1"/>
          </p:cNvSpPr>
          <p:nvPr>
            <p:ph type="sldNum" sz="quarter" idx="10"/>
          </p:nvPr>
        </p:nvSpPr>
        <p:spPr/>
        <p:txBody>
          <a:bodyPr/>
          <a:lstStyle/>
          <a:p>
            <a:fld id="{853F966E-D601-4BED-9327-4621407BA63A}" type="slidenum">
              <a:rPr lang="en-US" smtClean="0"/>
              <a:t>3</a:t>
            </a:fld>
            <a:endParaRPr lang="en-US" dirty="0"/>
          </a:p>
        </p:txBody>
      </p:sp>
    </p:spTree>
    <p:extLst>
      <p:ext uri="{BB962C8B-B14F-4D97-AF65-F5344CB8AC3E}">
        <p14:creationId xmlns:p14="http://schemas.microsoft.com/office/powerpoint/2010/main" val="3129818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Shareholders grow peanuts in 28 counties throughout southern Georgia, providing secure, reliable, market access to growers across a large part of the state.  </a:t>
            </a:r>
          </a:p>
        </p:txBody>
      </p:sp>
      <p:sp>
        <p:nvSpPr>
          <p:cNvPr id="4" name="Slide Number Placeholder 3"/>
          <p:cNvSpPr>
            <a:spLocks noGrp="1"/>
          </p:cNvSpPr>
          <p:nvPr>
            <p:ph type="sldNum" sz="quarter" idx="10"/>
          </p:nvPr>
        </p:nvSpPr>
        <p:spPr/>
        <p:txBody>
          <a:bodyPr/>
          <a:lstStyle/>
          <a:p>
            <a:fld id="{853F966E-D601-4BED-9327-4621407BA63A}" type="slidenum">
              <a:rPr lang="en-US" smtClean="0"/>
              <a:t>4</a:t>
            </a:fld>
            <a:endParaRPr lang="en-US" dirty="0"/>
          </a:p>
        </p:txBody>
      </p:sp>
    </p:spTree>
    <p:extLst>
      <p:ext uri="{BB962C8B-B14F-4D97-AF65-F5344CB8AC3E}">
        <p14:creationId xmlns:p14="http://schemas.microsoft.com/office/powerpoint/2010/main" val="1661339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Currently, the United States is a net importer of peanut crude oil!</a:t>
            </a:r>
          </a:p>
          <a:p>
            <a:endParaRPr lang="en-US" dirty="0"/>
          </a:p>
          <a:p>
            <a:r>
              <a:rPr lang="en-US" dirty="0"/>
              <a:t>Premium Peanut sells the majority of its non-edible peanuts, oilstock, to Golden Peanut &amp; Sessions for crushing into peanut oil…both of whom are also shelling competitors.</a:t>
            </a:r>
          </a:p>
          <a:p>
            <a:endParaRPr lang="en-US" dirty="0"/>
          </a:p>
          <a:p>
            <a:r>
              <a:rPr lang="en-US" dirty="0"/>
              <a:t>In order to maximize the value from its oilstock, and reduce risk (i.e. not relying on a competitor to buy its oilstock), Premium Peanut has broken ground on a peanut oil plant.  </a:t>
            </a:r>
          </a:p>
        </p:txBody>
      </p:sp>
      <p:sp>
        <p:nvSpPr>
          <p:cNvPr id="4" name="Slide Number Placeholder 3"/>
          <p:cNvSpPr>
            <a:spLocks noGrp="1"/>
          </p:cNvSpPr>
          <p:nvPr>
            <p:ph type="sldNum" sz="quarter" idx="10"/>
          </p:nvPr>
        </p:nvSpPr>
        <p:spPr/>
        <p:txBody>
          <a:bodyPr/>
          <a:lstStyle/>
          <a:p>
            <a:fld id="{853F966E-D601-4BED-9327-4621407BA63A}" type="slidenum">
              <a:rPr lang="en-US" smtClean="0"/>
              <a:t>5</a:t>
            </a:fld>
            <a:endParaRPr lang="en-US" dirty="0"/>
          </a:p>
        </p:txBody>
      </p:sp>
    </p:spTree>
    <p:extLst>
      <p:ext uri="{BB962C8B-B14F-4D97-AF65-F5344CB8AC3E}">
        <p14:creationId xmlns:p14="http://schemas.microsoft.com/office/powerpoint/2010/main" val="1480984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Currently, the United States is a net importer of peanut crude oil!</a:t>
            </a:r>
          </a:p>
          <a:p>
            <a:endParaRPr lang="en-US" dirty="0"/>
          </a:p>
          <a:p>
            <a:r>
              <a:rPr lang="en-US" dirty="0"/>
              <a:t>Premium Peanut sells the majority of its non-edible peanuts, oilstock, to Golden Peanut &amp; Sessions for crushing into peanut oil…both of whom are also shelling competitors.</a:t>
            </a:r>
          </a:p>
          <a:p>
            <a:endParaRPr lang="en-US" dirty="0"/>
          </a:p>
          <a:p>
            <a:r>
              <a:rPr lang="en-US" dirty="0"/>
              <a:t>In order to maximize the value from its oilstock, and reduce risk (i.e. not relying on a competitor to buy its oilstock), Premium Peanut has broken ground on a peanut oil plant.  </a:t>
            </a:r>
          </a:p>
        </p:txBody>
      </p:sp>
      <p:sp>
        <p:nvSpPr>
          <p:cNvPr id="4" name="Slide Number Placeholder 3"/>
          <p:cNvSpPr>
            <a:spLocks noGrp="1"/>
          </p:cNvSpPr>
          <p:nvPr>
            <p:ph type="sldNum" sz="quarter" idx="10"/>
          </p:nvPr>
        </p:nvSpPr>
        <p:spPr/>
        <p:txBody>
          <a:bodyPr/>
          <a:lstStyle/>
          <a:p>
            <a:fld id="{853F966E-D601-4BED-9327-4621407BA63A}" type="slidenum">
              <a:rPr lang="en-US" smtClean="0"/>
              <a:t>6</a:t>
            </a:fld>
            <a:endParaRPr lang="en-US" dirty="0"/>
          </a:p>
        </p:txBody>
      </p:sp>
    </p:spTree>
    <p:extLst>
      <p:ext uri="{BB962C8B-B14F-4D97-AF65-F5344CB8AC3E}">
        <p14:creationId xmlns:p14="http://schemas.microsoft.com/office/powerpoint/2010/main" val="997326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economic impact of the company is significant.  All profits will create value for its shareholders, but in addition to that value, the company has already created a significant economic impact.</a:t>
            </a:r>
          </a:p>
          <a:p>
            <a:endParaRPr lang="en-US" dirty="0"/>
          </a:p>
          <a:p>
            <a:r>
              <a:rPr lang="en-US" dirty="0"/>
              <a:t>The numbers above denote the actual dollars paid / invested by the company to local farmers, buying points, service providers, etc.  </a:t>
            </a:r>
          </a:p>
        </p:txBody>
      </p:sp>
      <p:sp>
        <p:nvSpPr>
          <p:cNvPr id="4" name="Slide Number Placeholder 3"/>
          <p:cNvSpPr>
            <a:spLocks noGrp="1"/>
          </p:cNvSpPr>
          <p:nvPr>
            <p:ph type="sldNum" sz="quarter" idx="10"/>
          </p:nvPr>
        </p:nvSpPr>
        <p:spPr/>
        <p:txBody>
          <a:bodyPr/>
          <a:lstStyle/>
          <a:p>
            <a:fld id="{853F966E-D601-4BED-9327-4621407BA63A}" type="slidenum">
              <a:rPr lang="en-US" smtClean="0"/>
              <a:t>7</a:t>
            </a:fld>
            <a:endParaRPr lang="en-US" dirty="0"/>
          </a:p>
        </p:txBody>
      </p:sp>
    </p:spTree>
    <p:extLst>
      <p:ext uri="{BB962C8B-B14F-4D97-AF65-F5344CB8AC3E}">
        <p14:creationId xmlns:p14="http://schemas.microsoft.com/office/powerpoint/2010/main" val="15130958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economic impact of the company is significant.  All profits will create value for its shareholders, but in addition to that value, the company has already created a significant economic impact.</a:t>
            </a:r>
          </a:p>
          <a:p>
            <a:endParaRPr lang="en-US" dirty="0"/>
          </a:p>
          <a:p>
            <a:r>
              <a:rPr lang="en-US" dirty="0"/>
              <a:t>The numbers above denote the actual dollars paid / invested by the company to local farmers, buying points, service providers, etc.  </a:t>
            </a:r>
          </a:p>
        </p:txBody>
      </p:sp>
      <p:sp>
        <p:nvSpPr>
          <p:cNvPr id="4" name="Slide Number Placeholder 3"/>
          <p:cNvSpPr>
            <a:spLocks noGrp="1"/>
          </p:cNvSpPr>
          <p:nvPr>
            <p:ph type="sldNum" sz="quarter" idx="10"/>
          </p:nvPr>
        </p:nvSpPr>
        <p:spPr/>
        <p:txBody>
          <a:bodyPr/>
          <a:lstStyle/>
          <a:p>
            <a:fld id="{853F966E-D601-4BED-9327-4621407BA63A}" type="slidenum">
              <a:rPr lang="en-US" smtClean="0"/>
              <a:t>8</a:t>
            </a:fld>
            <a:endParaRPr lang="en-US" dirty="0"/>
          </a:p>
        </p:txBody>
      </p:sp>
    </p:spTree>
    <p:extLst>
      <p:ext uri="{BB962C8B-B14F-4D97-AF65-F5344CB8AC3E}">
        <p14:creationId xmlns:p14="http://schemas.microsoft.com/office/powerpoint/2010/main" val="4097226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International sales have been a key component of Premium Peanut’s success.</a:t>
            </a:r>
          </a:p>
          <a:p>
            <a:endParaRPr lang="en-US" dirty="0"/>
          </a:p>
          <a:p>
            <a:r>
              <a:rPr lang="en-US" dirty="0"/>
              <a:t>Close to 40% of its sales have been to international customers.  Given the company’s close proximity to the port of Savannah, and willingness to develop new customers internationally, over 2,000 containers of product has been exported!</a:t>
            </a:r>
          </a:p>
        </p:txBody>
      </p:sp>
      <p:sp>
        <p:nvSpPr>
          <p:cNvPr id="4" name="Slide Number Placeholder 3"/>
          <p:cNvSpPr>
            <a:spLocks noGrp="1"/>
          </p:cNvSpPr>
          <p:nvPr>
            <p:ph type="sldNum" sz="quarter" idx="10"/>
          </p:nvPr>
        </p:nvSpPr>
        <p:spPr/>
        <p:txBody>
          <a:bodyPr/>
          <a:lstStyle/>
          <a:p>
            <a:fld id="{853F966E-D601-4BED-9327-4621407BA63A}" type="slidenum">
              <a:rPr lang="en-US" smtClean="0"/>
              <a:t>9</a:t>
            </a:fld>
            <a:endParaRPr lang="en-US" dirty="0"/>
          </a:p>
        </p:txBody>
      </p:sp>
    </p:spTree>
    <p:extLst>
      <p:ext uri="{BB962C8B-B14F-4D97-AF65-F5344CB8AC3E}">
        <p14:creationId xmlns:p14="http://schemas.microsoft.com/office/powerpoint/2010/main" val="233434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International sales have been a key component of Premium Peanut’s success.</a:t>
            </a:r>
          </a:p>
          <a:p>
            <a:endParaRPr lang="en-US" dirty="0"/>
          </a:p>
          <a:p>
            <a:r>
              <a:rPr lang="en-US" dirty="0"/>
              <a:t>Close to 40% of its sales have been to international customers.  Given the company’s close proximity to the port of Savannah, and willingness to develop new customers internationally, over 2,000 containers of product has been exported!</a:t>
            </a:r>
          </a:p>
        </p:txBody>
      </p:sp>
      <p:sp>
        <p:nvSpPr>
          <p:cNvPr id="4" name="Slide Number Placeholder 3"/>
          <p:cNvSpPr>
            <a:spLocks noGrp="1"/>
          </p:cNvSpPr>
          <p:nvPr>
            <p:ph type="sldNum" sz="quarter" idx="10"/>
          </p:nvPr>
        </p:nvSpPr>
        <p:spPr/>
        <p:txBody>
          <a:bodyPr/>
          <a:lstStyle/>
          <a:p>
            <a:fld id="{853F966E-D601-4BED-9327-4621407BA63A}" type="slidenum">
              <a:rPr lang="en-US" smtClean="0"/>
              <a:t>10</a:t>
            </a:fld>
            <a:endParaRPr lang="en-US" dirty="0"/>
          </a:p>
        </p:txBody>
      </p:sp>
    </p:spTree>
    <p:extLst>
      <p:ext uri="{BB962C8B-B14F-4D97-AF65-F5344CB8AC3E}">
        <p14:creationId xmlns:p14="http://schemas.microsoft.com/office/powerpoint/2010/main" val="4100469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International sales have been a key component of Premium Peanut’s success.</a:t>
            </a:r>
          </a:p>
          <a:p>
            <a:endParaRPr lang="en-US" dirty="0"/>
          </a:p>
          <a:p>
            <a:r>
              <a:rPr lang="en-US" dirty="0"/>
              <a:t>Close to 40% of its sales have been to international customers.  Given the company’s close proximity to the port of Savannah, and willingness to develop new customers internationally, over 2,000 containers of product has been exported!</a:t>
            </a:r>
          </a:p>
        </p:txBody>
      </p:sp>
      <p:sp>
        <p:nvSpPr>
          <p:cNvPr id="4" name="Slide Number Placeholder 3"/>
          <p:cNvSpPr>
            <a:spLocks noGrp="1"/>
          </p:cNvSpPr>
          <p:nvPr>
            <p:ph type="sldNum" sz="quarter" idx="10"/>
          </p:nvPr>
        </p:nvSpPr>
        <p:spPr/>
        <p:txBody>
          <a:bodyPr/>
          <a:lstStyle/>
          <a:p>
            <a:fld id="{853F966E-D601-4BED-9327-4621407BA63A}" type="slidenum">
              <a:rPr lang="en-US" smtClean="0"/>
              <a:t>11</a:t>
            </a:fld>
            <a:endParaRPr lang="en-US" dirty="0"/>
          </a:p>
        </p:txBody>
      </p:sp>
    </p:spTree>
    <p:extLst>
      <p:ext uri="{BB962C8B-B14F-4D97-AF65-F5344CB8AC3E}">
        <p14:creationId xmlns:p14="http://schemas.microsoft.com/office/powerpoint/2010/main" val="2574418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53F966E-D601-4BED-9327-4621407BA63A}" type="slidenum">
              <a:rPr lang="en-US" smtClean="0"/>
              <a:t>12</a:t>
            </a:fld>
            <a:endParaRPr lang="en-US"/>
          </a:p>
        </p:txBody>
      </p:sp>
    </p:spTree>
    <p:extLst>
      <p:ext uri="{BB962C8B-B14F-4D97-AF65-F5344CB8AC3E}">
        <p14:creationId xmlns:p14="http://schemas.microsoft.com/office/powerpoint/2010/main" val="19829792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5EF0D0-04E6-47B2-BF8A-59B92EA0B407}" type="slidenum">
              <a:rPr lang="en-US" smtClean="0"/>
              <a:t>‹#›</a:t>
            </a:fld>
            <a:endParaRPr lang="en-US"/>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290" y="5794432"/>
            <a:ext cx="1488179" cy="1063568"/>
          </a:xfrm>
          <a:prstGeom prst="rect">
            <a:avLst/>
          </a:prstGeom>
        </p:spPr>
      </p:pic>
    </p:spTree>
    <p:extLst>
      <p:ext uri="{BB962C8B-B14F-4D97-AF65-F5344CB8AC3E}">
        <p14:creationId xmlns:p14="http://schemas.microsoft.com/office/powerpoint/2010/main" val="3667310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23433" y="-11111"/>
            <a:ext cx="6697133" cy="1018646"/>
          </a:xfrm>
        </p:spPr>
        <p:txBody>
          <a:bodyPr/>
          <a:lstStyle>
            <a:lvl1pPr algn="ctr">
              <a:defRPr>
                <a:solidFill>
                  <a:srgbClr val="3A2007"/>
                </a:solidFill>
              </a:defRPr>
            </a:lvl1pPr>
          </a:lstStyle>
          <a:p>
            <a:r>
              <a:rPr lang="en-US" dirty="0"/>
              <a:t>Click to edit Master title</a:t>
            </a:r>
          </a:p>
        </p:txBody>
      </p:sp>
      <p:sp>
        <p:nvSpPr>
          <p:cNvPr id="3" name="Content Placeholder 2"/>
          <p:cNvSpPr>
            <a:spLocks noGrp="1"/>
          </p:cNvSpPr>
          <p:nvPr>
            <p:ph idx="1"/>
          </p:nvPr>
        </p:nvSpPr>
        <p:spPr/>
        <p:txBody>
          <a:bodyPr>
            <a:noAutofit/>
          </a:bodyPr>
          <a:lstStyle>
            <a:lvl1pPr>
              <a:defRPr sz="2000">
                <a:solidFill>
                  <a:srgbClr val="3A2007"/>
                </a:solidFill>
              </a:defRPr>
            </a:lvl1pPr>
            <a:lvl2pPr>
              <a:defRPr sz="1800">
                <a:solidFill>
                  <a:srgbClr val="3A2007"/>
                </a:solidFill>
              </a:defRPr>
            </a:lvl2pPr>
            <a:lvl3pPr>
              <a:defRPr sz="1400">
                <a:solidFill>
                  <a:srgbClr val="3A2007"/>
                </a:solidFill>
              </a:defRPr>
            </a:lvl3pPr>
            <a:lvl4pPr>
              <a:defRPr sz="1400">
                <a:solidFill>
                  <a:srgbClr val="3A2007"/>
                </a:solidFill>
              </a:defRPr>
            </a:lvl4pPr>
            <a:lvl5pPr>
              <a:defRPr sz="1400">
                <a:solidFill>
                  <a:srgbClr val="3A2007"/>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1642533" y="6356350"/>
            <a:ext cx="6278033" cy="365125"/>
          </a:xfrm>
          <a:ln>
            <a:solidFill>
              <a:srgbClr val="1D552E"/>
            </a:solidFill>
          </a:ln>
        </p:spPr>
        <p:txBody>
          <a:bodyPr/>
          <a:lstStyle>
            <a:lvl1pPr>
              <a:defRPr sz="1800">
                <a:solidFill>
                  <a:srgbClr val="3A2007"/>
                </a:solidFill>
              </a:defRPr>
            </a:lvl1pPr>
          </a:lstStyle>
          <a:p>
            <a:r>
              <a:rPr lang="en-US"/>
              <a:t>Footer</a:t>
            </a:r>
            <a:endParaRPr lang="en-US" dirty="0"/>
          </a:p>
        </p:txBody>
      </p:sp>
      <p:sp>
        <p:nvSpPr>
          <p:cNvPr id="6" name="Slide Number Placeholder 5"/>
          <p:cNvSpPr>
            <a:spLocks noGrp="1"/>
          </p:cNvSpPr>
          <p:nvPr>
            <p:ph type="sldNum" sz="quarter" idx="12"/>
          </p:nvPr>
        </p:nvSpPr>
        <p:spPr>
          <a:xfrm>
            <a:off x="8026400" y="6356351"/>
            <a:ext cx="488950" cy="365125"/>
          </a:xfrm>
        </p:spPr>
        <p:txBody>
          <a:bodyPr/>
          <a:lstStyle/>
          <a:p>
            <a:fld id="{635EF0D0-04E6-47B2-BF8A-59B92EA0B40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034"/>
            <a:ext cx="1488179" cy="1063568"/>
          </a:xfrm>
          <a:prstGeom prst="rect">
            <a:avLst/>
          </a:prstGeom>
        </p:spPr>
      </p:pic>
      <p:cxnSp>
        <p:nvCxnSpPr>
          <p:cNvPr id="9" name="Straight Connector 8"/>
          <p:cNvCxnSpPr/>
          <p:nvPr userDrawn="1"/>
        </p:nvCxnSpPr>
        <p:spPr>
          <a:xfrm>
            <a:off x="0" y="1007534"/>
            <a:ext cx="9144000" cy="0"/>
          </a:xfrm>
          <a:prstGeom prst="line">
            <a:avLst/>
          </a:prstGeom>
          <a:ln w="12700">
            <a:solidFill>
              <a:srgbClr val="1D552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2673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alphaModFix amt="10000"/>
            <a:lum/>
          </a:blip>
          <a:srcRect/>
          <a:stretch>
            <a:fillRect l="-2000" r="-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solidFill>
                  <a:srgbClr val="3A2007"/>
                </a:solidFill>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FD2C99-F663-40FC-9521-0E939DA78AB0}"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5EF0D0-04E6-47B2-BF8A-59B92EA0B407}" type="slidenum">
              <a:rPr lang="en-US" smtClean="0"/>
              <a:t>‹#›</a:t>
            </a:fld>
            <a:endParaRPr lang="en-US"/>
          </a:p>
        </p:txBody>
      </p:sp>
    </p:spTree>
    <p:extLst>
      <p:ext uri="{BB962C8B-B14F-4D97-AF65-F5344CB8AC3E}">
        <p14:creationId xmlns:p14="http://schemas.microsoft.com/office/powerpoint/2010/main" val="3567402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Section Header">
    <p:bg>
      <p:bgPr>
        <a:blipFill dpi="0" rotWithShape="1">
          <a:blip r:embed="rId2">
            <a:alphaModFix amt="10000"/>
            <a:lum/>
          </a:blip>
          <a:srcRect/>
          <a:stretch>
            <a:fillRect l="-2000" r="-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solidFill>
                  <a:srgbClr val="3A2007"/>
                </a:solidFill>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FD2C99-F663-40FC-9521-0E939DA78AB0}"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5EF0D0-04E6-47B2-BF8A-59B92EA0B407}" type="slidenum">
              <a:rPr lang="en-US" smtClean="0"/>
              <a:t>‹#›</a:t>
            </a:fld>
            <a:endParaRPr lang="en-US"/>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794432"/>
            <a:ext cx="1488179" cy="1063568"/>
          </a:xfrm>
          <a:prstGeom prst="rect">
            <a:avLst/>
          </a:prstGeom>
        </p:spPr>
      </p:pic>
    </p:spTree>
    <p:extLst>
      <p:ext uri="{BB962C8B-B14F-4D97-AF65-F5344CB8AC3E}">
        <p14:creationId xmlns:p14="http://schemas.microsoft.com/office/powerpoint/2010/main" val="722359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2_Section Header">
    <p:bg>
      <p:bgPr>
        <a:blipFill dpi="0" rotWithShape="1">
          <a:blip r:embed="rId2">
            <a:alphaModFix amt="10000"/>
            <a:lum/>
          </a:blip>
          <a:srcRect/>
          <a:tile tx="0" ty="0" sx="100000" sy="100000" flip="none" algn="ctr"/>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solidFill>
                  <a:srgbClr val="3A2007"/>
                </a:solidFill>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FD2C99-F663-40FC-9521-0E939DA78AB0}"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5EF0D0-04E6-47B2-BF8A-59B92EA0B407}" type="slidenum">
              <a:rPr lang="en-US" smtClean="0"/>
              <a:t>‹#›</a:t>
            </a:fld>
            <a:endParaRPr lang="en-US"/>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794432"/>
            <a:ext cx="1488179" cy="1063568"/>
          </a:xfrm>
          <a:prstGeom prst="rect">
            <a:avLst/>
          </a:prstGeom>
        </p:spPr>
      </p:pic>
    </p:spTree>
    <p:extLst>
      <p:ext uri="{BB962C8B-B14F-4D97-AF65-F5344CB8AC3E}">
        <p14:creationId xmlns:p14="http://schemas.microsoft.com/office/powerpoint/2010/main" val="3109643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D2C99-F663-40FC-9521-0E939DA78AB0}"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5EF0D0-04E6-47B2-BF8A-59B92EA0B407}" type="slidenum">
              <a:rPr lang="en-US" smtClean="0"/>
              <a:t>‹#›</a:t>
            </a:fld>
            <a:endParaRPr lang="en-US"/>
          </a:p>
        </p:txBody>
      </p:sp>
    </p:spTree>
    <p:extLst>
      <p:ext uri="{BB962C8B-B14F-4D97-AF65-F5344CB8AC3E}">
        <p14:creationId xmlns:p14="http://schemas.microsoft.com/office/powerpoint/2010/main" val="1746529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2FD2C99-F663-40FC-9521-0E939DA78AB0}" type="datetimeFigureOut">
              <a:rPr lang="en-US" smtClean="0"/>
              <a:t>11/8/2019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5EF0D0-04E6-47B2-BF8A-59B92EA0B407}" type="slidenum">
              <a:rPr lang="en-US" smtClean="0"/>
              <a:t>‹#›</a:t>
            </a:fld>
            <a:endParaRPr lang="en-US"/>
          </a:p>
        </p:txBody>
      </p:sp>
    </p:spTree>
    <p:extLst>
      <p:ext uri="{BB962C8B-B14F-4D97-AF65-F5344CB8AC3E}">
        <p14:creationId xmlns:p14="http://schemas.microsoft.com/office/powerpoint/2010/main" val="586466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2FD2C99-F663-40FC-9521-0E939DA78AB0}" type="datetimeFigureOut">
              <a:rPr lang="en-US" smtClean="0"/>
              <a:t>11/8/2019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5EF0D0-04E6-47B2-BF8A-59B92EA0B407}" type="slidenum">
              <a:rPr lang="en-US" smtClean="0"/>
              <a:t>‹#›</a:t>
            </a:fld>
            <a:endParaRPr lang="en-US"/>
          </a:p>
        </p:txBody>
      </p:sp>
    </p:spTree>
    <p:extLst>
      <p:ext uri="{BB962C8B-B14F-4D97-AF65-F5344CB8AC3E}">
        <p14:creationId xmlns:p14="http://schemas.microsoft.com/office/powerpoint/2010/main" val="366646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FD2C99-F663-40FC-9521-0E939DA78AB0}" type="datetimeFigureOut">
              <a:rPr lang="en-US" smtClean="0"/>
              <a:t>11/8/2019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5EF0D0-04E6-47B2-BF8A-59B92EA0B407}" type="slidenum">
              <a:rPr lang="en-US" smtClean="0"/>
              <a:t>‹#›</a:t>
            </a:fld>
            <a:endParaRPr lang="en-US"/>
          </a:p>
        </p:txBody>
      </p:sp>
    </p:spTree>
    <p:extLst>
      <p:ext uri="{BB962C8B-B14F-4D97-AF65-F5344CB8AC3E}">
        <p14:creationId xmlns:p14="http://schemas.microsoft.com/office/powerpoint/2010/main" val="2776754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FD2C99-F663-40FC-9521-0E939DA78AB0}"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5EF0D0-04E6-47B2-BF8A-59B92EA0B407}" type="slidenum">
              <a:rPr lang="en-US" smtClean="0"/>
              <a:t>‹#›</a:t>
            </a:fld>
            <a:endParaRPr lang="en-US"/>
          </a:p>
        </p:txBody>
      </p:sp>
    </p:spTree>
    <p:extLst>
      <p:ext uri="{BB962C8B-B14F-4D97-AF65-F5344CB8AC3E}">
        <p14:creationId xmlns:p14="http://schemas.microsoft.com/office/powerpoint/2010/main" val="194405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FD2C99-F663-40FC-9521-0E939DA78AB0}"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5EF0D0-04E6-47B2-BF8A-59B92EA0B407}" type="slidenum">
              <a:rPr lang="en-US" smtClean="0"/>
              <a:t>‹#›</a:t>
            </a:fld>
            <a:endParaRPr lang="en-US"/>
          </a:p>
        </p:txBody>
      </p:sp>
    </p:spTree>
    <p:extLst>
      <p:ext uri="{BB962C8B-B14F-4D97-AF65-F5344CB8AC3E}">
        <p14:creationId xmlns:p14="http://schemas.microsoft.com/office/powerpoint/2010/main" val="3284597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FD2C99-F663-40FC-9521-0E939DA78AB0}"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5EF0D0-04E6-47B2-BF8A-59B92EA0B407}" type="slidenum">
              <a:rPr lang="en-US" smtClean="0"/>
              <a:t>‹#›</a:t>
            </a:fld>
            <a:endParaRPr lang="en-US"/>
          </a:p>
        </p:txBody>
      </p:sp>
    </p:spTree>
    <p:extLst>
      <p:ext uri="{BB962C8B-B14F-4D97-AF65-F5344CB8AC3E}">
        <p14:creationId xmlns:p14="http://schemas.microsoft.com/office/powerpoint/2010/main" val="5819116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FD2C99-F663-40FC-9521-0E939DA78AB0}"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5EF0D0-04E6-47B2-BF8A-59B92EA0B407}" type="slidenum">
              <a:rPr lang="en-US" smtClean="0"/>
              <a:t>‹#›</a:t>
            </a:fld>
            <a:endParaRPr lang="en-US"/>
          </a:p>
        </p:txBody>
      </p:sp>
    </p:spTree>
    <p:extLst>
      <p:ext uri="{BB962C8B-B14F-4D97-AF65-F5344CB8AC3E}">
        <p14:creationId xmlns:p14="http://schemas.microsoft.com/office/powerpoint/2010/main" val="2905567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FD2C99-F663-40FC-9521-0E939DA78AB0}" type="datetimeFigureOut">
              <a:rPr lang="en-US" smtClean="0"/>
              <a:t>11/8/2019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5EF0D0-04E6-47B2-BF8A-59B92EA0B407}" type="slidenum">
              <a:rPr lang="en-US" smtClean="0"/>
              <a:t>‹#›</a:t>
            </a:fld>
            <a:endParaRPr lang="en-US"/>
          </a:p>
        </p:txBody>
      </p:sp>
    </p:spTree>
    <p:extLst>
      <p:ext uri="{BB962C8B-B14F-4D97-AF65-F5344CB8AC3E}">
        <p14:creationId xmlns:p14="http://schemas.microsoft.com/office/powerpoint/2010/main" val="5818987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72" r:id="rId4"/>
    <p:sldLayoutId id="214748367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mightycourage.blogspot.com/2010_07_01_archive.html"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621" y="2082800"/>
            <a:ext cx="7886700" cy="989543"/>
          </a:xfrm>
        </p:spPr>
        <p:txBody>
          <a:bodyPr/>
          <a:lstStyle/>
          <a:p>
            <a:pPr algn="ctr"/>
            <a:r>
              <a:rPr lang="en-US" b="1" dirty="0"/>
              <a:t>Premium Peanut</a:t>
            </a:r>
          </a:p>
        </p:txBody>
      </p:sp>
      <p:sp>
        <p:nvSpPr>
          <p:cNvPr id="3" name="Text Placeholder 2"/>
          <p:cNvSpPr>
            <a:spLocks noGrp="1"/>
          </p:cNvSpPr>
          <p:nvPr>
            <p:ph type="body" idx="1"/>
          </p:nvPr>
        </p:nvSpPr>
        <p:spPr>
          <a:xfrm>
            <a:off x="564621" y="3641198"/>
            <a:ext cx="7886700" cy="1500187"/>
          </a:xfrm>
        </p:spPr>
        <p:txBody>
          <a:bodyPr/>
          <a:lstStyle/>
          <a:p>
            <a:pPr algn="ctr"/>
            <a:r>
              <a:rPr lang="en-US" b="1" dirty="0">
                <a:solidFill>
                  <a:srgbClr val="3A2007"/>
                </a:solidFill>
              </a:rPr>
              <a:t>Premium Quality</a:t>
            </a:r>
          </a:p>
          <a:p>
            <a:pPr algn="ctr"/>
            <a:r>
              <a:rPr lang="en-US" b="1" dirty="0">
                <a:solidFill>
                  <a:srgbClr val="3A2007"/>
                </a:solidFill>
              </a:rPr>
              <a:t>Premium Service</a:t>
            </a:r>
          </a:p>
          <a:p>
            <a:pPr algn="ctr"/>
            <a:r>
              <a:rPr lang="en-US" b="1" dirty="0">
                <a:solidFill>
                  <a:srgbClr val="3A2007"/>
                </a:solidFill>
              </a:rPr>
              <a:t>Premium Food Safety</a:t>
            </a:r>
          </a:p>
        </p:txBody>
      </p:sp>
    </p:spTree>
    <p:extLst>
      <p:ext uri="{BB962C8B-B14F-4D97-AF65-F5344CB8AC3E}">
        <p14:creationId xmlns:p14="http://schemas.microsoft.com/office/powerpoint/2010/main" val="3754413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6751" y="145444"/>
            <a:ext cx="7834184" cy="646331"/>
          </a:xfrm>
          <a:prstGeom prst="rect">
            <a:avLst/>
          </a:prstGeom>
          <a:noFill/>
        </p:spPr>
        <p:txBody>
          <a:bodyPr wrap="square" rtlCol="0">
            <a:spAutoFit/>
          </a:bodyPr>
          <a:lstStyle/>
          <a:p>
            <a:pPr lvl="0" algn="ctr">
              <a:lnSpc>
                <a:spcPct val="90000"/>
              </a:lnSpc>
              <a:spcBef>
                <a:spcPts val="1000"/>
              </a:spcBef>
            </a:pPr>
            <a:r>
              <a:rPr lang="en-US" sz="4000" b="1" dirty="0">
                <a:solidFill>
                  <a:srgbClr val="3A2007"/>
                </a:solidFill>
              </a:rPr>
              <a:t>Company Overview</a:t>
            </a:r>
          </a:p>
        </p:txBody>
      </p:sp>
      <p:sp>
        <p:nvSpPr>
          <p:cNvPr id="6" name="Rectangle 5"/>
          <p:cNvSpPr/>
          <p:nvPr/>
        </p:nvSpPr>
        <p:spPr>
          <a:xfrm>
            <a:off x="1169773" y="6474456"/>
            <a:ext cx="6919784" cy="369332"/>
          </a:xfrm>
          <a:prstGeom prst="rect">
            <a:avLst/>
          </a:prstGeom>
          <a:noFill/>
          <a:ln>
            <a:solidFill>
              <a:srgbClr val="1D552E"/>
            </a:solidFill>
          </a:ln>
        </p:spPr>
        <p:txBody>
          <a:bodyPr wrap="square">
            <a:spAutoFit/>
          </a:bodyPr>
          <a:lstStyle/>
          <a:p>
            <a:pPr algn="ctr"/>
            <a:r>
              <a:rPr lang="en-US" dirty="0">
                <a:solidFill>
                  <a:srgbClr val="3A2007"/>
                </a:solidFill>
              </a:rPr>
              <a:t>Create Stability &amp; Value for Growers, and Customers</a:t>
            </a:r>
          </a:p>
        </p:txBody>
      </p:sp>
      <p:sp>
        <p:nvSpPr>
          <p:cNvPr id="8" name="Rectangle 7"/>
          <p:cNvSpPr/>
          <p:nvPr/>
        </p:nvSpPr>
        <p:spPr>
          <a:xfrm>
            <a:off x="252249" y="2181788"/>
            <a:ext cx="6096000" cy="369332"/>
          </a:xfrm>
          <a:prstGeom prst="rect">
            <a:avLst/>
          </a:prstGeom>
        </p:spPr>
        <p:txBody>
          <a:bodyPr wrap="square">
            <a:spAutoFit/>
          </a:bodyPr>
          <a:lstStyle/>
          <a:p>
            <a:pPr marL="285750" indent="-285750">
              <a:buFont typeface="Arial" panose="020B0604020202020204" pitchFamily="34" charset="0"/>
              <a:buChar char="•"/>
            </a:pPr>
            <a:r>
              <a:rPr lang="en-US" dirty="0">
                <a:solidFill>
                  <a:srgbClr val="3A2007"/>
                </a:solidFill>
              </a:rPr>
              <a:t>Secure peanut market access for our growers</a:t>
            </a:r>
          </a:p>
        </p:txBody>
      </p:sp>
      <p:sp>
        <p:nvSpPr>
          <p:cNvPr id="9" name="Rectangle 8"/>
          <p:cNvSpPr/>
          <p:nvPr/>
        </p:nvSpPr>
        <p:spPr>
          <a:xfrm>
            <a:off x="252249" y="2765580"/>
            <a:ext cx="6096000" cy="923330"/>
          </a:xfrm>
          <a:prstGeom prst="rect">
            <a:avLst/>
          </a:prstGeom>
        </p:spPr>
        <p:txBody>
          <a:bodyPr wrap="square">
            <a:spAutoFit/>
          </a:bodyPr>
          <a:lstStyle/>
          <a:p>
            <a:pPr marL="285750" lvl="0" indent="-285750" eaLnBrk="0" fontAlgn="base" hangingPunct="0">
              <a:spcBef>
                <a:spcPct val="0"/>
              </a:spcBef>
              <a:spcAft>
                <a:spcPct val="0"/>
              </a:spcAft>
              <a:buFont typeface="Arial" panose="020B0604020202020204" pitchFamily="34" charset="0"/>
              <a:buChar char="•"/>
            </a:pPr>
            <a:r>
              <a:rPr lang="en-US" altLang="en-US" dirty="0">
                <a:solidFill>
                  <a:srgbClr val="3A2007"/>
                </a:solidFill>
              </a:rPr>
              <a:t>Improve farm income and profitability through vertical integration of growing, warehousing, shelling, and marketing crops cooperatively </a:t>
            </a:r>
          </a:p>
        </p:txBody>
      </p:sp>
      <p:sp>
        <p:nvSpPr>
          <p:cNvPr id="10" name="Rectangle 9"/>
          <p:cNvSpPr/>
          <p:nvPr/>
        </p:nvSpPr>
        <p:spPr>
          <a:xfrm>
            <a:off x="252248" y="4100762"/>
            <a:ext cx="6096001" cy="923330"/>
          </a:xfrm>
          <a:prstGeom prst="rect">
            <a:avLst/>
          </a:prstGeom>
        </p:spPr>
        <p:txBody>
          <a:bodyPr wrap="square">
            <a:spAutoFit/>
          </a:bodyPr>
          <a:lstStyle/>
          <a:p>
            <a:pPr marL="285750" lvl="0" indent="-285750" eaLnBrk="0" fontAlgn="base" hangingPunct="0">
              <a:spcBef>
                <a:spcPct val="0"/>
              </a:spcBef>
              <a:spcAft>
                <a:spcPct val="0"/>
              </a:spcAft>
              <a:buFont typeface="Arial" panose="020B0604020202020204" pitchFamily="34" charset="0"/>
              <a:buChar char="•"/>
            </a:pPr>
            <a:r>
              <a:rPr lang="en-US" altLang="en-US" dirty="0">
                <a:solidFill>
                  <a:srgbClr val="3A2007"/>
                </a:solidFill>
              </a:rPr>
              <a:t>Stabilize the peanut market in the south Georgia area for local farmers, to assist in the process of crop rotations in order to improve quality and yields</a:t>
            </a:r>
          </a:p>
        </p:txBody>
      </p:sp>
      <p:sp>
        <p:nvSpPr>
          <p:cNvPr id="11" name="Rectangle 10"/>
          <p:cNvSpPr/>
          <p:nvPr/>
        </p:nvSpPr>
        <p:spPr>
          <a:xfrm>
            <a:off x="252247" y="5313175"/>
            <a:ext cx="6096001" cy="646331"/>
          </a:xfrm>
          <a:prstGeom prst="rect">
            <a:avLst/>
          </a:prstGeom>
        </p:spPr>
        <p:txBody>
          <a:bodyPr wrap="square">
            <a:spAutoFit/>
          </a:bodyPr>
          <a:lstStyle/>
          <a:p>
            <a:pPr marL="285750" lvl="0" indent="-285750" eaLnBrk="0" fontAlgn="base" hangingPunct="0">
              <a:spcBef>
                <a:spcPct val="0"/>
              </a:spcBef>
              <a:spcAft>
                <a:spcPct val="0"/>
              </a:spcAft>
              <a:buFont typeface="Arial" panose="020B0604020202020204" pitchFamily="34" charset="0"/>
              <a:buChar char="•"/>
            </a:pPr>
            <a:r>
              <a:rPr lang="en-US" altLang="en-US" dirty="0">
                <a:solidFill>
                  <a:srgbClr val="3A2007"/>
                </a:solidFill>
              </a:rPr>
              <a:t>Ensure a stable supply of high quality peanuts for our manufacturer partners at a competitive cost</a:t>
            </a:r>
          </a:p>
        </p:txBody>
      </p:sp>
      <p:sp>
        <p:nvSpPr>
          <p:cNvPr id="4" name="Rectangle 3"/>
          <p:cNvSpPr/>
          <p:nvPr/>
        </p:nvSpPr>
        <p:spPr>
          <a:xfrm>
            <a:off x="5774430" y="1687384"/>
            <a:ext cx="2884764" cy="584775"/>
          </a:xfrm>
          <a:prstGeom prst="rect">
            <a:avLst/>
          </a:prstGeom>
          <a:noFill/>
        </p:spPr>
        <p:txBody>
          <a:bodyPr wrap="none" lIns="91440" tIns="45720" rIns="91440" bIns="45720">
            <a:spAutoFit/>
          </a:bodyPr>
          <a:lstStyle/>
          <a:p>
            <a:pPr algn="ctr"/>
            <a:r>
              <a:rPr lang="en-US" sz="3200" b="0" cap="none" spc="0" dirty="0">
                <a:ln w="0"/>
                <a:solidFill>
                  <a:srgbClr val="3A2007"/>
                </a:solidFill>
                <a:effectLst/>
              </a:rPr>
              <a:t>Grower Benefits</a:t>
            </a:r>
          </a:p>
        </p:txBody>
      </p:sp>
      <p:sp>
        <p:nvSpPr>
          <p:cNvPr id="14" name="Rectangle 13"/>
          <p:cNvSpPr/>
          <p:nvPr/>
        </p:nvSpPr>
        <p:spPr>
          <a:xfrm>
            <a:off x="5531183" y="4665184"/>
            <a:ext cx="3254995" cy="584775"/>
          </a:xfrm>
          <a:prstGeom prst="rect">
            <a:avLst/>
          </a:prstGeom>
          <a:noFill/>
        </p:spPr>
        <p:txBody>
          <a:bodyPr wrap="none" lIns="91440" tIns="45720" rIns="91440" bIns="45720">
            <a:spAutoFit/>
          </a:bodyPr>
          <a:lstStyle/>
          <a:p>
            <a:pPr algn="ctr"/>
            <a:r>
              <a:rPr lang="en-US" sz="3200" b="0" cap="none" spc="0" dirty="0">
                <a:ln w="0"/>
                <a:solidFill>
                  <a:srgbClr val="3A2007"/>
                </a:solidFill>
                <a:effectLst/>
              </a:rPr>
              <a:t>Customer Benefits</a:t>
            </a:r>
          </a:p>
        </p:txBody>
      </p:sp>
      <p:sp>
        <p:nvSpPr>
          <p:cNvPr id="13" name="Down Arrow 12"/>
          <p:cNvSpPr/>
          <p:nvPr/>
        </p:nvSpPr>
        <p:spPr>
          <a:xfrm>
            <a:off x="6837406" y="2432132"/>
            <a:ext cx="642551" cy="2241340"/>
          </a:xfrm>
          <a:prstGeom prst="downArrow">
            <a:avLst/>
          </a:prstGeom>
          <a:solidFill>
            <a:srgbClr val="93B34E"/>
          </a:solidFill>
          <a:ln>
            <a:solidFill>
              <a:srgbClr val="1D5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A2007"/>
              </a:solidFill>
            </a:endParaRPr>
          </a:p>
        </p:txBody>
      </p:sp>
      <p:sp>
        <p:nvSpPr>
          <p:cNvPr id="12" name="Rectangle 11"/>
          <p:cNvSpPr/>
          <p:nvPr/>
        </p:nvSpPr>
        <p:spPr>
          <a:xfrm>
            <a:off x="0" y="1243430"/>
            <a:ext cx="6096000" cy="646331"/>
          </a:xfrm>
          <a:prstGeom prst="rect">
            <a:avLst/>
          </a:prstGeom>
        </p:spPr>
        <p:txBody>
          <a:bodyPr wrap="square">
            <a:spAutoFit/>
          </a:bodyPr>
          <a:lstStyle/>
          <a:p>
            <a:pPr marL="285750" indent="-285750">
              <a:buFont typeface="Arial" panose="020B0604020202020204" pitchFamily="34" charset="0"/>
              <a:buChar char="•"/>
            </a:pPr>
            <a:r>
              <a:rPr lang="en-US" dirty="0">
                <a:solidFill>
                  <a:srgbClr val="3A2007"/>
                </a:solidFill>
              </a:rPr>
              <a:t>Formed in the fall of 2014 by a group of local businessmen, farmers, and buying point owner / operators to:</a:t>
            </a:r>
          </a:p>
        </p:txBody>
      </p:sp>
    </p:spTree>
    <p:extLst>
      <p:ext uri="{BB962C8B-B14F-4D97-AF65-F5344CB8AC3E}">
        <p14:creationId xmlns:p14="http://schemas.microsoft.com/office/powerpoint/2010/main" val="1770337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7929" y="94592"/>
            <a:ext cx="6697133" cy="802583"/>
          </a:xfrm>
        </p:spPr>
        <p:txBody>
          <a:bodyPr>
            <a:normAutofit/>
          </a:bodyPr>
          <a:lstStyle/>
          <a:p>
            <a:r>
              <a:rPr lang="en-US" sz="3200" dirty="0">
                <a:latin typeface="+mn-lt"/>
                <a:ea typeface="+mn-ea"/>
                <a:cs typeface="+mn-cs"/>
              </a:rPr>
              <a:t>Diverse &amp; Growing Farmerstock Base</a:t>
            </a:r>
          </a:p>
        </p:txBody>
      </p:sp>
      <p:sp>
        <p:nvSpPr>
          <p:cNvPr id="9" name="Rectangle 8"/>
          <p:cNvSpPr/>
          <p:nvPr/>
        </p:nvSpPr>
        <p:spPr>
          <a:xfrm>
            <a:off x="3819912" y="1051143"/>
            <a:ext cx="4921552" cy="830997"/>
          </a:xfrm>
          <a:prstGeom prst="rect">
            <a:avLst/>
          </a:prstGeom>
          <a:noFill/>
        </p:spPr>
        <p:txBody>
          <a:bodyPr wrap="square" lIns="91440" tIns="45720" rIns="91440" bIns="45720">
            <a:spAutoFit/>
          </a:bodyPr>
          <a:lstStyle/>
          <a:p>
            <a:pPr algn="ctr"/>
            <a:r>
              <a:rPr lang="en-US" sz="2400" b="1" dirty="0">
                <a:ln w="12700">
                  <a:solidFill>
                    <a:schemeClr val="accent3">
                      <a:lumMod val="50000"/>
                    </a:schemeClr>
                  </a:solidFill>
                  <a:prstDash val="solid"/>
                </a:ln>
                <a:solidFill>
                  <a:schemeClr val="accent6">
                    <a:lumMod val="75000"/>
                  </a:schemeClr>
                </a:solidFill>
                <a:effectLst>
                  <a:innerShdw blurRad="177800">
                    <a:schemeClr val="accent3">
                      <a:lumMod val="50000"/>
                    </a:schemeClr>
                  </a:innerShdw>
                </a:effectLst>
              </a:rPr>
              <a:t>350+ Shareholders in 30+ counties – All Peanut Growers</a:t>
            </a:r>
            <a:endParaRPr lang="en-US" sz="2400" b="1" cap="none" spc="0" dirty="0">
              <a:ln w="12700">
                <a:solidFill>
                  <a:schemeClr val="accent3">
                    <a:lumMod val="50000"/>
                  </a:schemeClr>
                </a:solidFill>
                <a:prstDash val="solid"/>
              </a:ln>
              <a:solidFill>
                <a:schemeClr val="accent6">
                  <a:lumMod val="75000"/>
                </a:schemeClr>
              </a:solidFill>
              <a:effectLst>
                <a:innerShdw blurRad="177800">
                  <a:schemeClr val="accent3">
                    <a:lumMod val="50000"/>
                  </a:schemeClr>
                </a:innerShdw>
              </a:effectLst>
            </a:endParaRPr>
          </a:p>
        </p:txBody>
      </p:sp>
      <p:sp>
        <p:nvSpPr>
          <p:cNvPr id="8" name="TextBox 7">
            <a:extLst>
              <a:ext uri="{FF2B5EF4-FFF2-40B4-BE49-F238E27FC236}">
                <a16:creationId xmlns:a16="http://schemas.microsoft.com/office/drawing/2014/main" id="{E1BB2DBA-0EC0-4D48-9769-20855597280D}"/>
              </a:ext>
            </a:extLst>
          </p:cNvPr>
          <p:cNvSpPr txBox="1"/>
          <p:nvPr/>
        </p:nvSpPr>
        <p:spPr>
          <a:xfrm>
            <a:off x="0" y="1643581"/>
            <a:ext cx="5451622" cy="2031325"/>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b="1" dirty="0">
                <a:ln w="12700">
                  <a:solidFill>
                    <a:srgbClr val="52554F"/>
                  </a:solidFill>
                </a:ln>
                <a:solidFill>
                  <a:srgbClr val="663300"/>
                </a:solidFill>
              </a:rPr>
              <a:t>2016 guaranteed tons :</a:t>
            </a:r>
            <a:r>
              <a:rPr lang="en-US" b="1" dirty="0">
                <a:ln w="12700">
                  <a:solidFill>
                    <a:srgbClr val="52554F"/>
                  </a:solidFill>
                </a:ln>
                <a:solidFill>
                  <a:srgbClr val="527F34"/>
                </a:solidFill>
              </a:rPr>
              <a:t> </a:t>
            </a:r>
            <a:r>
              <a:rPr lang="en-US" b="1" dirty="0">
                <a:ln w="12700">
                  <a:solidFill>
                    <a:srgbClr val="52554F"/>
                  </a:solidFill>
                </a:ln>
                <a:solidFill>
                  <a:srgbClr val="663300"/>
                </a:solidFill>
              </a:rPr>
              <a:t>140,000 tons</a:t>
            </a:r>
          </a:p>
          <a:p>
            <a:pPr marL="342900" indent="-342900">
              <a:lnSpc>
                <a:spcPct val="150000"/>
              </a:lnSpc>
              <a:buFont typeface="Arial" panose="020B0604020202020204" pitchFamily="34" charset="0"/>
              <a:buChar char="•"/>
            </a:pPr>
            <a:r>
              <a:rPr lang="en-US" b="1" dirty="0">
                <a:ln w="12700">
                  <a:solidFill>
                    <a:srgbClr val="52554F"/>
                  </a:solidFill>
                </a:ln>
                <a:solidFill>
                  <a:srgbClr val="663300"/>
                </a:solidFill>
              </a:rPr>
              <a:t>2017 handlings : 251,000 tons</a:t>
            </a:r>
            <a:endParaRPr lang="en-US" b="1" dirty="0">
              <a:ln w="12700">
                <a:solidFill>
                  <a:srgbClr val="52554F"/>
                </a:solidFill>
              </a:ln>
              <a:solidFill>
                <a:srgbClr val="527F34"/>
              </a:solidFill>
            </a:endParaRPr>
          </a:p>
          <a:p>
            <a:pPr marL="342900" indent="-342900">
              <a:lnSpc>
                <a:spcPct val="150000"/>
              </a:lnSpc>
              <a:buFont typeface="Arial" panose="020B0604020202020204" pitchFamily="34" charset="0"/>
              <a:buChar char="•"/>
            </a:pPr>
            <a:r>
              <a:rPr lang="en-US" b="1" dirty="0">
                <a:ln w="12700">
                  <a:solidFill>
                    <a:srgbClr val="52554F"/>
                  </a:solidFill>
                </a:ln>
                <a:solidFill>
                  <a:srgbClr val="663300"/>
                </a:solidFill>
              </a:rPr>
              <a:t>2018 guaranteed tons (minimum) :</a:t>
            </a:r>
            <a:r>
              <a:rPr lang="en-US" b="1" dirty="0">
                <a:ln w="12700">
                  <a:solidFill>
                    <a:srgbClr val="52554F"/>
                  </a:solidFill>
                </a:ln>
                <a:solidFill>
                  <a:srgbClr val="527F34"/>
                </a:solidFill>
              </a:rPr>
              <a:t> </a:t>
            </a:r>
            <a:r>
              <a:rPr lang="en-US" b="1" dirty="0">
                <a:ln w="12700">
                  <a:solidFill>
                    <a:srgbClr val="52554F"/>
                  </a:solidFill>
                </a:ln>
                <a:solidFill>
                  <a:srgbClr val="663300"/>
                </a:solidFill>
              </a:rPr>
              <a:t>210,000 tons</a:t>
            </a:r>
          </a:p>
          <a:p>
            <a:pPr marL="342900" indent="-342900">
              <a:lnSpc>
                <a:spcPct val="150000"/>
              </a:lnSpc>
              <a:buFont typeface="Arial" panose="020B0604020202020204" pitchFamily="34" charset="0"/>
              <a:buChar char="•"/>
            </a:pPr>
            <a:r>
              <a:rPr lang="en-US" b="1" dirty="0">
                <a:ln w="12700">
                  <a:solidFill>
                    <a:srgbClr val="52554F"/>
                  </a:solidFill>
                </a:ln>
                <a:solidFill>
                  <a:srgbClr val="663300"/>
                </a:solidFill>
              </a:rPr>
              <a:t>2018 handlings (estimate) : 230,000 tons</a:t>
            </a:r>
          </a:p>
          <a:p>
            <a:endParaRPr lang="en-US" b="1" dirty="0">
              <a:ln w="12700">
                <a:solidFill>
                  <a:srgbClr val="52554F"/>
                </a:solidFill>
              </a:ln>
              <a:solidFill>
                <a:srgbClr val="527F34"/>
              </a:solidFill>
            </a:endParaRPr>
          </a:p>
        </p:txBody>
      </p:sp>
      <p:sp>
        <p:nvSpPr>
          <p:cNvPr id="18" name="TextBox 17">
            <a:extLst>
              <a:ext uri="{FF2B5EF4-FFF2-40B4-BE49-F238E27FC236}">
                <a16:creationId xmlns:a16="http://schemas.microsoft.com/office/drawing/2014/main" id="{B7AF3C7E-0D77-44F6-8BDE-7EED73D93CE6}"/>
              </a:ext>
            </a:extLst>
          </p:cNvPr>
          <p:cNvSpPr txBox="1"/>
          <p:nvPr/>
        </p:nvSpPr>
        <p:spPr>
          <a:xfrm>
            <a:off x="5253070" y="6482281"/>
            <a:ext cx="4889506" cy="369332"/>
          </a:xfrm>
          <a:prstGeom prst="rect">
            <a:avLst/>
          </a:prstGeom>
          <a:noFill/>
        </p:spPr>
        <p:txBody>
          <a:bodyPr wrap="square" rtlCol="0">
            <a:spAutoFit/>
          </a:bodyPr>
          <a:lstStyle/>
          <a:p>
            <a:r>
              <a:rPr lang="en-US" b="1" dirty="0">
                <a:ln w="12700">
                  <a:solidFill>
                    <a:srgbClr val="52554F"/>
                  </a:solidFill>
                </a:ln>
                <a:solidFill>
                  <a:srgbClr val="527F34"/>
                </a:solidFill>
              </a:rPr>
              <a:t>Premium Peanut and Buying Points</a:t>
            </a:r>
          </a:p>
        </p:txBody>
      </p:sp>
      <p:sp>
        <p:nvSpPr>
          <p:cNvPr id="3" name="Rectangle 2">
            <a:extLst>
              <a:ext uri="{FF2B5EF4-FFF2-40B4-BE49-F238E27FC236}">
                <a16:creationId xmlns:a16="http://schemas.microsoft.com/office/drawing/2014/main" id="{E39D044F-7F40-4279-8172-B73FC422728B}"/>
              </a:ext>
            </a:extLst>
          </p:cNvPr>
          <p:cNvSpPr/>
          <p:nvPr/>
        </p:nvSpPr>
        <p:spPr>
          <a:xfrm>
            <a:off x="255342" y="6282183"/>
            <a:ext cx="4572000" cy="369332"/>
          </a:xfrm>
          <a:prstGeom prst="rect">
            <a:avLst/>
          </a:prstGeom>
          <a:ln>
            <a:solidFill>
              <a:srgbClr val="000000"/>
            </a:solidFill>
          </a:ln>
        </p:spPr>
        <p:txBody>
          <a:bodyPr>
            <a:spAutoFit/>
          </a:bodyPr>
          <a:lstStyle/>
          <a:p>
            <a:pPr lvl="1" algn="ctr"/>
            <a:r>
              <a:rPr lang="en-US" dirty="0">
                <a:solidFill>
                  <a:srgbClr val="3A2007"/>
                </a:solidFill>
              </a:rPr>
              <a:t>Successful, and Growing</a:t>
            </a:r>
          </a:p>
        </p:txBody>
      </p:sp>
      <p:sp>
        <p:nvSpPr>
          <p:cNvPr id="21" name="TextBox 20">
            <a:extLst>
              <a:ext uri="{FF2B5EF4-FFF2-40B4-BE49-F238E27FC236}">
                <a16:creationId xmlns:a16="http://schemas.microsoft.com/office/drawing/2014/main" id="{269D0FAB-08E3-4530-BE00-13D908DCDBC6}"/>
              </a:ext>
            </a:extLst>
          </p:cNvPr>
          <p:cNvSpPr txBox="1"/>
          <p:nvPr/>
        </p:nvSpPr>
        <p:spPr>
          <a:xfrm>
            <a:off x="27396" y="4170631"/>
            <a:ext cx="5451622" cy="1615827"/>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b="1" dirty="0">
                <a:ln w="12700">
                  <a:solidFill>
                    <a:srgbClr val="52554F"/>
                  </a:solidFill>
                </a:ln>
                <a:solidFill>
                  <a:srgbClr val="663300"/>
                </a:solidFill>
              </a:rPr>
              <a:t>$175M+ in sales</a:t>
            </a:r>
          </a:p>
          <a:p>
            <a:pPr marL="342900" indent="-342900">
              <a:lnSpc>
                <a:spcPct val="150000"/>
              </a:lnSpc>
              <a:buFont typeface="Arial" panose="020B0604020202020204" pitchFamily="34" charset="0"/>
              <a:buChar char="•"/>
            </a:pPr>
            <a:r>
              <a:rPr lang="en-US" b="1" dirty="0">
                <a:ln w="12700">
                  <a:solidFill>
                    <a:srgbClr val="52554F"/>
                  </a:solidFill>
                </a:ln>
                <a:solidFill>
                  <a:srgbClr val="663300"/>
                </a:solidFill>
              </a:rPr>
              <a:t>$10M+ EBITDA</a:t>
            </a:r>
            <a:endParaRPr lang="en-US" b="1" dirty="0">
              <a:ln w="12700">
                <a:solidFill>
                  <a:srgbClr val="52554F"/>
                </a:solidFill>
              </a:ln>
              <a:solidFill>
                <a:srgbClr val="527F34"/>
              </a:solidFill>
            </a:endParaRPr>
          </a:p>
          <a:p>
            <a:pPr marL="342900" indent="-342900">
              <a:lnSpc>
                <a:spcPct val="150000"/>
              </a:lnSpc>
              <a:buFont typeface="Arial" panose="020B0604020202020204" pitchFamily="34" charset="0"/>
              <a:buChar char="•"/>
            </a:pPr>
            <a:r>
              <a:rPr lang="en-US" b="1" dirty="0">
                <a:ln w="12700">
                  <a:solidFill>
                    <a:srgbClr val="52554F"/>
                  </a:solidFill>
                </a:ln>
                <a:solidFill>
                  <a:srgbClr val="663300"/>
                </a:solidFill>
              </a:rPr>
              <a:t>1</a:t>
            </a:r>
            <a:r>
              <a:rPr lang="en-US" b="1" baseline="30000" dirty="0">
                <a:ln w="12700">
                  <a:solidFill>
                    <a:srgbClr val="52554F"/>
                  </a:solidFill>
                </a:ln>
                <a:solidFill>
                  <a:srgbClr val="663300"/>
                </a:solidFill>
              </a:rPr>
              <a:t>st</a:t>
            </a:r>
            <a:r>
              <a:rPr lang="en-US" b="1" dirty="0">
                <a:ln w="12700">
                  <a:solidFill>
                    <a:srgbClr val="52554F"/>
                  </a:solidFill>
                </a:ln>
                <a:solidFill>
                  <a:srgbClr val="663300"/>
                </a:solidFill>
              </a:rPr>
              <a:t> dividend paid in early 2018, for 2016 crop!</a:t>
            </a:r>
          </a:p>
          <a:p>
            <a:endParaRPr lang="en-US" b="1" dirty="0">
              <a:ln w="12700">
                <a:solidFill>
                  <a:srgbClr val="52554F"/>
                </a:solidFill>
              </a:ln>
              <a:solidFill>
                <a:srgbClr val="527F34"/>
              </a:solidFill>
            </a:endParaRPr>
          </a:p>
        </p:txBody>
      </p:sp>
      <p:grpSp>
        <p:nvGrpSpPr>
          <p:cNvPr id="26" name="Group 25">
            <a:extLst>
              <a:ext uri="{FF2B5EF4-FFF2-40B4-BE49-F238E27FC236}">
                <a16:creationId xmlns:a16="http://schemas.microsoft.com/office/drawing/2014/main" id="{6BE6CC0C-8341-4566-864D-BC92848FE476}"/>
              </a:ext>
            </a:extLst>
          </p:cNvPr>
          <p:cNvGrpSpPr/>
          <p:nvPr/>
        </p:nvGrpSpPr>
        <p:grpSpPr>
          <a:xfrm>
            <a:off x="5076495" y="1961564"/>
            <a:ext cx="3794558" cy="4630839"/>
            <a:chOff x="4877333" y="1657423"/>
            <a:chExt cx="4266667" cy="5009524"/>
          </a:xfrm>
        </p:grpSpPr>
        <p:pic>
          <p:nvPicPr>
            <p:cNvPr id="27" name="Picture 26">
              <a:extLst>
                <a:ext uri="{FF2B5EF4-FFF2-40B4-BE49-F238E27FC236}">
                  <a16:creationId xmlns:a16="http://schemas.microsoft.com/office/drawing/2014/main" id="{626A66F7-F4FC-4857-BCA5-90C88C8CAF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7333" y="1657423"/>
              <a:ext cx="4266667" cy="5009524"/>
            </a:xfrm>
            <a:prstGeom prst="rect">
              <a:avLst/>
            </a:prstGeom>
          </p:spPr>
        </p:pic>
        <p:sp>
          <p:nvSpPr>
            <p:cNvPr id="28" name="5-Point Star 38">
              <a:extLst>
                <a:ext uri="{FF2B5EF4-FFF2-40B4-BE49-F238E27FC236}">
                  <a16:creationId xmlns:a16="http://schemas.microsoft.com/office/drawing/2014/main" id="{A7BD99B6-E709-4758-8528-C4CE4946F416}"/>
                </a:ext>
              </a:extLst>
            </p:cNvPr>
            <p:cNvSpPr/>
            <p:nvPr/>
          </p:nvSpPr>
          <p:spPr bwMode="auto">
            <a:xfrm>
              <a:off x="7093316" y="5156887"/>
              <a:ext cx="351914" cy="346303"/>
            </a:xfrm>
            <a:prstGeom prst="star5">
              <a:avLst/>
            </a:prstGeom>
            <a:solidFill>
              <a:schemeClr val="bg1"/>
            </a:solidFill>
            <a:ln w="19050" cap="flat" cmpd="sng" algn="ctr">
              <a:solidFill>
                <a:srgbClr val="01331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algn="ctr">
                <a:spcBef>
                  <a:spcPct val="50000"/>
                </a:spcBef>
              </a:pPr>
              <a:endParaRPr lang="en-US" sz="1200" i="0" dirty="0">
                <a:solidFill>
                  <a:srgbClr val="404040"/>
                </a:solidFill>
                <a:latin typeface="Arial" pitchFamily="-109" charset="0"/>
              </a:endParaRPr>
            </a:p>
          </p:txBody>
        </p:sp>
        <p:sp>
          <p:nvSpPr>
            <p:cNvPr id="29" name="5-Point Star 38">
              <a:extLst>
                <a:ext uri="{FF2B5EF4-FFF2-40B4-BE49-F238E27FC236}">
                  <a16:creationId xmlns:a16="http://schemas.microsoft.com/office/drawing/2014/main" id="{C472424C-1393-4253-93A0-2B523571C883}"/>
                </a:ext>
              </a:extLst>
            </p:cNvPr>
            <p:cNvSpPr/>
            <p:nvPr/>
          </p:nvSpPr>
          <p:spPr bwMode="auto">
            <a:xfrm>
              <a:off x="7564498" y="5295998"/>
              <a:ext cx="107234" cy="124474"/>
            </a:xfrm>
            <a:prstGeom prst="star5">
              <a:avLst/>
            </a:prstGeom>
            <a:solidFill>
              <a:schemeClr val="bg1"/>
            </a:solidFill>
            <a:ln w="19050" cap="flat" cmpd="sng" algn="ctr">
              <a:solidFill>
                <a:srgbClr val="01331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algn="ctr">
                <a:spcBef>
                  <a:spcPct val="50000"/>
                </a:spcBef>
              </a:pPr>
              <a:endParaRPr lang="en-US" sz="1200" i="0" dirty="0">
                <a:solidFill>
                  <a:srgbClr val="404040"/>
                </a:solidFill>
                <a:latin typeface="Arial" pitchFamily="-109" charset="0"/>
              </a:endParaRPr>
            </a:p>
          </p:txBody>
        </p:sp>
        <p:sp>
          <p:nvSpPr>
            <p:cNvPr id="30" name="5-Point Star 38">
              <a:extLst>
                <a:ext uri="{FF2B5EF4-FFF2-40B4-BE49-F238E27FC236}">
                  <a16:creationId xmlns:a16="http://schemas.microsoft.com/office/drawing/2014/main" id="{48837668-4E7B-4E41-91B2-810256D64847}"/>
                </a:ext>
              </a:extLst>
            </p:cNvPr>
            <p:cNvSpPr/>
            <p:nvPr/>
          </p:nvSpPr>
          <p:spPr bwMode="auto">
            <a:xfrm>
              <a:off x="7671732" y="5032413"/>
              <a:ext cx="107234" cy="124474"/>
            </a:xfrm>
            <a:prstGeom prst="star5">
              <a:avLst/>
            </a:prstGeom>
            <a:solidFill>
              <a:schemeClr val="bg1"/>
            </a:solidFill>
            <a:ln w="19050" cap="flat" cmpd="sng" algn="ctr">
              <a:solidFill>
                <a:srgbClr val="01331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algn="ctr">
                <a:spcBef>
                  <a:spcPct val="50000"/>
                </a:spcBef>
              </a:pPr>
              <a:endParaRPr lang="en-US" sz="1200" i="0" dirty="0">
                <a:solidFill>
                  <a:srgbClr val="404040"/>
                </a:solidFill>
                <a:latin typeface="Arial" pitchFamily="-109" charset="0"/>
              </a:endParaRPr>
            </a:p>
          </p:txBody>
        </p:sp>
        <p:sp>
          <p:nvSpPr>
            <p:cNvPr id="31" name="5-Point Star 38">
              <a:extLst>
                <a:ext uri="{FF2B5EF4-FFF2-40B4-BE49-F238E27FC236}">
                  <a16:creationId xmlns:a16="http://schemas.microsoft.com/office/drawing/2014/main" id="{A6A45136-865E-48D2-957D-2F372E572D8C}"/>
                </a:ext>
              </a:extLst>
            </p:cNvPr>
            <p:cNvSpPr/>
            <p:nvPr/>
          </p:nvSpPr>
          <p:spPr bwMode="auto">
            <a:xfrm>
              <a:off x="6874010" y="5233761"/>
              <a:ext cx="107234" cy="124474"/>
            </a:xfrm>
            <a:prstGeom prst="star5">
              <a:avLst>
                <a:gd name="adj" fmla="val 19098"/>
                <a:gd name="hf" fmla="val 105146"/>
                <a:gd name="vf" fmla="val 110557"/>
              </a:avLst>
            </a:prstGeom>
            <a:solidFill>
              <a:schemeClr val="bg1"/>
            </a:solidFill>
            <a:ln w="19050" cap="flat" cmpd="sng" algn="ctr">
              <a:solidFill>
                <a:srgbClr val="01331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algn="ctr">
                <a:spcBef>
                  <a:spcPct val="50000"/>
                </a:spcBef>
              </a:pPr>
              <a:endParaRPr lang="en-US" sz="1200" i="0" dirty="0">
                <a:solidFill>
                  <a:srgbClr val="404040"/>
                </a:solidFill>
                <a:latin typeface="Arial" pitchFamily="-109" charset="0"/>
              </a:endParaRPr>
            </a:p>
          </p:txBody>
        </p:sp>
        <p:sp>
          <p:nvSpPr>
            <p:cNvPr id="32" name="5-Point Star 38">
              <a:extLst>
                <a:ext uri="{FF2B5EF4-FFF2-40B4-BE49-F238E27FC236}">
                  <a16:creationId xmlns:a16="http://schemas.microsoft.com/office/drawing/2014/main" id="{6A024ABE-CD5F-47A0-A05F-B3859ACAF213}"/>
                </a:ext>
              </a:extLst>
            </p:cNvPr>
            <p:cNvSpPr/>
            <p:nvPr/>
          </p:nvSpPr>
          <p:spPr bwMode="auto">
            <a:xfrm>
              <a:off x="6866814" y="5503190"/>
              <a:ext cx="107234" cy="124474"/>
            </a:xfrm>
            <a:prstGeom prst="star5">
              <a:avLst/>
            </a:prstGeom>
            <a:solidFill>
              <a:schemeClr val="bg1"/>
            </a:solidFill>
            <a:ln w="19050" cap="flat" cmpd="sng" algn="ctr">
              <a:solidFill>
                <a:srgbClr val="01331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algn="ctr">
                <a:spcBef>
                  <a:spcPct val="50000"/>
                </a:spcBef>
              </a:pPr>
              <a:endParaRPr lang="en-US" sz="1200" i="0" dirty="0">
                <a:solidFill>
                  <a:srgbClr val="404040"/>
                </a:solidFill>
                <a:latin typeface="Arial" pitchFamily="-109" charset="0"/>
              </a:endParaRPr>
            </a:p>
          </p:txBody>
        </p:sp>
        <p:sp>
          <p:nvSpPr>
            <p:cNvPr id="33" name="5-Point Star 38">
              <a:extLst>
                <a:ext uri="{FF2B5EF4-FFF2-40B4-BE49-F238E27FC236}">
                  <a16:creationId xmlns:a16="http://schemas.microsoft.com/office/drawing/2014/main" id="{98DF6F51-6F16-4EF3-80BA-15CB021284EF}"/>
                </a:ext>
              </a:extLst>
            </p:cNvPr>
            <p:cNvSpPr/>
            <p:nvPr/>
          </p:nvSpPr>
          <p:spPr bwMode="auto">
            <a:xfrm>
              <a:off x="7391613" y="5023080"/>
              <a:ext cx="107234" cy="124474"/>
            </a:xfrm>
            <a:prstGeom prst="star5">
              <a:avLst/>
            </a:prstGeom>
            <a:solidFill>
              <a:schemeClr val="bg1"/>
            </a:solidFill>
            <a:ln w="19050" cap="flat" cmpd="sng" algn="ctr">
              <a:solidFill>
                <a:srgbClr val="01331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algn="ctr">
                <a:spcBef>
                  <a:spcPct val="50000"/>
                </a:spcBef>
              </a:pPr>
              <a:endParaRPr lang="en-US" sz="1200" i="0" dirty="0">
                <a:solidFill>
                  <a:srgbClr val="404040"/>
                </a:solidFill>
                <a:latin typeface="Arial" pitchFamily="-109" charset="0"/>
              </a:endParaRPr>
            </a:p>
          </p:txBody>
        </p:sp>
        <p:sp>
          <p:nvSpPr>
            <p:cNvPr id="34" name="5-Point Star 38">
              <a:extLst>
                <a:ext uri="{FF2B5EF4-FFF2-40B4-BE49-F238E27FC236}">
                  <a16:creationId xmlns:a16="http://schemas.microsoft.com/office/drawing/2014/main" id="{66CA0EC1-44F1-42E2-8D8B-71ABECAB4C37}"/>
                </a:ext>
              </a:extLst>
            </p:cNvPr>
            <p:cNvSpPr/>
            <p:nvPr/>
          </p:nvSpPr>
          <p:spPr bwMode="auto">
            <a:xfrm>
              <a:off x="8193248" y="4429803"/>
              <a:ext cx="107234" cy="124474"/>
            </a:xfrm>
            <a:prstGeom prst="star5">
              <a:avLst/>
            </a:prstGeom>
            <a:solidFill>
              <a:schemeClr val="bg1"/>
            </a:solidFill>
            <a:ln w="19050" cap="flat" cmpd="sng" algn="ctr">
              <a:solidFill>
                <a:srgbClr val="01331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algn="ctr">
                <a:spcBef>
                  <a:spcPct val="50000"/>
                </a:spcBef>
              </a:pPr>
              <a:endParaRPr lang="en-US" sz="1200" i="0" dirty="0">
                <a:solidFill>
                  <a:srgbClr val="404040"/>
                </a:solidFill>
                <a:latin typeface="Arial" pitchFamily="-109" charset="0"/>
              </a:endParaRPr>
            </a:p>
          </p:txBody>
        </p:sp>
        <p:sp>
          <p:nvSpPr>
            <p:cNvPr id="35" name="5-Point Star 38">
              <a:extLst>
                <a:ext uri="{FF2B5EF4-FFF2-40B4-BE49-F238E27FC236}">
                  <a16:creationId xmlns:a16="http://schemas.microsoft.com/office/drawing/2014/main" id="{96825A80-811A-42D6-AB4F-1DDBE8E74CAE}"/>
                </a:ext>
              </a:extLst>
            </p:cNvPr>
            <p:cNvSpPr/>
            <p:nvPr/>
          </p:nvSpPr>
          <p:spPr bwMode="auto">
            <a:xfrm>
              <a:off x="7618115" y="3745178"/>
              <a:ext cx="107234" cy="124474"/>
            </a:xfrm>
            <a:prstGeom prst="star5">
              <a:avLst/>
            </a:prstGeom>
            <a:solidFill>
              <a:schemeClr val="bg1"/>
            </a:solidFill>
            <a:ln w="19050" cap="flat" cmpd="sng" algn="ctr">
              <a:solidFill>
                <a:srgbClr val="01331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algn="ctr">
                <a:spcBef>
                  <a:spcPct val="50000"/>
                </a:spcBef>
              </a:pPr>
              <a:endParaRPr lang="en-US" sz="1200" i="0" dirty="0">
                <a:solidFill>
                  <a:srgbClr val="404040"/>
                </a:solidFill>
                <a:latin typeface="Arial" pitchFamily="-109" charset="0"/>
              </a:endParaRPr>
            </a:p>
          </p:txBody>
        </p:sp>
        <p:sp>
          <p:nvSpPr>
            <p:cNvPr id="36" name="5-Point Star 38">
              <a:extLst>
                <a:ext uri="{FF2B5EF4-FFF2-40B4-BE49-F238E27FC236}">
                  <a16:creationId xmlns:a16="http://schemas.microsoft.com/office/drawing/2014/main" id="{3B0A258E-9835-43CE-A776-067AF23C8527}"/>
                </a:ext>
              </a:extLst>
            </p:cNvPr>
            <p:cNvSpPr/>
            <p:nvPr/>
          </p:nvSpPr>
          <p:spPr bwMode="auto">
            <a:xfrm>
              <a:off x="6173454" y="5767033"/>
              <a:ext cx="107234" cy="124474"/>
            </a:xfrm>
            <a:prstGeom prst="star5">
              <a:avLst/>
            </a:prstGeom>
            <a:solidFill>
              <a:schemeClr val="bg1"/>
            </a:solidFill>
            <a:ln w="19050" cap="flat" cmpd="sng" algn="ctr">
              <a:solidFill>
                <a:srgbClr val="01331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algn="ctr">
                <a:spcBef>
                  <a:spcPct val="50000"/>
                </a:spcBef>
              </a:pPr>
              <a:endParaRPr lang="en-US" sz="1200" i="0" dirty="0">
                <a:solidFill>
                  <a:srgbClr val="404040"/>
                </a:solidFill>
                <a:latin typeface="Arial" pitchFamily="-109" charset="0"/>
              </a:endParaRPr>
            </a:p>
          </p:txBody>
        </p:sp>
      </p:grpSp>
    </p:spTree>
    <p:extLst>
      <p:ext uri="{BB962C8B-B14F-4D97-AF65-F5344CB8AC3E}">
        <p14:creationId xmlns:p14="http://schemas.microsoft.com/office/powerpoint/2010/main" val="628189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7929" y="94592"/>
            <a:ext cx="6697133" cy="802583"/>
          </a:xfrm>
        </p:spPr>
        <p:txBody>
          <a:bodyPr>
            <a:normAutofit/>
          </a:bodyPr>
          <a:lstStyle/>
          <a:p>
            <a:r>
              <a:rPr lang="en-US" sz="3200" dirty="0">
                <a:latin typeface="+mn-lt"/>
                <a:ea typeface="+mn-ea"/>
                <a:cs typeface="+mn-cs"/>
              </a:rPr>
              <a:t>Home County of Employees</a:t>
            </a:r>
          </a:p>
        </p:txBody>
      </p:sp>
      <p:graphicFrame>
        <p:nvGraphicFramePr>
          <p:cNvPr id="19" name="Chart 18">
            <a:extLst>
              <a:ext uri="{FF2B5EF4-FFF2-40B4-BE49-F238E27FC236}">
                <a16:creationId xmlns:a16="http://schemas.microsoft.com/office/drawing/2014/main" id="{95BE2116-3A38-460F-B2D5-511E210E4606}"/>
              </a:ext>
            </a:extLst>
          </p:cNvPr>
          <p:cNvGraphicFramePr>
            <a:graphicFrameLocks/>
          </p:cNvGraphicFramePr>
          <p:nvPr>
            <p:extLst>
              <p:ext uri="{D42A27DB-BD31-4B8C-83A1-F6EECF244321}">
                <p14:modId xmlns:p14="http://schemas.microsoft.com/office/powerpoint/2010/main" val="798807281"/>
              </p:ext>
            </p:extLst>
          </p:nvPr>
        </p:nvGraphicFramePr>
        <p:xfrm>
          <a:off x="1483116" y="1073175"/>
          <a:ext cx="6297035" cy="4403536"/>
        </p:xfrm>
        <a:graphic>
          <a:graphicData uri="http://schemas.openxmlformats.org/drawingml/2006/chart">
            <c:chart xmlns:c="http://schemas.openxmlformats.org/drawingml/2006/chart" xmlns:r="http://schemas.openxmlformats.org/officeDocument/2006/relationships" r:id="rId3"/>
          </a:graphicData>
        </a:graphic>
      </p:graphicFrame>
      <p:sp>
        <p:nvSpPr>
          <p:cNvPr id="20" name="TextBox 19">
            <a:extLst>
              <a:ext uri="{FF2B5EF4-FFF2-40B4-BE49-F238E27FC236}">
                <a16:creationId xmlns:a16="http://schemas.microsoft.com/office/drawing/2014/main" id="{0550D80A-9A7A-4596-9A76-04A46D3C1B1F}"/>
              </a:ext>
            </a:extLst>
          </p:cNvPr>
          <p:cNvSpPr txBox="1"/>
          <p:nvPr/>
        </p:nvSpPr>
        <p:spPr>
          <a:xfrm>
            <a:off x="126337" y="5488965"/>
            <a:ext cx="8560464" cy="1015663"/>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rgbClr val="3A2007"/>
                </a:solidFill>
              </a:rPr>
              <a:t>Difficult to attract employees from other counties.</a:t>
            </a:r>
          </a:p>
          <a:p>
            <a:pPr marL="285750" indent="-285750">
              <a:buFont typeface="Arial" panose="020B0604020202020204" pitchFamily="34" charset="0"/>
              <a:buChar char="•"/>
            </a:pPr>
            <a:r>
              <a:rPr lang="en-US" sz="2000" dirty="0">
                <a:solidFill>
                  <a:srgbClr val="3A2007"/>
                </a:solidFill>
              </a:rPr>
              <a:t>Challenging to incent employees to move.</a:t>
            </a:r>
            <a:endParaRPr lang="en-US" sz="2000" dirty="0"/>
          </a:p>
          <a:p>
            <a:endParaRPr lang="en-US" sz="2000" dirty="0"/>
          </a:p>
        </p:txBody>
      </p:sp>
    </p:spTree>
    <p:extLst>
      <p:ext uri="{BB962C8B-B14F-4D97-AF65-F5344CB8AC3E}">
        <p14:creationId xmlns:p14="http://schemas.microsoft.com/office/powerpoint/2010/main" val="2575185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6544" y="332594"/>
            <a:ext cx="7834184" cy="535531"/>
          </a:xfrm>
          <a:prstGeom prst="rect">
            <a:avLst/>
          </a:prstGeom>
          <a:noFill/>
        </p:spPr>
        <p:txBody>
          <a:bodyPr wrap="square" rtlCol="0">
            <a:spAutoFit/>
          </a:bodyPr>
          <a:lstStyle/>
          <a:p>
            <a:pPr lvl="0" algn="ctr">
              <a:lnSpc>
                <a:spcPct val="90000"/>
              </a:lnSpc>
              <a:spcBef>
                <a:spcPts val="1000"/>
              </a:spcBef>
            </a:pPr>
            <a:r>
              <a:rPr lang="en-US" sz="3200" dirty="0">
                <a:solidFill>
                  <a:srgbClr val="3A2007"/>
                </a:solidFill>
              </a:rPr>
              <a:t>Oil Mill Expansion</a:t>
            </a:r>
          </a:p>
        </p:txBody>
      </p:sp>
      <p:sp>
        <p:nvSpPr>
          <p:cNvPr id="3" name="Rectangle 2"/>
          <p:cNvSpPr/>
          <p:nvPr/>
        </p:nvSpPr>
        <p:spPr>
          <a:xfrm>
            <a:off x="84899" y="603486"/>
            <a:ext cx="8979408" cy="1380378"/>
          </a:xfrm>
          <a:prstGeom prst="rect">
            <a:avLst/>
          </a:prstGeom>
        </p:spPr>
        <p:txBody>
          <a:bodyPr wrap="square">
            <a:spAutoFit/>
          </a:bodyPr>
          <a:lstStyle/>
          <a:p>
            <a:pPr algn="ctr">
              <a:lnSpc>
                <a:spcPct val="107000"/>
              </a:lnSpc>
              <a:spcAft>
                <a:spcPts val="800"/>
              </a:spcAft>
            </a:pPr>
            <a:endParaRPr lang="en-US" dirty="0">
              <a:solidFill>
                <a:srgbClr val="3A2007"/>
              </a:solidFill>
            </a:endParaRPr>
          </a:p>
          <a:p>
            <a:pPr algn="ctr">
              <a:lnSpc>
                <a:spcPct val="107000"/>
              </a:lnSpc>
              <a:spcAft>
                <a:spcPts val="800"/>
              </a:spcAft>
            </a:pPr>
            <a:r>
              <a:rPr lang="en-US" dirty="0">
                <a:solidFill>
                  <a:srgbClr val="3A2007"/>
                </a:solidFill>
              </a:rPr>
              <a:t>With an investment of approximately $14 million, Premium Peanut has constructed a filtered crude peanut oil facility, located adjacent to the shelling plant.  This new operation has the capacity to produce over 3 million gallons of peanut oil per year.</a:t>
            </a:r>
          </a:p>
        </p:txBody>
      </p:sp>
      <p:pic>
        <p:nvPicPr>
          <p:cNvPr id="2050" name="3A1FC9B164F1234EA54AE64818B39A30@premiumpeanutllc.com" descr="3A1FC9B164F1234EA54AE64818B39A30@premiumpeanutllc">
            <a:extLst>
              <a:ext uri="{FF2B5EF4-FFF2-40B4-BE49-F238E27FC236}">
                <a16:creationId xmlns:a16="http://schemas.microsoft.com/office/drawing/2014/main" id="{63266D18-D930-426C-9354-371E9D24E1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578" y="2038241"/>
            <a:ext cx="3613054" cy="2709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F6FD0F74F34E35418A5D410E9381F7E7@premiumpeanutllc.com" descr="F6FD0F74F34E35418A5D410E9381F7E7@premiumpeanutllc">
            <a:extLst>
              <a:ext uri="{FF2B5EF4-FFF2-40B4-BE49-F238E27FC236}">
                <a16:creationId xmlns:a16="http://schemas.microsoft.com/office/drawing/2014/main" id="{D6497A81-F498-43C2-872A-120EC957D4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1086" y="2038241"/>
            <a:ext cx="3286257" cy="246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F9ED92F7F23F154EBE7184EA615BF80C@premiumpeanutllc.com" descr="F9ED92F7F23F154EBE7184EA615BF80C@premiumpeanutllc">
            <a:extLst>
              <a:ext uri="{FF2B5EF4-FFF2-40B4-BE49-F238E27FC236}">
                <a16:creationId xmlns:a16="http://schemas.microsoft.com/office/drawing/2014/main" id="{6B6A133F-2D9E-4A1A-AE05-4955C5D2A55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4150" y="4670573"/>
            <a:ext cx="2615136" cy="196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BBDE5DB56FC8D8499C903DDA6DB914AE@premiumpeanutllc.com" descr="BBDE5DB56FC8D8499C903DDA6DB914AE@premiumpeanutllc">
            <a:extLst>
              <a:ext uri="{FF2B5EF4-FFF2-40B4-BE49-F238E27FC236}">
                <a16:creationId xmlns:a16="http://schemas.microsoft.com/office/drawing/2014/main" id="{086F31CD-0E48-423D-88B1-F2AEBC05876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3615" y="4874137"/>
            <a:ext cx="3926047" cy="1917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5033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6544" y="332594"/>
            <a:ext cx="7834184" cy="535531"/>
          </a:xfrm>
          <a:prstGeom prst="rect">
            <a:avLst/>
          </a:prstGeom>
          <a:noFill/>
        </p:spPr>
        <p:txBody>
          <a:bodyPr wrap="square" rtlCol="0">
            <a:spAutoFit/>
          </a:bodyPr>
          <a:lstStyle/>
          <a:p>
            <a:pPr lvl="0" algn="ctr">
              <a:lnSpc>
                <a:spcPct val="90000"/>
              </a:lnSpc>
              <a:spcBef>
                <a:spcPts val="1000"/>
              </a:spcBef>
            </a:pPr>
            <a:r>
              <a:rPr lang="en-US" sz="3200" dirty="0">
                <a:solidFill>
                  <a:srgbClr val="3A2007"/>
                </a:solidFill>
              </a:rPr>
              <a:t>Future Growth</a:t>
            </a:r>
          </a:p>
        </p:txBody>
      </p:sp>
      <p:sp>
        <p:nvSpPr>
          <p:cNvPr id="3" name="Rectangle 2"/>
          <p:cNvSpPr/>
          <p:nvPr/>
        </p:nvSpPr>
        <p:spPr>
          <a:xfrm>
            <a:off x="1831911" y="2568288"/>
            <a:ext cx="5560527" cy="1357679"/>
          </a:xfrm>
          <a:prstGeom prst="rect">
            <a:avLst/>
          </a:prstGeom>
          <a:ln>
            <a:solidFill>
              <a:srgbClr val="527F34"/>
            </a:solidFill>
          </a:ln>
        </p:spPr>
        <p:txBody>
          <a:bodyPr wrap="square">
            <a:spAutoFit/>
          </a:bodyPr>
          <a:lstStyle/>
          <a:p>
            <a:pPr algn="ctr">
              <a:lnSpc>
                <a:spcPct val="107000"/>
              </a:lnSpc>
              <a:spcAft>
                <a:spcPts val="800"/>
              </a:spcAft>
            </a:pPr>
            <a:r>
              <a:rPr lang="en-US" sz="2600" dirty="0">
                <a:solidFill>
                  <a:srgbClr val="3A2007"/>
                </a:solidFill>
              </a:rPr>
              <a:t>Future growth is hindered by the availability of a trained, skilled, stable workforce. </a:t>
            </a:r>
          </a:p>
        </p:txBody>
      </p:sp>
      <p:sp>
        <p:nvSpPr>
          <p:cNvPr id="4" name="Rectangle 3">
            <a:extLst>
              <a:ext uri="{FF2B5EF4-FFF2-40B4-BE49-F238E27FC236}">
                <a16:creationId xmlns:a16="http://schemas.microsoft.com/office/drawing/2014/main" id="{AD667603-59B7-4F48-A563-AA2437C4B772}"/>
              </a:ext>
            </a:extLst>
          </p:cNvPr>
          <p:cNvSpPr/>
          <p:nvPr/>
        </p:nvSpPr>
        <p:spPr>
          <a:xfrm>
            <a:off x="1596069" y="4374352"/>
            <a:ext cx="6122958" cy="464871"/>
          </a:xfrm>
          <a:prstGeom prst="rect">
            <a:avLst/>
          </a:prstGeom>
        </p:spPr>
        <p:txBody>
          <a:bodyPr wrap="none">
            <a:spAutoFit/>
          </a:bodyPr>
          <a:lstStyle/>
          <a:p>
            <a:pPr>
              <a:lnSpc>
                <a:spcPct val="150000"/>
              </a:lnSpc>
            </a:pPr>
            <a:r>
              <a:rPr lang="en-US" b="1" dirty="0">
                <a:ln w="12700">
                  <a:solidFill>
                    <a:srgbClr val="52554F"/>
                  </a:solidFill>
                </a:ln>
                <a:solidFill>
                  <a:srgbClr val="663300"/>
                </a:solidFill>
              </a:rPr>
              <a:t>Traditional methods to attract &amp; retain talent ‘are not enough’</a:t>
            </a:r>
          </a:p>
        </p:txBody>
      </p:sp>
    </p:spTree>
    <p:extLst>
      <p:ext uri="{BB962C8B-B14F-4D97-AF65-F5344CB8AC3E}">
        <p14:creationId xmlns:p14="http://schemas.microsoft.com/office/powerpoint/2010/main" val="1481119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6343" y="-10822"/>
            <a:ext cx="6697133" cy="1018646"/>
          </a:xfrm>
        </p:spPr>
        <p:txBody>
          <a:bodyPr>
            <a:normAutofit/>
          </a:bodyPr>
          <a:lstStyle/>
          <a:p>
            <a:r>
              <a:rPr lang="en-US" sz="4000" b="1" dirty="0">
                <a:latin typeface="+mn-lt"/>
                <a:ea typeface="+mn-ea"/>
                <a:cs typeface="+mn-cs"/>
              </a:rPr>
              <a:t>Year-to-Date Separations</a:t>
            </a:r>
          </a:p>
        </p:txBody>
      </p:sp>
      <p:graphicFrame>
        <p:nvGraphicFramePr>
          <p:cNvPr id="23" name="Chart 22">
            <a:extLst>
              <a:ext uri="{FF2B5EF4-FFF2-40B4-BE49-F238E27FC236}">
                <a16:creationId xmlns:a16="http://schemas.microsoft.com/office/drawing/2014/main" id="{3E122CC5-7836-4085-A7B1-FAF16063EC54}"/>
              </a:ext>
            </a:extLst>
          </p:cNvPr>
          <p:cNvGraphicFramePr>
            <a:graphicFrameLocks/>
          </p:cNvGraphicFramePr>
          <p:nvPr>
            <p:extLst>
              <p:ext uri="{D42A27DB-BD31-4B8C-83A1-F6EECF244321}">
                <p14:modId xmlns:p14="http://schemas.microsoft.com/office/powerpoint/2010/main" val="2828446061"/>
              </p:ext>
            </p:extLst>
          </p:nvPr>
        </p:nvGraphicFramePr>
        <p:xfrm>
          <a:off x="732184" y="1346751"/>
          <a:ext cx="7109791" cy="3894137"/>
        </p:xfrm>
        <a:graphic>
          <a:graphicData uri="http://schemas.openxmlformats.org/drawingml/2006/chart">
            <c:chart xmlns:c="http://schemas.openxmlformats.org/drawingml/2006/chart" xmlns:r="http://schemas.openxmlformats.org/officeDocument/2006/relationships" r:id="rId3"/>
          </a:graphicData>
        </a:graphic>
      </p:graphicFrame>
      <p:sp>
        <p:nvSpPr>
          <p:cNvPr id="25" name="Rectangle 24">
            <a:extLst>
              <a:ext uri="{FF2B5EF4-FFF2-40B4-BE49-F238E27FC236}">
                <a16:creationId xmlns:a16="http://schemas.microsoft.com/office/drawing/2014/main" id="{F5E962BC-477F-43BC-98AE-170FF8936A82}"/>
              </a:ext>
            </a:extLst>
          </p:cNvPr>
          <p:cNvSpPr/>
          <p:nvPr/>
        </p:nvSpPr>
        <p:spPr>
          <a:xfrm>
            <a:off x="164592" y="5320402"/>
            <a:ext cx="8979408" cy="1139158"/>
          </a:xfrm>
          <a:prstGeom prst="rect">
            <a:avLst/>
          </a:prstGeom>
        </p:spPr>
        <p:txBody>
          <a:bodyPr wrap="square">
            <a:spAutoFit/>
          </a:bodyPr>
          <a:lstStyle/>
          <a:p>
            <a:pPr marL="285750" indent="-285750">
              <a:lnSpc>
                <a:spcPct val="107000"/>
              </a:lnSpc>
              <a:spcAft>
                <a:spcPts val="800"/>
              </a:spcAft>
              <a:buFont typeface="Arial" panose="020B0604020202020204" pitchFamily="34" charset="0"/>
              <a:buChar char="•"/>
            </a:pPr>
            <a:r>
              <a:rPr lang="en-US" sz="2000" dirty="0">
                <a:solidFill>
                  <a:srgbClr val="3A2007"/>
                </a:solidFill>
              </a:rPr>
              <a:t>70 separations YTD, or approximately 30% annual turnover</a:t>
            </a:r>
          </a:p>
          <a:p>
            <a:pPr>
              <a:lnSpc>
                <a:spcPct val="107000"/>
              </a:lnSpc>
              <a:spcAft>
                <a:spcPts val="800"/>
              </a:spcAft>
            </a:pPr>
            <a:endParaRPr lang="en-US" sz="1200" dirty="0">
              <a:solidFill>
                <a:srgbClr val="3A2007"/>
              </a:solidFill>
            </a:endParaRPr>
          </a:p>
          <a:p>
            <a:pPr marL="285750" indent="-285750">
              <a:lnSpc>
                <a:spcPct val="107000"/>
              </a:lnSpc>
              <a:spcAft>
                <a:spcPts val="800"/>
              </a:spcAft>
              <a:buFont typeface="Arial" panose="020B0604020202020204" pitchFamily="34" charset="0"/>
              <a:buChar char="•"/>
            </a:pPr>
            <a:r>
              <a:rPr lang="en-US" sz="2000" dirty="0">
                <a:solidFill>
                  <a:srgbClr val="3A2007"/>
                </a:solidFill>
              </a:rPr>
              <a:t>Failed drug tests, </a:t>
            </a:r>
            <a:r>
              <a:rPr lang="en-US" sz="2000" dirty="0">
                <a:solidFill>
                  <a:srgbClr val="FF0000"/>
                </a:solidFill>
              </a:rPr>
              <a:t>absenteeism</a:t>
            </a:r>
            <a:r>
              <a:rPr lang="en-US" sz="2000" dirty="0">
                <a:solidFill>
                  <a:srgbClr val="3A2007"/>
                </a:solidFill>
              </a:rPr>
              <a:t>, and performance issues are key drivers</a:t>
            </a:r>
          </a:p>
        </p:txBody>
      </p:sp>
    </p:spTree>
    <p:extLst>
      <p:ext uri="{BB962C8B-B14F-4D97-AF65-F5344CB8AC3E}">
        <p14:creationId xmlns:p14="http://schemas.microsoft.com/office/powerpoint/2010/main" val="1745253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6343" y="-10822"/>
            <a:ext cx="6697133" cy="1018646"/>
          </a:xfrm>
        </p:spPr>
        <p:txBody>
          <a:bodyPr>
            <a:normAutofit fontScale="90000"/>
          </a:bodyPr>
          <a:lstStyle/>
          <a:p>
            <a:r>
              <a:rPr lang="en-US" sz="4000" b="1" dirty="0">
                <a:latin typeface="+mn-lt"/>
                <a:ea typeface="+mn-ea"/>
                <a:cs typeface="+mn-cs"/>
              </a:rPr>
              <a:t>Traditional Methods for Retention</a:t>
            </a:r>
          </a:p>
        </p:txBody>
      </p:sp>
      <p:sp>
        <p:nvSpPr>
          <p:cNvPr id="5" name="Right Arrow 10"/>
          <p:cNvSpPr/>
          <p:nvPr/>
        </p:nvSpPr>
        <p:spPr>
          <a:xfrm>
            <a:off x="2230306" y="1166031"/>
            <a:ext cx="1077402" cy="688587"/>
          </a:xfrm>
          <a:prstGeom prst="rightArrow">
            <a:avLst/>
          </a:prstGeom>
          <a:solidFill>
            <a:srgbClr val="93B34E"/>
          </a:solidFill>
          <a:ln>
            <a:solidFill>
              <a:srgbClr val="1D5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dirty="0">
              <a:solidFill>
                <a:srgbClr val="3A2007"/>
              </a:solidFill>
            </a:endParaRPr>
          </a:p>
        </p:txBody>
      </p:sp>
      <p:sp>
        <p:nvSpPr>
          <p:cNvPr id="6" name="Rectangle 5"/>
          <p:cNvSpPr/>
          <p:nvPr/>
        </p:nvSpPr>
        <p:spPr>
          <a:xfrm>
            <a:off x="3540102" y="1090542"/>
            <a:ext cx="5726245" cy="553998"/>
          </a:xfrm>
          <a:prstGeom prst="rect">
            <a:avLst/>
          </a:prstGeom>
          <a:noFill/>
        </p:spPr>
        <p:txBody>
          <a:bodyPr wrap="square" lIns="91440" tIns="45720" rIns="91440" bIns="45720">
            <a:spAutoFit/>
          </a:bodyPr>
          <a:lstStyle/>
          <a:p>
            <a:pPr algn="ctr"/>
            <a:r>
              <a:rPr lang="en-US" sz="3000" b="1" dirty="0">
                <a:ln w="12700">
                  <a:solidFill>
                    <a:schemeClr val="accent3">
                      <a:lumMod val="50000"/>
                    </a:schemeClr>
                  </a:solidFill>
                  <a:prstDash val="solid"/>
                </a:ln>
                <a:solidFill>
                  <a:schemeClr val="accent3"/>
                </a:solidFill>
                <a:effectLst>
                  <a:innerShdw blurRad="177800">
                    <a:schemeClr val="accent3">
                      <a:lumMod val="50000"/>
                    </a:schemeClr>
                  </a:innerShdw>
                </a:effectLst>
              </a:rPr>
              <a:t>Avg. hourly rate ~$14</a:t>
            </a:r>
          </a:p>
        </p:txBody>
      </p:sp>
      <p:sp>
        <p:nvSpPr>
          <p:cNvPr id="9" name="Rectangle 8"/>
          <p:cNvSpPr/>
          <p:nvPr/>
        </p:nvSpPr>
        <p:spPr>
          <a:xfrm>
            <a:off x="4390143" y="2162164"/>
            <a:ext cx="4068998" cy="553998"/>
          </a:xfrm>
          <a:prstGeom prst="rect">
            <a:avLst/>
          </a:prstGeom>
          <a:noFill/>
        </p:spPr>
        <p:txBody>
          <a:bodyPr wrap="none" lIns="91440" tIns="45720" rIns="91440" bIns="45720">
            <a:spAutoFit/>
          </a:bodyPr>
          <a:lstStyle/>
          <a:p>
            <a:pPr algn="ctr"/>
            <a:r>
              <a:rPr lang="en-US" sz="3000" b="1" dirty="0">
                <a:ln w="12700">
                  <a:solidFill>
                    <a:schemeClr val="accent3">
                      <a:lumMod val="50000"/>
                    </a:schemeClr>
                  </a:solidFill>
                  <a:prstDash val="solid"/>
                </a:ln>
                <a:solidFill>
                  <a:schemeClr val="accent3"/>
                </a:solidFill>
                <a:effectLst>
                  <a:innerShdw blurRad="177800">
                    <a:schemeClr val="accent3">
                      <a:lumMod val="50000"/>
                    </a:schemeClr>
                  </a:innerShdw>
                </a:effectLst>
              </a:rPr>
              <a:t>Avg. annual pay $39,000</a:t>
            </a:r>
            <a:endParaRPr lang="en-US" sz="3000" b="1" cap="none" spc="0" dirty="0">
              <a:ln w="12700">
                <a:solidFill>
                  <a:schemeClr val="accent3">
                    <a:lumMod val="50000"/>
                  </a:schemeClr>
                </a:solidFill>
                <a:prstDash val="solid"/>
              </a:ln>
              <a:solidFill>
                <a:schemeClr val="accent3"/>
              </a:solidFill>
              <a:effectLst>
                <a:innerShdw blurRad="177800">
                  <a:schemeClr val="accent3">
                    <a:lumMod val="50000"/>
                  </a:schemeClr>
                </a:innerShdw>
              </a:effectLst>
            </a:endParaRPr>
          </a:p>
        </p:txBody>
      </p:sp>
      <p:sp>
        <p:nvSpPr>
          <p:cNvPr id="10" name="Rectangle 9"/>
          <p:cNvSpPr/>
          <p:nvPr/>
        </p:nvSpPr>
        <p:spPr>
          <a:xfrm>
            <a:off x="707712" y="1164477"/>
            <a:ext cx="747319" cy="553998"/>
          </a:xfrm>
          <a:prstGeom prst="rect">
            <a:avLst/>
          </a:prstGeom>
          <a:noFill/>
        </p:spPr>
        <p:txBody>
          <a:bodyPr wrap="none" lIns="91440" tIns="45720" rIns="91440" bIns="45720">
            <a:spAutoFit/>
          </a:bodyPr>
          <a:lstStyle/>
          <a:p>
            <a:pPr algn="ctr"/>
            <a:r>
              <a:rPr lang="en-US" sz="3000" b="1" dirty="0">
                <a:ln w="12700">
                  <a:solidFill>
                    <a:schemeClr val="accent3">
                      <a:lumMod val="50000"/>
                    </a:schemeClr>
                  </a:solidFill>
                  <a:prstDash val="solid"/>
                </a:ln>
                <a:solidFill>
                  <a:schemeClr val="accent3"/>
                </a:solidFill>
                <a:effectLst>
                  <a:innerShdw blurRad="177800">
                    <a:schemeClr val="accent3">
                      <a:lumMod val="50000"/>
                    </a:schemeClr>
                  </a:innerShdw>
                </a:effectLst>
              </a:rPr>
              <a:t>Pay</a:t>
            </a:r>
            <a:endParaRPr lang="en-US" sz="3000" b="1" cap="none" spc="0" dirty="0">
              <a:ln w="12700">
                <a:solidFill>
                  <a:schemeClr val="accent3">
                    <a:lumMod val="50000"/>
                  </a:schemeClr>
                </a:solidFill>
                <a:prstDash val="solid"/>
              </a:ln>
              <a:solidFill>
                <a:schemeClr val="accent3"/>
              </a:solidFill>
              <a:effectLst>
                <a:innerShdw blurRad="177800">
                  <a:schemeClr val="accent3">
                    <a:lumMod val="50000"/>
                  </a:schemeClr>
                </a:innerShdw>
              </a:effectLst>
            </a:endParaRPr>
          </a:p>
        </p:txBody>
      </p:sp>
      <p:sp>
        <p:nvSpPr>
          <p:cNvPr id="12" name="Rectangle 11"/>
          <p:cNvSpPr/>
          <p:nvPr/>
        </p:nvSpPr>
        <p:spPr>
          <a:xfrm>
            <a:off x="-108024" y="3412689"/>
            <a:ext cx="2378793" cy="1015663"/>
          </a:xfrm>
          <a:prstGeom prst="rect">
            <a:avLst/>
          </a:prstGeom>
          <a:noFill/>
        </p:spPr>
        <p:txBody>
          <a:bodyPr wrap="none" lIns="91440" tIns="45720" rIns="91440" bIns="45720">
            <a:spAutoFit/>
          </a:bodyPr>
          <a:lstStyle/>
          <a:p>
            <a:pPr algn="ctr"/>
            <a:r>
              <a:rPr lang="en-US" sz="3000" b="1" dirty="0">
                <a:ln w="12700">
                  <a:solidFill>
                    <a:schemeClr val="accent3">
                      <a:lumMod val="50000"/>
                    </a:schemeClr>
                  </a:solidFill>
                  <a:prstDash val="solid"/>
                </a:ln>
                <a:solidFill>
                  <a:schemeClr val="accent3"/>
                </a:solidFill>
                <a:effectLst>
                  <a:innerShdw blurRad="177800">
                    <a:schemeClr val="accent3">
                      <a:lumMod val="50000"/>
                    </a:schemeClr>
                  </a:innerShdw>
                </a:effectLst>
              </a:rPr>
              <a:t>Skill </a:t>
            </a:r>
          </a:p>
          <a:p>
            <a:pPr algn="ctr"/>
            <a:r>
              <a:rPr lang="en-US" sz="3000" b="1" dirty="0">
                <a:ln w="12700">
                  <a:solidFill>
                    <a:schemeClr val="accent3">
                      <a:lumMod val="50000"/>
                    </a:schemeClr>
                  </a:solidFill>
                  <a:prstDash val="solid"/>
                </a:ln>
                <a:solidFill>
                  <a:schemeClr val="accent3"/>
                </a:solidFill>
                <a:effectLst>
                  <a:innerShdw blurRad="177800">
                    <a:schemeClr val="accent3">
                      <a:lumMod val="50000"/>
                    </a:schemeClr>
                  </a:innerShdw>
                </a:effectLst>
              </a:rPr>
              <a:t>Enhancement</a:t>
            </a:r>
            <a:endParaRPr lang="en-US" sz="3000" b="1" cap="none" spc="0" dirty="0">
              <a:ln w="12700">
                <a:solidFill>
                  <a:schemeClr val="accent3">
                    <a:lumMod val="50000"/>
                  </a:schemeClr>
                </a:solidFill>
                <a:prstDash val="solid"/>
              </a:ln>
              <a:solidFill>
                <a:schemeClr val="accent3"/>
              </a:solidFill>
              <a:effectLst>
                <a:innerShdw blurRad="177800">
                  <a:schemeClr val="accent3">
                    <a:lumMod val="50000"/>
                  </a:schemeClr>
                </a:innerShdw>
              </a:effectLst>
            </a:endParaRPr>
          </a:p>
        </p:txBody>
      </p:sp>
      <p:sp>
        <p:nvSpPr>
          <p:cNvPr id="14" name="Rectangle 13"/>
          <p:cNvSpPr/>
          <p:nvPr/>
        </p:nvSpPr>
        <p:spPr>
          <a:xfrm>
            <a:off x="3245127" y="3142786"/>
            <a:ext cx="5898873" cy="1631216"/>
          </a:xfrm>
          <a:prstGeom prst="rect">
            <a:avLst/>
          </a:prstGeom>
          <a:noFill/>
        </p:spPr>
        <p:txBody>
          <a:bodyPr wrap="square" lIns="91440" tIns="45720" rIns="91440" bIns="45720">
            <a:spAutoFit/>
          </a:bodyPr>
          <a:lstStyle/>
          <a:p>
            <a:pPr algn="ctr"/>
            <a:r>
              <a:rPr lang="en-US" sz="3000" b="1" dirty="0" err="1">
                <a:ln w="12700">
                  <a:solidFill>
                    <a:schemeClr val="accent3">
                      <a:lumMod val="50000"/>
                    </a:schemeClr>
                  </a:solidFill>
                  <a:prstDash val="solid"/>
                </a:ln>
                <a:solidFill>
                  <a:schemeClr val="accent3"/>
                </a:solidFill>
                <a:effectLst>
                  <a:innerShdw blurRad="177800">
                    <a:schemeClr val="accent3">
                      <a:lumMod val="50000"/>
                    </a:schemeClr>
                  </a:innerShdw>
                </a:effectLst>
              </a:rPr>
              <a:t>Quickstart</a:t>
            </a:r>
            <a:r>
              <a:rPr lang="en-US" sz="3000" b="1" dirty="0">
                <a:ln w="12700">
                  <a:solidFill>
                    <a:schemeClr val="accent3">
                      <a:lumMod val="50000"/>
                    </a:schemeClr>
                  </a:solidFill>
                  <a:prstDash val="solid"/>
                </a:ln>
                <a:solidFill>
                  <a:schemeClr val="accent3"/>
                </a:solidFill>
                <a:effectLst>
                  <a:innerShdw blurRad="177800">
                    <a:schemeClr val="accent3">
                      <a:lumMod val="50000"/>
                    </a:schemeClr>
                  </a:innerShdw>
                </a:effectLst>
              </a:rPr>
              <a:t>, Development Courses</a:t>
            </a:r>
          </a:p>
          <a:p>
            <a:pPr algn="ctr"/>
            <a:endParaRPr lang="en-US" sz="1000" b="1" cap="none" spc="0" dirty="0">
              <a:ln w="12700">
                <a:solidFill>
                  <a:schemeClr val="accent3">
                    <a:lumMod val="50000"/>
                  </a:schemeClr>
                </a:solidFill>
                <a:prstDash val="solid"/>
              </a:ln>
              <a:solidFill>
                <a:schemeClr val="accent3"/>
              </a:solidFill>
              <a:effectLst>
                <a:innerShdw blurRad="177800">
                  <a:schemeClr val="accent3">
                    <a:lumMod val="50000"/>
                  </a:schemeClr>
                </a:innerShdw>
              </a:effectLst>
            </a:endParaRPr>
          </a:p>
          <a:p>
            <a:pPr algn="ctr"/>
            <a:r>
              <a:rPr lang="en-US" sz="3000" b="1" cap="none" spc="0" dirty="0">
                <a:ln w="12700">
                  <a:solidFill>
                    <a:schemeClr val="accent3">
                      <a:lumMod val="50000"/>
                    </a:schemeClr>
                  </a:solidFill>
                  <a:prstDash val="solid"/>
                </a:ln>
                <a:solidFill>
                  <a:schemeClr val="accent3"/>
                </a:solidFill>
                <a:effectLst>
                  <a:innerShdw blurRad="177800">
                    <a:schemeClr val="accent3">
                      <a:lumMod val="50000"/>
                    </a:schemeClr>
                  </a:innerShdw>
                </a:effectLst>
              </a:rPr>
              <a:t>32 promotions / pay increases YTD due to skill enhancement (15%)</a:t>
            </a:r>
          </a:p>
        </p:txBody>
      </p:sp>
      <p:sp>
        <p:nvSpPr>
          <p:cNvPr id="17" name="Rectangle 16"/>
          <p:cNvSpPr/>
          <p:nvPr/>
        </p:nvSpPr>
        <p:spPr>
          <a:xfrm>
            <a:off x="222513" y="2197876"/>
            <a:ext cx="4096512" cy="553998"/>
          </a:xfrm>
          <a:prstGeom prst="rect">
            <a:avLst/>
          </a:prstGeom>
          <a:noFill/>
        </p:spPr>
        <p:txBody>
          <a:bodyPr wrap="square" lIns="91440" tIns="45720" rIns="91440" bIns="45720">
            <a:spAutoFit/>
          </a:bodyPr>
          <a:lstStyle/>
          <a:p>
            <a:r>
              <a:rPr lang="en-US" sz="3000" b="1" dirty="0">
                <a:ln w="12700">
                  <a:solidFill>
                    <a:schemeClr val="accent3">
                      <a:lumMod val="50000"/>
                    </a:schemeClr>
                  </a:solidFill>
                  <a:prstDash val="solid"/>
                </a:ln>
                <a:solidFill>
                  <a:schemeClr val="accent3"/>
                </a:solidFill>
                <a:effectLst>
                  <a:innerShdw blurRad="177800">
                    <a:schemeClr val="accent3">
                      <a:lumMod val="50000"/>
                    </a:schemeClr>
                  </a:innerShdw>
                </a:effectLst>
              </a:rPr>
              <a:t>Overtime</a:t>
            </a:r>
            <a:endParaRPr lang="en-US" sz="3000" b="1" cap="none" spc="0" dirty="0">
              <a:ln w="12700">
                <a:solidFill>
                  <a:schemeClr val="accent3">
                    <a:lumMod val="50000"/>
                  </a:schemeClr>
                </a:solidFill>
                <a:prstDash val="solid"/>
              </a:ln>
              <a:solidFill>
                <a:schemeClr val="accent3"/>
              </a:solidFill>
              <a:effectLst>
                <a:innerShdw blurRad="177800">
                  <a:schemeClr val="accent3">
                    <a:lumMod val="50000"/>
                  </a:schemeClr>
                </a:innerShdw>
              </a:effectLst>
            </a:endParaRPr>
          </a:p>
        </p:txBody>
      </p:sp>
      <p:sp>
        <p:nvSpPr>
          <p:cNvPr id="18" name="Rectangle 17">
            <a:extLst>
              <a:ext uri="{FF2B5EF4-FFF2-40B4-BE49-F238E27FC236}">
                <a16:creationId xmlns:a16="http://schemas.microsoft.com/office/drawing/2014/main" id="{898A9CBD-2EC5-48EB-BB10-44A41FCCE626}"/>
              </a:ext>
            </a:extLst>
          </p:cNvPr>
          <p:cNvSpPr/>
          <p:nvPr/>
        </p:nvSpPr>
        <p:spPr>
          <a:xfrm>
            <a:off x="333217" y="5129949"/>
            <a:ext cx="1496307" cy="553998"/>
          </a:xfrm>
          <a:prstGeom prst="rect">
            <a:avLst/>
          </a:prstGeom>
          <a:noFill/>
        </p:spPr>
        <p:txBody>
          <a:bodyPr wrap="none" lIns="91440" tIns="45720" rIns="91440" bIns="45720">
            <a:spAutoFit/>
          </a:bodyPr>
          <a:lstStyle/>
          <a:p>
            <a:pPr algn="ctr"/>
            <a:r>
              <a:rPr lang="en-US" sz="3000" b="1" dirty="0">
                <a:ln w="12700">
                  <a:solidFill>
                    <a:schemeClr val="accent3">
                      <a:lumMod val="50000"/>
                    </a:schemeClr>
                  </a:solidFill>
                  <a:prstDash val="solid"/>
                </a:ln>
                <a:solidFill>
                  <a:schemeClr val="accent3"/>
                </a:solidFill>
                <a:effectLst>
                  <a:innerShdw blurRad="177800">
                    <a:schemeClr val="accent3">
                      <a:lumMod val="50000"/>
                    </a:schemeClr>
                  </a:innerShdw>
                </a:effectLst>
              </a:rPr>
              <a:t>Benefits</a:t>
            </a:r>
            <a:endParaRPr lang="en-US" sz="3000" b="1" cap="none" spc="0" dirty="0">
              <a:ln w="12700">
                <a:solidFill>
                  <a:schemeClr val="accent3">
                    <a:lumMod val="50000"/>
                  </a:schemeClr>
                </a:solidFill>
                <a:prstDash val="solid"/>
              </a:ln>
              <a:solidFill>
                <a:schemeClr val="accent3"/>
              </a:solidFill>
              <a:effectLst>
                <a:innerShdw blurRad="177800">
                  <a:schemeClr val="accent3">
                    <a:lumMod val="50000"/>
                  </a:schemeClr>
                </a:innerShdw>
              </a:effectLst>
            </a:endParaRPr>
          </a:p>
        </p:txBody>
      </p:sp>
      <p:sp>
        <p:nvSpPr>
          <p:cNvPr id="20" name="Rectangle 19">
            <a:extLst>
              <a:ext uri="{FF2B5EF4-FFF2-40B4-BE49-F238E27FC236}">
                <a16:creationId xmlns:a16="http://schemas.microsoft.com/office/drawing/2014/main" id="{A55F5A39-06E9-4646-B56F-A642C10CCFB1}"/>
              </a:ext>
            </a:extLst>
          </p:cNvPr>
          <p:cNvSpPr/>
          <p:nvPr/>
        </p:nvSpPr>
        <p:spPr>
          <a:xfrm>
            <a:off x="3305117" y="4932047"/>
            <a:ext cx="5778891" cy="1015663"/>
          </a:xfrm>
          <a:prstGeom prst="rect">
            <a:avLst/>
          </a:prstGeom>
          <a:noFill/>
        </p:spPr>
        <p:txBody>
          <a:bodyPr wrap="none" lIns="91440" tIns="45720" rIns="91440" bIns="45720">
            <a:spAutoFit/>
          </a:bodyPr>
          <a:lstStyle/>
          <a:p>
            <a:pPr algn="ctr"/>
            <a:r>
              <a:rPr lang="en-US" sz="3000" b="1" dirty="0">
                <a:ln w="12700">
                  <a:solidFill>
                    <a:schemeClr val="accent3">
                      <a:lumMod val="50000"/>
                    </a:schemeClr>
                  </a:solidFill>
                  <a:prstDash val="solid"/>
                </a:ln>
                <a:solidFill>
                  <a:schemeClr val="accent3"/>
                </a:solidFill>
                <a:effectLst>
                  <a:innerShdw blurRad="177800">
                    <a:schemeClr val="accent3">
                      <a:lumMod val="50000"/>
                    </a:schemeClr>
                  </a:innerShdw>
                </a:effectLst>
              </a:rPr>
              <a:t>401(k) match</a:t>
            </a:r>
          </a:p>
          <a:p>
            <a:pPr algn="ctr"/>
            <a:r>
              <a:rPr lang="en-US" sz="3000" b="1" cap="none" spc="0" dirty="0">
                <a:ln w="12700">
                  <a:solidFill>
                    <a:schemeClr val="accent3">
                      <a:lumMod val="50000"/>
                    </a:schemeClr>
                  </a:solidFill>
                  <a:prstDash val="solid"/>
                </a:ln>
                <a:solidFill>
                  <a:schemeClr val="accent3"/>
                </a:solidFill>
                <a:effectLst>
                  <a:innerShdw blurRad="177800">
                    <a:schemeClr val="accent3">
                      <a:lumMod val="50000"/>
                    </a:schemeClr>
                  </a:innerShdw>
                </a:effectLst>
              </a:rPr>
              <a:t>Medical - $3,800 / employee / year</a:t>
            </a:r>
          </a:p>
        </p:txBody>
      </p:sp>
      <p:sp>
        <p:nvSpPr>
          <p:cNvPr id="22" name="Right Arrow 10">
            <a:extLst>
              <a:ext uri="{FF2B5EF4-FFF2-40B4-BE49-F238E27FC236}">
                <a16:creationId xmlns:a16="http://schemas.microsoft.com/office/drawing/2014/main" id="{6AB797C7-168B-4F1F-AABB-F38C08D760D6}"/>
              </a:ext>
            </a:extLst>
          </p:cNvPr>
          <p:cNvSpPr/>
          <p:nvPr/>
        </p:nvSpPr>
        <p:spPr>
          <a:xfrm>
            <a:off x="2230306" y="2161865"/>
            <a:ext cx="1077402" cy="688587"/>
          </a:xfrm>
          <a:prstGeom prst="rightArrow">
            <a:avLst/>
          </a:prstGeom>
          <a:solidFill>
            <a:srgbClr val="93B34E"/>
          </a:solidFill>
          <a:ln>
            <a:solidFill>
              <a:srgbClr val="1D5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dirty="0">
              <a:solidFill>
                <a:srgbClr val="3A2007"/>
              </a:solidFill>
            </a:endParaRPr>
          </a:p>
        </p:txBody>
      </p:sp>
      <p:sp>
        <p:nvSpPr>
          <p:cNvPr id="23" name="Right Arrow 10">
            <a:extLst>
              <a:ext uri="{FF2B5EF4-FFF2-40B4-BE49-F238E27FC236}">
                <a16:creationId xmlns:a16="http://schemas.microsoft.com/office/drawing/2014/main" id="{1B4B7044-EB81-477E-B0E2-6EC63E824501}"/>
              </a:ext>
            </a:extLst>
          </p:cNvPr>
          <p:cNvSpPr/>
          <p:nvPr/>
        </p:nvSpPr>
        <p:spPr>
          <a:xfrm>
            <a:off x="2230306" y="3518363"/>
            <a:ext cx="1077402" cy="688587"/>
          </a:xfrm>
          <a:prstGeom prst="rightArrow">
            <a:avLst/>
          </a:prstGeom>
          <a:solidFill>
            <a:srgbClr val="93B34E"/>
          </a:solidFill>
          <a:ln>
            <a:solidFill>
              <a:srgbClr val="1D5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dirty="0">
              <a:solidFill>
                <a:srgbClr val="3A2007"/>
              </a:solidFill>
            </a:endParaRPr>
          </a:p>
        </p:txBody>
      </p:sp>
      <p:sp>
        <p:nvSpPr>
          <p:cNvPr id="24" name="Right Arrow 10">
            <a:extLst>
              <a:ext uri="{FF2B5EF4-FFF2-40B4-BE49-F238E27FC236}">
                <a16:creationId xmlns:a16="http://schemas.microsoft.com/office/drawing/2014/main" id="{F0F5ABDB-F740-4D11-9DDF-8C3D1CD3AF6D}"/>
              </a:ext>
            </a:extLst>
          </p:cNvPr>
          <p:cNvSpPr/>
          <p:nvPr/>
        </p:nvSpPr>
        <p:spPr>
          <a:xfrm>
            <a:off x="2167725" y="5042248"/>
            <a:ext cx="1077402" cy="688587"/>
          </a:xfrm>
          <a:prstGeom prst="rightArrow">
            <a:avLst/>
          </a:prstGeom>
          <a:solidFill>
            <a:srgbClr val="93B34E"/>
          </a:solidFill>
          <a:ln>
            <a:solidFill>
              <a:srgbClr val="1D5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dirty="0">
              <a:solidFill>
                <a:srgbClr val="3A2007"/>
              </a:solidFill>
            </a:endParaRPr>
          </a:p>
        </p:txBody>
      </p:sp>
      <p:sp>
        <p:nvSpPr>
          <p:cNvPr id="25" name="Rectangle 24">
            <a:extLst>
              <a:ext uri="{FF2B5EF4-FFF2-40B4-BE49-F238E27FC236}">
                <a16:creationId xmlns:a16="http://schemas.microsoft.com/office/drawing/2014/main" id="{39932F36-46B9-448A-AA42-1B772F2F7819}"/>
              </a:ext>
            </a:extLst>
          </p:cNvPr>
          <p:cNvSpPr/>
          <p:nvPr/>
        </p:nvSpPr>
        <p:spPr>
          <a:xfrm>
            <a:off x="1668687" y="6322810"/>
            <a:ext cx="6132443" cy="492443"/>
          </a:xfrm>
          <a:prstGeom prst="rect">
            <a:avLst/>
          </a:prstGeom>
          <a:ln>
            <a:solidFill>
              <a:srgbClr val="000000"/>
            </a:solidFill>
          </a:ln>
        </p:spPr>
        <p:txBody>
          <a:bodyPr wrap="square">
            <a:spAutoFit/>
          </a:bodyPr>
          <a:lstStyle/>
          <a:p>
            <a:pPr lvl="1" algn="ctr"/>
            <a:r>
              <a:rPr lang="en-US" sz="2600" dirty="0">
                <a:solidFill>
                  <a:srgbClr val="3A2007"/>
                </a:solidFill>
              </a:rPr>
              <a:t>Traditional Methods are not Enough</a:t>
            </a:r>
          </a:p>
        </p:txBody>
      </p:sp>
    </p:spTree>
    <p:extLst>
      <p:ext uri="{BB962C8B-B14F-4D97-AF65-F5344CB8AC3E}">
        <p14:creationId xmlns:p14="http://schemas.microsoft.com/office/powerpoint/2010/main" val="16139421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atin typeface="+mn-lt"/>
                <a:ea typeface="+mn-ea"/>
                <a:cs typeface="+mn-cs"/>
              </a:rPr>
              <a:t>Non-Traditional Retention</a:t>
            </a:r>
          </a:p>
        </p:txBody>
      </p:sp>
      <p:sp>
        <p:nvSpPr>
          <p:cNvPr id="3" name="TextBox 2">
            <a:extLst>
              <a:ext uri="{FF2B5EF4-FFF2-40B4-BE49-F238E27FC236}">
                <a16:creationId xmlns:a16="http://schemas.microsoft.com/office/drawing/2014/main" id="{DE36F627-BF9A-4350-8C8C-E252D1604E5F}"/>
              </a:ext>
            </a:extLst>
          </p:cNvPr>
          <p:cNvSpPr txBox="1"/>
          <p:nvPr/>
        </p:nvSpPr>
        <p:spPr>
          <a:xfrm>
            <a:off x="91549" y="1147029"/>
            <a:ext cx="8590281" cy="1938992"/>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rgbClr val="3A2007"/>
                </a:solidFill>
              </a:rPr>
              <a:t>$4,200 / month base fee – paid by PP ; $10 / visit – paid by PP</a:t>
            </a:r>
          </a:p>
          <a:p>
            <a:pPr marL="285750" indent="-285750">
              <a:buFont typeface="Arial" panose="020B0604020202020204" pitchFamily="34" charset="0"/>
              <a:buChar char="•"/>
            </a:pPr>
            <a:endParaRPr lang="en-US" sz="2000" dirty="0">
              <a:solidFill>
                <a:srgbClr val="3A2007"/>
              </a:solidFill>
            </a:endParaRPr>
          </a:p>
          <a:p>
            <a:pPr marL="285750" indent="-285750">
              <a:buFont typeface="Arial" panose="020B0604020202020204" pitchFamily="34" charset="0"/>
              <a:buChar char="•"/>
            </a:pPr>
            <a:r>
              <a:rPr lang="en-US" sz="2000" dirty="0">
                <a:solidFill>
                  <a:srgbClr val="3A2007"/>
                </a:solidFill>
              </a:rPr>
              <a:t>Open 2 hours / day, Monday – Friday</a:t>
            </a:r>
          </a:p>
          <a:p>
            <a:pPr marL="285750" indent="-285750">
              <a:buFont typeface="Arial" panose="020B0604020202020204" pitchFamily="34" charset="0"/>
              <a:buChar char="•"/>
            </a:pPr>
            <a:endParaRPr lang="en-US" sz="2000" dirty="0">
              <a:solidFill>
                <a:srgbClr val="3A2007"/>
              </a:solidFill>
            </a:endParaRPr>
          </a:p>
          <a:p>
            <a:pPr marL="285750" indent="-285750">
              <a:buFont typeface="Arial" panose="020B0604020202020204" pitchFamily="34" charset="0"/>
              <a:buChar char="•"/>
            </a:pPr>
            <a:r>
              <a:rPr lang="en-US" sz="2000" dirty="0">
                <a:solidFill>
                  <a:srgbClr val="3A2007"/>
                </a:solidFill>
              </a:rPr>
              <a:t>Open to all employees &amp; shareholders, and their families</a:t>
            </a:r>
            <a:endParaRPr lang="en-US" sz="2000" dirty="0"/>
          </a:p>
          <a:p>
            <a:endParaRPr lang="en-US" sz="2000" dirty="0"/>
          </a:p>
        </p:txBody>
      </p:sp>
      <p:pic>
        <p:nvPicPr>
          <p:cNvPr id="10" name="Picture 9">
            <a:extLst>
              <a:ext uri="{FF2B5EF4-FFF2-40B4-BE49-F238E27FC236}">
                <a16:creationId xmlns:a16="http://schemas.microsoft.com/office/drawing/2014/main" id="{3FCE96C1-2C02-4881-AD02-8C7419762D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706" y="2990348"/>
            <a:ext cx="8263005" cy="3698128"/>
          </a:xfrm>
          <a:prstGeom prst="rect">
            <a:avLst/>
          </a:prstGeom>
        </p:spPr>
      </p:pic>
    </p:spTree>
    <p:extLst>
      <p:ext uri="{BB962C8B-B14F-4D97-AF65-F5344CB8AC3E}">
        <p14:creationId xmlns:p14="http://schemas.microsoft.com/office/powerpoint/2010/main" val="2806950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atin typeface="+mn-lt"/>
                <a:ea typeface="+mn-ea"/>
                <a:cs typeface="+mn-cs"/>
              </a:rPr>
              <a:t>Mobile Clinic Benefits???</a:t>
            </a:r>
          </a:p>
        </p:txBody>
      </p:sp>
      <p:sp>
        <p:nvSpPr>
          <p:cNvPr id="4" name="Rectangle 3">
            <a:extLst>
              <a:ext uri="{FF2B5EF4-FFF2-40B4-BE49-F238E27FC236}">
                <a16:creationId xmlns:a16="http://schemas.microsoft.com/office/drawing/2014/main" id="{AEF0133D-15CB-40AE-8F88-C2AC724B99CB}"/>
              </a:ext>
            </a:extLst>
          </p:cNvPr>
          <p:cNvSpPr/>
          <p:nvPr/>
        </p:nvSpPr>
        <p:spPr>
          <a:xfrm>
            <a:off x="2279055" y="6327779"/>
            <a:ext cx="4632722" cy="492443"/>
          </a:xfrm>
          <a:prstGeom prst="rect">
            <a:avLst/>
          </a:prstGeom>
          <a:ln>
            <a:solidFill>
              <a:srgbClr val="000000"/>
            </a:solidFill>
          </a:ln>
        </p:spPr>
        <p:txBody>
          <a:bodyPr wrap="square">
            <a:spAutoFit/>
          </a:bodyPr>
          <a:lstStyle/>
          <a:p>
            <a:pPr lvl="1" algn="ctr"/>
            <a:r>
              <a:rPr lang="en-US" sz="2600" dirty="0">
                <a:solidFill>
                  <a:srgbClr val="3A2007"/>
                </a:solidFill>
              </a:rPr>
              <a:t>Leap of Faith</a:t>
            </a:r>
          </a:p>
        </p:txBody>
      </p:sp>
      <p:pic>
        <p:nvPicPr>
          <p:cNvPr id="7" name="Picture 6">
            <a:extLst>
              <a:ext uri="{FF2B5EF4-FFF2-40B4-BE49-F238E27FC236}">
                <a16:creationId xmlns:a16="http://schemas.microsoft.com/office/drawing/2014/main" id="{AAD0B836-EA6D-4DC2-AE68-4F42F48A071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 xmlns:a1611="http://schemas.microsoft.com/office/drawing/2016/11/main" r:id="rId4"/>
              </a:ext>
            </a:extLst>
          </a:blip>
          <a:stretch>
            <a:fillRect/>
          </a:stretch>
        </p:blipFill>
        <p:spPr>
          <a:xfrm>
            <a:off x="755373" y="1028341"/>
            <a:ext cx="7680087" cy="4830775"/>
          </a:xfrm>
          <a:prstGeom prst="rect">
            <a:avLst/>
          </a:prstGeom>
        </p:spPr>
      </p:pic>
    </p:spTree>
    <p:extLst>
      <p:ext uri="{BB962C8B-B14F-4D97-AF65-F5344CB8AC3E}">
        <p14:creationId xmlns:p14="http://schemas.microsoft.com/office/powerpoint/2010/main" val="325540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atin typeface="+mn-lt"/>
                <a:ea typeface="+mn-ea"/>
                <a:cs typeface="+mn-cs"/>
              </a:rPr>
              <a:t>Mobile Clinic Benefits</a:t>
            </a:r>
          </a:p>
        </p:txBody>
      </p:sp>
      <p:sp>
        <p:nvSpPr>
          <p:cNvPr id="3" name="TextBox 2">
            <a:extLst>
              <a:ext uri="{FF2B5EF4-FFF2-40B4-BE49-F238E27FC236}">
                <a16:creationId xmlns:a16="http://schemas.microsoft.com/office/drawing/2014/main" id="{DE36F627-BF9A-4350-8C8C-E252D1604E5F}"/>
              </a:ext>
            </a:extLst>
          </p:cNvPr>
          <p:cNvSpPr txBox="1"/>
          <p:nvPr/>
        </p:nvSpPr>
        <p:spPr>
          <a:xfrm>
            <a:off x="91549" y="1216603"/>
            <a:ext cx="8147990" cy="6555641"/>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rgbClr val="3A2007"/>
                </a:solidFill>
              </a:rPr>
              <a:t>Address absenteeism, due to sickness of employee or family??</a:t>
            </a:r>
          </a:p>
          <a:p>
            <a:pPr marL="285750" indent="-285750">
              <a:buFont typeface="Arial" panose="020B0604020202020204" pitchFamily="34" charset="0"/>
              <a:buChar char="•"/>
            </a:pPr>
            <a:endParaRPr lang="en-US" sz="2000" dirty="0">
              <a:solidFill>
                <a:srgbClr val="3A2007"/>
              </a:solidFill>
            </a:endParaRPr>
          </a:p>
          <a:p>
            <a:pPr marL="285750" indent="-285750">
              <a:buFont typeface="Arial" panose="020B0604020202020204" pitchFamily="34" charset="0"/>
              <a:buChar char="•"/>
            </a:pPr>
            <a:r>
              <a:rPr lang="en-US" sz="2000" dirty="0">
                <a:solidFill>
                  <a:srgbClr val="3A2007"/>
                </a:solidFill>
              </a:rPr>
              <a:t>Reduce medical costs by employees??</a:t>
            </a:r>
          </a:p>
          <a:p>
            <a:pPr marL="285750" indent="-285750">
              <a:buFont typeface="Arial" panose="020B0604020202020204" pitchFamily="34" charset="0"/>
              <a:buChar char="•"/>
            </a:pPr>
            <a:endParaRPr lang="en-US" sz="2000" dirty="0">
              <a:solidFill>
                <a:srgbClr val="3A2007"/>
              </a:solidFill>
            </a:endParaRPr>
          </a:p>
          <a:p>
            <a:pPr marL="285750" indent="-285750">
              <a:buFont typeface="Arial" panose="020B0604020202020204" pitchFamily="34" charset="0"/>
              <a:buChar char="•"/>
            </a:pPr>
            <a:r>
              <a:rPr lang="en-US" sz="2000" dirty="0">
                <a:solidFill>
                  <a:srgbClr val="3A2007"/>
                </a:solidFill>
              </a:rPr>
              <a:t>Reduce medical costs to Premium Peanut??</a:t>
            </a:r>
          </a:p>
          <a:p>
            <a:pPr marL="742950" lvl="1" indent="-285750">
              <a:buFont typeface="Arial" panose="020B0604020202020204" pitchFamily="34" charset="0"/>
              <a:buChar char="•"/>
            </a:pPr>
            <a:r>
              <a:rPr lang="en-US" sz="2000" dirty="0">
                <a:solidFill>
                  <a:srgbClr val="3A2007"/>
                </a:solidFill>
              </a:rPr>
              <a:t>‘Self-funded’ plan costs driven by catastrophic health events</a:t>
            </a:r>
          </a:p>
          <a:p>
            <a:pPr marL="742950" lvl="1" indent="-285750">
              <a:buFont typeface="Arial" panose="020B0604020202020204" pitchFamily="34" charset="0"/>
              <a:buChar char="•"/>
            </a:pPr>
            <a:r>
              <a:rPr lang="en-US" sz="2000" dirty="0">
                <a:solidFill>
                  <a:srgbClr val="3A2007"/>
                </a:solidFill>
              </a:rPr>
              <a:t>Reduced ER visits benefit local hospital, not the company</a:t>
            </a:r>
          </a:p>
          <a:p>
            <a:pPr marL="742950" lvl="1" indent="-285750">
              <a:buFont typeface="Arial" panose="020B0604020202020204" pitchFamily="34" charset="0"/>
              <a:buChar char="•"/>
            </a:pPr>
            <a:endParaRPr lang="en-US" sz="2000" dirty="0">
              <a:solidFill>
                <a:srgbClr val="3A2007"/>
              </a:solidFill>
            </a:endParaRPr>
          </a:p>
          <a:p>
            <a:pPr marL="285750" indent="-285750">
              <a:buFont typeface="Arial" panose="020B0604020202020204" pitchFamily="34" charset="0"/>
              <a:buChar char="•"/>
            </a:pPr>
            <a:r>
              <a:rPr lang="en-US" sz="2000" dirty="0">
                <a:solidFill>
                  <a:srgbClr val="3A2007"/>
                </a:solidFill>
              </a:rPr>
              <a:t>Reduce time &amp; frustration at doctor offices</a:t>
            </a:r>
          </a:p>
          <a:p>
            <a:pPr marL="742950" lvl="1" indent="-285750">
              <a:buFont typeface="Arial" panose="020B0604020202020204" pitchFamily="34" charset="0"/>
              <a:buChar char="•"/>
            </a:pPr>
            <a:r>
              <a:rPr lang="en-US" sz="2000" dirty="0">
                <a:solidFill>
                  <a:srgbClr val="3A2007"/>
                </a:solidFill>
              </a:rPr>
              <a:t>Language barrier</a:t>
            </a:r>
          </a:p>
          <a:p>
            <a:pPr marL="742950" lvl="1" indent="-285750">
              <a:buFont typeface="Arial" panose="020B0604020202020204" pitchFamily="34" charset="0"/>
              <a:buChar char="•"/>
            </a:pPr>
            <a:r>
              <a:rPr lang="en-US" sz="2000" dirty="0">
                <a:solidFill>
                  <a:srgbClr val="3A2007"/>
                </a:solidFill>
              </a:rPr>
              <a:t>Insurance difficulties</a:t>
            </a:r>
          </a:p>
          <a:p>
            <a:pPr marL="742950" lvl="1" indent="-285750">
              <a:buFont typeface="Arial" panose="020B0604020202020204" pitchFamily="34" charset="0"/>
              <a:buChar char="•"/>
            </a:pPr>
            <a:r>
              <a:rPr lang="en-US" sz="2000" dirty="0">
                <a:solidFill>
                  <a:srgbClr val="3A2007"/>
                </a:solidFill>
              </a:rPr>
              <a:t>Appointment &amp; waiting times</a:t>
            </a:r>
          </a:p>
          <a:p>
            <a:pPr marL="742950" lvl="1" indent="-285750">
              <a:buFont typeface="Arial" panose="020B0604020202020204" pitchFamily="34" charset="0"/>
              <a:buChar char="•"/>
            </a:pPr>
            <a:endParaRPr lang="en-US" sz="2000" dirty="0">
              <a:solidFill>
                <a:srgbClr val="3A2007"/>
              </a:solidFill>
            </a:endParaRPr>
          </a:p>
          <a:p>
            <a:pPr marL="285750" indent="-285750">
              <a:buFont typeface="Arial" panose="020B0604020202020204" pitchFamily="34" charset="0"/>
              <a:buChar char="•"/>
            </a:pPr>
            <a:r>
              <a:rPr lang="en-US" sz="2000" dirty="0">
                <a:solidFill>
                  <a:srgbClr val="3A2007"/>
                </a:solidFill>
              </a:rPr>
              <a:t>Without a ‘leap of faith’, difficult to justify</a:t>
            </a:r>
          </a:p>
          <a:p>
            <a:pPr marL="285750" indent="-285750">
              <a:buFont typeface="Arial" panose="020B0604020202020204" pitchFamily="34" charset="0"/>
              <a:buChar char="•"/>
            </a:pPr>
            <a:endParaRPr lang="en-US" sz="2000" dirty="0">
              <a:solidFill>
                <a:srgbClr val="3A2007"/>
              </a:solidFill>
            </a:endParaRPr>
          </a:p>
          <a:p>
            <a:pPr marL="285750" indent="-285750">
              <a:buFont typeface="Arial" panose="020B0604020202020204" pitchFamily="34" charset="0"/>
              <a:buChar char="•"/>
            </a:pPr>
            <a:r>
              <a:rPr lang="en-US" sz="2000" dirty="0">
                <a:solidFill>
                  <a:srgbClr val="3A2007"/>
                </a:solidFill>
              </a:rPr>
              <a:t>Incentives need established to provide direct support, versus reliance on indirect benefits</a:t>
            </a:r>
          </a:p>
          <a:p>
            <a:pPr marL="742950" lvl="1" indent="-285750">
              <a:buFont typeface="Arial" panose="020B0604020202020204" pitchFamily="34" charset="0"/>
              <a:buChar char="•"/>
            </a:pPr>
            <a:endParaRPr lang="en-US" sz="2000" dirty="0">
              <a:solidFill>
                <a:srgbClr val="3A2007"/>
              </a:solidFill>
            </a:endParaRPr>
          </a:p>
          <a:p>
            <a:pPr marL="285750" indent="-285750">
              <a:buFont typeface="Arial" panose="020B0604020202020204" pitchFamily="34" charset="0"/>
              <a:buChar char="•"/>
            </a:pPr>
            <a:endParaRPr lang="en-US" sz="2000" dirty="0">
              <a:solidFill>
                <a:srgbClr val="3A2007"/>
              </a:solidFill>
            </a:endParaRPr>
          </a:p>
          <a:p>
            <a:pPr marL="285750" indent="-285750">
              <a:buFont typeface="Arial" panose="020B0604020202020204" pitchFamily="34" charset="0"/>
              <a:buChar char="•"/>
            </a:pPr>
            <a:endParaRPr lang="en-US" sz="2000" dirty="0"/>
          </a:p>
          <a:p>
            <a:endParaRPr lang="en-US" sz="2000" dirty="0"/>
          </a:p>
        </p:txBody>
      </p:sp>
    </p:spTree>
    <p:extLst>
      <p:ext uri="{BB962C8B-B14F-4D97-AF65-F5344CB8AC3E}">
        <p14:creationId xmlns:p14="http://schemas.microsoft.com/office/powerpoint/2010/main" val="1071990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2802467"/>
            <a:ext cx="7886700" cy="1099609"/>
          </a:xfrm>
        </p:spPr>
        <p:txBody>
          <a:bodyPr/>
          <a:lstStyle/>
          <a:p>
            <a:pPr algn="ctr"/>
            <a:r>
              <a:rPr lang="en-US" b="1" dirty="0"/>
              <a:t>Thank You</a:t>
            </a:r>
          </a:p>
        </p:txBody>
      </p:sp>
    </p:spTree>
    <p:extLst>
      <p:ext uri="{BB962C8B-B14F-4D97-AF65-F5344CB8AC3E}">
        <p14:creationId xmlns:p14="http://schemas.microsoft.com/office/powerpoint/2010/main" val="25753551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543DB815-3BE2-48CB-9447-E66F3EA13FC5}"/>
</file>

<file path=customXml/itemProps2.xml><?xml version="1.0" encoding="utf-8"?>
<ds:datastoreItem xmlns:ds="http://schemas.openxmlformats.org/officeDocument/2006/customXml" ds:itemID="{8523725A-282C-4D4E-8369-F8B6B8EDB205}"/>
</file>

<file path=customXml/itemProps3.xml><?xml version="1.0" encoding="utf-8"?>
<ds:datastoreItem xmlns:ds="http://schemas.openxmlformats.org/officeDocument/2006/customXml" ds:itemID="{3E0CA717-6075-4AF1-8BD9-5804190C8BBF}"/>
</file>

<file path=docProps/app.xml><?xml version="1.0" encoding="utf-8"?>
<Properties xmlns="http://schemas.openxmlformats.org/officeDocument/2006/extended-properties" xmlns:vt="http://schemas.openxmlformats.org/officeDocument/2006/docPropsVTypes">
  <Template>Office Theme</Template>
  <TotalTime>9300</TotalTime>
  <Words>1196</Words>
  <Application>Microsoft Office PowerPoint</Application>
  <PresentationFormat>On-screen Show (4:3)</PresentationFormat>
  <Paragraphs>127</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Premium Peanut</vt:lpstr>
      <vt:lpstr>PowerPoint Presentation</vt:lpstr>
      <vt:lpstr>Diverse &amp; Growing Farmerstock Base</vt:lpstr>
      <vt:lpstr>Home County of Employees</vt:lpstr>
      <vt:lpstr>PowerPoint Presentation</vt:lpstr>
      <vt:lpstr>PowerPoint Presentation</vt:lpstr>
      <vt:lpstr>Year-to-Date Separations</vt:lpstr>
      <vt:lpstr>Traditional Methods for Retention</vt:lpstr>
      <vt:lpstr>Non-Traditional Retention</vt:lpstr>
      <vt:lpstr>Mobile Clinic Benefits???</vt:lpstr>
      <vt:lpstr>Mobile Clinic Benefits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Premium Peanut Presentation</dc:title>
  <dc:creator>Gary Evans</dc:creator>
  <cp:lastModifiedBy>Russell, Katherine</cp:lastModifiedBy>
  <cp:revision>247</cp:revision>
  <cp:lastPrinted>2017-11-28T15:17:23Z</cp:lastPrinted>
  <dcterms:created xsi:type="dcterms:W3CDTF">2015-03-19T17:43:37Z</dcterms:created>
  <dcterms:modified xsi:type="dcterms:W3CDTF">2019-11-08T18:24:21Z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