
<file path=[Content_Types].xml><?xml version="1.0" encoding="utf-8"?>
<Types xmlns="http://schemas.openxmlformats.org/package/2006/content-types">
  <Override PartName="/ppt/notesSlides/notesSlide2.xml" ContentType="application/vnd.openxmlformats-officedocument.presentationml.notesSlide+xml"/>
  <Override PartName="/ppt/charts/colors6.xml" ContentType="application/vnd.ms-office.chartcolorstyle+xml"/>
  <Override PartName="/ppt/theme/theme1.xml" ContentType="application/vnd.openxmlformats-officedocument.theme+xml"/>
  <Override PartName="/ppt/slideLayouts/slideLayout2.xml" ContentType="application/vnd.openxmlformats-officedocument.presentationml.slideLayout+xml"/>
  <Override PartName="/ppt/charts/style11.xml" ContentType="application/vnd.ms-office.chartstyle+xml"/>
  <Override PartName="/ppt/charts/chart17.xml" ContentType="application/vnd.openxmlformats-officedocument.drawingml.char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charts/colors2.xml" ContentType="application/vnd.ms-office.chartcolorstyle+xml"/>
  <Override PartName="/ppt/charts/chart13.xml" ContentType="application/vnd.openxmlformats-officedocument.drawingml.chart+xml"/>
  <Override PartName="/ppt/notesSlides/notesSlide16.xml" ContentType="application/vnd.openxmlformats-officedocument.presentationml.notesSlide+xml"/>
  <Override PartName="/ppt/slides/slide10.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charts/colors12.xml" ContentType="application/vnd.ms-office.chartcolorstyle+xml"/>
  <Override PartName="/docProps/custom.xml" ContentType="application/vnd.openxmlformats-officedocument.custom-properties+xml"/>
  <Override PartName="/ppt/charts/chart7.xml" ContentType="application/vnd.openxmlformats-officedocument.drawingml.chart+xml"/>
  <Override PartName="/ppt/charts/style9.xml" ContentType="application/vnd.ms-office.chartstyle+xml"/>
  <Override PartName="/ppt/notesSlides/notesSlide12.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notesSlides/notesSlide7.xml" ContentType="application/vnd.openxmlformats-officedocument.presentationml.notesSlide+xml"/>
  <Override PartName="/ppt/charts/style5.xml" ContentType="application/vnd.ms-office.chartstyl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viewProps.xml" ContentType="application/vnd.openxmlformats-officedocument.presentationml.viewProps+xml"/>
  <Default Extension="png" ContentType="image/png"/>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charts/style1.xml" ContentType="application/vnd.ms-office.chartstyl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charts/colors7.xml" ContentType="application/vnd.ms-office.chartcolorstyle+xml"/>
  <Override PartName="/ppt/charts/style12.xml" ContentType="application/vnd.ms-office.chart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Layouts/slideLayout14.xml" ContentType="application/vnd.openxmlformats-officedocument.presentationml.slideLayout+xml"/>
  <Override PartName="/ppt/charts/colors3.xml" ContentType="application/vnd.ms-office.chartcolorstyle+xml"/>
  <Override PartName="/ppt/charts/chart14.xml" ContentType="application/vnd.openxmlformats-officedocument.drawingml.chart+xml"/>
  <Override PartName="/ppt/charts/colors13.xml" ContentType="application/vnd.ms-office.chartcolorstyle+xml"/>
  <Override PartName="/docProps/app.xml" ContentType="application/vnd.openxmlformats-officedocument.extended-properties+xml"/>
  <Override PartName="/ppt/slides/slide11.xml" ContentType="application/vnd.openxmlformats-officedocument.presentationml.slide+xml"/>
  <Override PartName="/ppt/charts/chart8.xml" ContentType="application/vnd.openxmlformats-officedocument.drawingml.char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charts/chart10.xml" ContentType="application/vnd.openxmlformats-officedocument.drawingml.chart+xml"/>
  <Override PartName="/ppt/diagrams/layout2.xml" ContentType="application/vnd.openxmlformats-officedocument.drawingml.diagramLayout+xml"/>
  <Override PartName="/ppt/charts/chart4.xml" ContentType="application/vnd.openxmlformats-officedocument.drawingml.chart+xml"/>
  <Override PartName="/ppt/charts/style6.xml" ContentType="application/vnd.ms-office.chartstyl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charts/style2.xml" ContentType="application/vnd.ms-office.chartstyle+xml"/>
  <Override PartName="/ppt/charts/colors8.xml" ContentType="application/vnd.ms-office.chartcolorstyle+xml"/>
  <Override PartName="/ppt/diagrams/colors1.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charts/style13.xml" ContentType="application/vnd.ms-office.chartstyle+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charts/colors4.xml" ContentType="application/vnd.ms-office.chartcolorstyle+xml"/>
  <Override PartName="/ppt/charts/chart15.xml" ContentType="application/vnd.openxmlformats-officedocument.drawingml.chart+xml"/>
  <Override PartName="/ppt/charts/colors14.xml" ContentType="application/vnd.ms-office.chartcolorstyle+xml"/>
  <Override PartName="/ppt/slides/slide12.xml" ContentType="application/vnd.openxmlformats-officedocument.presentationml.slide+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charts/style7.xml" ContentType="application/vnd.ms-office.chartstyle+xml"/>
  <Override PartName="/ppt/charts/colors10.xml" ContentType="application/vnd.ms-office.chartcolorstyle+xml"/>
  <Override PartName="/ppt/charts/chart5.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charts/style3.xml" ContentType="application/vnd.ms-office.chartstyle+xml"/>
  <Override PartName="/ppt/notesSlides/notesSlide1.xml" ContentType="application/vnd.openxmlformats-officedocument.presentationml.notesSlide+xml"/>
  <Override PartName="/ppt/charts/colors9.xml" ContentType="application/vnd.ms-office.chartcolorstyle+xml"/>
  <Override PartName="/ppt/charts/style14.xml" ContentType="application/vnd.ms-office.chartstyl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drawings/drawing1.xml" ContentType="application/vnd.openxmlformats-officedocument.drawingml.chartshapes+xml"/>
  <Override PartName="/ppt/diagrams/drawing1.xml" ContentType="application/vnd.ms-office.drawingml.diagramDrawing+xml"/>
  <Default Extension="jpeg" ContentType="image/jpeg"/>
  <Override PartName="/ppt/slideLayouts/slideLayout16.xml" ContentType="application/vnd.openxmlformats-officedocument.presentationml.slideLayout+xml"/>
  <Override PartName="/ppt/charts/colors5.xml" ContentType="application/vnd.ms-office.chartcolorstyle+xml"/>
  <Override PartName="/ppt/charts/style10.xml" ContentType="application/vnd.ms-office.chartstyle+xml"/>
  <Override PartName="/ppt/charts/chart16.xml" ContentType="application/vnd.openxmlformats-officedocument.drawingml.chart+xml"/>
  <Override PartName="/ppt/charts/colors15.xml" ContentType="application/vnd.ms-office.chartcolorstyle+xml"/>
  <Override PartName="/ppt/diagrams/quickStyle1.xml" ContentType="application/vnd.openxmlformats-officedocument.drawingml.diagramStyle+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slideLayouts/slideLayout12.xml" ContentType="application/vnd.openxmlformats-officedocument.presentationml.slideLayout+xml"/>
  <Override PartName="/ppt/charts/colors1.xml" ContentType="application/vnd.ms-office.chartcolorstyle+xml"/>
  <Override PartName="/ppt/charts/chart12.xml" ContentType="application/vnd.openxmlformats-officedocument.drawingml.chart+xml"/>
  <Override PartName="/ppt/charts/colors11.xml" ContentType="application/vnd.ms-office.chartcolorstyle+xml"/>
  <Override PartName="/ppt/charts/chart6.xml" ContentType="application/vnd.openxmlformats-officedocument.drawingml.chart+xml"/>
  <Override PartName="/ppt/charts/style8.xml" ContentType="application/vnd.ms-office.chartstyl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charts/chart2.xml" ContentType="application/vnd.openxmlformats-officedocument.drawingml.chart+xml"/>
  <Override PartName="/ppt/charts/style4.xml" ContentType="application/vnd.ms-office.chartstyle+xml"/>
  <Override PartName="/ppt/diagrams/data1.xml" ContentType="application/vnd.openxmlformats-officedocument.drawingml.diagramData+xml"/>
  <Override PartName="/ppt/charts/style15.xml" ContentType="application/vnd.ms-office.chartstyle+xml"/>
  <Override PartName="/ppt/diagrams/drawing2.xml" ContentType="application/vnd.ms-office.drawingml.diagramDrawing+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3"/>
  </p:notesMasterIdLst>
  <p:handoutMasterIdLst>
    <p:handoutMasterId r:id="rId24"/>
  </p:handoutMasterIdLst>
  <p:sldIdLst>
    <p:sldId id="256" r:id="rId5"/>
    <p:sldId id="293" r:id="rId6"/>
    <p:sldId id="629" r:id="rId7"/>
    <p:sldId id="630" r:id="rId8"/>
    <p:sldId id="271" r:id="rId9"/>
    <p:sldId id="273" r:id="rId10"/>
    <p:sldId id="274" r:id="rId11"/>
    <p:sldId id="272" r:id="rId12"/>
    <p:sldId id="276" r:id="rId13"/>
    <p:sldId id="278" r:id="rId14"/>
    <p:sldId id="275" r:id="rId15"/>
    <p:sldId id="2076136773" r:id="rId16"/>
    <p:sldId id="2076136762" r:id="rId17"/>
    <p:sldId id="2076136772" r:id="rId18"/>
    <p:sldId id="2076136777" r:id="rId19"/>
    <p:sldId id="847" r:id="rId20"/>
    <p:sldId id="848" r:id="rId21"/>
    <p:sldId id="550"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6A55"/>
    <a:srgbClr val="FF9900"/>
    <a:srgbClr val="2758BC"/>
    <a:srgbClr val="5D504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3792" autoAdjust="0"/>
  </p:normalViewPr>
  <p:slideViewPr>
    <p:cSldViewPr snapToGrid="0" snapToObjects="1">
      <p:cViewPr varScale="1">
        <p:scale>
          <a:sx n="62" d="100"/>
          <a:sy n="62" d="100"/>
        </p:scale>
        <p:origin x="804" y="56"/>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4104"/>
    </p:cViewPr>
  </p:sorterViewPr>
  <p:notesViewPr>
    <p:cSldViewPr snapToGrid="0" snapToObjects="1">
      <p:cViewPr varScale="1">
        <p:scale>
          <a:sx n="34" d="100"/>
          <a:sy n="34" d="100"/>
        </p:scale>
        <p:origin x="-272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0.xml"/><Relationship Id="rId1" Type="http://schemas.microsoft.com/office/2011/relationships/chartStyle" Target="style10.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1.xml"/><Relationship Id="rId1" Type="http://schemas.microsoft.com/office/2011/relationships/chartStyle" Target="style11.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2.xml"/><Relationship Id="rId1" Type="http://schemas.microsoft.com/office/2011/relationships/chartStyle" Target="style12.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3.xml"/><Relationship Id="rId1" Type="http://schemas.microsoft.com/office/2011/relationships/chartStyle" Target="style13.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4.xml"/><Relationship Id="rId1" Type="http://schemas.microsoft.com/office/2011/relationships/chartStyle" Target="style14.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Under 25</c:v>
                </c:pt>
              </c:strCache>
            </c:strRef>
          </c:tx>
          <c:spPr>
            <a:solidFill>
              <a:schemeClr val="tx2"/>
            </a:solidFill>
            <a:ln w="28575">
              <a:solidFill>
                <a:schemeClr val="bg1"/>
              </a:solidFill>
            </a:ln>
            <a:effectLst/>
          </c:spPr>
          <c:invertIfNegative val="0"/>
          <c:dLbls>
            <c:dLbl>
              <c:idx val="0"/>
              <c:layout>
                <c:manualLayout>
                  <c:x val="-1.8269819337380987E-3"/>
                  <c:y val="4.062500000000000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DBA-4A2D-8A6C-6BD7F9ADDFBD}"/>
                </c:ext>
              </c:extLst>
            </c:dLbl>
            <c:dLbl>
              <c:idx val="1"/>
              <c:layout>
                <c:manualLayout>
                  <c:x val="0"/>
                  <c:y val="4.062500000000005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DBA-4A2D-8A6C-6BD7F9ADDFBD}"/>
                </c:ext>
              </c:extLst>
            </c:dLbl>
            <c:dLbl>
              <c:idx val="2"/>
              <c:layout>
                <c:manualLayout>
                  <c:x val="0"/>
                  <c:y val="3.4646014170319803E-2"/>
                </c:manualLayout>
              </c:layout>
              <c:tx>
                <c:rich>
                  <a:bodyPr/>
                  <a:lstStyle/>
                  <a:p>
                    <a:r>
                      <a:rPr lang="en-US" dirty="0"/>
                      <a:t>34%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DBA-4A2D-8A6C-6BD7F9ADDFBD}"/>
                </c:ext>
              </c:extLst>
            </c:dLbl>
            <c:spPr>
              <a:noFill/>
              <a:ln>
                <a:noFill/>
              </a:ln>
              <a:effectLst/>
            </c:spPr>
            <c:txPr>
              <a:bodyPr rot="0" spcFirstLastPara="1" vertOverflow="ellipsis" vert="horz" wrap="square" lIns="38100" tIns="0" rIns="38100" bIns="19050" anchor="ctr" anchorCtr="0">
                <a:spAutoFit/>
              </a:bodyPr>
              <a:lstStyle/>
              <a:p>
                <a:pPr algn="ctr">
                  <a:defRPr lang="en-US" sz="26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2030</c:v>
                </c:pt>
                <c:pt idx="1">
                  <c:v>2020</c:v>
                </c:pt>
                <c:pt idx="2">
                  <c:v>2017</c:v>
                </c:pt>
              </c:numCache>
            </c:numRef>
          </c:cat>
          <c:val>
            <c:numRef>
              <c:f>Sheet1!$B$2:$B$4</c:f>
              <c:numCache>
                <c:formatCode>0%</c:formatCode>
                <c:ptCount val="3"/>
                <c:pt idx="0">
                  <c:v>0.36</c:v>
                </c:pt>
                <c:pt idx="1">
                  <c:v>0.36</c:v>
                </c:pt>
                <c:pt idx="2">
                  <c:v>0.34</c:v>
                </c:pt>
              </c:numCache>
            </c:numRef>
          </c:val>
          <c:extLst>
            <c:ext xmlns:c16="http://schemas.microsoft.com/office/drawing/2014/chart" uri="{C3380CC4-5D6E-409C-BE32-E72D297353CC}">
              <c16:uniqueId val="{00000000-DDBA-4A2D-8A6C-6BD7F9ADDFBD}"/>
            </c:ext>
          </c:extLst>
        </c:ser>
        <c:ser>
          <c:idx val="1"/>
          <c:order val="1"/>
          <c:tx>
            <c:strRef>
              <c:f>Sheet1!$C$1</c:f>
              <c:strCache>
                <c:ptCount val="1"/>
                <c:pt idx="0">
                  <c:v>25-64</c:v>
                </c:pt>
              </c:strCache>
            </c:strRef>
          </c:tx>
          <c:spPr>
            <a:solidFill>
              <a:schemeClr val="accent1"/>
            </a:solidFill>
            <a:ln w="28575">
              <a:solidFill>
                <a:schemeClr val="bg1"/>
              </a:solidFill>
            </a:ln>
            <a:effectLst>
              <a:softEdge rad="0"/>
            </a:effectLst>
          </c:spPr>
          <c:invertIfNegative val="0"/>
          <c:dLbls>
            <c:dLbl>
              <c:idx val="0"/>
              <c:layout>
                <c:manualLayout>
                  <c:x val="7.3079277349523946E-3"/>
                  <c:y val="4.06250000000000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DBA-4A2D-8A6C-6BD7F9ADDFBD}"/>
                </c:ext>
              </c:extLst>
            </c:dLbl>
            <c:dLbl>
              <c:idx val="1"/>
              <c:layout>
                <c:manualLayout>
                  <c:x val="-5.4809458012143623E-3"/>
                  <c:y val="4.06250000000000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DBA-4A2D-8A6C-6BD7F9ADDFBD}"/>
                </c:ext>
              </c:extLst>
            </c:dLbl>
            <c:dLbl>
              <c:idx val="2"/>
              <c:layout>
                <c:manualLayout>
                  <c:x val="-1.1307942166285927E-2"/>
                  <c:y val="3.46460141703198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DBA-4A2D-8A6C-6BD7F9ADDFBD}"/>
                </c:ext>
              </c:extLst>
            </c:dLbl>
            <c:spPr>
              <a:noFill/>
              <a:ln>
                <a:noFill/>
              </a:ln>
              <a:effectLst/>
            </c:spPr>
            <c:txPr>
              <a:bodyPr rot="0" spcFirstLastPara="1" vertOverflow="ellipsis" vert="horz" wrap="square" lIns="38100" tIns="19050" rIns="38100" bIns="19050" anchor="ctr" anchorCtr="0">
                <a:spAutoFit/>
              </a:bodyPr>
              <a:lstStyle/>
              <a:p>
                <a:pPr algn="ctr">
                  <a:defRPr lang="en-US" sz="26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2030</c:v>
                </c:pt>
                <c:pt idx="1">
                  <c:v>2020</c:v>
                </c:pt>
                <c:pt idx="2">
                  <c:v>2017</c:v>
                </c:pt>
              </c:numCache>
            </c:numRef>
          </c:cat>
          <c:val>
            <c:numRef>
              <c:f>Sheet1!$C$2:$C$4</c:f>
              <c:numCache>
                <c:formatCode>0%</c:formatCode>
                <c:ptCount val="3"/>
                <c:pt idx="0">
                  <c:v>0.48</c:v>
                </c:pt>
                <c:pt idx="1">
                  <c:v>0.51</c:v>
                </c:pt>
                <c:pt idx="2">
                  <c:v>0.53</c:v>
                </c:pt>
              </c:numCache>
            </c:numRef>
          </c:val>
          <c:extLst>
            <c:ext xmlns:c16="http://schemas.microsoft.com/office/drawing/2014/chart" uri="{C3380CC4-5D6E-409C-BE32-E72D297353CC}">
              <c16:uniqueId val="{00000001-DDBA-4A2D-8A6C-6BD7F9ADDFBD}"/>
            </c:ext>
          </c:extLst>
        </c:ser>
        <c:ser>
          <c:idx val="2"/>
          <c:order val="2"/>
          <c:tx>
            <c:strRef>
              <c:f>Sheet1!$D$1</c:f>
              <c:strCache>
                <c:ptCount val="1"/>
                <c:pt idx="0">
                  <c:v>65+</c:v>
                </c:pt>
              </c:strCache>
            </c:strRef>
          </c:tx>
          <c:spPr>
            <a:solidFill>
              <a:srgbClr val="5C8727"/>
            </a:solidFill>
            <a:ln w="28575">
              <a:solidFill>
                <a:schemeClr val="bg1"/>
              </a:solidFill>
            </a:ln>
            <a:effectLst/>
          </c:spPr>
          <c:invertIfNegative val="0"/>
          <c:dLbls>
            <c:dLbl>
              <c:idx val="0"/>
              <c:layout>
                <c:manualLayout>
                  <c:x val="-5.4809458012142955E-3"/>
                  <c:y val="4.06250000000000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DBA-4A2D-8A6C-6BD7F9ADDFBD}"/>
                </c:ext>
              </c:extLst>
            </c:dLbl>
            <c:dLbl>
              <c:idx val="1"/>
              <c:layout>
                <c:manualLayout>
                  <c:x val="0"/>
                  <c:y val="4.06250000000000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DBA-4A2D-8A6C-6BD7F9ADDFBD}"/>
                </c:ext>
              </c:extLst>
            </c:dLbl>
            <c:dLbl>
              <c:idx val="2"/>
              <c:layout>
                <c:manualLayout>
                  <c:x val="1.2128969700912541E-16"/>
                  <c:y val="3.46460141703198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DBA-4A2D-8A6C-6BD7F9ADDFBD}"/>
                </c:ext>
              </c:extLst>
            </c:dLbl>
            <c:spPr>
              <a:noFill/>
              <a:ln>
                <a:noFill/>
              </a:ln>
              <a:effectLst/>
            </c:spPr>
            <c:txPr>
              <a:bodyPr rot="0" spcFirstLastPara="1" vertOverflow="ellipsis" vert="horz" wrap="square" lIns="38100" tIns="19050" rIns="38100" bIns="19050" anchor="ctr" anchorCtr="0">
                <a:spAutoFit/>
              </a:bodyPr>
              <a:lstStyle/>
              <a:p>
                <a:pPr algn="ctr">
                  <a:defRPr lang="en-US" sz="26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2030</c:v>
                </c:pt>
                <c:pt idx="1">
                  <c:v>2020</c:v>
                </c:pt>
                <c:pt idx="2">
                  <c:v>2017</c:v>
                </c:pt>
              </c:numCache>
            </c:numRef>
          </c:cat>
          <c:val>
            <c:numRef>
              <c:f>Sheet1!$D$2:$D$4</c:f>
              <c:numCache>
                <c:formatCode>0%</c:formatCode>
                <c:ptCount val="3"/>
                <c:pt idx="0">
                  <c:v>0.16</c:v>
                </c:pt>
                <c:pt idx="1">
                  <c:v>0.13</c:v>
                </c:pt>
                <c:pt idx="2">
                  <c:v>0.14000000000000001</c:v>
                </c:pt>
              </c:numCache>
            </c:numRef>
          </c:val>
          <c:extLst>
            <c:ext xmlns:c16="http://schemas.microsoft.com/office/drawing/2014/chart" uri="{C3380CC4-5D6E-409C-BE32-E72D297353CC}">
              <c16:uniqueId val="{00000002-DDBA-4A2D-8A6C-6BD7F9ADDFBD}"/>
            </c:ext>
          </c:extLst>
        </c:ser>
        <c:dLbls>
          <c:showLegendKey val="0"/>
          <c:showVal val="0"/>
          <c:showCatName val="0"/>
          <c:showSerName val="0"/>
          <c:showPercent val="0"/>
          <c:showBubbleSize val="0"/>
        </c:dLbls>
        <c:gapWidth val="30"/>
        <c:overlap val="100"/>
        <c:axId val="86405120"/>
        <c:axId val="86753280"/>
      </c:barChart>
      <c:catAx>
        <c:axId val="86405120"/>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2000" b="0" i="0" u="none" strike="noStrike" kern="1200" baseline="0">
                <a:solidFill>
                  <a:schemeClr val="bg1">
                    <a:lumMod val="50000"/>
                  </a:schemeClr>
                </a:solidFill>
                <a:latin typeface="Arial" panose="020B0604020202020204" pitchFamily="34" charset="0"/>
                <a:ea typeface="+mn-ea"/>
                <a:cs typeface="Arial" panose="020B0604020202020204" pitchFamily="34" charset="0"/>
              </a:defRPr>
            </a:pPr>
            <a:endParaRPr lang="en-US"/>
          </a:p>
        </c:txPr>
        <c:crossAx val="86753280"/>
        <c:crosses val="autoZero"/>
        <c:auto val="1"/>
        <c:lblAlgn val="ctr"/>
        <c:lblOffset val="120"/>
        <c:noMultiLvlLbl val="0"/>
      </c:catAx>
      <c:valAx>
        <c:axId val="86753280"/>
        <c:scaling>
          <c:orientation val="minMax"/>
        </c:scaling>
        <c:delete val="1"/>
        <c:axPos val="b"/>
        <c:numFmt formatCode="0%" sourceLinked="1"/>
        <c:majorTickMark val="none"/>
        <c:minorTickMark val="none"/>
        <c:tickLblPos val="nextTo"/>
        <c:crossAx val="86405120"/>
        <c:crosses val="autoZero"/>
        <c:crossBetween val="between"/>
      </c:valAx>
      <c:spPr>
        <a:noFill/>
        <a:ln w="3175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97322994245937E-2"/>
          <c:y val="0"/>
          <c:w val="0.96447042022148188"/>
          <c:h val="0.99922205533966069"/>
        </c:manualLayout>
      </c:layout>
      <c:doughnutChart>
        <c:varyColors val="1"/>
        <c:ser>
          <c:idx val="0"/>
          <c:order val="0"/>
          <c:tx>
            <c:strRef>
              <c:f>Sheet1!$B$1</c:f>
              <c:strCache>
                <c:ptCount val="1"/>
                <c:pt idx="0">
                  <c:v>Food Preparation &amp; Serving</c:v>
                </c:pt>
              </c:strCache>
            </c:strRef>
          </c:tx>
          <c:spPr>
            <a:ln>
              <a:solidFill>
                <a:schemeClr val="bg1"/>
              </a:solidFill>
            </a:ln>
          </c:spPr>
          <c:dPt>
            <c:idx val="0"/>
            <c:bubble3D val="0"/>
            <c:spPr>
              <a:solidFill>
                <a:schemeClr val="accent1"/>
              </a:solidFill>
              <a:ln w="25400">
                <a:solidFill>
                  <a:schemeClr val="bg1"/>
                </a:solidFill>
              </a:ln>
              <a:effectLst/>
            </c:spPr>
            <c:extLst>
              <c:ext xmlns:c16="http://schemas.microsoft.com/office/drawing/2014/chart" uri="{C3380CC4-5D6E-409C-BE32-E72D297353CC}">
                <c16:uniqueId val="{00000001-C7B4-48D5-A7EE-1E0D201ECDCD}"/>
              </c:ext>
            </c:extLst>
          </c:dPt>
          <c:dPt>
            <c:idx val="1"/>
            <c:bubble3D val="0"/>
            <c:spPr>
              <a:solidFill>
                <a:schemeClr val="tx2"/>
              </a:solidFill>
              <a:ln w="25400">
                <a:solidFill>
                  <a:schemeClr val="bg1"/>
                </a:solidFill>
              </a:ln>
              <a:effectLst/>
            </c:spPr>
            <c:extLst>
              <c:ext xmlns:c16="http://schemas.microsoft.com/office/drawing/2014/chart" uri="{C3380CC4-5D6E-409C-BE32-E72D297353CC}">
                <c16:uniqueId val="{00000003-C7B4-48D5-A7EE-1E0D201ECDCD}"/>
              </c:ext>
            </c:extLst>
          </c:dPt>
          <c:dLbls>
            <c:dLbl>
              <c:idx val="0"/>
              <c:layout>
                <c:manualLayout>
                  <c:x val="-0.14216172745825711"/>
                  <c:y val="-0.22663209401531673"/>
                </c:manualLayout>
              </c:layout>
              <c:tx>
                <c:rich>
                  <a:bodyPr rot="0" spcFirstLastPara="1" vertOverflow="ellipsis" vert="horz" wrap="square" lIns="38100" tIns="19050" rIns="38100" bIns="19050" anchor="ctr" anchorCtr="1">
                    <a:noAutofit/>
                  </a:bodyPr>
                  <a:lstStyle/>
                  <a:p>
                    <a:pPr>
                      <a:defRPr sz="4000" b="0" i="0" u="none" strike="noStrike" kern="1200" baseline="0">
                        <a:solidFill>
                          <a:schemeClr val="tx1">
                            <a:lumMod val="75000"/>
                            <a:lumOff val="25000"/>
                          </a:schemeClr>
                        </a:solidFill>
                        <a:latin typeface="+mn-lt"/>
                        <a:ea typeface="+mn-ea"/>
                        <a:cs typeface="+mn-cs"/>
                      </a:defRPr>
                    </a:pPr>
                    <a:fld id="{43BD9C01-C380-49C8-B8AA-137D1D49EF52}" type="VALUE">
                      <a:rPr lang="en-US" sz="4000" b="1" smtClean="0">
                        <a:solidFill>
                          <a:schemeClr val="accent1"/>
                        </a:solidFill>
                      </a:rPr>
                      <a:pPr>
                        <a:defRPr sz="4000"/>
                      </a:pPr>
                      <a:t>[VALUE]</a:t>
                    </a:fld>
                    <a:r>
                      <a:rPr lang="en-US" sz="4000" b="1" dirty="0">
                        <a:solidFill>
                          <a:schemeClr val="accent1"/>
                        </a:solidFill>
                      </a:rPr>
                      <a:t>%</a:t>
                    </a:r>
                  </a:p>
                </c:rich>
              </c:tx>
              <c:spPr>
                <a:noFill/>
                <a:ln>
                  <a:noFill/>
                </a:ln>
                <a:effectLst/>
              </c:spPr>
              <c:txPr>
                <a:bodyPr rot="0" spcFirstLastPara="1" vertOverflow="ellipsis" vert="horz" wrap="square" lIns="38100" tIns="19050" rIns="38100" bIns="19050" anchor="ctr" anchorCtr="1">
                  <a:noAutofit/>
                </a:bodyPr>
                <a:lstStyle/>
                <a:p>
                  <a:pPr>
                    <a:defRPr sz="4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67766385629173964"/>
                      <c:h val="0.42241809450107975"/>
                    </c:manualLayout>
                  </c15:layout>
                  <c15:dlblFieldTable/>
                  <c15:showDataLabelsRange val="0"/>
                </c:ext>
                <c:ext xmlns:c16="http://schemas.microsoft.com/office/drawing/2014/chart" uri="{C3380CC4-5D6E-409C-BE32-E72D297353CC}">
                  <c16:uniqueId val="{00000001-C7B4-48D5-A7EE-1E0D201ECDCD}"/>
                </c:ext>
              </c:extLst>
            </c:dLbl>
            <c:dLbl>
              <c:idx val="1"/>
              <c:delete val="1"/>
              <c:extLst>
                <c:ext xmlns:c15="http://schemas.microsoft.com/office/drawing/2012/chart" uri="{CE6537A1-D6FC-4f65-9D91-7224C49458BB}"/>
                <c:ext xmlns:c16="http://schemas.microsoft.com/office/drawing/2014/chart" uri="{C3380CC4-5D6E-409C-BE32-E72D297353CC}">
                  <c16:uniqueId val="{00000003-C7B4-48D5-A7EE-1E0D201ECDC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General</c:formatCode>
                <c:ptCount val="2"/>
                <c:pt idx="0">
                  <c:v>69</c:v>
                </c:pt>
                <c:pt idx="1">
                  <c:v>31</c:v>
                </c:pt>
              </c:numCache>
            </c:numRef>
          </c:val>
          <c:extLst>
            <c:ext xmlns:c16="http://schemas.microsoft.com/office/drawing/2014/chart" uri="{C3380CC4-5D6E-409C-BE32-E72D297353CC}">
              <c16:uniqueId val="{00000004-C7B4-48D5-A7EE-1E0D201ECDCD}"/>
            </c:ext>
          </c:extLst>
        </c:ser>
        <c:dLbls>
          <c:showLegendKey val="0"/>
          <c:showVal val="0"/>
          <c:showCatName val="0"/>
          <c:showSerName val="0"/>
          <c:showPercent val="0"/>
          <c:showBubbleSize val="0"/>
          <c:showLeaderLines val="1"/>
        </c:dLbls>
        <c:firstSliceAng val="0"/>
        <c:holeSize val="6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97322994245937E-2"/>
          <c:y val="0"/>
          <c:w val="0.96447042022148188"/>
          <c:h val="0.99922205533966069"/>
        </c:manualLayout>
      </c:layout>
      <c:doughnutChart>
        <c:varyColors val="1"/>
        <c:ser>
          <c:idx val="0"/>
          <c:order val="0"/>
          <c:tx>
            <c:strRef>
              <c:f>Sheet1!$B$1</c:f>
              <c:strCache>
                <c:ptCount val="1"/>
                <c:pt idx="0">
                  <c:v>Food Preparation &amp; Serving</c:v>
                </c:pt>
              </c:strCache>
            </c:strRef>
          </c:tx>
          <c:spPr>
            <a:ln>
              <a:solidFill>
                <a:schemeClr val="bg1"/>
              </a:solidFill>
            </a:ln>
          </c:spPr>
          <c:dPt>
            <c:idx val="0"/>
            <c:bubble3D val="0"/>
            <c:spPr>
              <a:solidFill>
                <a:schemeClr val="accent1"/>
              </a:solidFill>
              <a:ln w="25400">
                <a:solidFill>
                  <a:schemeClr val="bg1"/>
                </a:solidFill>
              </a:ln>
              <a:effectLst/>
            </c:spPr>
            <c:extLst>
              <c:ext xmlns:c16="http://schemas.microsoft.com/office/drawing/2014/chart" uri="{C3380CC4-5D6E-409C-BE32-E72D297353CC}">
                <c16:uniqueId val="{00000001-5758-40B8-AF3F-503C4A155498}"/>
              </c:ext>
            </c:extLst>
          </c:dPt>
          <c:dPt>
            <c:idx val="1"/>
            <c:bubble3D val="0"/>
            <c:spPr>
              <a:solidFill>
                <a:schemeClr val="tx2"/>
              </a:solidFill>
              <a:ln w="25400">
                <a:solidFill>
                  <a:schemeClr val="bg1"/>
                </a:solidFill>
              </a:ln>
              <a:effectLst/>
            </c:spPr>
            <c:extLst>
              <c:ext xmlns:c16="http://schemas.microsoft.com/office/drawing/2014/chart" uri="{C3380CC4-5D6E-409C-BE32-E72D297353CC}">
                <c16:uniqueId val="{00000003-5758-40B8-AF3F-503C4A155498}"/>
              </c:ext>
            </c:extLst>
          </c:dPt>
          <c:dLbls>
            <c:dLbl>
              <c:idx val="0"/>
              <c:layout>
                <c:manualLayout>
                  <c:x val="-3.6834194351097874E-2"/>
                  <c:y val="0.10566375093241102"/>
                </c:manualLayout>
              </c:layout>
              <c:tx>
                <c:rich>
                  <a:bodyPr rot="0" spcFirstLastPara="1" vertOverflow="ellipsis" vert="horz" wrap="square" lIns="38100" tIns="19050" rIns="38100" bIns="19050" anchor="ctr" anchorCtr="1">
                    <a:noAutofit/>
                  </a:bodyPr>
                  <a:lstStyle/>
                  <a:p>
                    <a:pPr>
                      <a:defRPr sz="4000" b="0" i="0" u="none" strike="noStrike" kern="1200" baseline="0">
                        <a:solidFill>
                          <a:schemeClr val="tx1">
                            <a:lumMod val="75000"/>
                            <a:lumOff val="25000"/>
                          </a:schemeClr>
                        </a:solidFill>
                        <a:latin typeface="+mn-lt"/>
                        <a:ea typeface="+mn-ea"/>
                        <a:cs typeface="+mn-cs"/>
                      </a:defRPr>
                    </a:pPr>
                    <a:fld id="{43BD9C01-C380-49C8-B8AA-137D1D49EF52}" type="VALUE">
                      <a:rPr lang="en-US" sz="4000" b="1" smtClean="0">
                        <a:solidFill>
                          <a:schemeClr val="accent1"/>
                        </a:solidFill>
                      </a:rPr>
                      <a:pPr>
                        <a:defRPr sz="4000"/>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4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83352398148852258"/>
                      <c:h val="0.42241809450107975"/>
                    </c:manualLayout>
                  </c15:layout>
                  <c15:dlblFieldTable/>
                  <c15:showDataLabelsRange val="0"/>
                </c:ext>
                <c:ext xmlns:c16="http://schemas.microsoft.com/office/drawing/2014/chart" uri="{C3380CC4-5D6E-409C-BE32-E72D297353CC}">
                  <c16:uniqueId val="{00000001-5758-40B8-AF3F-503C4A155498}"/>
                </c:ext>
              </c:extLst>
            </c:dLbl>
            <c:dLbl>
              <c:idx val="1"/>
              <c:delete val="1"/>
              <c:extLst>
                <c:ext xmlns:c15="http://schemas.microsoft.com/office/drawing/2012/chart" uri="{CE6537A1-D6FC-4f65-9D91-7224C49458BB}"/>
                <c:ext xmlns:c16="http://schemas.microsoft.com/office/drawing/2014/chart" uri="{C3380CC4-5D6E-409C-BE32-E72D297353CC}">
                  <c16:uniqueId val="{00000003-5758-40B8-AF3F-503C4A15549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0%</c:formatCode>
                <c:ptCount val="2"/>
                <c:pt idx="0">
                  <c:v>0.42</c:v>
                </c:pt>
                <c:pt idx="1">
                  <c:v>0.57999999999999996</c:v>
                </c:pt>
              </c:numCache>
            </c:numRef>
          </c:val>
          <c:extLst>
            <c:ext xmlns:c16="http://schemas.microsoft.com/office/drawing/2014/chart" uri="{C3380CC4-5D6E-409C-BE32-E72D297353CC}">
              <c16:uniqueId val="{00000004-5758-40B8-AF3F-503C4A155498}"/>
            </c:ext>
          </c:extLst>
        </c:ser>
        <c:dLbls>
          <c:showLegendKey val="0"/>
          <c:showVal val="0"/>
          <c:showCatName val="0"/>
          <c:showSerName val="0"/>
          <c:showPercent val="0"/>
          <c:showBubbleSize val="0"/>
          <c:showLeaderLines val="1"/>
        </c:dLbls>
        <c:firstSliceAng val="0"/>
        <c:holeSize val="6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97322994245937E-2"/>
          <c:y val="0"/>
          <c:w val="0.96447042022148188"/>
          <c:h val="0.99922205533966069"/>
        </c:manualLayout>
      </c:layout>
      <c:doughnutChart>
        <c:varyColors val="1"/>
        <c:ser>
          <c:idx val="0"/>
          <c:order val="0"/>
          <c:tx>
            <c:strRef>
              <c:f>Sheet1!$B$1</c:f>
              <c:strCache>
                <c:ptCount val="1"/>
                <c:pt idx="0">
                  <c:v>Food Preparation &amp; Serving</c:v>
                </c:pt>
              </c:strCache>
            </c:strRef>
          </c:tx>
          <c:spPr>
            <a:ln>
              <a:solidFill>
                <a:schemeClr val="bg1"/>
              </a:solidFill>
            </a:ln>
          </c:spPr>
          <c:dPt>
            <c:idx val="0"/>
            <c:bubble3D val="0"/>
            <c:spPr>
              <a:solidFill>
                <a:schemeClr val="accent1"/>
              </a:solidFill>
              <a:ln w="25400">
                <a:solidFill>
                  <a:schemeClr val="bg1"/>
                </a:solidFill>
              </a:ln>
              <a:effectLst/>
            </c:spPr>
            <c:extLst>
              <c:ext xmlns:c16="http://schemas.microsoft.com/office/drawing/2014/chart" uri="{C3380CC4-5D6E-409C-BE32-E72D297353CC}">
                <c16:uniqueId val="{00000001-2D44-4570-8517-76A1907FD4E2}"/>
              </c:ext>
            </c:extLst>
          </c:dPt>
          <c:dPt>
            <c:idx val="1"/>
            <c:bubble3D val="0"/>
            <c:spPr>
              <a:solidFill>
                <a:schemeClr val="tx2"/>
              </a:solidFill>
              <a:ln w="25400">
                <a:solidFill>
                  <a:schemeClr val="bg1"/>
                </a:solidFill>
              </a:ln>
              <a:effectLst/>
            </c:spPr>
            <c:extLst>
              <c:ext xmlns:c16="http://schemas.microsoft.com/office/drawing/2014/chart" uri="{C3380CC4-5D6E-409C-BE32-E72D297353CC}">
                <c16:uniqueId val="{00000003-2D44-4570-8517-76A1907FD4E2}"/>
              </c:ext>
            </c:extLst>
          </c:dPt>
          <c:dLbls>
            <c:dLbl>
              <c:idx val="0"/>
              <c:layout>
                <c:manualLayout>
                  <c:x val="-0.11476425694948933"/>
                  <c:y val="-0.1769594600257583"/>
                </c:manualLayout>
              </c:layout>
              <c:tx>
                <c:rich>
                  <a:bodyPr rot="0" spcFirstLastPara="1" vertOverflow="ellipsis" vert="horz" wrap="square" lIns="38100" tIns="19050" rIns="38100" bIns="19050" anchor="ctr" anchorCtr="1">
                    <a:noAutofit/>
                  </a:bodyPr>
                  <a:lstStyle/>
                  <a:p>
                    <a:pPr>
                      <a:defRPr sz="4000" b="0" i="0" u="none" strike="noStrike" kern="1200" baseline="0">
                        <a:solidFill>
                          <a:schemeClr val="tx1">
                            <a:lumMod val="75000"/>
                            <a:lumOff val="25000"/>
                          </a:schemeClr>
                        </a:solidFill>
                        <a:latin typeface="+mn-lt"/>
                        <a:ea typeface="+mn-ea"/>
                        <a:cs typeface="+mn-cs"/>
                      </a:defRPr>
                    </a:pPr>
                    <a:fld id="{43BD9C01-C380-49C8-B8AA-137D1D49EF52}" type="VALUE">
                      <a:rPr lang="en-US" sz="4000" b="1" smtClean="0">
                        <a:solidFill>
                          <a:schemeClr val="accent1"/>
                        </a:solidFill>
                      </a:rPr>
                      <a:pPr>
                        <a:defRPr sz="4000"/>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4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67766385629173964"/>
                      <c:h val="0.42241809450107975"/>
                    </c:manualLayout>
                  </c15:layout>
                  <c15:dlblFieldTable/>
                  <c15:showDataLabelsRange val="0"/>
                </c:ext>
                <c:ext xmlns:c16="http://schemas.microsoft.com/office/drawing/2014/chart" uri="{C3380CC4-5D6E-409C-BE32-E72D297353CC}">
                  <c16:uniqueId val="{00000001-2D44-4570-8517-76A1907FD4E2}"/>
                </c:ext>
              </c:extLst>
            </c:dLbl>
            <c:dLbl>
              <c:idx val="1"/>
              <c:delete val="1"/>
              <c:extLst>
                <c:ext xmlns:c15="http://schemas.microsoft.com/office/drawing/2012/chart" uri="{CE6537A1-D6FC-4f65-9D91-7224C49458BB}"/>
                <c:ext xmlns:c16="http://schemas.microsoft.com/office/drawing/2014/chart" uri="{C3380CC4-5D6E-409C-BE32-E72D297353CC}">
                  <c16:uniqueId val="{00000003-2D44-4570-8517-76A1907FD4E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0%</c:formatCode>
                <c:ptCount val="2"/>
                <c:pt idx="0">
                  <c:v>0.64</c:v>
                </c:pt>
                <c:pt idx="1">
                  <c:v>0.36</c:v>
                </c:pt>
              </c:numCache>
            </c:numRef>
          </c:val>
          <c:extLst>
            <c:ext xmlns:c16="http://schemas.microsoft.com/office/drawing/2014/chart" uri="{C3380CC4-5D6E-409C-BE32-E72D297353CC}">
              <c16:uniqueId val="{00000004-2D44-4570-8517-76A1907FD4E2}"/>
            </c:ext>
          </c:extLst>
        </c:ser>
        <c:dLbls>
          <c:showLegendKey val="0"/>
          <c:showVal val="0"/>
          <c:showCatName val="0"/>
          <c:showSerName val="0"/>
          <c:showPercent val="0"/>
          <c:showBubbleSize val="0"/>
          <c:showLeaderLines val="1"/>
        </c:dLbls>
        <c:firstSliceAng val="0"/>
        <c:holeSize val="6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97322994245937E-2"/>
          <c:y val="0"/>
          <c:w val="0.96447042022148188"/>
          <c:h val="0.99922205533966069"/>
        </c:manualLayout>
      </c:layout>
      <c:doughnutChart>
        <c:varyColors val="1"/>
        <c:ser>
          <c:idx val="0"/>
          <c:order val="0"/>
          <c:tx>
            <c:strRef>
              <c:f>Sheet1!$B$1</c:f>
              <c:strCache>
                <c:ptCount val="1"/>
                <c:pt idx="0">
                  <c:v>Food Preparation &amp; Serving</c:v>
                </c:pt>
              </c:strCache>
            </c:strRef>
          </c:tx>
          <c:spPr>
            <a:ln>
              <a:solidFill>
                <a:schemeClr val="bg1"/>
              </a:solidFill>
            </a:ln>
          </c:spPr>
          <c:dPt>
            <c:idx val="0"/>
            <c:bubble3D val="0"/>
            <c:spPr>
              <a:solidFill>
                <a:schemeClr val="accent1"/>
              </a:solidFill>
              <a:ln w="25400">
                <a:solidFill>
                  <a:schemeClr val="bg1"/>
                </a:solidFill>
              </a:ln>
              <a:effectLst/>
            </c:spPr>
            <c:extLst>
              <c:ext xmlns:c16="http://schemas.microsoft.com/office/drawing/2014/chart" uri="{C3380CC4-5D6E-409C-BE32-E72D297353CC}">
                <c16:uniqueId val="{00000001-D105-44F8-A868-FBF4ABFBBB5F}"/>
              </c:ext>
            </c:extLst>
          </c:dPt>
          <c:dPt>
            <c:idx val="1"/>
            <c:bubble3D val="0"/>
            <c:spPr>
              <a:solidFill>
                <a:schemeClr val="tx2"/>
              </a:solidFill>
              <a:ln w="25400">
                <a:solidFill>
                  <a:schemeClr val="bg1"/>
                </a:solidFill>
              </a:ln>
              <a:effectLst/>
            </c:spPr>
            <c:extLst>
              <c:ext xmlns:c16="http://schemas.microsoft.com/office/drawing/2014/chart" uri="{C3380CC4-5D6E-409C-BE32-E72D297353CC}">
                <c16:uniqueId val="{00000003-D105-44F8-A868-FBF4ABFBBB5F}"/>
              </c:ext>
            </c:extLst>
          </c:dPt>
          <c:dLbls>
            <c:dLbl>
              <c:idx val="0"/>
              <c:layout>
                <c:manualLayout>
                  <c:x val="-0.11476425694948933"/>
                  <c:y val="-0.28340098842553146"/>
                </c:manualLayout>
              </c:layout>
              <c:tx>
                <c:rich>
                  <a:bodyPr rot="0" spcFirstLastPara="1" vertOverflow="ellipsis" vert="horz" wrap="square" lIns="38100" tIns="19050" rIns="38100" bIns="19050" anchor="ctr" anchorCtr="1">
                    <a:noAutofit/>
                  </a:bodyPr>
                  <a:lstStyle/>
                  <a:p>
                    <a:pPr>
                      <a:defRPr sz="4000" b="0" i="0" u="none" strike="noStrike" kern="1200" baseline="0">
                        <a:solidFill>
                          <a:schemeClr val="tx1">
                            <a:lumMod val="75000"/>
                            <a:lumOff val="25000"/>
                          </a:schemeClr>
                        </a:solidFill>
                        <a:latin typeface="+mn-lt"/>
                        <a:ea typeface="+mn-ea"/>
                        <a:cs typeface="+mn-cs"/>
                      </a:defRPr>
                    </a:pPr>
                    <a:fld id="{43BD9C01-C380-49C8-B8AA-137D1D49EF52}" type="VALUE">
                      <a:rPr lang="en-US" sz="4000" b="1" smtClean="0">
                        <a:solidFill>
                          <a:schemeClr val="accent1"/>
                        </a:solidFill>
                      </a:rPr>
                      <a:pPr>
                        <a:defRPr sz="4000"/>
                      </a:pPr>
                      <a:t>[VALUE]</a:t>
                    </a:fld>
                    <a:r>
                      <a:rPr lang="en-US" sz="4000" b="1" dirty="0">
                        <a:solidFill>
                          <a:schemeClr val="accent1"/>
                        </a:solidFill>
                      </a:rPr>
                      <a:t>%</a:t>
                    </a:r>
                  </a:p>
                </c:rich>
              </c:tx>
              <c:spPr>
                <a:noFill/>
                <a:ln>
                  <a:noFill/>
                </a:ln>
                <a:effectLst/>
              </c:spPr>
              <c:txPr>
                <a:bodyPr rot="0" spcFirstLastPara="1" vertOverflow="ellipsis" vert="horz" wrap="square" lIns="38100" tIns="19050" rIns="38100" bIns="19050" anchor="ctr" anchorCtr="1">
                  <a:noAutofit/>
                </a:bodyPr>
                <a:lstStyle/>
                <a:p>
                  <a:pPr>
                    <a:defRPr sz="4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67766385629173964"/>
                      <c:h val="0.42241809450107975"/>
                    </c:manualLayout>
                  </c15:layout>
                  <c15:dlblFieldTable/>
                  <c15:showDataLabelsRange val="0"/>
                </c:ext>
                <c:ext xmlns:c16="http://schemas.microsoft.com/office/drawing/2014/chart" uri="{C3380CC4-5D6E-409C-BE32-E72D297353CC}">
                  <c16:uniqueId val="{00000001-D105-44F8-A868-FBF4ABFBBB5F}"/>
                </c:ext>
              </c:extLst>
            </c:dLbl>
            <c:dLbl>
              <c:idx val="1"/>
              <c:delete val="1"/>
              <c:extLst>
                <c:ext xmlns:c15="http://schemas.microsoft.com/office/drawing/2012/chart" uri="{CE6537A1-D6FC-4f65-9D91-7224C49458BB}"/>
                <c:ext xmlns:c16="http://schemas.microsoft.com/office/drawing/2014/chart" uri="{C3380CC4-5D6E-409C-BE32-E72D297353CC}">
                  <c16:uniqueId val="{00000003-D105-44F8-A868-FBF4ABFBBB5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General</c:formatCode>
                <c:ptCount val="2"/>
                <c:pt idx="0">
                  <c:v>86</c:v>
                </c:pt>
                <c:pt idx="1">
                  <c:v>14</c:v>
                </c:pt>
              </c:numCache>
            </c:numRef>
          </c:val>
          <c:extLst>
            <c:ext xmlns:c16="http://schemas.microsoft.com/office/drawing/2014/chart" uri="{C3380CC4-5D6E-409C-BE32-E72D297353CC}">
              <c16:uniqueId val="{00000004-D105-44F8-A868-FBF4ABFBBB5F}"/>
            </c:ext>
          </c:extLst>
        </c:ser>
        <c:dLbls>
          <c:showLegendKey val="0"/>
          <c:showVal val="0"/>
          <c:showCatName val="0"/>
          <c:showSerName val="0"/>
          <c:showPercent val="0"/>
          <c:showBubbleSize val="0"/>
          <c:showLeaderLines val="1"/>
        </c:dLbls>
        <c:firstSliceAng val="0"/>
        <c:holeSize val="6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97322994245937E-2"/>
          <c:y val="0"/>
          <c:w val="0.96447042022148188"/>
          <c:h val="0.99922205533966069"/>
        </c:manualLayout>
      </c:layout>
      <c:doughnutChart>
        <c:varyColors val="1"/>
        <c:ser>
          <c:idx val="0"/>
          <c:order val="0"/>
          <c:tx>
            <c:strRef>
              <c:f>Sheet1!$B$1</c:f>
              <c:strCache>
                <c:ptCount val="1"/>
                <c:pt idx="0">
                  <c:v>Food Preparation &amp; Serving</c:v>
                </c:pt>
              </c:strCache>
            </c:strRef>
          </c:tx>
          <c:spPr>
            <a:ln>
              <a:solidFill>
                <a:schemeClr val="bg1"/>
              </a:solidFill>
            </a:ln>
          </c:spPr>
          <c:dPt>
            <c:idx val="0"/>
            <c:bubble3D val="0"/>
            <c:spPr>
              <a:solidFill>
                <a:schemeClr val="accent1"/>
              </a:solidFill>
              <a:ln w="25400">
                <a:solidFill>
                  <a:schemeClr val="bg1"/>
                </a:solidFill>
              </a:ln>
              <a:effectLst/>
            </c:spPr>
            <c:extLst>
              <c:ext xmlns:c16="http://schemas.microsoft.com/office/drawing/2014/chart" uri="{C3380CC4-5D6E-409C-BE32-E72D297353CC}">
                <c16:uniqueId val="{00000001-16FB-4ECD-85C4-DF79417130B0}"/>
              </c:ext>
            </c:extLst>
          </c:dPt>
          <c:dPt>
            <c:idx val="1"/>
            <c:bubble3D val="0"/>
            <c:spPr>
              <a:solidFill>
                <a:schemeClr val="tx2"/>
              </a:solidFill>
              <a:ln w="25400">
                <a:solidFill>
                  <a:schemeClr val="bg1"/>
                </a:solidFill>
              </a:ln>
              <a:effectLst/>
            </c:spPr>
            <c:extLst>
              <c:ext xmlns:c16="http://schemas.microsoft.com/office/drawing/2014/chart" uri="{C3380CC4-5D6E-409C-BE32-E72D297353CC}">
                <c16:uniqueId val="{00000003-16FB-4ECD-85C4-DF79417130B0}"/>
              </c:ext>
            </c:extLst>
          </c:dPt>
          <c:dLbls>
            <c:dLbl>
              <c:idx val="0"/>
              <c:layout>
                <c:manualLayout>
                  <c:x val="-0.13531219107313608"/>
                  <c:y val="-0.16986335813244011"/>
                </c:manualLayout>
              </c:layout>
              <c:tx>
                <c:rich>
                  <a:bodyPr rot="0" spcFirstLastPara="1" vertOverflow="ellipsis" vert="horz" wrap="square" lIns="38100" tIns="19050" rIns="38100" bIns="19050" anchor="ctr" anchorCtr="1">
                    <a:noAutofit/>
                  </a:bodyPr>
                  <a:lstStyle/>
                  <a:p>
                    <a:pPr>
                      <a:defRPr sz="4000" b="0" i="0" u="none" strike="noStrike" kern="1200" baseline="0">
                        <a:solidFill>
                          <a:schemeClr val="tx1">
                            <a:lumMod val="75000"/>
                            <a:lumOff val="25000"/>
                          </a:schemeClr>
                        </a:solidFill>
                        <a:latin typeface="+mn-lt"/>
                        <a:ea typeface="+mn-ea"/>
                        <a:cs typeface="+mn-cs"/>
                      </a:defRPr>
                    </a:pPr>
                    <a:fld id="{43BD9C01-C380-49C8-B8AA-137D1D49EF52}" type="VALUE">
                      <a:rPr lang="en-US" sz="4000" b="1" smtClean="0">
                        <a:solidFill>
                          <a:schemeClr val="accent1"/>
                        </a:solidFill>
                      </a:rPr>
                      <a:pPr>
                        <a:defRPr sz="4000" b="0" i="0" u="none" strike="noStrike" kern="1200" baseline="0">
                          <a:solidFill>
                            <a:schemeClr val="tx1">
                              <a:lumMod val="75000"/>
                              <a:lumOff val="25000"/>
                            </a:schemeClr>
                          </a:solidFill>
                          <a:latin typeface="+mn-lt"/>
                          <a:ea typeface="+mn-ea"/>
                          <a:cs typeface="+mn-cs"/>
                        </a:defRPr>
                      </a:pPr>
                      <a:t>[VALUE]</a:t>
                    </a:fld>
                    <a:r>
                      <a:rPr lang="en-US" sz="4000" b="1" dirty="0">
                        <a:solidFill>
                          <a:schemeClr val="accent1"/>
                        </a:solidFill>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67766385629173964"/>
                      <c:h val="0.42241809450107975"/>
                    </c:manualLayout>
                  </c15:layout>
                  <c15:dlblFieldTable/>
                  <c15:showDataLabelsRange val="0"/>
                </c:ext>
                <c:ext xmlns:c16="http://schemas.microsoft.com/office/drawing/2014/chart" uri="{C3380CC4-5D6E-409C-BE32-E72D297353CC}">
                  <c16:uniqueId val="{00000001-16FB-4ECD-85C4-DF79417130B0}"/>
                </c:ext>
              </c:extLst>
            </c:dLbl>
            <c:dLbl>
              <c:idx val="1"/>
              <c:delete val="1"/>
              <c:extLst>
                <c:ext xmlns:c15="http://schemas.microsoft.com/office/drawing/2012/chart" uri="{CE6537A1-D6FC-4f65-9D91-7224C49458BB}"/>
                <c:ext xmlns:c16="http://schemas.microsoft.com/office/drawing/2014/chart" uri="{C3380CC4-5D6E-409C-BE32-E72D297353CC}">
                  <c16:uniqueId val="{00000003-16FB-4ECD-85C4-DF79417130B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General</c:formatCode>
                <c:ptCount val="2"/>
                <c:pt idx="0">
                  <c:v>61</c:v>
                </c:pt>
                <c:pt idx="1">
                  <c:v>39</c:v>
                </c:pt>
              </c:numCache>
            </c:numRef>
          </c:val>
          <c:extLst>
            <c:ext xmlns:c16="http://schemas.microsoft.com/office/drawing/2014/chart" uri="{C3380CC4-5D6E-409C-BE32-E72D297353CC}">
              <c16:uniqueId val="{00000004-16FB-4ECD-85C4-DF79417130B0}"/>
            </c:ext>
          </c:extLst>
        </c:ser>
        <c:dLbls>
          <c:showLegendKey val="0"/>
          <c:showVal val="0"/>
          <c:showCatName val="0"/>
          <c:showSerName val="0"/>
          <c:showPercent val="0"/>
          <c:showBubbleSize val="0"/>
          <c:showLeaderLines val="1"/>
        </c:dLbls>
        <c:firstSliceAng val="0"/>
        <c:holeSize val="6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97322994245937E-2"/>
          <c:y val="0"/>
          <c:w val="0.96447042022148188"/>
          <c:h val="0.99922205533966069"/>
        </c:manualLayout>
      </c:layout>
      <c:doughnutChart>
        <c:varyColors val="1"/>
        <c:ser>
          <c:idx val="0"/>
          <c:order val="0"/>
          <c:tx>
            <c:strRef>
              <c:f>Sheet1!$B$1</c:f>
              <c:strCache>
                <c:ptCount val="1"/>
                <c:pt idx="0">
                  <c:v>Food Preparation &amp; Serving</c:v>
                </c:pt>
              </c:strCache>
            </c:strRef>
          </c:tx>
          <c:spPr>
            <a:ln>
              <a:solidFill>
                <a:schemeClr val="bg1"/>
              </a:solidFill>
            </a:ln>
          </c:spPr>
          <c:dPt>
            <c:idx val="0"/>
            <c:bubble3D val="0"/>
            <c:spPr>
              <a:solidFill>
                <a:schemeClr val="accent1"/>
              </a:solidFill>
              <a:ln w="25400">
                <a:solidFill>
                  <a:schemeClr val="bg1"/>
                </a:solidFill>
              </a:ln>
              <a:effectLst/>
            </c:spPr>
            <c:extLst>
              <c:ext xmlns:c16="http://schemas.microsoft.com/office/drawing/2014/chart" uri="{C3380CC4-5D6E-409C-BE32-E72D297353CC}">
                <c16:uniqueId val="{00000001-C7B4-48D5-A7EE-1E0D201ECDCD}"/>
              </c:ext>
            </c:extLst>
          </c:dPt>
          <c:dPt>
            <c:idx val="1"/>
            <c:bubble3D val="0"/>
            <c:spPr>
              <a:solidFill>
                <a:schemeClr val="tx2"/>
              </a:solidFill>
              <a:ln w="25400">
                <a:solidFill>
                  <a:schemeClr val="bg1"/>
                </a:solidFill>
              </a:ln>
              <a:effectLst/>
            </c:spPr>
            <c:extLst>
              <c:ext xmlns:c16="http://schemas.microsoft.com/office/drawing/2014/chart" uri="{C3380CC4-5D6E-409C-BE32-E72D297353CC}">
                <c16:uniqueId val="{00000003-C7B4-48D5-A7EE-1E0D201ECDCD}"/>
              </c:ext>
            </c:extLst>
          </c:dPt>
          <c:dLbls>
            <c:dLbl>
              <c:idx val="0"/>
              <c:layout>
                <c:manualLayout>
                  <c:x val="-0.14901081382223394"/>
                  <c:y val="0.28384407573272841"/>
                </c:manualLayout>
              </c:layout>
              <c:tx>
                <c:rich>
                  <a:bodyPr rot="0" spcFirstLastPara="1" vertOverflow="ellipsis" vert="horz" wrap="square" lIns="38100" tIns="19050" rIns="38100" bIns="19050" anchor="ctr" anchorCtr="1">
                    <a:noAutofit/>
                  </a:bodyPr>
                  <a:lstStyle/>
                  <a:p>
                    <a:pPr>
                      <a:defRPr sz="4000" b="0" i="0" u="none" strike="noStrike" kern="1200" baseline="0">
                        <a:solidFill>
                          <a:schemeClr val="tx1">
                            <a:lumMod val="75000"/>
                            <a:lumOff val="25000"/>
                          </a:schemeClr>
                        </a:solidFill>
                        <a:latin typeface="+mn-lt"/>
                        <a:ea typeface="+mn-ea"/>
                        <a:cs typeface="+mn-cs"/>
                      </a:defRPr>
                    </a:pPr>
                    <a:fld id="{43BD9C01-C380-49C8-B8AA-137D1D49EF52}" type="VALUE">
                      <a:rPr lang="en-US" sz="4000" b="1" smtClean="0">
                        <a:solidFill>
                          <a:schemeClr val="accent1"/>
                        </a:solidFill>
                      </a:rPr>
                      <a:pPr>
                        <a:defRPr sz="4000"/>
                      </a:pPr>
                      <a:t>[VALUE]</a:t>
                    </a:fld>
                    <a:r>
                      <a:rPr lang="en-US" sz="4000" b="1" dirty="0">
                        <a:solidFill>
                          <a:schemeClr val="accent1"/>
                        </a:solidFill>
                      </a:rPr>
                      <a:t>%</a:t>
                    </a:r>
                  </a:p>
                </c:rich>
              </c:tx>
              <c:spPr>
                <a:noFill/>
                <a:ln>
                  <a:noFill/>
                </a:ln>
                <a:effectLst/>
              </c:spPr>
              <c:txPr>
                <a:bodyPr rot="0" spcFirstLastPara="1" vertOverflow="ellipsis" vert="horz" wrap="square" lIns="38100" tIns="19050" rIns="38100" bIns="19050" anchor="ctr" anchorCtr="1">
                  <a:noAutofit/>
                </a:bodyPr>
                <a:lstStyle/>
                <a:p>
                  <a:pPr>
                    <a:defRPr sz="4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67766385629173964"/>
                      <c:h val="0.42241809450107975"/>
                    </c:manualLayout>
                  </c15:layout>
                  <c15:dlblFieldTable/>
                  <c15:showDataLabelsRange val="0"/>
                </c:ext>
                <c:ext xmlns:c16="http://schemas.microsoft.com/office/drawing/2014/chart" uri="{C3380CC4-5D6E-409C-BE32-E72D297353CC}">
                  <c16:uniqueId val="{00000001-C7B4-48D5-A7EE-1E0D201ECDCD}"/>
                </c:ext>
              </c:extLst>
            </c:dLbl>
            <c:dLbl>
              <c:idx val="1"/>
              <c:delete val="1"/>
              <c:extLst>
                <c:ext xmlns:c15="http://schemas.microsoft.com/office/drawing/2012/chart" uri="{CE6537A1-D6FC-4f65-9D91-7224C49458BB}"/>
                <c:ext xmlns:c16="http://schemas.microsoft.com/office/drawing/2014/chart" uri="{C3380CC4-5D6E-409C-BE32-E72D297353CC}">
                  <c16:uniqueId val="{00000003-C7B4-48D5-A7EE-1E0D201ECDC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General</c:formatCode>
                <c:ptCount val="2"/>
                <c:pt idx="0">
                  <c:v>23</c:v>
                </c:pt>
                <c:pt idx="1">
                  <c:v>77</c:v>
                </c:pt>
              </c:numCache>
            </c:numRef>
          </c:val>
          <c:extLst>
            <c:ext xmlns:c16="http://schemas.microsoft.com/office/drawing/2014/chart" uri="{C3380CC4-5D6E-409C-BE32-E72D297353CC}">
              <c16:uniqueId val="{00000004-C7B4-48D5-A7EE-1E0D201ECDCD}"/>
            </c:ext>
          </c:extLst>
        </c:ser>
        <c:dLbls>
          <c:showLegendKey val="0"/>
          <c:showVal val="0"/>
          <c:showCatName val="0"/>
          <c:showSerName val="0"/>
          <c:showPercent val="0"/>
          <c:showBubbleSize val="0"/>
          <c:showLeaderLines val="1"/>
        </c:dLbls>
        <c:firstSliceAng val="0"/>
        <c:holeSize val="6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97322994245937E-2"/>
          <c:y val="0"/>
          <c:w val="0.96447042022148188"/>
          <c:h val="0.99922205533966069"/>
        </c:manualLayout>
      </c:layout>
      <c:doughnutChart>
        <c:varyColors val="1"/>
        <c:ser>
          <c:idx val="0"/>
          <c:order val="0"/>
          <c:tx>
            <c:strRef>
              <c:f>Sheet1!$B$1</c:f>
              <c:strCache>
                <c:ptCount val="1"/>
                <c:pt idx="0">
                  <c:v>Food Preparation &amp; Serving</c:v>
                </c:pt>
              </c:strCache>
            </c:strRef>
          </c:tx>
          <c:spPr>
            <a:ln>
              <a:solidFill>
                <a:schemeClr val="bg1"/>
              </a:solidFill>
            </a:ln>
          </c:spPr>
          <c:dPt>
            <c:idx val="0"/>
            <c:bubble3D val="0"/>
            <c:spPr>
              <a:solidFill>
                <a:schemeClr val="accent1"/>
              </a:solidFill>
              <a:ln w="25400">
                <a:solidFill>
                  <a:schemeClr val="bg1"/>
                </a:solidFill>
              </a:ln>
              <a:effectLst/>
            </c:spPr>
            <c:extLst>
              <c:ext xmlns:c16="http://schemas.microsoft.com/office/drawing/2014/chart" uri="{C3380CC4-5D6E-409C-BE32-E72D297353CC}">
                <c16:uniqueId val="{00000001-5758-40B8-AF3F-503C4A155498}"/>
              </c:ext>
            </c:extLst>
          </c:dPt>
          <c:dPt>
            <c:idx val="1"/>
            <c:bubble3D val="0"/>
            <c:spPr>
              <a:solidFill>
                <a:schemeClr val="tx2"/>
              </a:solidFill>
              <a:ln w="25400">
                <a:solidFill>
                  <a:schemeClr val="bg1"/>
                </a:solidFill>
              </a:ln>
              <a:effectLst/>
            </c:spPr>
            <c:extLst>
              <c:ext xmlns:c16="http://schemas.microsoft.com/office/drawing/2014/chart" uri="{C3380CC4-5D6E-409C-BE32-E72D297353CC}">
                <c16:uniqueId val="{00000003-5758-40B8-AF3F-503C4A155498}"/>
              </c:ext>
            </c:extLst>
          </c:dPt>
          <c:dLbls>
            <c:dLbl>
              <c:idx val="0"/>
              <c:layout>
                <c:manualLayout>
                  <c:x val="-7.7930062598391442E-2"/>
                  <c:y val="0.28306629826536622"/>
                </c:manualLayout>
              </c:layout>
              <c:tx>
                <c:rich>
                  <a:bodyPr rot="0" spcFirstLastPara="1" vertOverflow="ellipsis" vert="horz" wrap="square" lIns="38100" tIns="19050" rIns="38100" bIns="19050" anchor="ctr" anchorCtr="1">
                    <a:noAutofit/>
                  </a:bodyPr>
                  <a:lstStyle/>
                  <a:p>
                    <a:pPr>
                      <a:defRPr sz="4000" b="0" i="0" u="none" strike="noStrike" kern="1200" baseline="0">
                        <a:solidFill>
                          <a:schemeClr val="tx1">
                            <a:lumMod val="75000"/>
                            <a:lumOff val="25000"/>
                          </a:schemeClr>
                        </a:solidFill>
                        <a:latin typeface="+mn-lt"/>
                        <a:ea typeface="+mn-ea"/>
                        <a:cs typeface="+mn-cs"/>
                      </a:defRPr>
                    </a:pPr>
                    <a:fld id="{43BD9C01-C380-49C8-B8AA-137D1D49EF52}" type="VALUE">
                      <a:rPr lang="en-US" sz="4000" b="1" smtClean="0">
                        <a:solidFill>
                          <a:schemeClr val="accent1"/>
                        </a:solidFill>
                      </a:rPr>
                      <a:pPr>
                        <a:defRPr sz="4000"/>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4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83352398148852258"/>
                      <c:h val="0.42241809450107975"/>
                    </c:manualLayout>
                  </c15:layout>
                  <c15:dlblFieldTable/>
                  <c15:showDataLabelsRange val="0"/>
                </c:ext>
                <c:ext xmlns:c16="http://schemas.microsoft.com/office/drawing/2014/chart" uri="{C3380CC4-5D6E-409C-BE32-E72D297353CC}">
                  <c16:uniqueId val="{00000001-5758-40B8-AF3F-503C4A155498}"/>
                </c:ext>
              </c:extLst>
            </c:dLbl>
            <c:dLbl>
              <c:idx val="1"/>
              <c:delete val="1"/>
              <c:extLst>
                <c:ext xmlns:c15="http://schemas.microsoft.com/office/drawing/2012/chart" uri="{CE6537A1-D6FC-4f65-9D91-7224C49458BB}"/>
                <c:ext xmlns:c16="http://schemas.microsoft.com/office/drawing/2014/chart" uri="{C3380CC4-5D6E-409C-BE32-E72D297353CC}">
                  <c16:uniqueId val="{00000003-5758-40B8-AF3F-503C4A15549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0%</c:formatCode>
                <c:ptCount val="2"/>
                <c:pt idx="0">
                  <c:v>0.14000000000000001</c:v>
                </c:pt>
                <c:pt idx="1">
                  <c:v>0.86</c:v>
                </c:pt>
              </c:numCache>
            </c:numRef>
          </c:val>
          <c:extLst>
            <c:ext xmlns:c16="http://schemas.microsoft.com/office/drawing/2014/chart" uri="{C3380CC4-5D6E-409C-BE32-E72D297353CC}">
              <c16:uniqueId val="{00000004-5758-40B8-AF3F-503C4A155498}"/>
            </c:ext>
          </c:extLst>
        </c:ser>
        <c:dLbls>
          <c:showLegendKey val="0"/>
          <c:showVal val="0"/>
          <c:showCatName val="0"/>
          <c:showSerName val="0"/>
          <c:showPercent val="0"/>
          <c:showBubbleSize val="0"/>
          <c:showLeaderLines val="1"/>
        </c:dLbls>
        <c:firstSliceAng val="0"/>
        <c:holeSize val="6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97322994245937E-2"/>
          <c:y val="0"/>
          <c:w val="0.96447042022148188"/>
          <c:h val="0.99922205533966069"/>
        </c:manualLayout>
      </c:layout>
      <c:doughnutChart>
        <c:varyColors val="1"/>
        <c:ser>
          <c:idx val="0"/>
          <c:order val="0"/>
          <c:tx>
            <c:strRef>
              <c:f>Sheet1!$B$1</c:f>
              <c:strCache>
                <c:ptCount val="1"/>
                <c:pt idx="0">
                  <c:v>Food Preparation &amp; Serving</c:v>
                </c:pt>
              </c:strCache>
            </c:strRef>
          </c:tx>
          <c:spPr>
            <a:ln>
              <a:solidFill>
                <a:schemeClr val="bg1"/>
              </a:solidFill>
            </a:ln>
          </c:spPr>
          <c:dPt>
            <c:idx val="0"/>
            <c:bubble3D val="0"/>
            <c:spPr>
              <a:solidFill>
                <a:schemeClr val="accent1"/>
              </a:solidFill>
              <a:ln w="25400">
                <a:solidFill>
                  <a:schemeClr val="bg1"/>
                </a:solidFill>
              </a:ln>
              <a:effectLst/>
            </c:spPr>
            <c:extLst>
              <c:ext xmlns:c16="http://schemas.microsoft.com/office/drawing/2014/chart" uri="{C3380CC4-5D6E-409C-BE32-E72D297353CC}">
                <c16:uniqueId val="{00000001-2D44-4570-8517-76A1907FD4E2}"/>
              </c:ext>
            </c:extLst>
          </c:dPt>
          <c:dPt>
            <c:idx val="1"/>
            <c:bubble3D val="0"/>
            <c:spPr>
              <a:solidFill>
                <a:schemeClr val="tx2"/>
              </a:solidFill>
              <a:ln w="25400">
                <a:solidFill>
                  <a:schemeClr val="bg1"/>
                </a:solidFill>
              </a:ln>
              <a:effectLst/>
            </c:spPr>
            <c:extLst>
              <c:ext xmlns:c16="http://schemas.microsoft.com/office/drawing/2014/chart" uri="{C3380CC4-5D6E-409C-BE32-E72D297353CC}">
                <c16:uniqueId val="{00000003-2D44-4570-8517-76A1907FD4E2}"/>
              </c:ext>
            </c:extLst>
          </c:dPt>
          <c:dLbls>
            <c:dLbl>
              <c:idx val="0"/>
              <c:layout>
                <c:manualLayout>
                  <c:x val="-0.15586012519678288"/>
                  <c:y val="0.29094017762604663"/>
                </c:manualLayout>
              </c:layout>
              <c:tx>
                <c:rich>
                  <a:bodyPr rot="0" spcFirstLastPara="1" vertOverflow="ellipsis" vert="horz" wrap="square" lIns="38100" tIns="19050" rIns="38100" bIns="19050" anchor="ctr" anchorCtr="1">
                    <a:noAutofit/>
                  </a:bodyPr>
                  <a:lstStyle/>
                  <a:p>
                    <a:pPr>
                      <a:defRPr sz="4000" b="0" i="0" u="none" strike="noStrike" kern="1200" baseline="0">
                        <a:solidFill>
                          <a:schemeClr val="tx1">
                            <a:lumMod val="75000"/>
                            <a:lumOff val="25000"/>
                          </a:schemeClr>
                        </a:solidFill>
                        <a:latin typeface="+mn-lt"/>
                        <a:ea typeface="+mn-ea"/>
                        <a:cs typeface="+mn-cs"/>
                      </a:defRPr>
                    </a:pPr>
                    <a:fld id="{43BD9C01-C380-49C8-B8AA-137D1D49EF52}" type="VALUE">
                      <a:rPr lang="en-US" sz="4000" b="1" smtClean="0">
                        <a:solidFill>
                          <a:schemeClr val="accent1"/>
                        </a:solidFill>
                      </a:rPr>
                      <a:pPr>
                        <a:defRPr sz="4000"/>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4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67766385629173964"/>
                      <c:h val="0.42241809450107975"/>
                    </c:manualLayout>
                  </c15:layout>
                  <c15:dlblFieldTable/>
                  <c15:showDataLabelsRange val="0"/>
                </c:ext>
                <c:ext xmlns:c16="http://schemas.microsoft.com/office/drawing/2014/chart" uri="{C3380CC4-5D6E-409C-BE32-E72D297353CC}">
                  <c16:uniqueId val="{00000001-2D44-4570-8517-76A1907FD4E2}"/>
                </c:ext>
              </c:extLst>
            </c:dLbl>
            <c:dLbl>
              <c:idx val="1"/>
              <c:delete val="1"/>
              <c:extLst>
                <c:ext xmlns:c15="http://schemas.microsoft.com/office/drawing/2012/chart" uri="{CE6537A1-D6FC-4f65-9D91-7224C49458BB}"/>
                <c:ext xmlns:c16="http://schemas.microsoft.com/office/drawing/2014/chart" uri="{C3380CC4-5D6E-409C-BE32-E72D297353CC}">
                  <c16:uniqueId val="{00000003-2D44-4570-8517-76A1907FD4E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0%</c:formatCode>
                <c:ptCount val="2"/>
                <c:pt idx="0">
                  <c:v>0.21</c:v>
                </c:pt>
                <c:pt idx="1">
                  <c:v>0.79</c:v>
                </c:pt>
              </c:numCache>
            </c:numRef>
          </c:val>
          <c:extLst>
            <c:ext xmlns:c16="http://schemas.microsoft.com/office/drawing/2014/chart" uri="{C3380CC4-5D6E-409C-BE32-E72D297353CC}">
              <c16:uniqueId val="{00000004-2D44-4570-8517-76A1907FD4E2}"/>
            </c:ext>
          </c:extLst>
        </c:ser>
        <c:dLbls>
          <c:showLegendKey val="0"/>
          <c:showVal val="0"/>
          <c:showCatName val="0"/>
          <c:showSerName val="0"/>
          <c:showPercent val="0"/>
          <c:showBubbleSize val="0"/>
          <c:showLeaderLines val="1"/>
        </c:dLbls>
        <c:firstSliceAng val="0"/>
        <c:holeSize val="6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97322994245937E-2"/>
          <c:y val="0"/>
          <c:w val="0.96447042022148188"/>
          <c:h val="0.99922205533966069"/>
        </c:manualLayout>
      </c:layout>
      <c:doughnutChart>
        <c:varyColors val="1"/>
        <c:ser>
          <c:idx val="0"/>
          <c:order val="0"/>
          <c:tx>
            <c:strRef>
              <c:f>Sheet1!$B$1</c:f>
              <c:strCache>
                <c:ptCount val="1"/>
                <c:pt idx="0">
                  <c:v>Food Preparation &amp; Serving</c:v>
                </c:pt>
              </c:strCache>
            </c:strRef>
          </c:tx>
          <c:spPr>
            <a:ln>
              <a:solidFill>
                <a:schemeClr val="bg1"/>
              </a:solidFill>
            </a:ln>
          </c:spPr>
          <c:dPt>
            <c:idx val="0"/>
            <c:bubble3D val="0"/>
            <c:spPr>
              <a:solidFill>
                <a:schemeClr val="accent1"/>
              </a:solidFill>
              <a:ln w="25400">
                <a:solidFill>
                  <a:schemeClr val="bg1"/>
                </a:solidFill>
              </a:ln>
              <a:effectLst/>
            </c:spPr>
            <c:extLst>
              <c:ext xmlns:c16="http://schemas.microsoft.com/office/drawing/2014/chart" uri="{C3380CC4-5D6E-409C-BE32-E72D297353CC}">
                <c16:uniqueId val="{00000001-D105-44F8-A868-FBF4ABFBBB5F}"/>
              </c:ext>
            </c:extLst>
          </c:dPt>
          <c:dPt>
            <c:idx val="1"/>
            <c:bubble3D val="0"/>
            <c:spPr>
              <a:solidFill>
                <a:schemeClr val="tx2"/>
              </a:solidFill>
              <a:ln w="25400">
                <a:solidFill>
                  <a:schemeClr val="bg1"/>
                </a:solidFill>
              </a:ln>
              <a:effectLst/>
            </c:spPr>
            <c:extLst>
              <c:ext xmlns:c16="http://schemas.microsoft.com/office/drawing/2014/chart" uri="{C3380CC4-5D6E-409C-BE32-E72D297353CC}">
                <c16:uniqueId val="{00000003-D105-44F8-A868-FBF4ABFBBB5F}"/>
              </c:ext>
            </c:extLst>
          </c:dPt>
          <c:dLbls>
            <c:dLbl>
              <c:idx val="0"/>
              <c:layout>
                <c:manualLayout>
                  <c:x val="-0.11476425694948933"/>
                  <c:y val="0.25690906093987037"/>
                </c:manualLayout>
              </c:layout>
              <c:tx>
                <c:rich>
                  <a:bodyPr rot="0" spcFirstLastPara="1" vertOverflow="ellipsis" vert="horz" wrap="square" lIns="38100" tIns="19050" rIns="38100" bIns="19050" anchor="ctr" anchorCtr="1">
                    <a:noAutofit/>
                  </a:bodyPr>
                  <a:lstStyle/>
                  <a:p>
                    <a:pPr>
                      <a:defRPr sz="4000" b="0" i="0" u="none" strike="noStrike" kern="1200" baseline="0">
                        <a:solidFill>
                          <a:schemeClr val="tx1">
                            <a:lumMod val="75000"/>
                            <a:lumOff val="25000"/>
                          </a:schemeClr>
                        </a:solidFill>
                        <a:latin typeface="+mn-lt"/>
                        <a:ea typeface="+mn-ea"/>
                        <a:cs typeface="+mn-cs"/>
                      </a:defRPr>
                    </a:pPr>
                    <a:fld id="{43BD9C01-C380-49C8-B8AA-137D1D49EF52}" type="VALUE">
                      <a:rPr lang="en-US" sz="4000" b="1" smtClean="0">
                        <a:solidFill>
                          <a:schemeClr val="accent1"/>
                        </a:solidFill>
                      </a:rPr>
                      <a:pPr>
                        <a:defRPr sz="4000"/>
                      </a:pPr>
                      <a:t>[VALUE]</a:t>
                    </a:fld>
                    <a:r>
                      <a:rPr lang="en-US" sz="4000" b="1" dirty="0">
                        <a:solidFill>
                          <a:schemeClr val="accent1"/>
                        </a:solidFill>
                      </a:rPr>
                      <a:t>%</a:t>
                    </a:r>
                  </a:p>
                </c:rich>
              </c:tx>
              <c:spPr>
                <a:noFill/>
                <a:ln>
                  <a:noFill/>
                </a:ln>
                <a:effectLst/>
              </c:spPr>
              <c:txPr>
                <a:bodyPr rot="0" spcFirstLastPara="1" vertOverflow="ellipsis" vert="horz" wrap="square" lIns="38100" tIns="19050" rIns="38100" bIns="19050" anchor="ctr" anchorCtr="1">
                  <a:noAutofit/>
                </a:bodyPr>
                <a:lstStyle/>
                <a:p>
                  <a:pPr>
                    <a:defRPr sz="4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67766385629173964"/>
                      <c:h val="0.42241809450107975"/>
                    </c:manualLayout>
                  </c15:layout>
                  <c15:dlblFieldTable/>
                  <c15:showDataLabelsRange val="0"/>
                </c:ext>
                <c:ext xmlns:c16="http://schemas.microsoft.com/office/drawing/2014/chart" uri="{C3380CC4-5D6E-409C-BE32-E72D297353CC}">
                  <c16:uniqueId val="{00000001-D105-44F8-A868-FBF4ABFBBB5F}"/>
                </c:ext>
              </c:extLst>
            </c:dLbl>
            <c:dLbl>
              <c:idx val="1"/>
              <c:delete val="1"/>
              <c:extLst>
                <c:ext xmlns:c15="http://schemas.microsoft.com/office/drawing/2012/chart" uri="{CE6537A1-D6FC-4f65-9D91-7224C49458BB}"/>
                <c:ext xmlns:c16="http://schemas.microsoft.com/office/drawing/2014/chart" uri="{C3380CC4-5D6E-409C-BE32-E72D297353CC}">
                  <c16:uniqueId val="{00000003-D105-44F8-A868-FBF4ABFBBB5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General</c:formatCode>
                <c:ptCount val="2"/>
                <c:pt idx="0">
                  <c:v>29</c:v>
                </c:pt>
                <c:pt idx="1">
                  <c:v>71</c:v>
                </c:pt>
              </c:numCache>
            </c:numRef>
          </c:val>
          <c:extLst>
            <c:ext xmlns:c16="http://schemas.microsoft.com/office/drawing/2014/chart" uri="{C3380CC4-5D6E-409C-BE32-E72D297353CC}">
              <c16:uniqueId val="{00000004-D105-44F8-A868-FBF4ABFBBB5F}"/>
            </c:ext>
          </c:extLst>
        </c:ser>
        <c:dLbls>
          <c:showLegendKey val="0"/>
          <c:showVal val="0"/>
          <c:showCatName val="0"/>
          <c:showSerName val="0"/>
          <c:showPercent val="0"/>
          <c:showBubbleSize val="0"/>
          <c:showLeaderLines val="1"/>
        </c:dLbls>
        <c:firstSliceAng val="0"/>
        <c:holeSize val="6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97322994245937E-2"/>
          <c:y val="0"/>
          <c:w val="0.96447042022148188"/>
          <c:h val="0.99922205533966069"/>
        </c:manualLayout>
      </c:layout>
      <c:doughnutChart>
        <c:varyColors val="1"/>
        <c:ser>
          <c:idx val="0"/>
          <c:order val="0"/>
          <c:tx>
            <c:strRef>
              <c:f>Sheet1!$B$1</c:f>
              <c:strCache>
                <c:ptCount val="1"/>
                <c:pt idx="0">
                  <c:v>Food Preparation &amp; Serving</c:v>
                </c:pt>
              </c:strCache>
            </c:strRef>
          </c:tx>
          <c:spPr>
            <a:ln>
              <a:solidFill>
                <a:schemeClr val="bg1"/>
              </a:solidFill>
            </a:ln>
          </c:spPr>
          <c:dPt>
            <c:idx val="0"/>
            <c:bubble3D val="0"/>
            <c:spPr>
              <a:solidFill>
                <a:schemeClr val="accent1"/>
              </a:solidFill>
              <a:ln w="25400">
                <a:solidFill>
                  <a:schemeClr val="bg1"/>
                </a:solidFill>
              </a:ln>
              <a:effectLst/>
            </c:spPr>
            <c:extLst>
              <c:ext xmlns:c16="http://schemas.microsoft.com/office/drawing/2014/chart" uri="{C3380CC4-5D6E-409C-BE32-E72D297353CC}">
                <c16:uniqueId val="{00000001-16FB-4ECD-85C4-DF79417130B0}"/>
              </c:ext>
            </c:extLst>
          </c:dPt>
          <c:dPt>
            <c:idx val="1"/>
            <c:bubble3D val="0"/>
            <c:spPr>
              <a:solidFill>
                <a:schemeClr val="tx2"/>
              </a:solidFill>
              <a:ln w="25400">
                <a:solidFill>
                  <a:schemeClr val="bg1"/>
                </a:solidFill>
              </a:ln>
              <a:effectLst/>
            </c:spPr>
            <c:extLst>
              <c:ext xmlns:c16="http://schemas.microsoft.com/office/drawing/2014/chart" uri="{C3380CC4-5D6E-409C-BE32-E72D297353CC}">
                <c16:uniqueId val="{00000003-16FB-4ECD-85C4-DF79417130B0}"/>
              </c:ext>
            </c:extLst>
          </c:dPt>
          <c:dLbls>
            <c:dLbl>
              <c:idx val="0"/>
              <c:layout>
                <c:manualLayout>
                  <c:x val="-0.14901081382223394"/>
                  <c:y val="0.28384407573272841"/>
                </c:manualLayout>
              </c:layout>
              <c:tx>
                <c:rich>
                  <a:bodyPr rot="0" spcFirstLastPara="1" vertOverflow="ellipsis" vert="horz" wrap="square" lIns="38100" tIns="19050" rIns="38100" bIns="19050" anchor="ctr" anchorCtr="1">
                    <a:noAutofit/>
                  </a:bodyPr>
                  <a:lstStyle/>
                  <a:p>
                    <a:pPr>
                      <a:defRPr sz="4000" b="0" i="0" u="none" strike="noStrike" kern="1200" baseline="0">
                        <a:solidFill>
                          <a:schemeClr val="tx1">
                            <a:lumMod val="75000"/>
                            <a:lumOff val="25000"/>
                          </a:schemeClr>
                        </a:solidFill>
                        <a:latin typeface="+mn-lt"/>
                        <a:ea typeface="+mn-ea"/>
                        <a:cs typeface="+mn-cs"/>
                      </a:defRPr>
                    </a:pPr>
                    <a:fld id="{43BD9C01-C380-49C8-B8AA-137D1D49EF52}" type="VALUE">
                      <a:rPr lang="en-US" sz="4000" b="1" smtClean="0">
                        <a:solidFill>
                          <a:schemeClr val="accent1"/>
                        </a:solidFill>
                      </a:rPr>
                      <a:pPr>
                        <a:defRPr sz="4000"/>
                      </a:pPr>
                      <a:t>[VALUE]</a:t>
                    </a:fld>
                    <a:r>
                      <a:rPr lang="en-US" sz="4000" b="1" dirty="0">
                        <a:solidFill>
                          <a:schemeClr val="accent1"/>
                        </a:solidFill>
                      </a:rPr>
                      <a:t>%</a:t>
                    </a:r>
                  </a:p>
                </c:rich>
              </c:tx>
              <c:spPr>
                <a:noFill/>
                <a:ln>
                  <a:noFill/>
                </a:ln>
                <a:effectLst/>
              </c:spPr>
              <c:txPr>
                <a:bodyPr rot="0" spcFirstLastPara="1" vertOverflow="ellipsis" vert="horz" wrap="square" lIns="38100" tIns="19050" rIns="38100" bIns="19050" anchor="ctr" anchorCtr="1">
                  <a:noAutofit/>
                </a:bodyPr>
                <a:lstStyle/>
                <a:p>
                  <a:pPr>
                    <a:defRPr sz="4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67766385629173964"/>
                      <c:h val="0.42241809450107975"/>
                    </c:manualLayout>
                  </c15:layout>
                  <c15:dlblFieldTable/>
                  <c15:showDataLabelsRange val="0"/>
                </c:ext>
                <c:ext xmlns:c16="http://schemas.microsoft.com/office/drawing/2014/chart" uri="{C3380CC4-5D6E-409C-BE32-E72D297353CC}">
                  <c16:uniqueId val="{00000001-16FB-4ECD-85C4-DF79417130B0}"/>
                </c:ext>
              </c:extLst>
            </c:dLbl>
            <c:dLbl>
              <c:idx val="1"/>
              <c:delete val="1"/>
              <c:extLst>
                <c:ext xmlns:c15="http://schemas.microsoft.com/office/drawing/2012/chart" uri="{CE6537A1-D6FC-4f65-9D91-7224C49458BB}"/>
                <c:ext xmlns:c16="http://schemas.microsoft.com/office/drawing/2014/chart" uri="{C3380CC4-5D6E-409C-BE32-E72D297353CC}">
                  <c16:uniqueId val="{00000003-16FB-4ECD-85C4-DF79417130B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General</c:formatCode>
                <c:ptCount val="2"/>
                <c:pt idx="0">
                  <c:v>20</c:v>
                </c:pt>
                <c:pt idx="1">
                  <c:v>80</c:v>
                </c:pt>
              </c:numCache>
            </c:numRef>
          </c:val>
          <c:extLst>
            <c:ext xmlns:c16="http://schemas.microsoft.com/office/drawing/2014/chart" uri="{C3380CC4-5D6E-409C-BE32-E72D297353CC}">
              <c16:uniqueId val="{00000004-16FB-4ECD-85C4-DF79417130B0}"/>
            </c:ext>
          </c:extLst>
        </c:ser>
        <c:dLbls>
          <c:showLegendKey val="0"/>
          <c:showVal val="0"/>
          <c:showCatName val="0"/>
          <c:showSerName val="0"/>
          <c:showPercent val="0"/>
          <c:showBubbleSize val="0"/>
          <c:showLeaderLines val="1"/>
        </c:dLbls>
        <c:firstSliceAng val="0"/>
        <c:holeSize val="6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97322994245937E-2"/>
          <c:y val="0"/>
          <c:w val="0.96447042022148188"/>
          <c:h val="0.99922205533966069"/>
        </c:manualLayout>
      </c:layout>
      <c:doughnutChart>
        <c:varyColors val="1"/>
        <c:ser>
          <c:idx val="0"/>
          <c:order val="0"/>
          <c:tx>
            <c:strRef>
              <c:f>Sheet1!$B$1</c:f>
              <c:strCache>
                <c:ptCount val="1"/>
                <c:pt idx="0">
                  <c:v>Food Preparation &amp; Serving</c:v>
                </c:pt>
              </c:strCache>
            </c:strRef>
          </c:tx>
          <c:spPr>
            <a:ln>
              <a:solidFill>
                <a:schemeClr val="bg1"/>
              </a:solidFill>
            </a:ln>
          </c:spPr>
          <c:dPt>
            <c:idx val="0"/>
            <c:bubble3D val="0"/>
            <c:spPr>
              <a:solidFill>
                <a:schemeClr val="accent1"/>
              </a:solidFill>
              <a:ln w="25400">
                <a:solidFill>
                  <a:schemeClr val="bg1"/>
                </a:solidFill>
              </a:ln>
              <a:effectLst/>
            </c:spPr>
            <c:extLst>
              <c:ext xmlns:c16="http://schemas.microsoft.com/office/drawing/2014/chart" uri="{C3380CC4-5D6E-409C-BE32-E72D297353CC}">
                <c16:uniqueId val="{00000001-C7B4-48D5-A7EE-1E0D201ECDCD}"/>
              </c:ext>
            </c:extLst>
          </c:dPt>
          <c:dPt>
            <c:idx val="1"/>
            <c:bubble3D val="0"/>
            <c:spPr>
              <a:solidFill>
                <a:schemeClr val="tx2"/>
              </a:solidFill>
              <a:ln w="25400">
                <a:solidFill>
                  <a:schemeClr val="bg1"/>
                </a:solidFill>
              </a:ln>
              <a:effectLst/>
            </c:spPr>
            <c:extLst>
              <c:ext xmlns:c16="http://schemas.microsoft.com/office/drawing/2014/chart" uri="{C3380CC4-5D6E-409C-BE32-E72D297353CC}">
                <c16:uniqueId val="{00000003-C7B4-48D5-A7EE-1E0D201ECDCD}"/>
              </c:ext>
            </c:extLst>
          </c:dPt>
          <c:dLbls>
            <c:dLbl>
              <c:idx val="0"/>
              <c:layout>
                <c:manualLayout>
                  <c:x val="-1.7682542463524607E-2"/>
                  <c:y val="-0.29917448841066013"/>
                </c:manualLayout>
              </c:layout>
              <c:tx>
                <c:rich>
                  <a:bodyPr rot="0" spcFirstLastPara="1" vertOverflow="ellipsis" vert="horz" wrap="square" lIns="38100" tIns="19050" rIns="38100" bIns="19050" anchor="ctr" anchorCtr="1">
                    <a:noAutofit/>
                  </a:bodyPr>
                  <a:lstStyle/>
                  <a:p>
                    <a:pPr>
                      <a:defRPr sz="2800" b="0" i="0" u="none" strike="noStrike" kern="1200" baseline="0">
                        <a:solidFill>
                          <a:schemeClr val="tx1">
                            <a:lumMod val="75000"/>
                            <a:lumOff val="25000"/>
                          </a:schemeClr>
                        </a:solidFill>
                        <a:latin typeface="+mn-lt"/>
                        <a:ea typeface="+mn-ea"/>
                        <a:cs typeface="+mn-cs"/>
                      </a:defRPr>
                    </a:pPr>
                    <a:fld id="{43BD9C01-C380-49C8-B8AA-137D1D49EF52}" type="VALUE">
                      <a:rPr lang="en-US" sz="2800" b="1" smtClean="0">
                        <a:solidFill>
                          <a:schemeClr val="accent1"/>
                        </a:solidFill>
                      </a:rPr>
                      <a:pPr>
                        <a:defRPr sz="2800"/>
                      </a:pPr>
                      <a:t>[VALUE]</a:t>
                    </a:fld>
                    <a:r>
                      <a:rPr lang="en-US" sz="2800" b="1" dirty="0">
                        <a:solidFill>
                          <a:schemeClr val="accent1"/>
                        </a:solidFill>
                      </a:rPr>
                      <a:t>%</a:t>
                    </a:r>
                  </a:p>
                </c:rich>
              </c:tx>
              <c:spPr>
                <a:noFill/>
                <a:ln>
                  <a:noFill/>
                </a:ln>
                <a:effectLst/>
              </c:spPr>
              <c:txPr>
                <a:bodyPr rot="0" spcFirstLastPara="1" vertOverflow="ellipsis" vert="horz" wrap="square" lIns="38100" tIns="19050" rIns="38100" bIns="19050" anchor="ctr" anchorCtr="1">
                  <a:noAutofit/>
                </a:bodyPr>
                <a:lstStyle/>
                <a:p>
                  <a:pP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67766385629173964"/>
                      <c:h val="0.42241809450107975"/>
                    </c:manualLayout>
                  </c15:layout>
                  <c15:dlblFieldTable/>
                  <c15:showDataLabelsRange val="0"/>
                </c:ext>
                <c:ext xmlns:c16="http://schemas.microsoft.com/office/drawing/2014/chart" uri="{C3380CC4-5D6E-409C-BE32-E72D297353CC}">
                  <c16:uniqueId val="{00000001-C7B4-48D5-A7EE-1E0D201ECDCD}"/>
                </c:ext>
              </c:extLst>
            </c:dLbl>
            <c:dLbl>
              <c:idx val="1"/>
              <c:delete val="1"/>
              <c:extLst>
                <c:ext xmlns:c15="http://schemas.microsoft.com/office/drawing/2012/chart" uri="{CE6537A1-D6FC-4f65-9D91-7224C49458BB}"/>
                <c:ext xmlns:c16="http://schemas.microsoft.com/office/drawing/2014/chart" uri="{C3380CC4-5D6E-409C-BE32-E72D297353CC}">
                  <c16:uniqueId val="{00000003-C7B4-48D5-A7EE-1E0D201ECDCD}"/>
                </c:ext>
              </c:extLst>
            </c:dLbl>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General</c:formatCode>
                <c:ptCount val="2"/>
                <c:pt idx="0">
                  <c:v>100</c:v>
                </c:pt>
                <c:pt idx="1">
                  <c:v>0</c:v>
                </c:pt>
              </c:numCache>
            </c:numRef>
          </c:val>
          <c:extLst>
            <c:ext xmlns:c16="http://schemas.microsoft.com/office/drawing/2014/chart" uri="{C3380CC4-5D6E-409C-BE32-E72D297353CC}">
              <c16:uniqueId val="{00000004-C7B4-48D5-A7EE-1E0D201ECDCD}"/>
            </c:ext>
          </c:extLst>
        </c:ser>
        <c:dLbls>
          <c:showLegendKey val="0"/>
          <c:showVal val="0"/>
          <c:showCatName val="0"/>
          <c:showSerName val="0"/>
          <c:showPercent val="0"/>
          <c:showBubbleSize val="0"/>
          <c:showLeaderLines val="1"/>
        </c:dLbls>
        <c:firstSliceAng val="0"/>
        <c:holeSize val="6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97322994245937E-2"/>
          <c:y val="0"/>
          <c:w val="0.96447042022148188"/>
          <c:h val="0.99922205533966069"/>
        </c:manualLayout>
      </c:layout>
      <c:doughnutChart>
        <c:varyColors val="1"/>
        <c:ser>
          <c:idx val="0"/>
          <c:order val="0"/>
          <c:tx>
            <c:strRef>
              <c:f>Sheet1!$B$1</c:f>
              <c:strCache>
                <c:ptCount val="1"/>
                <c:pt idx="0">
                  <c:v>Food Preparation &amp; Serving</c:v>
                </c:pt>
              </c:strCache>
            </c:strRef>
          </c:tx>
          <c:spPr>
            <a:ln>
              <a:solidFill>
                <a:schemeClr val="bg1"/>
              </a:solidFill>
            </a:ln>
          </c:spPr>
          <c:dPt>
            <c:idx val="0"/>
            <c:bubble3D val="0"/>
            <c:spPr>
              <a:solidFill>
                <a:schemeClr val="accent1"/>
              </a:solidFill>
              <a:ln w="25400">
                <a:solidFill>
                  <a:schemeClr val="bg1"/>
                </a:solidFill>
              </a:ln>
              <a:effectLst/>
            </c:spPr>
            <c:extLst>
              <c:ext xmlns:c16="http://schemas.microsoft.com/office/drawing/2014/chart" uri="{C3380CC4-5D6E-409C-BE32-E72D297353CC}">
                <c16:uniqueId val="{00000001-5758-40B8-AF3F-503C4A155498}"/>
              </c:ext>
            </c:extLst>
          </c:dPt>
          <c:dPt>
            <c:idx val="1"/>
            <c:bubble3D val="0"/>
            <c:spPr>
              <a:solidFill>
                <a:schemeClr val="tx2"/>
              </a:solidFill>
              <a:ln w="25400">
                <a:solidFill>
                  <a:schemeClr val="bg1"/>
                </a:solidFill>
              </a:ln>
              <a:effectLst/>
            </c:spPr>
            <c:extLst>
              <c:ext xmlns:c16="http://schemas.microsoft.com/office/drawing/2014/chart" uri="{C3380CC4-5D6E-409C-BE32-E72D297353CC}">
                <c16:uniqueId val="{00000003-5758-40B8-AF3F-503C4A155498}"/>
              </c:ext>
            </c:extLst>
          </c:dPt>
          <c:dLbls>
            <c:dLbl>
              <c:idx val="0"/>
              <c:layout>
                <c:manualLayout>
                  <c:x val="-6.0173940104177849E-2"/>
                  <c:y val="-0.24180819215691007"/>
                </c:manualLayout>
              </c:layout>
              <c:tx>
                <c:rich>
                  <a:bodyPr rot="0" spcFirstLastPara="1" vertOverflow="ellipsis" vert="horz" wrap="square" lIns="38100" tIns="19050" rIns="38100" bIns="19050" anchor="ctr" anchorCtr="1">
                    <a:noAutofit/>
                  </a:bodyPr>
                  <a:lstStyle/>
                  <a:p>
                    <a:pPr>
                      <a:defRPr sz="2800" b="0" i="0" u="none" strike="noStrike" kern="1200" baseline="0">
                        <a:solidFill>
                          <a:schemeClr val="tx1">
                            <a:lumMod val="75000"/>
                            <a:lumOff val="25000"/>
                          </a:schemeClr>
                        </a:solidFill>
                        <a:latin typeface="+mn-lt"/>
                        <a:ea typeface="+mn-ea"/>
                        <a:cs typeface="+mn-cs"/>
                      </a:defRPr>
                    </a:pPr>
                    <a:fld id="{43BD9C01-C380-49C8-B8AA-137D1D49EF52}" type="VALUE">
                      <a:rPr lang="en-US" sz="2800" b="1" smtClean="0">
                        <a:solidFill>
                          <a:schemeClr val="accent1"/>
                        </a:solidFill>
                      </a:rPr>
                      <a:pPr>
                        <a:defRPr sz="2800"/>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83352398148852258"/>
                      <c:h val="0.42241809450107975"/>
                    </c:manualLayout>
                  </c15:layout>
                  <c15:dlblFieldTable/>
                  <c15:showDataLabelsRange val="0"/>
                </c:ext>
                <c:ext xmlns:c16="http://schemas.microsoft.com/office/drawing/2014/chart" uri="{C3380CC4-5D6E-409C-BE32-E72D297353CC}">
                  <c16:uniqueId val="{00000001-5758-40B8-AF3F-503C4A155498}"/>
                </c:ext>
              </c:extLst>
            </c:dLbl>
            <c:dLbl>
              <c:idx val="1"/>
              <c:delete val="1"/>
              <c:extLst>
                <c:ext xmlns:c15="http://schemas.microsoft.com/office/drawing/2012/chart" uri="{CE6537A1-D6FC-4f65-9D91-7224C49458BB}"/>
                <c:ext xmlns:c16="http://schemas.microsoft.com/office/drawing/2014/chart" uri="{C3380CC4-5D6E-409C-BE32-E72D297353CC}">
                  <c16:uniqueId val="{00000003-5758-40B8-AF3F-503C4A155498}"/>
                </c:ext>
              </c:extLst>
            </c:dLbl>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0%</c:formatCode>
                <c:ptCount val="2"/>
                <c:pt idx="0">
                  <c:v>0.7</c:v>
                </c:pt>
                <c:pt idx="1">
                  <c:v>0.3</c:v>
                </c:pt>
              </c:numCache>
            </c:numRef>
          </c:val>
          <c:extLst>
            <c:ext xmlns:c16="http://schemas.microsoft.com/office/drawing/2014/chart" uri="{C3380CC4-5D6E-409C-BE32-E72D297353CC}">
              <c16:uniqueId val="{00000004-5758-40B8-AF3F-503C4A155498}"/>
            </c:ext>
          </c:extLst>
        </c:ser>
        <c:dLbls>
          <c:showLegendKey val="0"/>
          <c:showVal val="0"/>
          <c:showCatName val="0"/>
          <c:showSerName val="0"/>
          <c:showPercent val="0"/>
          <c:showBubbleSize val="0"/>
          <c:showLeaderLines val="1"/>
        </c:dLbls>
        <c:firstSliceAng val="0"/>
        <c:holeSize val="6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97322994245937E-2"/>
          <c:y val="0"/>
          <c:w val="0.96447042022148188"/>
          <c:h val="0.99922205533966069"/>
        </c:manualLayout>
      </c:layout>
      <c:doughnutChart>
        <c:varyColors val="1"/>
        <c:ser>
          <c:idx val="0"/>
          <c:order val="0"/>
          <c:tx>
            <c:strRef>
              <c:f>Sheet1!$B$1</c:f>
              <c:strCache>
                <c:ptCount val="1"/>
                <c:pt idx="0">
                  <c:v>Food Preparation &amp; Serving</c:v>
                </c:pt>
              </c:strCache>
            </c:strRef>
          </c:tx>
          <c:spPr>
            <a:ln>
              <a:solidFill>
                <a:schemeClr val="bg1"/>
              </a:solidFill>
            </a:ln>
          </c:spPr>
          <c:dPt>
            <c:idx val="0"/>
            <c:bubble3D val="0"/>
            <c:spPr>
              <a:solidFill>
                <a:schemeClr val="accent1"/>
              </a:solidFill>
              <a:ln w="25400">
                <a:solidFill>
                  <a:schemeClr val="bg1"/>
                </a:solidFill>
              </a:ln>
              <a:effectLst/>
            </c:spPr>
            <c:extLst>
              <c:ext xmlns:c16="http://schemas.microsoft.com/office/drawing/2014/chart" uri="{C3380CC4-5D6E-409C-BE32-E72D297353CC}">
                <c16:uniqueId val="{00000001-2D44-4570-8517-76A1907FD4E2}"/>
              </c:ext>
            </c:extLst>
          </c:dPt>
          <c:dPt>
            <c:idx val="1"/>
            <c:bubble3D val="0"/>
            <c:spPr>
              <a:solidFill>
                <a:schemeClr val="tx2"/>
              </a:solidFill>
              <a:ln w="25400">
                <a:solidFill>
                  <a:schemeClr val="bg1"/>
                </a:solidFill>
              </a:ln>
              <a:effectLst/>
            </c:spPr>
            <c:extLst>
              <c:ext xmlns:c16="http://schemas.microsoft.com/office/drawing/2014/chart" uri="{C3380CC4-5D6E-409C-BE32-E72D297353CC}">
                <c16:uniqueId val="{00000003-2D44-4570-8517-76A1907FD4E2}"/>
              </c:ext>
            </c:extLst>
          </c:dPt>
          <c:dLbls>
            <c:dLbl>
              <c:idx val="0"/>
              <c:layout>
                <c:manualLayout>
                  <c:x val="-9.1424227257885779E-2"/>
                  <c:y val="0.28210955751639505"/>
                </c:manualLayout>
              </c:layout>
              <c:tx>
                <c:rich>
                  <a:bodyPr rot="0" spcFirstLastPara="1" vertOverflow="ellipsis" vert="horz" wrap="square" lIns="38100" tIns="19050" rIns="38100" bIns="19050" anchor="ctr" anchorCtr="1">
                    <a:noAutofit/>
                  </a:bodyPr>
                  <a:lstStyle/>
                  <a:p>
                    <a:pPr>
                      <a:defRPr sz="2800" b="0" i="0" u="none" strike="noStrike" kern="1200" baseline="0">
                        <a:solidFill>
                          <a:schemeClr val="tx1">
                            <a:lumMod val="75000"/>
                            <a:lumOff val="25000"/>
                          </a:schemeClr>
                        </a:solidFill>
                        <a:latin typeface="+mn-lt"/>
                        <a:ea typeface="+mn-ea"/>
                        <a:cs typeface="+mn-cs"/>
                      </a:defRPr>
                    </a:pPr>
                    <a:fld id="{43BD9C01-C380-49C8-B8AA-137D1D49EF52}" type="VALUE">
                      <a:rPr lang="en-US" sz="2800" b="1" smtClean="0">
                        <a:solidFill>
                          <a:schemeClr val="accent1"/>
                        </a:solidFill>
                      </a:rPr>
                      <a:pPr>
                        <a:defRPr sz="2800"/>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67766385629173964"/>
                      <c:h val="0.42241809450107975"/>
                    </c:manualLayout>
                  </c15:layout>
                  <c15:dlblFieldTable/>
                  <c15:showDataLabelsRange val="0"/>
                </c:ext>
                <c:ext xmlns:c16="http://schemas.microsoft.com/office/drawing/2014/chart" uri="{C3380CC4-5D6E-409C-BE32-E72D297353CC}">
                  <c16:uniqueId val="{00000001-2D44-4570-8517-76A1907FD4E2}"/>
                </c:ext>
              </c:extLst>
            </c:dLbl>
            <c:dLbl>
              <c:idx val="1"/>
              <c:delete val="1"/>
              <c:extLst>
                <c:ext xmlns:c15="http://schemas.microsoft.com/office/drawing/2012/chart" uri="{CE6537A1-D6FC-4f65-9D91-7224C49458BB}"/>
                <c:ext xmlns:c16="http://schemas.microsoft.com/office/drawing/2014/chart" uri="{C3380CC4-5D6E-409C-BE32-E72D297353CC}">
                  <c16:uniqueId val="{00000003-2D44-4570-8517-76A1907FD4E2}"/>
                </c:ext>
              </c:extLst>
            </c:dLbl>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0%</c:formatCode>
                <c:ptCount val="2"/>
                <c:pt idx="0">
                  <c:v>0.06</c:v>
                </c:pt>
                <c:pt idx="1">
                  <c:v>0.94</c:v>
                </c:pt>
              </c:numCache>
            </c:numRef>
          </c:val>
          <c:extLst>
            <c:ext xmlns:c16="http://schemas.microsoft.com/office/drawing/2014/chart" uri="{C3380CC4-5D6E-409C-BE32-E72D297353CC}">
              <c16:uniqueId val="{00000004-2D44-4570-8517-76A1907FD4E2}"/>
            </c:ext>
          </c:extLst>
        </c:ser>
        <c:dLbls>
          <c:showLegendKey val="0"/>
          <c:showVal val="0"/>
          <c:showCatName val="0"/>
          <c:showSerName val="0"/>
          <c:showPercent val="0"/>
          <c:showBubbleSize val="0"/>
          <c:showLeaderLines val="0"/>
        </c:dLbls>
        <c:firstSliceAng val="0"/>
        <c:holeSize val="6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97322994245937E-2"/>
          <c:y val="0"/>
          <c:w val="0.96447042022148188"/>
          <c:h val="0.99922205533966069"/>
        </c:manualLayout>
      </c:layout>
      <c:doughnutChart>
        <c:varyColors val="1"/>
        <c:ser>
          <c:idx val="0"/>
          <c:order val="0"/>
          <c:tx>
            <c:strRef>
              <c:f>Sheet1!$B$1</c:f>
              <c:strCache>
                <c:ptCount val="1"/>
                <c:pt idx="0">
                  <c:v>Food Preparation &amp; Serving</c:v>
                </c:pt>
              </c:strCache>
            </c:strRef>
          </c:tx>
          <c:spPr>
            <a:ln>
              <a:solidFill>
                <a:schemeClr val="bg1"/>
              </a:solidFill>
            </a:ln>
          </c:spPr>
          <c:dPt>
            <c:idx val="0"/>
            <c:bubble3D val="0"/>
            <c:spPr>
              <a:solidFill>
                <a:schemeClr val="accent1"/>
              </a:solidFill>
              <a:ln w="25400">
                <a:solidFill>
                  <a:schemeClr val="bg1"/>
                </a:solidFill>
              </a:ln>
              <a:effectLst/>
            </c:spPr>
            <c:extLst>
              <c:ext xmlns:c16="http://schemas.microsoft.com/office/drawing/2014/chart" uri="{C3380CC4-5D6E-409C-BE32-E72D297353CC}">
                <c16:uniqueId val="{00000001-D105-44F8-A868-FBF4ABFBBB5F}"/>
              </c:ext>
            </c:extLst>
          </c:dPt>
          <c:dPt>
            <c:idx val="1"/>
            <c:bubble3D val="0"/>
            <c:spPr>
              <a:solidFill>
                <a:schemeClr val="tx2"/>
              </a:solidFill>
              <a:ln w="25400">
                <a:solidFill>
                  <a:schemeClr val="bg1"/>
                </a:solidFill>
              </a:ln>
              <a:effectLst/>
            </c:spPr>
            <c:extLst>
              <c:ext xmlns:c16="http://schemas.microsoft.com/office/drawing/2014/chart" uri="{C3380CC4-5D6E-409C-BE32-E72D297353CC}">
                <c16:uniqueId val="{00000003-D105-44F8-A868-FBF4ABFBBB5F}"/>
              </c:ext>
            </c:extLst>
          </c:dPt>
          <c:dLbls>
            <c:dLbl>
              <c:idx val="0"/>
              <c:layout>
                <c:manualLayout>
                  <c:x val="-0.11476425694948933"/>
                  <c:y val="-0.28340098842553146"/>
                </c:manualLayout>
              </c:layout>
              <c:tx>
                <c:rich>
                  <a:bodyPr rot="0" spcFirstLastPara="1" vertOverflow="ellipsis" vert="horz" wrap="square" lIns="38100" tIns="19050" rIns="38100" bIns="19050" anchor="ctr" anchorCtr="1">
                    <a:noAutofit/>
                  </a:bodyPr>
                  <a:lstStyle/>
                  <a:p>
                    <a:pPr>
                      <a:defRPr sz="2800" b="0" i="0" u="none" strike="noStrike" kern="1200" baseline="0">
                        <a:solidFill>
                          <a:schemeClr val="tx1">
                            <a:lumMod val="75000"/>
                            <a:lumOff val="25000"/>
                          </a:schemeClr>
                        </a:solidFill>
                        <a:latin typeface="+mn-lt"/>
                        <a:ea typeface="+mn-ea"/>
                        <a:cs typeface="+mn-cs"/>
                      </a:defRPr>
                    </a:pPr>
                    <a:fld id="{43BD9C01-C380-49C8-B8AA-137D1D49EF52}" type="VALUE">
                      <a:rPr lang="en-US" sz="2800" b="1" smtClean="0">
                        <a:solidFill>
                          <a:schemeClr val="accent1"/>
                        </a:solidFill>
                      </a:rPr>
                      <a:pPr>
                        <a:defRPr sz="2800"/>
                      </a:pPr>
                      <a:t>[VALUE]</a:t>
                    </a:fld>
                    <a:r>
                      <a:rPr lang="en-US" sz="2800" b="1" dirty="0">
                        <a:solidFill>
                          <a:schemeClr val="accent1"/>
                        </a:solidFill>
                      </a:rPr>
                      <a:t>%</a:t>
                    </a:r>
                  </a:p>
                </c:rich>
              </c:tx>
              <c:spPr>
                <a:noFill/>
                <a:ln>
                  <a:noFill/>
                </a:ln>
                <a:effectLst/>
              </c:spPr>
              <c:txPr>
                <a:bodyPr rot="0" spcFirstLastPara="1" vertOverflow="ellipsis" vert="horz" wrap="square" lIns="38100" tIns="19050" rIns="38100" bIns="19050" anchor="ctr" anchorCtr="1">
                  <a:noAutofit/>
                </a:bodyPr>
                <a:lstStyle/>
                <a:p>
                  <a:pP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67766385629173964"/>
                      <c:h val="0.42241809450107975"/>
                    </c:manualLayout>
                  </c15:layout>
                  <c15:dlblFieldTable/>
                  <c15:showDataLabelsRange val="0"/>
                </c:ext>
                <c:ext xmlns:c16="http://schemas.microsoft.com/office/drawing/2014/chart" uri="{C3380CC4-5D6E-409C-BE32-E72D297353CC}">
                  <c16:uniqueId val="{00000001-D105-44F8-A868-FBF4ABFBBB5F}"/>
                </c:ext>
              </c:extLst>
            </c:dLbl>
            <c:dLbl>
              <c:idx val="1"/>
              <c:delete val="1"/>
              <c:extLst>
                <c:ext xmlns:c15="http://schemas.microsoft.com/office/drawing/2012/chart" uri="{CE6537A1-D6FC-4f65-9D91-7224C49458BB}"/>
                <c:ext xmlns:c16="http://schemas.microsoft.com/office/drawing/2014/chart" uri="{C3380CC4-5D6E-409C-BE32-E72D297353CC}">
                  <c16:uniqueId val="{00000003-D105-44F8-A868-FBF4ABFBBB5F}"/>
                </c:ext>
              </c:extLst>
            </c:dLbl>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General</c:formatCode>
                <c:ptCount val="2"/>
                <c:pt idx="0">
                  <c:v>90</c:v>
                </c:pt>
                <c:pt idx="1">
                  <c:v>10</c:v>
                </c:pt>
              </c:numCache>
            </c:numRef>
          </c:val>
          <c:extLst>
            <c:ext xmlns:c16="http://schemas.microsoft.com/office/drawing/2014/chart" uri="{C3380CC4-5D6E-409C-BE32-E72D297353CC}">
              <c16:uniqueId val="{00000004-D105-44F8-A868-FBF4ABFBBB5F}"/>
            </c:ext>
          </c:extLst>
        </c:ser>
        <c:dLbls>
          <c:showLegendKey val="0"/>
          <c:showVal val="0"/>
          <c:showCatName val="0"/>
          <c:showSerName val="0"/>
          <c:showPercent val="0"/>
          <c:showBubbleSize val="0"/>
          <c:showLeaderLines val="1"/>
        </c:dLbls>
        <c:firstSliceAng val="0"/>
        <c:holeSize val="6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97322994245937E-2"/>
          <c:y val="0"/>
          <c:w val="0.96447042022148188"/>
          <c:h val="0.99922205533966069"/>
        </c:manualLayout>
      </c:layout>
      <c:doughnutChart>
        <c:varyColors val="1"/>
        <c:dLbls>
          <c:showLegendKey val="0"/>
          <c:showVal val="0"/>
          <c:showCatName val="0"/>
          <c:showSerName val="0"/>
          <c:showPercent val="0"/>
          <c:showBubbleSize val="0"/>
          <c:showLeaderLines val="0"/>
        </c:dLbls>
        <c:firstSliceAng val="0"/>
        <c:holeSize val="6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97322994245937E-2"/>
          <c:y val="0"/>
          <c:w val="0.96447042022148188"/>
          <c:h val="0.99922205533966069"/>
        </c:manualLayout>
      </c:layout>
      <c:doughnutChart>
        <c:varyColors val="1"/>
        <c:ser>
          <c:idx val="0"/>
          <c:order val="0"/>
          <c:tx>
            <c:strRef>
              <c:f>Sheet1!$B$1</c:f>
              <c:strCache>
                <c:ptCount val="1"/>
                <c:pt idx="0">
                  <c:v>Food Preparation &amp; Serving</c:v>
                </c:pt>
              </c:strCache>
            </c:strRef>
          </c:tx>
          <c:spPr>
            <a:ln>
              <a:solidFill>
                <a:schemeClr val="bg1"/>
              </a:solidFill>
            </a:ln>
          </c:spPr>
          <c:dPt>
            <c:idx val="0"/>
            <c:bubble3D val="0"/>
            <c:spPr>
              <a:solidFill>
                <a:schemeClr val="accent1"/>
              </a:solidFill>
              <a:ln w="25400">
                <a:solidFill>
                  <a:schemeClr val="bg1"/>
                </a:solidFill>
              </a:ln>
              <a:effectLst/>
            </c:spPr>
            <c:extLst>
              <c:ext xmlns:c16="http://schemas.microsoft.com/office/drawing/2014/chart" uri="{C3380CC4-5D6E-409C-BE32-E72D297353CC}">
                <c16:uniqueId val="{00000001-C126-4B11-9382-44EE899E0591}"/>
              </c:ext>
            </c:extLst>
          </c:dPt>
          <c:dPt>
            <c:idx val="1"/>
            <c:bubble3D val="0"/>
            <c:spPr>
              <a:solidFill>
                <a:schemeClr val="tx2"/>
              </a:solidFill>
              <a:ln w="25400">
                <a:solidFill>
                  <a:schemeClr val="bg1"/>
                </a:solidFill>
              </a:ln>
              <a:effectLst/>
            </c:spPr>
            <c:extLst>
              <c:ext xmlns:c16="http://schemas.microsoft.com/office/drawing/2014/chart" uri="{C3380CC4-5D6E-409C-BE32-E72D297353CC}">
                <c16:uniqueId val="{00000003-C126-4B11-9382-44EE899E0591}"/>
              </c:ext>
            </c:extLst>
          </c:dPt>
          <c:dLbls>
            <c:dLbl>
              <c:idx val="0"/>
              <c:layout>
                <c:manualLayout>
                  <c:x val="-0.15366383627552299"/>
                  <c:y val="-9.8014824555780547E-2"/>
                </c:manualLayout>
              </c:layout>
              <c:tx>
                <c:rich>
                  <a:bodyPr rot="0" spcFirstLastPara="1" vertOverflow="ellipsis" vert="horz" wrap="square" lIns="38100" tIns="19050" rIns="38100" bIns="19050" anchor="ctr" anchorCtr="1">
                    <a:noAutofit/>
                  </a:bodyPr>
                  <a:lstStyle/>
                  <a:p>
                    <a:pPr>
                      <a:defRPr sz="2800" b="0" i="0" u="none" strike="noStrike" kern="1200" baseline="0">
                        <a:solidFill>
                          <a:schemeClr val="tx1">
                            <a:lumMod val="75000"/>
                            <a:lumOff val="25000"/>
                          </a:schemeClr>
                        </a:solidFill>
                        <a:latin typeface="+mn-lt"/>
                        <a:ea typeface="+mn-ea"/>
                        <a:cs typeface="+mn-cs"/>
                      </a:defRPr>
                    </a:pPr>
                    <a:fld id="{43BD9C01-C380-49C8-B8AA-137D1D49EF52}" type="VALUE">
                      <a:rPr lang="en-US" sz="2800" b="1" smtClean="0">
                        <a:solidFill>
                          <a:schemeClr val="accent1"/>
                        </a:solidFill>
                      </a:rPr>
                      <a:pPr>
                        <a:defRPr sz="2800"/>
                      </a:pPr>
                      <a:t>[VALUE]</a:t>
                    </a:fld>
                    <a:r>
                      <a:rPr lang="en-US" sz="2800" b="1" dirty="0">
                        <a:solidFill>
                          <a:schemeClr val="accent1"/>
                        </a:solidFill>
                      </a:rPr>
                      <a:t>%</a:t>
                    </a:r>
                  </a:p>
                </c:rich>
              </c:tx>
              <c:spPr>
                <a:noFill/>
                <a:ln>
                  <a:noFill/>
                </a:ln>
                <a:effectLst/>
              </c:spPr>
              <c:txPr>
                <a:bodyPr rot="0" spcFirstLastPara="1" vertOverflow="ellipsis" vert="horz" wrap="square" lIns="38100" tIns="19050" rIns="38100" bIns="19050" anchor="ctr" anchorCtr="1">
                  <a:noAutofit/>
                </a:bodyPr>
                <a:lstStyle/>
                <a:p>
                  <a:pP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67766385629173964"/>
                      <c:h val="0.42241809450107975"/>
                    </c:manualLayout>
                  </c15:layout>
                  <c15:dlblFieldTable/>
                  <c15:showDataLabelsRange val="0"/>
                </c:ext>
                <c:ext xmlns:c16="http://schemas.microsoft.com/office/drawing/2014/chart" uri="{C3380CC4-5D6E-409C-BE32-E72D297353CC}">
                  <c16:uniqueId val="{00000001-C126-4B11-9382-44EE899E0591}"/>
                </c:ext>
              </c:extLst>
            </c:dLbl>
            <c:dLbl>
              <c:idx val="1"/>
              <c:delete val="1"/>
              <c:extLst>
                <c:ext xmlns:c15="http://schemas.microsoft.com/office/drawing/2012/chart" uri="{CE6537A1-D6FC-4f65-9D91-7224C49458BB}"/>
                <c:ext xmlns:c16="http://schemas.microsoft.com/office/drawing/2014/chart" uri="{C3380CC4-5D6E-409C-BE32-E72D297353CC}">
                  <c16:uniqueId val="{00000003-C126-4B11-9382-44EE899E0591}"/>
                </c:ext>
              </c:extLst>
            </c:dLbl>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General</c:formatCode>
                <c:ptCount val="2"/>
                <c:pt idx="0">
                  <c:v>56</c:v>
                </c:pt>
                <c:pt idx="1">
                  <c:v>44</c:v>
                </c:pt>
              </c:numCache>
            </c:numRef>
          </c:val>
          <c:extLst>
            <c:ext xmlns:c16="http://schemas.microsoft.com/office/drawing/2014/chart" uri="{C3380CC4-5D6E-409C-BE32-E72D297353CC}">
              <c16:uniqueId val="{00000004-C126-4B11-9382-44EE899E0591}"/>
            </c:ext>
          </c:extLst>
        </c:ser>
        <c:dLbls>
          <c:showLegendKey val="0"/>
          <c:showVal val="0"/>
          <c:showCatName val="0"/>
          <c:showSerName val="0"/>
          <c:showPercent val="0"/>
          <c:showBubbleSize val="0"/>
          <c:showLeaderLines val="1"/>
        </c:dLbls>
        <c:firstSliceAng val="0"/>
        <c:holeSize val="6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804021-DEAA-4956-B37C-376FB353D81F}" type="doc">
      <dgm:prSet loTypeId="urn:microsoft.com/office/officeart/2005/8/layout/pyramid4" loCatId="relationship" qsTypeId="urn:microsoft.com/office/officeart/2005/8/quickstyle/simple1" qsCatId="simple" csTypeId="urn:microsoft.com/office/officeart/2005/8/colors/colorful3" csCatId="colorful" phldr="1"/>
      <dgm:spPr/>
      <dgm:t>
        <a:bodyPr/>
        <a:lstStyle/>
        <a:p>
          <a:endParaRPr lang="en-US"/>
        </a:p>
      </dgm:t>
    </dgm:pt>
    <dgm:pt modelId="{7D11D2DE-D748-4987-843A-20FACC573971}">
      <dgm:prSet phldrT="[Text]"/>
      <dgm:spPr/>
      <dgm:t>
        <a:bodyPr/>
        <a:lstStyle/>
        <a:p>
          <a:r>
            <a:rPr lang="en-US" dirty="0"/>
            <a:t>Preparing and </a:t>
          </a:r>
          <a:r>
            <a:rPr lang="en-US" b="0" i="0" u="none" strike="noStrike" baseline="0" dirty="0">
              <a:latin typeface="Kepler Std Light"/>
            </a:rPr>
            <a:t>educated and skilled workforce</a:t>
          </a:r>
          <a:endParaRPr lang="en-US" dirty="0"/>
        </a:p>
      </dgm:t>
    </dgm:pt>
    <dgm:pt modelId="{9F512DEC-AD32-41F9-9513-493DE2EF1981}" type="parTrans" cxnId="{DFA0478C-5688-4DA6-A1FD-B9B6DE9D3E63}">
      <dgm:prSet/>
      <dgm:spPr/>
      <dgm:t>
        <a:bodyPr/>
        <a:lstStyle/>
        <a:p>
          <a:endParaRPr lang="en-US">
            <a:solidFill>
              <a:schemeClr val="tx1"/>
            </a:solidFill>
          </a:endParaRPr>
        </a:p>
      </dgm:t>
    </dgm:pt>
    <dgm:pt modelId="{50494C3A-16D1-4711-AB5E-A7399EA2639D}" type="sibTrans" cxnId="{DFA0478C-5688-4DA6-A1FD-B9B6DE9D3E63}">
      <dgm:prSet/>
      <dgm:spPr/>
      <dgm:t>
        <a:bodyPr/>
        <a:lstStyle/>
        <a:p>
          <a:endParaRPr lang="en-US">
            <a:solidFill>
              <a:schemeClr val="tx1"/>
            </a:solidFill>
          </a:endParaRPr>
        </a:p>
      </dgm:t>
    </dgm:pt>
    <dgm:pt modelId="{8113C3AB-25A0-4CBA-86E1-9B98071D8BB8}">
      <dgm:prSet phldrT="[Text]"/>
      <dgm:spPr/>
      <dgm:t>
        <a:bodyPr/>
        <a:lstStyle/>
        <a:p>
          <a:r>
            <a:rPr lang="en-US" b="0" i="0" u="none" strike="noStrike" baseline="0" dirty="0">
              <a:latin typeface="Kepler Std Light"/>
            </a:rPr>
            <a:t>English and math, high school graduation rate and English proficiency</a:t>
          </a:r>
          <a:endParaRPr lang="en-US" dirty="0"/>
        </a:p>
      </dgm:t>
    </dgm:pt>
    <dgm:pt modelId="{20D2FA6F-BABD-4226-98D6-9BB9FB4943FE}" type="parTrans" cxnId="{9CB8B925-915D-4E14-A4F3-C170F58DDC96}">
      <dgm:prSet/>
      <dgm:spPr/>
      <dgm:t>
        <a:bodyPr/>
        <a:lstStyle/>
        <a:p>
          <a:endParaRPr lang="en-US">
            <a:solidFill>
              <a:schemeClr val="tx1"/>
            </a:solidFill>
          </a:endParaRPr>
        </a:p>
      </dgm:t>
    </dgm:pt>
    <dgm:pt modelId="{378EB7C3-D9B2-4291-A511-323FAB1E8535}" type="sibTrans" cxnId="{9CB8B925-915D-4E14-A4F3-C170F58DDC96}">
      <dgm:prSet/>
      <dgm:spPr/>
      <dgm:t>
        <a:bodyPr/>
        <a:lstStyle/>
        <a:p>
          <a:endParaRPr lang="en-US">
            <a:solidFill>
              <a:schemeClr val="tx1"/>
            </a:solidFill>
          </a:endParaRPr>
        </a:p>
      </dgm:t>
    </dgm:pt>
    <dgm:pt modelId="{4BAEB068-AC18-40A5-A427-B0C1C198B773}">
      <dgm:prSet phldrT="[Text]"/>
      <dgm:spPr/>
      <dgm:t>
        <a:bodyPr/>
        <a:lstStyle/>
        <a:p>
          <a:r>
            <a:rPr lang="en-US" dirty="0"/>
            <a:t>Other goals aligned to the vision </a:t>
          </a:r>
        </a:p>
      </dgm:t>
    </dgm:pt>
    <dgm:pt modelId="{74FBA7BF-707D-4058-AD92-7BCD4F1382A1}" type="parTrans" cxnId="{27552E1A-D82A-4839-9AA9-4F63A6202023}">
      <dgm:prSet/>
      <dgm:spPr/>
      <dgm:t>
        <a:bodyPr/>
        <a:lstStyle/>
        <a:p>
          <a:endParaRPr lang="en-US">
            <a:solidFill>
              <a:schemeClr val="tx1"/>
            </a:solidFill>
          </a:endParaRPr>
        </a:p>
      </dgm:t>
    </dgm:pt>
    <dgm:pt modelId="{764A9333-F113-49B3-9B25-1B453915F4A7}" type="sibTrans" cxnId="{27552E1A-D82A-4839-9AA9-4F63A6202023}">
      <dgm:prSet/>
      <dgm:spPr/>
      <dgm:t>
        <a:bodyPr/>
        <a:lstStyle/>
        <a:p>
          <a:endParaRPr lang="en-US">
            <a:solidFill>
              <a:schemeClr val="tx1"/>
            </a:solidFill>
          </a:endParaRPr>
        </a:p>
      </dgm:t>
    </dgm:pt>
    <dgm:pt modelId="{FC9715F8-2035-497E-939D-74E9A0FB0D41}">
      <dgm:prSet phldrT="[Text]"/>
      <dgm:spPr/>
      <dgm:t>
        <a:bodyPr/>
        <a:lstStyle/>
        <a:p>
          <a:r>
            <a:rPr lang="en-US" b="0" i="0" u="none" strike="noStrike" baseline="0" dirty="0">
              <a:latin typeface="Kepler Std Light"/>
            </a:rPr>
            <a:t>Meeting the skilled workforce needs of employers</a:t>
          </a:r>
          <a:endParaRPr lang="en-US" dirty="0"/>
        </a:p>
      </dgm:t>
    </dgm:pt>
    <dgm:pt modelId="{70A4FEE3-2E67-4C11-BBED-B5AEF2A7C464}" type="parTrans" cxnId="{ECCF7728-609F-44B2-BB73-A79347B684DF}">
      <dgm:prSet/>
      <dgm:spPr/>
      <dgm:t>
        <a:bodyPr/>
        <a:lstStyle/>
        <a:p>
          <a:endParaRPr lang="en-US">
            <a:solidFill>
              <a:schemeClr val="tx1"/>
            </a:solidFill>
          </a:endParaRPr>
        </a:p>
      </dgm:t>
    </dgm:pt>
    <dgm:pt modelId="{E845C605-7030-4326-8FD4-826C8A728570}" type="sibTrans" cxnId="{ECCF7728-609F-44B2-BB73-A79347B684DF}">
      <dgm:prSet/>
      <dgm:spPr/>
      <dgm:t>
        <a:bodyPr/>
        <a:lstStyle/>
        <a:p>
          <a:endParaRPr lang="en-US">
            <a:solidFill>
              <a:schemeClr val="tx1"/>
            </a:solidFill>
          </a:endParaRPr>
        </a:p>
      </dgm:t>
    </dgm:pt>
    <dgm:pt modelId="{930A30EF-E0DC-40CD-9EE5-08FF254BD950}" type="pres">
      <dgm:prSet presAssocID="{B5804021-DEAA-4956-B37C-376FB353D81F}" presName="compositeShape" presStyleCnt="0">
        <dgm:presLayoutVars>
          <dgm:chMax val="9"/>
          <dgm:dir/>
          <dgm:resizeHandles val="exact"/>
        </dgm:presLayoutVars>
      </dgm:prSet>
      <dgm:spPr/>
    </dgm:pt>
    <dgm:pt modelId="{6CD1B31E-4B28-4E3B-A059-FBDD829FC0A7}" type="pres">
      <dgm:prSet presAssocID="{B5804021-DEAA-4956-B37C-376FB353D81F}" presName="triangle1" presStyleLbl="node1" presStyleIdx="0" presStyleCnt="4" custLinFactNeighborY="1010">
        <dgm:presLayoutVars>
          <dgm:bulletEnabled val="1"/>
        </dgm:presLayoutVars>
      </dgm:prSet>
      <dgm:spPr/>
    </dgm:pt>
    <dgm:pt modelId="{2647182F-2AAF-446E-AD2E-2F398FABCDEC}" type="pres">
      <dgm:prSet presAssocID="{B5804021-DEAA-4956-B37C-376FB353D81F}" presName="triangle2" presStyleLbl="node1" presStyleIdx="1" presStyleCnt="4">
        <dgm:presLayoutVars>
          <dgm:bulletEnabled val="1"/>
        </dgm:presLayoutVars>
      </dgm:prSet>
      <dgm:spPr/>
    </dgm:pt>
    <dgm:pt modelId="{0B78134F-2A54-44AD-9460-C11265FA686D}" type="pres">
      <dgm:prSet presAssocID="{B5804021-DEAA-4956-B37C-376FB353D81F}" presName="triangle3" presStyleLbl="node1" presStyleIdx="2" presStyleCnt="4">
        <dgm:presLayoutVars>
          <dgm:bulletEnabled val="1"/>
        </dgm:presLayoutVars>
      </dgm:prSet>
      <dgm:spPr/>
    </dgm:pt>
    <dgm:pt modelId="{1A33B897-A2D7-4298-B726-E0B1BDA42EAD}" type="pres">
      <dgm:prSet presAssocID="{B5804021-DEAA-4956-B37C-376FB353D81F}" presName="triangle4" presStyleLbl="node1" presStyleIdx="3" presStyleCnt="4">
        <dgm:presLayoutVars>
          <dgm:bulletEnabled val="1"/>
        </dgm:presLayoutVars>
      </dgm:prSet>
      <dgm:spPr/>
    </dgm:pt>
  </dgm:ptLst>
  <dgm:cxnLst>
    <dgm:cxn modelId="{513D2512-69EB-49EB-9674-52EABECA8AAA}" type="presOf" srcId="{8113C3AB-25A0-4CBA-86E1-9B98071D8BB8}" destId="{2647182F-2AAF-446E-AD2E-2F398FABCDEC}" srcOrd="0" destOrd="0" presId="urn:microsoft.com/office/officeart/2005/8/layout/pyramid4"/>
    <dgm:cxn modelId="{27552E1A-D82A-4839-9AA9-4F63A6202023}" srcId="{B5804021-DEAA-4956-B37C-376FB353D81F}" destId="{4BAEB068-AC18-40A5-A427-B0C1C198B773}" srcOrd="2" destOrd="0" parTransId="{74FBA7BF-707D-4058-AD92-7BCD4F1382A1}" sibTransId="{764A9333-F113-49B3-9B25-1B453915F4A7}"/>
    <dgm:cxn modelId="{9CB8B925-915D-4E14-A4F3-C170F58DDC96}" srcId="{B5804021-DEAA-4956-B37C-376FB353D81F}" destId="{8113C3AB-25A0-4CBA-86E1-9B98071D8BB8}" srcOrd="1" destOrd="0" parTransId="{20D2FA6F-BABD-4226-98D6-9BB9FB4943FE}" sibTransId="{378EB7C3-D9B2-4291-A511-323FAB1E8535}"/>
    <dgm:cxn modelId="{ECCF7728-609F-44B2-BB73-A79347B684DF}" srcId="{B5804021-DEAA-4956-B37C-376FB353D81F}" destId="{FC9715F8-2035-497E-939D-74E9A0FB0D41}" srcOrd="3" destOrd="0" parTransId="{70A4FEE3-2E67-4C11-BBED-B5AEF2A7C464}" sibTransId="{E845C605-7030-4326-8FD4-826C8A728570}"/>
    <dgm:cxn modelId="{FD56E952-4BA5-46A5-8A0E-0513B8A940CE}" type="presOf" srcId="{7D11D2DE-D748-4987-843A-20FACC573971}" destId="{6CD1B31E-4B28-4E3B-A059-FBDD829FC0A7}" srcOrd="0" destOrd="0" presId="urn:microsoft.com/office/officeart/2005/8/layout/pyramid4"/>
    <dgm:cxn modelId="{DFA0478C-5688-4DA6-A1FD-B9B6DE9D3E63}" srcId="{B5804021-DEAA-4956-B37C-376FB353D81F}" destId="{7D11D2DE-D748-4987-843A-20FACC573971}" srcOrd="0" destOrd="0" parTransId="{9F512DEC-AD32-41F9-9513-493DE2EF1981}" sibTransId="{50494C3A-16D1-4711-AB5E-A7399EA2639D}"/>
    <dgm:cxn modelId="{E3147AA6-2042-4367-B473-F85B06B3CCA9}" type="presOf" srcId="{FC9715F8-2035-497E-939D-74E9A0FB0D41}" destId="{1A33B897-A2D7-4298-B726-E0B1BDA42EAD}" srcOrd="0" destOrd="0" presId="urn:microsoft.com/office/officeart/2005/8/layout/pyramid4"/>
    <dgm:cxn modelId="{D22A66B0-544C-4195-BA8D-9C678BCD535B}" type="presOf" srcId="{4BAEB068-AC18-40A5-A427-B0C1C198B773}" destId="{0B78134F-2A54-44AD-9460-C11265FA686D}" srcOrd="0" destOrd="0" presId="urn:microsoft.com/office/officeart/2005/8/layout/pyramid4"/>
    <dgm:cxn modelId="{2578EAF4-09FF-47A9-B6C0-76855ACE35F7}" type="presOf" srcId="{B5804021-DEAA-4956-B37C-376FB353D81F}" destId="{930A30EF-E0DC-40CD-9EE5-08FF254BD950}" srcOrd="0" destOrd="0" presId="urn:microsoft.com/office/officeart/2005/8/layout/pyramid4"/>
    <dgm:cxn modelId="{A81862C7-F5B3-4FC2-A8AB-82F752420EFE}" type="presParOf" srcId="{930A30EF-E0DC-40CD-9EE5-08FF254BD950}" destId="{6CD1B31E-4B28-4E3B-A059-FBDD829FC0A7}" srcOrd="0" destOrd="0" presId="urn:microsoft.com/office/officeart/2005/8/layout/pyramid4"/>
    <dgm:cxn modelId="{CE93BA63-85D7-4204-AAD2-9F62050AC304}" type="presParOf" srcId="{930A30EF-E0DC-40CD-9EE5-08FF254BD950}" destId="{2647182F-2AAF-446E-AD2E-2F398FABCDEC}" srcOrd="1" destOrd="0" presId="urn:microsoft.com/office/officeart/2005/8/layout/pyramid4"/>
    <dgm:cxn modelId="{B99EA048-0634-4426-9DAB-A09D6B91E04A}" type="presParOf" srcId="{930A30EF-E0DC-40CD-9EE5-08FF254BD950}" destId="{0B78134F-2A54-44AD-9460-C11265FA686D}" srcOrd="2" destOrd="0" presId="urn:microsoft.com/office/officeart/2005/8/layout/pyramid4"/>
    <dgm:cxn modelId="{E8D2B6A9-3A4F-4D68-A6EE-C1C2D6081F8C}" type="presParOf" srcId="{930A30EF-E0DC-40CD-9EE5-08FF254BD950}" destId="{1A33B897-A2D7-4298-B726-E0B1BDA42EAD}" srcOrd="3" destOrd="0" presId="urn:microsoft.com/office/officeart/2005/8/layout/pyramid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93A3A9-FBBE-480D-9E7B-D4EF360F0D55}" type="doc">
      <dgm:prSet loTypeId="urn:microsoft.com/office/officeart/2005/8/layout/hList6" loCatId="list" qsTypeId="urn:microsoft.com/office/officeart/2005/8/quickstyle/simple1" qsCatId="simple" csTypeId="urn:microsoft.com/office/officeart/2005/8/colors/colorful5" csCatId="colorful" phldr="1"/>
      <dgm:spPr/>
      <dgm:t>
        <a:bodyPr/>
        <a:lstStyle/>
        <a:p>
          <a:endParaRPr lang="en-US"/>
        </a:p>
      </dgm:t>
    </dgm:pt>
    <dgm:pt modelId="{65422FEE-0DF2-4417-9663-7A78D97F867A}">
      <dgm:prSet phldrT="[Text]" custT="1"/>
      <dgm:spPr>
        <a:solidFill>
          <a:srgbClr val="00642D"/>
        </a:solidFill>
      </dgm:spPr>
      <dgm:t>
        <a:bodyPr/>
        <a:lstStyle/>
        <a:p>
          <a:r>
            <a:rPr lang="en-US" sz="2400" b="1" dirty="0">
              <a:solidFill>
                <a:schemeClr val="bg1"/>
              </a:solidFill>
            </a:rPr>
            <a:t>Career pathways</a:t>
          </a:r>
        </a:p>
        <a:p>
          <a:endParaRPr lang="en-US" sz="900" dirty="0">
            <a:solidFill>
              <a:schemeClr val="bg1"/>
            </a:solidFill>
          </a:endParaRPr>
        </a:p>
      </dgm:t>
    </dgm:pt>
    <dgm:pt modelId="{5E3A94B1-EDB2-448E-9D46-7D60A0E55D0B}" type="parTrans" cxnId="{F7AAFCB5-C41C-4A44-A019-FA5DF46C5654}">
      <dgm:prSet/>
      <dgm:spPr/>
      <dgm:t>
        <a:bodyPr/>
        <a:lstStyle/>
        <a:p>
          <a:endParaRPr lang="en-US">
            <a:solidFill>
              <a:schemeClr val="bg1"/>
            </a:solidFill>
          </a:endParaRPr>
        </a:p>
      </dgm:t>
    </dgm:pt>
    <dgm:pt modelId="{FB694C4B-0B11-426B-A972-1036004F4243}" type="sibTrans" cxnId="{F7AAFCB5-C41C-4A44-A019-FA5DF46C5654}">
      <dgm:prSet/>
      <dgm:spPr/>
      <dgm:t>
        <a:bodyPr/>
        <a:lstStyle/>
        <a:p>
          <a:endParaRPr lang="en-US">
            <a:solidFill>
              <a:schemeClr val="bg1"/>
            </a:solidFill>
          </a:endParaRPr>
        </a:p>
      </dgm:t>
    </dgm:pt>
    <dgm:pt modelId="{92FD52E9-253C-4BAB-ACD0-C1B649A685F0}">
      <dgm:prSet phldrT="[Text]"/>
      <dgm:spPr>
        <a:solidFill>
          <a:srgbClr val="00642D"/>
        </a:solidFill>
      </dgm:spPr>
      <dgm:t>
        <a:bodyPr/>
        <a:lstStyle/>
        <a:p>
          <a:r>
            <a:rPr lang="en-US" sz="1900" b="0" i="0" u="none" strike="noStrike" baseline="0" dirty="0">
              <a:solidFill>
                <a:schemeClr val="bg1"/>
              </a:solidFill>
              <a:latin typeface="HelveticaNeueLT Std Lt Cn"/>
            </a:rPr>
            <a:t>Share labor market data</a:t>
          </a:r>
          <a:endParaRPr lang="en-US" sz="1900" dirty="0">
            <a:solidFill>
              <a:schemeClr val="bg1"/>
            </a:solidFill>
          </a:endParaRPr>
        </a:p>
      </dgm:t>
    </dgm:pt>
    <dgm:pt modelId="{97C9A8F7-BE8B-4669-9037-788C248CD995}" type="parTrans" cxnId="{1FB62A31-FC81-43CD-A40E-1E184C445267}">
      <dgm:prSet/>
      <dgm:spPr/>
      <dgm:t>
        <a:bodyPr/>
        <a:lstStyle/>
        <a:p>
          <a:endParaRPr lang="en-US">
            <a:solidFill>
              <a:schemeClr val="bg1"/>
            </a:solidFill>
          </a:endParaRPr>
        </a:p>
      </dgm:t>
    </dgm:pt>
    <dgm:pt modelId="{FCD68243-ECBE-410C-9358-8C3E20736FB7}" type="sibTrans" cxnId="{1FB62A31-FC81-43CD-A40E-1E184C445267}">
      <dgm:prSet/>
      <dgm:spPr/>
      <dgm:t>
        <a:bodyPr/>
        <a:lstStyle/>
        <a:p>
          <a:endParaRPr lang="en-US">
            <a:solidFill>
              <a:schemeClr val="bg1"/>
            </a:solidFill>
          </a:endParaRPr>
        </a:p>
      </dgm:t>
    </dgm:pt>
    <dgm:pt modelId="{3EDC822C-0763-4F1C-9183-BDACAA478C56}">
      <dgm:prSet phldrT="[Text]"/>
      <dgm:spPr>
        <a:solidFill>
          <a:srgbClr val="00642D"/>
        </a:solidFill>
      </dgm:spPr>
      <dgm:t>
        <a:bodyPr/>
        <a:lstStyle/>
        <a:p>
          <a:r>
            <a:rPr lang="en-US" sz="1900" b="0" i="0" u="none" strike="noStrike" baseline="0" dirty="0">
              <a:solidFill>
                <a:schemeClr val="bg1"/>
              </a:solidFill>
              <a:latin typeface="HelveticaNeueLT Std Lt Cn"/>
            </a:rPr>
            <a:t>Use a shared set of criteria and processes to develop high-quality pathways</a:t>
          </a:r>
          <a:endParaRPr lang="en-US" sz="1900" dirty="0">
            <a:solidFill>
              <a:schemeClr val="bg1"/>
            </a:solidFill>
          </a:endParaRPr>
        </a:p>
      </dgm:t>
    </dgm:pt>
    <dgm:pt modelId="{6409159A-A6BF-4EF4-BD49-3CD46607835E}" type="parTrans" cxnId="{0890CF36-EBBE-4AB4-A707-E32E09D01D86}">
      <dgm:prSet/>
      <dgm:spPr/>
      <dgm:t>
        <a:bodyPr/>
        <a:lstStyle/>
        <a:p>
          <a:endParaRPr lang="en-US">
            <a:solidFill>
              <a:schemeClr val="bg1"/>
            </a:solidFill>
          </a:endParaRPr>
        </a:p>
      </dgm:t>
    </dgm:pt>
    <dgm:pt modelId="{8CF21D0B-A6C1-4953-9821-0EC1824B3379}" type="sibTrans" cxnId="{0890CF36-EBBE-4AB4-A707-E32E09D01D86}">
      <dgm:prSet/>
      <dgm:spPr/>
      <dgm:t>
        <a:bodyPr/>
        <a:lstStyle/>
        <a:p>
          <a:endParaRPr lang="en-US">
            <a:solidFill>
              <a:schemeClr val="bg1"/>
            </a:solidFill>
          </a:endParaRPr>
        </a:p>
      </dgm:t>
    </dgm:pt>
    <dgm:pt modelId="{76D7FD6D-D62E-4D9D-9D5E-DC1DD54D1997}">
      <dgm:prSet phldrT="[Text]" custT="1"/>
      <dgm:spPr>
        <a:solidFill>
          <a:srgbClr val="00B050"/>
        </a:solidFill>
      </dgm:spPr>
      <dgm:t>
        <a:bodyPr/>
        <a:lstStyle/>
        <a:p>
          <a:r>
            <a:rPr lang="en-US" sz="2600" b="1" dirty="0">
              <a:solidFill>
                <a:schemeClr val="bg1"/>
              </a:solidFill>
            </a:rPr>
            <a:t>Work-based learning</a:t>
          </a:r>
        </a:p>
        <a:p>
          <a:endParaRPr lang="en-US" sz="800" dirty="0">
            <a:solidFill>
              <a:schemeClr val="bg1"/>
            </a:solidFill>
          </a:endParaRPr>
        </a:p>
      </dgm:t>
    </dgm:pt>
    <dgm:pt modelId="{7B077503-2C3C-4871-AF6E-5201BDA8250C}" type="parTrans" cxnId="{CC6E8589-C1D8-4DAB-9AF2-74499ED876C0}">
      <dgm:prSet/>
      <dgm:spPr/>
      <dgm:t>
        <a:bodyPr/>
        <a:lstStyle/>
        <a:p>
          <a:endParaRPr lang="en-US">
            <a:solidFill>
              <a:schemeClr val="bg1"/>
            </a:solidFill>
          </a:endParaRPr>
        </a:p>
      </dgm:t>
    </dgm:pt>
    <dgm:pt modelId="{ACE43590-2366-4D9F-92D7-CB11F9891635}" type="sibTrans" cxnId="{CC6E8589-C1D8-4DAB-9AF2-74499ED876C0}">
      <dgm:prSet/>
      <dgm:spPr/>
      <dgm:t>
        <a:bodyPr/>
        <a:lstStyle/>
        <a:p>
          <a:endParaRPr lang="en-US">
            <a:solidFill>
              <a:schemeClr val="bg1"/>
            </a:solidFill>
          </a:endParaRPr>
        </a:p>
      </dgm:t>
    </dgm:pt>
    <dgm:pt modelId="{8CDDAE2B-D6DF-46E0-BA4B-ACC665DD7B90}">
      <dgm:prSet phldrT="[Text]"/>
      <dgm:spPr>
        <a:solidFill>
          <a:srgbClr val="00B050"/>
        </a:solidFill>
      </dgm:spPr>
      <dgm:t>
        <a:bodyPr/>
        <a:lstStyle/>
        <a:p>
          <a:r>
            <a:rPr lang="en-US" sz="2000" dirty="0">
              <a:solidFill>
                <a:schemeClr val="bg1"/>
              </a:solidFill>
            </a:rPr>
            <a:t>Focus funds on WBL in the most in-demand fields</a:t>
          </a:r>
        </a:p>
      </dgm:t>
    </dgm:pt>
    <dgm:pt modelId="{F1B2EDA2-F55B-4D3B-8C8C-5964F062C7F9}" type="parTrans" cxnId="{0FF94C55-863C-484B-AAB1-DAA59D0962BE}">
      <dgm:prSet/>
      <dgm:spPr/>
      <dgm:t>
        <a:bodyPr/>
        <a:lstStyle/>
        <a:p>
          <a:endParaRPr lang="en-US">
            <a:solidFill>
              <a:schemeClr val="bg1"/>
            </a:solidFill>
          </a:endParaRPr>
        </a:p>
      </dgm:t>
    </dgm:pt>
    <dgm:pt modelId="{44CD0D40-B9C7-4E40-87EE-0C5DE281EF11}" type="sibTrans" cxnId="{0FF94C55-863C-484B-AAB1-DAA59D0962BE}">
      <dgm:prSet/>
      <dgm:spPr/>
      <dgm:t>
        <a:bodyPr/>
        <a:lstStyle/>
        <a:p>
          <a:endParaRPr lang="en-US">
            <a:solidFill>
              <a:schemeClr val="bg1"/>
            </a:solidFill>
          </a:endParaRPr>
        </a:p>
      </dgm:t>
    </dgm:pt>
    <dgm:pt modelId="{F259E925-F894-4FCB-B20A-F9B39543BBF1}">
      <dgm:prSet phldrT="[Text]"/>
      <dgm:spPr>
        <a:solidFill>
          <a:srgbClr val="00B050"/>
        </a:solidFill>
      </dgm:spPr>
      <dgm:t>
        <a:bodyPr/>
        <a:lstStyle/>
        <a:p>
          <a:r>
            <a:rPr lang="en-US" sz="2000" b="0" i="0" u="none" strike="noStrike" baseline="0" dirty="0">
              <a:solidFill>
                <a:schemeClr val="bg1"/>
              </a:solidFill>
              <a:latin typeface="HelveticaNeueLT Std Lt Cn"/>
            </a:rPr>
            <a:t>Articulate what high-quality work-based learning</a:t>
          </a:r>
          <a:r>
            <a:rPr lang="en-US" sz="2000" dirty="0">
              <a:solidFill>
                <a:schemeClr val="bg1"/>
              </a:solidFill>
              <a:latin typeface="HelveticaNeueLT Std Lt Cn"/>
            </a:rPr>
            <a:t> looks like</a:t>
          </a:r>
          <a:endParaRPr lang="en-US" sz="2000" dirty="0">
            <a:solidFill>
              <a:schemeClr val="bg1"/>
            </a:solidFill>
          </a:endParaRPr>
        </a:p>
      </dgm:t>
    </dgm:pt>
    <dgm:pt modelId="{3557D410-AF9D-4D96-BC3E-D1E2AC6323A1}" type="parTrans" cxnId="{9850AD92-3BA8-41AC-96BF-F9801B37D055}">
      <dgm:prSet/>
      <dgm:spPr/>
      <dgm:t>
        <a:bodyPr/>
        <a:lstStyle/>
        <a:p>
          <a:endParaRPr lang="en-US">
            <a:solidFill>
              <a:schemeClr val="bg1"/>
            </a:solidFill>
          </a:endParaRPr>
        </a:p>
      </dgm:t>
    </dgm:pt>
    <dgm:pt modelId="{2101673B-4B85-4937-9BA3-5551E1E1DC9E}" type="sibTrans" cxnId="{9850AD92-3BA8-41AC-96BF-F9801B37D055}">
      <dgm:prSet/>
      <dgm:spPr/>
      <dgm:t>
        <a:bodyPr/>
        <a:lstStyle/>
        <a:p>
          <a:endParaRPr lang="en-US">
            <a:solidFill>
              <a:schemeClr val="bg1"/>
            </a:solidFill>
          </a:endParaRPr>
        </a:p>
      </dgm:t>
    </dgm:pt>
    <dgm:pt modelId="{C256C05C-C853-41BC-91D3-DC788D6FDFE9}">
      <dgm:prSet phldrT="[Text]" custT="1"/>
      <dgm:spPr>
        <a:solidFill>
          <a:srgbClr val="A7D971"/>
        </a:solidFill>
      </dgm:spPr>
      <dgm:t>
        <a:bodyPr/>
        <a:lstStyle/>
        <a:p>
          <a:pPr>
            <a:buNone/>
          </a:pPr>
          <a:r>
            <a:rPr lang="en-US" sz="2400" b="1" dirty="0">
              <a:solidFill>
                <a:schemeClr val="tx1"/>
              </a:solidFill>
            </a:rPr>
            <a:t>Equity</a:t>
          </a:r>
        </a:p>
        <a:p>
          <a:pPr>
            <a:buNone/>
          </a:pPr>
          <a:endParaRPr lang="en-US" sz="900" dirty="0">
            <a:solidFill>
              <a:schemeClr val="tx1"/>
            </a:solidFill>
          </a:endParaRPr>
        </a:p>
      </dgm:t>
    </dgm:pt>
    <dgm:pt modelId="{2DA790E6-2039-478C-AFCF-4E3BE9412900}" type="parTrans" cxnId="{8441ED6D-51CC-4596-BB4C-96F7927A07A0}">
      <dgm:prSet/>
      <dgm:spPr/>
      <dgm:t>
        <a:bodyPr/>
        <a:lstStyle/>
        <a:p>
          <a:endParaRPr lang="en-US">
            <a:solidFill>
              <a:schemeClr val="bg1"/>
            </a:solidFill>
          </a:endParaRPr>
        </a:p>
      </dgm:t>
    </dgm:pt>
    <dgm:pt modelId="{BD8EC7BD-3381-4E29-84DE-88073C7D4B89}" type="sibTrans" cxnId="{8441ED6D-51CC-4596-BB4C-96F7927A07A0}">
      <dgm:prSet/>
      <dgm:spPr/>
      <dgm:t>
        <a:bodyPr/>
        <a:lstStyle/>
        <a:p>
          <a:endParaRPr lang="en-US">
            <a:solidFill>
              <a:schemeClr val="bg1"/>
            </a:solidFill>
          </a:endParaRPr>
        </a:p>
      </dgm:t>
    </dgm:pt>
    <dgm:pt modelId="{88AB1F29-0EF8-4FDF-9EDA-6B975EC929A2}">
      <dgm:prSet phldrT="[Text]"/>
      <dgm:spPr>
        <a:solidFill>
          <a:srgbClr val="A7D971"/>
        </a:solidFill>
      </dgm:spPr>
      <dgm:t>
        <a:bodyPr/>
        <a:lstStyle/>
        <a:p>
          <a:r>
            <a:rPr lang="en-US" sz="1900" dirty="0">
              <a:solidFill>
                <a:schemeClr val="tx1"/>
              </a:solidFill>
              <a:cs typeface="Arial"/>
            </a:rPr>
            <a:t>Collaborate on professional learning, plan together, share resources</a:t>
          </a:r>
          <a:endParaRPr lang="en-US" sz="1900" dirty="0">
            <a:solidFill>
              <a:schemeClr val="tx1"/>
            </a:solidFill>
          </a:endParaRPr>
        </a:p>
      </dgm:t>
    </dgm:pt>
    <dgm:pt modelId="{64500921-F3A6-4DC1-AE3A-3758DE081870}" type="parTrans" cxnId="{0B9892C0-15EA-42BF-819E-C6BBCBD0A299}">
      <dgm:prSet/>
      <dgm:spPr/>
      <dgm:t>
        <a:bodyPr/>
        <a:lstStyle/>
        <a:p>
          <a:endParaRPr lang="en-US">
            <a:solidFill>
              <a:schemeClr val="bg1"/>
            </a:solidFill>
          </a:endParaRPr>
        </a:p>
      </dgm:t>
    </dgm:pt>
    <dgm:pt modelId="{80EF030C-E2CB-4893-B780-3E3A5432E641}" type="sibTrans" cxnId="{0B9892C0-15EA-42BF-819E-C6BBCBD0A299}">
      <dgm:prSet/>
      <dgm:spPr/>
      <dgm:t>
        <a:bodyPr/>
        <a:lstStyle/>
        <a:p>
          <a:endParaRPr lang="en-US">
            <a:solidFill>
              <a:schemeClr val="bg1"/>
            </a:solidFill>
          </a:endParaRPr>
        </a:p>
      </dgm:t>
    </dgm:pt>
    <dgm:pt modelId="{F03FE7F0-5481-4222-B643-BD20AE0D024B}">
      <dgm:prSet phldrT="[Text]"/>
      <dgm:spPr>
        <a:solidFill>
          <a:srgbClr val="00642D"/>
        </a:solidFill>
      </dgm:spPr>
      <dgm:t>
        <a:bodyPr/>
        <a:lstStyle/>
        <a:p>
          <a:r>
            <a:rPr lang="en-US" sz="1900" b="0" i="0" u="none" strike="noStrike" baseline="0" dirty="0">
              <a:solidFill>
                <a:schemeClr val="bg1"/>
              </a:solidFill>
              <a:latin typeface="HelveticaNeueLT Std Lt Cn"/>
            </a:rPr>
            <a:t>Target the same set of in-demand industries  </a:t>
          </a:r>
          <a:endParaRPr lang="en-US" sz="1900" dirty="0">
            <a:solidFill>
              <a:schemeClr val="bg1"/>
            </a:solidFill>
          </a:endParaRPr>
        </a:p>
      </dgm:t>
    </dgm:pt>
    <dgm:pt modelId="{111B9283-79AD-4F6D-960B-73A19F397FAF}" type="parTrans" cxnId="{A2912789-6D9D-4F55-85E0-7679F92F059D}">
      <dgm:prSet/>
      <dgm:spPr/>
      <dgm:t>
        <a:bodyPr/>
        <a:lstStyle/>
        <a:p>
          <a:endParaRPr lang="en-US">
            <a:solidFill>
              <a:schemeClr val="bg1"/>
            </a:solidFill>
          </a:endParaRPr>
        </a:p>
      </dgm:t>
    </dgm:pt>
    <dgm:pt modelId="{A7DC5DCB-4354-4C56-B5F0-67D74FCF087E}" type="sibTrans" cxnId="{A2912789-6D9D-4F55-85E0-7679F92F059D}">
      <dgm:prSet/>
      <dgm:spPr/>
      <dgm:t>
        <a:bodyPr/>
        <a:lstStyle/>
        <a:p>
          <a:endParaRPr lang="en-US">
            <a:solidFill>
              <a:schemeClr val="bg1"/>
            </a:solidFill>
          </a:endParaRPr>
        </a:p>
      </dgm:t>
    </dgm:pt>
    <dgm:pt modelId="{9E24EC05-C70B-43F5-A45B-9B7FD29E4608}">
      <dgm:prSet phldrT="[Text]"/>
      <dgm:spPr>
        <a:solidFill>
          <a:srgbClr val="A7D971"/>
        </a:solidFill>
      </dgm:spPr>
      <dgm:t>
        <a:bodyPr/>
        <a:lstStyle/>
        <a:p>
          <a:pPr>
            <a:buFont typeface="Arial" panose="020B0604020202020204" pitchFamily="34" charset="0"/>
            <a:buChar char="•"/>
          </a:pPr>
          <a:r>
            <a:rPr lang="en-US" sz="1900" dirty="0">
              <a:solidFill>
                <a:schemeClr val="tx1"/>
              </a:solidFill>
              <a:cs typeface="Arial"/>
            </a:rPr>
            <a:t>Coordinate support services</a:t>
          </a:r>
          <a:endParaRPr lang="en-US" sz="1900" dirty="0">
            <a:solidFill>
              <a:schemeClr val="tx1"/>
            </a:solidFill>
          </a:endParaRPr>
        </a:p>
      </dgm:t>
    </dgm:pt>
    <dgm:pt modelId="{7EEB611E-26C1-4CBE-A1C7-1BC179D4D769}" type="parTrans" cxnId="{C0F2AA64-5B06-4EAB-826D-F8BF86502CDB}">
      <dgm:prSet/>
      <dgm:spPr/>
      <dgm:t>
        <a:bodyPr/>
        <a:lstStyle/>
        <a:p>
          <a:endParaRPr lang="en-US">
            <a:solidFill>
              <a:schemeClr val="bg1"/>
            </a:solidFill>
          </a:endParaRPr>
        </a:p>
      </dgm:t>
    </dgm:pt>
    <dgm:pt modelId="{7F6F13B6-14B4-40EF-8903-B5FF44D4B9DB}" type="sibTrans" cxnId="{C0F2AA64-5B06-4EAB-826D-F8BF86502CDB}">
      <dgm:prSet/>
      <dgm:spPr/>
      <dgm:t>
        <a:bodyPr/>
        <a:lstStyle/>
        <a:p>
          <a:endParaRPr lang="en-US">
            <a:solidFill>
              <a:schemeClr val="bg1"/>
            </a:solidFill>
          </a:endParaRPr>
        </a:p>
      </dgm:t>
    </dgm:pt>
    <dgm:pt modelId="{B3730BF4-BF64-49C0-A870-8159E7F2B303}">
      <dgm:prSet phldrT="[Text]"/>
      <dgm:spPr>
        <a:solidFill>
          <a:srgbClr val="A7D971"/>
        </a:solidFill>
      </dgm:spPr>
      <dgm:t>
        <a:bodyPr/>
        <a:lstStyle/>
        <a:p>
          <a:pPr>
            <a:buFont typeface="Arial" panose="020B0604020202020204" pitchFamily="34" charset="0"/>
            <a:buChar char="•"/>
          </a:pPr>
          <a:r>
            <a:rPr lang="en-US" sz="1900" dirty="0">
              <a:solidFill>
                <a:schemeClr val="tx1"/>
              </a:solidFill>
              <a:cs typeface="Arial"/>
            </a:rPr>
            <a:t>Engage shareholders together</a:t>
          </a:r>
          <a:endParaRPr lang="en-US" sz="1900" dirty="0">
            <a:solidFill>
              <a:schemeClr val="tx1"/>
            </a:solidFill>
          </a:endParaRPr>
        </a:p>
      </dgm:t>
    </dgm:pt>
    <dgm:pt modelId="{6C8C2EDD-59B4-4D43-8CC3-72986721F04E}" type="parTrans" cxnId="{B0796C21-EEEA-44B0-9F25-1F3E9B8CE8D8}">
      <dgm:prSet/>
      <dgm:spPr/>
      <dgm:t>
        <a:bodyPr/>
        <a:lstStyle/>
        <a:p>
          <a:endParaRPr lang="en-US">
            <a:solidFill>
              <a:schemeClr val="bg1"/>
            </a:solidFill>
          </a:endParaRPr>
        </a:p>
      </dgm:t>
    </dgm:pt>
    <dgm:pt modelId="{DFE773FF-BB66-402D-994B-D341D025378A}" type="sibTrans" cxnId="{B0796C21-EEEA-44B0-9F25-1F3E9B8CE8D8}">
      <dgm:prSet/>
      <dgm:spPr/>
      <dgm:t>
        <a:bodyPr/>
        <a:lstStyle/>
        <a:p>
          <a:endParaRPr lang="en-US">
            <a:solidFill>
              <a:schemeClr val="bg1"/>
            </a:solidFill>
          </a:endParaRPr>
        </a:p>
      </dgm:t>
    </dgm:pt>
    <dgm:pt modelId="{91DB17C1-8A41-411A-B099-73171B1E859B}">
      <dgm:prSet phldrT="[Text]"/>
      <dgm:spPr>
        <a:solidFill>
          <a:srgbClr val="00642D"/>
        </a:solidFill>
      </dgm:spPr>
      <dgm:t>
        <a:bodyPr/>
        <a:lstStyle/>
        <a:p>
          <a:r>
            <a:rPr lang="en-US" sz="1900" b="0" i="0" u="none" strike="noStrike" baseline="0" dirty="0">
              <a:solidFill>
                <a:schemeClr val="bg1"/>
              </a:solidFill>
              <a:latin typeface="HelveticaNeueLT Std Lt Cn"/>
            </a:rPr>
            <a:t>Get K-12 students involved earlier </a:t>
          </a:r>
          <a:endParaRPr lang="en-US" sz="1900" dirty="0">
            <a:solidFill>
              <a:schemeClr val="bg1"/>
            </a:solidFill>
          </a:endParaRPr>
        </a:p>
      </dgm:t>
    </dgm:pt>
    <dgm:pt modelId="{49DB4FAB-7CE2-43EF-B53D-DCE826090BCD}" type="parTrans" cxnId="{24CF8175-A3FA-486C-9875-F77D60587B86}">
      <dgm:prSet/>
      <dgm:spPr/>
      <dgm:t>
        <a:bodyPr/>
        <a:lstStyle/>
        <a:p>
          <a:endParaRPr lang="en-US"/>
        </a:p>
      </dgm:t>
    </dgm:pt>
    <dgm:pt modelId="{482F0017-AE31-4709-BC8A-8CCD4152C757}" type="sibTrans" cxnId="{24CF8175-A3FA-486C-9875-F77D60587B86}">
      <dgm:prSet/>
      <dgm:spPr/>
      <dgm:t>
        <a:bodyPr/>
        <a:lstStyle/>
        <a:p>
          <a:endParaRPr lang="en-US"/>
        </a:p>
      </dgm:t>
    </dgm:pt>
    <dgm:pt modelId="{C771F2D2-9E17-45B1-85B1-8C1BCFF665FF}" type="pres">
      <dgm:prSet presAssocID="{4593A3A9-FBBE-480D-9E7B-D4EF360F0D55}" presName="Name0" presStyleCnt="0">
        <dgm:presLayoutVars>
          <dgm:dir/>
          <dgm:resizeHandles val="exact"/>
        </dgm:presLayoutVars>
      </dgm:prSet>
      <dgm:spPr/>
    </dgm:pt>
    <dgm:pt modelId="{F8038653-5357-4BFF-AB82-6A92D69A6D24}" type="pres">
      <dgm:prSet presAssocID="{65422FEE-0DF2-4417-9663-7A78D97F867A}" presName="node" presStyleLbl="node1" presStyleIdx="0" presStyleCnt="3">
        <dgm:presLayoutVars>
          <dgm:bulletEnabled val="1"/>
        </dgm:presLayoutVars>
      </dgm:prSet>
      <dgm:spPr/>
    </dgm:pt>
    <dgm:pt modelId="{E57D6F1E-CFEF-4235-8E21-DB39D7EAF6D9}" type="pres">
      <dgm:prSet presAssocID="{FB694C4B-0B11-426B-A972-1036004F4243}" presName="sibTrans" presStyleCnt="0"/>
      <dgm:spPr/>
    </dgm:pt>
    <dgm:pt modelId="{2DC326C0-C475-435B-831D-4BCBD0DC8C7A}" type="pres">
      <dgm:prSet presAssocID="{76D7FD6D-D62E-4D9D-9D5E-DC1DD54D1997}" presName="node" presStyleLbl="node1" presStyleIdx="1" presStyleCnt="3">
        <dgm:presLayoutVars>
          <dgm:bulletEnabled val="1"/>
        </dgm:presLayoutVars>
      </dgm:prSet>
      <dgm:spPr/>
    </dgm:pt>
    <dgm:pt modelId="{7782A640-D2CC-4116-8EC2-860EA7FB752E}" type="pres">
      <dgm:prSet presAssocID="{ACE43590-2366-4D9F-92D7-CB11F9891635}" presName="sibTrans" presStyleCnt="0"/>
      <dgm:spPr/>
    </dgm:pt>
    <dgm:pt modelId="{6F03316E-CB14-4BA2-94E3-CD6636A29B60}" type="pres">
      <dgm:prSet presAssocID="{C256C05C-C853-41BC-91D3-DC788D6FDFE9}" presName="node" presStyleLbl="node1" presStyleIdx="2" presStyleCnt="3" custScaleX="100231">
        <dgm:presLayoutVars>
          <dgm:bulletEnabled val="1"/>
        </dgm:presLayoutVars>
      </dgm:prSet>
      <dgm:spPr/>
    </dgm:pt>
  </dgm:ptLst>
  <dgm:cxnLst>
    <dgm:cxn modelId="{2F9B9A0B-BD0D-4607-8C4D-FD2DE7F5FF56}" type="presOf" srcId="{9E24EC05-C70B-43F5-A45B-9B7FD29E4608}" destId="{6F03316E-CB14-4BA2-94E3-CD6636A29B60}" srcOrd="0" destOrd="2" presId="urn:microsoft.com/office/officeart/2005/8/layout/hList6"/>
    <dgm:cxn modelId="{F23EFE0E-80FB-41B5-A9FC-7ABAB4AE8227}" type="presOf" srcId="{4593A3A9-FBBE-480D-9E7B-D4EF360F0D55}" destId="{C771F2D2-9E17-45B1-85B1-8C1BCFF665FF}" srcOrd="0" destOrd="0" presId="urn:microsoft.com/office/officeart/2005/8/layout/hList6"/>
    <dgm:cxn modelId="{9072EB1E-853F-441E-9A5C-CD477D8DA065}" type="presOf" srcId="{76D7FD6D-D62E-4D9D-9D5E-DC1DD54D1997}" destId="{2DC326C0-C475-435B-831D-4BCBD0DC8C7A}" srcOrd="0" destOrd="0" presId="urn:microsoft.com/office/officeart/2005/8/layout/hList6"/>
    <dgm:cxn modelId="{B0796C21-EEEA-44B0-9F25-1F3E9B8CE8D8}" srcId="{C256C05C-C853-41BC-91D3-DC788D6FDFE9}" destId="{B3730BF4-BF64-49C0-A870-8159E7F2B303}" srcOrd="2" destOrd="0" parTransId="{6C8C2EDD-59B4-4D43-8CC3-72986721F04E}" sibTransId="{DFE773FF-BB66-402D-994B-D341D025378A}"/>
    <dgm:cxn modelId="{1FB62A31-FC81-43CD-A40E-1E184C445267}" srcId="{65422FEE-0DF2-4417-9663-7A78D97F867A}" destId="{92FD52E9-253C-4BAB-ACD0-C1B649A685F0}" srcOrd="0" destOrd="0" parTransId="{97C9A8F7-BE8B-4669-9037-788C248CD995}" sibTransId="{FCD68243-ECBE-410C-9358-8C3E20736FB7}"/>
    <dgm:cxn modelId="{0890CF36-EBBE-4AB4-A707-E32E09D01D86}" srcId="{65422FEE-0DF2-4417-9663-7A78D97F867A}" destId="{3EDC822C-0763-4F1C-9183-BDACAA478C56}" srcOrd="2" destOrd="0" parTransId="{6409159A-A6BF-4EF4-BD49-3CD46607835E}" sibTransId="{8CF21D0B-A6C1-4953-9821-0EC1824B3379}"/>
    <dgm:cxn modelId="{3415273B-AEB2-45DF-9295-83F7E99F70AD}" type="presOf" srcId="{C256C05C-C853-41BC-91D3-DC788D6FDFE9}" destId="{6F03316E-CB14-4BA2-94E3-CD6636A29B60}" srcOrd="0" destOrd="0" presId="urn:microsoft.com/office/officeart/2005/8/layout/hList6"/>
    <dgm:cxn modelId="{C0F2AA64-5B06-4EAB-826D-F8BF86502CDB}" srcId="{C256C05C-C853-41BC-91D3-DC788D6FDFE9}" destId="{9E24EC05-C70B-43F5-A45B-9B7FD29E4608}" srcOrd="1" destOrd="0" parTransId="{7EEB611E-26C1-4CBE-A1C7-1BC179D4D769}" sibTransId="{7F6F13B6-14B4-40EF-8903-B5FF44D4B9DB}"/>
    <dgm:cxn modelId="{8AC26065-2F70-4155-8C09-FB002EB982BE}" type="presOf" srcId="{88AB1F29-0EF8-4FDF-9EDA-6B975EC929A2}" destId="{6F03316E-CB14-4BA2-94E3-CD6636A29B60}" srcOrd="0" destOrd="1" presId="urn:microsoft.com/office/officeart/2005/8/layout/hList6"/>
    <dgm:cxn modelId="{8441ED6D-51CC-4596-BB4C-96F7927A07A0}" srcId="{4593A3A9-FBBE-480D-9E7B-D4EF360F0D55}" destId="{C256C05C-C853-41BC-91D3-DC788D6FDFE9}" srcOrd="2" destOrd="0" parTransId="{2DA790E6-2039-478C-AFCF-4E3BE9412900}" sibTransId="{BD8EC7BD-3381-4E29-84DE-88073C7D4B89}"/>
    <dgm:cxn modelId="{FC681E72-5AED-4240-BA1E-39476A8B363C}" type="presOf" srcId="{92FD52E9-253C-4BAB-ACD0-C1B649A685F0}" destId="{F8038653-5357-4BFF-AB82-6A92D69A6D24}" srcOrd="0" destOrd="1" presId="urn:microsoft.com/office/officeart/2005/8/layout/hList6"/>
    <dgm:cxn modelId="{0FF94C55-863C-484B-AAB1-DAA59D0962BE}" srcId="{76D7FD6D-D62E-4D9D-9D5E-DC1DD54D1997}" destId="{8CDDAE2B-D6DF-46E0-BA4B-ACC665DD7B90}" srcOrd="0" destOrd="0" parTransId="{F1B2EDA2-F55B-4D3B-8C8C-5964F062C7F9}" sibTransId="{44CD0D40-B9C7-4E40-87EE-0C5DE281EF11}"/>
    <dgm:cxn modelId="{24CF8175-A3FA-486C-9875-F77D60587B86}" srcId="{65422FEE-0DF2-4417-9663-7A78D97F867A}" destId="{91DB17C1-8A41-411A-B099-73171B1E859B}" srcOrd="3" destOrd="0" parTransId="{49DB4FAB-7CE2-43EF-B53D-DCE826090BCD}" sibTransId="{482F0017-AE31-4709-BC8A-8CCD4152C757}"/>
    <dgm:cxn modelId="{A2912789-6D9D-4F55-85E0-7679F92F059D}" srcId="{65422FEE-0DF2-4417-9663-7A78D97F867A}" destId="{F03FE7F0-5481-4222-B643-BD20AE0D024B}" srcOrd="1" destOrd="0" parTransId="{111B9283-79AD-4F6D-960B-73A19F397FAF}" sibTransId="{A7DC5DCB-4354-4C56-B5F0-67D74FCF087E}"/>
    <dgm:cxn modelId="{CC6E8589-C1D8-4DAB-9AF2-74499ED876C0}" srcId="{4593A3A9-FBBE-480D-9E7B-D4EF360F0D55}" destId="{76D7FD6D-D62E-4D9D-9D5E-DC1DD54D1997}" srcOrd="1" destOrd="0" parTransId="{7B077503-2C3C-4871-AF6E-5201BDA8250C}" sibTransId="{ACE43590-2366-4D9F-92D7-CB11F9891635}"/>
    <dgm:cxn modelId="{9850AD92-3BA8-41AC-96BF-F9801B37D055}" srcId="{76D7FD6D-D62E-4D9D-9D5E-DC1DD54D1997}" destId="{F259E925-F894-4FCB-B20A-F9B39543BBF1}" srcOrd="1" destOrd="0" parTransId="{3557D410-AF9D-4D96-BC3E-D1E2AC6323A1}" sibTransId="{2101673B-4B85-4937-9BA3-5551E1E1DC9E}"/>
    <dgm:cxn modelId="{692BE59F-27FD-4B7C-A230-10513B7A40BF}" type="presOf" srcId="{91DB17C1-8A41-411A-B099-73171B1E859B}" destId="{F8038653-5357-4BFF-AB82-6A92D69A6D24}" srcOrd="0" destOrd="4" presId="urn:microsoft.com/office/officeart/2005/8/layout/hList6"/>
    <dgm:cxn modelId="{EC1758B4-4299-4A56-8D16-83131FA0A343}" type="presOf" srcId="{3EDC822C-0763-4F1C-9183-BDACAA478C56}" destId="{F8038653-5357-4BFF-AB82-6A92D69A6D24}" srcOrd="0" destOrd="3" presId="urn:microsoft.com/office/officeart/2005/8/layout/hList6"/>
    <dgm:cxn modelId="{CD69B2B4-15E7-4773-9E08-F08F2EE89EE3}" type="presOf" srcId="{65422FEE-0DF2-4417-9663-7A78D97F867A}" destId="{F8038653-5357-4BFF-AB82-6A92D69A6D24}" srcOrd="0" destOrd="0" presId="urn:microsoft.com/office/officeart/2005/8/layout/hList6"/>
    <dgm:cxn modelId="{F7AAFCB5-C41C-4A44-A019-FA5DF46C5654}" srcId="{4593A3A9-FBBE-480D-9E7B-D4EF360F0D55}" destId="{65422FEE-0DF2-4417-9663-7A78D97F867A}" srcOrd="0" destOrd="0" parTransId="{5E3A94B1-EDB2-448E-9D46-7D60A0E55D0B}" sibTransId="{FB694C4B-0B11-426B-A972-1036004F4243}"/>
    <dgm:cxn modelId="{62E655B6-8BDD-427A-B46B-F919C390BDAF}" type="presOf" srcId="{F03FE7F0-5481-4222-B643-BD20AE0D024B}" destId="{F8038653-5357-4BFF-AB82-6A92D69A6D24}" srcOrd="0" destOrd="2" presId="urn:microsoft.com/office/officeart/2005/8/layout/hList6"/>
    <dgm:cxn modelId="{D8C3EFB6-814B-4E21-9EBC-6E13E03FBEAD}" type="presOf" srcId="{8CDDAE2B-D6DF-46E0-BA4B-ACC665DD7B90}" destId="{2DC326C0-C475-435B-831D-4BCBD0DC8C7A}" srcOrd="0" destOrd="1" presId="urn:microsoft.com/office/officeart/2005/8/layout/hList6"/>
    <dgm:cxn modelId="{0B9892C0-15EA-42BF-819E-C6BBCBD0A299}" srcId="{C256C05C-C853-41BC-91D3-DC788D6FDFE9}" destId="{88AB1F29-0EF8-4FDF-9EDA-6B975EC929A2}" srcOrd="0" destOrd="0" parTransId="{64500921-F3A6-4DC1-AE3A-3758DE081870}" sibTransId="{80EF030C-E2CB-4893-B780-3E3A5432E641}"/>
    <dgm:cxn modelId="{051995C7-24DD-48BD-AEF1-6989F65B881B}" type="presOf" srcId="{F259E925-F894-4FCB-B20A-F9B39543BBF1}" destId="{2DC326C0-C475-435B-831D-4BCBD0DC8C7A}" srcOrd="0" destOrd="2" presId="urn:microsoft.com/office/officeart/2005/8/layout/hList6"/>
    <dgm:cxn modelId="{3A9C2EE8-B185-4AE4-AF00-7228CB056753}" type="presOf" srcId="{B3730BF4-BF64-49C0-A870-8159E7F2B303}" destId="{6F03316E-CB14-4BA2-94E3-CD6636A29B60}" srcOrd="0" destOrd="3" presId="urn:microsoft.com/office/officeart/2005/8/layout/hList6"/>
    <dgm:cxn modelId="{B14486A2-B59F-4DDA-9834-DCC2304F4BAC}" type="presParOf" srcId="{C771F2D2-9E17-45B1-85B1-8C1BCFF665FF}" destId="{F8038653-5357-4BFF-AB82-6A92D69A6D24}" srcOrd="0" destOrd="0" presId="urn:microsoft.com/office/officeart/2005/8/layout/hList6"/>
    <dgm:cxn modelId="{6BB321D7-3405-408A-A219-B5C53AFE94C6}" type="presParOf" srcId="{C771F2D2-9E17-45B1-85B1-8C1BCFF665FF}" destId="{E57D6F1E-CFEF-4235-8E21-DB39D7EAF6D9}" srcOrd="1" destOrd="0" presId="urn:microsoft.com/office/officeart/2005/8/layout/hList6"/>
    <dgm:cxn modelId="{CD8168EB-4114-4AB7-BA19-9B625CA6B8F0}" type="presParOf" srcId="{C771F2D2-9E17-45B1-85B1-8C1BCFF665FF}" destId="{2DC326C0-C475-435B-831D-4BCBD0DC8C7A}" srcOrd="2" destOrd="0" presId="urn:microsoft.com/office/officeart/2005/8/layout/hList6"/>
    <dgm:cxn modelId="{6965AC8C-1E90-43D8-AE3F-8C6DD2347D71}" type="presParOf" srcId="{C771F2D2-9E17-45B1-85B1-8C1BCFF665FF}" destId="{7782A640-D2CC-4116-8EC2-860EA7FB752E}" srcOrd="3" destOrd="0" presId="urn:microsoft.com/office/officeart/2005/8/layout/hList6"/>
    <dgm:cxn modelId="{0D6E72C6-A8E1-40F2-87A3-1393E1D8C480}" type="presParOf" srcId="{C771F2D2-9E17-45B1-85B1-8C1BCFF665FF}" destId="{6F03316E-CB14-4BA2-94E3-CD6636A29B60}"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D1B31E-4B28-4E3B-A059-FBDD829FC0A7}">
      <dsp:nvSpPr>
        <dsp:cNvPr id="0" name=""/>
        <dsp:cNvSpPr/>
      </dsp:nvSpPr>
      <dsp:spPr>
        <a:xfrm>
          <a:off x="3258312" y="29012"/>
          <a:ext cx="2872523" cy="2872523"/>
        </a:xfrm>
        <a:prstGeom prst="triangl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Preparing and </a:t>
          </a:r>
          <a:r>
            <a:rPr lang="en-US" sz="1500" b="0" i="0" u="none" strike="noStrike" kern="1200" baseline="0" dirty="0">
              <a:latin typeface="Kepler Std Light"/>
            </a:rPr>
            <a:t>educated and skilled workforce</a:t>
          </a:r>
          <a:endParaRPr lang="en-US" sz="1500" kern="1200" dirty="0"/>
        </a:p>
      </dsp:txBody>
      <dsp:txXfrm>
        <a:off x="3976443" y="1465274"/>
        <a:ext cx="1436261" cy="1436261"/>
      </dsp:txXfrm>
    </dsp:sp>
    <dsp:sp modelId="{2647182F-2AAF-446E-AD2E-2F398FABCDEC}">
      <dsp:nvSpPr>
        <dsp:cNvPr id="0" name=""/>
        <dsp:cNvSpPr/>
      </dsp:nvSpPr>
      <dsp:spPr>
        <a:xfrm>
          <a:off x="1822050" y="2872523"/>
          <a:ext cx="2872523" cy="2872523"/>
        </a:xfrm>
        <a:prstGeom prst="triangle">
          <a:avLst/>
        </a:prstGeom>
        <a:solidFill>
          <a:schemeClr val="accent3">
            <a:hueOff val="-3759206"/>
            <a:satOff val="-15659"/>
            <a:lumOff val="-1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u="none" strike="noStrike" kern="1200" baseline="0" dirty="0">
              <a:latin typeface="Kepler Std Light"/>
            </a:rPr>
            <a:t>English and math, high school graduation rate and English proficiency</a:t>
          </a:r>
          <a:endParaRPr lang="en-US" sz="1500" kern="1200" dirty="0"/>
        </a:p>
      </dsp:txBody>
      <dsp:txXfrm>
        <a:off x="2540181" y="4308785"/>
        <a:ext cx="1436261" cy="1436261"/>
      </dsp:txXfrm>
    </dsp:sp>
    <dsp:sp modelId="{0B78134F-2A54-44AD-9460-C11265FA686D}">
      <dsp:nvSpPr>
        <dsp:cNvPr id="0" name=""/>
        <dsp:cNvSpPr/>
      </dsp:nvSpPr>
      <dsp:spPr>
        <a:xfrm rot="10800000">
          <a:off x="3258312" y="2872523"/>
          <a:ext cx="2872523" cy="2872523"/>
        </a:xfrm>
        <a:prstGeom prst="triangle">
          <a:avLst/>
        </a:prstGeom>
        <a:solidFill>
          <a:schemeClr val="accent3">
            <a:hueOff val="-7518413"/>
            <a:satOff val="-31318"/>
            <a:lumOff val="-2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Other goals aligned to the vision </a:t>
          </a:r>
        </a:p>
      </dsp:txBody>
      <dsp:txXfrm rot="10800000">
        <a:off x="3976443" y="2872523"/>
        <a:ext cx="1436261" cy="1436261"/>
      </dsp:txXfrm>
    </dsp:sp>
    <dsp:sp modelId="{1A33B897-A2D7-4298-B726-E0B1BDA42EAD}">
      <dsp:nvSpPr>
        <dsp:cNvPr id="0" name=""/>
        <dsp:cNvSpPr/>
      </dsp:nvSpPr>
      <dsp:spPr>
        <a:xfrm>
          <a:off x="4694574" y="2872523"/>
          <a:ext cx="2872523" cy="2872523"/>
        </a:xfrm>
        <a:prstGeom prst="triangle">
          <a:avLst/>
        </a:prstGeom>
        <a:solidFill>
          <a:schemeClr val="accent3">
            <a:hueOff val="-11277619"/>
            <a:satOff val="-46977"/>
            <a:lumOff val="-35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u="none" strike="noStrike" kern="1200" baseline="0" dirty="0">
              <a:latin typeface="Kepler Std Light"/>
            </a:rPr>
            <a:t>Meeting the skilled workforce needs of employers</a:t>
          </a:r>
          <a:endParaRPr lang="en-US" sz="1500" kern="1200" dirty="0"/>
        </a:p>
      </dsp:txBody>
      <dsp:txXfrm>
        <a:off x="5412705" y="4308785"/>
        <a:ext cx="1436261" cy="14362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038653-5357-4BFF-AB82-6A92D69A6D24}">
      <dsp:nvSpPr>
        <dsp:cNvPr id="0" name=""/>
        <dsp:cNvSpPr/>
      </dsp:nvSpPr>
      <dsp:spPr>
        <a:xfrm rot="16200000">
          <a:off x="-777218" y="782957"/>
          <a:ext cx="5029199" cy="3463284"/>
        </a:xfrm>
        <a:prstGeom prst="flowChartManualOperation">
          <a:avLst/>
        </a:prstGeom>
        <a:solidFill>
          <a:srgbClr val="00642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t" anchorCtr="0">
          <a:noAutofit/>
        </a:bodyPr>
        <a:lstStyle/>
        <a:p>
          <a:pPr marL="0" lvl="0" indent="0" algn="l" defTabSz="1066800">
            <a:lnSpc>
              <a:spcPct val="90000"/>
            </a:lnSpc>
            <a:spcBef>
              <a:spcPct val="0"/>
            </a:spcBef>
            <a:spcAft>
              <a:spcPct val="35000"/>
            </a:spcAft>
            <a:buNone/>
          </a:pPr>
          <a:r>
            <a:rPr lang="en-US" sz="2400" b="1" kern="1200" dirty="0">
              <a:solidFill>
                <a:schemeClr val="bg1"/>
              </a:solidFill>
            </a:rPr>
            <a:t>Career pathways</a:t>
          </a:r>
        </a:p>
        <a:p>
          <a:pPr marL="0" lvl="0" indent="0" algn="l" defTabSz="1066800">
            <a:lnSpc>
              <a:spcPct val="90000"/>
            </a:lnSpc>
            <a:spcBef>
              <a:spcPct val="0"/>
            </a:spcBef>
            <a:spcAft>
              <a:spcPct val="35000"/>
            </a:spcAft>
            <a:buNone/>
          </a:pPr>
          <a:endParaRPr lang="en-US" sz="900" kern="1200" dirty="0">
            <a:solidFill>
              <a:schemeClr val="bg1"/>
            </a:solidFill>
          </a:endParaRPr>
        </a:p>
        <a:p>
          <a:pPr marL="171450" lvl="1" indent="-171450" algn="l" defTabSz="844550">
            <a:lnSpc>
              <a:spcPct val="90000"/>
            </a:lnSpc>
            <a:spcBef>
              <a:spcPct val="0"/>
            </a:spcBef>
            <a:spcAft>
              <a:spcPct val="15000"/>
            </a:spcAft>
            <a:buChar char="•"/>
          </a:pPr>
          <a:r>
            <a:rPr lang="en-US" sz="1900" b="0" i="0" u="none" strike="noStrike" kern="1200" baseline="0" dirty="0">
              <a:solidFill>
                <a:schemeClr val="bg1"/>
              </a:solidFill>
              <a:latin typeface="HelveticaNeueLT Std Lt Cn"/>
            </a:rPr>
            <a:t>Share labor market data</a:t>
          </a:r>
          <a:endParaRPr lang="en-US" sz="1900" kern="1200" dirty="0">
            <a:solidFill>
              <a:schemeClr val="bg1"/>
            </a:solidFill>
          </a:endParaRPr>
        </a:p>
        <a:p>
          <a:pPr marL="171450" lvl="1" indent="-171450" algn="l" defTabSz="844550">
            <a:lnSpc>
              <a:spcPct val="90000"/>
            </a:lnSpc>
            <a:spcBef>
              <a:spcPct val="0"/>
            </a:spcBef>
            <a:spcAft>
              <a:spcPct val="15000"/>
            </a:spcAft>
            <a:buChar char="•"/>
          </a:pPr>
          <a:r>
            <a:rPr lang="en-US" sz="1900" b="0" i="0" u="none" strike="noStrike" kern="1200" baseline="0" dirty="0">
              <a:solidFill>
                <a:schemeClr val="bg1"/>
              </a:solidFill>
              <a:latin typeface="HelveticaNeueLT Std Lt Cn"/>
            </a:rPr>
            <a:t>Target the same set of in-demand industries  </a:t>
          </a:r>
          <a:endParaRPr lang="en-US" sz="1900" kern="1200" dirty="0">
            <a:solidFill>
              <a:schemeClr val="bg1"/>
            </a:solidFill>
          </a:endParaRPr>
        </a:p>
        <a:p>
          <a:pPr marL="171450" lvl="1" indent="-171450" algn="l" defTabSz="844550">
            <a:lnSpc>
              <a:spcPct val="90000"/>
            </a:lnSpc>
            <a:spcBef>
              <a:spcPct val="0"/>
            </a:spcBef>
            <a:spcAft>
              <a:spcPct val="15000"/>
            </a:spcAft>
            <a:buChar char="•"/>
          </a:pPr>
          <a:r>
            <a:rPr lang="en-US" sz="1900" b="0" i="0" u="none" strike="noStrike" kern="1200" baseline="0" dirty="0">
              <a:solidFill>
                <a:schemeClr val="bg1"/>
              </a:solidFill>
              <a:latin typeface="HelveticaNeueLT Std Lt Cn"/>
            </a:rPr>
            <a:t>Use a shared set of criteria and processes to develop high-quality pathways</a:t>
          </a:r>
          <a:endParaRPr lang="en-US" sz="1900" kern="1200" dirty="0">
            <a:solidFill>
              <a:schemeClr val="bg1"/>
            </a:solidFill>
          </a:endParaRPr>
        </a:p>
        <a:p>
          <a:pPr marL="171450" lvl="1" indent="-171450" algn="l" defTabSz="844550">
            <a:lnSpc>
              <a:spcPct val="90000"/>
            </a:lnSpc>
            <a:spcBef>
              <a:spcPct val="0"/>
            </a:spcBef>
            <a:spcAft>
              <a:spcPct val="15000"/>
            </a:spcAft>
            <a:buChar char="•"/>
          </a:pPr>
          <a:r>
            <a:rPr lang="en-US" sz="1900" b="0" i="0" u="none" strike="noStrike" kern="1200" baseline="0" dirty="0">
              <a:solidFill>
                <a:schemeClr val="bg1"/>
              </a:solidFill>
              <a:latin typeface="HelveticaNeueLT Std Lt Cn"/>
            </a:rPr>
            <a:t>Get K-12 students involved earlier </a:t>
          </a:r>
          <a:endParaRPr lang="en-US" sz="1900" kern="1200" dirty="0">
            <a:solidFill>
              <a:schemeClr val="bg1"/>
            </a:solidFill>
          </a:endParaRPr>
        </a:p>
      </dsp:txBody>
      <dsp:txXfrm rot="5400000">
        <a:off x="5740" y="1005839"/>
        <a:ext cx="3463284" cy="3017519"/>
      </dsp:txXfrm>
    </dsp:sp>
    <dsp:sp modelId="{2DC326C0-C475-435B-831D-4BCBD0DC8C7A}">
      <dsp:nvSpPr>
        <dsp:cNvPr id="0" name=""/>
        <dsp:cNvSpPr/>
      </dsp:nvSpPr>
      <dsp:spPr>
        <a:xfrm rot="16200000">
          <a:off x="2945812" y="782957"/>
          <a:ext cx="5029199" cy="3463284"/>
        </a:xfrm>
        <a:prstGeom prst="flowChartManualOperation">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0" tIns="0" rIns="165100" bIns="0" numCol="1" spcCol="1270" anchor="t" anchorCtr="0">
          <a:noAutofit/>
        </a:bodyPr>
        <a:lstStyle/>
        <a:p>
          <a:pPr marL="0" lvl="0" indent="0" algn="l" defTabSz="1155700">
            <a:lnSpc>
              <a:spcPct val="90000"/>
            </a:lnSpc>
            <a:spcBef>
              <a:spcPct val="0"/>
            </a:spcBef>
            <a:spcAft>
              <a:spcPct val="35000"/>
            </a:spcAft>
            <a:buNone/>
          </a:pPr>
          <a:r>
            <a:rPr lang="en-US" sz="2600" b="1" kern="1200" dirty="0">
              <a:solidFill>
                <a:schemeClr val="bg1"/>
              </a:solidFill>
            </a:rPr>
            <a:t>Work-based learning</a:t>
          </a:r>
        </a:p>
        <a:p>
          <a:pPr marL="0" lvl="0" indent="0" algn="l" defTabSz="1155700">
            <a:lnSpc>
              <a:spcPct val="90000"/>
            </a:lnSpc>
            <a:spcBef>
              <a:spcPct val="0"/>
            </a:spcBef>
            <a:spcAft>
              <a:spcPct val="35000"/>
            </a:spcAft>
            <a:buNone/>
          </a:pPr>
          <a:endParaRPr lang="en-US" sz="800" kern="1200" dirty="0">
            <a:solidFill>
              <a:schemeClr val="bg1"/>
            </a:solidFill>
          </a:endParaRPr>
        </a:p>
        <a:p>
          <a:pPr marL="228600" lvl="1" indent="-228600" algn="l" defTabSz="889000">
            <a:lnSpc>
              <a:spcPct val="90000"/>
            </a:lnSpc>
            <a:spcBef>
              <a:spcPct val="0"/>
            </a:spcBef>
            <a:spcAft>
              <a:spcPct val="15000"/>
            </a:spcAft>
            <a:buChar char="•"/>
          </a:pPr>
          <a:r>
            <a:rPr lang="en-US" sz="2000" kern="1200" dirty="0">
              <a:solidFill>
                <a:schemeClr val="bg1"/>
              </a:solidFill>
            </a:rPr>
            <a:t>Focus funds on WBL in the most in-demand fields</a:t>
          </a:r>
        </a:p>
        <a:p>
          <a:pPr marL="228600" lvl="1" indent="-228600" algn="l" defTabSz="889000">
            <a:lnSpc>
              <a:spcPct val="90000"/>
            </a:lnSpc>
            <a:spcBef>
              <a:spcPct val="0"/>
            </a:spcBef>
            <a:spcAft>
              <a:spcPct val="15000"/>
            </a:spcAft>
            <a:buChar char="•"/>
          </a:pPr>
          <a:r>
            <a:rPr lang="en-US" sz="2000" b="0" i="0" u="none" strike="noStrike" kern="1200" baseline="0" dirty="0">
              <a:solidFill>
                <a:schemeClr val="bg1"/>
              </a:solidFill>
              <a:latin typeface="HelveticaNeueLT Std Lt Cn"/>
            </a:rPr>
            <a:t>Articulate what high-quality work-based learning</a:t>
          </a:r>
          <a:r>
            <a:rPr lang="en-US" sz="2000" kern="1200" dirty="0">
              <a:solidFill>
                <a:schemeClr val="bg1"/>
              </a:solidFill>
              <a:latin typeface="HelveticaNeueLT Std Lt Cn"/>
            </a:rPr>
            <a:t> looks like</a:t>
          </a:r>
          <a:endParaRPr lang="en-US" sz="2000" kern="1200" dirty="0">
            <a:solidFill>
              <a:schemeClr val="bg1"/>
            </a:solidFill>
          </a:endParaRPr>
        </a:p>
      </dsp:txBody>
      <dsp:txXfrm rot="5400000">
        <a:off x="3728770" y="1005839"/>
        <a:ext cx="3463284" cy="3017519"/>
      </dsp:txXfrm>
    </dsp:sp>
    <dsp:sp modelId="{6F03316E-CB14-4BA2-94E3-CD6636A29B60}">
      <dsp:nvSpPr>
        <dsp:cNvPr id="0" name=""/>
        <dsp:cNvSpPr/>
      </dsp:nvSpPr>
      <dsp:spPr>
        <a:xfrm rot="16200000">
          <a:off x="6672844" y="778956"/>
          <a:ext cx="5029199" cy="3471285"/>
        </a:xfrm>
        <a:prstGeom prst="flowChartManualOperation">
          <a:avLst/>
        </a:prstGeom>
        <a:solidFill>
          <a:srgbClr val="A7D97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t" anchorCtr="0">
          <a:noAutofit/>
        </a:bodyPr>
        <a:lstStyle/>
        <a:p>
          <a:pPr marL="0" lvl="0" indent="0" algn="l" defTabSz="1066800">
            <a:lnSpc>
              <a:spcPct val="90000"/>
            </a:lnSpc>
            <a:spcBef>
              <a:spcPct val="0"/>
            </a:spcBef>
            <a:spcAft>
              <a:spcPct val="35000"/>
            </a:spcAft>
            <a:buNone/>
          </a:pPr>
          <a:r>
            <a:rPr lang="en-US" sz="2400" b="1" kern="1200" dirty="0">
              <a:solidFill>
                <a:schemeClr val="tx1"/>
              </a:solidFill>
            </a:rPr>
            <a:t>Equity</a:t>
          </a:r>
        </a:p>
        <a:p>
          <a:pPr marL="0" lvl="0" indent="0" algn="l" defTabSz="1066800">
            <a:lnSpc>
              <a:spcPct val="90000"/>
            </a:lnSpc>
            <a:spcBef>
              <a:spcPct val="0"/>
            </a:spcBef>
            <a:spcAft>
              <a:spcPct val="35000"/>
            </a:spcAft>
            <a:buNone/>
          </a:pPr>
          <a:endParaRPr lang="en-US" sz="900" kern="1200" dirty="0">
            <a:solidFill>
              <a:schemeClr val="tx1"/>
            </a:solidFill>
          </a:endParaRPr>
        </a:p>
        <a:p>
          <a:pPr marL="171450" lvl="1" indent="-171450" algn="l" defTabSz="844550">
            <a:lnSpc>
              <a:spcPct val="90000"/>
            </a:lnSpc>
            <a:spcBef>
              <a:spcPct val="0"/>
            </a:spcBef>
            <a:spcAft>
              <a:spcPct val="15000"/>
            </a:spcAft>
            <a:buChar char="•"/>
          </a:pPr>
          <a:r>
            <a:rPr lang="en-US" sz="1900" kern="1200" dirty="0">
              <a:solidFill>
                <a:schemeClr val="tx1"/>
              </a:solidFill>
              <a:cs typeface="Arial"/>
            </a:rPr>
            <a:t>Collaborate on professional learning, plan together, share resources</a:t>
          </a:r>
          <a:endParaRPr lang="en-US" sz="1900" kern="1200" dirty="0">
            <a:solidFill>
              <a:schemeClr val="tx1"/>
            </a:solidFill>
          </a:endParaRPr>
        </a:p>
        <a:p>
          <a:pPr marL="171450" lvl="1" indent="-171450" algn="l" defTabSz="844550">
            <a:lnSpc>
              <a:spcPct val="90000"/>
            </a:lnSpc>
            <a:spcBef>
              <a:spcPct val="0"/>
            </a:spcBef>
            <a:spcAft>
              <a:spcPct val="15000"/>
            </a:spcAft>
            <a:buFont typeface="Arial" panose="020B0604020202020204" pitchFamily="34" charset="0"/>
            <a:buChar char="•"/>
          </a:pPr>
          <a:r>
            <a:rPr lang="en-US" sz="1900" kern="1200" dirty="0">
              <a:solidFill>
                <a:schemeClr val="tx1"/>
              </a:solidFill>
              <a:cs typeface="Arial"/>
            </a:rPr>
            <a:t>Coordinate support services</a:t>
          </a:r>
          <a:endParaRPr lang="en-US" sz="1900" kern="1200" dirty="0">
            <a:solidFill>
              <a:schemeClr val="tx1"/>
            </a:solidFill>
          </a:endParaRPr>
        </a:p>
        <a:p>
          <a:pPr marL="171450" lvl="1" indent="-171450" algn="l" defTabSz="844550">
            <a:lnSpc>
              <a:spcPct val="90000"/>
            </a:lnSpc>
            <a:spcBef>
              <a:spcPct val="0"/>
            </a:spcBef>
            <a:spcAft>
              <a:spcPct val="15000"/>
            </a:spcAft>
            <a:buFont typeface="Arial" panose="020B0604020202020204" pitchFamily="34" charset="0"/>
            <a:buChar char="•"/>
          </a:pPr>
          <a:r>
            <a:rPr lang="en-US" sz="1900" kern="1200" dirty="0">
              <a:solidFill>
                <a:schemeClr val="tx1"/>
              </a:solidFill>
              <a:cs typeface="Arial"/>
            </a:rPr>
            <a:t>Engage shareholders together</a:t>
          </a:r>
          <a:endParaRPr lang="en-US" sz="1900" kern="1200" dirty="0">
            <a:solidFill>
              <a:schemeClr val="tx1"/>
            </a:solidFill>
          </a:endParaRPr>
        </a:p>
      </dsp:txBody>
      <dsp:txXfrm rot="5400000">
        <a:off x="7451801" y="1005839"/>
        <a:ext cx="3471285" cy="3017519"/>
      </dsp:txXfrm>
    </dsp:sp>
  </dsp:spTree>
</dsp:drawing>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0.1679</cdr:x>
      <cdr:y>0.08295</cdr:y>
    </cdr:from>
    <cdr:to>
      <cdr:x>1</cdr:x>
      <cdr:y>0.15795</cdr:y>
    </cdr:to>
    <cdr:sp macro="" textlink="">
      <cdr:nvSpPr>
        <cdr:cNvPr id="2" name="TextBox 1">
          <a:extLst xmlns:a="http://schemas.openxmlformats.org/drawingml/2006/main">
            <a:ext uri="{FF2B5EF4-FFF2-40B4-BE49-F238E27FC236}">
              <a16:creationId xmlns:a16="http://schemas.microsoft.com/office/drawing/2014/main" id="{1D628026-93C3-4A9D-96B7-41FBE7B7E3EF}"/>
            </a:ext>
          </a:extLst>
        </cdr:cNvPr>
        <cdr:cNvSpPr txBox="1"/>
      </cdr:nvSpPr>
      <cdr:spPr>
        <a:xfrm xmlns:a="http://schemas.openxmlformats.org/drawingml/2006/main">
          <a:off x="1289243" y="327626"/>
          <a:ext cx="6389254" cy="29623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900" dirty="0">
              <a:solidFill>
                <a:schemeClr val="bg1"/>
              </a:solidFill>
            </a:rPr>
            <a:t> Under 25		     25-64	              65+</a:t>
          </a:r>
        </a:p>
      </cdr:txBody>
    </cdr:sp>
  </cdr:relSizeAnchor>
  <cdr:relSizeAnchor xmlns:cdr="http://schemas.openxmlformats.org/drawingml/2006/chartDrawing">
    <cdr:from>
      <cdr:x>0.1679</cdr:x>
      <cdr:y>0.39836</cdr:y>
    </cdr:from>
    <cdr:to>
      <cdr:x>1</cdr:x>
      <cdr:y>0.47336</cdr:y>
    </cdr:to>
    <cdr:sp macro="" textlink="">
      <cdr:nvSpPr>
        <cdr:cNvPr id="5" name="TextBox 1">
          <a:extLst xmlns:a="http://schemas.openxmlformats.org/drawingml/2006/main">
            <a:ext uri="{FF2B5EF4-FFF2-40B4-BE49-F238E27FC236}">
              <a16:creationId xmlns:a16="http://schemas.microsoft.com/office/drawing/2014/main" id="{D00E8B3F-D71A-42F7-BAA0-56A42D17789C}"/>
            </a:ext>
          </a:extLst>
        </cdr:cNvPr>
        <cdr:cNvSpPr txBox="1"/>
      </cdr:nvSpPr>
      <cdr:spPr>
        <a:xfrm xmlns:a="http://schemas.openxmlformats.org/drawingml/2006/main">
          <a:off x="1289243" y="1573457"/>
          <a:ext cx="6389254" cy="29623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900" dirty="0">
              <a:solidFill>
                <a:schemeClr val="bg1"/>
              </a:solidFill>
            </a:rPr>
            <a:t> Under 25		       25-64	              65+</a:t>
          </a:r>
        </a:p>
      </cdr:txBody>
    </cdr:sp>
  </cdr:relSizeAnchor>
  <cdr:relSizeAnchor xmlns:cdr="http://schemas.openxmlformats.org/drawingml/2006/chartDrawing">
    <cdr:from>
      <cdr:x>0.1679</cdr:x>
      <cdr:y>0.70909</cdr:y>
    </cdr:from>
    <cdr:to>
      <cdr:x>1</cdr:x>
      <cdr:y>0.78409</cdr:y>
    </cdr:to>
    <cdr:sp macro="" textlink="">
      <cdr:nvSpPr>
        <cdr:cNvPr id="6" name="TextBox 1">
          <a:extLst xmlns:a="http://schemas.openxmlformats.org/drawingml/2006/main">
            <a:ext uri="{FF2B5EF4-FFF2-40B4-BE49-F238E27FC236}">
              <a16:creationId xmlns:a16="http://schemas.microsoft.com/office/drawing/2014/main" id="{D00E8B3F-D71A-42F7-BAA0-56A42D17789C}"/>
            </a:ext>
          </a:extLst>
        </cdr:cNvPr>
        <cdr:cNvSpPr txBox="1"/>
      </cdr:nvSpPr>
      <cdr:spPr>
        <a:xfrm xmlns:a="http://schemas.openxmlformats.org/drawingml/2006/main">
          <a:off x="1289243" y="2800757"/>
          <a:ext cx="6389254" cy="29623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900" dirty="0">
              <a:solidFill>
                <a:schemeClr val="bg1"/>
              </a:solidFill>
            </a:rPr>
            <a:t> Under 25		       25-64	             65+</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solidFill>
                <a:srgbClr val="7C6A55"/>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A4067BA-CE56-4242-BB69-788734370B71}" type="datetime1">
              <a:rPr lang="en-US" smtClean="0">
                <a:solidFill>
                  <a:srgbClr val="7C6A55"/>
                </a:solidFill>
              </a:rPr>
              <a:t>10/5/2020</a:t>
            </a:fld>
            <a:endParaRPr lang="en-US" dirty="0">
              <a:solidFill>
                <a:srgbClr val="7C6A55"/>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dirty="0">
                <a:solidFill>
                  <a:srgbClr val="7C6A55"/>
                </a:solidFill>
              </a:rPr>
              <a:t>Presentation Title/ Presenter First Name Last Name</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55B5615-0249-D440-8B1B-134AA5501235}" type="slidenum">
              <a:rPr lang="en-US" smtClean="0">
                <a:solidFill>
                  <a:srgbClr val="7C6A55"/>
                </a:solidFill>
              </a:rPr>
              <a:t>‹#›</a:t>
            </a:fld>
            <a:endParaRPr lang="en-US" dirty="0">
              <a:solidFill>
                <a:srgbClr val="7C6A55"/>
              </a:solidFill>
            </a:endParaRPr>
          </a:p>
        </p:txBody>
      </p:sp>
    </p:spTree>
    <p:extLst>
      <p:ext uri="{BB962C8B-B14F-4D97-AF65-F5344CB8AC3E}">
        <p14:creationId xmlns:p14="http://schemas.microsoft.com/office/powerpoint/2010/main" val="208410963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accent4"/>
                </a:solidFill>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accent4"/>
                </a:solidFill>
              </a:defRPr>
            </a:lvl1pPr>
          </a:lstStyle>
          <a:p>
            <a:fld id="{CEFF9428-BE35-6341-A460-A38F8BC9D434}" type="datetime1">
              <a:rPr lang="en-US" smtClean="0"/>
              <a:t>10/5/2020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accent4"/>
                </a:solidFill>
              </a:defRPr>
            </a:lvl1pPr>
          </a:lstStyle>
          <a:p>
            <a:r>
              <a:rPr lang="en-US" dirty="0"/>
              <a:t>Presentation Title/ Presenter First Name Last Name</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accent4"/>
                </a:solidFill>
              </a:defRPr>
            </a:lvl1pPr>
          </a:lstStyle>
          <a:p>
            <a:fld id="{CF2903E7-652A-FC41-B5FF-0807B98EA45D}" type="slidenum">
              <a:rPr lang="en-US" smtClean="0"/>
              <a:pPr/>
              <a:t>‹#›</a:t>
            </a:fld>
            <a:endParaRPr lang="en-US" dirty="0"/>
          </a:p>
        </p:txBody>
      </p:sp>
    </p:spTree>
    <p:extLst>
      <p:ext uri="{BB962C8B-B14F-4D97-AF65-F5344CB8AC3E}">
        <p14:creationId xmlns:p14="http://schemas.microsoft.com/office/powerpoint/2010/main" val="3092466644"/>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accent4"/>
        </a:solidFill>
        <a:latin typeface="Arial"/>
        <a:ea typeface="+mn-ea"/>
        <a:cs typeface="Arial"/>
      </a:defRPr>
    </a:lvl1pPr>
    <a:lvl2pPr marL="457200" algn="l" defTabSz="457200" rtl="0" eaLnBrk="1" latinLnBrk="0" hangingPunct="1">
      <a:defRPr sz="1200" kern="1200">
        <a:solidFill>
          <a:schemeClr val="accent4"/>
        </a:solidFill>
        <a:latin typeface="Arial"/>
        <a:ea typeface="+mn-ea"/>
        <a:cs typeface="Arial"/>
      </a:defRPr>
    </a:lvl2pPr>
    <a:lvl3pPr marL="914400" algn="l" defTabSz="457200" rtl="0" eaLnBrk="1" latinLnBrk="0" hangingPunct="1">
      <a:defRPr sz="1200" kern="1200">
        <a:solidFill>
          <a:schemeClr val="accent4"/>
        </a:solidFill>
        <a:latin typeface="Arial"/>
        <a:ea typeface="+mn-ea"/>
        <a:cs typeface="Arial"/>
      </a:defRPr>
    </a:lvl3pPr>
    <a:lvl4pPr marL="1371600" algn="l" defTabSz="457200" rtl="0" eaLnBrk="1" latinLnBrk="0" hangingPunct="1">
      <a:defRPr sz="1200" kern="1200">
        <a:solidFill>
          <a:schemeClr val="accent4"/>
        </a:solidFill>
        <a:latin typeface="Arial"/>
        <a:ea typeface="+mn-ea"/>
        <a:cs typeface="Arial"/>
      </a:defRPr>
    </a:lvl4pPr>
    <a:lvl5pPr marL="1828800" algn="l" defTabSz="457200" rtl="0" eaLnBrk="1" latinLnBrk="0" hangingPunct="1">
      <a:defRPr sz="1200" kern="1200">
        <a:solidFill>
          <a:schemeClr val="accent4"/>
        </a:solidFill>
        <a:latin typeface="Arial"/>
        <a:ea typeface="+mn-ea"/>
        <a:cs typeface="Arial"/>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Presentation Title/ Presenter First Name Last Name</a:t>
            </a:r>
          </a:p>
        </p:txBody>
      </p:sp>
      <p:sp>
        <p:nvSpPr>
          <p:cNvPr id="5" name="Slide Number Placeholder 4"/>
          <p:cNvSpPr>
            <a:spLocks noGrp="1"/>
          </p:cNvSpPr>
          <p:nvPr>
            <p:ph type="sldNum" sz="quarter" idx="5"/>
          </p:nvPr>
        </p:nvSpPr>
        <p:spPr/>
        <p:txBody>
          <a:bodyPr/>
          <a:lstStyle/>
          <a:p>
            <a:fld id="{CF2903E7-652A-FC41-B5FF-0807B98EA45D}" type="slidenum">
              <a:rPr lang="en-US" smtClean="0"/>
              <a:pPr/>
              <a:t>1</a:t>
            </a:fld>
            <a:endParaRPr lang="en-US" dirty="0"/>
          </a:p>
        </p:txBody>
      </p:sp>
    </p:spTree>
    <p:extLst>
      <p:ext uri="{BB962C8B-B14F-4D97-AF65-F5344CB8AC3E}">
        <p14:creationId xmlns:p14="http://schemas.microsoft.com/office/powerpoint/2010/main" val="4003221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Presentation Title/ Presenter First Name Last Name</a:t>
            </a:r>
          </a:p>
        </p:txBody>
      </p:sp>
      <p:sp>
        <p:nvSpPr>
          <p:cNvPr id="5" name="Slide Number Placeholder 4"/>
          <p:cNvSpPr>
            <a:spLocks noGrp="1"/>
          </p:cNvSpPr>
          <p:nvPr>
            <p:ph type="sldNum" sz="quarter" idx="5"/>
          </p:nvPr>
        </p:nvSpPr>
        <p:spPr/>
        <p:txBody>
          <a:bodyPr/>
          <a:lstStyle/>
          <a:p>
            <a:fld id="{CF2903E7-652A-FC41-B5FF-0807B98EA45D}" type="slidenum">
              <a:rPr lang="en-US" smtClean="0"/>
              <a:pPr/>
              <a:t>2</a:t>
            </a:fld>
            <a:endParaRPr lang="en-US" dirty="0"/>
          </a:p>
        </p:txBody>
      </p:sp>
    </p:spTree>
    <p:extLst>
      <p:ext uri="{BB962C8B-B14F-4D97-AF65-F5344CB8AC3E}">
        <p14:creationId xmlns:p14="http://schemas.microsoft.com/office/powerpoint/2010/main" val="228878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7CE858DD-F4E9-441B-B091-EB3A5C29F403}"/>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6E5D744A-3877-495F-802A-91EE808E018B}"/>
              </a:ext>
            </a:extLst>
          </p:cNvPr>
          <p:cNvSpPr>
            <a:spLocks noGrp="1"/>
          </p:cNvSpPr>
          <p:nvPr>
            <p:ph type="body" idx="1"/>
          </p:nvPr>
        </p:nvSpPr>
        <p:spPr/>
        <p:txBody>
          <a:bodyPr/>
          <a:lstStyle/>
          <a:p>
            <a:r>
              <a:rPr lang="en-US" altLang="en-US" dirty="0">
                <a:latin typeface="Georgia" panose="02040502050405020303" pitchFamily="18" charset="0"/>
              </a:rPr>
              <a:t>The dependent population is …</a:t>
            </a:r>
          </a:p>
          <a:p>
            <a:r>
              <a:rPr lang="en-US" altLang="en-US" dirty="0">
                <a:latin typeface="Georgia" panose="02040502050405020303" pitchFamily="18" charset="0"/>
              </a:rPr>
              <a:t>Children through traditional college-age young adults</a:t>
            </a:r>
          </a:p>
          <a:p>
            <a:r>
              <a:rPr lang="en-US" altLang="en-US" dirty="0">
                <a:latin typeface="Georgia" panose="02040502050405020303" pitchFamily="18" charset="0"/>
              </a:rPr>
              <a:t>People  who qualify for Social Security and Medicare</a:t>
            </a:r>
          </a:p>
          <a:p>
            <a:endParaRPr lang="en-US" altLang="en-US" dirty="0">
              <a:latin typeface="Georgia" panose="02040502050405020303" pitchFamily="18" charset="0"/>
            </a:endParaRPr>
          </a:p>
          <a:p>
            <a:r>
              <a:rPr lang="en-US" altLang="en-US" dirty="0">
                <a:latin typeface="Georgia" panose="02040502050405020303" pitchFamily="18" charset="0"/>
              </a:rPr>
              <a:t>In between are working-age adults, 25-64.</a:t>
            </a:r>
          </a:p>
          <a:p>
            <a:endParaRPr lang="en-US" altLang="en-US" dirty="0">
              <a:latin typeface="Georgia" panose="02040502050405020303" pitchFamily="18" charset="0"/>
            </a:endParaRPr>
          </a:p>
          <a:p>
            <a:pPr eaLnBrk="1" hangingPunct="1">
              <a:spcBef>
                <a:spcPct val="0"/>
              </a:spcBef>
            </a:pPr>
            <a:r>
              <a:rPr lang="en-US" altLang="en-US" dirty="0"/>
              <a:t>Many among this 47 percent will be unprepared and unaware </a:t>
            </a:r>
          </a:p>
          <a:p>
            <a:pPr eaLnBrk="1" hangingPunct="1">
              <a:spcBef>
                <a:spcPct val="0"/>
              </a:spcBef>
            </a:pPr>
            <a:endParaRPr lang="en-US" altLang="en-US" dirty="0"/>
          </a:p>
          <a:p>
            <a:pPr eaLnBrk="1" hangingPunct="1">
              <a:spcBef>
                <a:spcPct val="0"/>
              </a:spcBef>
            </a:pPr>
            <a:r>
              <a:rPr lang="en-US" altLang="en-US" dirty="0">
                <a:solidFill>
                  <a:srgbClr val="000000"/>
                </a:solidFill>
                <a:cs typeface="Arial" panose="020B0604020202020204" pitchFamily="34" charset="0"/>
              </a:rPr>
              <a:t>Children under age 5, students ages 5 through 24, and adults 65 and older represented 48 percent of the SREB region’s population in 2017. These groups are often referred to as the </a:t>
            </a:r>
            <a:r>
              <a:rPr lang="en-US" altLang="en-US" i="1" u="sng" dirty="0">
                <a:solidFill>
                  <a:srgbClr val="000000"/>
                </a:solidFill>
                <a:cs typeface="Arial" panose="020B0604020202020204" pitchFamily="34" charset="0"/>
              </a:rPr>
              <a:t>dependent</a:t>
            </a:r>
            <a:r>
              <a:rPr lang="en-US" altLang="en-US" dirty="0">
                <a:solidFill>
                  <a:srgbClr val="000000"/>
                </a:solidFill>
                <a:cs typeface="Arial" panose="020B0604020202020204" pitchFamily="34" charset="0"/>
              </a:rPr>
              <a:t> portion of the population. By 2020, the dependent portion of the population is expected to almost equal the working-age population — people between the ages of 25 and 64. Dependent representation is projected to reach 53 percent in the SREB region by 2030. It is at that time that working-age adults will no longer outnumber the dependent portion of the region’s population. So by 2030 the responsibility of working-age adults (including the unprepared and unaware) to take care of the dependent population concentrates: For every 53 dependent people, 47 working age adults will need to provide for or contribute to their economic viability.  [Table 6 in Population chapter] </a:t>
            </a:r>
            <a:endParaRPr lang="en-US" altLang="en-US" dirty="0"/>
          </a:p>
          <a:p>
            <a:endParaRPr lang="en-US" altLang="en-US" dirty="0">
              <a:latin typeface="Georgia" panose="02040502050405020303" pitchFamily="18" charset="0"/>
            </a:endParaRPr>
          </a:p>
        </p:txBody>
      </p:sp>
      <p:sp>
        <p:nvSpPr>
          <p:cNvPr id="50180" name="Footer Placeholder 3">
            <a:extLst>
              <a:ext uri="{FF2B5EF4-FFF2-40B4-BE49-F238E27FC236}">
                <a16:creationId xmlns:a16="http://schemas.microsoft.com/office/drawing/2014/main" id="{C929A440-9BAF-4EBD-A720-77CD5B13C5D5}"/>
              </a:ext>
            </a:extLst>
          </p:cNvPr>
          <p:cNvSpPr>
            <a:spLocks noGrp="1"/>
          </p:cNvSpPr>
          <p:nvPr>
            <p:ph type="ftr" sz="quarter" idx="4"/>
          </p:nvPr>
        </p:nvSpPr>
        <p:spPr>
          <a:noFill/>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defTabSz="457200" eaLnBrk="0" fontAlgn="base" hangingPunct="0">
              <a:spcBef>
                <a:spcPct val="0"/>
              </a:spcBef>
              <a:spcAft>
                <a:spcPct val="0"/>
              </a:spcAft>
              <a:defRPr>
                <a:solidFill>
                  <a:schemeClr val="tx1"/>
                </a:solidFill>
                <a:latin typeface="Tw Cen MT" panose="020B0602020104020603" pitchFamily="34" charset="0"/>
              </a:defRPr>
            </a:lvl6pPr>
            <a:lvl7pPr marL="2971800" indent="-228600" defTabSz="457200" eaLnBrk="0" fontAlgn="base" hangingPunct="0">
              <a:spcBef>
                <a:spcPct val="0"/>
              </a:spcBef>
              <a:spcAft>
                <a:spcPct val="0"/>
              </a:spcAft>
              <a:defRPr>
                <a:solidFill>
                  <a:schemeClr val="tx1"/>
                </a:solidFill>
                <a:latin typeface="Tw Cen MT" panose="020B0602020104020603" pitchFamily="34" charset="0"/>
              </a:defRPr>
            </a:lvl7pPr>
            <a:lvl8pPr marL="3429000" indent="-228600" defTabSz="457200" eaLnBrk="0" fontAlgn="base" hangingPunct="0">
              <a:spcBef>
                <a:spcPct val="0"/>
              </a:spcBef>
              <a:spcAft>
                <a:spcPct val="0"/>
              </a:spcAft>
              <a:defRPr>
                <a:solidFill>
                  <a:schemeClr val="tx1"/>
                </a:solidFill>
                <a:latin typeface="Tw Cen MT" panose="020B0602020104020603" pitchFamily="34" charset="0"/>
              </a:defRPr>
            </a:lvl8pPr>
            <a:lvl9pPr marL="3886200" indent="-228600" defTabSz="457200" eaLnBrk="0" fontAlgn="base" hangingPunct="0">
              <a:spcBef>
                <a:spcPct val="0"/>
              </a:spcBef>
              <a:spcAft>
                <a:spcPct val="0"/>
              </a:spcAft>
              <a:defRPr>
                <a:solidFill>
                  <a:schemeClr val="tx1"/>
                </a:solidFill>
                <a:latin typeface="Tw Cen MT" panose="020B0602020104020603"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C6A55"/>
                </a:solidFill>
                <a:effectLst/>
                <a:uLnTx/>
                <a:uFillTx/>
                <a:latin typeface="Arial" panose="020B0604020202020204" pitchFamily="34" charset="0"/>
                <a:ea typeface="+mn-ea"/>
                <a:cs typeface="+mn-cs"/>
              </a:rPr>
              <a:t>Presentation Title/ Presenter First Name Last Name</a:t>
            </a:r>
          </a:p>
        </p:txBody>
      </p:sp>
      <p:sp>
        <p:nvSpPr>
          <p:cNvPr id="50181" name="Slide Number Placeholder 4">
            <a:extLst>
              <a:ext uri="{FF2B5EF4-FFF2-40B4-BE49-F238E27FC236}">
                <a16:creationId xmlns:a16="http://schemas.microsoft.com/office/drawing/2014/main" id="{5AE465F4-7D97-413C-A184-E663AB8D5721}"/>
              </a:ext>
            </a:extLst>
          </p:cNvPr>
          <p:cNvSpPr>
            <a:spLocks noGrp="1"/>
          </p:cNvSpPr>
          <p:nvPr>
            <p:ph type="sldNum" sz="quarter" idx="5"/>
          </p:nvPr>
        </p:nvSpPr>
        <p:spPr>
          <a:noFill/>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defTabSz="457200" eaLnBrk="0" fontAlgn="base" hangingPunct="0">
              <a:spcBef>
                <a:spcPct val="0"/>
              </a:spcBef>
              <a:spcAft>
                <a:spcPct val="0"/>
              </a:spcAft>
              <a:defRPr>
                <a:solidFill>
                  <a:schemeClr val="tx1"/>
                </a:solidFill>
                <a:latin typeface="Tw Cen MT" panose="020B0602020104020603" pitchFamily="34" charset="0"/>
              </a:defRPr>
            </a:lvl6pPr>
            <a:lvl7pPr marL="2971800" indent="-228600" defTabSz="457200" eaLnBrk="0" fontAlgn="base" hangingPunct="0">
              <a:spcBef>
                <a:spcPct val="0"/>
              </a:spcBef>
              <a:spcAft>
                <a:spcPct val="0"/>
              </a:spcAft>
              <a:defRPr>
                <a:solidFill>
                  <a:schemeClr val="tx1"/>
                </a:solidFill>
                <a:latin typeface="Tw Cen MT" panose="020B0602020104020603" pitchFamily="34" charset="0"/>
              </a:defRPr>
            </a:lvl7pPr>
            <a:lvl8pPr marL="3429000" indent="-228600" defTabSz="457200" eaLnBrk="0" fontAlgn="base" hangingPunct="0">
              <a:spcBef>
                <a:spcPct val="0"/>
              </a:spcBef>
              <a:spcAft>
                <a:spcPct val="0"/>
              </a:spcAft>
              <a:defRPr>
                <a:solidFill>
                  <a:schemeClr val="tx1"/>
                </a:solidFill>
                <a:latin typeface="Tw Cen MT" panose="020B0602020104020603" pitchFamily="34" charset="0"/>
              </a:defRPr>
            </a:lvl8pPr>
            <a:lvl9pPr marL="3886200" indent="-228600" defTabSz="457200" eaLnBrk="0" fontAlgn="base" hangingPunct="0">
              <a:spcBef>
                <a:spcPct val="0"/>
              </a:spcBef>
              <a:spcAft>
                <a:spcPct val="0"/>
              </a:spcAft>
              <a:defRPr>
                <a:solidFill>
                  <a:schemeClr val="tx1"/>
                </a:solidFill>
                <a:latin typeface="Tw Cen MT" panose="020B0602020104020603"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54C55E87-89FE-4B00-B02E-83E3136EAF8B}" type="slidenum">
              <a:rPr kumimoji="0" lang="en-US" altLang="en-US" sz="1200" b="0" i="0" u="none" strike="noStrike" kern="1200" cap="none" spc="0" normalizeH="0" baseline="0" noProof="0" smtClean="0">
                <a:ln>
                  <a:noFill/>
                </a:ln>
                <a:solidFill>
                  <a:srgbClr val="7C6A55"/>
                </a:solidFill>
                <a:effectLst/>
                <a:uLnTx/>
                <a:uFillTx/>
                <a:latin typeface="Arial" panose="020B060402020202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7C6A5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61920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Presentation Title/ Presenter First Name Last Name</a:t>
            </a:r>
          </a:p>
        </p:txBody>
      </p:sp>
      <p:sp>
        <p:nvSpPr>
          <p:cNvPr id="5" name="Slide Number Placeholder 4"/>
          <p:cNvSpPr>
            <a:spLocks noGrp="1"/>
          </p:cNvSpPr>
          <p:nvPr>
            <p:ph type="sldNum" sz="quarter" idx="5"/>
          </p:nvPr>
        </p:nvSpPr>
        <p:spPr/>
        <p:txBody>
          <a:bodyPr/>
          <a:lstStyle/>
          <a:p>
            <a:fld id="{CF2903E7-652A-FC41-B5FF-0807B98EA45D}" type="slidenum">
              <a:rPr lang="en-US" smtClean="0"/>
              <a:pPr/>
              <a:t>4</a:t>
            </a:fld>
            <a:endParaRPr lang="en-US" dirty="0"/>
          </a:p>
        </p:txBody>
      </p:sp>
    </p:spTree>
    <p:extLst>
      <p:ext uri="{BB962C8B-B14F-4D97-AF65-F5344CB8AC3E}">
        <p14:creationId xmlns:p14="http://schemas.microsoft.com/office/powerpoint/2010/main" val="924345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say to remind people that automation</a:t>
            </a:r>
            <a:r>
              <a:rPr lang="en-US" baseline="0" dirty="0"/>
              <a:t> potential here is based on percentage of work activities by industry. The 1.5 million workers could be unemployable of stuck in low-wage jobs due to their level of educational attainment.</a:t>
            </a:r>
            <a:endParaRPr lang="en-US" dirty="0"/>
          </a:p>
        </p:txBody>
      </p:sp>
      <p:sp>
        <p:nvSpPr>
          <p:cNvPr id="4" name="Slide Number Placeholder 3"/>
          <p:cNvSpPr>
            <a:spLocks noGrp="1"/>
          </p:cNvSpPr>
          <p:nvPr>
            <p:ph type="sldNum" sz="quarter" idx="10"/>
          </p:nvPr>
        </p:nvSpPr>
        <p:spPr/>
        <p:txBody>
          <a:bodyPr/>
          <a:lstStyle/>
          <a:p>
            <a:fld id="{C694EBB9-AA7C-4EA1-9B3A-1E438E406023}" type="slidenum">
              <a:rPr lang="en-US" smtClean="0"/>
              <a:t>6</a:t>
            </a:fld>
            <a:endParaRPr lang="en-US"/>
          </a:p>
        </p:txBody>
      </p:sp>
    </p:spTree>
    <p:extLst>
      <p:ext uri="{BB962C8B-B14F-4D97-AF65-F5344CB8AC3E}">
        <p14:creationId xmlns:p14="http://schemas.microsoft.com/office/powerpoint/2010/main" val="2857231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automation</a:t>
            </a:r>
            <a:r>
              <a:rPr lang="en-US" baseline="0" dirty="0"/>
              <a:t> potential of work activities based on 2016 employment data/2017 analysis from McKinsey &amp; Company. This is the TOTAL potential for automation based on already demonstrated technologies over the time period from 2014 to 2030.</a:t>
            </a:r>
            <a:endParaRPr lang="en-US" dirty="0"/>
          </a:p>
        </p:txBody>
      </p:sp>
      <p:sp>
        <p:nvSpPr>
          <p:cNvPr id="4" name="Slide Number Placeholder 3"/>
          <p:cNvSpPr>
            <a:spLocks noGrp="1"/>
          </p:cNvSpPr>
          <p:nvPr>
            <p:ph type="sldNum" sz="quarter" idx="10"/>
          </p:nvPr>
        </p:nvSpPr>
        <p:spPr/>
        <p:txBody>
          <a:bodyPr/>
          <a:lstStyle/>
          <a:p>
            <a:fld id="{C694EBB9-AA7C-4EA1-9B3A-1E438E406023}" type="slidenum">
              <a:rPr lang="en-US" smtClean="0"/>
              <a:t>7</a:t>
            </a:fld>
            <a:endParaRPr lang="en-US"/>
          </a:p>
        </p:txBody>
      </p:sp>
    </p:spTree>
    <p:extLst>
      <p:ext uri="{BB962C8B-B14F-4D97-AF65-F5344CB8AC3E}">
        <p14:creationId xmlns:p14="http://schemas.microsoft.com/office/powerpoint/2010/main" val="3622967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-McKinsey</a:t>
            </a:r>
            <a:r>
              <a:rPr lang="en-US" baseline="0" dirty="0"/>
              <a:t> Company + others, they say in the early (8) weeks of the pandemic/shutdowns, digital adoption advanced 5 years.</a:t>
            </a:r>
            <a:endParaRPr lang="en-US" dirty="0"/>
          </a:p>
        </p:txBody>
      </p:sp>
      <p:sp>
        <p:nvSpPr>
          <p:cNvPr id="4" name="Slide Number Placeholder 3"/>
          <p:cNvSpPr>
            <a:spLocks noGrp="1"/>
          </p:cNvSpPr>
          <p:nvPr>
            <p:ph type="sldNum" sz="quarter" idx="10"/>
          </p:nvPr>
        </p:nvSpPr>
        <p:spPr/>
        <p:txBody>
          <a:bodyPr/>
          <a:lstStyle/>
          <a:p>
            <a:fld id="{C694EBB9-AA7C-4EA1-9B3A-1E438E406023}" type="slidenum">
              <a:rPr lang="en-US" smtClean="0"/>
              <a:t>8</a:t>
            </a:fld>
            <a:endParaRPr lang="en-US"/>
          </a:p>
        </p:txBody>
      </p:sp>
    </p:spTree>
    <p:extLst>
      <p:ext uri="{BB962C8B-B14F-4D97-AF65-F5344CB8AC3E}">
        <p14:creationId xmlns:p14="http://schemas.microsoft.com/office/powerpoint/2010/main" val="989057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that 1.5 million </a:t>
            </a:r>
            <a:r>
              <a:rPr lang="en-US" baseline="0" dirty="0"/>
              <a:t>low-skilled adults were likely to be unemployable or stuck in low wage jobs by 2030. Now, almost 1.3 million full-time positions could go away by 2025. </a:t>
            </a:r>
            <a:endParaRPr lang="en-US" dirty="0"/>
          </a:p>
        </p:txBody>
      </p:sp>
      <p:sp>
        <p:nvSpPr>
          <p:cNvPr id="4" name="Slide Number Placeholder 3"/>
          <p:cNvSpPr>
            <a:spLocks noGrp="1"/>
          </p:cNvSpPr>
          <p:nvPr>
            <p:ph type="sldNum" sz="quarter" idx="10"/>
          </p:nvPr>
        </p:nvSpPr>
        <p:spPr/>
        <p:txBody>
          <a:bodyPr/>
          <a:lstStyle/>
          <a:p>
            <a:fld id="{C694EBB9-AA7C-4EA1-9B3A-1E438E406023}" type="slidenum">
              <a:rPr lang="en-US" smtClean="0"/>
              <a:t>9</a:t>
            </a:fld>
            <a:endParaRPr lang="en-US"/>
          </a:p>
        </p:txBody>
      </p:sp>
    </p:spTree>
    <p:extLst>
      <p:ext uri="{BB962C8B-B14F-4D97-AF65-F5344CB8AC3E}">
        <p14:creationId xmlns:p14="http://schemas.microsoft.com/office/powerpoint/2010/main" val="9310627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automation</a:t>
            </a:r>
            <a:r>
              <a:rPr lang="en-US" baseline="0" dirty="0"/>
              <a:t> potential of work activities based on 2016 employment data/2017 analysis from McKinsey &amp; Company. This is the potential automation of work activities by industry. Ex: From the previous slide, 69% of activities in the food prep industry are automatable at all. If we realized just half of that automation (so a midpoint rate of adoption) then 34% of activities would be automated over the total period (2014-2030). But we’ve already been automating for 5 years and we’re condensing the last 10 years (2020-2030) into 5. So, 23% of food prep activities could be automated between 2020 and 2025. </a:t>
            </a:r>
            <a:endParaRPr lang="en-US" dirty="0"/>
          </a:p>
        </p:txBody>
      </p:sp>
      <p:sp>
        <p:nvSpPr>
          <p:cNvPr id="4" name="Slide Number Placeholder 3"/>
          <p:cNvSpPr>
            <a:spLocks noGrp="1"/>
          </p:cNvSpPr>
          <p:nvPr>
            <p:ph type="sldNum" sz="quarter" idx="10"/>
          </p:nvPr>
        </p:nvSpPr>
        <p:spPr/>
        <p:txBody>
          <a:bodyPr/>
          <a:lstStyle/>
          <a:p>
            <a:fld id="{C694EBB9-AA7C-4EA1-9B3A-1E438E406023}" type="slidenum">
              <a:rPr lang="en-US" smtClean="0"/>
              <a:t>10</a:t>
            </a:fld>
            <a:endParaRPr lang="en-US"/>
          </a:p>
        </p:txBody>
      </p:sp>
    </p:spTree>
    <p:extLst>
      <p:ext uri="{BB962C8B-B14F-4D97-AF65-F5344CB8AC3E}">
        <p14:creationId xmlns:p14="http://schemas.microsoft.com/office/powerpoint/2010/main" val="3861787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by industry, this is the percentage workers that are vulnerable</a:t>
            </a:r>
            <a:r>
              <a:rPr lang="en-US" baseline="0" dirty="0"/>
              <a:t> to unemployment, layoffs, dropping out of the labor force, etc. during the pandemic as a percentage of each industry. When I look at “at-risk” workers in just the top-five employing industries, they make up one-third of the TOTAL current (most recent data is from May 2019) workforce. 45% of GA’s total workforce are considered at risk due to the pandemic.</a:t>
            </a:r>
            <a:endParaRPr lang="en-US" dirty="0"/>
          </a:p>
        </p:txBody>
      </p:sp>
      <p:sp>
        <p:nvSpPr>
          <p:cNvPr id="4" name="Slide Number Placeholder 3"/>
          <p:cNvSpPr>
            <a:spLocks noGrp="1"/>
          </p:cNvSpPr>
          <p:nvPr>
            <p:ph type="sldNum" sz="quarter" idx="10"/>
          </p:nvPr>
        </p:nvSpPr>
        <p:spPr/>
        <p:txBody>
          <a:bodyPr/>
          <a:lstStyle/>
          <a:p>
            <a:fld id="{C694EBB9-AA7C-4EA1-9B3A-1E438E406023}" type="slidenum">
              <a:rPr lang="en-US" smtClean="0"/>
              <a:t>11</a:t>
            </a:fld>
            <a:endParaRPr lang="en-US"/>
          </a:p>
        </p:txBody>
      </p:sp>
    </p:spTree>
    <p:extLst>
      <p:ext uri="{BB962C8B-B14F-4D97-AF65-F5344CB8AC3E}">
        <p14:creationId xmlns:p14="http://schemas.microsoft.com/office/powerpoint/2010/main" val="1332744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Presentation Title/ Presenter First Name Last Name</a:t>
            </a:r>
          </a:p>
        </p:txBody>
      </p:sp>
      <p:sp>
        <p:nvSpPr>
          <p:cNvPr id="5" name="Slide Number Placeholder 4"/>
          <p:cNvSpPr>
            <a:spLocks noGrp="1"/>
          </p:cNvSpPr>
          <p:nvPr>
            <p:ph type="sldNum" sz="quarter" idx="5"/>
          </p:nvPr>
        </p:nvSpPr>
        <p:spPr/>
        <p:txBody>
          <a:bodyPr/>
          <a:lstStyle/>
          <a:p>
            <a:fld id="{CF2903E7-652A-FC41-B5FF-0807B98EA45D}" type="slidenum">
              <a:rPr lang="en-US" smtClean="0"/>
              <a:pPr/>
              <a:t>12</a:t>
            </a:fld>
            <a:endParaRPr lang="en-US" dirty="0"/>
          </a:p>
        </p:txBody>
      </p:sp>
    </p:spTree>
    <p:extLst>
      <p:ext uri="{BB962C8B-B14F-4D97-AF65-F5344CB8AC3E}">
        <p14:creationId xmlns:p14="http://schemas.microsoft.com/office/powerpoint/2010/main" val="3755435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221E1F"/>
                </a:solidFill>
                <a:latin typeface="Kepler Std Light"/>
              </a:rPr>
              <a:t> </a:t>
            </a:r>
          </a:p>
          <a:p>
            <a:endParaRPr lang="en-US" dirty="0"/>
          </a:p>
        </p:txBody>
      </p:sp>
      <p:sp>
        <p:nvSpPr>
          <p:cNvPr id="4" name="Footer Placeholder 3"/>
          <p:cNvSpPr>
            <a:spLocks noGrp="1"/>
          </p:cNvSpPr>
          <p:nvPr>
            <p:ph type="ftr" sz="quarter" idx="4"/>
          </p:nvPr>
        </p:nvSpPr>
        <p:spPr/>
        <p:txBody>
          <a:bodyPr/>
          <a:lstStyle/>
          <a:p>
            <a:r>
              <a:rPr lang="en-US" dirty="0"/>
              <a:t>Presentation Title/ Presenter First Name Last Name</a:t>
            </a:r>
          </a:p>
        </p:txBody>
      </p:sp>
      <p:sp>
        <p:nvSpPr>
          <p:cNvPr id="5" name="Slide Number Placeholder 4"/>
          <p:cNvSpPr>
            <a:spLocks noGrp="1"/>
          </p:cNvSpPr>
          <p:nvPr>
            <p:ph type="sldNum" sz="quarter" idx="5"/>
          </p:nvPr>
        </p:nvSpPr>
        <p:spPr/>
        <p:txBody>
          <a:bodyPr/>
          <a:lstStyle/>
          <a:p>
            <a:fld id="{CF2903E7-652A-FC41-B5FF-0807B98EA45D}" type="slidenum">
              <a:rPr lang="en-US" smtClean="0"/>
              <a:pPr/>
              <a:t>13</a:t>
            </a:fld>
            <a:endParaRPr lang="en-US" dirty="0"/>
          </a:p>
        </p:txBody>
      </p:sp>
    </p:spTree>
    <p:extLst>
      <p:ext uri="{BB962C8B-B14F-4D97-AF65-F5344CB8AC3E}">
        <p14:creationId xmlns:p14="http://schemas.microsoft.com/office/powerpoint/2010/main" val="943822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Presentation Title/ Presenter First Name Last Name</a:t>
            </a:r>
          </a:p>
        </p:txBody>
      </p:sp>
      <p:sp>
        <p:nvSpPr>
          <p:cNvPr id="5" name="Slide Number Placeholder 4"/>
          <p:cNvSpPr>
            <a:spLocks noGrp="1"/>
          </p:cNvSpPr>
          <p:nvPr>
            <p:ph type="sldNum" sz="quarter" idx="5"/>
          </p:nvPr>
        </p:nvSpPr>
        <p:spPr/>
        <p:txBody>
          <a:bodyPr/>
          <a:lstStyle/>
          <a:p>
            <a:fld id="{CF2903E7-652A-FC41-B5FF-0807B98EA45D}" type="slidenum">
              <a:rPr lang="en-US" smtClean="0"/>
              <a:pPr/>
              <a:t>14</a:t>
            </a:fld>
            <a:endParaRPr lang="en-US" dirty="0"/>
          </a:p>
        </p:txBody>
      </p:sp>
    </p:spTree>
    <p:extLst>
      <p:ext uri="{BB962C8B-B14F-4D97-AF65-F5344CB8AC3E}">
        <p14:creationId xmlns:p14="http://schemas.microsoft.com/office/powerpoint/2010/main" val="3272891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Presentation Title/ Presenter First Name Last Name</a:t>
            </a:r>
          </a:p>
        </p:txBody>
      </p:sp>
      <p:sp>
        <p:nvSpPr>
          <p:cNvPr id="5" name="Slide Number Placeholder 4"/>
          <p:cNvSpPr>
            <a:spLocks noGrp="1"/>
          </p:cNvSpPr>
          <p:nvPr>
            <p:ph type="sldNum" sz="quarter" idx="5"/>
          </p:nvPr>
        </p:nvSpPr>
        <p:spPr/>
        <p:txBody>
          <a:bodyPr/>
          <a:lstStyle/>
          <a:p>
            <a:fld id="{CF2903E7-652A-FC41-B5FF-0807B98EA45D}" type="slidenum">
              <a:rPr lang="en-US" smtClean="0"/>
              <a:pPr/>
              <a:t>15</a:t>
            </a:fld>
            <a:endParaRPr lang="en-US" dirty="0"/>
          </a:p>
        </p:txBody>
      </p:sp>
    </p:spTree>
    <p:extLst>
      <p:ext uri="{BB962C8B-B14F-4D97-AF65-F5344CB8AC3E}">
        <p14:creationId xmlns:p14="http://schemas.microsoft.com/office/powerpoint/2010/main" val="1145528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assessing the future of work and conducting a gap analysis, the commission developed 11 recommendations. The recommendations have been categorized as process, supportive policies, funding, educator effectiveness, and tools/mechanisms. On this slide you see the first five recommendations. I’ll give you a couple of minutes to review the recommendations.</a:t>
            </a:r>
          </a:p>
        </p:txBody>
      </p:sp>
      <p:sp>
        <p:nvSpPr>
          <p:cNvPr id="4" name="Footer Placeholder 3"/>
          <p:cNvSpPr>
            <a:spLocks noGrp="1"/>
          </p:cNvSpPr>
          <p:nvPr>
            <p:ph type="ftr" sz="quarter" idx="4"/>
          </p:nvPr>
        </p:nvSpPr>
        <p:spPr/>
        <p:txBody>
          <a:bodyPr/>
          <a:lstStyle/>
          <a:p>
            <a:r>
              <a:rPr lang="en-US" dirty="0"/>
              <a:t>Presentation Title/ Presenter First Name Last Name</a:t>
            </a:r>
          </a:p>
        </p:txBody>
      </p:sp>
      <p:sp>
        <p:nvSpPr>
          <p:cNvPr id="5" name="Slide Number Placeholder 4"/>
          <p:cNvSpPr>
            <a:spLocks noGrp="1"/>
          </p:cNvSpPr>
          <p:nvPr>
            <p:ph type="sldNum" sz="quarter" idx="5"/>
          </p:nvPr>
        </p:nvSpPr>
        <p:spPr/>
        <p:txBody>
          <a:bodyPr/>
          <a:lstStyle/>
          <a:p>
            <a:fld id="{CF2903E7-652A-FC41-B5FF-0807B98EA45D}" type="slidenum">
              <a:rPr lang="en-US" smtClean="0"/>
              <a:pPr/>
              <a:t>16</a:t>
            </a:fld>
            <a:endParaRPr lang="en-US" dirty="0"/>
          </a:p>
        </p:txBody>
      </p:sp>
    </p:spTree>
    <p:extLst>
      <p:ext uri="{BB962C8B-B14F-4D97-AF65-F5344CB8AC3E}">
        <p14:creationId xmlns:p14="http://schemas.microsoft.com/office/powerpoint/2010/main" val="34855419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see the remaining recommendations on this slide. Today we are going to address three topics and promising practices. The topics include sector partnerships, employability skills, and legal barriers and concerns. </a:t>
            </a:r>
          </a:p>
          <a:p>
            <a:endParaRPr lang="en-US" dirty="0"/>
          </a:p>
          <a:p>
            <a:r>
              <a:rPr lang="en-US" dirty="0"/>
              <a:t>Now Jon is going to share an example of a strong strategic partnership in the state of Georgia. </a:t>
            </a:r>
          </a:p>
        </p:txBody>
      </p:sp>
      <p:sp>
        <p:nvSpPr>
          <p:cNvPr id="4" name="Footer Placeholder 3"/>
          <p:cNvSpPr>
            <a:spLocks noGrp="1"/>
          </p:cNvSpPr>
          <p:nvPr>
            <p:ph type="ftr" sz="quarter" idx="4"/>
          </p:nvPr>
        </p:nvSpPr>
        <p:spPr/>
        <p:txBody>
          <a:bodyPr/>
          <a:lstStyle/>
          <a:p>
            <a:r>
              <a:rPr lang="en-US" dirty="0"/>
              <a:t>Presentation Title/ Presenter First Name Last Name</a:t>
            </a:r>
          </a:p>
        </p:txBody>
      </p:sp>
      <p:sp>
        <p:nvSpPr>
          <p:cNvPr id="5" name="Slide Number Placeholder 4"/>
          <p:cNvSpPr>
            <a:spLocks noGrp="1"/>
          </p:cNvSpPr>
          <p:nvPr>
            <p:ph type="sldNum" sz="quarter" idx="5"/>
          </p:nvPr>
        </p:nvSpPr>
        <p:spPr/>
        <p:txBody>
          <a:bodyPr/>
          <a:lstStyle/>
          <a:p>
            <a:fld id="{CF2903E7-652A-FC41-B5FF-0807B98EA45D}" type="slidenum">
              <a:rPr lang="en-US" smtClean="0"/>
              <a:pPr/>
              <a:t>17</a:t>
            </a:fld>
            <a:endParaRPr lang="en-US" dirty="0"/>
          </a:p>
        </p:txBody>
      </p:sp>
    </p:spTree>
    <p:extLst>
      <p:ext uri="{BB962C8B-B14F-4D97-AF65-F5344CB8AC3E}">
        <p14:creationId xmlns:p14="http://schemas.microsoft.com/office/powerpoint/2010/main" val="42043182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Presentation Title/ Presenter First Name Last Name</a:t>
            </a:r>
          </a:p>
        </p:txBody>
      </p:sp>
      <p:sp>
        <p:nvSpPr>
          <p:cNvPr id="5" name="Slide Number Placeholder 4"/>
          <p:cNvSpPr>
            <a:spLocks noGrp="1"/>
          </p:cNvSpPr>
          <p:nvPr>
            <p:ph type="sldNum" sz="quarter" idx="5"/>
          </p:nvPr>
        </p:nvSpPr>
        <p:spPr/>
        <p:txBody>
          <a:bodyPr/>
          <a:lstStyle/>
          <a:p>
            <a:fld id="{CF2903E7-652A-FC41-B5FF-0807B98EA45D}" type="slidenum">
              <a:rPr lang="en-US" smtClean="0"/>
              <a:pPr/>
              <a:t>18</a:t>
            </a:fld>
            <a:endParaRPr lang="en-US" dirty="0"/>
          </a:p>
        </p:txBody>
      </p:sp>
    </p:spTree>
    <p:extLst>
      <p:ext uri="{BB962C8B-B14F-4D97-AF65-F5344CB8AC3E}">
        <p14:creationId xmlns:p14="http://schemas.microsoft.com/office/powerpoint/2010/main" val="9023406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Open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105400" y="4691680"/>
            <a:ext cx="8341533" cy="1752600"/>
          </a:xfrm>
        </p:spPr>
        <p:txBody>
          <a:bodyPr>
            <a:normAutofit/>
          </a:bodyPr>
          <a:lstStyle>
            <a:lvl1pPr marL="0" indent="0" algn="l">
              <a:buNone/>
              <a:defRPr sz="2800" b="0" i="0" baseline="0">
                <a:solidFill>
                  <a:schemeClr val="tx2"/>
                </a:solidFill>
                <a:latin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b="0" i="1" dirty="0"/>
              <a:t>Presented by</a:t>
            </a:r>
            <a:r>
              <a:rPr lang="en-US" dirty="0"/>
              <a:t>:</a:t>
            </a:r>
          </a:p>
          <a:p>
            <a:r>
              <a:rPr lang="en-US" dirty="0"/>
              <a:t>Presenter Name</a:t>
            </a:r>
          </a:p>
          <a:p>
            <a:r>
              <a:rPr lang="en-US" dirty="0"/>
              <a:t>Date</a:t>
            </a:r>
          </a:p>
        </p:txBody>
      </p:sp>
      <p:sp>
        <p:nvSpPr>
          <p:cNvPr id="2" name="Title 1"/>
          <p:cNvSpPr>
            <a:spLocks noGrp="1"/>
          </p:cNvSpPr>
          <p:nvPr>
            <p:ph type="ctrTitle" hasCustomPrompt="1"/>
          </p:nvPr>
        </p:nvSpPr>
        <p:spPr>
          <a:xfrm>
            <a:off x="3105400" y="1126395"/>
            <a:ext cx="8341533" cy="1470025"/>
          </a:xfrm>
        </p:spPr>
        <p:txBody>
          <a:bodyPr>
            <a:noAutofit/>
          </a:bodyPr>
          <a:lstStyle>
            <a:lvl1pPr algn="l">
              <a:defRPr sz="5400" b="1" i="0" baseline="0">
                <a:solidFill>
                  <a:schemeClr val="tx2"/>
                </a:solidFill>
              </a:defRPr>
            </a:lvl1pPr>
          </a:lstStyle>
          <a:p>
            <a:r>
              <a:rPr lang="en-US" dirty="0"/>
              <a:t>Title of Presentation</a:t>
            </a:r>
          </a:p>
        </p:txBody>
      </p:sp>
      <p:sp>
        <p:nvSpPr>
          <p:cNvPr id="4" name="Rectangle 3">
            <a:extLst>
              <a:ext uri="{FF2B5EF4-FFF2-40B4-BE49-F238E27FC236}">
                <a16:creationId xmlns:a16="http://schemas.microsoft.com/office/drawing/2014/main" id="{5E03F2A4-A407-4AE8-AEFE-F504DBBAAB7E}"/>
              </a:ext>
            </a:extLst>
          </p:cNvPr>
          <p:cNvSpPr/>
          <p:nvPr userDrawn="1"/>
        </p:nvSpPr>
        <p:spPr>
          <a:xfrm>
            <a:off x="0" y="0"/>
            <a:ext cx="2290527" cy="6858000"/>
          </a:xfrm>
          <a:prstGeom prst="rect">
            <a:avLst/>
          </a:prstGeom>
          <a:solidFill>
            <a:schemeClr val="accent3"/>
          </a:solidFill>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5" name="Picture 4" descr="A picture containing drawing&#10;&#10;Description automatically generated">
            <a:extLst>
              <a:ext uri="{FF2B5EF4-FFF2-40B4-BE49-F238E27FC236}">
                <a16:creationId xmlns:a16="http://schemas.microsoft.com/office/drawing/2014/main" id="{7AA4585E-E9AD-4FFC-86C5-E52D35FF8CE4}"/>
              </a:ext>
            </a:extLst>
          </p:cNvPr>
          <p:cNvPicPr>
            <a:picLocks noChangeAspect="1"/>
          </p:cNvPicPr>
          <p:nvPr userDrawn="1"/>
        </p:nvPicPr>
        <p:blipFill>
          <a:blip r:embed="rId3"/>
          <a:stretch>
            <a:fillRect/>
          </a:stretch>
        </p:blipFill>
        <p:spPr>
          <a:xfrm>
            <a:off x="356510" y="1583253"/>
            <a:ext cx="1599036" cy="547665"/>
          </a:xfrm>
          <a:prstGeom prst="rect">
            <a:avLst/>
          </a:prstGeom>
        </p:spPr>
      </p:pic>
    </p:spTree>
    <p:extLst>
      <p:ext uri="{BB962C8B-B14F-4D97-AF65-F5344CB8AC3E}">
        <p14:creationId xmlns:p14="http://schemas.microsoft.com/office/powerpoint/2010/main" val="3727943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Introdu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6998711" y="6401870"/>
            <a:ext cx="4198120" cy="411480"/>
          </a:xfrm>
          <a:noFill/>
          <a:ln>
            <a:noFill/>
          </a:ln>
        </p:spPr>
        <p:txBody>
          <a:bodyPr/>
          <a:lstStyle>
            <a:lvl1pPr algn="r">
              <a:defRPr>
                <a:solidFill>
                  <a:schemeClr val="accent3"/>
                </a:solidFill>
              </a:defRPr>
            </a:lvl1pPr>
          </a:lstStyle>
          <a:p>
            <a:r>
              <a:rPr lang="en-US" dirty="0"/>
              <a:t>Presentation Name/Presenter</a:t>
            </a:r>
          </a:p>
        </p:txBody>
      </p:sp>
      <p:sp>
        <p:nvSpPr>
          <p:cNvPr id="3" name="Content Placeholder 2"/>
          <p:cNvSpPr>
            <a:spLocks noGrp="1"/>
          </p:cNvSpPr>
          <p:nvPr>
            <p:ph idx="1" hasCustomPrompt="1"/>
          </p:nvPr>
        </p:nvSpPr>
        <p:spPr>
          <a:xfrm>
            <a:off x="1061156" y="1600201"/>
            <a:ext cx="10325299" cy="4525963"/>
          </a:xfrm>
        </p:spPr>
        <p:txBody>
          <a:bodyPr/>
          <a:lstStyle>
            <a:lvl1pPr marL="0" indent="0">
              <a:buFontTx/>
              <a:buNone/>
              <a:defRPr>
                <a:solidFill>
                  <a:srgbClr val="5D504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Type a brief introduction here including details about your presentation</a:t>
            </a:r>
          </a:p>
        </p:txBody>
      </p:sp>
      <p:sp>
        <p:nvSpPr>
          <p:cNvPr id="2" name="Title 1"/>
          <p:cNvSpPr>
            <a:spLocks noGrp="1"/>
          </p:cNvSpPr>
          <p:nvPr>
            <p:ph type="title" hasCustomPrompt="1"/>
          </p:nvPr>
        </p:nvSpPr>
        <p:spPr>
          <a:xfrm>
            <a:off x="1061157" y="274638"/>
            <a:ext cx="10325299" cy="1143000"/>
          </a:xfrm>
        </p:spPr>
        <p:txBody>
          <a:bodyPr/>
          <a:lstStyle>
            <a:lvl1pPr algn="l">
              <a:defRPr>
                <a:solidFill>
                  <a:srgbClr val="2758BC"/>
                </a:solidFill>
              </a:defRPr>
            </a:lvl1pPr>
          </a:lstStyle>
          <a:p>
            <a:r>
              <a:rPr lang="en-US" dirty="0"/>
              <a:t>Introduction Slide</a:t>
            </a:r>
          </a:p>
        </p:txBody>
      </p:sp>
      <p:sp>
        <p:nvSpPr>
          <p:cNvPr id="6" name="Slide Number Placeholder 5"/>
          <p:cNvSpPr>
            <a:spLocks noGrp="1"/>
          </p:cNvSpPr>
          <p:nvPr>
            <p:ph type="sldNum" sz="quarter" idx="12"/>
          </p:nvPr>
        </p:nvSpPr>
        <p:spPr>
          <a:xfrm>
            <a:off x="11217615" y="6386190"/>
            <a:ext cx="757748" cy="411480"/>
          </a:xfrm>
          <a:noFill/>
          <a:ln>
            <a:noFill/>
          </a:ln>
        </p:spPr>
        <p:txBody>
          <a:bodyPr/>
          <a:lstStyle>
            <a:lvl1pPr>
              <a:defRPr>
                <a:solidFill>
                  <a:schemeClr val="accent3"/>
                </a:solidFill>
                <a:latin typeface="Arial"/>
              </a:defRPr>
            </a:lvl1pPr>
          </a:lstStyle>
          <a:p>
            <a:fld id="{C6BF0614-88EF-E141-A4D8-626B55E019E0}" type="slidenum">
              <a:rPr lang="en-US" smtClean="0"/>
              <a:pPr/>
              <a:t>‹#›</a:t>
            </a:fld>
            <a:endParaRPr lang="en-US" dirty="0"/>
          </a:p>
        </p:txBody>
      </p:sp>
    </p:spTree>
    <p:extLst>
      <p:ext uri="{BB962C8B-B14F-4D97-AF65-F5344CB8AC3E}">
        <p14:creationId xmlns:p14="http://schemas.microsoft.com/office/powerpoint/2010/main" val="2500649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Bullet Styl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6199339" y="6386190"/>
            <a:ext cx="5034261" cy="411480"/>
          </a:xfrm>
        </p:spPr>
        <p:txBody>
          <a:bodyPr/>
          <a:lstStyle/>
          <a:p>
            <a:r>
              <a:rPr lang="en-US" dirty="0"/>
              <a:t>Presentation Name/Presenter</a:t>
            </a:r>
          </a:p>
        </p:txBody>
      </p:sp>
      <p:sp>
        <p:nvSpPr>
          <p:cNvPr id="11" name="Content Placeholder 3"/>
          <p:cNvSpPr>
            <a:spLocks noGrp="1"/>
          </p:cNvSpPr>
          <p:nvPr>
            <p:ph sz="half" idx="2" hasCustomPrompt="1"/>
          </p:nvPr>
        </p:nvSpPr>
        <p:spPr>
          <a:xfrm>
            <a:off x="1061156" y="1662071"/>
            <a:ext cx="10371523" cy="4464093"/>
          </a:xfrm>
        </p:spPr>
        <p:txBody>
          <a:bodyPr/>
          <a:lstStyle>
            <a:lvl1pPr>
              <a:buClr>
                <a:schemeClr val="accent5"/>
              </a:buClr>
              <a:defRPr sz="2400">
                <a:solidFill>
                  <a:srgbClr val="5D5040"/>
                </a:solidFill>
              </a:defRPr>
            </a:lvl1pPr>
            <a:lvl2pPr>
              <a:buClr>
                <a:schemeClr val="accent5"/>
              </a:buClr>
              <a:defRPr sz="2000">
                <a:solidFill>
                  <a:srgbClr val="5D5040"/>
                </a:solidFill>
              </a:defRPr>
            </a:lvl2pPr>
            <a:lvl3pPr>
              <a:buClr>
                <a:schemeClr val="accent5"/>
              </a:buClr>
              <a:defRPr sz="1800">
                <a:solidFill>
                  <a:srgbClr val="5D5040"/>
                </a:solidFill>
              </a:defRPr>
            </a:lvl3pPr>
            <a:lvl4pPr>
              <a:buClr>
                <a:schemeClr val="accent5"/>
              </a:buClr>
              <a:defRPr sz="1600">
                <a:solidFill>
                  <a:srgbClr val="5D5040"/>
                </a:solidFill>
              </a:defRPr>
            </a:lvl4pPr>
            <a:lvl5pPr>
              <a:buClr>
                <a:schemeClr val="accent5"/>
              </a:buClr>
              <a:defRPr sz="1600">
                <a:solidFill>
                  <a:srgbClr val="5D5040"/>
                </a:solidFill>
              </a:defRPr>
            </a:lvl5pPr>
            <a:lvl6pPr>
              <a:defRPr sz="1600"/>
            </a:lvl6pPr>
            <a:lvl7pPr>
              <a:defRPr sz="1600"/>
            </a:lvl7pPr>
            <a:lvl8pPr>
              <a:defRPr sz="1600"/>
            </a:lvl8pPr>
            <a:lvl9pPr>
              <a:defRPr sz="16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a:xfrm>
            <a:off x="1061157" y="274638"/>
            <a:ext cx="10348841" cy="1143000"/>
          </a:xfrm>
        </p:spPr>
        <p:txBody>
          <a:bodyPr/>
          <a:lstStyle>
            <a:lvl1pPr algn="l">
              <a:defRPr/>
            </a:lvl1pPr>
          </a:lstStyle>
          <a:p>
            <a:r>
              <a:rPr lang="en-US" dirty="0"/>
              <a:t>Slide Title</a:t>
            </a:r>
          </a:p>
        </p:txBody>
      </p:sp>
      <p:sp>
        <p:nvSpPr>
          <p:cNvPr id="6" name="Slide Number Placeholder 5"/>
          <p:cNvSpPr>
            <a:spLocks noGrp="1"/>
          </p:cNvSpPr>
          <p:nvPr>
            <p:ph type="sldNum" sz="quarter" idx="12"/>
          </p:nvPr>
        </p:nvSpPr>
        <p:spPr>
          <a:xfrm>
            <a:off x="11233496" y="6386190"/>
            <a:ext cx="695040" cy="411480"/>
          </a:xfrm>
        </p:spPr>
        <p:txBody>
          <a:bodyPr/>
          <a:lstStyle>
            <a:lvl1pPr>
              <a:defRPr>
                <a:latin typeface="Arial"/>
              </a:defRPr>
            </a:lvl1pPr>
          </a:lstStyle>
          <a:p>
            <a:fld id="{C6BF0614-88EF-E141-A4D8-626B55E019E0}" type="slidenum">
              <a:rPr lang="en-US" smtClean="0"/>
              <a:pPr/>
              <a:t>‹#›</a:t>
            </a:fld>
            <a:endParaRPr lang="en-US" dirty="0"/>
          </a:p>
        </p:txBody>
      </p:sp>
    </p:spTree>
    <p:extLst>
      <p:ext uri="{BB962C8B-B14F-4D97-AF65-F5344CB8AC3E}">
        <p14:creationId xmlns:p14="http://schemas.microsoft.com/office/powerpoint/2010/main" val="1982946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 Number Styl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6199339" y="6386190"/>
            <a:ext cx="5034261" cy="411480"/>
          </a:xfrm>
        </p:spPr>
        <p:txBody>
          <a:bodyPr/>
          <a:lstStyle/>
          <a:p>
            <a:r>
              <a:rPr lang="en-US" dirty="0"/>
              <a:t>Presentation Name/Presenter</a:t>
            </a:r>
          </a:p>
        </p:txBody>
      </p:sp>
      <p:sp>
        <p:nvSpPr>
          <p:cNvPr id="11" name="Content Placeholder 3"/>
          <p:cNvSpPr>
            <a:spLocks noGrp="1"/>
          </p:cNvSpPr>
          <p:nvPr>
            <p:ph sz="half" idx="2" hasCustomPrompt="1"/>
          </p:nvPr>
        </p:nvSpPr>
        <p:spPr>
          <a:xfrm>
            <a:off x="1061156" y="1662071"/>
            <a:ext cx="10394101" cy="4464093"/>
          </a:xfrm>
        </p:spPr>
        <p:txBody>
          <a:bodyPr/>
          <a:lstStyle>
            <a:lvl1pPr marL="514350" indent="-514350">
              <a:buClr>
                <a:schemeClr val="accent5"/>
              </a:buClr>
              <a:buFont typeface="+mj-lt"/>
              <a:buAutoNum type="romanUcPeriod"/>
              <a:defRPr sz="2400">
                <a:solidFill>
                  <a:srgbClr val="5D5040"/>
                </a:solidFill>
              </a:defRPr>
            </a:lvl1pPr>
            <a:lvl2pPr marL="971550" indent="-514350">
              <a:buClr>
                <a:schemeClr val="accent5"/>
              </a:buClr>
              <a:buFont typeface="+mj-lt"/>
              <a:buAutoNum type="romanUcPeriod"/>
              <a:defRPr sz="2000">
                <a:solidFill>
                  <a:srgbClr val="5D5040"/>
                </a:solidFill>
              </a:defRPr>
            </a:lvl2pPr>
            <a:lvl3pPr marL="1314450" indent="-400050">
              <a:buClr>
                <a:schemeClr val="accent5"/>
              </a:buClr>
              <a:buFont typeface="+mj-lt"/>
              <a:buAutoNum type="romanUcPeriod"/>
              <a:defRPr sz="1800">
                <a:solidFill>
                  <a:srgbClr val="5D5040"/>
                </a:solidFill>
              </a:defRPr>
            </a:lvl3pPr>
            <a:lvl4pPr marL="1771650" indent="-400050">
              <a:buClr>
                <a:schemeClr val="accent5"/>
              </a:buClr>
              <a:buFont typeface="+mj-lt"/>
              <a:buAutoNum type="romanUcPeriod"/>
              <a:defRPr sz="1600">
                <a:solidFill>
                  <a:srgbClr val="5D5040"/>
                </a:solidFill>
              </a:defRPr>
            </a:lvl4pPr>
            <a:lvl5pPr>
              <a:buClr>
                <a:schemeClr val="accent5"/>
              </a:buClr>
              <a:defRPr sz="1600">
                <a:solidFill>
                  <a:srgbClr val="5D5040"/>
                </a:solidFill>
              </a:defRPr>
            </a:lvl5pPr>
            <a:lvl6pPr>
              <a:defRPr sz="1600"/>
            </a:lvl6pPr>
            <a:lvl7pPr>
              <a:defRPr sz="1600"/>
            </a:lvl7pPr>
            <a:lvl8pPr>
              <a:defRPr sz="1600"/>
            </a:lvl8pPr>
            <a:lvl9pPr>
              <a:defRPr sz="16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a:xfrm>
            <a:off x="1061156" y="274638"/>
            <a:ext cx="10371419" cy="1143000"/>
          </a:xfrm>
        </p:spPr>
        <p:txBody>
          <a:bodyPr/>
          <a:lstStyle>
            <a:lvl1pPr algn="l">
              <a:defRPr/>
            </a:lvl1pPr>
          </a:lstStyle>
          <a:p>
            <a:r>
              <a:rPr lang="en-US" dirty="0"/>
              <a:t>Slide Title</a:t>
            </a:r>
          </a:p>
        </p:txBody>
      </p:sp>
      <p:sp>
        <p:nvSpPr>
          <p:cNvPr id="6" name="Slide Number Placeholder 5"/>
          <p:cNvSpPr>
            <a:spLocks noGrp="1"/>
          </p:cNvSpPr>
          <p:nvPr>
            <p:ph type="sldNum" sz="quarter" idx="12"/>
          </p:nvPr>
        </p:nvSpPr>
        <p:spPr>
          <a:xfrm>
            <a:off x="11256073" y="6386190"/>
            <a:ext cx="695040" cy="411480"/>
          </a:xfrm>
        </p:spPr>
        <p:txBody>
          <a:bodyPr/>
          <a:lstStyle>
            <a:lvl1pPr>
              <a:defRPr>
                <a:latin typeface="Arial"/>
              </a:defRPr>
            </a:lvl1pPr>
          </a:lstStyle>
          <a:p>
            <a:fld id="{C6BF0614-88EF-E141-A4D8-626B55E019E0}" type="slidenum">
              <a:rPr lang="en-US" smtClean="0"/>
              <a:pPr/>
              <a:t>‹#›</a:t>
            </a:fld>
            <a:endParaRPr lang="en-US" dirty="0"/>
          </a:p>
        </p:txBody>
      </p:sp>
    </p:spTree>
    <p:extLst>
      <p:ext uri="{BB962C8B-B14F-4D97-AF65-F5344CB8AC3E}">
        <p14:creationId xmlns:p14="http://schemas.microsoft.com/office/powerpoint/2010/main" val="1068001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 One Column">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6199339" y="6386190"/>
            <a:ext cx="5034261" cy="411480"/>
          </a:xfrm>
        </p:spPr>
        <p:txBody>
          <a:bodyPr/>
          <a:lstStyle/>
          <a:p>
            <a:r>
              <a:rPr lang="en-US" dirty="0"/>
              <a:t>Presentation Name/Presenter</a:t>
            </a:r>
          </a:p>
        </p:txBody>
      </p:sp>
      <p:sp>
        <p:nvSpPr>
          <p:cNvPr id="3" name="Content Placeholder 2"/>
          <p:cNvSpPr>
            <a:spLocks noGrp="1"/>
          </p:cNvSpPr>
          <p:nvPr>
            <p:ph sz="half" idx="1" hasCustomPrompt="1"/>
          </p:nvPr>
        </p:nvSpPr>
        <p:spPr>
          <a:xfrm>
            <a:off x="1061155" y="1600201"/>
            <a:ext cx="10371421" cy="4525963"/>
          </a:xfrm>
        </p:spPr>
        <p:txBody>
          <a:bodyPr/>
          <a:lstStyle>
            <a:lvl1pPr marL="0" indent="0">
              <a:buFontTx/>
              <a:buNone/>
              <a:defRPr sz="2800">
                <a:solidFill>
                  <a:srgbClr val="5D5040"/>
                </a:solidFill>
              </a:defRPr>
            </a:lvl1pPr>
            <a:lvl2pPr marL="457200" indent="0">
              <a:buFontTx/>
              <a:buNone/>
              <a:defRPr sz="2400"/>
            </a:lvl2pPr>
            <a:lvl3pPr marL="914400" indent="0">
              <a:buFontTx/>
              <a:buNone/>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add text</a:t>
            </a:r>
          </a:p>
        </p:txBody>
      </p:sp>
      <p:sp>
        <p:nvSpPr>
          <p:cNvPr id="2" name="Title 1"/>
          <p:cNvSpPr>
            <a:spLocks noGrp="1"/>
          </p:cNvSpPr>
          <p:nvPr>
            <p:ph type="title" hasCustomPrompt="1"/>
          </p:nvPr>
        </p:nvSpPr>
        <p:spPr>
          <a:xfrm>
            <a:off x="1061155" y="274638"/>
            <a:ext cx="10371420" cy="1143000"/>
          </a:xfrm>
        </p:spPr>
        <p:txBody>
          <a:bodyPr/>
          <a:lstStyle>
            <a:lvl1pPr algn="l">
              <a:defRPr/>
            </a:lvl1pPr>
          </a:lstStyle>
          <a:p>
            <a:r>
              <a:rPr lang="en-US" dirty="0"/>
              <a:t>Slide Title</a:t>
            </a:r>
          </a:p>
        </p:txBody>
      </p:sp>
      <p:sp>
        <p:nvSpPr>
          <p:cNvPr id="7" name="Slide Number Placeholder 6"/>
          <p:cNvSpPr>
            <a:spLocks noGrp="1"/>
          </p:cNvSpPr>
          <p:nvPr>
            <p:ph type="sldNum" sz="quarter" idx="12"/>
          </p:nvPr>
        </p:nvSpPr>
        <p:spPr>
          <a:xfrm>
            <a:off x="11233496" y="6386190"/>
            <a:ext cx="695040" cy="411480"/>
          </a:xfrm>
        </p:spPr>
        <p:txBody>
          <a:bodyPr/>
          <a:lstStyle>
            <a:lvl1pPr>
              <a:defRPr>
                <a:latin typeface="Arial"/>
              </a:defRPr>
            </a:lvl1pPr>
          </a:lstStyle>
          <a:p>
            <a:fld id="{C6BF0614-88EF-E141-A4D8-626B55E019E0}" type="slidenum">
              <a:rPr lang="en-US" smtClean="0"/>
              <a:pPr/>
              <a:t>‹#›</a:t>
            </a:fld>
            <a:endParaRPr lang="en-US" dirty="0"/>
          </a:p>
        </p:txBody>
      </p:sp>
    </p:spTree>
    <p:extLst>
      <p:ext uri="{BB962C8B-B14F-4D97-AF65-F5344CB8AC3E}">
        <p14:creationId xmlns:p14="http://schemas.microsoft.com/office/powerpoint/2010/main" val="171237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 One Column Centere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6199339" y="6386190"/>
            <a:ext cx="5034261" cy="411480"/>
          </a:xfrm>
        </p:spPr>
        <p:txBody>
          <a:bodyPr/>
          <a:lstStyle/>
          <a:p>
            <a:r>
              <a:rPr lang="en-US" dirty="0"/>
              <a:t>Presentation Name/Presenter</a:t>
            </a:r>
          </a:p>
        </p:txBody>
      </p:sp>
      <p:sp>
        <p:nvSpPr>
          <p:cNvPr id="3" name="Content Placeholder 2"/>
          <p:cNvSpPr>
            <a:spLocks noGrp="1"/>
          </p:cNvSpPr>
          <p:nvPr>
            <p:ph sz="half" idx="1" hasCustomPrompt="1"/>
          </p:nvPr>
        </p:nvSpPr>
        <p:spPr>
          <a:xfrm>
            <a:off x="1061157" y="1600201"/>
            <a:ext cx="10394100" cy="4525963"/>
          </a:xfrm>
        </p:spPr>
        <p:txBody>
          <a:bodyPr/>
          <a:lstStyle>
            <a:lvl1pPr marL="0" indent="0" algn="ctr">
              <a:buFontTx/>
              <a:buNone/>
              <a:defRPr sz="2800" baseline="0">
                <a:solidFill>
                  <a:srgbClr val="5D5040"/>
                </a:solidFill>
              </a:defRPr>
            </a:lvl1pPr>
            <a:lvl2pPr marL="457200" indent="0">
              <a:buFontTx/>
              <a:buNone/>
              <a:defRPr sz="2400"/>
            </a:lvl2pPr>
            <a:lvl3pPr marL="914400" indent="0">
              <a:buFontTx/>
              <a:buNone/>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add text</a:t>
            </a:r>
          </a:p>
        </p:txBody>
      </p:sp>
      <p:sp>
        <p:nvSpPr>
          <p:cNvPr id="2" name="Title 1"/>
          <p:cNvSpPr>
            <a:spLocks noGrp="1"/>
          </p:cNvSpPr>
          <p:nvPr>
            <p:ph type="title" hasCustomPrompt="1"/>
          </p:nvPr>
        </p:nvSpPr>
        <p:spPr>
          <a:xfrm>
            <a:off x="1061156" y="274638"/>
            <a:ext cx="10371419" cy="1143000"/>
          </a:xfrm>
        </p:spPr>
        <p:txBody>
          <a:bodyPr/>
          <a:lstStyle>
            <a:lvl1pPr algn="ctr">
              <a:defRPr/>
            </a:lvl1pPr>
          </a:lstStyle>
          <a:p>
            <a:r>
              <a:rPr lang="en-US" dirty="0"/>
              <a:t>Slide Title</a:t>
            </a:r>
          </a:p>
        </p:txBody>
      </p:sp>
      <p:sp>
        <p:nvSpPr>
          <p:cNvPr id="7" name="Slide Number Placeholder 6"/>
          <p:cNvSpPr>
            <a:spLocks noGrp="1"/>
          </p:cNvSpPr>
          <p:nvPr>
            <p:ph type="sldNum" sz="quarter" idx="12"/>
          </p:nvPr>
        </p:nvSpPr>
        <p:spPr>
          <a:xfrm>
            <a:off x="11233496" y="6386190"/>
            <a:ext cx="695040" cy="411480"/>
          </a:xfrm>
        </p:spPr>
        <p:txBody>
          <a:bodyPr/>
          <a:lstStyle>
            <a:lvl1pPr>
              <a:defRPr>
                <a:latin typeface="Arial"/>
              </a:defRPr>
            </a:lvl1pPr>
          </a:lstStyle>
          <a:p>
            <a:fld id="{C6BF0614-88EF-E141-A4D8-626B55E019E0}" type="slidenum">
              <a:rPr lang="en-US" smtClean="0"/>
              <a:pPr/>
              <a:t>‹#›</a:t>
            </a:fld>
            <a:endParaRPr lang="en-US" dirty="0"/>
          </a:p>
        </p:txBody>
      </p:sp>
    </p:spTree>
    <p:extLst>
      <p:ext uri="{BB962C8B-B14F-4D97-AF65-F5344CB8AC3E}">
        <p14:creationId xmlns:p14="http://schemas.microsoft.com/office/powerpoint/2010/main" val="4008886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ext - Two Column">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6199339" y="6386190"/>
            <a:ext cx="5034261" cy="411480"/>
          </a:xfrm>
        </p:spPr>
        <p:txBody>
          <a:bodyPr/>
          <a:lstStyle/>
          <a:p>
            <a:r>
              <a:rPr lang="en-US" dirty="0"/>
              <a:t>Presentation Name/Presenter</a:t>
            </a:r>
          </a:p>
        </p:txBody>
      </p:sp>
      <p:sp>
        <p:nvSpPr>
          <p:cNvPr id="4" name="Content Placeholder 3"/>
          <p:cNvSpPr>
            <a:spLocks noGrp="1"/>
          </p:cNvSpPr>
          <p:nvPr>
            <p:ph sz="half" idx="2" hasCustomPrompt="1"/>
          </p:nvPr>
        </p:nvSpPr>
        <p:spPr>
          <a:xfrm>
            <a:off x="6420995" y="1600201"/>
            <a:ext cx="5034261" cy="4525963"/>
          </a:xfrm>
        </p:spPr>
        <p:txBody>
          <a:bodyPr/>
          <a:lstStyle>
            <a:lvl1pPr marL="0" indent="0">
              <a:buFontTx/>
              <a:buNone/>
              <a:defRPr sz="2800"/>
            </a:lvl1pPr>
            <a:lvl2pPr marL="457200" indent="0">
              <a:buFontTx/>
              <a:buNone/>
              <a:defRPr sz="2400"/>
            </a:lvl2pPr>
            <a:lvl3pPr marL="914400" indent="0">
              <a:buFontTx/>
              <a:buNone/>
              <a:defRPr sz="2000"/>
            </a:lvl3pPr>
            <a:lvl4pPr marL="1371600" indent="0">
              <a:buFontTx/>
              <a:buNone/>
              <a:defRPr sz="1800"/>
            </a:lvl4pPr>
            <a:lvl5pPr marL="1828800" indent="0">
              <a:buFontTx/>
              <a:buNone/>
              <a:defRPr sz="1800"/>
            </a:lvl5pPr>
            <a:lvl6pPr>
              <a:defRPr sz="1800"/>
            </a:lvl6pPr>
            <a:lvl7pPr>
              <a:defRPr sz="1800"/>
            </a:lvl7pPr>
            <a:lvl8pPr>
              <a:defRPr sz="1800"/>
            </a:lvl8pPr>
            <a:lvl9pPr>
              <a:defRPr sz="1800"/>
            </a:lvl9pPr>
          </a:lstStyle>
          <a:p>
            <a:pPr lvl="0"/>
            <a:r>
              <a:rPr lang="en-US" dirty="0"/>
              <a:t>Click to add text</a:t>
            </a:r>
          </a:p>
        </p:txBody>
      </p:sp>
      <p:sp>
        <p:nvSpPr>
          <p:cNvPr id="3" name="Content Placeholder 2"/>
          <p:cNvSpPr>
            <a:spLocks noGrp="1"/>
          </p:cNvSpPr>
          <p:nvPr>
            <p:ph sz="half" idx="1" hasCustomPrompt="1"/>
          </p:nvPr>
        </p:nvSpPr>
        <p:spPr>
          <a:xfrm>
            <a:off x="1061156" y="1600201"/>
            <a:ext cx="5021779" cy="4525963"/>
          </a:xfrm>
        </p:spPr>
        <p:txBody>
          <a:bodyPr/>
          <a:lstStyle>
            <a:lvl1pPr marL="0" indent="0">
              <a:buFontTx/>
              <a:buNone/>
              <a:defRPr sz="2800" baseline="0"/>
            </a:lvl1pPr>
            <a:lvl2pPr marL="457200" indent="0">
              <a:buFontTx/>
              <a:buNone/>
              <a:defRPr sz="2400"/>
            </a:lvl2pPr>
            <a:lvl3pPr marL="914400" indent="0">
              <a:buFontTx/>
              <a:buNone/>
              <a:defRPr sz="2000"/>
            </a:lvl3pPr>
            <a:lvl4pPr marL="1371600" indent="0">
              <a:buFontTx/>
              <a:buNone/>
              <a:defRPr sz="1800"/>
            </a:lvl4pPr>
            <a:lvl5pPr marL="1828800" indent="0">
              <a:buFontTx/>
              <a:buNone/>
              <a:defRPr sz="1800"/>
            </a:lvl5pPr>
            <a:lvl6pPr>
              <a:defRPr sz="1800"/>
            </a:lvl6pPr>
            <a:lvl7pPr>
              <a:defRPr sz="1800"/>
            </a:lvl7pPr>
            <a:lvl8pPr>
              <a:defRPr sz="1800"/>
            </a:lvl8pPr>
            <a:lvl9pPr>
              <a:defRPr sz="1800"/>
            </a:lvl9pPr>
          </a:lstStyle>
          <a:p>
            <a:pPr lvl="0"/>
            <a:r>
              <a:rPr lang="en-US" dirty="0"/>
              <a:t>Click to add text</a:t>
            </a:r>
          </a:p>
        </p:txBody>
      </p:sp>
      <p:sp>
        <p:nvSpPr>
          <p:cNvPr id="2" name="Title 1"/>
          <p:cNvSpPr>
            <a:spLocks noGrp="1"/>
          </p:cNvSpPr>
          <p:nvPr>
            <p:ph type="title" hasCustomPrompt="1"/>
          </p:nvPr>
        </p:nvSpPr>
        <p:spPr>
          <a:xfrm>
            <a:off x="1061156" y="274638"/>
            <a:ext cx="10371419" cy="1143000"/>
          </a:xfrm>
        </p:spPr>
        <p:txBody>
          <a:bodyPr/>
          <a:lstStyle/>
          <a:p>
            <a:r>
              <a:rPr lang="en-US" dirty="0"/>
              <a:t>Slide Title</a:t>
            </a:r>
          </a:p>
        </p:txBody>
      </p:sp>
      <p:sp>
        <p:nvSpPr>
          <p:cNvPr id="7" name="Slide Number Placeholder 6"/>
          <p:cNvSpPr>
            <a:spLocks noGrp="1"/>
          </p:cNvSpPr>
          <p:nvPr>
            <p:ph type="sldNum" sz="quarter" idx="12"/>
          </p:nvPr>
        </p:nvSpPr>
        <p:spPr>
          <a:xfrm>
            <a:off x="11233496" y="6386190"/>
            <a:ext cx="695040" cy="411480"/>
          </a:xfrm>
        </p:spPr>
        <p:txBody>
          <a:bodyPr/>
          <a:lstStyle>
            <a:lvl1pPr>
              <a:defRPr>
                <a:latin typeface="Arial"/>
              </a:defRPr>
            </a:lvl1pPr>
          </a:lstStyle>
          <a:p>
            <a:fld id="{C6BF0614-88EF-E141-A4D8-626B55E019E0}" type="slidenum">
              <a:rPr lang="en-US" smtClean="0"/>
              <a:pPr/>
              <a:t>‹#›</a:t>
            </a:fld>
            <a:endParaRPr lang="en-US" dirty="0"/>
          </a:p>
        </p:txBody>
      </p:sp>
    </p:spTree>
    <p:extLst>
      <p:ext uri="{BB962C8B-B14F-4D97-AF65-F5344CB8AC3E}">
        <p14:creationId xmlns:p14="http://schemas.microsoft.com/office/powerpoint/2010/main" val="3923992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Text - Two Column Bullets">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6199339" y="6386190"/>
            <a:ext cx="5034261" cy="411480"/>
          </a:xfrm>
        </p:spPr>
        <p:txBody>
          <a:bodyPr/>
          <a:lstStyle/>
          <a:p>
            <a:r>
              <a:rPr lang="en-US" dirty="0"/>
              <a:t>Presentation Name/Presenter</a:t>
            </a:r>
          </a:p>
        </p:txBody>
      </p:sp>
      <p:sp>
        <p:nvSpPr>
          <p:cNvPr id="6" name="Content Placeholder 5"/>
          <p:cNvSpPr>
            <a:spLocks noGrp="1"/>
          </p:cNvSpPr>
          <p:nvPr>
            <p:ph sz="quarter" idx="4" hasCustomPrompt="1"/>
          </p:nvPr>
        </p:nvSpPr>
        <p:spPr>
          <a:xfrm>
            <a:off x="6396491" y="2174875"/>
            <a:ext cx="5058661" cy="3951288"/>
          </a:xfrm>
        </p:spPr>
        <p:txBody>
          <a:bodyPr/>
          <a:lstStyle>
            <a:lvl1pPr>
              <a:buClr>
                <a:schemeClr val="accent5"/>
              </a:buClr>
              <a:defRPr sz="2400">
                <a:solidFill>
                  <a:srgbClr val="5D5040"/>
                </a:solidFill>
              </a:defRPr>
            </a:lvl1pPr>
            <a:lvl2pPr>
              <a:buClr>
                <a:schemeClr val="accent5"/>
              </a:buClr>
              <a:defRPr sz="2000">
                <a:solidFill>
                  <a:srgbClr val="5D5040"/>
                </a:solidFill>
              </a:defRPr>
            </a:lvl2pPr>
            <a:lvl3pPr>
              <a:buClr>
                <a:schemeClr val="accent5"/>
              </a:buClr>
              <a:defRPr sz="1800">
                <a:solidFill>
                  <a:srgbClr val="5D5040"/>
                </a:solidFill>
              </a:defRPr>
            </a:lvl3pPr>
            <a:lvl4pPr>
              <a:buClr>
                <a:schemeClr val="accent5"/>
              </a:buClr>
              <a:defRPr sz="1600">
                <a:solidFill>
                  <a:srgbClr val="5D5040"/>
                </a:solidFill>
              </a:defRPr>
            </a:lvl4pPr>
            <a:lvl5pPr>
              <a:buClr>
                <a:schemeClr val="accent5"/>
              </a:buClr>
              <a:defRPr sz="1600">
                <a:solidFill>
                  <a:srgbClr val="5D5040"/>
                </a:solidFill>
              </a:defRPr>
            </a:lvl5pPr>
            <a:lvl6pPr>
              <a:defRPr sz="1600"/>
            </a:lvl6pPr>
            <a:lvl7pPr>
              <a:defRPr sz="1600"/>
            </a:lvl7pPr>
            <a:lvl8pPr>
              <a:defRPr sz="1600"/>
            </a:lvl8pPr>
            <a:lvl9pPr>
              <a:defRPr sz="16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6396491" y="1535113"/>
            <a:ext cx="505876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 for Bullets</a:t>
            </a:r>
          </a:p>
        </p:txBody>
      </p:sp>
      <p:sp>
        <p:nvSpPr>
          <p:cNvPr id="4" name="Content Placeholder 3"/>
          <p:cNvSpPr>
            <a:spLocks noGrp="1"/>
          </p:cNvSpPr>
          <p:nvPr>
            <p:ph sz="half" idx="2" hasCustomPrompt="1"/>
          </p:nvPr>
        </p:nvSpPr>
        <p:spPr>
          <a:xfrm>
            <a:off x="1061156" y="2174875"/>
            <a:ext cx="5042683" cy="3951288"/>
          </a:xfrm>
        </p:spPr>
        <p:txBody>
          <a:bodyPr/>
          <a:lstStyle>
            <a:lvl1pPr>
              <a:buClr>
                <a:schemeClr val="accent5"/>
              </a:buClr>
              <a:defRPr sz="2400">
                <a:solidFill>
                  <a:srgbClr val="5D5040"/>
                </a:solidFill>
              </a:defRPr>
            </a:lvl1pPr>
            <a:lvl2pPr>
              <a:buClr>
                <a:schemeClr val="accent5"/>
              </a:buClr>
              <a:defRPr sz="2000">
                <a:solidFill>
                  <a:srgbClr val="5D5040"/>
                </a:solidFill>
              </a:defRPr>
            </a:lvl2pPr>
            <a:lvl3pPr>
              <a:buClr>
                <a:schemeClr val="accent5"/>
              </a:buClr>
              <a:defRPr sz="1800">
                <a:solidFill>
                  <a:srgbClr val="5D5040"/>
                </a:solidFill>
              </a:defRPr>
            </a:lvl3pPr>
            <a:lvl4pPr>
              <a:buClr>
                <a:schemeClr val="accent5"/>
              </a:buClr>
              <a:defRPr sz="1600">
                <a:solidFill>
                  <a:srgbClr val="5D5040"/>
                </a:solidFill>
              </a:defRPr>
            </a:lvl4pPr>
            <a:lvl5pPr>
              <a:buClr>
                <a:schemeClr val="accent5"/>
              </a:buClr>
              <a:defRPr sz="1600">
                <a:solidFill>
                  <a:srgbClr val="5D5040"/>
                </a:solidFill>
              </a:defRPr>
            </a:lvl5pPr>
            <a:lvl6pPr>
              <a:defRPr sz="1600"/>
            </a:lvl6pPr>
            <a:lvl7pPr>
              <a:defRPr sz="1600"/>
            </a:lvl7pPr>
            <a:lvl8pPr>
              <a:defRPr sz="1600"/>
            </a:lvl8pPr>
            <a:lvl9pPr>
              <a:defRPr sz="16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idx="1" hasCustomPrompt="1"/>
          </p:nvPr>
        </p:nvSpPr>
        <p:spPr>
          <a:xfrm>
            <a:off x="1061156" y="1535113"/>
            <a:ext cx="504268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 for Bullets</a:t>
            </a:r>
          </a:p>
        </p:txBody>
      </p:sp>
      <p:sp>
        <p:nvSpPr>
          <p:cNvPr id="2" name="Title 1"/>
          <p:cNvSpPr>
            <a:spLocks noGrp="1"/>
          </p:cNvSpPr>
          <p:nvPr>
            <p:ph type="title" hasCustomPrompt="1"/>
          </p:nvPr>
        </p:nvSpPr>
        <p:spPr>
          <a:xfrm>
            <a:off x="1061156" y="274638"/>
            <a:ext cx="10371419" cy="1143000"/>
          </a:xfrm>
        </p:spPr>
        <p:txBody>
          <a:bodyPr/>
          <a:lstStyle>
            <a:lvl1pPr>
              <a:defRPr baseline="0"/>
            </a:lvl1pPr>
          </a:lstStyle>
          <a:p>
            <a:r>
              <a:rPr lang="en-US" dirty="0"/>
              <a:t>Slide Title</a:t>
            </a:r>
          </a:p>
        </p:txBody>
      </p:sp>
      <p:sp>
        <p:nvSpPr>
          <p:cNvPr id="9" name="Slide Number Placeholder 8"/>
          <p:cNvSpPr>
            <a:spLocks noGrp="1"/>
          </p:cNvSpPr>
          <p:nvPr>
            <p:ph type="sldNum" sz="quarter" idx="12"/>
          </p:nvPr>
        </p:nvSpPr>
        <p:spPr>
          <a:xfrm>
            <a:off x="11233496" y="6386190"/>
            <a:ext cx="695040" cy="411480"/>
          </a:xfrm>
        </p:spPr>
        <p:txBody>
          <a:bodyPr/>
          <a:lstStyle>
            <a:lvl1pPr>
              <a:defRPr>
                <a:latin typeface="Arial"/>
              </a:defRPr>
            </a:lvl1pPr>
          </a:lstStyle>
          <a:p>
            <a:fld id="{C6BF0614-88EF-E141-A4D8-626B55E019E0}" type="slidenum">
              <a:rPr lang="en-US" smtClean="0"/>
              <a:pPr/>
              <a:t>‹#›</a:t>
            </a:fld>
            <a:endParaRPr lang="en-US" dirty="0"/>
          </a:p>
        </p:txBody>
      </p:sp>
    </p:spTree>
    <p:extLst>
      <p:ext uri="{BB962C8B-B14F-4D97-AF65-F5344CB8AC3E}">
        <p14:creationId xmlns:p14="http://schemas.microsoft.com/office/powerpoint/2010/main" val="4165726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Text - Two Column Bullets With Animation">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6199339" y="6386190"/>
            <a:ext cx="5034261" cy="411480"/>
          </a:xfrm>
        </p:spPr>
        <p:txBody>
          <a:bodyPr/>
          <a:lstStyle/>
          <a:p>
            <a:r>
              <a:rPr lang="en-US" dirty="0"/>
              <a:t>Presentation Name/Presenter</a:t>
            </a:r>
          </a:p>
        </p:txBody>
      </p:sp>
      <p:sp>
        <p:nvSpPr>
          <p:cNvPr id="6" name="Content Placeholder 5"/>
          <p:cNvSpPr>
            <a:spLocks noGrp="1"/>
          </p:cNvSpPr>
          <p:nvPr>
            <p:ph sz="quarter" idx="4" hasCustomPrompt="1"/>
          </p:nvPr>
        </p:nvSpPr>
        <p:spPr>
          <a:xfrm>
            <a:off x="6398418" y="2174875"/>
            <a:ext cx="5034261" cy="3951288"/>
          </a:xfrm>
        </p:spPr>
        <p:txBody>
          <a:bodyPr/>
          <a:lstStyle>
            <a:lvl1pPr>
              <a:buClr>
                <a:schemeClr val="accent5"/>
              </a:buClr>
              <a:defRPr sz="2400">
                <a:solidFill>
                  <a:srgbClr val="5D5040"/>
                </a:solidFill>
              </a:defRPr>
            </a:lvl1pPr>
            <a:lvl2pPr>
              <a:buClr>
                <a:schemeClr val="accent5"/>
              </a:buClr>
              <a:defRPr sz="2000">
                <a:solidFill>
                  <a:srgbClr val="5D5040"/>
                </a:solidFill>
              </a:defRPr>
            </a:lvl2pPr>
            <a:lvl3pPr>
              <a:buClr>
                <a:schemeClr val="accent5"/>
              </a:buClr>
              <a:defRPr sz="1800">
                <a:solidFill>
                  <a:srgbClr val="5D5040"/>
                </a:solidFill>
              </a:defRPr>
            </a:lvl3pPr>
            <a:lvl4pPr>
              <a:buClr>
                <a:schemeClr val="accent5"/>
              </a:buClr>
              <a:defRPr sz="1600">
                <a:solidFill>
                  <a:srgbClr val="5D5040"/>
                </a:solidFill>
              </a:defRPr>
            </a:lvl4pPr>
            <a:lvl5pPr>
              <a:buClr>
                <a:schemeClr val="accent5"/>
              </a:buClr>
              <a:defRPr sz="1600">
                <a:solidFill>
                  <a:srgbClr val="5D5040"/>
                </a:solidFill>
              </a:defRPr>
            </a:lvl5pPr>
            <a:lvl6pPr>
              <a:defRPr sz="1600"/>
            </a:lvl6pPr>
            <a:lvl7pPr>
              <a:defRPr sz="1600"/>
            </a:lvl7pPr>
            <a:lvl8pPr>
              <a:defRPr sz="1600"/>
            </a:lvl8pPr>
            <a:lvl9pPr>
              <a:defRPr sz="16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6398418" y="1535113"/>
            <a:ext cx="501158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 for Bullets</a:t>
            </a:r>
          </a:p>
        </p:txBody>
      </p:sp>
      <p:sp>
        <p:nvSpPr>
          <p:cNvPr id="4" name="Content Placeholder 3"/>
          <p:cNvSpPr>
            <a:spLocks noGrp="1"/>
          </p:cNvSpPr>
          <p:nvPr>
            <p:ph sz="half" idx="2" hasCustomPrompt="1"/>
          </p:nvPr>
        </p:nvSpPr>
        <p:spPr>
          <a:xfrm>
            <a:off x="1061156" y="2174875"/>
            <a:ext cx="5020107" cy="3951288"/>
          </a:xfrm>
        </p:spPr>
        <p:txBody>
          <a:bodyPr/>
          <a:lstStyle>
            <a:lvl1pPr>
              <a:buClr>
                <a:schemeClr val="accent5"/>
              </a:buClr>
              <a:defRPr sz="2400">
                <a:solidFill>
                  <a:srgbClr val="5D5040"/>
                </a:solidFill>
              </a:defRPr>
            </a:lvl1pPr>
            <a:lvl2pPr>
              <a:buClr>
                <a:schemeClr val="accent5"/>
              </a:buClr>
              <a:defRPr sz="2000">
                <a:solidFill>
                  <a:srgbClr val="5D5040"/>
                </a:solidFill>
              </a:defRPr>
            </a:lvl2pPr>
            <a:lvl3pPr>
              <a:buClr>
                <a:schemeClr val="accent5"/>
              </a:buClr>
              <a:defRPr sz="1800">
                <a:solidFill>
                  <a:srgbClr val="5D5040"/>
                </a:solidFill>
              </a:defRPr>
            </a:lvl3pPr>
            <a:lvl4pPr>
              <a:buClr>
                <a:schemeClr val="accent5"/>
              </a:buClr>
              <a:defRPr sz="1600">
                <a:solidFill>
                  <a:srgbClr val="5D5040"/>
                </a:solidFill>
              </a:defRPr>
            </a:lvl4pPr>
            <a:lvl5pPr>
              <a:buClr>
                <a:schemeClr val="accent5"/>
              </a:buClr>
              <a:defRPr sz="1600">
                <a:solidFill>
                  <a:srgbClr val="5D5040"/>
                </a:solidFill>
              </a:defRPr>
            </a:lvl5pPr>
            <a:lvl6pPr>
              <a:defRPr sz="1600"/>
            </a:lvl6pPr>
            <a:lvl7pPr>
              <a:defRPr sz="1600"/>
            </a:lvl7pPr>
            <a:lvl8pPr>
              <a:defRPr sz="1600"/>
            </a:lvl8pPr>
            <a:lvl9pPr>
              <a:defRPr sz="16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idx="1" hasCustomPrompt="1"/>
          </p:nvPr>
        </p:nvSpPr>
        <p:spPr>
          <a:xfrm>
            <a:off x="1061156" y="1535113"/>
            <a:ext cx="502010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 for Bullets</a:t>
            </a:r>
          </a:p>
        </p:txBody>
      </p:sp>
      <p:sp>
        <p:nvSpPr>
          <p:cNvPr id="2" name="Title 1"/>
          <p:cNvSpPr>
            <a:spLocks noGrp="1"/>
          </p:cNvSpPr>
          <p:nvPr>
            <p:ph type="title" hasCustomPrompt="1"/>
          </p:nvPr>
        </p:nvSpPr>
        <p:spPr>
          <a:xfrm>
            <a:off x="1061157" y="274638"/>
            <a:ext cx="10348841" cy="1143000"/>
          </a:xfrm>
        </p:spPr>
        <p:txBody>
          <a:bodyPr/>
          <a:lstStyle>
            <a:lvl1pPr>
              <a:defRPr baseline="0"/>
            </a:lvl1pPr>
          </a:lstStyle>
          <a:p>
            <a:r>
              <a:rPr lang="en-US" dirty="0"/>
              <a:t>Slide Title</a:t>
            </a:r>
          </a:p>
        </p:txBody>
      </p:sp>
      <p:sp>
        <p:nvSpPr>
          <p:cNvPr id="9" name="Slide Number Placeholder 8"/>
          <p:cNvSpPr>
            <a:spLocks noGrp="1"/>
          </p:cNvSpPr>
          <p:nvPr>
            <p:ph type="sldNum" sz="quarter" idx="12"/>
          </p:nvPr>
        </p:nvSpPr>
        <p:spPr>
          <a:xfrm>
            <a:off x="11233496" y="6386190"/>
            <a:ext cx="695040" cy="411480"/>
          </a:xfrm>
        </p:spPr>
        <p:txBody>
          <a:bodyPr/>
          <a:lstStyle>
            <a:lvl1pPr>
              <a:defRPr>
                <a:latin typeface="Arial"/>
              </a:defRPr>
            </a:lvl1pPr>
          </a:lstStyle>
          <a:p>
            <a:fld id="{C6BF0614-88EF-E141-A4D8-626B55E019E0}" type="slidenum">
              <a:rPr lang="en-US" smtClean="0"/>
              <a:pPr/>
              <a:t>‹#›</a:t>
            </a:fld>
            <a:endParaRPr lang="en-US" dirty="0"/>
          </a:p>
        </p:txBody>
      </p:sp>
    </p:spTree>
    <p:extLst>
      <p:ext uri="{BB962C8B-B14F-4D97-AF65-F5344CB8AC3E}">
        <p14:creationId xmlns:p14="http://schemas.microsoft.com/office/powerpoint/2010/main" val="2787355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200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200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200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200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2000"/>
                                  </p:stCondLst>
                                  <p:childTnLst>
                                    <p:set>
                                      <p:cBhvr>
                                        <p:cTn id="3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2000"/>
                                  </p:stCondLst>
                                  <p:childTnLst>
                                    <p:set>
                                      <p:cBhvr>
                                        <p:cTn id="4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2000"/>
                                  </p:stCondLst>
                                  <p:childTnLst>
                                    <p:set>
                                      <p:cBhvr>
                                        <p:cTn id="4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2000"/>
                                  </p:stCondLst>
                                  <p:childTnLst>
                                    <p:set>
                                      <p:cBhvr>
                                        <p:cTn id="5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tmplLst>
          <p:tmpl lvl="1">
            <p:tnLst>
              <p:par>
                <p:cTn presetID="1" presetClass="entr" presetSubtype="0" fill="hold" nodeType="clickEffect">
                  <p:stCondLst>
                    <p:cond delay="2000"/>
                  </p:stCondLst>
                  <p:childTnLst>
                    <p:set>
                      <p:cBhvr>
                        <p:cTn dur="1" fill="hold">
                          <p:stCondLst>
                            <p:cond delay="0"/>
                          </p:stCondLst>
                        </p:cTn>
                        <p:tgtEl>
                          <p:spTgt spid="6"/>
                        </p:tgtEl>
                        <p:attrNameLst>
                          <p:attrName>style.visibility</p:attrName>
                        </p:attrNameLst>
                      </p:cBhvr>
                      <p:to>
                        <p:strVal val="visible"/>
                      </p:to>
                    </p:set>
                  </p:childTnLst>
                </p:cTn>
              </p:par>
            </p:tnLst>
          </p:tmpl>
          <p:tmpl lvl="2">
            <p:tnLst>
              <p:par>
                <p:cTn presetID="1" presetClass="entr" presetSubtype="0" fill="hold" nodeType="clickEffect">
                  <p:stCondLst>
                    <p:cond delay="2000"/>
                  </p:stCondLst>
                  <p:childTnLst>
                    <p:set>
                      <p:cBhvr>
                        <p:cTn dur="1" fill="hold">
                          <p:stCondLst>
                            <p:cond delay="0"/>
                          </p:stCondLst>
                        </p:cTn>
                        <p:tgtEl>
                          <p:spTgt spid="6"/>
                        </p:tgtEl>
                        <p:attrNameLst>
                          <p:attrName>style.visibility</p:attrName>
                        </p:attrNameLst>
                      </p:cBhvr>
                      <p:to>
                        <p:strVal val="visible"/>
                      </p:to>
                    </p:set>
                  </p:childTnLst>
                </p:cTn>
              </p:par>
            </p:tnLst>
          </p:tmpl>
          <p:tmpl lvl="3">
            <p:tnLst>
              <p:par>
                <p:cTn presetID="1" presetClass="entr" presetSubtype="0" fill="hold" nodeType="clickEffect">
                  <p:stCondLst>
                    <p:cond delay="2000"/>
                  </p:stCondLst>
                  <p:childTnLst>
                    <p:set>
                      <p:cBhvr>
                        <p:cTn dur="1" fill="hold">
                          <p:stCondLst>
                            <p:cond delay="0"/>
                          </p:stCondLst>
                        </p:cTn>
                        <p:tgtEl>
                          <p:spTgt spid="6"/>
                        </p:tgtEl>
                        <p:attrNameLst>
                          <p:attrName>style.visibility</p:attrName>
                        </p:attrNameLst>
                      </p:cBhvr>
                      <p:to>
                        <p:strVal val="visible"/>
                      </p:to>
                    </p:set>
                  </p:childTnLst>
                </p:cTn>
              </p:par>
            </p:tnLst>
          </p:tmpl>
          <p:tmpl lvl="4">
            <p:tnLst>
              <p:par>
                <p:cTn presetID="1" presetClass="entr" presetSubtype="0" fill="hold" nodeType="clickEffect">
                  <p:stCondLst>
                    <p:cond delay="2000"/>
                  </p:stCondLst>
                  <p:childTnLst>
                    <p:set>
                      <p:cBhvr>
                        <p:cTn dur="1" fill="hold">
                          <p:stCondLst>
                            <p:cond delay="0"/>
                          </p:stCondLst>
                        </p:cTn>
                        <p:tgtEl>
                          <p:spTgt spid="6"/>
                        </p:tgtEl>
                        <p:attrNameLst>
                          <p:attrName>style.visibility</p:attrName>
                        </p:attrNameLst>
                      </p:cBhvr>
                      <p:to>
                        <p:strVal val="visible"/>
                      </p:to>
                    </p:set>
                  </p:childTnLst>
                </p:cTn>
              </p:par>
            </p:tnLst>
          </p:tmpl>
          <p:tmpl lvl="5">
            <p:tnLst>
              <p:par>
                <p:cTn presetID="1" presetClass="entr" presetSubtype="0" fill="hold" nodeType="clickEffect">
                  <p:stCondLst>
                    <p:cond delay="2000"/>
                  </p:stCondLst>
                  <p:childTnLst>
                    <p:set>
                      <p:cBhvr>
                        <p:cTn dur="1" fill="hold">
                          <p:stCondLst>
                            <p:cond delay="0"/>
                          </p:stCondLst>
                        </p:cTn>
                        <p:tgtEl>
                          <p:spTgt spid="6"/>
                        </p:tgtEl>
                        <p:attrNameLst>
                          <p:attrName>style.visibility</p:attrName>
                        </p:attrNameLst>
                      </p:cBhvr>
                      <p:to>
                        <p:strVal val="visible"/>
                      </p:to>
                    </p:set>
                  </p:childTnLst>
                </p:cTn>
              </p:par>
            </p:tnLst>
          </p:tmpl>
        </p:tmplLst>
      </p:bldP>
      <p:bldP spid="5" grpId="0" build="p">
        <p:tmplLst>
          <p:tmpl lvl="1">
            <p:tnLst>
              <p:par>
                <p:cTn presetID="1" presetClass="entr" presetSubtype="0" fill="hold" nodeType="clickEffect">
                  <p:stCondLst>
                    <p:cond delay="2000"/>
                  </p:stCondLst>
                  <p:childTnLst>
                    <p:set>
                      <p:cBhvr>
                        <p:cTn dur="1" fill="hold">
                          <p:stCondLst>
                            <p:cond delay="0"/>
                          </p:stCondLst>
                        </p:cTn>
                        <p:tgtEl>
                          <p:spTgt spid="5"/>
                        </p:tgtEl>
                        <p:attrNameLst>
                          <p:attrName>style.visibility</p:attrName>
                        </p:attrNameLst>
                      </p:cBhvr>
                      <p:to>
                        <p:strVal val="visible"/>
                      </p:to>
                    </p:set>
                  </p:childTnLst>
                </p:cTn>
              </p:par>
            </p:tnLst>
          </p:tmpl>
        </p:tmplLst>
      </p:bldP>
      <p:bldP spid="4" grpId="0" build="p" bldLvl="5">
        <p:tmplLst>
          <p:tmpl lvl="1">
            <p:tnLst>
              <p:par>
                <p:cTn presetID="1" presetClass="entr" presetSubtype="0" fill="hold" nodeType="clickEffect">
                  <p:stCondLst>
                    <p:cond delay="2000"/>
                  </p:stCondLst>
                  <p:childTnLst>
                    <p:set>
                      <p:cBhvr>
                        <p:cTn dur="1" fill="hold">
                          <p:stCondLst>
                            <p:cond delay="0"/>
                          </p:stCondLst>
                        </p:cTn>
                        <p:tgtEl>
                          <p:spTgt spid="4"/>
                        </p:tgtEl>
                        <p:attrNameLst>
                          <p:attrName>style.visibility</p:attrName>
                        </p:attrNameLst>
                      </p:cBhvr>
                      <p:to>
                        <p:strVal val="visible"/>
                      </p:to>
                    </p:set>
                  </p:childTnLst>
                </p:cTn>
              </p:par>
            </p:tnLst>
          </p:tmpl>
          <p:tmpl lvl="2">
            <p:tnLst>
              <p:par>
                <p:cTn presetID="1" presetClass="entr" presetSubtype="0" fill="hold" nodeType="clickEffect">
                  <p:stCondLst>
                    <p:cond delay="2000"/>
                  </p:stCondLst>
                  <p:childTnLst>
                    <p:set>
                      <p:cBhvr>
                        <p:cTn dur="1" fill="hold">
                          <p:stCondLst>
                            <p:cond delay="0"/>
                          </p:stCondLst>
                        </p:cTn>
                        <p:tgtEl>
                          <p:spTgt spid="4"/>
                        </p:tgtEl>
                        <p:attrNameLst>
                          <p:attrName>style.visibility</p:attrName>
                        </p:attrNameLst>
                      </p:cBhvr>
                      <p:to>
                        <p:strVal val="visible"/>
                      </p:to>
                    </p:set>
                  </p:childTnLst>
                </p:cTn>
              </p:par>
            </p:tnLst>
          </p:tmpl>
          <p:tmpl lvl="3">
            <p:tnLst>
              <p:par>
                <p:cTn presetID="1" presetClass="entr" presetSubtype="0" fill="hold" nodeType="clickEffect">
                  <p:stCondLst>
                    <p:cond delay="2000"/>
                  </p:stCondLst>
                  <p:childTnLst>
                    <p:set>
                      <p:cBhvr>
                        <p:cTn dur="1" fill="hold">
                          <p:stCondLst>
                            <p:cond delay="0"/>
                          </p:stCondLst>
                        </p:cTn>
                        <p:tgtEl>
                          <p:spTgt spid="4"/>
                        </p:tgtEl>
                        <p:attrNameLst>
                          <p:attrName>style.visibility</p:attrName>
                        </p:attrNameLst>
                      </p:cBhvr>
                      <p:to>
                        <p:strVal val="visible"/>
                      </p:to>
                    </p:set>
                  </p:childTnLst>
                </p:cTn>
              </p:par>
            </p:tnLst>
          </p:tmpl>
          <p:tmpl lvl="4">
            <p:tnLst>
              <p:par>
                <p:cTn presetID="1" presetClass="entr" presetSubtype="0" fill="hold" nodeType="clickEffect">
                  <p:stCondLst>
                    <p:cond delay="2000"/>
                  </p:stCondLst>
                  <p:childTnLst>
                    <p:set>
                      <p:cBhvr>
                        <p:cTn dur="1" fill="hold">
                          <p:stCondLst>
                            <p:cond delay="0"/>
                          </p:stCondLst>
                        </p:cTn>
                        <p:tgtEl>
                          <p:spTgt spid="4"/>
                        </p:tgtEl>
                        <p:attrNameLst>
                          <p:attrName>style.visibility</p:attrName>
                        </p:attrNameLst>
                      </p:cBhvr>
                      <p:to>
                        <p:strVal val="visible"/>
                      </p:to>
                    </p:set>
                  </p:childTnLst>
                </p:cTn>
              </p:par>
            </p:tnLst>
          </p:tmpl>
          <p:tmpl lvl="5">
            <p:tnLst>
              <p:par>
                <p:cTn presetID="1" presetClass="entr" presetSubtype="0" fill="hold" nodeType="clickEffect">
                  <p:stCondLst>
                    <p:cond delay="2000"/>
                  </p:stCondLst>
                  <p:childTnLst>
                    <p:set>
                      <p:cBhvr>
                        <p:cTn dur="1" fill="hold">
                          <p:stCondLst>
                            <p:cond delay="0"/>
                          </p:stCondLst>
                        </p:cTn>
                        <p:tgtEl>
                          <p:spTgt spid="4"/>
                        </p:tgtEl>
                        <p:attrNameLst>
                          <p:attrName>style.visibility</p:attrName>
                        </p:attrNameLst>
                      </p:cBhvr>
                      <p:to>
                        <p:strVal val="visible"/>
                      </p:to>
                    </p:set>
                  </p:childTnLst>
                </p:cTn>
              </p:par>
            </p:tnLst>
          </p:tmpl>
        </p:tmplLst>
      </p:bldP>
      <p:bldP spid="3" grpId="0" build="p">
        <p:tmplLst>
          <p:tmpl lvl="1">
            <p:tnLst>
              <p:par>
                <p:cTn presetID="1" presetClass="entr" presetSubtype="0" fill="hold" nodeType="clickEffect">
                  <p:stCondLst>
                    <p:cond delay="200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Photo Only">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6199339" y="6386190"/>
            <a:ext cx="5034261" cy="411480"/>
          </a:xfrm>
        </p:spPr>
        <p:txBody>
          <a:bodyPr/>
          <a:lstStyle/>
          <a:p>
            <a:r>
              <a:rPr lang="en-US" dirty="0"/>
              <a:t>Presentation Name/Presenter</a:t>
            </a:r>
          </a:p>
        </p:txBody>
      </p:sp>
      <p:sp>
        <p:nvSpPr>
          <p:cNvPr id="10" name="Title 1"/>
          <p:cNvSpPr>
            <a:spLocks noGrp="1"/>
          </p:cNvSpPr>
          <p:nvPr>
            <p:ph type="title" hasCustomPrompt="1"/>
          </p:nvPr>
        </p:nvSpPr>
        <p:spPr>
          <a:xfrm>
            <a:off x="1061157" y="5486400"/>
            <a:ext cx="10397067" cy="592500"/>
          </a:xfrm>
        </p:spPr>
        <p:txBody>
          <a:bodyPr anchor="b"/>
          <a:lstStyle>
            <a:lvl1pPr algn="l">
              <a:defRPr sz="2000" b="1"/>
            </a:lvl1pPr>
          </a:lstStyle>
          <a:p>
            <a:r>
              <a:rPr lang="en-US" dirty="0"/>
              <a:t>Slide Title/Headline</a:t>
            </a:r>
          </a:p>
        </p:txBody>
      </p:sp>
      <p:sp>
        <p:nvSpPr>
          <p:cNvPr id="3" name="Picture Placeholder 2"/>
          <p:cNvSpPr>
            <a:spLocks noGrp="1"/>
          </p:cNvSpPr>
          <p:nvPr>
            <p:ph type="pic" idx="1" hasCustomPrompt="1"/>
          </p:nvPr>
        </p:nvSpPr>
        <p:spPr>
          <a:xfrm>
            <a:off x="1061157" y="381000"/>
            <a:ext cx="10397067" cy="4953000"/>
          </a:xfrm>
        </p:spPr>
        <p:txBody>
          <a:bodyPr/>
          <a:lstStyle>
            <a:lvl1pPr marL="0" indent="0">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in center to insert photo</a:t>
            </a:r>
          </a:p>
        </p:txBody>
      </p:sp>
      <p:sp>
        <p:nvSpPr>
          <p:cNvPr id="7" name="Slide Number Placeholder 6"/>
          <p:cNvSpPr>
            <a:spLocks noGrp="1"/>
          </p:cNvSpPr>
          <p:nvPr>
            <p:ph type="sldNum" sz="quarter" idx="12"/>
          </p:nvPr>
        </p:nvSpPr>
        <p:spPr>
          <a:xfrm>
            <a:off x="11233496" y="6386190"/>
            <a:ext cx="695040" cy="411480"/>
          </a:xfrm>
        </p:spPr>
        <p:txBody>
          <a:bodyPr/>
          <a:lstStyle>
            <a:lvl1pPr>
              <a:defRPr>
                <a:latin typeface="Arial"/>
              </a:defRPr>
            </a:lvl1pPr>
          </a:lstStyle>
          <a:p>
            <a:fld id="{C6BF0614-88EF-E141-A4D8-626B55E019E0}" type="slidenum">
              <a:rPr lang="en-US" smtClean="0"/>
              <a:pPr/>
              <a:t>‹#›</a:t>
            </a:fld>
            <a:endParaRPr lang="en-US" dirty="0"/>
          </a:p>
        </p:txBody>
      </p:sp>
    </p:spTree>
    <p:extLst>
      <p:ext uri="{BB962C8B-B14F-4D97-AF65-F5344CB8AC3E}">
        <p14:creationId xmlns:p14="http://schemas.microsoft.com/office/powerpoint/2010/main" val="4141988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ur Photos">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6199339" y="6386190"/>
            <a:ext cx="5034261" cy="411480"/>
          </a:xfrm>
        </p:spPr>
        <p:txBody>
          <a:bodyPr/>
          <a:lstStyle/>
          <a:p>
            <a:r>
              <a:rPr lang="en-US" dirty="0"/>
              <a:t>Presentation Name/Presenter</a:t>
            </a:r>
          </a:p>
        </p:txBody>
      </p:sp>
      <p:sp>
        <p:nvSpPr>
          <p:cNvPr id="13" name="Picture Placeholder 2"/>
          <p:cNvSpPr>
            <a:spLocks noGrp="1"/>
          </p:cNvSpPr>
          <p:nvPr>
            <p:ph type="pic" idx="15" hasCustomPrompt="1"/>
          </p:nvPr>
        </p:nvSpPr>
        <p:spPr>
          <a:xfrm>
            <a:off x="6398299" y="3420666"/>
            <a:ext cx="5034380" cy="2816226"/>
          </a:xfrm>
        </p:spPr>
        <p:txBody>
          <a:bodyPr/>
          <a:lstStyle>
            <a:lvl1pPr marL="0" indent="0">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in center to insert photo</a:t>
            </a:r>
          </a:p>
        </p:txBody>
      </p:sp>
      <p:sp>
        <p:nvSpPr>
          <p:cNvPr id="12" name="Picture Placeholder 2"/>
          <p:cNvSpPr>
            <a:spLocks noGrp="1"/>
          </p:cNvSpPr>
          <p:nvPr>
            <p:ph type="pic" idx="14" hasCustomPrompt="1"/>
          </p:nvPr>
        </p:nvSpPr>
        <p:spPr>
          <a:xfrm>
            <a:off x="1061155" y="3421863"/>
            <a:ext cx="5034845" cy="2816226"/>
          </a:xfrm>
        </p:spPr>
        <p:txBody>
          <a:bodyPr/>
          <a:lstStyle>
            <a:lvl1pPr marL="0" indent="0">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in center to insert photo</a:t>
            </a:r>
          </a:p>
        </p:txBody>
      </p:sp>
      <p:sp>
        <p:nvSpPr>
          <p:cNvPr id="11" name="Picture Placeholder 2"/>
          <p:cNvSpPr>
            <a:spLocks noGrp="1"/>
          </p:cNvSpPr>
          <p:nvPr>
            <p:ph type="pic" idx="13" hasCustomPrompt="1"/>
          </p:nvPr>
        </p:nvSpPr>
        <p:spPr>
          <a:xfrm>
            <a:off x="6384031" y="424615"/>
            <a:ext cx="5048544" cy="2816226"/>
          </a:xfrm>
        </p:spPr>
        <p:txBody>
          <a:bodyPr/>
          <a:lstStyle>
            <a:lvl1pPr marL="0" indent="0">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in center to insert photo</a:t>
            </a:r>
          </a:p>
        </p:txBody>
      </p:sp>
      <p:sp>
        <p:nvSpPr>
          <p:cNvPr id="3" name="Picture Placeholder 2"/>
          <p:cNvSpPr>
            <a:spLocks noGrp="1"/>
          </p:cNvSpPr>
          <p:nvPr>
            <p:ph type="pic" idx="1" hasCustomPrompt="1"/>
          </p:nvPr>
        </p:nvSpPr>
        <p:spPr>
          <a:xfrm>
            <a:off x="1061155" y="424615"/>
            <a:ext cx="5012268" cy="2816226"/>
          </a:xfrm>
        </p:spPr>
        <p:txBody>
          <a:bodyPr/>
          <a:lstStyle>
            <a:lvl1pPr marL="0" indent="0">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in center to insert photo</a:t>
            </a:r>
          </a:p>
        </p:txBody>
      </p:sp>
      <p:sp>
        <p:nvSpPr>
          <p:cNvPr id="7" name="Slide Number Placeholder 6"/>
          <p:cNvSpPr>
            <a:spLocks noGrp="1"/>
          </p:cNvSpPr>
          <p:nvPr>
            <p:ph type="sldNum" sz="quarter" idx="12"/>
          </p:nvPr>
        </p:nvSpPr>
        <p:spPr>
          <a:xfrm>
            <a:off x="11233496" y="6386190"/>
            <a:ext cx="695040" cy="411480"/>
          </a:xfrm>
        </p:spPr>
        <p:txBody>
          <a:bodyPr/>
          <a:lstStyle>
            <a:lvl1pPr>
              <a:defRPr>
                <a:latin typeface="Arial"/>
              </a:defRPr>
            </a:lvl1pPr>
          </a:lstStyle>
          <a:p>
            <a:fld id="{C6BF0614-88EF-E141-A4D8-626B55E019E0}" type="slidenum">
              <a:rPr lang="en-US" smtClean="0"/>
              <a:pPr/>
              <a:t>‹#›</a:t>
            </a:fld>
            <a:endParaRPr lang="en-US" dirty="0"/>
          </a:p>
        </p:txBody>
      </p:sp>
    </p:spTree>
    <p:extLst>
      <p:ext uri="{BB962C8B-B14F-4D97-AF65-F5344CB8AC3E}">
        <p14:creationId xmlns:p14="http://schemas.microsoft.com/office/powerpoint/2010/main" val="23324855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Photos - With Animation">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6199339" y="6386190"/>
            <a:ext cx="5034261" cy="411480"/>
          </a:xfrm>
        </p:spPr>
        <p:txBody>
          <a:bodyPr/>
          <a:lstStyle/>
          <a:p>
            <a:r>
              <a:rPr lang="en-US" dirty="0"/>
              <a:t>Presentation Name/Presenter</a:t>
            </a:r>
          </a:p>
        </p:txBody>
      </p:sp>
      <p:sp>
        <p:nvSpPr>
          <p:cNvPr id="13" name="Picture Placeholder 2"/>
          <p:cNvSpPr>
            <a:spLocks noGrp="1"/>
          </p:cNvSpPr>
          <p:nvPr>
            <p:ph type="pic" idx="15" hasCustomPrompt="1"/>
          </p:nvPr>
        </p:nvSpPr>
        <p:spPr>
          <a:xfrm>
            <a:off x="6398419" y="3424425"/>
            <a:ext cx="5011579" cy="2816226"/>
          </a:xfrm>
        </p:spPr>
        <p:txBody>
          <a:bodyPr/>
          <a:lstStyle>
            <a:lvl1pPr marL="0" indent="0">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in center to insert photo</a:t>
            </a:r>
          </a:p>
        </p:txBody>
      </p:sp>
      <p:sp>
        <p:nvSpPr>
          <p:cNvPr id="12" name="Picture Placeholder 2"/>
          <p:cNvSpPr>
            <a:spLocks noGrp="1"/>
          </p:cNvSpPr>
          <p:nvPr>
            <p:ph type="pic" idx="14" hasCustomPrompt="1"/>
          </p:nvPr>
        </p:nvSpPr>
        <p:spPr>
          <a:xfrm>
            <a:off x="1061155" y="3424369"/>
            <a:ext cx="5034845" cy="2816226"/>
          </a:xfrm>
        </p:spPr>
        <p:txBody>
          <a:bodyPr/>
          <a:lstStyle>
            <a:lvl1pPr marL="0" indent="0">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in center to insert photo</a:t>
            </a:r>
          </a:p>
        </p:txBody>
      </p:sp>
      <p:sp>
        <p:nvSpPr>
          <p:cNvPr id="11" name="Picture Placeholder 2"/>
          <p:cNvSpPr>
            <a:spLocks noGrp="1"/>
          </p:cNvSpPr>
          <p:nvPr>
            <p:ph type="pic" idx="13" hasCustomPrompt="1"/>
          </p:nvPr>
        </p:nvSpPr>
        <p:spPr>
          <a:xfrm>
            <a:off x="6398419" y="411441"/>
            <a:ext cx="5034156" cy="2816226"/>
          </a:xfrm>
        </p:spPr>
        <p:txBody>
          <a:bodyPr/>
          <a:lstStyle>
            <a:lvl1pPr marL="0" indent="0">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in center to insert photo</a:t>
            </a:r>
          </a:p>
        </p:txBody>
      </p:sp>
      <p:sp>
        <p:nvSpPr>
          <p:cNvPr id="3" name="Picture Placeholder 2"/>
          <p:cNvSpPr>
            <a:spLocks noGrp="1"/>
          </p:cNvSpPr>
          <p:nvPr>
            <p:ph type="pic" idx="1" hasCustomPrompt="1"/>
          </p:nvPr>
        </p:nvSpPr>
        <p:spPr>
          <a:xfrm>
            <a:off x="1061155" y="411441"/>
            <a:ext cx="5012268" cy="2816226"/>
          </a:xfrm>
        </p:spPr>
        <p:txBody>
          <a:bodyPr/>
          <a:lstStyle>
            <a:lvl1pPr marL="0" indent="0">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in center to insert photo</a:t>
            </a:r>
          </a:p>
        </p:txBody>
      </p:sp>
      <p:sp>
        <p:nvSpPr>
          <p:cNvPr id="7" name="Slide Number Placeholder 6"/>
          <p:cNvSpPr>
            <a:spLocks noGrp="1"/>
          </p:cNvSpPr>
          <p:nvPr>
            <p:ph type="sldNum" sz="quarter" idx="12"/>
          </p:nvPr>
        </p:nvSpPr>
        <p:spPr>
          <a:xfrm>
            <a:off x="11233496" y="6386190"/>
            <a:ext cx="695040" cy="411480"/>
          </a:xfrm>
        </p:spPr>
        <p:txBody>
          <a:bodyPr/>
          <a:lstStyle>
            <a:lvl1pPr>
              <a:defRPr>
                <a:latin typeface="Arial"/>
              </a:defRPr>
            </a:lvl1pPr>
          </a:lstStyle>
          <a:p>
            <a:fld id="{C6BF0614-88EF-E141-A4D8-626B55E019E0}" type="slidenum">
              <a:rPr lang="en-US" smtClean="0"/>
              <a:pPr/>
              <a:t>‹#›</a:t>
            </a:fld>
            <a:endParaRPr lang="en-US" dirty="0"/>
          </a:p>
        </p:txBody>
      </p:sp>
    </p:spTree>
    <p:extLst>
      <p:ext uri="{BB962C8B-B14F-4D97-AF65-F5344CB8AC3E}">
        <p14:creationId xmlns:p14="http://schemas.microsoft.com/office/powerpoint/2010/main" val="3893290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p:bldP spid="11" grpId="0"/>
      <p:bldP spid="3"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Text With Photo">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6199339" y="6386190"/>
            <a:ext cx="5034261" cy="411480"/>
          </a:xfrm>
        </p:spPr>
        <p:txBody>
          <a:bodyPr/>
          <a:lstStyle/>
          <a:p>
            <a:r>
              <a:rPr lang="en-US" dirty="0"/>
              <a:t>Presentation Name/Presenter</a:t>
            </a:r>
          </a:p>
        </p:txBody>
      </p:sp>
      <p:sp>
        <p:nvSpPr>
          <p:cNvPr id="3" name="Content Placeholder 2"/>
          <p:cNvSpPr>
            <a:spLocks noGrp="1"/>
          </p:cNvSpPr>
          <p:nvPr>
            <p:ph idx="1" hasCustomPrompt="1"/>
          </p:nvPr>
        </p:nvSpPr>
        <p:spPr>
          <a:xfrm>
            <a:off x="5384800" y="273051"/>
            <a:ext cx="6070353" cy="5853113"/>
          </a:xfrm>
        </p:spPr>
        <p:txBody>
          <a:bodyPr/>
          <a:lstStyle>
            <a:lvl1pPr marL="0" indent="0">
              <a:buFontTx/>
              <a:buNone/>
              <a:defRPr sz="3200"/>
            </a:lvl1pPr>
            <a:lvl2pPr marL="457200" indent="0">
              <a:buFontTx/>
              <a:buNone/>
              <a:defRPr sz="2800"/>
            </a:lvl2pPr>
            <a:lvl3pPr marL="914400" indent="0">
              <a:buFontTx/>
              <a:buNone/>
              <a:defRPr sz="2400"/>
            </a:lvl3pPr>
            <a:lvl4pPr marL="1371600" indent="0">
              <a:buFontTx/>
              <a:buNone/>
              <a:defRPr sz="2000"/>
            </a:lvl4pPr>
            <a:lvl5pPr marL="1828800" indent="0">
              <a:buFontTx/>
              <a:buNone/>
              <a:defRPr sz="2000"/>
            </a:lvl5pPr>
            <a:lvl6pPr>
              <a:defRPr sz="2000"/>
            </a:lvl6pPr>
            <a:lvl7pPr>
              <a:defRPr sz="2000"/>
            </a:lvl7pPr>
            <a:lvl8pPr>
              <a:defRPr sz="2000"/>
            </a:lvl8pPr>
            <a:lvl9pPr>
              <a:defRPr sz="2000"/>
            </a:lvl9pPr>
          </a:lstStyle>
          <a:p>
            <a:pPr lvl="0"/>
            <a:r>
              <a:rPr lang="en-US" dirty="0"/>
              <a:t>Click icon to insert photo</a:t>
            </a:r>
          </a:p>
        </p:txBody>
      </p:sp>
      <p:sp>
        <p:nvSpPr>
          <p:cNvPr id="4" name="Text Placeholder 3"/>
          <p:cNvSpPr>
            <a:spLocks noGrp="1"/>
          </p:cNvSpPr>
          <p:nvPr>
            <p:ph type="body" sz="half" idx="2" hasCustomPrompt="1"/>
          </p:nvPr>
        </p:nvSpPr>
        <p:spPr>
          <a:xfrm>
            <a:off x="1038577" y="1435101"/>
            <a:ext cx="4143023" cy="4691063"/>
          </a:xfrm>
        </p:spPr>
        <p:txBody>
          <a:bodyPr/>
          <a:lstStyle>
            <a:lvl1pPr marL="0" indent="0">
              <a:buNone/>
              <a:defRPr sz="14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add text here</a:t>
            </a:r>
          </a:p>
        </p:txBody>
      </p:sp>
      <p:sp>
        <p:nvSpPr>
          <p:cNvPr id="2" name="Title 1"/>
          <p:cNvSpPr>
            <a:spLocks noGrp="1"/>
          </p:cNvSpPr>
          <p:nvPr>
            <p:ph type="title" hasCustomPrompt="1"/>
          </p:nvPr>
        </p:nvSpPr>
        <p:spPr>
          <a:xfrm>
            <a:off x="1038578" y="273050"/>
            <a:ext cx="4120444" cy="1162050"/>
          </a:xfrm>
        </p:spPr>
        <p:txBody>
          <a:bodyPr anchor="b"/>
          <a:lstStyle>
            <a:lvl1pPr algn="l">
              <a:defRPr sz="2000" b="1"/>
            </a:lvl1pPr>
          </a:lstStyle>
          <a:p>
            <a:r>
              <a:rPr lang="en-US" dirty="0"/>
              <a:t>Slide Title/Headline</a:t>
            </a:r>
          </a:p>
        </p:txBody>
      </p:sp>
      <p:sp>
        <p:nvSpPr>
          <p:cNvPr id="7" name="Slide Number Placeholder 6"/>
          <p:cNvSpPr>
            <a:spLocks noGrp="1"/>
          </p:cNvSpPr>
          <p:nvPr>
            <p:ph type="sldNum" sz="quarter" idx="12"/>
          </p:nvPr>
        </p:nvSpPr>
        <p:spPr>
          <a:xfrm>
            <a:off x="11233496" y="6386190"/>
            <a:ext cx="695040" cy="411480"/>
          </a:xfrm>
        </p:spPr>
        <p:txBody>
          <a:bodyPr/>
          <a:lstStyle>
            <a:lvl1pPr>
              <a:defRPr>
                <a:latin typeface="Arial"/>
              </a:defRPr>
            </a:lvl1pPr>
          </a:lstStyle>
          <a:p>
            <a:fld id="{C6BF0614-88EF-E141-A4D8-626B55E019E0}" type="slidenum">
              <a:rPr lang="en-US" smtClean="0"/>
              <a:pPr/>
              <a:t>‹#›</a:t>
            </a:fld>
            <a:endParaRPr lang="en-US" dirty="0"/>
          </a:p>
        </p:txBody>
      </p:sp>
    </p:spTree>
    <p:extLst>
      <p:ext uri="{BB962C8B-B14F-4D97-AF65-F5344CB8AC3E}">
        <p14:creationId xmlns:p14="http://schemas.microsoft.com/office/powerpoint/2010/main" val="87975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6199339" y="6386190"/>
            <a:ext cx="5034261" cy="411480"/>
          </a:xfrm>
        </p:spPr>
        <p:txBody>
          <a:bodyPr/>
          <a:lstStyle/>
          <a:p>
            <a:r>
              <a:rPr lang="en-US" dirty="0"/>
              <a:t>Presentation Name/Presenter</a:t>
            </a:r>
          </a:p>
        </p:txBody>
      </p:sp>
      <p:sp>
        <p:nvSpPr>
          <p:cNvPr id="2" name="Title 1"/>
          <p:cNvSpPr>
            <a:spLocks noGrp="1"/>
          </p:cNvSpPr>
          <p:nvPr>
            <p:ph type="title" hasCustomPrompt="1"/>
          </p:nvPr>
        </p:nvSpPr>
        <p:spPr>
          <a:xfrm>
            <a:off x="1061156" y="308504"/>
            <a:ext cx="10371419" cy="1143000"/>
          </a:xfrm>
        </p:spPr>
        <p:txBody>
          <a:bodyPr/>
          <a:lstStyle/>
          <a:p>
            <a:r>
              <a:rPr lang="en-US" dirty="0"/>
              <a:t>Slide Title</a:t>
            </a:r>
          </a:p>
        </p:txBody>
      </p:sp>
      <p:sp>
        <p:nvSpPr>
          <p:cNvPr id="5" name="Slide Number Placeholder 4"/>
          <p:cNvSpPr>
            <a:spLocks noGrp="1"/>
          </p:cNvSpPr>
          <p:nvPr>
            <p:ph type="sldNum" sz="quarter" idx="12"/>
          </p:nvPr>
        </p:nvSpPr>
        <p:spPr>
          <a:xfrm>
            <a:off x="11233496" y="6386190"/>
            <a:ext cx="695040" cy="411480"/>
          </a:xfrm>
        </p:spPr>
        <p:txBody>
          <a:bodyPr/>
          <a:lstStyle>
            <a:lvl1pPr>
              <a:defRPr>
                <a:latin typeface="Arial"/>
              </a:defRPr>
            </a:lvl1pPr>
          </a:lstStyle>
          <a:p>
            <a:fld id="{C6BF0614-88EF-E141-A4D8-626B55E019E0}" type="slidenum">
              <a:rPr lang="en-US" smtClean="0"/>
              <a:pPr/>
              <a:t>‹#›</a:t>
            </a:fld>
            <a:endParaRPr lang="en-US" dirty="0"/>
          </a:p>
        </p:txBody>
      </p:sp>
    </p:spTree>
    <p:extLst>
      <p:ext uri="{BB962C8B-B14F-4D97-AF65-F5344CB8AC3E}">
        <p14:creationId xmlns:p14="http://schemas.microsoft.com/office/powerpoint/2010/main" val="5559460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6199339" y="6386190"/>
            <a:ext cx="5034261" cy="411480"/>
          </a:xfrm>
        </p:spPr>
        <p:txBody>
          <a:bodyPr/>
          <a:lstStyle/>
          <a:p>
            <a:r>
              <a:rPr lang="en-US" dirty="0"/>
              <a:t>Presentation Name/Presenter</a:t>
            </a:r>
          </a:p>
        </p:txBody>
      </p:sp>
      <p:sp>
        <p:nvSpPr>
          <p:cNvPr id="4" name="Slide Number Placeholder 3"/>
          <p:cNvSpPr>
            <a:spLocks noGrp="1"/>
          </p:cNvSpPr>
          <p:nvPr>
            <p:ph type="sldNum" sz="quarter" idx="12"/>
          </p:nvPr>
        </p:nvSpPr>
        <p:spPr>
          <a:xfrm>
            <a:off x="11233496" y="6386190"/>
            <a:ext cx="695040" cy="411480"/>
          </a:xfrm>
        </p:spPr>
        <p:txBody>
          <a:bodyPr/>
          <a:lstStyle>
            <a:lvl1pPr>
              <a:defRPr>
                <a:latin typeface="Arial"/>
              </a:defRPr>
            </a:lvl1pPr>
          </a:lstStyle>
          <a:p>
            <a:fld id="{C6BF0614-88EF-E141-A4D8-626B55E019E0}" type="slidenum">
              <a:rPr lang="en-US" smtClean="0"/>
              <a:pPr/>
              <a:t>‹#›</a:t>
            </a:fld>
            <a:endParaRPr lang="en-US" dirty="0"/>
          </a:p>
        </p:txBody>
      </p:sp>
    </p:spTree>
    <p:extLst>
      <p:ext uri="{BB962C8B-B14F-4D97-AF65-F5344CB8AC3E}">
        <p14:creationId xmlns:p14="http://schemas.microsoft.com/office/powerpoint/2010/main" val="35778894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letely Blank Pag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051255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082822" y="1524000"/>
            <a:ext cx="8364111" cy="1752600"/>
          </a:xfrm>
        </p:spPr>
        <p:txBody>
          <a:bodyPr>
            <a:normAutofit/>
          </a:bodyPr>
          <a:lstStyle>
            <a:lvl1pPr marL="0" indent="0" algn="l">
              <a:buNone/>
              <a:defRPr sz="2800" b="0" i="0" baseline="0">
                <a:solidFill>
                  <a:schemeClr val="tx2"/>
                </a:solidFill>
                <a:latin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For More Information:</a:t>
            </a:r>
          </a:p>
          <a:p>
            <a:r>
              <a:rPr lang="en-US" dirty="0"/>
              <a:t>Presenter Name</a:t>
            </a:r>
          </a:p>
          <a:p>
            <a:r>
              <a:rPr lang="en-US" dirty="0"/>
              <a:t>Email Address/Phone Number</a:t>
            </a:r>
          </a:p>
        </p:txBody>
      </p:sp>
      <p:sp>
        <p:nvSpPr>
          <p:cNvPr id="8" name="Rectangle 7">
            <a:extLst>
              <a:ext uri="{FF2B5EF4-FFF2-40B4-BE49-F238E27FC236}">
                <a16:creationId xmlns:a16="http://schemas.microsoft.com/office/drawing/2014/main" id="{4FB5BFC6-4032-4804-97D7-7E4F1766E91C}"/>
              </a:ext>
            </a:extLst>
          </p:cNvPr>
          <p:cNvSpPr/>
          <p:nvPr userDrawn="1"/>
        </p:nvSpPr>
        <p:spPr>
          <a:xfrm>
            <a:off x="0" y="0"/>
            <a:ext cx="2290527" cy="6858000"/>
          </a:xfrm>
          <a:prstGeom prst="rect">
            <a:avLst/>
          </a:prstGeom>
          <a:solidFill>
            <a:schemeClr val="accent3"/>
          </a:solidFill>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9" name="Picture 8" descr="A picture containing drawing&#10;&#10;Description automatically generated">
            <a:extLst>
              <a:ext uri="{FF2B5EF4-FFF2-40B4-BE49-F238E27FC236}">
                <a16:creationId xmlns:a16="http://schemas.microsoft.com/office/drawing/2014/main" id="{8CC59053-8A58-4682-884B-F22FE090A756}"/>
              </a:ext>
            </a:extLst>
          </p:cNvPr>
          <p:cNvPicPr>
            <a:picLocks noChangeAspect="1"/>
          </p:cNvPicPr>
          <p:nvPr userDrawn="1"/>
        </p:nvPicPr>
        <p:blipFill>
          <a:blip r:embed="rId3"/>
          <a:stretch>
            <a:fillRect/>
          </a:stretch>
        </p:blipFill>
        <p:spPr>
          <a:xfrm>
            <a:off x="356510" y="1583253"/>
            <a:ext cx="1599036" cy="547665"/>
          </a:xfrm>
          <a:prstGeom prst="rect">
            <a:avLst/>
          </a:prstGeom>
        </p:spPr>
      </p:pic>
      <p:sp>
        <p:nvSpPr>
          <p:cNvPr id="2" name="TextBox 1">
            <a:extLst>
              <a:ext uri="{FF2B5EF4-FFF2-40B4-BE49-F238E27FC236}">
                <a16:creationId xmlns:a16="http://schemas.microsoft.com/office/drawing/2014/main" id="{D3AED8B2-FBAA-4A16-9FE2-4F989E411428}"/>
              </a:ext>
            </a:extLst>
          </p:cNvPr>
          <p:cNvSpPr txBox="1"/>
          <p:nvPr userDrawn="1"/>
        </p:nvSpPr>
        <p:spPr>
          <a:xfrm>
            <a:off x="260260" y="5134006"/>
            <a:ext cx="1453039" cy="1477328"/>
          </a:xfrm>
          <a:prstGeom prst="rect">
            <a:avLst/>
          </a:prstGeom>
          <a:noFill/>
        </p:spPr>
        <p:txBody>
          <a:bodyPr wrap="square" rtlCol="0">
            <a:spAutoFit/>
          </a:bodyPr>
          <a:lstStyle/>
          <a:p>
            <a:r>
              <a:rPr lang="en-US" sz="1500" dirty="0">
                <a:solidFill>
                  <a:schemeClr val="bg1"/>
                </a:solidFill>
                <a:latin typeface="Georgia" panose="02040502050405020303" pitchFamily="18" charset="0"/>
              </a:rPr>
              <a:t>Southern</a:t>
            </a:r>
            <a:br>
              <a:rPr lang="en-US" sz="1500" dirty="0">
                <a:solidFill>
                  <a:schemeClr val="bg1"/>
                </a:solidFill>
                <a:latin typeface="Georgia" panose="02040502050405020303" pitchFamily="18" charset="0"/>
              </a:rPr>
            </a:br>
            <a:r>
              <a:rPr lang="en-US" sz="1500" dirty="0">
                <a:solidFill>
                  <a:schemeClr val="bg1"/>
                </a:solidFill>
                <a:latin typeface="Georgia" panose="02040502050405020303" pitchFamily="18" charset="0"/>
              </a:rPr>
              <a:t>Regional</a:t>
            </a:r>
          </a:p>
          <a:p>
            <a:r>
              <a:rPr lang="en-US" sz="1500" dirty="0">
                <a:solidFill>
                  <a:schemeClr val="bg1"/>
                </a:solidFill>
                <a:latin typeface="Georgia" panose="02040502050405020303" pitchFamily="18" charset="0"/>
              </a:rPr>
              <a:t>Education</a:t>
            </a:r>
          </a:p>
          <a:p>
            <a:r>
              <a:rPr lang="en-US" sz="1500" dirty="0">
                <a:solidFill>
                  <a:schemeClr val="bg1"/>
                </a:solidFill>
                <a:latin typeface="Georgia" panose="02040502050405020303" pitchFamily="18" charset="0"/>
              </a:rPr>
              <a:t>Board</a:t>
            </a:r>
          </a:p>
          <a:p>
            <a:endParaRPr lang="en-US" sz="1500" dirty="0">
              <a:solidFill>
                <a:schemeClr val="bg1"/>
              </a:solidFill>
              <a:latin typeface="Georgia" panose="02040502050405020303" pitchFamily="18" charset="0"/>
            </a:endParaRPr>
          </a:p>
          <a:p>
            <a:r>
              <a:rPr lang="en-US" sz="1500" dirty="0">
                <a:solidFill>
                  <a:schemeClr val="bg1"/>
                </a:solidFill>
                <a:latin typeface="Georgia" panose="02040502050405020303" pitchFamily="18" charset="0"/>
              </a:rPr>
              <a:t>SREB.org</a:t>
            </a:r>
          </a:p>
        </p:txBody>
      </p:sp>
    </p:spTree>
    <p:extLst>
      <p:ext uri="{BB962C8B-B14F-4D97-AF65-F5344CB8AC3E}">
        <p14:creationId xmlns:p14="http://schemas.microsoft.com/office/powerpoint/2010/main" val="11721903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ext - Bullet Sty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1157" y="274638"/>
            <a:ext cx="10348841" cy="1143000"/>
          </a:xfrm>
        </p:spPr>
        <p:txBody>
          <a:bodyPr/>
          <a:lstStyle>
            <a:lvl1pPr algn="l">
              <a:defRPr/>
            </a:lvl1pPr>
          </a:lstStyle>
          <a:p>
            <a:r>
              <a:rPr lang="en-US" dirty="0"/>
              <a:t>Slide Title</a:t>
            </a:r>
          </a:p>
        </p:txBody>
      </p:sp>
      <p:sp>
        <p:nvSpPr>
          <p:cNvPr id="6" name="Slide Number Placeholder 5"/>
          <p:cNvSpPr>
            <a:spLocks noGrp="1"/>
          </p:cNvSpPr>
          <p:nvPr>
            <p:ph type="sldNum" sz="quarter" idx="12"/>
          </p:nvPr>
        </p:nvSpPr>
        <p:spPr>
          <a:xfrm>
            <a:off x="11233496" y="6386190"/>
            <a:ext cx="695040" cy="411480"/>
          </a:xfrm>
        </p:spPr>
        <p:txBody>
          <a:bodyPr/>
          <a:lstStyle>
            <a:lvl1pPr>
              <a:defRPr>
                <a:latin typeface="Arial"/>
              </a:defRPr>
            </a:lvl1pPr>
          </a:lstStyle>
          <a:p>
            <a:fld id="{C6BF0614-88EF-E141-A4D8-626B55E019E0}" type="slidenum">
              <a:rPr lang="en-US" smtClean="0"/>
              <a:pPr/>
              <a:t>‹#›</a:t>
            </a:fld>
            <a:endParaRPr lang="en-US" dirty="0"/>
          </a:p>
        </p:txBody>
      </p:sp>
      <p:sp>
        <p:nvSpPr>
          <p:cNvPr id="7" name="Footer Placeholder 4">
            <a:extLst>
              <a:ext uri="{FF2B5EF4-FFF2-40B4-BE49-F238E27FC236}">
                <a16:creationId xmlns:a16="http://schemas.microsoft.com/office/drawing/2014/main" id="{2F7F2073-A978-48DD-A9FF-2B501E105800}"/>
              </a:ext>
            </a:extLst>
          </p:cNvPr>
          <p:cNvSpPr>
            <a:spLocks noGrp="1"/>
          </p:cNvSpPr>
          <p:nvPr>
            <p:ph type="ftr" sz="quarter" idx="3"/>
          </p:nvPr>
        </p:nvSpPr>
        <p:spPr>
          <a:xfrm>
            <a:off x="6267071" y="6386190"/>
            <a:ext cx="5034261" cy="411480"/>
          </a:xfrm>
          <a:prstGeom prst="rect">
            <a:avLst/>
          </a:prstGeom>
          <a:noFill/>
          <a:ln>
            <a:noFill/>
          </a:ln>
        </p:spPr>
        <p:txBody>
          <a:bodyPr vert="horz" lIns="91440" tIns="45720" rIns="91440" bIns="45720" rtlCol="0" anchor="ctr"/>
          <a:lstStyle>
            <a:lvl1pPr algn="r">
              <a:defRPr sz="1100">
                <a:solidFill>
                  <a:schemeClr val="accent3"/>
                </a:solidFill>
                <a:latin typeface="Georgia"/>
              </a:defRPr>
            </a:lvl1pPr>
          </a:lstStyle>
          <a:p>
            <a:endParaRPr lang="en-US" dirty="0"/>
          </a:p>
        </p:txBody>
      </p:sp>
    </p:spTree>
    <p:extLst>
      <p:ext uri="{BB962C8B-B14F-4D97-AF65-F5344CB8AC3E}">
        <p14:creationId xmlns:p14="http://schemas.microsoft.com/office/powerpoint/2010/main" val="2549211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Text - Bullet Sty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1157" y="274638"/>
            <a:ext cx="10348841" cy="1143000"/>
          </a:xfrm>
        </p:spPr>
        <p:txBody>
          <a:bodyPr/>
          <a:lstStyle>
            <a:lvl1pPr algn="l">
              <a:defRPr/>
            </a:lvl1pPr>
          </a:lstStyle>
          <a:p>
            <a:r>
              <a:rPr lang="en-US" dirty="0"/>
              <a:t>Slide Title</a:t>
            </a:r>
          </a:p>
        </p:txBody>
      </p:sp>
      <p:sp>
        <p:nvSpPr>
          <p:cNvPr id="6" name="Slide Number Placeholder 5"/>
          <p:cNvSpPr>
            <a:spLocks noGrp="1"/>
          </p:cNvSpPr>
          <p:nvPr>
            <p:ph type="sldNum" sz="quarter" idx="12"/>
          </p:nvPr>
        </p:nvSpPr>
        <p:spPr>
          <a:xfrm>
            <a:off x="11233496" y="6386190"/>
            <a:ext cx="695040" cy="411480"/>
          </a:xfrm>
        </p:spPr>
        <p:txBody>
          <a:bodyPr/>
          <a:lstStyle>
            <a:lvl1pPr>
              <a:defRPr>
                <a:latin typeface="Arial"/>
              </a:defRPr>
            </a:lvl1pPr>
          </a:lstStyle>
          <a:p>
            <a:fld id="{C6BF0614-88EF-E141-A4D8-626B55E019E0}" type="slidenum">
              <a:rPr lang="en-US" smtClean="0"/>
              <a:pPr/>
              <a:t>‹#›</a:t>
            </a:fld>
            <a:endParaRPr lang="en-US" dirty="0"/>
          </a:p>
        </p:txBody>
      </p:sp>
      <p:sp>
        <p:nvSpPr>
          <p:cNvPr id="7" name="Footer Placeholder 4">
            <a:extLst>
              <a:ext uri="{FF2B5EF4-FFF2-40B4-BE49-F238E27FC236}">
                <a16:creationId xmlns:a16="http://schemas.microsoft.com/office/drawing/2014/main" id="{2F7F2073-A978-48DD-A9FF-2B501E105800}"/>
              </a:ext>
            </a:extLst>
          </p:cNvPr>
          <p:cNvSpPr>
            <a:spLocks noGrp="1"/>
          </p:cNvSpPr>
          <p:nvPr>
            <p:ph type="ftr" sz="quarter" idx="3"/>
          </p:nvPr>
        </p:nvSpPr>
        <p:spPr>
          <a:xfrm>
            <a:off x="6267071" y="6386190"/>
            <a:ext cx="5034261" cy="411480"/>
          </a:xfrm>
          <a:prstGeom prst="rect">
            <a:avLst/>
          </a:prstGeom>
          <a:noFill/>
          <a:ln>
            <a:noFill/>
          </a:ln>
        </p:spPr>
        <p:txBody>
          <a:bodyPr vert="horz" lIns="91440" tIns="45720" rIns="91440" bIns="45720" rtlCol="0" anchor="ctr"/>
          <a:lstStyle>
            <a:lvl1pPr algn="r">
              <a:defRPr sz="1100">
                <a:solidFill>
                  <a:schemeClr val="accent3"/>
                </a:solidFill>
                <a:latin typeface="Georgia"/>
              </a:defRPr>
            </a:lvl1pPr>
          </a:lstStyle>
          <a:p>
            <a:endParaRPr lang="en-US" dirty="0"/>
          </a:p>
        </p:txBody>
      </p:sp>
    </p:spTree>
    <p:extLst>
      <p:ext uri="{BB962C8B-B14F-4D97-AF65-F5344CB8AC3E}">
        <p14:creationId xmlns:p14="http://schemas.microsoft.com/office/powerpoint/2010/main" val="664022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061156" y="1371600"/>
            <a:ext cx="10371419" cy="1394060"/>
          </a:xfrm>
        </p:spPr>
        <p:txBody>
          <a:bodyPr anchor="b">
            <a:noAutofit/>
          </a:bodyPr>
          <a:lstStyle>
            <a:lvl1pPr marL="0" indent="0">
              <a:spcBef>
                <a:spcPts val="0"/>
              </a:spcBef>
              <a:buNone/>
              <a:defRPr sz="4800" b="1" i="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New Section </a:t>
            </a:r>
          </a:p>
          <a:p>
            <a:pPr lvl="0"/>
            <a:r>
              <a:rPr lang="en-US" dirty="0"/>
              <a:t>or Topic</a:t>
            </a:r>
          </a:p>
        </p:txBody>
      </p:sp>
      <p:sp>
        <p:nvSpPr>
          <p:cNvPr id="5" name="Footer Placeholder 4"/>
          <p:cNvSpPr>
            <a:spLocks noGrp="1"/>
          </p:cNvSpPr>
          <p:nvPr>
            <p:ph type="ftr" sz="quarter" idx="11"/>
          </p:nvPr>
        </p:nvSpPr>
        <p:spPr>
          <a:xfrm>
            <a:off x="6113147" y="6386190"/>
            <a:ext cx="5034261" cy="411480"/>
          </a:xfrm>
        </p:spPr>
        <p:txBody>
          <a:bodyPr/>
          <a:lstStyle/>
          <a:p>
            <a:r>
              <a:rPr lang="en-US" dirty="0"/>
              <a:t>Presentation Name/Presenter</a:t>
            </a:r>
          </a:p>
        </p:txBody>
      </p:sp>
      <p:sp>
        <p:nvSpPr>
          <p:cNvPr id="6" name="Slide Number Placeholder 5"/>
          <p:cNvSpPr>
            <a:spLocks noGrp="1"/>
          </p:cNvSpPr>
          <p:nvPr>
            <p:ph type="sldNum" sz="quarter" idx="12"/>
          </p:nvPr>
        </p:nvSpPr>
        <p:spPr>
          <a:xfrm>
            <a:off x="11147304" y="6386190"/>
            <a:ext cx="695040" cy="411480"/>
          </a:xfrm>
        </p:spPr>
        <p:txBody>
          <a:bodyPr/>
          <a:lstStyle>
            <a:lvl1pPr>
              <a:defRPr>
                <a:latin typeface="Arial"/>
              </a:defRPr>
            </a:lvl1pPr>
          </a:lstStyle>
          <a:p>
            <a:fld id="{C6BF0614-88EF-E141-A4D8-626B55E019E0}" type="slidenum">
              <a:rPr lang="en-US" smtClean="0"/>
              <a:pPr/>
              <a:t>‹#›</a:t>
            </a:fld>
            <a:endParaRPr lang="en-US" dirty="0"/>
          </a:p>
        </p:txBody>
      </p:sp>
    </p:spTree>
    <p:extLst>
      <p:ext uri="{BB962C8B-B14F-4D97-AF65-F5344CB8AC3E}">
        <p14:creationId xmlns:p14="http://schemas.microsoft.com/office/powerpoint/2010/main" val="629079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1156" y="274638"/>
            <a:ext cx="10371419" cy="1143000"/>
          </a:xfrm>
          <a:prstGeom prst="rect">
            <a:avLst/>
          </a:prstGeom>
        </p:spPr>
        <p:txBody>
          <a:bodyPr vert="horz" lIns="91440" tIns="45720" rIns="91440" bIns="45720" rtlCol="0" anchor="ctr">
            <a:normAutofit/>
          </a:bodyPr>
          <a:lstStyle/>
          <a:p>
            <a:r>
              <a:rPr lang="en-US" dirty="0"/>
              <a:t>Slide Title</a:t>
            </a:r>
          </a:p>
        </p:txBody>
      </p:sp>
      <p:sp>
        <p:nvSpPr>
          <p:cNvPr id="3" name="Text Placeholder 2"/>
          <p:cNvSpPr>
            <a:spLocks noGrp="1"/>
          </p:cNvSpPr>
          <p:nvPr>
            <p:ph type="body" idx="1"/>
          </p:nvPr>
        </p:nvSpPr>
        <p:spPr>
          <a:xfrm>
            <a:off x="1061156" y="1600201"/>
            <a:ext cx="10371419" cy="4525963"/>
          </a:xfrm>
          <a:prstGeom prst="rect">
            <a:avLst/>
          </a:prstGeom>
        </p:spPr>
        <p:txBody>
          <a:bodyPr vert="horz" lIns="91440" tIns="45720" rIns="91440" bIns="45720" rtlCol="0">
            <a:normAutofit/>
          </a:bodyPr>
          <a:lstStyle/>
          <a:p>
            <a:pPr lvl="0"/>
            <a:r>
              <a:rPr lang="en-US" dirty="0"/>
              <a:t>Bullet Text</a:t>
            </a:r>
          </a:p>
          <a:p>
            <a:pPr lvl="0"/>
            <a:r>
              <a:rPr lang="en-US" dirty="0"/>
              <a:t>Bullet Text</a:t>
            </a:r>
          </a:p>
          <a:p>
            <a:pPr lvl="0"/>
            <a:r>
              <a:rPr lang="en-US" dirty="0"/>
              <a:t>Bullet Text</a:t>
            </a:r>
          </a:p>
          <a:p>
            <a:pPr lvl="0"/>
            <a:r>
              <a:rPr lang="en-US" dirty="0"/>
              <a:t>Bullet Text</a:t>
            </a:r>
          </a:p>
        </p:txBody>
      </p:sp>
      <p:sp>
        <p:nvSpPr>
          <p:cNvPr id="5" name="Footer Placeholder 4"/>
          <p:cNvSpPr>
            <a:spLocks noGrp="1"/>
          </p:cNvSpPr>
          <p:nvPr>
            <p:ph type="ftr" sz="quarter" idx="3"/>
          </p:nvPr>
        </p:nvSpPr>
        <p:spPr>
          <a:xfrm>
            <a:off x="6267071" y="6386190"/>
            <a:ext cx="5034261" cy="411480"/>
          </a:xfrm>
          <a:prstGeom prst="rect">
            <a:avLst/>
          </a:prstGeom>
          <a:noFill/>
          <a:ln>
            <a:noFill/>
          </a:ln>
        </p:spPr>
        <p:txBody>
          <a:bodyPr vert="horz" lIns="91440" tIns="45720" rIns="91440" bIns="45720" rtlCol="0" anchor="ctr"/>
          <a:lstStyle>
            <a:lvl1pPr algn="r">
              <a:defRPr sz="1100">
                <a:solidFill>
                  <a:schemeClr val="accent3"/>
                </a:solidFill>
                <a:latin typeface="Georgia"/>
              </a:defRPr>
            </a:lvl1pPr>
          </a:lstStyle>
          <a:p>
            <a:r>
              <a:rPr lang="en-US" dirty="0"/>
              <a:t>Presentation Name/Presenter</a:t>
            </a:r>
          </a:p>
        </p:txBody>
      </p:sp>
      <p:sp>
        <p:nvSpPr>
          <p:cNvPr id="6" name="Slide Number Placeholder 5"/>
          <p:cNvSpPr>
            <a:spLocks noGrp="1"/>
          </p:cNvSpPr>
          <p:nvPr>
            <p:ph type="sldNum" sz="quarter" idx="4"/>
          </p:nvPr>
        </p:nvSpPr>
        <p:spPr>
          <a:xfrm>
            <a:off x="11301228" y="6386190"/>
            <a:ext cx="695040" cy="411480"/>
          </a:xfrm>
          <a:prstGeom prst="rect">
            <a:avLst/>
          </a:prstGeom>
          <a:noFill/>
          <a:ln>
            <a:noFill/>
          </a:ln>
        </p:spPr>
        <p:txBody>
          <a:bodyPr vert="horz" lIns="91440" tIns="45720" rIns="91440" bIns="45720" rtlCol="0" anchor="ctr"/>
          <a:lstStyle>
            <a:lvl1pPr algn="r">
              <a:defRPr sz="1200">
                <a:solidFill>
                  <a:schemeClr val="accent3"/>
                </a:solidFill>
                <a:latin typeface="Georgia"/>
              </a:defRPr>
            </a:lvl1pPr>
          </a:lstStyle>
          <a:p>
            <a:fld id="{C6BF0614-88EF-E141-A4D8-626B55E019E0}" type="slidenum">
              <a:rPr lang="en-US" smtClean="0"/>
              <a:pPr/>
              <a:t>‹#›</a:t>
            </a:fld>
            <a:endParaRPr lang="en-US" dirty="0"/>
          </a:p>
        </p:txBody>
      </p:sp>
      <p:grpSp>
        <p:nvGrpSpPr>
          <p:cNvPr id="11" name="Group 10">
            <a:extLst>
              <a:ext uri="{FF2B5EF4-FFF2-40B4-BE49-F238E27FC236}">
                <a16:creationId xmlns:a16="http://schemas.microsoft.com/office/drawing/2014/main" id="{D6F8839A-61C4-49F3-8AE7-D4AD6E35EE88}"/>
              </a:ext>
            </a:extLst>
          </p:cNvPr>
          <p:cNvGrpSpPr/>
          <p:nvPr userDrawn="1"/>
        </p:nvGrpSpPr>
        <p:grpSpPr>
          <a:xfrm>
            <a:off x="458801" y="6294922"/>
            <a:ext cx="1414914" cy="502748"/>
            <a:chOff x="519766" y="6294922"/>
            <a:chExt cx="1414914" cy="502748"/>
          </a:xfrm>
        </p:grpSpPr>
        <p:sp>
          <p:nvSpPr>
            <p:cNvPr id="8" name="Rectangle 7">
              <a:extLst>
                <a:ext uri="{FF2B5EF4-FFF2-40B4-BE49-F238E27FC236}">
                  <a16:creationId xmlns:a16="http://schemas.microsoft.com/office/drawing/2014/main" id="{9F9F3D90-2DDD-4FFA-8BF4-E53737FF036A}"/>
                </a:ext>
              </a:extLst>
            </p:cNvPr>
            <p:cNvSpPr/>
            <p:nvPr userDrawn="1"/>
          </p:nvSpPr>
          <p:spPr>
            <a:xfrm>
              <a:off x="519766" y="6294922"/>
              <a:ext cx="1414914" cy="5027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Picture 9" descr="A picture containing drawing&#10;&#10;Description automatically generated">
              <a:extLst>
                <a:ext uri="{FF2B5EF4-FFF2-40B4-BE49-F238E27FC236}">
                  <a16:creationId xmlns:a16="http://schemas.microsoft.com/office/drawing/2014/main" id="{3E58386C-DEB8-4754-85E2-5766A4194960}"/>
                </a:ext>
              </a:extLst>
            </p:cNvPr>
            <p:cNvPicPr>
              <a:picLocks noChangeAspect="1"/>
            </p:cNvPicPr>
            <p:nvPr userDrawn="1"/>
          </p:nvPicPr>
          <p:blipFill>
            <a:blip r:embed="rId23"/>
            <a:stretch>
              <a:fillRect/>
            </a:stretch>
          </p:blipFill>
          <p:spPr>
            <a:xfrm>
              <a:off x="629863" y="6368885"/>
              <a:ext cx="862586" cy="304801"/>
            </a:xfrm>
            <a:prstGeom prst="rect">
              <a:avLst/>
            </a:prstGeom>
          </p:spPr>
        </p:pic>
      </p:grpSp>
    </p:spTree>
    <p:extLst>
      <p:ext uri="{BB962C8B-B14F-4D97-AF65-F5344CB8AC3E}">
        <p14:creationId xmlns:p14="http://schemas.microsoft.com/office/powerpoint/2010/main" val="24860059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67" r:id="rId4"/>
    <p:sldLayoutId id="2147483652" r:id="rId5"/>
    <p:sldLayoutId id="2147483661" r:id="rId6"/>
    <p:sldLayoutId id="2147483660" r:id="rId7"/>
    <p:sldLayoutId id="2147483653" r:id="rId8"/>
    <p:sldLayoutId id="2147483666" r:id="rId9"/>
    <p:sldLayoutId id="2147483664" r:id="rId10"/>
    <p:sldLayoutId id="2147483662" r:id="rId11"/>
    <p:sldLayoutId id="2147483665" r:id="rId12"/>
    <p:sldLayoutId id="2147483656" r:id="rId13"/>
    <p:sldLayoutId id="2147483654" r:id="rId14"/>
    <p:sldLayoutId id="2147483655" r:id="rId15"/>
    <p:sldLayoutId id="2147483668" r:id="rId16"/>
    <p:sldLayoutId id="2147483663" r:id="rId17"/>
    <p:sldLayoutId id="2147483669" r:id="rId18"/>
    <p:sldLayoutId id="2147483671" r:id="rId19"/>
    <p:sldLayoutId id="2147483672" r:id="rId20"/>
  </p:sldLayoutIdLst>
  <p:hf hdr="0" dt="0"/>
  <p:txStyles>
    <p:titleStyle>
      <a:lvl1pPr algn="ctr" defTabSz="457200" rtl="0" eaLnBrk="1" latinLnBrk="0" hangingPunct="1">
        <a:spcBef>
          <a:spcPct val="0"/>
        </a:spcBef>
        <a:buNone/>
        <a:defRPr sz="4400" kern="1200">
          <a:solidFill>
            <a:schemeClr val="tx2"/>
          </a:solidFill>
          <a:latin typeface="Arial"/>
          <a:ea typeface="+mj-ea"/>
          <a:cs typeface="+mj-cs"/>
        </a:defRPr>
      </a:lvl1pPr>
    </p:titleStyle>
    <p:bodyStyle>
      <a:lvl1pPr marL="342900" indent="-342900" algn="l" defTabSz="457200" rtl="0" eaLnBrk="1" latinLnBrk="0" hangingPunct="1">
        <a:spcBef>
          <a:spcPct val="20000"/>
        </a:spcBef>
        <a:buClr>
          <a:schemeClr val="accent5"/>
        </a:buClr>
        <a:buFont typeface="Arial"/>
        <a:buChar char="•"/>
        <a:defRPr sz="3200" kern="1200" baseline="0">
          <a:solidFill>
            <a:srgbClr val="5D5040"/>
          </a:solidFill>
          <a:latin typeface="Arial"/>
          <a:ea typeface="+mn-ea"/>
          <a:cs typeface="+mn-cs"/>
        </a:defRPr>
      </a:lvl1pPr>
      <a:lvl2pPr marL="742950" indent="-285750" algn="l" defTabSz="457200" rtl="0" eaLnBrk="1" latinLnBrk="0" hangingPunct="1">
        <a:spcBef>
          <a:spcPct val="20000"/>
        </a:spcBef>
        <a:buClr>
          <a:srgbClr val="7C6A55"/>
        </a:buClr>
        <a:buFont typeface="Arial"/>
        <a:buChar char="–"/>
        <a:defRPr sz="2800" kern="1200">
          <a:solidFill>
            <a:srgbClr val="7C6A55"/>
          </a:solidFill>
          <a:latin typeface="Arial"/>
          <a:ea typeface="+mn-ea"/>
          <a:cs typeface="+mn-cs"/>
        </a:defRPr>
      </a:lvl2pPr>
      <a:lvl3pPr marL="1143000" indent="-228600" algn="l" defTabSz="457200" rtl="0" eaLnBrk="1" latinLnBrk="0" hangingPunct="1">
        <a:spcBef>
          <a:spcPct val="20000"/>
        </a:spcBef>
        <a:buClr>
          <a:srgbClr val="7C6A55"/>
        </a:buClr>
        <a:buFont typeface="Arial"/>
        <a:buChar char="•"/>
        <a:defRPr sz="2400" kern="1200">
          <a:solidFill>
            <a:srgbClr val="7C6A55"/>
          </a:solidFill>
          <a:latin typeface="Arial"/>
          <a:ea typeface="+mn-ea"/>
          <a:cs typeface="+mn-cs"/>
        </a:defRPr>
      </a:lvl3pPr>
      <a:lvl4pPr marL="1600200" indent="-228600" algn="l" defTabSz="457200" rtl="0" eaLnBrk="1" latinLnBrk="0" hangingPunct="1">
        <a:spcBef>
          <a:spcPct val="20000"/>
        </a:spcBef>
        <a:buClr>
          <a:srgbClr val="7C6A55"/>
        </a:buClr>
        <a:buFont typeface="Arial"/>
        <a:buChar char="–"/>
        <a:defRPr sz="2000" kern="1200">
          <a:solidFill>
            <a:srgbClr val="7C6A55"/>
          </a:solidFill>
          <a:latin typeface="Arial"/>
          <a:ea typeface="+mn-ea"/>
          <a:cs typeface="+mn-cs"/>
        </a:defRPr>
      </a:lvl4pPr>
      <a:lvl5pPr marL="2057400" indent="-228600" algn="l" defTabSz="457200" rtl="0" eaLnBrk="1" latinLnBrk="0" hangingPunct="1">
        <a:spcBef>
          <a:spcPct val="20000"/>
        </a:spcBef>
        <a:buClr>
          <a:srgbClr val="7C6A55"/>
        </a:buClr>
        <a:buFont typeface="Arial"/>
        <a:buChar char="»"/>
        <a:defRPr sz="2000" kern="1200">
          <a:solidFill>
            <a:srgbClr val="7C6A55"/>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7" Type="http://schemas.openxmlformats.org/officeDocument/2006/relationships/chart" Target="../charts/chart11.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11.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chart" Target="../charts/chart12.xml"/><Relationship Id="rId7" Type="http://schemas.openxmlformats.org/officeDocument/2006/relationships/chart" Target="../charts/chart16.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chart" Target="../charts/char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D9A322C-088C-4D98-9F86-A1960A4F17E4}"/>
              </a:ext>
            </a:extLst>
          </p:cNvPr>
          <p:cNvSpPr>
            <a:spLocks noGrp="1"/>
          </p:cNvSpPr>
          <p:nvPr>
            <p:ph type="subTitle" idx="1"/>
          </p:nvPr>
        </p:nvSpPr>
        <p:spPr>
          <a:xfrm>
            <a:off x="2974428" y="4246488"/>
            <a:ext cx="8472505" cy="1830239"/>
          </a:xfrm>
        </p:spPr>
        <p:txBody>
          <a:bodyPr/>
          <a:lstStyle/>
          <a:p>
            <a:r>
              <a:rPr lang="en-US" dirty="0"/>
              <a:t>Stephen L. Pruitt, Ph.D.</a:t>
            </a:r>
          </a:p>
          <a:p>
            <a:r>
              <a:rPr lang="en-US" dirty="0"/>
              <a:t>President</a:t>
            </a:r>
          </a:p>
          <a:p>
            <a:r>
              <a:rPr lang="en-US" sz="2800" dirty="0"/>
              <a:t>Twitter:  @DrSPruitt</a:t>
            </a:r>
          </a:p>
        </p:txBody>
      </p:sp>
      <p:sp>
        <p:nvSpPr>
          <p:cNvPr id="3" name="Title 2">
            <a:extLst>
              <a:ext uri="{FF2B5EF4-FFF2-40B4-BE49-F238E27FC236}">
                <a16:creationId xmlns:a16="http://schemas.microsoft.com/office/drawing/2014/main" id="{49E109B8-931A-4590-95D4-F35FD9B2B2DB}"/>
              </a:ext>
            </a:extLst>
          </p:cNvPr>
          <p:cNvSpPr>
            <a:spLocks noGrp="1"/>
          </p:cNvSpPr>
          <p:nvPr>
            <p:ph type="ctrTitle"/>
          </p:nvPr>
        </p:nvSpPr>
        <p:spPr>
          <a:xfrm>
            <a:off x="2974428" y="1126396"/>
            <a:ext cx="9070427" cy="2688860"/>
          </a:xfrm>
        </p:spPr>
        <p:txBody>
          <a:bodyPr/>
          <a:lstStyle/>
          <a:p>
            <a:r>
              <a:rPr lang="en-US" dirty="0"/>
              <a:t>Adult Education</a:t>
            </a:r>
            <a:br>
              <a:rPr lang="en-US" dirty="0"/>
            </a:br>
            <a:r>
              <a:rPr lang="en-US" sz="3200" b="0" i="1" dirty="0">
                <a:solidFill>
                  <a:schemeClr val="accent1"/>
                </a:solidFill>
              </a:rPr>
              <a:t>Preparing for a New Workforce</a:t>
            </a:r>
          </a:p>
        </p:txBody>
      </p:sp>
    </p:spTree>
    <p:extLst>
      <p:ext uri="{BB962C8B-B14F-4D97-AF65-F5344CB8AC3E}">
        <p14:creationId xmlns:p14="http://schemas.microsoft.com/office/powerpoint/2010/main" val="373993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9C10BA-7435-D140-920A-ED0A7A03B6E3}"/>
              </a:ext>
            </a:extLst>
          </p:cNvPr>
          <p:cNvPicPr>
            <a:picLocks noChangeAspect="1"/>
          </p:cNvPicPr>
          <p:nvPr/>
        </p:nvPicPr>
        <p:blipFill>
          <a:blip r:embed="rId3"/>
          <a:stretch>
            <a:fillRect/>
          </a:stretch>
        </p:blipFill>
        <p:spPr>
          <a:xfrm>
            <a:off x="2516438" y="48744"/>
            <a:ext cx="7136815" cy="7024718"/>
          </a:xfrm>
          <a:prstGeom prst="rect">
            <a:avLst/>
          </a:prstGeom>
        </p:spPr>
      </p:pic>
      <p:sp>
        <p:nvSpPr>
          <p:cNvPr id="3" name="Slide Number Placeholder 3">
            <a:extLst>
              <a:ext uri="{FF2B5EF4-FFF2-40B4-BE49-F238E27FC236}">
                <a16:creationId xmlns:a16="http://schemas.microsoft.com/office/drawing/2014/main" id="{37E065C7-35E7-43A2-A7AE-7054246B6A1D}"/>
              </a:ext>
            </a:extLst>
          </p:cNvPr>
          <p:cNvSpPr>
            <a:spLocks noGrp="1"/>
          </p:cNvSpPr>
          <p:nvPr>
            <p:ph type="sldNum" sz="quarter" idx="12"/>
          </p:nvPr>
        </p:nvSpPr>
        <p:spPr>
          <a:xfrm>
            <a:off x="11233496" y="6386190"/>
            <a:ext cx="695040" cy="411480"/>
          </a:xfrm>
        </p:spPr>
        <p:txBody>
          <a:bodyPr/>
          <a:lstStyle/>
          <a:p>
            <a:fld id="{C6BF0614-88EF-E141-A4D8-626B55E019E0}" type="slidenum">
              <a:rPr lang="en-US" smtClean="0"/>
              <a:t>2</a:t>
            </a:fld>
            <a:endParaRPr lang="en-US" dirty="0"/>
          </a:p>
        </p:txBody>
      </p:sp>
      <p:sp>
        <p:nvSpPr>
          <p:cNvPr id="5" name="Footer Placeholder 4">
            <a:extLst>
              <a:ext uri="{FF2B5EF4-FFF2-40B4-BE49-F238E27FC236}">
                <a16:creationId xmlns:a16="http://schemas.microsoft.com/office/drawing/2014/main" id="{493008B2-10B0-4DFF-A617-8A1E09679403}"/>
              </a:ext>
            </a:extLst>
          </p:cNvPr>
          <p:cNvSpPr>
            <a:spLocks noGrp="1"/>
          </p:cNvSpPr>
          <p:nvPr>
            <p:ph type="ftr" sz="quarter" idx="11"/>
          </p:nvPr>
        </p:nvSpPr>
        <p:spPr>
          <a:xfrm>
            <a:off x="6998711" y="6401870"/>
            <a:ext cx="4198120" cy="411480"/>
          </a:xfrm>
          <a:noFill/>
          <a:ln>
            <a:noFill/>
          </a:ln>
        </p:spPr>
        <p:txBody>
          <a:bodyPr/>
          <a:lstStyle>
            <a:lvl1pPr algn="r">
              <a:defRPr>
                <a:solidFill>
                  <a:schemeClr val="accent3"/>
                </a:solidFill>
              </a:defRPr>
            </a:lvl1pPr>
          </a:lstStyle>
          <a:p>
            <a:r>
              <a:rPr lang="en-US" sz="1200" dirty="0"/>
              <a:t>Adult Education /Pruitt</a:t>
            </a:r>
          </a:p>
        </p:txBody>
      </p:sp>
    </p:spTree>
    <p:extLst>
      <p:ext uri="{BB962C8B-B14F-4D97-AF65-F5344CB8AC3E}">
        <p14:creationId xmlns:p14="http://schemas.microsoft.com/office/powerpoint/2010/main" val="249101466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8" name="Content Placeholder 2">
            <a:extLst>
              <a:ext uri="{FF2B5EF4-FFF2-40B4-BE49-F238E27FC236}">
                <a16:creationId xmlns:a16="http://schemas.microsoft.com/office/drawing/2014/main" id="{B0F55BEC-4DBE-4991-A44C-D7E0B56C722A}"/>
              </a:ext>
            </a:extLst>
          </p:cNvPr>
          <p:cNvSpPr txBox="1">
            <a:spLocks noChangeArrowheads="1"/>
          </p:cNvSpPr>
          <p:nvPr/>
        </p:nvSpPr>
        <p:spPr bwMode="auto">
          <a:xfrm>
            <a:off x="1061157" y="1279363"/>
            <a:ext cx="10243337" cy="10683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5D5040"/>
              </a:buClr>
              <a:buFont typeface="Arial" panose="020B0604020202020204" pitchFamily="34" charset="0"/>
              <a:defRPr sz="2500">
                <a:solidFill>
                  <a:srgbClr val="5D5040"/>
                </a:solidFill>
                <a:latin typeface="Georgia" panose="02040502050405020303" pitchFamily="18" charset="0"/>
              </a:defRPr>
            </a:lvl1pPr>
            <a:lvl2pPr>
              <a:spcBef>
                <a:spcPct val="20000"/>
              </a:spcBef>
              <a:buClr>
                <a:srgbClr val="7C6A55"/>
              </a:buClr>
              <a:buFont typeface="Arial" panose="020B0604020202020204" pitchFamily="34" charset="0"/>
              <a:buChar char="–"/>
              <a:defRPr sz="2800">
                <a:solidFill>
                  <a:srgbClr val="7C6A55"/>
                </a:solidFill>
                <a:latin typeface="Arial" panose="020B0604020202020204" pitchFamily="34" charset="0"/>
              </a:defRPr>
            </a:lvl2pPr>
            <a:lvl3pPr>
              <a:spcBef>
                <a:spcPct val="20000"/>
              </a:spcBef>
              <a:buClr>
                <a:srgbClr val="7C6A55"/>
              </a:buClr>
              <a:buFont typeface="Arial" panose="020B0604020202020204" pitchFamily="34" charset="0"/>
              <a:buChar char="•"/>
              <a:defRPr sz="2400">
                <a:solidFill>
                  <a:srgbClr val="7C6A55"/>
                </a:solidFill>
                <a:latin typeface="Arial" panose="020B0604020202020204" pitchFamily="34" charset="0"/>
              </a:defRPr>
            </a:lvl3pPr>
            <a:lvl4pPr>
              <a:spcBef>
                <a:spcPct val="20000"/>
              </a:spcBef>
              <a:buClr>
                <a:srgbClr val="7C6A55"/>
              </a:buClr>
              <a:buFont typeface="Arial" panose="020B0604020202020204" pitchFamily="34" charset="0"/>
              <a:buChar char="–"/>
              <a:defRPr sz="2000">
                <a:solidFill>
                  <a:srgbClr val="7C6A55"/>
                </a:solidFill>
                <a:latin typeface="Arial" panose="020B0604020202020204" pitchFamily="34" charset="0"/>
              </a:defRPr>
            </a:lvl4pPr>
            <a:lvl5pPr>
              <a:spcBef>
                <a:spcPct val="20000"/>
              </a:spcBef>
              <a:buClr>
                <a:srgbClr val="7C6A55"/>
              </a:buClr>
              <a:buFont typeface="Arial" panose="020B0604020202020204" pitchFamily="34" charset="0"/>
              <a:buChar char="»"/>
              <a:defRPr sz="2000">
                <a:solidFill>
                  <a:srgbClr val="7C6A55"/>
                </a:solidFill>
                <a:latin typeface="Arial" panose="020B0604020202020204" pitchFamily="34" charset="0"/>
              </a:defRPr>
            </a:lvl5pPr>
            <a:lvl6pPr defTabSz="457200" fontAlgn="base">
              <a:spcBef>
                <a:spcPct val="20000"/>
              </a:spcBef>
              <a:spcAft>
                <a:spcPct val="0"/>
              </a:spcAft>
              <a:buClr>
                <a:srgbClr val="7C6A55"/>
              </a:buClr>
              <a:buFont typeface="Arial" panose="020B0604020202020204" pitchFamily="34" charset="0"/>
              <a:buChar char="»"/>
              <a:defRPr sz="2000">
                <a:solidFill>
                  <a:srgbClr val="7C6A55"/>
                </a:solidFill>
                <a:latin typeface="Arial" panose="020B0604020202020204" pitchFamily="34" charset="0"/>
              </a:defRPr>
            </a:lvl6pPr>
            <a:lvl7pPr defTabSz="457200" fontAlgn="base">
              <a:spcBef>
                <a:spcPct val="20000"/>
              </a:spcBef>
              <a:spcAft>
                <a:spcPct val="0"/>
              </a:spcAft>
              <a:buClr>
                <a:srgbClr val="7C6A55"/>
              </a:buClr>
              <a:buFont typeface="Arial" panose="020B0604020202020204" pitchFamily="34" charset="0"/>
              <a:buChar char="»"/>
              <a:defRPr sz="2000">
                <a:solidFill>
                  <a:srgbClr val="7C6A55"/>
                </a:solidFill>
                <a:latin typeface="Arial" panose="020B0604020202020204" pitchFamily="34" charset="0"/>
              </a:defRPr>
            </a:lvl7pPr>
            <a:lvl8pPr defTabSz="457200" fontAlgn="base">
              <a:spcBef>
                <a:spcPct val="20000"/>
              </a:spcBef>
              <a:spcAft>
                <a:spcPct val="0"/>
              </a:spcAft>
              <a:buClr>
                <a:srgbClr val="7C6A55"/>
              </a:buClr>
              <a:buFont typeface="Arial" panose="020B0604020202020204" pitchFamily="34" charset="0"/>
              <a:buChar char="»"/>
              <a:defRPr sz="2000">
                <a:solidFill>
                  <a:srgbClr val="7C6A55"/>
                </a:solidFill>
                <a:latin typeface="Arial" panose="020B0604020202020204" pitchFamily="34" charset="0"/>
              </a:defRPr>
            </a:lvl8pPr>
            <a:lvl9pPr defTabSz="457200" fontAlgn="base">
              <a:spcBef>
                <a:spcPct val="20000"/>
              </a:spcBef>
              <a:spcAft>
                <a:spcPct val="0"/>
              </a:spcAft>
              <a:buClr>
                <a:srgbClr val="7C6A55"/>
              </a:buClr>
              <a:buFont typeface="Arial" panose="020B0604020202020204" pitchFamily="34" charset="0"/>
              <a:buChar char="»"/>
              <a:defRPr sz="2000">
                <a:solidFill>
                  <a:srgbClr val="7C6A55"/>
                </a:solidFill>
                <a:latin typeface="Arial" panose="020B0604020202020204" pitchFamily="34" charset="0"/>
              </a:defRPr>
            </a:lvl9pPr>
          </a:lstStyle>
          <a:p>
            <a:pPr>
              <a:defRPr/>
            </a:pPr>
            <a:r>
              <a:rPr lang="en-US" altLang="en-US" sz="2800" dirty="0"/>
              <a:t>By 2030, for every 52 dependent people in Georgia there will be just 48 working-age adults to provide for them.</a:t>
            </a:r>
          </a:p>
        </p:txBody>
      </p:sp>
      <p:sp>
        <p:nvSpPr>
          <p:cNvPr id="11" name="Title 2">
            <a:extLst>
              <a:ext uri="{FF2B5EF4-FFF2-40B4-BE49-F238E27FC236}">
                <a16:creationId xmlns:a16="http://schemas.microsoft.com/office/drawing/2014/main" id="{3BB031A9-C342-456F-87F0-633508452D26}"/>
              </a:ext>
            </a:extLst>
          </p:cNvPr>
          <p:cNvSpPr>
            <a:spLocks noGrp="1"/>
          </p:cNvSpPr>
          <p:nvPr>
            <p:ph type="title"/>
          </p:nvPr>
        </p:nvSpPr>
        <p:spPr/>
        <p:txBody>
          <a:bodyPr>
            <a:noAutofit/>
          </a:bodyPr>
          <a:lstStyle/>
          <a:p>
            <a:pPr>
              <a:lnSpc>
                <a:spcPct val="150000"/>
              </a:lnSpc>
            </a:pPr>
            <a:r>
              <a:rPr lang="en-US" dirty="0"/>
              <a:t>A More Dependent Population</a:t>
            </a:r>
          </a:p>
        </p:txBody>
      </p:sp>
      <p:sp>
        <p:nvSpPr>
          <p:cNvPr id="9" name="Slide Number Placeholder 3">
            <a:extLst>
              <a:ext uri="{FF2B5EF4-FFF2-40B4-BE49-F238E27FC236}">
                <a16:creationId xmlns:a16="http://schemas.microsoft.com/office/drawing/2014/main" id="{B73E1977-F76E-40C1-BFB7-3288F1F4FF2E}"/>
              </a:ext>
            </a:extLst>
          </p:cNvPr>
          <p:cNvSpPr>
            <a:spLocks noGrp="1"/>
          </p:cNvSpPr>
          <p:nvPr>
            <p:ph type="sldNum" sz="quarter" idx="12"/>
          </p:nvPr>
        </p:nvSpPr>
        <p:spPr/>
        <p:txBody>
          <a:bodyPr/>
          <a:lstStyle/>
          <a:p>
            <a:pPr>
              <a:defRPr/>
            </a:pPr>
            <a:fld id="{C6BF0614-88EF-E141-A4D8-626B55E019E0}" type="slidenum">
              <a:rPr lang="en-US">
                <a:solidFill>
                  <a:srgbClr val="2758BC"/>
                </a:solidFill>
                <a:latin typeface="Georgia" panose="02040502050405020303" pitchFamily="18" charset="0"/>
              </a:rPr>
              <a:pPr>
                <a:defRPr/>
              </a:pPr>
              <a:t>3</a:t>
            </a:fld>
            <a:endParaRPr lang="en-US" dirty="0">
              <a:solidFill>
                <a:srgbClr val="2758BC"/>
              </a:solidFill>
              <a:latin typeface="Georgia" panose="02040502050405020303" pitchFamily="18" charset="0"/>
            </a:endParaRPr>
          </a:p>
        </p:txBody>
      </p:sp>
      <p:graphicFrame>
        <p:nvGraphicFramePr>
          <p:cNvPr id="4" name="Chart 3">
            <a:extLst>
              <a:ext uri="{FF2B5EF4-FFF2-40B4-BE49-F238E27FC236}">
                <a16:creationId xmlns:a16="http://schemas.microsoft.com/office/drawing/2014/main" id="{14CE135F-6B61-49E7-9C16-4113B348C31D}"/>
              </a:ext>
            </a:extLst>
          </p:cNvPr>
          <p:cNvGraphicFramePr/>
          <p:nvPr>
            <p:extLst>
              <p:ext uri="{D42A27DB-BD31-4B8C-83A1-F6EECF244321}">
                <p14:modId xmlns:p14="http://schemas.microsoft.com/office/powerpoint/2010/main" val="780548041"/>
              </p:ext>
            </p:extLst>
          </p:nvPr>
        </p:nvGraphicFramePr>
        <p:xfrm>
          <a:off x="2256752" y="2218988"/>
          <a:ext cx="7678496" cy="3848960"/>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a:extLst>
              <a:ext uri="{FF2B5EF4-FFF2-40B4-BE49-F238E27FC236}">
                <a16:creationId xmlns:a16="http://schemas.microsoft.com/office/drawing/2014/main" id="{E1E8DDF2-B29B-4EB3-918E-CF9BD9EAA782}"/>
              </a:ext>
            </a:extLst>
          </p:cNvPr>
          <p:cNvPicPr>
            <a:picLocks noChangeAspect="1"/>
          </p:cNvPicPr>
          <p:nvPr/>
        </p:nvPicPr>
        <p:blipFill>
          <a:blip r:embed="rId4"/>
          <a:stretch>
            <a:fillRect/>
          </a:stretch>
        </p:blipFill>
        <p:spPr>
          <a:xfrm>
            <a:off x="5423706" y="6100087"/>
            <a:ext cx="1600200" cy="647700"/>
          </a:xfrm>
          <a:prstGeom prst="rect">
            <a:avLst/>
          </a:prstGeom>
        </p:spPr>
      </p:pic>
      <p:sp>
        <p:nvSpPr>
          <p:cNvPr id="10" name="Footer Placeholder 4">
            <a:extLst>
              <a:ext uri="{FF2B5EF4-FFF2-40B4-BE49-F238E27FC236}">
                <a16:creationId xmlns:a16="http://schemas.microsoft.com/office/drawing/2014/main" id="{7E2D42FB-0F73-4A01-96F7-D8A284990722}"/>
              </a:ext>
            </a:extLst>
          </p:cNvPr>
          <p:cNvSpPr>
            <a:spLocks noGrp="1"/>
          </p:cNvSpPr>
          <p:nvPr>
            <p:ph type="ftr" sz="quarter" idx="11"/>
          </p:nvPr>
        </p:nvSpPr>
        <p:spPr>
          <a:xfrm>
            <a:off x="6998711" y="6401870"/>
            <a:ext cx="4198120" cy="411480"/>
          </a:xfrm>
          <a:noFill/>
          <a:ln>
            <a:noFill/>
          </a:ln>
        </p:spPr>
        <p:txBody>
          <a:bodyPr/>
          <a:lstStyle>
            <a:lvl1pPr algn="r">
              <a:defRPr>
                <a:solidFill>
                  <a:schemeClr val="accent3"/>
                </a:solidFill>
              </a:defRPr>
            </a:lvl1pPr>
          </a:lstStyle>
          <a:p>
            <a:r>
              <a:rPr lang="en-US" sz="1200" dirty="0"/>
              <a:t>Adult Education /Pruitt</a:t>
            </a:r>
          </a:p>
        </p:txBody>
      </p:sp>
    </p:spTree>
    <p:extLst>
      <p:ext uri="{BB962C8B-B14F-4D97-AF65-F5344CB8AC3E}">
        <p14:creationId xmlns:p14="http://schemas.microsoft.com/office/powerpoint/2010/main" val="806875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a:extLst>
              <a:ext uri="{FF2B5EF4-FFF2-40B4-BE49-F238E27FC236}">
                <a16:creationId xmlns:a16="http://schemas.microsoft.com/office/drawing/2014/main" id="{12E763CB-490A-4EE8-A460-4367AD236C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5140" y="607733"/>
            <a:ext cx="4534777" cy="588826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74A5D805-0977-46F9-A48A-00D40A11FE3A}"/>
              </a:ext>
            </a:extLst>
          </p:cNvPr>
          <p:cNvSpPr>
            <a:spLocks noGrp="1"/>
          </p:cNvSpPr>
          <p:nvPr>
            <p:ph type="sldNum" sz="quarter" idx="12"/>
          </p:nvPr>
        </p:nvSpPr>
        <p:spPr/>
        <p:txBody>
          <a:bodyPr/>
          <a:lstStyle/>
          <a:p>
            <a:fld id="{C6BF0614-88EF-E141-A4D8-626B55E019E0}" type="slidenum">
              <a:rPr lang="en-US" smtClean="0"/>
              <a:pPr/>
              <a:t>4</a:t>
            </a:fld>
            <a:endParaRPr lang="en-US" dirty="0"/>
          </a:p>
        </p:txBody>
      </p:sp>
      <p:pic>
        <p:nvPicPr>
          <p:cNvPr id="1026" name="Picture 2">
            <a:extLst>
              <a:ext uri="{FF2B5EF4-FFF2-40B4-BE49-F238E27FC236}">
                <a16:creationId xmlns:a16="http://schemas.microsoft.com/office/drawing/2014/main" id="{0CA924DA-463F-480C-94B0-9941525F00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9614" y="607733"/>
            <a:ext cx="4534777" cy="5856618"/>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Footer Placeholder 4">
            <a:extLst>
              <a:ext uri="{FF2B5EF4-FFF2-40B4-BE49-F238E27FC236}">
                <a16:creationId xmlns:a16="http://schemas.microsoft.com/office/drawing/2014/main" id="{278CE50D-D3C1-4858-AE9D-A054911ED04C}"/>
              </a:ext>
            </a:extLst>
          </p:cNvPr>
          <p:cNvSpPr>
            <a:spLocks noGrp="1"/>
          </p:cNvSpPr>
          <p:nvPr>
            <p:ph type="ftr" sz="quarter" idx="11"/>
          </p:nvPr>
        </p:nvSpPr>
        <p:spPr>
          <a:xfrm>
            <a:off x="6998711" y="6401870"/>
            <a:ext cx="4198120" cy="411480"/>
          </a:xfrm>
          <a:noFill/>
          <a:ln>
            <a:noFill/>
          </a:ln>
        </p:spPr>
        <p:txBody>
          <a:bodyPr/>
          <a:lstStyle>
            <a:lvl1pPr algn="r">
              <a:defRPr>
                <a:solidFill>
                  <a:schemeClr val="accent3"/>
                </a:solidFill>
              </a:defRPr>
            </a:lvl1pPr>
          </a:lstStyle>
          <a:p>
            <a:r>
              <a:rPr lang="en-US" sz="1200" dirty="0"/>
              <a:t>Adult Education /Pruitt</a:t>
            </a:r>
          </a:p>
        </p:txBody>
      </p:sp>
    </p:spTree>
    <p:extLst>
      <p:ext uri="{BB962C8B-B14F-4D97-AF65-F5344CB8AC3E}">
        <p14:creationId xmlns:p14="http://schemas.microsoft.com/office/powerpoint/2010/main" val="151338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33525" y="14287"/>
            <a:ext cx="9124950" cy="6829425"/>
          </a:xfrm>
          <a:prstGeom prst="rect">
            <a:avLst/>
          </a:prstGeom>
        </p:spPr>
      </p:pic>
      <p:sp>
        <p:nvSpPr>
          <p:cNvPr id="5" name="Slide Number Placeholder 4"/>
          <p:cNvSpPr>
            <a:spLocks noGrp="1"/>
          </p:cNvSpPr>
          <p:nvPr>
            <p:ph type="sldNum" sz="quarter" idx="12"/>
          </p:nvPr>
        </p:nvSpPr>
        <p:spPr/>
        <p:txBody>
          <a:bodyPr/>
          <a:lstStyle/>
          <a:p>
            <a:fld id="{C6BF0614-88EF-E141-A4D8-626B55E019E0}" type="slidenum">
              <a:rPr lang="en-US" smtClean="0"/>
              <a:pPr/>
              <a:t>5</a:t>
            </a:fld>
            <a:endParaRPr lang="en-US" dirty="0"/>
          </a:p>
        </p:txBody>
      </p:sp>
      <p:sp>
        <p:nvSpPr>
          <p:cNvPr id="6" name="Footer Placeholder 4">
            <a:extLst>
              <a:ext uri="{FF2B5EF4-FFF2-40B4-BE49-F238E27FC236}">
                <a16:creationId xmlns:a16="http://schemas.microsoft.com/office/drawing/2014/main" id="{1C32DA86-AFE0-4F16-947E-53433DAD1377}"/>
              </a:ext>
            </a:extLst>
          </p:cNvPr>
          <p:cNvSpPr>
            <a:spLocks noGrp="1"/>
          </p:cNvSpPr>
          <p:nvPr>
            <p:ph type="ftr" sz="quarter" idx="11"/>
          </p:nvPr>
        </p:nvSpPr>
        <p:spPr>
          <a:xfrm>
            <a:off x="6998711" y="6401870"/>
            <a:ext cx="4198120" cy="411480"/>
          </a:xfrm>
          <a:noFill/>
          <a:ln>
            <a:noFill/>
          </a:ln>
        </p:spPr>
        <p:txBody>
          <a:bodyPr/>
          <a:lstStyle>
            <a:lvl1pPr algn="r">
              <a:defRPr>
                <a:solidFill>
                  <a:schemeClr val="accent3"/>
                </a:solidFill>
              </a:defRPr>
            </a:lvl1pPr>
          </a:lstStyle>
          <a:p>
            <a:r>
              <a:rPr lang="en-US" sz="1200" dirty="0"/>
              <a:t>Adult Education /Pruitt</a:t>
            </a:r>
          </a:p>
        </p:txBody>
      </p:sp>
    </p:spTree>
    <p:extLst>
      <p:ext uri="{BB962C8B-B14F-4D97-AF65-F5344CB8AC3E}">
        <p14:creationId xmlns:p14="http://schemas.microsoft.com/office/powerpoint/2010/main" val="3493493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D9636-5EDA-410E-ABDE-2F195C8BF8DB}"/>
              </a:ext>
            </a:extLst>
          </p:cNvPr>
          <p:cNvPicPr>
            <a:picLocks noChangeAspect="1"/>
          </p:cNvPicPr>
          <p:nvPr/>
        </p:nvPicPr>
        <p:blipFill>
          <a:blip r:embed="rId3"/>
          <a:stretch>
            <a:fillRect/>
          </a:stretch>
        </p:blipFill>
        <p:spPr>
          <a:xfrm>
            <a:off x="1103708" y="0"/>
            <a:ext cx="9974462" cy="6384235"/>
          </a:xfrm>
          <a:prstGeom prst="rect">
            <a:avLst/>
          </a:prstGeom>
        </p:spPr>
      </p:pic>
      <p:sp>
        <p:nvSpPr>
          <p:cNvPr id="5" name="Slide Number Placeholder 4"/>
          <p:cNvSpPr>
            <a:spLocks noGrp="1"/>
          </p:cNvSpPr>
          <p:nvPr>
            <p:ph type="sldNum" sz="quarter" idx="12"/>
          </p:nvPr>
        </p:nvSpPr>
        <p:spPr/>
        <p:txBody>
          <a:bodyPr/>
          <a:lstStyle/>
          <a:p>
            <a:fld id="{C6BF0614-88EF-E141-A4D8-626B55E019E0}" type="slidenum">
              <a:rPr lang="en-US" smtClean="0"/>
              <a:pPr/>
              <a:t>6</a:t>
            </a:fld>
            <a:endParaRPr lang="en-US" dirty="0"/>
          </a:p>
        </p:txBody>
      </p:sp>
      <p:sp>
        <p:nvSpPr>
          <p:cNvPr id="6" name="AutoShape 2" descr="data:image/jpg;base64,%20/9j/4AAQSkZJRgABAQEAYABgAAD/2wBDAAUDBAQEAwUEBAQFBQUGBwwIBwcHBw8LCwkMEQ8SEhEPERETFhwXExQaFRERGCEYGh0dHx8fExciJCIeJBweHx7/2wBDAQUFBQcGBw4ICA4eFBEUHh4eHh4eHh4eHh4eHh4eHh4eHh4eHh4eHh4eHh4eHh4eHh4eHh4eHh4eHh4eHh4eHh7/wAARCALiBH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uf1bxr4U0q++w6hr1lBc5wYy+Sp9Djp+NTKcYK8nY1pUalZ8tOLb8lc6Ciqp1Cx/sxtTW6ieyWIymdG3JsAyWyO2AaZouq6frWnR6hpd0l1ayZ2SpnBwcHrT5le1yXSmouVnZafPsXaKzrnXNJt9cg0Oa+jTUbiPzYrc53OvPI7fwn8q0aFJPZhKnKFuZWvqgorO1vXNJ0U2o1S+itTdSiGDfn53PYY+taNCkm2rg6coxUmtHt5hRRRTICiiigAoorO1rXNJ0VrVdUvorVruUQwB8/vHPYY+opOSirtlwpyqS5YK78jRooopkBRXO63438KaLqL6fqut21rdIAWicNkAjI6D0p+geM/C+vXxsdH1i3vLkIZPLQNnaMZPI9xWftqfNy8yv6nS8FiVD2ns5cu97O1vU36KKK0OYKKKKACiiigAooooAKKzdZ13SNHmtIdTvorWS8k8u3V8/vG44GPqK0qSkm2ky5U5RipNaPbzCiioby6trK2e6vJ4reCMZeSRgqqPcmm3YlJt2RNRWBo/jTwrq979i03XbK4uM4EYfBY+gz1/Ct+pjOM1eLuaVaNSi+WpFp+asFFFVU1LT5HuY4762ke1GbhEkDNF/vAcjoetNtIhRb2RaoqhoOs6Xr2njUNIvI7y1LFRImcZHUc1foTUldBOEoScZKzQUUVX1K+tNNsJr++mWC2gXfLI3RR60N2V2KMXJpJaliiq2l39nqmnw6hp863FrOu6KRejD1qzQmmroJRcW4yVmgooopiCiiigAooooAKKKKACiiigAooooAKKKKACiiigAooooAKKKKACiiigAooooAKKKKACiiigAooooAKKKKACiiigAooooAKKKKACiiigAooooAKKKKACiiigAooooAKKKKACiiigAooooAKKKKACiiigAooooAKKKKACiiigAooooAKKKKACiiigAooooAKKKKACiiigAooooAKKKKACiiigAooooAKKKKACiiigAooooAKKKKACiiigAooooAKKKKACiiigAooooAKKKKAOd+JmqXOjeA9Y1KzJW4ityI2HVSxC7h9M5/CuP+E/gPwzd+ArO+1LTbfULvUEMs00w3Nkk8A9vw716RrGn22raVdabeJvt7mJopAOuCMce9eW6Z4d+KfhO2bRPDt5pd/pm5vs8txw8Ck+h/PHIrgxELVlOUeaNrd7P0PoMuqqWCnQp1VTnzJ3btdW2v5PWxk+CWk0c/EXwfDNJLp9laXEluGOfL+VlI/EEZ+lVvhr4w1L/hHNC8G+FBbHV5Xke4mulzHBHuJPGRubHPFdz4W8A3WieEdfjuLtdQ17WLeUTzE4UuyMFUE9styf8ACuVg+FutWfgjSbnTYbez8V6dcmbcsoxKC3Qt04GP1HeuL2NeCi4rZP7r3svOx7v13L67qRqSTvKNm9nJQa5mv5b7/iaviBZU/aB8LrPKJZRpOHcLtDHdLk47U7XPFvjWFtRvJrjw94etrUkwWt/IJJ7gDkfdbgn+ZrQn8PeItQ+J3h7xTdWUEENtpvk3iicEpLmTIA7j5hzWDo/gLxPpcmt2raVompyX7u0WrXcuZUDZ/hKkk/iMHua1kqqcuVOzb/JW8/61OSE8JJQ9pKLcYRVnb+aV7a228m7bIxvH/ia58UeDPBeumzRLptVKmFW+VpEYDAPYEj9a6+HxX4z0b4gaVoXiiLSpLXV93kmzDZiI7Enrg4HTvWDD8PfFA8F+FtLa0txc6bqzXNwPtC4EZcNkHucdq7Dxx4a1bVfiJ4V1qzhiey013NyzSAFQSMYHfpU04V9amt/d+fc0xFbAaYdcrh+9trtq3Gzv10t3MqDxZ428Vapqp8GwaVBp2mTmDfeBme4cdQMdP/riqmp/FDUpvhbL4i0+3gtdUtr9bO5ikXegOeSORwR/WrFr4Z8c+D9T1aPwhHpd9pupTm4UXTlXtnPX0z/9YVT1T4Zatb/CqXQbJ4L3V7q/S8uWL7EznkAnsB/M039Z5Xa97O/r0sRBZZ7SHNycvNDl72+1z/8AB+Wga143+IGg3+kT6jp+kT22s/La2sTMHjYgYDP6/MucDHWtbQvFXi2x+I8HhPxVDpsv223NxBLZBgEHPBz15VhUvxA8Ka1rE/g5rGGJxpU4e73ShdownT1+6as634a1a6+MWj+JYYojptrYGGVzIAwfMhwF6n7wrTkrxnu2k19z3/roc7q4CpRScIJuE723TTfL10b/ABMXXPFvjWA6jeTXHh7w9b2pYwWl/IJJ7gDkfdbgnp9TVuwjl+KHhPw5rFxbW1q0F750zbmLIYn6Rjp8xXHzdBWLo/gHxRpZ1uzbSdE1OW/d2j1e6lzKgYH+EqST+I59a7X4P6HqXhzwLa6Tq0KRXUUsrMEkDjDOWHI9jSoxq1J8tRPlad797/1sVjamFw9D2mGceeLVmuzi76Xb3/m1+Rx03xE1/UPEerafY6hoGimwnaKC21IMJLrGRw2QFzj9fxr0zwreanfaFbXWsWCWN6y/vYklWRc+oZSQQevWvPfEXhbxneHUbG80vQfEUFyzfZr66Iimt1PTOBzj2rtPhv4fuPDHg+y0e7uvtM0IYuwJ2gk52rnsM4rXDe29o+e9vP1/rZnLmiwf1aLo8qldaLV2tq76PfdSV77Ox5L42ljh+PF88nhqTxGv2NB9iSPeT+7X58YPT6d67fwDe6et1fX0nw6l8LC1tjIbmWALvX+JQdo9M1l+KfDfjq3+Kd14s8M2Wnzo9usKG5mAGNihvlyD1Fbnh1fiLqV5NY+L9P0mHSp7eSORrV8vkjA7n1NYUYSjWldP4n00+878ZWpVcHTSlHSEU/falpuuW9m/VGHpviz4keINJm8T6Dpulf2UkjLBZyB2nuFVsEgjjP8Aga0/EfjnXPtGg6FoukJBr2rxGR4r3IW1AzncByejH6CsnTPDfxN8PaJL4T0ObSm04yN9n1FpCs0CMcn5fXk9j1NafiPwT4hjufD/AIg0XUo73XdIhMUrXpOLoEHdkjp95h9D14pxdfk+1fS/362IqLL/AGy/h8vvctr9vd5/na99b+RY8M+LPENp43Xwd4wgsTdzwefa3VnkJIOeCD06H8RXMeHPGfxK8ReHdR1PTU0VE055DI8sbAzADO1VBwCAOpPcV0nhnwv4k1Dx2njLxf8AYbee2t/ItLS1YsFHPJJ/3j+Jpnww8Ja3oPgrW9L1KGFLq7kmaEJKGBDJgZI6c01GvJpXaXvettLXJnUwFKM5KMHP3LrdXu+bl+Vr20uU3+KF5J4D0TULPTopdb1e4a1hhJIjDq21m9ccjj3qzaeKvF3h7xXpWjeM4tMng1ZvLt7mx3L5cmQArBuvJH51kaf8Nde/4V5otr5tvZ6/o97Lc2+X3xsGfO0keuF/KtW38NeMvE3izSdX8YR6bYWmkP5sNvaOXMsmQQxJzgZA/Kpi8S7Xvf3fTzv/AF6F1IZZHnUOXkvO+vvdeTl8ttvO5XfxV461Tx94h8M6AulBbAq0U1yjARrgZBwfmJJ46YwaztH8dfELXfDWoahp9po0DaNv+2yS7j5xUEkIvbAHc11XhDwzq2m/E/xPr11FGtjqAQW7LICzY25yO3Ss3wH4O13SfB3izTb6CFbnUnuDbKsoYMHQhcntyafJXb3evN/wBOvgIwdoQbSp2821799dbde2+5ka144uNU0nwNqh0rTGk1C9eOYXFsJvKKsoLRk8qe+fp6Vu6v4s8U6x41vvDPguLTo/7OQG7u70My7v7oA/L8DXPx/D7xOvh3wZZG2t/O0m+kmux54wqF1IIPfgGt3VPDHizw/421HxJ4NTT72PVFH2m0u3KbX/ALwI688/iamP1jeV7e7e2+2tvnuaVFlyajTcW1z8t37t+fS//bu19DpfAOreIdRtLqHxNo50+9tZTHvUHyp1/vJntx/KuI+Me7XPiH4W8H3Mskem3B8+dVOPMO4jH4BT/wB9V2vw/wBL8SWFnd3HijVje313MZBEjZit1/uJ+f8AKqXxP8FzeJksdQ0q9FhrOnPvtZz0PfafxHB+vrXTVhUnhkrNvTR7tX2PMwlfD4fM3K6S1SavZNq11fWyf/AOe+L/AIG8N2PgS61TStOg02804JJDLANhPzAYJ79frmm23jvXPO+H8CmHy9ajVbwyR5diCFJBzwT1qLU/DXxP8YQx6P4mvNM0/Sg6mdrbl5wD6D8+wrU+IPgnVJJPDeoeEltvtGgkLFb3DYV1GMc/hz65rnlGfNKpSi4rTTZvXXT0PRp1MP7OnhsXVjUlebve6jeNkrvvLXyLus+J9Yg+Ldj4VtWtlsrnTWnJeMlhJmQA5z0+UcVw3w7g8QDx5418y+sCY/8AkJYgI875ZMeXz8vOeua6TSPDfjS7+KGneLfEFvp8UaWjQvHbS5EI+bavPLHJJJ96XTfC/i3SPiB4gvLW2sbjSdbJ8yVpcSRja2AF9ctjvRKNSclOSduZ/dbQKdTDUKU6MJQu6cb7ayUtde9v0a6HOfDvxWfCPwRt72G2F1eXF+9vaxE4DOfX8q6G58W+NvCmpaY/jK30qfTdRmERey3BrZj654OM/oao6T8M9Xm+E8Hh+9khstXtL1ru2YOHQN2yR6jNW7zwx458YajpcPi+PS7LTNOmEzi1cs9yw9jnGf0yamCxEYRik72Vu3nc2rzy6rXqTk4tOU+Zve32eT/gdd9C9rHivxRrHjS+8MeDYtOiOnIGu7u9DMu4/wAIA+v6GsnUPFt9rngHxlout2kNtrGlQtHOITmOQZwGXP0rU1bwz4r0Lxtf+JvByWF4mpoBdWl25TDj+IEf55NVbPwFrg8M+K7rUJba48Q6+hBSNtsUYzkKCf8APArSSrtyWvW/a3Sxz0ngIQhJOKS5Lfzc11zc3lvvptYxPh54v1bUNN8OeDvCbWsdxb2m/Ubq5Tcsag8qi5G48j8x7mvbEDBFDNuYDk4xk144Phvruk6J4Z1bw9BbW/iTTRtvI/NAScEknLdD6e4PtXsFq0sltE88XkysgLx7s7WxyMjrW2BVSMXGpvp6Wt/Vzgz6WGqTVTDNWblf+a93q+6f2eliSiiiu8+f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uf13xn4c0fK3WpRvKP+WUPzt+nT8aLgdBRXk2sfF5ySmk6UoHaS5fJ/75X/GuT1Hx94rvid2qvAp/hgUJx+AzUuaLUGfQjMqjLMFHuap3Gr6VbnE+p2cR/wBudR/Wvmi61C+uiTdX1zPnr5krMP1qsAPap5x+zPpR/FfhlBltf0z8LlT/ACNCeLPDL5xr+mj63Kj+Zr5roo5x8iPp+31nSLg4g1SylP8AsTqf61dR0cfIyt9DmvlPip7a8vLUg213cQY/55ylf5Uc4vZn1NRXzvpvjrxVYkeXq0sqj+GYBx+orq9I+Lt0mF1bS45V7vbvtb/vk8H8xTU0JwZ67RXM6F478NauVSK/W3mP/LK4+Q/rwfzrpgQQCCCD0Iq7kWCiiigAooooAKKikuII/vyoPxqtJqlsv3d7/QUAXqKyX1Zv+WcIH1OagfUrpujKv0FK47G7RXOtdXLfemf86iMkjfedj9TRcLHSl0HVlH4003EA6zRj/gQrmqKLhY6P7Vbf8/EX/fQo+123/PeP/vqucoouFjpPtVt/z8Rf99ClE8B6TR/99CuaoouFjqA6noyn8aWuWp6ySL0kcfRqLhY6aiudS8uV6TP+JzUyandL94q31FFwsblFZSasf+WkP/fJqxHqdq33iyH3FO4i7RUcc8Mn3JFb6GpKACiiigAooooAKKKKACiiigAooooAKKKKACiiigAooooAKKKKACiiigAooooAKKKKACiiigAooooAKKKKACiiigAooooAKKKQkUALRUbSqKbukb7q/ieKAJiRTS6imCNz958fSlEKd8n6mgAMyjuKaZx2qQIg6KPyp1AEPmt2Vj+FHmSf3G/KpqKAIPMk/wCeb/lQZiOqsPqKnooAgFwvrT1mU9xUhAPUA0xoY26oKAFDqaUEVEbdf4WZfxppjmX7rBv0oAsUVW85k/1ilakSZW70AS0UgYGloAKKKKACiiigAooooAKKKKACiiigAooooAKKKKACiiigAooooAKKKKACiiigAooooAKKKKACiiigAooooAKKKKACiiigAooooAKKKKACiiigAooooAKKKKACiiigAooooAKKKyfE3iLS/D1n9p1G4Ckg+XEvLyH0A/yKANYnAyeBXFeLPiPoujlrezP9o3Y4KxN8in3b/DNea+MvHmseIGeCNjZWGeIY25Yf7Td/p0rkazc+xoodzpfEnjfxDrhZJ7xre3P/ACwtyUXHuep/Gua9aKKi9zRIKBRRQAUUUUgFpKKKYBS0lFIAFHaijtQAGt/w74v1/QmVbK+doAeYJcvGfwPT8MVgUUwse4eFfidpGpFbfVF/s24PG5jmJj/vdvx/Ouxk1K1VQ0cnm56bOQfxr5e7VueG/FGp6I4WKTzrbPzQSH5fw9KtT7kOHY95m1WVv9XGqD1PJqpLc3Ev35XPtnArD8O+INP1yDdaybZlHzwvw6/4j3rWqrkWCiiigAooooAKKKKYBRRRSAKKKKACiiigAooooAKKKKACiiigAqeK7uI/uStj0PIqCigDSh1Zx/rYw3uvFXYL+2l/j2H0bisCincVjqRyOKK5uGeaE/u5GX27Vft9VPSePP8AtL/hRcLGrRUUFzDMP3cgJ9O9S0xBRRRQAUUUUAFFFFABRRRQAUUUUAFFFFABRRRQAUUUUAFFFFABRRRQAUUUUAFFFFABRRQTigApCwFRtJk4UZPtSrGTy5/AUAIZCxwgzR5bN95sewqUAAYAxRQA1UVei06iigAooooAKKKKACiiigAooooAKKKKACiiigANRPBG3IG0+3FS0UAVmSaPlfnH60qXAJweD6GrFMkiSQfMvPr3oAcrA0tVWjlh5T519O9PhnVvrQBPRSA5paACiiigAooooAKKKKACiiigAooooAKKKKACiiigAooooAKKKKACiiigAooooAKKKKACiiigAooooAKKKKACiiigAooooAKKKKACiiigAooooAKKKKACiivP/id47XRQ2k6S6vqDD95J1EAP/s38qTdhpXLvxA8d2nh1Gs7TZc6mR9zPyxe7f4V4fquo3uq30l7qFw9xO55Zj09gOw9qglkkllaWV2eRzuZmOSSe5plZOVzVRsFFFLUlCUUUtACUCiimAdqKKKQBRS0lABRRS0AIKO1FFABRRS0AJRRR2oAltbia1uEuLaV4pUOVdTgivT/BfjKHVNljqRSG96K/RZf8D7V5ZQCQQQSCPSqTsJq59B0VwngHxf8AaNml6tL++6Qzsfv/AOy3v713daJ3MmrBRRRQAUUUUAFFFFABRRRQAUUUUAFFFFABRRRQAUUUUAFFFFABRRRQAUUUUAKDg5BwfWrltqU8QCv+8X36/nVKigDoba9guMBW2t/dbrViuWq7a6hNDhX/AHiehPP507isblFQ211DcD923PdT1qamIKKKKACiiigAooooAKKKKACiiigAooooAKKKKACiiigAooooAKKKjkfHA5PagBzuFFRgNIc9FpyR5O5+T6VJQAiqqjCjFLRRQAUUUUAFFFFABRRRQAUUUUAFFFFABRRRQAUUUUAFFFFABRRRQAUUUUAFRTQLJ8w+V/UVLRQBTEjwnbKPoexqyjhhTnVXUqwyKpyRvbncuWj/AFFAF2iooZlccGpaACiiigAooooAKKKKACiiigAooooAKKKKACiiigAooooAKKKKACiiigAooooAKKKKACiiigAooooAKKKKACiiigAooooAKKKKACiiigAoorH8Ya/beHNEl1CfDP8AdhjzzI56D/H2oAwvif4xXw9Y/YrJg2pzr8nfyV/vH39BXhMjvJK0kjs7sSzMxySSetT6pfXWp6hPf3khlnmYs7H+Q9hVbvWLd2bRVhaSiipKClpKKACvRvg5p2j39prB1eztp1VoY0aWMMULbxwT0ycfpXnNdN4Y1i003wrr9m87R3lyYGtQEJyyEknI4GOOtVHcT2Op+GXhmyj1nVxrdpBcJb3As4kmjDAyZJyAfYCuYj8MNfT6nqEt7aaXpsF7JCsswOC244VQPQV1N3440WbWtCuI3MMImN3qREbcTeXsxjHOPUZrDh1jQtU0a90PVryexiGpSXlrdRwmQEMW4ZRz0NPQnUpx+B9UbWpNOae2WOO2+1G6BLRtD/eGOT9Km0nwlYz63p0EviCyuLK7kKh4NwkZgfubSMqT2JGOKvS+KdJfX7Nbe71KysbGwFnbXcQHmZAHzMndeBxUuqeKdHOpaDO1wdTubK6826v1s/JLpnhQvU//AFqNB6nJeKtPtdL125sbO8W6ijcgMAQVOSNpyBkj1HFammeC7q8s7OSbVLGzuL9S1nbTE75h26cDPbNZ3jF9On8Q3Vzpd413b3DmXe0RQqWJJXB9PWums9c8N339h6nqt5dW17o8SRm3jgLCcJ93DdF980tLhrYd4J0XTLbQtc1DVGsHvLPERiu4XdLY5IywHUnHGOlYPgDRLHX/ABHHYX94YI2DEImQ8pCk4U4IGMZ57Vej8RWdxo3i37U3lXWqzRyQRBCQcMxIyOBjI61meAtUtdF8W2OpXu4W8RcOVXJAZGXOPxo00DXU6O08PaY3hHXI4ruwdoNQjRNQkQr5acbhkjd6jA6msifwRqS6tbWUF3aXEFzbG6S7ViIhEOrHPTGR+dWdQ1PRIfCmu6TZag9091fxzwMYGTcuQW6jjHI5rV03xlpFnFo9uztJGNJeyumEO4wucYO1uHHByOaeganJ6/4ek0uxg1CC+ttRsJ3MaXFvnAcdVIPQ1i12PjPX7G40SLSNPvvtq+d50jpYrbRjA4woGc88muNqWNBRRRSGLSUUUAKMjoSDXqHw88Uf2jENL1CT/TEH7tz/AMtVH/sw/WvLqkgllt50nhcxyRsGVl6gimnYTVz6AorF8Ha7HrulLMcLcx/LOg7H1Hsa2q1MgooooAKKKKACiiigAooooAKKKKACiiigAooooAKKKKACiiigAooooAKKKKACiiigBQSp3KSCO4rRs9TZcJcfMP7w6/jWbRTEdPHIkiB42DKe4p1c3b3Etu+6Nseo7Gtmyvo7jCn5JP7p7/SmIt0UUUAFFFFABRRRQAUUUUAFFFFABRRRQAUUUUAFFFRyNztXk0AEj/wryaWNNvJ5aiNNvJ5b1p9ABRRRQAUUUUAFFFFABRRRQAUUUUAFFFFABRRRQAUUUUAFFFFABRRRQAUUUUAFFFFABRRRQAUUUUAU54GiPmQ9O6/4VLbzB1qeql1CYyZoh/vKP50AW6Kr20wdasUAFFFFABRRRQAUUUUAFFFFABRRRQAUUUUAFFFFABRRRQAUUUUAFFFFABRRRQAUUUUAFFFFABRRRQAUUUUAFFFFABRRRQAUUUUAIzBVLMQABkk9q+ffiZ4lbxFr7GFz9htsx247N6v+P8sV6T8ZPEB0rw8NPt5Nt1f5Tjqsf8R/Hp+NeGVnN9DSC6hR3oorM0CnRxySuI4o2kc9FUZJ/Cm1Z03ULzS7tbzT7h7e4QHbIoBIyOeopgXfEug3egTWsN6y+bcW4n2AYMeT905707w74fuNZjurj7Rb2dnaqGnuZzhEz0HHU10HxPF3qOq6CFWS4u7nTIThRlpHb29Sav8AhdWtPh7q9lLozX19b6grTWb7gduFwWA5IBB4p21JvocTr+kzaPei2mmgnV4xJFLC+5HQjgis/B9DXT/EXTLLTdRsmtLf7G91aJNPabifIc9V/wDrV06ave6Vo/gVbFkjN2PKmYoCzJ5iDbk9B8x/Si2oXPMO2cVv6V4b/tLWLTTLLVLWV7i2M5cK2IyASUPvx29a7zUbp7q68b6LLFB9gsrJ5reFYgojcLncMDrnmnWf/I9+F/8AsAH/ANBenyicjgR4aZNP0q+udStra31F5UV3VsRbCwy2OuSvb1rDlQJNJGrCQKxAZejAHrXrHhb/AFHgP/r5vf8A2rVC4n1TSvDFtdeFoC1xc39wL2WOESPuD/Kh4OB1osO55oKQjHXivXpI7Ww8QeJJLa3gWb+w0nuIQoKJPkkjb07KcVzXie/uNa+G2mapqLLNerfSQ+dsAJTB4OKVgucPjj2owc4wc16H8O4R4g8NSaHJgtZahDdpk/8ALMn5x9OD+dbms3lv9h1Txxa4UXOnGzgweRIZCn54ANCiFzx8Udq9Ut5dV0+PwtZeHbQSaXdwRtdFYQ6zMWxIHOOwpqT2uiaX4zn0uG3kS21GL7OHXeiN0yB0OCTj6CjlDmOCudEmh8MWuvNNGYrmd4FiwdwK55P5Vl4OcYOfSvYPCFzp994W0i71t0N3PqU7WxZf3ZnJbBYen9cVR0CG/gtfEGoXt5JDr8d4sUtwLU3EkSeqqOgPqO1PlDmPLKMe1eyWS2n/AAmkVz5TG5l0WVroSW5hExGPnKdt3eue8HeIru+bVNQu7ObcII41utPhQyWaAnAVD1HPb0pWC5553orrvihbzxapYzzXEVx9otFkSQQeTIy/9NF/ve9cjSY0Hag0dqKQzW8J6zJomsR3a5MR+SZB/EhP8x1r2uCWOeFJoXDxuoZWHQg9K+fq9M+FOsfaLKTSJ3zJAN8Oe6HqPwP86uL6ESXU7iiiirICiiigAooooAKKKKACiiigAooooAKKKKACiiigAooooAKKKKACiiigAooooAKKKKACgevSiigDTsdSK4juOR2f0+taqkMAykEHoRXL1asb2S2O370fdfT6U7isb9FMgljmjDxtkU+mIKKKKACiiigAooooAKKKKACiimu20UANlfaKWNdoy33j1psSlj5jfhUtABRWZ4k1yx0DT/tl8z7SwVUQAu59gSKg1TxJY6doVtrE0dw0NwUEaIoLksMgYzj9aylXpxbUpbash1Iq93satxcW9uENxPFF5jiNN7hdzHooz1J9K4bwp45Mnh3ztTSW4uoZYUlkUKofz52jTAGB8oAz9K049U0fxc39j32h6l5R/e5uYfLVWU5BDBshs9MVmJa+An1i0t10Qr9mmW1t7gIwg82MkqnDckEnkjuea1o4vCcnvPdnDXlXlUUqUklZrW+7+XT/AIBFcfEaW4lW303SHW4TUYLeWK5dVYxSOylguQQcj6cjrV7xd4h1fTfEYjHnWejQQxPPdiw89NzuQQx3rtAGOQGxnJqw+geEYdcXSo9H3XU6i5cxs2Igj7lOd3yDdyAvGa19U8NaHql+l9f6dHPcKFG4lgGCnKhgDhsHpkGuqNfDOXurRb/gYqhjZQkpTV7+i69lft/wDgr7x3r6aldaLNazW1wZI/3sFkd9uhkddoDkrKzBU2sOPmPHymuy1HxRDDaaTJptnPqcurLvtI0ZY9yBN5YlsAcY/Ort14e0a6ju0nsVf7ZKs07b2DM6gBTuByMAcYIxRqHh/Rr/AE+20+6sI2trXH2dVJQxYG0bSpBHHHBpyqUZW923/Df5l08PjIKXv3vt9/o1t1s9fJI57wl4mvvEXjC5EUc0GlwafE4iby8+czuG3cFsgoQMHHyk9xVbQvH8dzZwH7Ff3ECzRWtxfSeWuyaU/ICi9R8y5IGBn611thounacjjTLWOzc26W4aNfuom7YMHjgsx/GsrRvA/h7TY7FjZLc3VoqgXEn3nZc4dlHylhk4OOO1P2lB3vHtYXsMbFRSnrrd+uyWn9d0c7oHxCvYfC1nca5o9497JYJdI8ZRhcrvVGfC/cwXUkY6H2roLrxpZReDrTxJFbvNHdMsaQiVMhySCpOccEHOMn2qW18DeFLW2ktoNGhWORVQje5KqrbgFJOV55+XHNXJPDWhvo0Wjtp6CyifzI41dgVfJO4MDuzknnOeTROeHbuovf8AD7wo0cfGPLKafu2+ffZfl/mci3xVszbwzxaDqMqSrGAVKnEjmQBMD5v+WTnIHat6HxhDP4XtNZh0y9M13cC2hs3UJIZdxXB3YAHBOT2qxb+DPDFvYzWUOkxJBKyMyhmyCpJUqc5XBJxjHU1abw7op0RdF/s+IWCHcsQJGGzndnOd2ec5zmlOeGduWL3/AA+8dKlj1f2k09Px+7+uxgXXjz7Ktw9x4f1COOwVW1Ji6f6NuYqMDPz8Dd8vaqi/En5Umfw3epbPA10JTPGf3CyCNnxnPUjjrg1vnwX4WLwOdGtyYQAvLYYBtw3DPz/MSfmzyasnw1oRgWA6bD5SwNbqvOBEzhyvXoWUH8KfPh/5X/XzF7HHu/7xL7v/AJHt+P3LkNd+IM7eHtQuLLT7iwYxXI0+7kaN1keFtrfLyR3IyO1N1f4nH7NqC6Po1081u2IZZ0KxShZljfnju3HP+FdDpPgTw3p9vcxmxFy915wmklYkssjlivoOw4wSFGatv4Q8Nu967aTATegi45b5gW3HHPy5YAnbjkZqvaYVfZf9fMy9hmMlf2iV1/n5W3f/AAXbXlPEfxGIXULHTbK9t7m3lESXTw7oi6Soki8jHdgD7dq6Tw54st9au2t47OaBobdpLsyOuLZxIU8tsH73ysfTA96nk8I+HJLue6k0qFpp+ZGJY7jlTnGcAkquT1OOc1JoPh+10r+0ZN5uZ9SnM91I6hd5KhQMDjAA/nUTnh3C0Y6m1KljVW5pzTj/AMPb/L066I5/RPiTpuq6nHYxWNyjSzxxwuSpV1ffh8+nyH161BB8QppdTn26TI1iLZPs4Dr5sk7XLQKvJwASv4d624vAnhOJHSPR0UOqqcSyZAU5XB3ZGD0x06VNH4O8Mx2q2qaTCsItzbhAzY8sv5mOv9/5geoPTFU54W+kX/XzIjSzFpKU4312/Doc/efEgW/2pV8O30sljCZL5BNGDARK0e3k/NyueOxpup/E6106AtdaLdrPHJMk8IlQmPywhYjB+bhweOOuTXTw+FfD8NrJbR6XCIpIRC4yTuQOXwTnJ+Zic9STUWpeDvDWpPI95pMUrSM7udzLuLhQ2cEZB2rx04oVTDX1i7f15hKhmPK+Wor+mn5f1qcrc/E1tNXUH1LSXdYb2aOAQyLuaGNEYsQTnOHHT17YqKbx1q9voWuXFxZzLELm9g0/UAYyqOiu0SsnXjbjJByRz611dz4H8K3LO02kRuXzvzK/zAqFIPzcghVyO+KSDwN4UgeR49HjzIJA+6R2B3qVc4J6lSRnrjvVe1wtvh1/rzM3hsxcn+8Vv6/u6/h6mX4R+IFvrer2+lLpt+DIHQXZiIiaSNcuM4wBkNjntVzxTrmsab4s0uz06wfUYJ7O5lmt0dEOUMeG3N/vEYzzmrc/g7QS1xNaWn2K6mjeMXEDsrRbgAzIM4ViAOQATVnWvDOia0bdtUsvtL26NHE5kdWCtjcMqRnOBms3OhzqSWnb+mbxpY32LhKS5rpprTS602fn0e5gj4g2d1pH23TrGeZpLlbWBWKrudrfzlJ54H8J963/AAdqVzrHhbTdUvIFgnurdJXRTkAkdvaoP+EP8NDUo9RXSIFuY8bGUsAuE2DCg7c7eM46VqaVp9ppenw6fYQ+TbQLtjj3E7R6ZJzUVJUeW0FqbYenilO9aSa12+Vnt69SzRRRXOdxRuYjbv50f3CfmA7VZgkDKDUpAIIIyDWeytazhedjfdP9KANCimRtuWn0AFFFFABRRRQAUUUUAFFFFABRRRQAUUUUAFFFFABRRRQAUUUUAFFFFABRRRQAUUUUAFFFFABRRRQAUUUUAFFFFABQSFBJOAOpormPifqx0fwddyxttmnH2eIj+83U/gMn8KGNHjHj/Wm17xTdXgYmBG8qAeiLwPzOT+NYFAorA3QUd6KO9IAooopgW31PUXube5e+uGmtlCwSFzuiA6BT2xTodW1SG/e/h1C6ju5Dl5lkIdj7nvVKii4E9w15db764M8259rzvlstjOC3rinvqF+6WqPeTstpzbAucQ8g/L6cgflXT+CdPs77TbdbyHzo31Mo6FyAyiAnGAcde/WsvVUsrrwza6tb2ENlKbuS3ZISSrKERgTknn5iKLCuUo9Q1iae8ljurySW5ib7UysxMkYHO/1GOuaausaqtzDcrqN0JoIvJikEh3InPyg9hya7axuoW0/S92nwBBoF6zbNylgC4K5z3xn6k1S0zSdK1C1tNVa0tLU/Y55WgLOIXeOQICcZbGDkgelOwrnLQ6vqkIthDqF1GLUs1vtkI8otncV9M5P50WOsatYvK1lqV3btKSZDHKV3n1PrWl4o0+zt9Q082iIVuoVeSO3D7N24r+7LgHBx+ea6m0s9Ji1yzutM0218qDUYYSrrLHNCWyMSK3DHIyCp4I6UWHc4CHUL+Frho7ydGuVKTkOcyKeob1pjXl21gli1xKbVHMiwljsDHqcetdtpGn6feaik19pljEL/AFFoUUiViyqQrbFX7pyclmOOelSW9lZ31noejzWsEcC3l4pk+YMwj5wSM8tgA4H0osFzh7C/vbB3exuprZpEKOYnKllPY47UNf3zaeNPN3MbMP5gg3nZu9cetbXiuxsYtNsr61FokkryRyLaCTyiFwQR5gBzzgj6VuQeHdNvtPaa3tVWXVbZDpyqT+7ljXdMBz3Kkc+tFgucppl94ghszb6bdakltI+zZAz7WYgnbx3wCcVW87Uba0ez8y5igugsjRHIWX0bHfkda7nRYLFNVjaxiEcUOuC3Ta5wQtvICcZxkkZzXOeKv+PjQv8AsGwf+hvRYLmTNdajDCmnyzXMcdvKXWBiQIn7nHY1MNc1oX5vxqt4LoqFMwlO8qOgJ711uvWNnqPiLxDZzaaLNoHMyXhLbsl1HzZ4IO7j8KreKdG0q20/URbraJJYzIkZgMrOwJwRLuULk9QQaLMLnLpq2qLeyXq6hdC5lUpJL5h3Mp6gn0qLT7680+fz7C6mtZcY3xOVOPwqvRSGT3t3dXtw1xeXEtxM3V5GLE/iagoooAKKKDSAKvaDqEmlavbX8ef3TgsP7y9x+VUaKYH0FDIk0SSxncjqGU+oNOrlvhjqX23w4tu7ZltG8s+u3qv9R+FdTWqZi1YKKKKACiiigAooooAKKKKACiiigAooooAKKKKACiiigAooooAKKKKACiiigAooooAKKKKACiiigCa1uJLeTeh47g9DW7aXEdxHuTg91PUVzlSQTSQyCSNsEfrTEdLRVeyuo7mPK8OPvL6VYpiCiiigAooooAKKKKAA8Cof9ZJj+EdaWZjjaOp6U+Ndq4/OgB1FFFAHj3izVrHxAmq39xdoht1EGnWhPzH5xukPuRmuguLS78ReGfDy6LJbTLZujT+Y5AV1UAD1PU10XiLwtpupaRc2drZ2VnPKBtnW2Xcp3Ak8YPb171UvvBltNpenw2tx9ivrEAx3MEYXLYGSR3zjNeG8FXU5uS5rrW2l3e/9dLaHB7CpzO+t/wDMhsNb1yw8WwaHrv2SdbtC8E1uhXBGeCD9DVGTw/qFnCLa7a2j0iz1B9Ra58w7yoydu3HB565rY0PwvNb6yNZ1fVJNTvkTZExjCLGPYVoeJNOuNVitrNXjSzMwe7yTudF5CjjucZ9q3WHqSpt1E73dlfWzto36/gaKnJxvL5f8E5rSNZNnc3N9Np11ealfx/a5I4gM29sOEByfTnHXmuts9WsLnRo9XFwkVm0fmGSVggQd9xPAxWZrPh+4uNUfUdM1BbKaW2+yzBod6snYjkYIpupeFYp/B0Xh62uBGIGjkjeWPzFZ0kD/ADpwGUkcj3rpwdOrCpyVPh7/AD3797/gP97CMuVXsnbzf/BHyeLdJbXdL0myube+fUUlkSSG5jZVRMAnrzkkgAf3W9DUuu+KNH0qzv5TeW9zcWMZkmtIZkMwHHVc5HUdayvD3gyTT/ESa5c3tvJcF7mSWOC28uPdKIlG0ZJAAi75yWJrC1f4YXl/rF9ejW4I47mW5cL9mOVE3OOHA4IHOMnvXsxhh3JXlp/wTinWx6ptxhdt+Wistd+9zuNH16x1DT0vGdbVZLiW3RZnCl3RmUgc8/cJ+lSTa7ocMAnm1nTo4iiyB2uUC7WJCtnPQkHB74rBvvBjXHg2TQ49R8q5+1yXUF2Is+U7Ss/C59GK9ay7D4btpoiksdSt3ntbsyWi3Nt5kSQbWCwld2Tgu5ByOvSoUKDu+axpKtjY8qVO+iu79euh1Gs+KNH06GJvtlvcyyyQqkMMyF2WV1VXAzyvzA59KvtqmmLYNqDajZrZqSrXBnXywQcEFs468fWuHh+GFv8A2Te2E1+jm8NtvkSDYyLHJ5jqmD8qkkgAfd461q6h4Qu7nwRbeHF1KFXtJkaGb7NgeWjZVSAeuMAspHPIxTlCholLr+AoVsb7zlTW2iv1vt9xv/25oubcf2xp+bobrf8A0lP3w9V5+b8KoaL4t0bWJbUWN3bvFdLJ5TmdAzOjbSgTO4nqcgYx9a5jw18Ob3Rp2J1TTruGaRGmWawLlVWQuBGWc7T8x5Oex60S/Da6a3Tytajt7u3jlWzuIrYhoWacSh/vckDKnpnNV7LDJtc5CxGPaUvZW7q68ut+1zppfF+ixajDZteWxNzKIrV0uI2WZijN2Py/d289SQBVu08Q6RLFD52o2NvcSQCdrdruMuiFd2eDyAO44rnI/AKWuoW9zYXkUcdvNC0cckO7CJbtCwzkckNuB9RzmudPwbjNv9lfVIJYiFdjLbuzeYI9vA8wLtyM9M44zTVPCveVvkTKvmMdqaer6paf1/wT0LVPEemWfhm88QW9xFf2drGzs1rKrhsdQCDjNSr4i8PtZpeLrmmG2eTy1l+1JsL/AN0HOM+1c5p3gea38Car4bm1JHe/LYmEJxGCqgDklm+73Oe1Z/in4aSard3slnqkFlDdM58oW3EYaKOPgqw/udOhzyOKmNPDt2cuu/loaVK+OUVKNO7stL9db639DuRq2lGJJhqdkY3jeRH89cMi/eYHPIHc9qcmp6a+nHUl1C0axALG5EymIAdTuziuHj+GudO1S0n1UMLmFI7VUiKpaneJJABuyVeQZxkYHGe9Xo/A8kfgW98PR38Uc91cC4MwiZkVg6tjazE/w4zuzzmpdOh0n17dC418Y73pdH169vn+TOoi1jSZoPtEWqWMkPltL5i3CldinDNnOMA8E9BVC18XeG7j7Sf7ZsYhb3TWrmadEBkABIGTz1/nXGRfDLVINPvLe3160V72K4t5We0dwI5WV/lzJncGB5JOQfWr1z8Prwanf3lpqWn4u/PXZc2HmhUlC7v4h8wK8Hpg4Iq/ZYf+f+vuMnice0n7L8V/n0OtuvEnh21uJLe517SoJoziSOS8jVkPuCcii98RaHZrJ5+r2KskBuDH9oTeYwM7guckY71zNj8O7W1itYzcxzGC/kuvMkgBd1aExBSc9sg59ulZNt8LbyG8tJDrkDx28axkG1ILL9m8gjh8dMkEgntyKSp4b+ccsRj1tSWr77L79f8AgHZ2PivRbm0+3SX9pa2TLE0U81zGofzE3AYzwfY+hq+usaQ2ojTl1SxN6QCLcXCeaQRuHy5z0IP0riI/h3fQ3VvfxatYvdw2iWm2axLwlRCIi23dnd8oI57kc5q5pfw+j08wmO/V2hvLS4WQwDeVggWLZnP8WCfbOMUSp4fpIdOvjrpSp9e62+//AIbzOtbVtLXUhpjalZC+PS2M6+aeM/cznp7Vn6j4u8N2NnJdS6zZPFFMkEpinRzG7ttAbB45z17A+lc5eeC9R1PxVq9xczW9rp1zd286ssIa4fy0H3JM/IN3ByPXHWoU+HN2bSKOTU7ASWlvDBaNFY7AwjlWQGUbvnPyAcYxknvRGlQ05pdgnica78lPvb5bdeu/9XO1m1zRYXuFm1jT42tsfaA1ygMWSAN3Py5JA59azrrxjoSXK2lpf2t5cPbG5jWK4j2ugcKcOTjOT+hrl3+FyvqF3O2pRNFLcGZA0Ls2GuEmZWy5Uj5MDAHXJzirN58O5Jb/AFG4h1OGOO+WdGT7P/q1klSQBcN2KHPrntTVPDfzkyr5g07U0vmdNrPibStOtLmZbmG7ktZYop4IJVaSMySLGNwzxy3f0rarzKy+GN/DPcSTa9FL56qrN9mYMxFyk+4/PjJ2kcADnNejWC3SWka3s0U1wB87xoUUnPYEnH51lWhSilySudOEq4io37aHL9z6v9LE9R3ESzRFG/A+hqSiuc7ihaSMrGJ/vKcGr4ORVPUYyuLhOq8N7ipbWQMooAnooooAKKKKACiiigAooooAKKKKACiiigAooooAKKKKACiiigAooooAKKKKACiiigAooooAKKKKACiiigAooooAK8f+PWpeZqVhpSN8sMZmcf7THA/QfrXsFfOfxHvv7Q8banNuJVJvJX2CfL/MGom9C4LU56iiisjUKO9Fa3hjTbPUruVL67mgjijLhYIjJLKf7qjpn60wMmivRdP8J6Xpnifw7NcS38lpqLEwwzwKsgkUj5ZBnG3ntzXQrqWlK/ijWEvNS+1WhWB5vs0W6Fd5AWIdCO3Pamok8x4zRXdW3gazZrbTbjUrqPWLmATIi25MCEjIRn9cVm6Z4bsY9GfV/EN/cWUH2k2sUcEYeR3X7x54wOfyosx3RgWuoX1ogS1u5YVD+YAjYw23GfrjiozPN9lFr5reQrmQR5+UMQATj1wAK7zwj4d8Mvr2p2V1ef2tFFZNPBJBjZs4yTg5Egz06c1Q0/wrpL2FtqF7qOoQ2+oSslisdsHfYDjfJjgDJHSizC6OZj1TUY7VbRL6dYFV1WMP8oDcMPoe9Ng1C+g8jybyaP7Pu8na+Nm45OPr3rpoPBsdrd6y2uX0ltZaUyq8kKbmlLfd2g+oIqz8QYreHwd4TSznM8Hlz+XIV2lhlOo7GizC6ONvLu6vJzcXVxJPMcZd2yeKnudY1W5EQuNRuZRCwaPdITtYdCPeuu0qCxn+FC/2jeNa2yauSzIm9z8g4Uev1pP+EHsJmdrPVJp4rjT2vNPYoFMhX7yMPUcdPeizFdHLnxBrhaRv7WvMyMGciUjJHGfrgD8qhbVtTdCjahcFTN55HmH/AFn9/wCvvWhq+iQ6d4Y0nUpJ5TeahvcQkDakYPB9cnj86n8LaHpepWZmvL2+acyiNLWxt/MkAP8AGxPAFLUehiX+oX2oSLJfXc1y6jCmR84HtTodS1CEW4hvZ4xbMzQBXx5ZPUr6ZrptS8GR2B8SJJeyO+kxRSRFVAEgcZ+b04Pan+HvDmkFPDV9qM11ImqXTRNCqjbuVwFB6Hae56+lOzC6OUttQvrcKLe7miCy+cNr4w+CN31wSPxqOe5uJzGZpnkMSCOMsc7VHIA9uTXY3nhnSLrxTq8drdT2WlaarSXTvGCUIJGxBnkehNV5PCun3B0e80rUbi403UL1bORpIwssLkgcjoeDmizC6MC/1nVr+Ew3upXVxGW3FZJCQT60y61PUbu2jtrq+uJoY8bEdyQPSuxfwXoP/E2jXXbsTaS267zACvl5P3fVsD6ZrP1PwtpttqWkeXrDJpmpwmZJ5ovnQDGRtHU8jFFmF0clRXZ6r4T0y20E63Dc6ulpDcLDOtzaqkjKf44xnnr3rpBoek2vxA0uz0C5vNNuZLPzGZUVlClTyN2fmPft6UcoXPKKK6mw8P6TDodvq/iDU7m1jvJGW2jt4g7EKcFmz0Gavf8ACD29vNqwvtUZLexgiuY5448iSJ887eueOnrRZhdHEdqDXR+KdBsNP0nTtX0m+nurK+LqonQK6svXIFc5SGFFFFIDr/hTffZ/EL2jN8lzEQB/tDkf1r1WvCNBujY61ZXecCOZSfpnn9M17vWkTOa1CiiiqJCiiigAooooAKKKKACiiigAooooAKKKKACiiigAooooAKKKKACiiigAooooAKKKKACiiigAooooAfDI8MgkjbDCt6yukuY8jhx95fSueqSCZ4ZBJGcEfrTEdLRUNpcJcQiRevcehqamIKKKKACkY4FLUU7H7o6ngUAJCN0hkPQcCpqRF2qFpaACiiigCva31pdXN1bW86yTWjiOdB1RioYA/gQfxpby8tbOLzLq4jhXnBdsZwpYgepwCcDsDXC33hfWbzxfezsbu30y5vjM7W16YWkUWkaLnYwb/WKePbPSmeJPD+vap4R8MrdWtxd6pZH/AEtUuwhybeRCSdwVvmKc5JwT2JrqVGnde9v/AJHmvF11Gf7t3Tdt9dV5dn87M9AtbiG6tYrq3kEkMqB43HRlIyDVTW9XsdGtFub+by42cIPUknHT+deY3Xg/xjY2NlY6Rc6klgltbNdQx34MrTBZBIELOMAHYSAyg9s11F1oet3Xw4sdPvFN5q0Hls/nSqzttfJBfoTt4J7+prDG0/ZUZTpSTfRBRxlapeMqTi0t+l/I6031iJY4jeW4klAMamUZcHoQO9IuoWLXH2db22abcV8sSruyOoxnORXE6l4d1W4fUo10i3d9QdJIrtplDWYAHy+vy4421n6ZpN7qMl/b2unws6a07NqJkAePa+SMdfy45ryZY2spcvJ+f+X47anQ6807cp3niDV10mK3ItJruW4mEMUURG5mwT3IHQGnDUpV0STUbjT57d0RmNvI6B+PfO0Z+tU/F9hJex2rJpMOqLFIS0TzmJhkYypzj86oW+i6pH4AvtKkAe6mjl8mHzMiMN92PceuPWtp1KqqSSWltP6t+vyLlKak/Q6BNUsSsfmXdvDI4X928y7gWGQOvWq3iHXrHRbOWeeRZJIwCYEdfMIJxkAn3rk73wrqE9nrO7T4pLiWytY7Ri6ZEiJh8HPy8gc8ZqLXPDWsSpqUEekQXsl3Mk0V4ZkDRAAZTnnjGOOKwqYrEqDtDXpv5+XkvvIlVqWdo/1qd/8AbbPAb7XBgyeUD5g+/wD3f97261DdatptvDcyyXtvi2UtKqyAsoHqM9a42TQ9eWZbNNOR4E1o34uftCgFSW429eN1N07wxqq3FzGdPhggktbiM+bKkn7x+mwgbsZ5+bpVPF13oqf4Mftqn8p2Njrel3lpFcw30ASVA6hpFDYPqM8c8UllrFrNYx3VxJFZiSRo1WWZOSCRwQSD06Vy/h/w3dHU9Nm1TR4Y4bTTzCQzo484MMNgeoyayj4R15beEtbrKDHPEYd8ZMZeVmDZbI5BHI5FT9axKSlyX+/y/wCCL2tS1+X+tD0ia7tYZkhmuYY5JPuI0gDN9B3qLUtSsNNhaW+u4oFVDIdzc7QQCcdSAWXP1FcRqPhjWjNbiK1juJkt4ITcPMrRsExkOrDcMc4K9aPit4X1LXby0m0+znuG+wXNtIY7oRqjOYyhwzD0fkA9BnoK9HAzdeo41Vyr+u5niMRWp0pShC7VrLU9CByMjpRXl2v+GfGEUE1jo9zqR02O83Qxx3484oYEGd7uDtEgb5SfcAjirfjC31xp/Ctg0WrahN9huftaWN/9mLyqkQDM+5QcMT3HXIHau1YaLatNa/5XMpY+cVLmpPS3fW7tpp+h6NTLeaG4gSe3lSaKRQyOjBlYHuCOorzKPw/42kuLePUJNQmuS1qGvYtT8u3jhCKJkaMEEuTv+YKclgQVxWIvhH4gW+k6fa6e+qWZgso44o4tQjCwzBjvL5fkHgjAbjjC1awsH/y8RlPM60dVQk1r0d/y/r77e0TTQwhTNLHGHYIu9gNzHoBnqT6VFbXltcWhu4Zd0ILgtgjG0kN19CDXmdx4P8RC10+KRdSvYohp9zOkmpln+0JI/n4LP2Ur3x6c1VutE+In2+zl8vUJkhmy4TUU2vGZ5CysGkAJKMowQeMDIxihYam18aHLMa8XrRfyTf6HqUGqWE8FlPDcK8V9j7MygkSZUt+HAJ5q5XnusaD4p/4V94f0rSXuLa/tYQl19nuljZcQOuN2cH5ivrzz70uj6T4wj+HOpafJJdR6q82bcyXmZTHlNwD7nCMwDgfMcE547Q6ELXU1vb8dzWONqqXLKm9r7dbXt6na6pqmn6Z5H2+6SD7RJ5cW4E7mwSenQAAknoMVajkSSNZI3V0YBlZTkEHoQa8rufB+vancRST22pQ2cct19nt7jVC80KvbFRl1c5DSY43HAJzwSKo23hj4gQxiO3k1O2RNO8qCMX6bI/8ARiuw/Ofn83kMOOQdwxitPqtNr41cw/tHEKWtFtX0snf122+49korkPD+k65pNvrEH2m5MTWkTWklzctcMs/lESHklsbsHHT0FcJ4Ttte8Q6msdrNr9vpqG0F80mqsxZ8SGUq27K5O3KjBHoOgiGGUuZ82iNqmYSpuEfZvmlfT0+W33aHtVME0JuGtxLGZlQOY9w3BSSAcdcZB59jXjJ8MfEqNtrXWrXALgXRGooqzDeSGiHmAgYxwTHwcYOKmi8K+OTbG5KajFqb6bFbyT/2gpdtlw5ZAd+NzRlcHgZzkgk1f1Smv+XiMFmtd/8AMPL7n/luex0V5d4U8NeKrc6rca4+uXcfkqlhbf2sFflm3AlXwGxjkseDjJ7eo1z1qapuylc9DCYideHNKDj5P5+QUUUVidQMAwKkZB6isyLNvctCenVfpWnVPVI/kWdc5Trj0oAtocilqvaSbkH0qxQAUUUUAFFFFABRRRQAUUUUAFFFFABRRRQAUUUUAFFFFABRRRQAUUUUAFFFFABRRRQAUUUUAFFFFABRRRQAy4kWG3kmb7qKWP0AzXyzcytcXMs8nLyOzsfcnJr6U8YzfZ/CerS9CLOXH1KkCvmes5mlMKKKKzNArpPB/iC10iy1OyuorsJfIqie0cLNGQc8E9j3rm6O9NAdrJ4wsDP4ZZLW+K6PK7SGWQO8obHOc9eO9Uv+Ektf7P8AE1t9nn3avKJITxiMB93zc/yzXL0UXFY9CX4g28kEM91BqxvooRH5cN5stpCBgMwHI/CsfTfEWm3GitpHiOxu7qFblrmGW2kCujN94Hd1ByfzrB0uzW7F4WEp8i1kn/d7eNo6nJ6euOatX/hzWLG2kuLqz2RxBWkxIjMqnoxUHODnr0p3YrI2dG8VaZYeKbnUI9FFtp09o1p9ntyAwU4+bJ4Lcc1d0zxtp9vpkOmSRazHbWbt9la1uhG7xk5CS9jj1Fc7pnh64vtEfVlmgWKO4SFkMiBsEEkjJzkY4GMnt0p3iDw3qGl3dyqwPLbRXJgR8qWJJ+XKg5Ge2RzRdhZGna+Lrae41eDWLGebTdSKkxxS5liKfdIZuvTv/wDWqt4w17TdV0rSNO0uyubWHTlkUCZgxYNtwcjv8pz9aydU0fUdMjSS9tvLR2Khg6sAw6qcE4PseadZ6Fqt3ZC8t7MvCQxX5lDOF+8VUnLAewNF2OyNrRPEGiReD28P6vp15cK12bjzIHVSnAAwT34PtzWxoOrXGteMdGi8P2DQWGkxbfKlkG7yiQJGY9OciuO/sHVv7O/tD7G3keX5v3l3+X/f2Z3bffGKsDwtr3liQWWAVV/9cmQjAEMRuyF5HJ4ouxNIt/ErUYL/AMUyx2ZX7HZottbhTlQq9cfiT+lP0LxJZWfhj+x7qC+RluhcLJZyhDL/ALDk84qgPDt8qTwy20wu0mgjjVWQxt5pwvzZ5zxgjI9TUV34d1i18oTWLZll8lQjK58z+4QpO0+xxRqPQ6afxppd1rWsy3mnXb6dqtvFFJGjqJUKKBkHoelVtQ8V6UsXh+HStNuoodHuzMFmcEyDcD1Hc4Pauf1PQ9T021W6vLdUgaTyhIsqOC+Cdvyk84B+lW/D3hnUNUubItC0dpczBPM3KG27sMyqTkgc8gY4ouxWRrN4r0lPEGp3EWm3cmm6tEUvIJJAH3Ek7kI449DUcnijTLY6PZ6Tp91DplhfLeSCZw0szAg9uBwMViDQdTe3luobVnt0Z9rFlDMqEgsFzkgdyBxTToWrDTv7Q+xt5HliT7y79h4D7c7tvvjFF2OyNtvFNoZvFMn2W4xrMZWHp+76/e59+2asWPjO0tbrw3N9gllGk2zwyhsfMWx8yfTHfFc9feH9XsoFmuLMqpdYyA6sys33Qyg5Un0IFW5fDF9b6Pc3l1E6zxzxQxxIyvuLk5B2k4YYHHXmjUNC/qvibTp/C2oaLbpqsr3Vwsyz3kqueCODg8cDtmtKLxvo48RaZrradfLc21t9nnUOpVgFwCvPqe9cpN4d1mK4gt2sWMk5ZU2urDKjLAkHAIHJzjFVdT06802RI7yJUMib0ZXV1ZemQykg8g0XYWRvWGv6PcaFbaR4h067uI7KRmtpLWQK2GOSrZ7VZvfGkd7Drsctk8Qv7WK2tUQgrCqE43E8nr2rjaKLsLI3NT1qC78IaToqQyrNZSyO7nG1g3THOaw6O1BpDCiiikAV7zok/wBq0eyuM5MkCMfrgZ/WvBq9o8BS+b4R09u4QqfwY1cNyJm5RRRVkBRRRQAUUUUAFFFFABRRRQAUUUUAFFFFABRRRQAUUUUAFFFFABRRRQAUUUUAFFFFABRRRQAUUUUAFFFFAE1pcPbyh15HceoroIJUmiEiHINczVvTbs28m1v9W3X296YjeooBBAI5BopiA9Khj+eYt2X+dPmbalEAxGD3PJoAfRRWN4u8TaN4V0ptR1q7WCLoiDl5W/uqvc1UYuTUYq7IqVIUouc3ZLqbNFfOnib4+a1cTtH4f022soAflkuB5khH0BAH61a8JfE7xfd6cLq6vIJXMjDBgUDHpxV5hRnl+H9vWWl0vPU8WjxFg69b2VNt+dtD6Borznw78TYpZFh1q1EGTjz4clR9V6/lXocE0U8KTQyLJG43KynII9RXDhsXRxKvTdz2KVaFVXix9FFFdJqFNSOOPd5aKu47jgYyfWnVDfXVtY2kt5eTx29vCpeSSRgqqB3JNFrsTaSuyaivDfGvx6hhne18K2C3AUkfa7nIU+6oOSPrj6Vz/hb4s+NNU1Kb7RfWwRU3BEt1C5z+f6104jB1cPhpYiorRir+Z4b4jwLrqjBuTfZafefSVFeUaP8AE7UI5FXVbOK4j7vD8jD8Dwa9J0PV7DWbJbvT5xLGeGHRkPoR2NeVhcfQxOlN69up61LEU6vwsvUUUV2G4UUUUAFFeX/Eb4yaL4buJNN0qIatqCZD7XxDEfQt3PsPzrzGP40eNtR1eCJZ7O1heUDZFADxnplia7Y5fXlTdRqySvqeHieIsDh6vsubmltpr+Ox9PUV47p/xK16Bx9qjtbpO4KbD+Yr0Lwp4s0vxChSBjBdKMtBIfmx6g9xXhYbM8PiHyxdn2Z6lLFU6jsnqdBRRRXoHQFFFFABRXI/EP4g6D4Lth9vlNxfOu6KzhIMjD1P91fc/hmvE9b+O/i27lb+zbex0+H+EeX5j/meP0rtw+X1665orTzPGx+fYLAy5Kkry7LU+mqK8N0P4keKPsNtNPPb3BeNWYPCBkke2K7zwr8QtP1SZLTUYxY3LHCtuzGx9M9vxrwo5nh3VdJuzTtr5HbQx9Gsk07X7nbUUUV6B2BRRRQAUVmeJde0nw5pcmpaxeR2tunGW5LH+6o6k+wrwzxV8fdSmnaLw3psNtAD8s10N8je+0HA/WurD4KtiPgWnc8zH5vhMBpWlr2WrPoaivnnwf8AFDxhfWstzdX0EjCXAXyFCgYHpXd6B8Tt0ixa1ZhVJx50Hb6qf6V5OJx9HDYmWGqu0o/cPC5pQxMFON0n3PS6R1DKVbkEYNR2dzb3lslzazJNDIMq6HIIqWutNNXR6RmWRMUzQt/CcVpKcis/UV8u7jmHRxg/UVdgbctMCSiiigAooooAKKKKACiiigAooooAKKKKACiiigAooooAKKKKACiiigAooooAKKKKACiiigAooooAKKKKAOf+JDMvgbVmXg/ZyPzIr5yr6M+JCs3gbVgoyfIJ/UV851nPc1hsFFFFZlhR3paSgAopaSmBp6DewWa6kJ2YfaNPmgjwM5dgAB7Vralrdhcalr06SSFL2ySGAlDyw2cH0+6a5alouKxt6LfWEeg3NldXDQy/bIbqPEZYPsDArx0PPWtODxJY2+r6zfqHm+0ajDcwqVI3qkm459Dj1rkKWi4WOm8S6xp1xpLWVg0TebcidvKsxABgEfN1LNz24qL7Zo93Z6dLdXl5bT2Nr5HkwR8yEFiCr9FznnI9etc7QKLhY6z+2dJ+2jXfPuPtosvs/wBi8r5d/k+VnfnGzHOOtR3et2ElzqkiySFbnSIrSPKHmRfKyPYfK3Ncv2oouFjtLbxFpccVkrSSZh/s3f8Auzx5DEyf/W9ab4a1m3W8lijVpZrjV1uEU/LuQpIpOTwG+cYB71x1JRcLHXeJLKHSPB0Gm77nzn1FpgJ4/LYoI9uQp5A5HJ6np0pdH1TQ31DRdS1C+uLWXTY0jaFIC4k2MSpBHTOec1yLMzHLEk+5zRRcLHbW3ibShb20zrFHcWkLwqPsYeR8lsFZDwoO7kEetZeqX+j30j6o13eRXL2qQ/ZIk2gMqKh+fps4zjGee1c4KKLhY7yXxJolvBMbOQt/pVvcww/ZNpxGSSrv1ZufvHI4qCw1vQtHjmns7u4vZZtShuvJeAptRSxIJ6FvmriqWncLHZv4h0uE20NpcNFH9pM8klnZLCU+QqMg53n5uR0I4rG8VX2nXn2QWWx5o0YTzRweSkhJyMJ2IGcnjOaxKKVwsFFLSUDCijtS0gEoqvdX1tbf6yUFv7q8msy41xzxbwhf9pjmuWrjaNL4panr4LI8djLOnT07vRf8H5G3Xp/gjXtF03wjbrqGqWlsyu4KySAN19OteCz313NnfO+PQHA/Sq561wTzi3wR+8+kw/BDa/f1fkl+r/yPoO9+J/g+2yFvpbk9vJhYg/iayLn4xaIvFvpd/L7sUUfzzXidFc0s2xD2svketS4Oy6Hxc0vV/wCVj16X4zRDPleH3b03XIH/ALKai/4XRJ/0Laf+Bp/+Iryais/7TxX834L/ACOpcK5Uv+XX4y/zPX4vjNAceZoEg4523IP/ALKKv23xh0FyBPpuoQ+pAVh+hzXiNFNZpiV9r8EZz4SyuW0Gvm/1Z9D2PxL8H3WAdSa3J/57wsoH410WnaxpOpY+walaXJPaOUFvy618rUKxVgykqfUcV0QzmqviimedX4Iwsv4VRr1s/wDI+t6K+aNH8aeKNKIFrrFwyD/lnM3mL9MNnH4V3OhfGKQER63pasO8tqcH/vk/4130s2oT0lofPYvg7H0dadpry0f3P/Nnr1FYnh7xZ4f15R/Z2oxPL3hf5JB/wE9fwzW3XpQnGavF3R8zWoVKEuSpFxfZqwUUUVRkFFFFABRRRQAUUUUAFFFFABRRRQAUUUUAFFFFABRRRQAUUUUAFFFFAGpo930t5D/uH+latcuCQQRwRW9p10LiD5j868N/jTQmPn+ZgnqanFQJ81z7KM1PTEV9TvbfTtOuL+7kEdvbxtLIx7Koya+OPiB4q1Dxl4lm1O6Z/LLFLWDORFHnhQPU9/U19EftHahJY/DC5ijJBvLiK3JHoSWP5hMfjXhHwbtLWbxmt/exedBpdtLfmP8AvtGuVH54r38rhGlRniJLb9D4biatUxWMpZfTdk7X9W/03O++HXwM+2WcWo+LbiaASKGSygIDgHn527fQfnXptt8MfCFrYi0tLGaBRkhluHLAnvyTXMP8RNchiIebT2NysLQSSWksSQq7YMvzf6yNf72V5x61OfH+ttpky2/2K6uLS9kt3uoImeG42oGjVQDwXJ25ycYrxcbipY1ONbWPbofT4LJMJg4pU4K/d6sx/G/gu68Pj7XbyNc2BON5GGjPo3+NXvhR4kksdRXRbqQm0uWxFk/6uT29j/Ou10/WrHxBPe6bdXFoIbmPy7a2LDzZVAIeTHpnIX/dzXi8ok0/UXVWPmW0xAPTlW/+tXx+NorLsRCtR2fT80ZYin9VqKcNj6QoqK0k860hm670VvzFS19UndXPXCvmj9onxxNrGvyeGbCdl06wfbPtbiaYdc+oXp9c19Gazd/2fo97fbd32a3kmx67VJ/pXxJaRy6prMUTuzS3dwFZieSXbk/rXt5NQjKcqsuh8fxdjZ06UMNT+3v6Lp8/0O9+E/wqv/GMY1O+naw0gMVEirmSbHUIDwB/tH8jXt2ifCbwVpKEQWE8kjLtaWS5cs35EAfgBVOw8TvY+KtO8K6DZwto1tBNbB+A000MYOxDnAwcAnHJJ9Kjg8XeLIJr63urfT7u6j05rt4bVGJsZMjEchBIY4JPGD8prhx2PniuaMvgfTp8+56uWcP4XB043ipT6t66+XYi8W/Dj7PbSXmhSSSbBlraQ5Yj/ZPf6H8647wprlz4f1hLyHcUztnizw69x9fSvR9E8ZvOLRNRvLK2RJZBc3MgMayruKxBATwXA3+yj3FcR8TrCKw8XXAgULFcIs6gdPm64/EGvi80wccLy4ihpqb4zDqjapT0PbbSeK6tormBg8UqB0YdwRxUlcp8KLlrjwZbqxyYXeMfQHj+ddXX0WHq+2pRqd0ejTnzwUu4V5R+0T43m8O6LFoemTGLUdQUl5FOGih6Ej0JOQPoa9Xr5H+PGoPqHxR1YsTtt2W3QHsFUDj8cn8a9jKqCrV/e2Wp4PE2OnhME+R2cnb/ADMr4f8Ag3VvGmsGx00KkaANcXEn3IlPr6k9hX0D4c+Cng7S1ikulu9SukIbzZZig3eyrgY+ufrXJ/DzUZ/CvgbTLXSRHHf6jbS6lcSNaPcM6hiqqFTGAFGSSePxrsZviDc3GqeHrTTRZzQ3M0Meo3KEmNWkUkImcHOAScjjgVeY5jUnUlTi7RWnqc+RcP4enh4VqseaclfXp20LmufDXSriFm0qSSzn/hVmLofrnkf54rzC6g1DQ9XMcge1vLZwQQeQexB7ivRrbxrq32rUra5jtoZMlLfzEZFt2EjqfMJ4IWNRITxwcdxVL4tR2N/pWm69Y3EVwGYwNNEch+CR09CGr4jNMupRpOtRVmux7GMwsYw54KzR23grXF1/QYrw7VnU+XOo7OP6HrW3XlfwRumXUdQs8/I8SyY9wcf1r1SvVy7EPEYeM5b/AOR1Yao6lNSYVleK9Yi0LQ59QkAZlG2JD/G56D/PYGtWvNPjfctt02zBIUl5D7ngCnj67w+HlUW48RUdOm5I8Q8TeHta8QeI2vLRpdRu76X5kZsuGPp/sj9BXqvg74D6LbWiTeJ7ma+umGWhgcxxJ7ZHzMffI+lN8BSrpOh674mWOKS4soAlusrhVLtnjJ7nge+cVoL8RtVW1axzBNqMl6kEEy2UgJRo95byCd5IPyjsTXVlmcYypgoKpL59beZ4OB4ewkpvEVI8zfR7f16nS3Hw18MtZrb2kE1mUUKjJKWxjpkNnNeaeLvDd94dvRDcYlgkz5U6jAf2PofauzPjjWv7P0i4VbSTzi4nZIXxI6zKhjweY2ClmIOcbe9XNcvrTxN4a1eGW5tftEStdWlsGHmxxIMh2HXLDJx2DLXkZjl1GtTlOKtLf19T18RgoezfIrW7CfCTxJJfWz6Leyb5rdN0DseWT0+o/lXf14H4DumtPF+myqcbphG30bg/zr3yqybEyrYe0t46DwVVzp2fQKZPLHBBJPM4SKNS7seiqBkk0+uJ+OeoSab8L9YliZleWNYAR1G9gD+hNe3Sp+0nGHdmuKrrD0Z1X9lN/cfOXxV8Z3XjLxPNds7rYQsY7KHPCpn72P7zdT+Xau5+GXwTk1awh1bxRcT2lvMoeG0hwJGU9CxI+Ue2M+4rgvhPplrqnj3Tob6PzLSEvczJjO5Y1L4x3BIA/Gva2+Jup21q19N9kkiubbzLSI20seHLhQFc5EoXPzYx04zXvZli3hIxoUdND4bh/K45pOeMxfva7ef/AAOiOosPhf4NsbRra006WJWO4t9octn1yTXH+N/AtxokLX9hI91ZD74YfPF7nHUe9a//AAmmvLoVy7PbG7t7vypJDZyIYlMRdd8R5G4gKDk9c+1dFoniSDWLv7Hfy2luk8Cxpau37yWXH73Gf4Qfl9yrelfHY3A0sZeUl7z69fn3PtpYCjycsIpW2scF8MPEkmk6umnzyf6DduFIJ4jc9GHpnoa9or5z1q1/s/WLyzUn/R52QfgeK9/0G5a80Sxu2OWlt0dvqVGf1rz8jrytKhL7JhgKjs6b6D9UTdaM3dPmFNsJNyCrbqGQqehGDWXprFGMZ6qcGvfPRNWigdKKACiiigAooooAKKKKACiiigAooooAKKKKACiiigAooooAKKKKACiiigAooooAKKKKACiiigAooooAyfGcPn+EtWixkmzlIHuFJ/pXzRX1TcxLNbyQt92RCp+hGK+WZ4mhnkhkGHjcow9wcGs5mlMZRRRUGgUd6KO9IAooopgFLSUUgCiiigAoFFApgFSLHm3eb+66rj65/wAKjq7ZJ5mm347oEf8AJsf1oAp0lFFABRRRQACjtRR2pAFLSUUAFFFFAC0lR3E0VvGZJXCr/OsK/wBWmmykOYo/X+I1y4nGU8OveevY9fK8kxOYy/dq0ere3/BNW91G2tQVLb5P7q/1rFvNTurjK7vLQ/wr/jVKkrwcRj6tbS9l2R+jZbw5g8DaVuaXd/otl+fmLSUtFcR74lLSUtABSUtJQIKWiigYlFLSUALRRRQAlLRSUCHKzK4ZGKsDkEHBBrtfCvxL8QaMUhupP7TtBxsnPzgez9fzzXE0VpSrTpPmg7HNi8Fh8XDkrwUl5/p2PpPwl410LxIqx2lx5N3j5rab5X/Ds34V0lfJKMyOHRirKcgg4Ir0jwR8Ur7TzHZeIN97a8ATj/Wxj3/vD9a9zC5upe7W08z4HNuDp006mCfMv5Xv8n1/P1PbqKq6XqFlqllHe6fcx3Fu4+V0P6H0PtVqvaTTV0fDSjKEnGSs0FFFFMQUUUUAFFFFABRRRQAUUUUAFFFFABRRRQAUUUUAFFFFABUttcNbSiQZx/EPUVFTZT8ppgdHZssgaRTkN0PtViqHh9SumRk/xEn9av0yTzz9ofS5tU+GV2YI2kktJo7kKoJJAO0/kGJ/CvG/ghZz6d4zhm1SARWF3DJaTLIcFhIuB+Ga+pLiGO4gkgmUPHIpVlPcHrXgvjHw/ceH9We2kVjbuS1vKejL6fUd6wx+c4nBYX2dKKcW9W+n9dz53Mssi8ZDG3d42/A9Kj+HOkLC0cmo6tMwhWC3eS4BNtGrBgicYxkDhgegrV0jwtYaVoV1pVnPdJ9rZnnuNw812bgnOMDgY4HFcJ4U+I1xY26WerwvdxoAFmQjzAPfPWukl+Jfh5Yi0cd7I2OF8sD9c1yUs0ws483Nb1PajjKUle9i7feH9F0i9PiNpJoEsogwhVgI9yRmNTjGc7TtxnHtXjBEuo6kQFJlupug9Wb/AOvW74z8YX3iIiDYLayVtywg5LH1Y963PhN4ZkuLxdevIysEJ/0ZWH32/vfQfzrxsXW/tLERpUvhXX82cFap9aqKEdkepWsfk20UPHyIF49hUlFFfVJWPXK2rWgv9Ku7FjgXEDxE+m5SP618Rp9o0jWlLoyXFlc/MpHIZG5H5ivuWvnT9ozwHPY6rJ4u0yBnsrog3qoP9TJ03n/Zb19frXtZPXjCbpy+0fIcW4GdWjDEU1rDf0fX5Hqmm+FvCPiJdO8VabbLbNLE8yPbhRueQcs3H3lOcehzWj4R8HQeGZP9D1jVJ4SG3QTuhRmY5LHCglvfNfN/wv8Aibq/gkm0EYvtKdtzWztgoT1KHt9Olev2/wAevBr26vNa6tFJj5kEKtg+x3c1hiMqrU5vkjdHbgOJsJXop1p8suqf6HZap4M03Ubfy57i7EjTSyyTKyh5BIu1lPGNu3C9MgAYNeXfES/h1DxRObZt0Fui28Z65Cjn9c07UvjJ/wAJG8+laPaSafGy8TSOPMkXuAB939e9VvB3h658Q6qtvGrLbIQbiXHCr6fU18dn3tfaxwfK+bR/5f8ABN6mPp46Kjh3zK56n8KrVrXwZbF1wZneX8CeP5V1VMt4Y7e3jt4UCRxqFRR2AGAKfXs4el7KlGn2Vj2KcOSCj2Cvkr4+aZJpvxQ1MsrBLrZcoSPvBhzj8QR+FfWteb/HTwC/jDSYL3Tgo1Sxztz/AMtYj95fqOo/Ed69bLcVHD1uaezR4fEeXzxuDtTV5Rd159zB+DlppnjHwHp8f9oXtjqmjpJZySWkoSRoXO4A5BG0jH4rXcS/DjwkwsPL0yOE2UqSBkA3S7Rja5I5B6n3ArxnwPJN4MuzNpjETH5Z/MH+sA/hI7f0r1jTvidpEkI+3Wt1by452AOv55BrwamdYKvXm4uyvpfqb5TiXDCwpV3aUVb7jpNZ8O2OrtcG9aZxNam2CggCJSckrxwSQOTn7orzz4mraaTp1n4etZ5Z5PPe8uHlILM7Z5OABk5bgAVq638T7ZYWTR7OR5SOJJwFVffAPNedIuoa5q+B5l1e3L8k8kn+g/lXlZpmVOpT9jR1bNsXioyj7OGtzufgjaMbzUL4r8ixrED7k5/pXqVZHhHRYtB0OGwQhpB88zgfec9T/T8K169bL8O8Ph4we/U68PT9nTUWFeb/AButGaDTr5VJVWaJj6Z5H8jXpFZ3iPSYda0a406fgSL8jY+4w6H86rHUHiKEqa3Y69P2lNxPK/hvFp2rwaj4a1JnVLvZNCyNtZZIzkFT6jgj6V2knw902Z3urjVNWn1MujR6g8y+fFszgKQu0Dk9uc15PfWuoaDrBhlD293bvlWHHTowPpXf6D8TohAsWtWknmAYM0ABDe5UnivFyvMadKHsK+jRx4TFKnH2c9LHXWnhfT7Xw4dChluRbu5edy4MkxLbn3HH8R64xwa5zxxpel6DaahrMc0wubxZIoYNw8tXlVVdgMZ5VB3IGOMVLffE7RY4ibS2u7iTsGUIPzzXm/ibX7/xBf8A2m8YALxFEn3UHoPf3rpx+a0I0nGk7yf4GmIxkFBqLu2WPh/aNeeMNOjVchJRK3HQLz/Sveq4f4VeGZNKsm1S+j2XdyoCIRzHH159z/hXcVtk+GlQw95bvUvBUnTp67sK4z426bJqnwx1iCJGeSOITqqjJOwhj+gNdnTZESSNo5FDIwKspGQQeor2qVR05qa6M0xNFV6M6T+0mvvPjn4S6xDofxB0m+us/ZjKYZuP4JAUJ+gyD+FfScfw30BojFNcahdW6wtFaRSTgraKxz+6wODwME56V5h4p8BW/g/V5ZLW3ZrW4dmgmbnaCc+X7Y/UV0nhD4g3WlWyWWpQteWyDCOpw6D09xXJmnEOHrYzkcXFLS76/LsfO5BRqZZTlQrvd39D0TQvDVvpFrfJDf3011fcz3s8gaYkLtU5xj5R04qpc+FdEs7i21VpZ4ItPjjYoHGx/K3FGbIySNzHgjJPOaov8TPDwi3LHes3ZfKA/rXD+M/G174gjNpFH9ksc5MYOWf/AHj/AErhxGbYalBuMuZ9Ej36uNpwjdO7Of1W5bUtXubtVJa5mZwMc8nivoLRLU2Wj2Vo33oYEQ/UKAa8q+FnhmTUdSTVrqMiytm3R7h/rHHTHsOtewVzZHh5qMq0/tGOAptJ1JdQrJP7vU5V9SGH41rVl6iNupI395P5GvePQNKPladUcBygqSgAooooAKKKKACikdlRSzMFUdSTgCuU174jeD9HZo7jWIp5l6xWw81s+mRwPxNFwOsoryLUvjlpcbFdP0W8nHZpZFT9BmsWf46asSfI0GyUdt8zE/yqedFcrPd6K8EHxz1zPOiaeR3HmPV+y+O0mf8ATvDoPr5Nx/iKOdBys9sorznR/jJ4RvSqXn2vT2PUyxbkH4rk/pXcaRrGlavD52l6ja3idzDKGx9QOlNNMVmXqKKKYgooooAKKKKACiiigAooooAKKKKACiiigAooooAK+cviJZf2f411SDbtVpjKvuH+b+ZNfRteO/HnTTFq1jqqr8s8Ric/7SnI/Q/pUT2Lg9TzSiiiszUKO9LSd6QBRS0lABRRS0AJRRS0AJRRQKACtTw4vnXF1a957WRR9Rhv6Vl1f8P3H2bW7SZvuiQBvoeD/OmgKH6UVe121Nnq9zb4ICyEr9DyP0NUaACiilpAJRQKO1ABRRS0wEqnqWoRWa4+/KeiZ/U1Fq2pLbDyovmmI/Ba552Z2LuxZicknvXk43MPZ+5T3/I+xyDhp4pLEYlWh0XV/wCS/Mkuria5lMkzlj2HYfSoqK7HwR4Z03WfB/inVrxrgXGlQRyW4jfCktvzuGOfuivDjGVWXnq/1P0GrVpYKina0VZWXm0l+LONpa9D1zwAuh/DKDXr62vG1Odstsnj8q3UsAu4ZJbI9Omea5Tw54Y17xF5v9jabLdLDjzHDKiqT0G5iBn2zmqnQqRkotavUzo5jh6tOVVTXLFtNtq10Y9Fdr4b+GfibWX1SJrf7DLp8ZJjnwGkkxkRjkYyMfMfl561k6P4L8UavJcpp2kSz/ZZWhmbzEVFkU4KhmIBP0Jpewq6e69RrMcI3Je0j7tr6rS+33nP0tdn4Z+GviTWxqqiD7HLpwKtHNgNJKAD5fJGOCDuPHvWXovgzxRrJuf7N0ea4FtI0crBlVQ4PKgkgMfYZo9hU0916gsxwt5L2i9219Vpfb7zn6WpLmCa1uZLe4ieGaJisiOpDKR1BFdDZ+AvGF5pi6jb6DcvbunmIdyhmXGchCdxHuBUxpylpFXNquIo0kpVJpJ7XaRzNLXSaX4E8W6pBbz2OiyzRXEZkifzEUFQcHqwwc9jgmqWn+F/EF/rc2i2mlXEmoQE+dDgKY8f3icAD3Jo9lPT3XqSsZh3zfvF7u+q09exkUldp4m8Hf2D4AsNVv7e6ttXl1CS3mikYFAihiCAPoOckUmheEP7Z+Htxq9hb3dzqy6klrFFG3ylCoJJGP1zir+rz5uW2trmP9pYf2ftL+7zct+l72+7zONorffwX4oTWpNGfSJUvo4GuDEzoP3Y6sGJ2kfQms+20XVLnRJNagtGksI51t2lDD/WNjau3O45yOgqHTmuh0RxVGSuprp1XXb7+ncz6Wug1nwV4q0jSzqeoaLcQWqgF5CVby89NwBJX8QKva14O1CTUo7XRdDv0ZdNjvJo5riOR2Vjjeu09CSMLy3tVexqdmZfX8O7NTTTvrdW0t5+ZyNJW54g8JeI9AW3bVtKmt1uW2wncrh29PlJ59utP1vwd4n0XTV1HVNGuLa1YgeY2DtJ6bgCSv44pOlNX916FxxmHly2qL3ttVr6dzBorox4F8XHSf7UGhXX2Xy/N3ZXdsxndszuxjvio9F8F+KdZ07+0dN0ae4tedrhlXfjrtBILfgDR7Gpe3K/uE8dhknL2kbJ23W/b1IPCniXVfDV+LnTZyEJHmwscxyD0I/r1r37wT4u0zxTZeZat5V1GP31s5+ZPceo96+a5EeKVo5EZHQlWVhggjqDU2mX15pt9FfWFw8FxEco6np/iK68Hjp4d23j2PIzrh+hmcOePu1Oj7+vf9D6vorjvhx44tfFFr9nn2W+qRL+8izxIP7y/wBR2rsa+opVYVYqUHofk2LwlbCVXRrRtJBRRRWhzhRRRQAUUUUAFFFFABRRRQAUUUUAFFFFABRRRQAVHcHCVJUV1/qzTA6TSV2abbr/ALAq1UVmMWcI9I1/lXK3HiO6t/EWtJcXDJY6WA/lR6fI+9PIWQ5lHyqck4Bp3JOvqpq2m2Oq2bWl/brNE3Y9QfUHsa5g+Otl5c2c2jTJcWUSz3iidSIomxtYH+I89PY+1W9J8SXOpeIrW2jsxDp9xb3EkcjMC0nlyIoOB93qeD6j3FTJRkrPVA43WpzGr/C6TzC+k6iuw9I7gEEf8CHX8qy4/hn4gaTa0tki/wB4yE/yFb9h4z1tWW5msHvreWV4Akdq0IST7R5UaiRjtfIyTjpirNv8RYbvUrbTbLS/tF3dM6wxrdp0Tdu3f3eV4B65Bryp5PhJSva3zOWWApN7DfDvw20+zkWfVJzfSDkRgbYwffu3+eK7tFWNFRFCqowABgAVwl98SrK3CyJps0sLQiRSJRuyYjJtIGQOBjkg57Y5pdQ8fz20lzaf2JtvYk3CN7kFch0DAsoIBxID68cgcV3UMPRw8eWmrG9OhGmrRR3dFcZF438tJTNYSSpBOY7iRWC+XunkijAH8XKcn8fatfwn4g/t2KRnsXs5EjimCNIHykiblOR7dq6Lo0sblMmijmheGaNZI3Uq6MMhgeoIp9FMTVzx7xr8CtH1KaS88PXh0qZiWMDrvhJ9u6/qPauDm+BHjRJtiT6XKv8AfE7AfkVzXt+ua/qlj4nW1YwW1j5sKRtNbuUn3/eHmrkRsD0Vhz681lT/ABKiW8TNn5MCbvNDSBt4OBHh/uj5jyeR716FPNsRTXLe/qeDiOGMvrz5+SzfZ2/A43wb8B7i0v4r3XtcQCJgwhslOW9i7AY/AfjXtel6fZ6ZaLaWNukEK9FUdT6n1Nc1YeOra8vrC1jsiRcymFpVnVo0cMVwrDhumeoJBGAeldfXJXryxNT2lTV7bdD0MDlmHwEXGjG1/mFFFFZHcFFFJI2xGbBOATgDJNAHL+KvBGla5I1yu6zvG6yxjhj/ALS9/wBDXE3Xwx1yN/3FzZzr2O4qfyIra1bxfr+n+HrLW1/s+4XU4ZGgt1Ug252F1JbPz4AwwwOeKk0fxnrH9rT6df2Ec9283k2sMLhVJVpA25z/ANcielebXyzC15c0o2fkYVMHTqO7Rkad8L9SkcG+v7eCPuIwXb+grv8Aw14a0vQIStjCTKww80nLt+PYewrPs/GlnceIotFNuYpZGEZDTIXSUxeZtKA5wBxu6Z4pnhjxNPqXizVdLneHyYstZBYmDSIrbXbJ4IDYGeOcgZxV4bL8Ph3zQjr3HSwtOlrFanWUUUV3mwUUVz3jPVrzTZNLhtJfK+13LRSOLR7hgBGzfKick5UfhmgC54i8P6Zr1sIdQg3Mv3JVOHT6GvPtT+F1+khOn6hBNH2EwKN+mQf0rf03xlqjNHY3WgyNflki/wBYIg8jIZANrZKfICcHocCo77x8/kW9/Zaa7aeCfPeRgGYi1afYq9jjaN3Tr9a4cTgMPiXzTjr3MauFp1fiRzVt8MtdkfE1xZwr3O8sfyArtPC/gTSdFlW5lLX12vKySLhVPsv9TmpZ/FjHU5tNsNJlvLuIFynnKgKCONi2T7yKoHrWVpXju8umtUfSM3V3apNFbJMABzLuJc+0Y4x1PWs6GWYWhLmjG789SaeDpwd0jvKK5XRPGUeq6lbQQ6bKlrcymKK4aQcsIRNyvUDbx9a6qvSTOgKKGzg4OD2NcGPE+s6fq11b3flaisV1JbokUawYVIFlZ2ZmIGAxGKTY0jtNRsrXULR7S9gSeF+qsK881r4XhpGk0jUAik8RXAJx9GH9RWnF8Qkltmlj0eZ2iEzzqJgAkcaI7MCQN3DjjH+NTReOWuLs2dro0slw10II43nVCwKyMGIIyBiM+oORz1xy4nCUMT/EV/zMquHhV+JHHL8NPEJk2mSyUZ+8ZDj+VdF4f+GdnbyLNq90bthz5MY2p+J6n9Kt3PxCtYrFtQTS7iS0C7Q/mKGMvk+ds2/7pxu9aivfHt3p8t2uoaCIvIbAUXQZ8CMO2QBnOGHTI9SO/LSyjCU5c1r+pjDA0ou9juIYo4IUhhjWONBhVUYAFPrhLbx1dvcwJNpYVriWaC3hSYHe6yIqksR8vDHPB6VctPGwuLyOFdJmWLz4beeQzL+6kkdkAx/EAynkdua9NNHXynX1m6z8s1u3rkVpVna30gP+2f5VQi3af6sfSpqr2f8AqxVigAoorL8Ua/pfhvSn1HVbgRRLwq9Wkb+6o7mgDSlkjijaWV1RFBZmY4AHqTXl3jf4x6Xppe08PxLqVyMgzMSIUP8ANvwwPevMfiH8QtY8WTNDuaz0wH5LVG+97uf4j7dBXGVm59jRQ7m74m8X+IvEUjNqmpzPGekKHZGP+Ajg/jWFRRWZYUUd6KACiiigAqWzurmzuFuLO4lt5l6PE5Vh+IqKigD07wf8Ytc0xkt9cjGqWo4L/dmUex6N+P517X4T8VaH4ntPP0m8WRgP3kLfLJH9V/r0r5Gqzpl/e6ZfR32n3MttcxnKSRtgj/63tVKbRLgmfZdFeYfC74pW+vNHpOumO11M/LHKOI5z/wCyt7dD29K9PrVO5m1YKKKKYgooooAKKKKACiiigAooooAKKKKACuW+KeknVvBt2kabprfFxFxzleo/EZrqaRlVlKsAVIwQe4oYJnymKK2vGuk/2N4mvLJR+58wvCfVCeP8PwrFrA6Ao70Ud6QBRRRQAUUUUAFFFFABRRQKAClBIO5eCORSdqKAOk8Wxi6sbDWI1GJYwkmOxHT+orm66vwqU1PQ7zRpSNw+eLPbP/1/51y0sbRSvFIu10JVgexFNiQ2iiikMKO1Ao7UAFZ+sagLVPKiIMzD/vketTaneLZwFuDI3CA/zrl5HaR2d23MxySa8vMMb7Jezhv+R9fwzkKxcvrNde4tl3f+S/ERiWJZiSTySaKSivnj9MQtejfDC6tofh547hmuIYpJbaERo7gFziToD17V5zSYGegzWtKp7OXNbv8AirHLjcKsVS9m3bVP7mn+h3XjCe3k+E/gqCOaJpojdeZGrgsmZDjI6ir/AMNJp28KXmnwvoWp2890HudJ1GXyG4AxKkhIHYfTFcDo+m3mranDp2m2/n3dw22OMMF3HGepIHQVBdQSW9zLbXEe2WJ2jkU4O1gcEfmK0VZ8yqW0tb7lY5Z4CEqTw6nrdy++Te1099mmnpue1WjaC3jjxRp2m6xE327w+1tG1zeb0E5UgxrI3VRkfrWRoWn2Fn4O01Y207VLiDUX+3RXmpbIbNlfAdIww3Z5O7mvKMDGMDFGF9BVvFJ/Z7/jqc6yVpWVV/Z+dk1umn1/4c90vLmxv/ib45t49RsVOpaLHDayPOojkfyk4DdKpeG/7JvvBGjaTGLGW90e6lF1HJq5swj7+JQV4kGB/nNeTWOjahfaZfaja2nm2lgqtdSblAjDHA4JyefTNUSAewqni3fmcd7/AIu/5mUckg4+zjV+Hl+TjHl1s09U72/Q6f4p6nbav441C+tPIZGKqXgJKSMqgFgSB1I6969Y8Pf2PYeNdDvbe4028sjZ7Rq17qW64yY2GxU3YTk9MYxmvAKNq/3R+VZ08S4Tc2rtu51YrKFWoQoRm0oxcfk1buv8vI9W8b6kq6J4GhttQUGK8uGmWOYfKfPTBbB44Jxn3rb1a+0/UPF/j7RbTVrO0vNUgtvsd00wWN9sabk3jgZ5H4mvDsD0FX9J0bUdWivG0+0M6WUDXFxhlHlxjktyRn8MmrjipN6R7fgrGE8mpQguapa19bLdzU1f0atbqegePYDpvwj0PR7nVrO+vbfUZDIsFyJfLBViF4PQZHtS+Cbc6l8HdV0i11izsLybU1ZEnuRF5oCr8uc9/wAuK8vAA6ACghT1ANZ/WFz81tLW38rG/wDZb9h7Pn15ue9ut77dj3nSdU0vT9d8O6BfazZT31votxa3F2Jg0YkkwUQv04ArDs9LTw38M5dMvPEGlxXp1u2nDwTLMIVBXa5APIyufYV5FgYxgYoCqOigfhWjxl/s9/xSX6GEci5XpU0um9Fq02/ktXpqe0+Lns7nw14jvdek0e3vpoP9GvdK1DnUXAwoeEE8dM56Z9q0JdUs49fv5otRt1P/AAhaxo6zL/rMj5Qc/e9uteDqnUqmcDkgdKTaPQdfSn9dd78v9a/5k/2BFx5XU/DT7O2r/l9OyR6z4F1rTbHwBoFxq90jra+JPMdXfc6Js4bHXAY5rV8U3el6Zonim5xpkkWroypjWXuXuiSSrLHj5CM57Y6V4jxnPGaAAOgFSsY1Dlt0/SxpPI4Tre153q7tfPm79/U90s7qw1Kzi1HX9Q0eWBNMKLrNldm3vEIHETRbssf0ql4IkW50LQba/n0HUtKtQWFw959ku9NJPzAfNlvwHNeM7ON+3jpux3pCFPYGn9cd0+X/AIP9ef3kf2EuSUVU3emm2jWlno9ell5bmj4l+yf8JFqP2C4kubT7S/kzSHLSJuOCT3PvWfRSVxt3dz3YR5YqN72J7G6ubG8ivLOZ4Z4mDI6HBBr6D+G3jKDxTpxjm2xanAo8+McBx/fX2/lXzrVzRtSvNH1OHUbCUxXELZU9j6g+oNdeDxksNO/TqeNnmS08zo22mtn+j8n/AME+rKKxfBfiK08TaHHqFthJB8s8WeY37j6dxW1X1sJxnFSjsz8drUZ0Kjp1FaS0YUUUVRmFFFFABRRRQAUUUUAFFFFABRRRQAUUUUAFQ3X3DU1Q3X3DQB1dp/x6xf7i/wAqjFjZh7pvs8ebvH2jIz5uFC8+vygCn2ZzZwn1jX+VS1RJjR+FfD0fl7dJtx5bblOCTnjqe44HB44Fcx4P1HTp/iBqUMen2Ns2JBbTorB5hv8Am25JDAkMTtAAI75r0Csa08L6Ja6jFqFvaOlxEWMTC4kIj3ZLBV3YAJOSAMUrDucyNes7G4vLHUbGyhsLGZ5o7UKyTJIs48txvO1w7MG3DAXPJrOuL/wTqOpW8j6RdxLFKZp5oyvlRuwlXYzBjgEhj8nBOOTXbXPhXQbmSV7ixMpk3ZDzSFU3MGYoN2EJYA5XByKRfCfh5bKez/s1DBcBBMrSOd+1mZSSTnO5mOepzzSsx3Rxt1qPhaS8u/tnhWaUQQpM6pGq+TD5MYywMmCwWTHAzgY5xW1Yr4Z1vxBNEfD8nmXMM8i3UgASdVdY3Iw2RliOwzjPpW7ceG9FnuLyeWxVpLyIxXB3sN6EKMcHjhF6Y6VT0LwrFpevz6v9reVpI5I0j2lVRXkDtxkjOQPuhR14JOaLMLouHw3oRlikOmQF4ixQkdyxY59fmYnnuTVyw06xsM/Y7aOHMaRnaP4UGFH4DirVFUTcKKKKAM670PSbu+F7c2MUk+VJY5wxX7pI6EjtmqkfhHw1G7Ouj225lKkkE8eg549vTtW5RRYLmVF4c0SKaCaPToRLbnMb8kg5JyfU5JOTnmtWiigAooooA5b4heK/+EXgsWjjhllnmJkWR9uIEGZGHI+YDGB3JqvqnjiO1u4ng0+4n0/dMj3AC/vWRRxH8w/iOMtgHnFdJdaVp91eG7ubVJpjCYNz5I2E5Ix0/HrWYngvw2m3bp7bUBCqbmUqMgAnbuxk7Rk9TilqPQ5i41Tw2s4X/hGpIHvZ2t2M0asrHz1jmQAP8py3UcHrzUV1rvhi5ljkn8NzxefF9rcPEpkkjZJZFZSj/KSwfOfU9jmu1n8NaJM0TSWKsYpnnQ+Yww7yCRj17sAf/rVDceEPDs7W7Saf81vHHHCyzyKyKgYLghs5AZuevNKzHdHMWHiHQ11KO7tPClwHCwR2zwvESzOHQYUPtGBGRuz09usNt4l8Px6z9q0rw1Kt8zv5k5eMeWHSR84D85MTZXj164z2Fr4V0G2mjmhsSrxlWUmaQ5YFyGOW+Y5kc5OT81QReC/DcTK0djKpUKF/0ubgAMAB83QB2GOmCaLMLoo2Xj3TZtJivHt7gOY0LowRNsjOyBDlsKSUY8nGB1ro9E1K31fS4NRtd3kzLkbsZBBwRxxwQRxVBPCnh9LSe1TTUSKeRJJNsjg70GFYMDkEY7Ed/U1p6dZWunWUVlZQiG3iGEQEnHfvyaauJ2LFQz2tvPNBNNCryW7l4WI5RipUkfgSPxqaimIz77Q9JvvO+1WMUpmdZJCcgsyrtByOcgcfSoJfDOgS3CzyaVbF1Ty1+XgLsKYx0+6Sv04rXooC5iJ4T8OpF5S6TBt8zzDnJJYgA5OcnIUDHTgUv/CKeHfI8n+ybcIAAAARgAsQAc8D524Hqa2qKVkO7KUGkaZBLHJDZQxvHKZUKrja5TYSP+A8fSrtFFMQVQl0bSpZpJpLGF3kZmclfvFkCMT9VAH0q/RQBj23hjQLdJUh0uBVlR45M5O5XADA5PcAD8KrXfg3w/cSQsLJYRHP57LGSoc7XXB9B87HAxzXQ0UrDuzIm8M6BM5eTSrZiYvJI28bNu3GOn3eM9ccUuo+GtD1C6kurzTYpppBh2JI3DGMHB9OPfA9K1qKdhXMYeFvD4RkGlwYbJ75BJUkg54OVU5HpViHQtHhRUi0+BFVomAC9DGcofwPNaNFFguFZ2uf6uH/AH/6Vo1na592Aern+VAFiy+4Ks1Wsv8AVipriaK3t5LieRY4o1Lu7HAVQMkmgDM8WeINP8NaLNqmpSbY04RB96Ruyr7mvl3xr4o1TxXq73+oSHYCRBAD8kK+gH8z3rR+KPjGfxdr7TIzLp1uSlpEfTu5Hqf5cVyVYylc1jGwUUUVJQUUUUgCiiigAooooAKKKKACiiimAAkEEEgjoR2r3j4L/EhtSMXh3XpgbwDba3LH/XD+43+16Hv9evg9LG7RuskbFHUhlYHBBHQ04uwmrn2nRXCfBzxoPFWhG3vHH9q2QCzjvKvaQfXv7/Wu7rZO5k1YKKKKYgooooAKKKKACiiigAooooAKgvpvItXfvjC/Wp6yNcm3SpCOijJ+tAHn3xP0Y32lDUYVzPaZLY6tGev5dfzryqvoNlVlKsoZSMEHoRXjPjbQ20TWXjRT9lmy8B9u6/hWUl1NYvoYdJ3paSoLFpKWkoAKWkpaAEpaSigAoooFABRRRQBe0K+OnapDdc7Adrj1U9a2/HOmgSJqtuN0UuPMI6Z7H8a5eu08H3kWpaXLpF58xRcAH+JP/rf4VS7CZxVLV3WtOm0y+e2kyV6o/wDeX1qlSGJTZpFhiaSQ4VRk04Vg+ILvzJPssZ+VOXx3PpXNi8QqFNy69D1Mny2WY4pUltu32X9aFC+uXurhpX/4CPQelQ0lLXykpOTcnufslKlClBU4KyWiEpaSlqTQKKKKAOu+DX/JTtD/AOu5/wDQGrsdM8M6emlan4jn0jTtXu7rWrmCOK/vVt4o41kfJySMsSD/ADrzDw3rF1oGuWusWKxNcWrloxKpKk4I5AIPf1rY0fxzrGmi8iNvp19a3dy109re23mxJKxJLKCcjr612UK1OMOWfd/oeFmOCxVWs6lF9Irdq9nJtaWfVdfI6+Xwloln4/vI7HSY9X08acLyOJrxVgtWOQfNfPKgjsehq9c+CvD2q6x4LaKCxt01T7Qb1dOmZreTygGwhbnJ5FcDaeOteg1291dzaXMl9D9nuIJoAYXi7JsGMAe1LfeOtcuU0dYls7I6PIz2RtYdmzdjK4yQRx6euc1oq9CzvHr281+hySy/MnKNqmqja93/ACtarylZ3t57naWt/pF/8PvHo0rQYtIECxRFYpGZXUScFgejcHOK1x4G8O2N/beG73SdMMEloDcapJqSrdLMVJyse7O3PHTpXn+sfEjXNT0e/wBKksdHt7e/UC5+zWhjZ2BB3k7vvcd/ypkHxG8QxWEduY9NluYofJiv5bRWukTGMBz7e1WsRR05tbeS7t7GUsrx9n7N8t3e3M2/hik79bNPR332Zvzaf4X8P/DbS9W1DQotU1CW7u7QOJSivtdwHYjrgKMD3rZsPD/hTULS2ttB0fR9VBs908Mt1JBqXm7SSV3fLj8PWvLr7xFqF74YsPD0ywfZLKaSaJgp8ws5Jbcc4PU9q2rP4j+ILaCHbBpUl7BB5EOoSWatdRpjGA/09RUQxFK+q0sui+ZvXy3GODcJvmcpP4mlZt8ui7eTVvMxvCmkx6t4x0/RZy8MdxdiGTJwyjPI+vGK9U0W40NZviBpek+Ho9M/s/SLqASpIxaZVDL84PfIzx614xb3Vxb3qXsMzpcxyCRZAfmDZzn867S7+KPiK5sr62az0ZDf27293NHZ7ZJgy7SzMD97BPt7Vnhq1Omve39PL8DpzTBYnESXJqrLq1Z3TvbrdaamxNY+F/DX/CNaPeeGotXm1e2inubuSVg6+acAR44GK4rx5o0OgeMtR0e3kaSC3n2xljk7SAQD7gHFaWi/EPX9L022sVh027+yDFpPd2okltx/sNnj8c1zF9d3N9fTX15M81xNIZJJG6sx5Jqa1SnKKUV+G3+ZrgMLiqVZyqvSz6t3d7p2fw2Wll+h7XdaL4NX4qSeCV8K2oiubdpPtPmMHibyiw2DOAPl/M1y1zZeHPB/hPRb698Pw65das8zO9xIyrFGjYCrjo2COfY1gSePNbfxwvjBorL+0VjMYXy28rBQp03Z6E96XQ/H2t6XYfYPI02+tlmaaGO9tRKIHY5JTnI5PvW8sRRbeltXbRaLS2n3nn08txsIwTk2rR5lztXaUk9em8X2dj07TLDS/Cd54306y0u2uLVdE+3KLjcXKMrfuH5+7wffnrXi+i266n4ktbcWMkyXNyB9ltzhmBOdik9OOMnoK2NK8e+IbDX7/Wmktr641CPyrpLuHfHInZdoI4HoOKw7HVLux1uPWLJkt7qKczx7F+VGznAHpzjHpWVatTnypaJN6eVzrwGBxOH9q5u8pKOt3uo2f49T1e/8N6BeaF4mibRtD0+60y3823WyvGmuYiCR++OSp6Y496ztctvB3hvWbbwpeeFZtSLWaPcXtuzNdNI65zGuQCB6Vzdx8QdWli1WKPTdGtl1aJo7zyLUoXJ6vndndyfb2qS0+Jfia20+K3Qae1zDD5EN+9qDdRx4xtD59PatXXovZa+i7v8A4BxQy7Hr4nddudrWy1vq9Gnprvfc6BtRtY/gHKi6LZFRqzWo8xWDbvLH74jP+s/TjpXlldBpni7VLHwzfeHfKsrqxvJGlb7RDveOQjBdDnhuOvNc/XLXqKpy26Kx7OX4WWHdVSXxSbWt9/yCkpaKwPREpaKKAOj+HviebwvryXWWazlwl1EP4l9R7jqK+kLaeG6t47i3kWSGVQ6Op4YHkGvkyvX/AIFeKC6P4ZvJCSgMlmWPb+JP6j8a9nKsXyS9jLZ7ev8AwT4ji/J1WpfXKS96Pxea7/L8vQ9Yooor6I/NAooooAKKKKYBRRRSAKKKKACiiigAooooAKiufuVLTJxlKYHR6U2/Tbdv9gVZrP8ADr7tKjH90lf1rQpkhRRRQAUUUUAFFFFABRRRQAVx+r65r1le3Kw2bTwreFIdsROUWDcQcerYwfqK7Cikxo4OfxT4gimZ1sopoTGNjLbsFOHcF/mYHB2qME/xD8da51DV7vw1HqFvI1pdeeitCkG4qGkVSpDA8qCeRxx6V01FFgucNqHiXxFpspi/s8XitLMiSeUQQIyAN3QfNnAx+vSrura7rFnq5iSGNbZ7aORfMgdvLYhsqSp5JIA9sj8esoosFzkfD/iTVdUtbl2tYYpFt5nCrG58mRG2hGyfmJ68Y6GqWjeJPE39n3AvNN+0zwI8okEJTeudoGOmQeev3a7iGKKFPLhjWNclsKMDJOSfxJNPosF0clca9rjWOk3EFiqS3RZZUaIsq/vUQNwcgYYt1/GqK+Ktea4gL2McaiSRZ4fs8m4IuB5mf7p5IHXjvXd0UWC67HAS+LtemL+RZJBGs4xI1s7fuhKF3EZB5U56evPo8eKfEkMcby6QJnlcHYkTAKDHG2wZOc5ZuefukY9O8oosF/I5FvEurf8ACNHUF03fci58kgRkKFxndjd0z8vXr+VZ974u8R22k/2hJpMCDarmN4pMxgyMmGOeoxuJ9PzrvqZPFFPC0M0ayRsMMrDII9xRZhdHFL4n1z7XcL9mhNuoQR3H2eTy24c5A+9yQF68HnvVu317Wr3wrfaklolpcwYRUaIsQ6keZlc9OuP611tR28ENvCIbeJIoxnCoMAZoswujiT4o8Q29nAz6Yt3JIFcOkLKCpaQYwTwTsGPTcOD30de1zW7O9uFtLGGSCLAG6NyzHymkPIOP4dv1I+ldTRRYLnFzeKtZSN3GmKQJVU4ifKZ35Q5I3N8qnIwPmAxmnHxJq0OjaRK8UL3d1DK8iPA4LMmMRhR0Y5xk8ZrsqY0MTTJM0aGRAQjkcqD1wffAosF0cb/wlWuG6uIm0cQpHI4R3jZgxGcR/KfvNjIPA56VTi8Y69NDa3MOnxzI8TSSrFE+I2zgIxJ5I+9kEdCPevQaZBDFbwrDBGkcajCoowAPYUWY7rsUPDepPqmmpNNA0FwOJYypGD2I9iMHqetaVFFMkKKKKACiiigAooooAKKKKACsvWzma3X3JrUrJ1Q79SjT+6n8zQBfsx+7FeUftEeKjaWEXhizkxLdASXRB6R54X8SPyFeqGaO0spbmdtsUSM7t6ADJr5J8WaxN4g8R32rzk5uJSyA/wAKdFX8AAKib0LgtTLorc8MeGNQ8QwXs9ncWFvDZBDPLd3HlIockDkjHY1F4k8O6loL24vPs80V1GZIJ7WYSxSKDg4YelZWNLmRRS7W4+U89OOtWbSye4gupRNbxfZow5SV9rSc4wg7nnpQBVopSrAZKkfUUEHAOCAehxQAlFKVYYypGemRQQRwQQfcUDEorctPC2r3WhnWIo4fI8uSVI2kxLJHGcSOq91U9TWVp9q17fQ2qzQQmVgokmfYi+7HsKBEFFPkjeOR1xu2kjcvIOD1B9Ku+HtHvdd1WLTbAR+fKHKmRiq/KhY8/RTQBn0U4qwO3ac9uOtJg43YOM9aAEoq5qGl6hYR2sl5avEt3CJ4DkHfGSRu46dD15qptbIG1snoMdaANnwV4guPDPiS11e3JIjbbMg/jjP3l/L9QK+s7C6gvrGC9tZBJBPGskbDupGRXxlX0B+zp4gN94dn0Kd8zae26LPUxMen4HP5irg+hE11PVKKKK1MwooooAKKKKACiiigAooooAGIVSx4A61zVxIZpnkP8RzW1q0vl2bDu/yisGkxoKyvFOiw65pL2kmFlHzQyf3G/wAD3rVopDPAby2ms7qW1uIzHLExVlPY1D3r1j4geGBq9sb6zQC+iXkD/lqvp9fSvKGUq5VlKsDgg9Qazasap3EoooqRhRRRQAUUUUAFFFAoAKKKKACp7G6ms7uO5gba6HI9/aoKKYHod1BaeJtFSSMhZMZRu8b9wfauCvLea0uXt7iMpIhwQav+G9Xk0q83HLW78SoP5j3FdhrWl2mvWSTwyL5m3MUo6Eeh9v5U9ydjzLULgWto8vG7oo965RiWYsxyTyTWz4uW4ttSNjcRtG0PUHuT3HqKxa+YzKv7Sry9Fp/mfrHC2XrC4JVH8U9fl0/z+YtFFFeefTBSUUUALRSUUALSUUUCFpKWkoGLRSVd0TStQ1rUotO0u1kurqQ/KiDt6k9h7mmk27ImU4wi5SdkinWpoPh3XNdk26RpV1ec4LRp8o+rdK9y8A/BjS9OSO88TMuo3nDfZwcQIfQ93/Hj2r1a2t4LWBYLaGOGJBhUjUKoHsBXsYfJ5zV6jt+Z8VmXGlGi3DCx533ei/zf4HznpPwQ8WXSB7240+wH915C7fkoI/WtuP4A3BUGTxRErdwtiSPz3ivdaK9KOU4Zbq/zPmKvF2aTd4zUfRL9bngl38A9SVT9k8R2kp7CW3aP+RauV1z4S+NtLQyDTo76MdWtJA5/75OG/SvqC7uILS1kurqZIYIlLySOcKqjqSa5Xw98QtB8Q+JjomitLdlImkkuNu2MAY4GeTnPpWNbLcImo3s3tqdmD4nzhxlUspxjvpovmrHyldW89rO0F1BLBKv3kkQqw/A1HX2R4l8M6F4jtTb6xpsNyMfK5GHT3VhyK8F+JHwj1Pw+kupaK0mpaauWdMfvoR6kD7wHqPyrzcVldWiuaOqPqMq4rwuNkqdT3Jvvs/R/5nmNFJRXmH1ItJRS0DCikpaACiikoEFLSUUDFqxpt5cadqEF9auUngcSIw9R/Sq1FNO2xMoqScZLRn1P4a1aDXNCtdUt8BZ0BZc/cbuv4GtGvHfgFr3l3dz4enf5JQZ7fPZh94fiOfwNexV9jg6/t6Sn16+p+J51l7y/GTo9N16Pb/IKKKK6TywooooAKKKKACiiigAooooAKKKKACmyfdNOoPSgDQ8LyZhni/uvn8CK2a5zw9J5eqNGePNQ/mOf8a6OqEwooooEFFFFABRRRQAUUVwnjnx7FpbyafpOye8HyvKeUiPp7msMRiaeHhz1HZGdSrGnHmkzrNZ1jTdHg87UbuOBewJyzfQDk1wes/FABmj0jT8jtLcHr/wEf415zfXdzfXLXN5O88znJdzk1BXy+JzytUdqXur8TyquPnL4dEdJe+OPE90Sf7SMI9IUC1nP4g11zltYvifaYj+RrMory5YmtP4pv72cjqze7Zs2/inxFAQY9Yu/+BPu/nW3pnxI1+2IF0tveJ33Jtb8xXF0VdPG4im/dm/vHGvUjtJntOgfEHQ9SKxXLNp87cbZTlCfZv8AHFdcrKyhlIZSMgg8Gvmiuk8JeMNT0CRY97XVln5oHboP9k9j+le1hM9d+Wuvmv8AI7qOYPap957pRWfoGsWOt2C3lhMHQ8Mp+8h9CO1aFfSQnGcVKLumeommroKKKKoYUUUUAFFFeX/Fr4s2PhRpNJ0hY73WcYbJzHbn/a9W/wBn861o0J1p8kFdnLjMZRwdJ1a0rL+tjvvEOvaP4fsTeazqEFnD2MjcsfQDqT9K8g8V/H61id4fDWkNc44FxdnYp+iDkj6kfSvD/EGtapr2ovqGr30t3cOfvO3Cj0A6AewrPr6PD5PSgr1NX+B8BmHFuJrNxw65I/e/8l/Wp3mrfF7x7qDEjWPsi84W2iVP15NYFx4z8W3DbpfEurE5zxdMv8jWEaK9KOHpQ+GK+4+dqY/FVfjqSfzZ0ll498aWePI8TamMDHzTF/8A0LNdRofxu8a6eVW8ktNSjHUTxbWP/AlxXmdJSnhaM/igvuLo5njKLvCrJfNn094P+OHhnV2S31iOXRrk8bpDvhJ/3x0/EAe9eo280NxAk9vKksTjKujAqw9QRXwjXW/D74g+IPBt0PsM5uLEtmWzmbMbfT+6fcfjmvJxWTRa5qLs+x9RlvF9SLUMWrrut/mv8j7EornPAXjLRvGWki90ubEiYE9s5HmQt6Eenoehro6+enCUJOMlZn3lKtCtBVKbun1CiiipNAooooAKKKKACsWQ+Zq0rdgQo/AVsswVSx6AZNYumgvK0jDl2LH8aAOc+N+qnS/h3cxxttlvXW2X6Hlv/HQa+aa9l/aZvv32i6WpwFSS4ceuSFX+TfnXjVYzeprBaHovwkCzeG/Fdp9nsbuaaO2EdtdziJJcM5IzkdOvWulDWKXOn6a9xp1hfy6FfWf2CG7D28Dv9wBySAW6nJrxULvYKF3EnAGMkmp5LC8ijnaSynRIHEcxaIgRueitxweDwfSkmOx6tZzHR18N6e39m3N0mj3FvIn2xUZXMudscoyFkx0J4681bsJbG38SapjVBOWsbLzPPeMvG/2lCY2deHYDkn/CvMrfwzdSWc00jG3kit7meSGaB1KiEAlckYJOenbvVXWdFuNO1o6SALqcBNohQksWUMAB1zzTuKx6Nr+rpqVt47tNSvI57S2v4Xs4/l+QG4Acx465XOT71oeMb/TIdMunje2uNNM1u2lrNcwtBFtYH93Gi+YBj7wb8cmvIbvTb+zEJutPubfzRmHzYWTeP9nI5/CibTr63u0tZrC5iuZMbInhZXbPTAIyaOYdj13WL6EXum6lLc2Mdx/ae6Oyu7tJ7SRSjfvI3Vd0aZIwCMAkehrk/ir5MkGlztdy/bH83zbOa4juHgXcNp81PvKecA8jFccNNv8A7f8A2eNPuvthOPs/kt5mf93Gam1rSZ9ISy+0EBrq2FwE2lTGCSNrA9+KTYWPV/CMemT+BrHR21OC2t7m2YPqJuIvNhklceZaqjcqCAOehJzXB+AY1sPidpcU58lYL8K3mOvygHuRx+XFZV14e1JdQmtbSyu77yztLxWknJ2hiMEZGAe/1qna6bf3XnLa2FzP5I/eiOFm8sf7WBx+NFwseyQa1t8Y+E9L+3Qf2Zc6YUvYyylH5k+Vz+XHv70nhC5YXXhybT9QsIPD8OnOlzC00asLoxuGyp+bcWIwfSvG/wCz73yBN9huPJbbh/JO1txIXnGOSCB64p0ml6gl8tlJp10t24G2FoGEjD2XGTT5gses+GIY7zV/AusQ3liLSws/s9yz3KK0cgL/AC7Sc55FVNF+zXXhAabqFxbWeni1mY31rdRlNxYttmiYbjICAAV59PWvM00fVJL2SyTS7x7uMZkhFuxkUe64yKeuk3EllHcxRyyTNO8PkLA5YbF3E5xjgZyOoxk8UXCx61pOrXEtz4Z1GXUoZrePw/OjCSdWAuAj5DKTnONo5HPSs7SNd+3eBz4yvpw2saNDPYRnbtLNNjymGOPlBbj0FeYz6XqEN1Haz6ddR3EoBjieBg7g9MAjJrQ1e/8AEUejWuh6kLm3sYHYwwSQeUCw654BYjd3zjNHMKxi12vwT1Y6V8QrEFsRXmbaTnj5vu/qB+dcVU9hcyWd/b3kRxJBKsqfVSCP5VKepTPs2imW8qz28c0ZykiBlPsRmn10GAUUUUAFFFFABRRRQAUUUUAY+uSZmSIdFGT9TWdU17J5t1I/UFuPpUNIYUUUUhhXFePfCP2/fqemR/6X1liH/LX3H+1/Ou1ooauCdj58ZWVyrAqwOCD1BpK9Z8Z+D4NXDXlltgvsc9ll+vofevLL21uLO5e2uoXhmQ4ZWHNZtWNU7kNFFFSMKKKKACgUUUwDtRRRSAKKKKYBWxoHiJtFDfaNz2fV1HVT6j/CsesvxHNttkhHV2yfoKwxFb2NKU+x3ZZg/ruLhQ6N6+m7/A9W1rSNH8WaVHIXWQFcwXMX3l/+t7GvIvE/hzUtAuNl3HvhY/u50GUb/A+1S+EvE9/4eucwnzbVj+8gY8H3Hoa9d0bVtH8Tac/klJ0IxNbyryvsR/WvMtQzBfyz/P8Ar7z63mx/Dc7fxKD/AA/yf4P1PBaK9K8T/DcMXudBkCnqbaQ8f8Bb+hrz3ULG80+4Nve20tvKP4XXH5eteXXwtWg7TR9dl+bYXMI3oy17dV8v6RXpKWiuc9MKKKKAEpaKKACiigfQmgDR8NaLqHiHWYNJ0yHzbiY9+FQd2Y9gK+qfh94M0rwdpQtbJBJdSAfaLph88rf0HoKxPgl4LTwx4cW8u4x/at+oeYnrGnVY/wCp9/pWn8QPFU+ktbaJokK3fiDUTttITysY7yP6KOfyr6TA4WGFp+2qbv8Aq3qz8vz7Nq2a4n6nhn7i+523bfZf8E1PEPiSx0iaKzCS3upT/wCosbcBpX9z2VfVjgUy0sNa1DE+tXgtUPIsrJyAo9Hk+8x+m0VH4M8MQ6DBJcXEzX2r3XzXt9Ly8jeg9FHYCuhr0oxnPWp93+ff8j5irUpUvcoa/wB59fRdF+PpsRWtvBawiK3jEaDnA7n1J7n3qWiit0rHG227sbLGksTRSIro4KsrDIIPUGvIrn4I2Z1HULqw1i408tIsmnmL/lj13K3QkZxggg4r1+isK2GpV7e0V7HbgsyxOB5vYStfc8Yg8VeOPh1dx2fjO3bV9HZgqX8XzMo+vc+zc+9etaHq2n63psWo6XdR3NtKMq6Hp7Edj7Gp721tr21ktbyCOeCRSrxyLlWHuK8d1nR9S+E+u/8ACQ6D5114ZuJAt9ZZJ8kHoR/Q/ga5X7TCat80PxX+aPTX1fNlyxioV+ltIz8rfZl26Mi+NvwxjaKfxN4ctwrqC95aRjhh3dB6+o/GvC6+19J1Cz1bS7fUbGZZ7W5jDxuOhB/z0r5w+O3gtfDevjUtPi26ZqDFlAHEUvVk+h6j8fSvOzPBRivbU9nv/mfUcK55OcvqOJfvLZvfTo/NdDziiiivEPuwooooAKKKKACiiigApKWigC7oOpTaRrVpqUJIe3lV/qAeR+Wa+pbS4jurWG6hYNFMiyIR3BGRXybX0B8FNVOoeCYreRsy2MhgP+71X9Dj8K9nJq1pum+p8NxtguehDEpaxdn6Pb8fzO3ooor6I/NgooooAKKKKACiiigAooooAKKKKACiiigCFZPs95DP2Vxn6d668HIyOlchdLuQ/Sui0S4+0abExOWUbG+oqkJl2iiigQUUUUAFFFZHjDWU0LQZ744MuNkKn+Jz0/x/CoqVI04uctkKUlFNs5f4n+Lm09W0fTJdt04/fyqeY1PYe5/SvJ+9PuJpbieSeZ2klkYs7HqSajr4PG4yeKqOctui7Hz1etKtK7CpLeGa4mWG3ieWRjhUQEk/hUdb3hDXIdBa+n+zu93NAYraQYxEx7nPvj8qwoxhKaU3ZEQScrSdkZl/p2oWDql9Zz2zN90SIVz9Kujwx4jIyNFvsf8AXI11uupqUPw0I1eb+0LhrpXhmRvM8pePvN+f54qLwTrGsvBf63qep3cthp0WfKLnEsh+6v0/xFegsHRVVU5N6q/TTvc6PYQU1F311/4c4yPSdUkvnsY7C5e6jGXiCEsv1HaoBbXP2sWfkSfaC/l+VtO7dnGMetdXo2oyatpuvxSX0Frql9JFIkksnlKVVslQx6YHatK+mhk8QX/iKxX7U8ax2llsXPnXJQAsPXaMn8qzWEpzipRl/wANr+KS/FEqjFpNP+tf6+Z5/PFLBM8MyNHIjFWVuqkdQaZV/V9J1XTXVtStJYTKSQznIY9+QetUK4ZxcXZq3qc8k07M1fDGuXmgamt5asSpwJYiflkX0P8AQ17voupWurabDf2b7opRn3U9wfcV8512nwp8QNpmsjTbhz9kvGCjJ4STsfx6flXsZPj3RqKlN+6/wZ24LEOEuR7M9kooor7A9oKKKx/GmvW3hnwxfa3dYK20ZKp/fc8Kv4kgVUYuTUVuyKlSNODnJ2S1Zwnx2+I7eFrIaLo8q/2xcplpBz9mjP8AF/vHt+fpXzHLI8srSyuzyOxZmYkliTySfWrOt6leaxq11ql/KZbm5kMkjH1PYew6VUr7PB4SOGp8q36n5Dm+aVMxrub+FbLsv831CpbO2uLy5jtrSCW4nkOEjjUszH2AqKvYf2f9NZfDnirX7Sa3t9Qgg+z29zOcLbAqS0hPbAwfwrTEVvY03M5svwjxddUr23fySueXa3oesaLIker6Xd2LOMqJ4im76ZqVfDfiBtL/ALVXRdQNjjP2gQNsx65x0r0jxJHrUfw9trqXxBZeLvDMWoo9xMEb7RCwYZUF+QDyOf73oa6bwD4k1zxh8RX1zT737J4atYjC2kyTKXZBF0EQ+8d3OfTiuWWMqKm5pLS99+nTvdnqUspoTrKk5STlaysm9b3d07OKt03PCNH0rUtYuvsulWFzez7dxjgQsQPXio/sN7/aI037LP8AbTIIhAUO/eTgLjrnNeieG7i0uNM8c6HZ3UGiajfXcT2Yu5vs22NJmLRlj90gdq2tWubabxnq/jXSFF9LAsOnaWY13fab8xBS6j+LYAT+XrWjxUlJq39af5/gznhltOVKMlPW+vp717Le6ST8+ZL18eu7ee0upbW6ieGeJykkbDBVgcEH3qKtfxL4d8QaHLG+uadcWzXBZleQhg5z83zAkZ55HWsiuuMlJXTueVUpypzcZJp9nua3hLxFqfhfW4dW0qYxzRn5lz8sq91Ydwa+vvAnijT/ABd4dg1fT2wG+WaIn5opB1U/55GDXxVXf/A/xi/hPxfHHcSEaZfkQ3Kk8Kf4X/An8ia87M8Eq8OeK95fifQ8OZxLBV1SqP8Ady/B9/8AM+s6KAcjI5FFfJH6kFFFFABRRRQBU1eXy7F+eX+UfjVfS49qD6UzWX8y7itxyFG5vr2q9ZptQUAfPv7Rk3mePIo8g+VZIvXplmP9a81r0P8AaERl+IkjHo1rER+WK88rCW5tHYOexIPYivVrbXvDd0lvDfXsKxanGL7Uhx+7uIRHtQ+7FZP++xXlcUck0qxRRvJI5CqigksfQAdTVuTSdVjeBJNMvUe4OIFa3cGU/wCzx834UJ2G0dnb69aXXh2aS8voVvJ7TVi6F/m3y7Sgx784+lVn1LTz8W7DUvtkBsknt2eff8gCxqDk+xBrkLeyvbhPMt7O4mTcV3RxMwyBuIyPQc/Tmpn0fV4/N8zSr9PJQPLut3HlqejNxwPc0XFY7Dwj4hsoLaK41q+M8ia0Zh5khZ1DQsBIO+A5Ukj0rTt9c0O0a1s5prRpPLuljlS/lmEJkVQMz9VDEHoPlznvXBX+haha28FwkMtxDLaJdNJFExWJWLABj0B+WqQs7w2RvRaXBtQ20z+WfLB9N3Si7Cx6De6tpk0EukwahZ2l2+mi3iuxdPIiETb/ACmnPUFc89B0zXO/EW4jml0qGPU4NTlt9Mjhmnhk3guC2RnvjIrHj0fV5JFjj0q/d2OFVbdyScA8DHoQfoaqTRSwStFNG8UinDI6lSp9CDQ2M77xxr1vJZXS6XqylpNXSUiCbBZBAoDcdgw/OrGv6jaahfzDRvElpphh1ie6llMxQSKxXZKuPv4AIx1/OuGh0TV5bq0thpt4sl4wW33QMPM9xxyO/Hapdc0O70zX59FUSXdzCSrCOFwSQMnCkZIGDz0I5ouxWOxXxNZx674c8/VDc2MFlJ5hBKKlwzygSMq52tyh7kA8VMup6SHtLH+0baF47a5ClNReRH37cRPcHlVbDHjp0yM153HY3sggMdncOLjd5BWJj5u3723+9jvjpQbG+WxF81lci0zt88xN5efTdjFF2Fj0m81exklWG31TRpI5NPtklge5kjRniLA4myGUrnjOdwPsKLTXNHtdWhmttZV1TUryYSzSfP8APZlQxJxkF/lB78Vwln4f1Ge2vriWGW1SztmuCZomXeBt+Ue+GB+lVI9M1KSZIY9OvHlkjEqIsDFmQ9GAxyvv0p3Cx23hjUo7jw/Y2z3zHUBDqKeczMzWu9Y9rsRkqv3+e2SazvHayReGfC1vNfC8ljhucuCSADKMAE8sODg9ODjgVzthHrFo4v7GO+haLcfPiRht28NyPTIB+tO13+2nuln1xb/z5EBRrtWDMvbG7t9KV9AtqZ9B6UUUhn154HmafwZoszZ3NYQ5J7nYK2Kwfh2NvgTQxkn/AEGLk/7orerdbGDCiiimAUUUUAFFFFABUd0/l28j+impKpa0+2zK92YCgDDoooqSgooooAKKKKACsvxDoOn65b+XeR4kA+SZeHT/ABHtWpRQB4z4l8K6lortI8f2i1zxPGOB/vDtWDX0GwDKVYAg8EEZBFcl4h8C6df7prAixuDzgDMbH3Hb8Khx7FqXc8porX1vw3q+kMTdWrNEOk0fzJ+fb8ayKksKBRQKQBRR2ooAKKKKACuc8QS+ZqBTtGAv9a6OuQupPNuZZP7zEj6Zryc2nanGPd/kfZcF4fnxU6r+yrff/wAMyOprG8urG5S6s53gmT7rocH/APVUFFeCnbY/SJRUk4yV0en+GPiPDIEttdj8p+guYxlT/vDt9RXbTQ6XrlgPMS2v7Z+h4Yfgexr56q7pOq6jpU/nafeS27dwp4P1HQ16tDNJRXLVXMv6+8+QzDhGlUl7XBy9nLt0+XVf1oekaz8NLCYtJpd29q3aOQb0/wARXGat4L8RadlmsWuIx/y0tzvH5dR+VdHovxNmQCPV7ESjvLAdp/FTx+VdhpfjDw9qAXytSjic/wAE3yH9eK39jgcT8D5X935/oeasdn+V6Voe0iuu/wCK1+88MljkifZKjRt6MMH9abX0VPbWN/HmaC3uUbuyhgfxrIuvBnhm4J3aTEh/6ZEp/I1nPJp/Zkn/AF8zro8b0HpWpNPyaf52PK9Q8Lahb6Fa61ApuLWaIO+0fNEfcenvWBX0Xp9nb2NjFY26YgiTYqsc8enPWuF8beAY5xJqGhqsUuC0lt0VvdfQ+3SlicqlCClT17r/ACHlXF1OrVdLE6Jt2l5dE+3r/wAOeX12/wAE/Di+IvHdss8e+0sh9qnBHB2n5V/FiPwBriCCCQeCDg19Bfsw6YsPhrUdWZfnurkRKf8AZQf4sa48BRVXERi9tz2+Isa8Jl9ScXq9F8/+Bc9Q8Qapa6Jol3q1422C1iMje+OgHuTgfjXEfB3Tbq/F3471pM6nq7HyQR/qbcH5VX0Bx+gqj8d7iXUrrw/4LtpCr6reK02D0jU4/qT/AMBr0+1gitbWK2gQJDCixxqOiqBgD8q+kX77EPtD83/kj8wa+qZerfFVv/4Cnt83+RkeK/FWheFoYJtcvTapcMVixE77iBk8KDXP/wDC3fh//wBBt/8AwDm/+Irgf2lbj7b4s0HRVlC4i3NzwpkcKCf++attY/AeO8+xySIZAdpcXNwUz/vbsVzVMbV9tKEHFJdz1sLkuD+p0q1aNSUppv3EnZJ9brqeteGfEGk+JNNOpaPdG4tQ5j3mNk+YdeGANY+r/EjwVpV01rd69B5yHayxK0u0+h2g1g+OdOtPDPwd1KPwYhjtpAJN0UzSfI7AOwYkn7vvXJ/Azwd4M1zwzPe6rHFfX4lZZInlI8lB0IUEdeu6rqYmupxoxS5mrt62+RzUMswLoVMZUc/ZqXKkrc3z6I9j8P8AiDRfEFsbjR9RgvI1+95bcr9R1H41NrWraboti17qt7DaW68F5WwM+g9TXz94Phj0X49Lp3hWdp7DzzFJtfcvlbcuCe4U9/an/FS5u/GXxgt/DCTslrDOlrGOykjMj49ev5Cs/wC0pexcnH3r28rnR/q3TeMUFNqm4c7b3S7Ndz1vTfid4H1C8W0t9ehErHavmxvGpPszACuqu7e3vbOS2uY0mt5kKujDKspHSvGPip8KvD2keCp9U0OOeG5sVDyeZMXEyZw2Qeh5zxgcdK6P9nnX7jWPBT2d5I0s2nTeSrsckxkZXP05H0ArajiavtvY10rtXVjkxmW4X6n9dwM5OMXZqVrrs9CL4eCbwX44vfAtzIzaddhrzSHc9v4o/qOfy96634keH08TeDr/AEvaDM0Zktz6SLyv+H41jfGWyaPRrLxRajF5oV0lyGHUxbgHX6Y5/A13FvMlxbxzxnKSIHU+oIyK0pU0lPDy26ej/wAtTmxWJlKVLHw0m9/8Uba/NWfrc+ImVlYqwwwOCPQ0ldX8W9LXSPiJrFpGu2Np/PjHbbIA3H0JI/CuUr5KpBwk4vofseGrRr0YVY7SSf3hS0lLUG4UlLSUALRSUtACUtFJQAV6Z+z9qHk+Ib3TWbC3UHmKP9pD/gTXmldD8Nr37B450mfOFacRN7h/l/mRXRhKns68ZeZ5ec4f6zgKtPyf3rVfij6Wooor7M/EQooooAKKKKACiiigAooooAKKKKACiiigBrjK1Z8NzeVeyWzcLINy/UVBVeVmhmSePhkYEUxHY0VHbTJcW6TR8q4yKkpiCiiigAryL4yaobnXIdMRv3Vqm5gO7t/9bFeungZr528Q3ZvtevrtjnzZ3IPtnA/QCvDz6s4UFBfaf5HBmE7U1HuUKKKK+RPGCt3wfqOlWU11b6zZie1uovLMgjDPCefmXPTr2rCqxaWd1d7vs0LS7SobbjgscD8zxWtGcoTUoq7LhJxldHVXuraDpPhW90XRLm5v3vmBkllj2Kg9ADjmqsmq6dF8OY9It5s30t15s6bCMLzjnGD0XvWOmjao83krZvv+bgsoxtbacknA54+tT2mgX8mWuYZLeMwzSISASzRqxK469VI9q6/bV5PSFtOXZ6L+u/c256j2j0sZKLudVyoyQMscAfWuxt9esdH8S6ZDA3n6bpqGMvHg+Y7D55B68nj2FYCaDrDkhbGQsDtK7lzn0Azk+/p3xSS6Hq0STPJYuohz5nzLlcDJ4zk4HJx071lSdajrGL6dO2v9ehEPaQ1SNLW77TY/DUOiWN5Jfn7W1y87RFAoIICgHnPOTXN0UVjVquo7sznPmdwpVJVgykhgcgjsaSisiT6D8I6n/a/h2zviQZHjAkx2ccH9RWrXnvwTvDJpV9ZM3+qmDqPZhz/KvQq+/wADWdbDwm97H0VCfPTUgr5+/ao8QtJfad4Zhk/dxL9quFB6schAfoMn/gVfQNfIPxJe98UfFXWI7GJ7iY3LwxRhhnbEMEDP+6a+gyempV+eW0UfPcV4iVPBqlDebt+v+RxdLWmdA1kWTXpsJBbrai7ZyV4hL7A+M5wW4rYm+H/iVLNJBZ77nzZ45bUMA8IiCFmYk4xiRehr6d1qa3Z+bxwlefwwf3HKV2/wu8VaZosGr6Hr8dw2j6zB5M0kABeFsEBgO/X9O9Yv/CH+Jvtc1qNHuDLEquwBUghgSu05w2QDgKSTg4ptv4S8SXGn2t/Bo9xJbXbbLeRcYkOWGBznqrZ9MZNRVdKpDlk/x+aNsMsTh6qqQg7q/R+j/OzOz1fxX4W8PeCv+EU8JS3OrrPfJeXdzeQ7EYKVOwKeTnYoPGMZ9a1LXX/hYPFNt44jl1LTb2AK50i3tQqGULt+Vl+UL+Iz+JrhrXwF4intNQlNqI5rIQN5BYEyrMxCsrA7SBtOTmq7+DtaXT7e4FuxuZr2azNptxJG8SqzFs8AYbrntXN7Gg01zu/XXe//AAD0li8ampOkrK1lZ2Vm0ra3vdvRt36op+J9Uk8ReKb7Vnjjt2vrgybCwCpk4GT7DGTXb2Pi7SfDPjrQLa1b7XoehI0byQ4bzppFPmzr68nA/wBleOtcL/YOsf2z/Y5sJBf7SwhJAJAXdkHOCMcjB57VI/hvXltxcNpk4iNql4G45hdtiP17twB19q3nTpSSi3pb89Dho18TTnKpGL5r3bt2d2vvs36I6HxVq+h2/gW28K6Rqc2sN/aLX0l29u0QjBUqEAbkk5yx6ZA61xFb7eDPFC3tvZf2LcG4ud/lICpLFBudeDgMAMlTz7VNq3gjXtN0m31Ce3GJEmeePIBthFJsO8njJJ4AOadOVKmuVS3Jr08TXbm6bSirbPRK3fXr+JzNLW5B4P8AE872qQ6Ncu13nyFGMthC+CM/KdoJAOMjpSXHhLxJbwXE82kzoluWEmSuRtALYGckDIyRkDvWntYfzI5/qte1+R/cz6h+CXiF/Efw8sLid991bA2s5PUsnAP4rtP1zXa14F+yfqLC51vSWYbWWO4Ue+Sp/pXvtfH4+kqWIlFbf5n6zkeKeKwFOpLe1n8tAooorjPWCkZgqljwAMmlrP1ybZbiBT88px9B3oAp2e64u3nP8TcD27VtRLtWqGmw7UFaI6UAfP8A+0pbGPxdYXQXCzWQBPqVdv6EV5XXvP7S+nGbQNM1RVyba4aJj6K4/wAVH514NWM9zaOxq+D5obfxXpVxcyJFDHdxtI7nCqoYZJ9q63wv4itYbmW61XU/MKeIYLhTJIWYR4kDOB6crnHtXntSx2tzIiPHbzOskgiRlQkM/wDdHq3t1qbjsejeFZrHw7paRS6/pb3LXV1MptrkPsBtHRCT6lsAfUVT0HX41bwel1q+Egiu1vA8/C7mk2h+e4Ixn1rkNO0m7u7l4WjlgCeYru0DsFdFLFDgEhvl/DqeK0G8H63FA811bPb4sBfRh42zIhIG0cfe+YZHancVjp7S/t47rw1qX/CSWcdlYWKLd2nnnfwzbk2D7xYHGPzxUja5obaMLiFreOJdKa1Ns96+4MVI2CAcH5ud2cdzXnN1bXNrObe6t5oJhjMcqFWGfY81Z/sfWMxr/ZN/mRikY+zP87DqBxyfai4WO8k8RmbxJqFvHrFlLYyadbQRw3MzJBJiNCyiRSPLYNuOe5GDXO61faZH48tb5biS/sYXt2lLv5v3QNyBjy4HQE9awzp8y2E11JuR4rhYGhaJg24gnrjA6YwefarM+g6hb6M+pXMMlvtukthBLEyyMXRmDAEdPlNFwsdYdRjs2vpL3xJb6kL7UIJrYRzlzGFk3NK2f9X8vy4PP4VgXOrra/EW41mGYTRJqkkquGyHjMh6HuCpo07wjqd2luZf9Dea4eAR3EbKylYTLuII6ELisP7JdfY/tn2Wf7Lu2+d5Z8vPpu6Z9qGwsek6rrWgWum3tpYahFKdHhMelFSP3pnQiUj6E5qjPqlp58+rf25btpT6SbVdM8w+Zu8jYIvL7ASfPu6d85rkdA0d9Wa6Y3UNpb2kQlnmlBIVSwUcKCTyRUGradcaZrFxpdyU8+3mMTlTkZBxkUXCx303ie0XxJqtxcXVvqFlFoyRW1tLL+5kcLHlAAeuQc464NOTUtGlm1bbqUU8mpyw3kTzX7WzIgBzCzr0KN0U4BABFcTrOgahpepTWk8UjRRXHkG6WJvKZuOhxz16dagn0i+W8vLe2tri7W0laOSSKB8Ag4yQRlc+hwaLsLHceKPE1vMmmLpurxQIdVlmujEGccCLbIyE5cZDnnrgmszxzdWNxosY+22sl4LxpFis7tp4nRh80hDcxknHy5/DisCbw/qUemWt8sEson87dEkTF4fLfa2/jjmsqhsLBRRWt4O046t4r0vTQu4T3SKw/wBkHLfoDSGfV/hy2Nn4e02zIwYLSKM/8BQD+lX6KK6DAKKKKACiiigAooooAKytefmKP6mtWsPWm3XuP7qgUmCKVFFFIoKKKKACiiigAooooAKKKKAA9MdawdX8I6HqRLvaCCU/xwHYfy6VvUUWC55tqXw5ukJbT7+OUdkmG0/mOK52+8La/Z583TZmUfxR/OP0r2uip5UVzM+fpYpoSRLFJGR/eUimZ96+gpI45f8AWxpJ/vKD/OqU2i6PMf3ul2j/AFiFLkHznhVFe2P4X8PMc/2Raj/dTFC+FvDytn+yLU/Vc0crDnR4fdP5dtK+cEISPyrkK+gfiZpmk6f4C1Wa1061hk8oKrpGAQSw6V8/V89nD/eRj5H6VwTD/ZqlTvK33L/ghRRSV5B9qLRRRQAUlFLQBPaXl5aNutbqeA+schX+Va9t4x8TW/CatMw9HAb+YrBoq41Zw+FtHPWwlCt/EgpeqTPd9F1hF8JWmratcpHuhDyyNxk+w9favOPGvje61gvZ6fvtrDoecPL9fQe1c1e6le3ltbW1xOzQ2yBIo+iqPp6+9VK7sRmNSpBU46K2vmeBlnDOHwtaWIqpSldtLpFX0+f5dO4V9TfAeBYPhhphUD975khx6lzXyzX1R8CpVl+GGkhf+WYdD9Q5rXJre3fp/kcvG1/qEf8AEvyZzuoE6h+0rZQvyun6fuUHsdpOf/H69aryRD5X7Tkhk+XzdOwnv+7X/A162DkZHIr2sF/y8/xM+HzrRYdLb2cf1PKfH3w1i8XeODqc/iW2giIjiNosYMoVRyAd3U89uM1F8S/hb4XtfBV9f6PZfYruwgaYOJGIkCjLBsn0B/GuZ+LvhHXtA8dHxpoNrJPC8y3O+KMs0Mo+9uA52n198VT8UfE7xN4z0g+G9P0LyJbjCXH2fdI8gz90DHyg985+teZVqYeLqRqU7Se3W/p2Pp8JQzCpHDVMLiL0opX2jy23TXX5kfgPx7e+H/hdrFqoWeWK6jhsxMNyJ5quWGD1A8tjj3qx8OPhUfF2hnxBqeqSWSXTv5CW8S84YgsR0AyCMD0rctvhNfD4Tz6ewjGuy3C3oTdwCqlRHn12s3Pqaw/A/wAQ9b8AaY3h7W/DtzJHE7GAPmJ0JOSvIwwyScj171jGHJKCxafLbQ66lf28K8spa9q567Xatur6Wvr95D4VvdQ+F/xObw/cG2ubWeWOOWTyhvMb/dYN1HUZGcUaXm3/AGlG884zq0+M+jK+3+YqbwroHiP4h/ERPFGrWElnYLMkrs6FVKp92NM8t0HNavxw8JazY+K4fG2gW8koykk3koWaKVMYfA6ggDP0PrQoT9l7SKfLGV16FSr0Hi/YVJJValJxk1tzdPnv+B6f8VHWP4ceIC5wDYSqPqVwP1Ned/ssRyDT9elP+raWFV+oD5/mK5fxX8SPEvjrSE8NWWhGKSZlFwLfdI0pBzjGPlGcZznp1r2H4ReFZPCXg+KyutpvZ3M9zt6BiAAue+AAPrmu6nUWKxcalP4Yrc8HEYeeVZPUw+IaU6klZXT0VtfwOi8QWceoaFf2MoylxbSRsPZlIqj8P5ZZvBGjPNnzPscYbPqFx/Sti6OLaUnoEP8AKszwXA1v4T0yF+q26/rzXpNfvU/J/mj5hT/2Zx/vL8nf9DwT9pSFY/iFFKvWWxjLfUMwrzGvT/2lZFb4gQRr1Swj3fizV5hXyWO/3ifqfseQX/s2jf8AlQUUlLXKeuFFFJQAtFFFABRRRQAVJaTNb3UNwn3opFcfUHNR0hoE1dWZ9bRSLLEkqnKuoYH2Ip1ZvhSb7R4X0qY8l7OIn67Bn9a0q+5g+aKZ+A1YeznKPZ2CiiiqICiiigAooooAKKKKACiiigAooooAKZMu5afRQBb8MXW13sZD/tR/1Fb1cbL5kMqzxcOhyK6yxuUu7VJ06MOR6HuKoTJqKKKBEV4xS0mdeqxsR+VfNgr6Uuk8y2ljzjchXP1FfNjKysVYYIOCPevmeIb3p/P9Dy8y+z8xKK6rwjDZzaHcx3lotwkmo2sJG4qQG3DII5rU1DQ7FIAqWr3ktray+TbeYVMpFwyZ454UZwK8iGClOCmn0v8AicUaDlHmTOB/Gr2iapNpV21xAqOxQoVbp2IP1BAI+ldvqWm6TZWttYtpoeGbVYI9plbKb4ELfMOTyTx0p02g6VcwWWnyLsktFkkMpbBeBLh1kBx1O3Bz1raOAqxk+WSujRYeaej1RyU3iGa4uJHurOGaGSBIXh3MoO0ht2RyCW5P1NOk8Tag+ox34VEuI4ZYlZcjHmFjuHuN3H0FTeF9N0/XNSvbIRCFn/eWpMhGxVfLKeefkz19K1dH0LSdUaG4t7JzbG9uUlAlb5IljzHnnjnv3qacMRUs4y3f6+nTf5ijGrJJp7mdbeM76Ha0duilXMgCTOilzyxKg4OTk+2aqW/iGaG2vITaxSC5eRzuYkKXGD8vQ47V0mrWOlLbWl5c6cs8kslla8SNGArwAk4U9c80xvC+jRWl5ukZvKkuFaXLZhKMQgOPl5AGc8nPFbSo4puymtP67FuFVv4jg6K706Jor+JNSsoNKIgsGRGBuJHLbmHO1eePrgdTVq70HTza2dk9kz2sUt8j3Yk2mBVY7WbH3ug61gstqNPVaeve3YzWFk76nnH40V6Iuh6ZqEsElxGHdbKzUxLuBCNHlpPl757nj1rgr6OOG9nhhk8yJJGVHx94A8GsK+FlRSbejM6lJw1O7+CLkarqMfYwIfyY/wCNerV5X8EIydR1KbBwIkUH6k16pX1mS3+px+f5nsYH+ChG4Un2r4oXVbjTvGjazHzPBftP16neSR+PNfbB5BFfDniKBrbxBqVs33oruWM/UORX2eSJNzT8v1PlOMpSjGjKPRv9Dq7vx1Z3er6zJNozx6XqNjHZR2kU+1reOMqygMQc8rzx3NaOs/E6HUI9UVdGlj+3JeqD9oB2faEiUfw87fL/ABzXmldL4K8Mw+IFu5bnU0sIbdoo8lNxZ5CQox6fKffpgGvXnh6MFzSW3r6HydHH4yrJ04S1l5Lzf3bnS6d8UEttI0vTZNH3ppsEAicNGWMse4bsshwCGHTBGDg81kN41huNR8P3V/pIuk0xJxNEzjbM0sjvkDGBjeOCCDt9OKnfwXo1vDJ9s1y8WaC1gup1isQy7ZXCAKS4JIJHUDj34qS88B2thdJatqVxNerHPcFTaYtykMzxsN+7OSEOOOpA71klhlsvz7f8E6ZSzGSXM1ZW/l7q34r8CxqPxC0zUdKm0u+0W7e2ltLW2LR3KRviGR33fKm0Z34wAAMU7/haDPctLLo6MJbq6eVdysPKmjSMKAykblEY5IIPORzRrHgbS28UXlm2pSWG8y3ahbXNvDB5hUDfuHI44xgdM5rP0/wHG9zJb6lqwsZbeFJLpGhy0TSSFY1xnnKgMenDLjOaSjhbbfn1LlUzJStddvs9Hf8AVvXz8yjqPjCa48aWHiGG38tbDylhiO0EonY7VA556DAzW3rnxOlvbOKG10mO2e3v45rZmfcEt4yrRwEY5AYZz71BaeFNO02LVIr6aa7vk0i5uYgtr+4XGVVt5OdwIz93g8ZzVbT/AAtY3Xh6w1TUNRe1gaBABbWgd2Z7mWMbssM425z6YGOKtrDuza20W5lB4+PNFS1ldvby+4vWfxDs7C9Mtjo86QzXV1eXCvchmM00LxfKdo2qu8nHJPrVG28cRjwBb+DrvTWns44ZgzCUBvOaQvHIvHG3JBHOQT0qTwj4b0s61rtjqxknm0y4ihi2L8jt9rSJieRwc478MT1AqzP4I0i8vbm+tdbNtpayXO8zW4R0MUqrtUbiCv7xcEkcA8UmsOpWa7d/l+ZSePlDmTWt1bTa6T/GK/pl+L4slLxLz+x9skhLXSxtGgdvIeIFSE3dXz8xJ4wK57SPF1pZeEpNEm0yW8LQyIqzyq8Cu/8Ay1VSu5GH+ywBI5rA8R6aNI1u601blblYWAWVVKhwQCDg8jg1n1tDDUbXiu3/AADjq5ji+dqctVddOtr/AJHqn7L0jL8Rpo8nDafJn8HSvp2vmX9l2B3+IVzOB8sWnuGP1dcfyr6ar53OP95+SPv+Er/2evVhRRRXlH0wEgDJ4FYW43l+03O3og9qt61cbUFrGfnk+97LS6dBsQcUAXYF2qKkoHSigDB+IWj/ANveDdS0wLmSSEtF/vr8y/qK+SiCpKsMEHBHpX2nXzH8avDZ8P8AjOaWGMrZagTcQkDgMT86/gefoRWc11Lgzh67D4e6pY2lrfxahcJD9lI1Cy3n71xGrBUHudw/KuPorNM0PTZtd0n+3LJoL+ERXNpd314xYBVuZrdl2H33DH/Aqq/2xDHpIuotYiEp8MraIouP3qTqyhl29QSPzANeeUU7isdB4mvYruw8ON9qWeeKx2XB37mUiZyA3/ASOvaug8R+IfMPjEW+slhNJbCzCTn51DANswegGc47V5/RSuOx6ofEGjRavLdz6hBIrajZyb1O8giy2GXHfbIQT7ioNH1C30jRbOPWPEllqEn9siZRFc+eYFMEq+ae+NzA47fU15zZ2V5eu0dlZ3Fy6jcywxM5A9TgdKtvot4NLsb6NTK17cS28cCIxk3x7c8e+4Yx6Gndisd5o97DpunaRban4lsL2aPUbqZil2JBGjWrqCW7ZY9PU+pqNta0U6Cs0csCxjSPsbQPfPu8zZgr9nAxy/zBs4HXPGK46Dw9cTaZLfLOiiK1a5kjaN1YASiLbkjBOTnjjt1qPV9A1LT9Rv7P7NNcrYymOaeGJmjBHfOOB9aLsLG98N7610uK4voZtO/tPzFjMWoTeXE1uRliueC2QOvTqAazvGsOlR69Hc6RqH262nxI8zzb5DJuO8uCAR7ZHI571ztFK+g7Hol9rlvceI/FRm1VJbWUQ/ZN02UbbNERs7cKG6ds1qpP/aXiSwudK1dLS3i8QXDykO2LnfMCrIAMSfLxj354NeTVe0/WNV0+CSCx1C5topfvpG5AP/16dxWO7fXYYdb8PQrqqRW8OtXkt0omwqK1ycF/Yr69q87vCpvJyhBQysVI6YycVFRSbuNIK9S/Zy0U3nim51iRCYrGHahI48x+P5A15aASQFBJJwAByTX1T8KPDv8AwjXgy0tJUC3c37+5/wB9u34DA/Cqgrsmb0OrooorYyCiiigAooooAKKKKACue1Bt17Kf9rFdDXMzndPI3qx/nSY0MooopDCiiigAooooAKKKKACiiigAooooAKKKKACiiigAooooA434zsV+Ht7g4zJGD9N1fPNfQvxp/wCSe3n/AF1i/wDQq+e6+Zzj+OvT/M/U+Cv+RfL/ABP8kJRS0V5R9eJRS0UAJRRS0CCkpaKBiUUtJQIWvof9mXUFuPB17pm7D2l0WGOu1xkH8w1fPFeg/ALxAuieO47aeTbbakn2dyTwHzlD+fH/AAKu3L6qpYiLez0+88LiXBvFZdUjHde8vl/wLnY+Lvhn4l1H4i2V5dajLqemXMoWa4OEkgiGSUYLjgjIBHrzXtqKsaKiKFVQAAOgFLRX1FDDQouTj1PynG5nWxsKcKlrQVlZWMXV/Eul6fJf2pnWW9s7Jrx7YZBMYz3xjJI6dat6DqEGqaVaahEqxm4t45jHuBZN6hsH868+8Z6THH451e6GjyS/bfD8iW80VsXH2jL5yQOGK4HPWqukeH77TrjSF0Kynsrm68KyrPJtYA3O1NnmE/xAk4zyOa5/rNVVGmtF/md/9m4aVCLjO0mr3e212t9vxuerrNCxZVljJT7wDD5fr6UhkhbYS8Z3/c5HzfT1ryLT9K8/+xrbQtBv7DUYbaZNXlngaMSAwspVnPEhZyCDz9afo81zc/8ACA6SukatHPpRZbxpLV0SMiBkxvIxyeh6U1jX1j/Wnl5/gTLJ4q7jPa99FdWUvPryq3qj1uOWJ2ZI5EZl+8FYEj60izwtv2zRnZ9/DD5fr6V4x4VtNU0m9lk0zQb28lSwuRIbi3e2uEfqqPIDsmJPAYc9+Kr6XZ3UNwTa6deJFPoV5BN5elywKZvLyquWLNI3DfMe596hY+Vl7po8jhzSSq6Ly9fPTbS+/Q9vikgZysckTMBkhSCcVla34gt9NvtKtVjFwdQvPsm5JB+6Oxmyf++elebyeG72ztfDDaBp81nqNzotzFdTIrKfNNuNgkPY7umehqGws9O/tvwVFpPhvVbO7tLoHUZZLSRFB8tgS7EYY7v4v15oljKm3LZ6fptp5hTymhfm5+ZWl07c2+uiutN7nslxGZbeSINt3qVzjpmi3iSC3jgj4SNQq/QDAp9Y3jfXIvDnha/1iVgDBETGD/E54UfmRXfOUYJzfQ8OlCdWUaUN29PU+aPjNqS6p8SdXmRg0cMgt0IOfuAKf/Hga46nzSyTTPNKxaSRizE9yTk02viKk3Obk+p+74WgsPQhRX2Ul9yEopaKg6BKKWkoAKKWigBKKWigApKWkoA+mvh42/wNozBs/wCiqM/Tit6sD4crs8CaMuc/6MD+ZJrfr7bD/wAKHovyPwjH/wC9VbfzP82FFFFanIFFFFABRRRQAUUUUAFFFFABRRRQAUUUUANkXctP0W8+w3fkyHEMp59FbsaSoLmIOppgdhRWN4d1DzU+xzt+9QfISfvL/iK2aZIV8+eLrI6f4m1C1IwFnZl/3TyP519B15b8aNJZLq21qNPkkHkzEdmH3T+IyPwrxc8oOph1NfZf4HDj6fNT5uxwFla3F5cC3tY2klYFgox0AJP6CpbG8v8AT2M9s8kQkGwkoCrDrggjBqTw7qC6Zq8N4xlCKHVvKPzYZSOPzz+FX9Q1u3uNKktUF0Xkjjj8tyPKj2EfOvfc2OfqeTXy9OMOTm5rS1/4B5UVG172ZmTteXzzXl1M7ycHLg5foAF4x6enFSWc2o29ndQ28rRCXEcsWz53Ug+2QOOeR+NbOm+KltJICVuSkNpDCigqdrIQWYA8c4//AFVM/i23U3rQR3YkmhCRykgMrBJF3dTjlx0J6H6VvGFL4vaalqMN+Y5RYZizKsMpZfvAIcj600LJj5VbHPQenWu30XXrCaWC6ur+azaCSKSXa43z7Y1Uhv7wyDjqeTxWPoHiCDTop4ri2edWm3R4I+VGIEg57lRj8ah0KSt7+juJ04K3vGDskwTschQCfl6D1qeOxuZLGa7CkRxsikHOWLdMDvW5D4kt1M5eO5A81miRCNsqFAipJ7AAdM9T9alg8WLG77oJZYjHBGiMR+7CJtcr/dbOSDRGlQ6z/AFCn1kYN7p13ZiDzVO+eHztig7lXP8AFx7VWWOZsbY5Tu6YU810y+JoPPG99RCJHCqyKw8xvLLZVsnG1twzz1HemSeJo55WVzeWsRto4kNuRuiZSCdoJHB6dQf5USpUOkwcKfSRze2QLv2uFzt3Y4+maZXTan4lhu9ElsVhlV3+X5lQg/Pu3lgM7u3AH9K522hkubiO3hXdLK4RF9SelY1YRjJKDuZzik0ou56z8F7Iw6Bc3jDBuJ8L9FGP55ru6o6Dp6aVo1rp8fIgjCk+p7n8Tmr1fd4Oj7ChGn2R9BRh7OmohXyD8btL/sn4m6vEECRzyC4QD0cZP65r6+rxD9qbw20+n2Hii3TJtj9mucdkY5RvwbI/4EK93KKyp4jlfXQ+f4qwjr4FzjvB3+Wz/wA/kfPlafh9daa6n/sOS7jnS3kklNvIUbylG58kEZGB071mVteENYTRr+6lke5SO5sZ7Vmtz8y+YhUHGRnBwcZHSvqal+V2Vz8zocvtI8zsikZNUeNQWvWSZFjXJYiRF+6o9QMDA7YrW/tTxVrk1n4f+23rOWESW7TMgdy7Puk3HBbcxO411mg+OdJXUd88uoQLNHyrlfKsSkLKPs+O7HAHC4zznrXNT+JYP+Eo03U4ZNR2WVuITdPs+0yHDfvDncuRuwASeFAyOowUpydnDb8zvdOlTimqrs3Z27f1r+D1Kc0+sQXkWlXerx3dvNMsrxfb/tFs7M3LP5bEE55Peor3VNfOtT6wbm9gu7pyDPCXj3g8bVIxxjAA9MVoXniOxfxZo2rRwzzJYNEZ5pI0SW5KPu3FVO0HGFHJ+6MmtpviFDJqE8k0F7JbFrX7PEXH+j+XAY3ZAeA2W3KfUDNDc1rydBRVJ3Tqta6dem/y2076HNXh8S6Xo1rbyahfw2OoRs4tVnkCkF2Uh06ZJU8c5qrp1vruoS2umWYvZPtEiwQRbiELbiQozwMMzH2JJ9a7I+NNBltbKxvH167htTbyfaZVjMzvFNK+3BfAUiXGckjHfNWW+JdoX02bydR32d3FII1Koqxq7MQCpAYkMRyoI/vGp9pVtpD+uhp7DDNq9bSy/wCCjhLaTV4Zb28W+u7SdkYzSGR1efLqGXI+8ckE5PY98Ulvda9a3Stb3GpwTxF5QY3dXTfjc/HIzgZPfArrLXx9DbalFM0N1fW1vp8drFDc7cM63CSM7DJHzBOevPtzWtB8T7JGaGVdRkgOGLrbwxO+GLBPkIZQOzbz1Py9qJTqfyEwo4d2/fNfLr955bNJJNK800jSSOSzu5yWJ6kk9abSu252bpkk9aEVndURSzMcKoGSSegrsPK1bPff2UNLZLTWtaZWCyOltGccHblm/mK9zrmfhf4dHhfwPp2ksoFwsfmXJHeVuW/LOPoBXTV8TjayrV5TWx+x5PhHhMFTpS3tr6vUKiupkt4Glk6D9T6VKSAMngVhXczX90FT/Uofl9z61ynphZxvcXDXEvLMcn29q2oVCrUFpCI1FWqACiiigArlfij4VTxZ4Xls0Ci9h/e2jn++B93Poen5V1VFDA+Lp4pIJnhmjaOWNirowwVYcEGmV7h8dfALXHmeKdGgLSqM30KDlgP+WgHqO/5+teH1hJWNk7hRRRSGFFFFAHYeAdQFvp+oWMl1YrHNLFI0FxctbM23PzpMDwR/dPXrXR/27oYt/wCz11RZGvL29jj1N5MTWodYwsh9AxGC2AcA4715ZRTuKx3yX1hD4NFi9/atcJpE0BRZVOX+3bgB65X5h7c10F9rmn3Oq3IfWrD+z4764lWeG8MM8G49VUZWcHA7H0ryGii4WFbG84ORk4OMUlFFIYUUUUAFFFbngjwzf+K9cj02xUqv3p5iPliTuT/QdzQB1vwJ8HnXNfGs3sOdPsGDLkcSy9l+g6n8K+i6oeHtIstC0e30vT4/Lt4F2j1Y92PuTzV+toqyMZO7CiiiqEFFFFABRRRQAUUUUAB6GuXJySa6abiFz/smuYpMaCiiikMKKKKACiiigAooooAKKKKACiiigAooooAKKKKACiiigDk/i7GZPh7qfGdiq/T0YV86V9O+Orc3fgzV4AMlrRzj6Dd/SvmEdK+czmNq0X5H6bwRUvhKkO0vzS/yFooorxz7UKKKKACkpaSgBaSlooAKKSloAKVGZHV0YqykMrA8gjoaSkoEfWHwk8YReLfC8Uski/2jbARXad92OH+jdfrkV2NfHfgjxNqHhPXotV087sfLNCx+WZO6n+h7V9WeEPEml+KNHj1LS5w6HiSM/eiburD1r6rLsaq8OST95fifknEmRyy+s6tNfu5beT7f5GtG6SIHjZXU9CDkU6sfUbK/tZGvdDaLzCcy2cpxFN7gj7j+/Q9x3EGneLdKuLsafes+laj/AM+t6BGx/wB0/dce6k13e1SdpaHz6w0px5qeq6916r9djfooorU5woorJ8Q+JND8PwGbWNTt7UYyFZvnb6KOTUykoq8nZF06c6slGCu+yNSV1jjaRt21QWO1SxwPQDk1xem/FDwpqWv22i2E15cXVxKYlxbMiggEnO7BHQ9q5HVfH/ibxvcPo/w+02eC3J2zalMNpUex6L+rewrX8G/Ca18P6zpettqct1f27SNdFx8sjMuBt7jBPU9c1wPFVKs19XV49X/ke/DK8NhKMnmErVGnyxT12fxaO13bqem187ftC+Ml1fV18OafLus7F907KeJJvT6L/Mn0rtPjV8SotDtZdB0OcPqsqlZpUORbKev/AAP+XWvnQksxZiSScknqTXDmuNTXsYP1/wAj3+EsikpLG11/hX6/5ff2CiikrwT9DFopKWgApKWigAopKWgAoopKAFpO1LSopd1VRksQAPU0CPp/wXF5HhDSIyMEWURI+qg/1rXqGxhFtYwW46RRLGMewxU1fc048sEj8Drz9pVlPu2woooqjIKKKKACiiigAooooAKKKKACiiigAooooAKDyKKKAKsyPHIssbFXU5Uj1rpdH1BL6DnCzJ99f6j2rDZdwqunm212k8DFWBH0I9DTQmdlVHXtNg1fSbjT7gfJMuAf7p7H8DVm2nWdMjhh1HpUtKUVJOMtmS0mrM+ctW0+50vUZrC7QrNC20+47EexFVDXt3xB8KJ4gshPbBU1CEfu2PAkH90/0rxW5gmtp3t7iJ4pUJV0YYINfDZhgZYSpb7L2Z4OJw7oy8jsrPwzZwuS10SkltIry3EeEjbYG3Y+8Mc9vxqfQdFtoXCTwCQCcRhZ4V3DFxCCSe+QT+B964dri4ZVVriZlVdoBckAeg56Uv2m5yP9JnyMAfvDx09/YfkKI4qjF3UAVaC2ibXhjS4Ly+E8wmkSO9iiEUKB87mJywP8Hy4P1rWbwjYzXC41FkeWRWKRxEqqu2NoO3GR9exrjYJ54GLQTSxMRgmNypI/CnC5uQioLicKrblXzDgN6gZ6+9RTr0YwUZQuTGpBKzidFb+HbG+ghbT7m8Ms0ImRZVXG3zRGRx35zUt14Y0+1QTzXd4YHEYQIg3bmdkOc8YG3P41yyTTJjZNIuBgYYjAznH5806W6upf9bczyc5+eQnn8TQq9G3wagqlO3wnV2Xh61tXu4pvtFxL9muNsghDRJglAfXdxn8qyPFGjw6TJB9nmmljl3gNIoGSpA+o69CB+NZYuroRtGLqcI5JdfMbDE9SRnmmzTTTMGmmklIGAXYsQPTmpqVqUocsYWYpTg42URleifCHw601ydeukIijytsD/E3dvoOlYHgbwpc+Ib0SSK8Wnxn97Lj73+yvv/KvbrWCG1t47e3jWOKNQqKo4AFerk2XuclXmtFt5s68FhnJ+0lsSUUUV9WeuFU9c0y01nR7rS76PzLa6iaOQexHX61copptO6JlFSTjJaM+KPG/hy+8K+JLrRr5TuibMUmOJYz91x9R+uRWLX138W/AVp420Tau2HVLYE2k56Z7o3+yf0PNfKGs6Zf6PqU2m6lbSW11C2143HP1HqPevsMBjY4mGvxLc/Js8yeeXVnZe49n+j8ynVjTITc6la2w2kyzInzZxyQOcdqr06KR4pEljYo6EMrDqCOhrvex4qtfU6/xb4NTSY9Rmj1SKW4s/LlntUt2VY0kfaoViTnHHHoetWNF8O6FqFlp8M8d3Yy3j20cF1LMA1xI8irIEh6+WoLYfOMqPXA5O81bVLtrhrq+nmNyqpMXbPmKpBUH6EA1Ym8Sa7NYx2MupTPbxokaIQPlVMbQDjIxgY5rm9nV5UubU9BV8KqjkoaW236+umnbr9x09r4f8O3msaYv2e/trfUIbnZAtwGZJImdQSxXO07fzzVIeHdPHgeLUFZZtSls2viBcFWjjExi+5t2lfl5+YNk8DANYNzrmsXWox6jcajcSXca7UlLfMo54H5n8zUaatqaaS2krfTixY5MAb5T3/LPOOmaPZVNNf61E8Th3f3Oj6Ly/wAn6XKVFFFdJ5wV6x+zr4JbW/EA8RX0OdO058xbhxLP2HuF6n3xXKfDLwLqfjXWVt7dHh0+Jh9quyvyxr6D1Y9hX1voOlWOh6RbaVpsAhtbdAiKP5n1J6k14+aY5UoOlB+8/wAD63hrJZYmqsTVXuR283/kv+AXaKKytWvzk2lqcueHcfw+31r5c/SiDWNRWSU2cDDAOJGB/SpLHy0ApNNsEQAlBn6VrJGqjhR+VAEK3CDinfaY/wC8Km2r/dH5UhjQ9UX8qAGCdPWnCRTSGCE/8s1phtY+xdfoaAJgw9aWqxt5V+5KD7EU3dPH96Mkeq80AWz0rw74ufC54Wm17w1AzxEl7mzQZK+rIO49R27V7RHdKTgnnuDU6urUmrjTsfFp6n1or6L+I3wr03xAZNR0do9P1M8sMfupj/tAdD7j8RXg3iHQdX8P3ptNWsZbaTPylh8rj1VuhrFxaNVJMzaKKKQwooooGFFFFAgooooGFFKAWIVQSScAAck16R4A+E+ra40d5rQk0zTzg7WGJpR7A/dHufyoSbE3Y5LwZ4W1XxXqq2OmxfKMGadgfLiX1J/p1NfTngrwvpvhTR00/T48scNNMw+eVvU/0HarugaNpuhabHp+l2qW9unZRyx9Se596v1tGNjKUrhRRRVEhRRRQAUUUUAFFFFABRRRQBHc/wDHvL/uH+Vc1XS3P/HtL/uH+Vc1SY0FFFFIYUUUUAFFFFABRRRQAUUUUAFFFFABRRRQAUUUUAFFFFADLiJZ7eSCT7kiFG+hGDXyhewPbXk9tIMPFIyMPcHFfWVfOPxW086d481JAuEmcXCe4cZP65rxc6p3hGfbQ+54HxHLXq0X1Sf3f8OctSUtFfPH6SFFFFACUUtFABSUtFABSUtFAgpKWigYlbPhLxLq/hfVF1DSLkxP0kjblJV/usO/8xWPRVRk4u8XqZ1aUKsHCorp9GfUHgH4qeH/ABKkdtdyJpepHAMMz4Rz/sN0P0PP1rs9X0rTNZtDa6nY295Af4ZUDY9x6H3FfFddX4Z+IXi3w+qx2OrSyQDpDcfvEx7Z5H4GvZoZvpy1o3/rsfDY/gz3/a4GfK+z/R7/ANbnvsvw9Npn/hG/FGt6KuciFZ/OhH0R84qrL4b+JyAi38fWsgHTzdOQE/Ugf0rjNK+Pd0qhdU8PxSnu9tOU/wDHWB/nW3H8efDhUeZo2rq3oojI/PcK6o18FL4ZNfNr/gHkzy7PKbtOkp+bUJfi9S5P4F+IGoZXU/iPcCNh8y2sHlfh8pFT6J8HPC9nOLrVJLzWbjOS1zJ8pPqQOv4msW7+PWjqp+yaDqEp7ebIkf8ALdXK678cfEt4rR6ZZWWmoejcyuPxOB+lZzr4CLu/efzf56HRSwHEFVckUqcX25Y/+k6nvk82j+HdJ3SPaaZYQL7Roo9hXi/xI+M0lykumeEt8MZyr37jDEf7A7fU8+wrybW9a1bW7n7Rq2oXF5J2Mr5C/QdB+FUK5MTms6i5aa5V+J7WV8I0MPJVcVLnl+H/AAfn9wsjNI7SSMzuxJZmOST6k+tNpaK8k+wCiiigYlLRRQAUlLRQAlLSUtACUtFFABWv4Kszf+LtKtNu4PdIWHqoO4/oDWRXffArTzdeNDdlcpZwM+fRj8o/ma2w1P2laMe7PPzTEfV8HVq9ov7+n4nvNFFFfan4aFFFFABRRRQAUUUUAFFFFABRRRQAUUUUAFFFFABRRRQAUbQzD6iilT76/UUAbE0LxOJYjhh+tWrW4WZf7rjqtSFdy1Subcq3mRkqw6EVRJfrnPGPhHT/ABFF5jf6PeqMJOo6+zDuK2LW7DkRzYWT9Gq3WdWjCtFwmromcIzXLJaHz94i8O6roU5S+tj5eflmQZjb8e30NZFfS00cc0bRTRrIjDDKwyD+FclrPw80C+LSW6SWMp5zCflz/unj8sV83ichknei7rszy6uXvemzxaivQL74XanGSbPUbade3mKUJ/mP1rPb4c+JgSBFbEevnCvLlluKi7OmzleFrL7Jx9Fdpb/DXxFI2JGs4R6tKT/IVuaZ8LYVIbUtTd/VIE2j/vo/4VVPKsXN/Bb10HHCVpfZPMY0aRxHGpd2OAqjJJrvfCHw7urtku9bDW1v1EA/1j/X+6P1+leiaJ4d0fRl/wBAsY437yH5nP4nmtWvawmRQg+as7+XT/gndRwEY6z1IrS2t7O2S2tYUhhjG1UQYAFS0UV76SSsj0QooopgFFFFABXJfEbwDonjaxC30fkX0QIgvIwN6ex/vL7H8MV1tFXTqSpyUouzMa9CniKbp1Y3TPjnx38PvEng+4b+0LRprLP7u8hG6Jvr/dPsf1rk6+8JY45omiljWSNhhlYZBHoRXnnin4N+DNbZ5oLWXSrhsnfaNhSfdDlfyxXv4fOo2tWXzR8Nj+D5puWElddn/n/mfKRor2nV/wBn3WonJ0rXbK6j5wJ42ib6cbh+orAk+CPjxXKra2TgdGF0oB/OvSjj8NLaa/I+dqZHmFN2lRfy1/K55tSV6hZ/AzxxM+2ZdOth/ee43f8AoINdToX7PfzB9d8Q5HeKzi6/8Db/AOJpTzHDQ3n92pdHIMxrPSk166fmeEKrMwVVLMTgADJJr1T4b/BnWddeK/8AECyaVppwwjYYnlHsp+6Pc8+1e5+Evh/4U8LlZNL0qP7QP+Xib95Jn2J6fhiuprycVnLkuWireZ9RlvCEINTxcr+S2+bKOhaRp2h6XDpulWsdraxDCog/Mk9yfU1epJHWNC7sFUdSaxb2/kuyYbXKxdC/dvp7V4bbk7s+0jGMIqMVZIl1LUWZjbWZy3RnHb6U3T7IKAzD8+9O0+yVFHFaiIFFBQkaBRT6KKQBRRRQAUUUUAFFFFADJIo5PvoD796ga2ZeYZD9Gq1RQBTE0kZ2yqVPr2NM1Kx03WLJrPUrSC7gbqkqhh9R6H3q8wDDDAEe9VpLXad0DbT/AHT0oA8s8UfBPTrlmm8P6g9kx58ib95H9Aeo/WvN9d+GvjLSSxk0eS6iH/LS0Pmg/gPmH4ivpmO4ZGCSqVb3q0jhhUOCZSmz4xuIJ7dytxDJEwPIdCuPzqIEeor7PurS0ul23VrBOvpJGGH61k3PhDwvcHM2gacxzn/UKP5VPsyuc+Rsj2pR8x2ryfQV9aL4J8IqwZfDunAjp+5FX7TQtFtMfZtJsYSOhSBQfzxR7MOc+UdI8N6/qzBdN0e9ucn7yQnaPqTwK73w78FdfvGWTWbu302LuiHzZP0+Ufma+ghRVKCE5s5Twh8PvDPhnbNaWQuLxf8Al5uPncH27L+FdXRRVkXCiiigAooooAKKKKACiiigAooooAKKKKAGXHMEg/2T/KuZrqHGUYeoNcvSY0FFFFIYUUUUAFFFFABRRRQAUUUUAFFFFABRRRQAUUUUAFFFFABXkX7QmlnfpusovBBt5D79V/rXrtc/8RNI/tvwff2SLumCebD/AL68j8+R+NcuOo+1oSj1PWyPGfU8fTqva9n6PT/gnzRSUv5iivjj9sCiiigBKKWigApKWigBKWikoAWkz70tegfDj+zptDlvr63t5D4duWv3V0GZoWjI2n+9+8VOP9qtKcOeXLc5cXifq1P2nLf/AIO33uy+Z59mjI9RXq15pulaf4ls9Eit7KeUwXepW6uqlZJpAfs8ZJ6gKoIXplqfYq1vo1xqmt6PYrrselXcjQS2yL8iyw+VI8Y4ByWxwMgVt9Wd2m9jz3nEbJxhvtrrre3y0380eX3tjdWcVrLcxeWl3CJ4CWB3oWK546cqevpVbPavV7vydQ8KWT2saP4kfQfNjV4VKGATSmQRDoJMZPTgDjmrF3pmjroTpFEZNLXToZLdxp6Kgnwh3faC+WYuSCmO5GOKbw3Z9P6/r0JjnKWk463a/H+rd7Pax5BuHqKK9ke5WbxF4ltINAjEdtei3t5tPsYZpbdcsTuib7yt3btwK4yPS1l+LH9mD+zHX7c3AjP2dsAtjYGz2xtz14zUTw7jazvrY2oZoqnNzRtaPNvfSyf6nHZGOooyMZzxXtBsYs6NqVzpTSTLDqaTG8sIoS+yDdGGjTIHO4jPPFY2mKuqaRpusfYbObXpdPvPsqC3RVmkjlQL8gG1mCM+OOcVTwrXX+tP8zKOcqSvyabb9fe8tvdbv07HnN1Y3Vra2l1PFshvEMkDbgd6htpPHTkHrUsWk6lJFNKtnKEhtRduX+X9ySAHGeoJI6ZzXU/E9b+PT/C39p2i2l4dPkaWIRCPBMzclRwCeuK6i61HUTo/9oTQQSwjwjG0TNbL5bSb0DDgYOOOOxoVCPM03tb8ip5lUVKE4pPmbW/aVlbv/TPIMjGc8VY+yXH9nHUNg+zCYQl94zvK7sYznoDzjFepaRa2WoW1rq0sUSaxcaMssXkWCTFnFw6M6w5VWYIAPxJxWium6Sup6URp8LPJrEAu0e3SPcxtJCylAW2AkAlM8GnHCN213MqmdqDceTVXv8t/+A/wPFKWrms30uo6jJdSxQRE/KEhiEaKo4AAFU65Xue5BtpNqzEpaKKRQUlLRQAlLRRQAUlLRQAV7f8AALS/s3hu61R1w15NtQ/7Ccf+hE/lXidvDJcXEdvCu6WVwiD1JOBX1L4e02PSNDstMj6W8KoT6kDk/nmvXyejzVXN9P1PjeNMZ7LCRoLeb/Bf8Gxfooor6Q/LwooooAKKKKACiiigAooooAKKKKACiiigAooooAKKKKACnR8yKP8AaFNp8AzPGP8AaH86AOmHSkYZFLRVElO5tVcdOaiiuJbYhJgXTs3cf41onmoZYQ/agCSORJEDIwYe1OrMeCWB98DFfX0NTQX6523C+W3r2NAF2igEMMggj1FFABRRRQAUUUUAFFFFABRRRQAUUUUAFFFFABRRRQAUUUUAFFFR3FxDbpvmkCD370ASVWvb6C1GHO5z0ReprOudSnuDstFMaH+Mjn/61NtLElt8hLMeST1NMBjm61CTMvyoPuoOg/xrQtLRYx0qxBAqDpU4GKLgIqhRxS0UUgCiiigAooooAKKKKACiiigAooooAKKKKAGyxpIu11yKqOktudw+eP8AUVdooAhhmWQDBqaqk9sVJkg4PdfX6UttcB+DwehFAFqigciigAooooAKKKKACiiigAooooAKKKKACiiigAooooAKKKKAA1zEg2yMPQkV09c3eLtu5R/tmkxoiooopDCiiigAooooAKKKKACiiigAooooAKKKKACiiigAooooAKKKKAPnD4o6GdC8YXUMa4trg/aIPTax5H4HIrl69/8AjL4e/tnwub2CPdd6fmVcDlo/4x/X8K+f6+Rx+H9hWa6PVH7Jw5mP17Axk370dH8uvzQUtFFcR7wlS2dvLeXkNnbJ5k88ixxoCBuZiABz7kUyMKZFDttQkbj6DvXqxt7+HxVDbQ6Hp66BBqFn9hu/LVCF81NrpIOZGYZyOep9K1pUuc4cZjPq9lbVp7u21vveux5jFYXcuqjS0iBvDN5AjLqPnzjGScde+cUahp95p627XkPlC4j82ElgdybiueD6qR+Fem6aYNY1cyXlhZf6N4tht4gluo/dOZNyNx8wO0dc0TQMdMt5dPsobvV4NFU2ULxCTCm8lEjKh4LBenB71ssMmr3OB5tKM1Fx7X+d+vba+mmu55jd2V1a21pc3EXlw3cZkgYsDvUMVJ46cgjmq2Rn3r2PW5LrTfB327UdGsk1ODSIGWKW2UrC73UnzbOgJByR6mkTS9HbSolEPnaa2nxzB101AvnnBL/aC+S2/I2Y9sUPC66PoKGde7zSj1a0fb/gNeuux46CM8EUu4qCNxAPB5xmvR/FUsd6PG1jJY2MUOk3CfYxDbLG0f78ofmAycjrmqHhSG9Twpb3Ph/S7bUtRl1Bo70SW6zGOIKuxSG+6rZfLcdOtZuhaVr/ANXsdccxvS53GzulvpqlLV9NH9+hw7OxYFnJPYk80rSyMzM0jEkYYluSPQ16dpVnOsemLpGh6bPFcahMmsqEWdIQJAAm852xiPkMD688Vb0zw/Bd+JPD1zpWnLdaNDa3Syz+UGj+V5tu8/3sbMZ56VccNJ7P+tP8zCecU4Xco7X6rpf7r2077nl99a3th9ma6V4fPgWeA7xzG2dpGDwDzxS3dlqFobWC4SSP7TEk8CbwQyvnawwcDODXowhmbw9aXOmWUV7rUehaeLeN4hKwiJfzGVDkE/dHTgE1jfE5LiLxRoKXlqlpcDS7PzYUXaEbc2Rjt9O1KVDli5XKoZi6tVU7Lr66JPbtrv6nH3sV5p+o3Frcl4buF2jmUPyGB5BIPNVw3zZDcg9c85r13xXYzS654nh8R6Zb2OkJNvtLsQKjeYZVA2v1YlS2Rz+GKp/ETTtPg0DU2+zlUguo105hpyW6qmSNqyByZlK4Oce/Gac8M1d32/r9CKGcRnyRcdZW21Wtv89V08zzEzTEndNIT1OXNNEjDbiQjb93DdPpXceH9FuNY8OeGv7N037XLFrEovDHGCVQmIrvP93AbGeOtdXcC1j8UeHtFj03T/smpXV9HdZtULSILmVVGcZXA6Yx+lKGHcle/b8bf5l1s1hTlyqN2ua+u3Lf80tDxySR5G/eSM5/2myaPOfbs819oH3d3GPpXq2n6Zo//CKWoWMy6dLpUkl066ejATbWJY3JcFGVgMLjtjBzSazerb3HiWGLTdLVdM0+1uLT/Q0JSVvLDOTjnO48Hj2p/Vmldv8Aq1yVm8ZT5IQ2+XVR7d393XoeVCVlKsJGBUfKQ3Qe1WYbW+l0+41GJZGtreRFmk3/AHXfO3vkk7W59q9TvLW6XRdS1DQtFs7jUZY9NnYLaI5QyQEyMiEY5OOAO54p0FlpZSa31K3trYT3WktqcCYSOOYrNuU44UE7cjtk0/qrva/9a/5Gcs5XK2odut39m+n/AG9o+54/keooyPavU7Zvs9uJPGGj2dlJNfmxhAtUjJt5EZXYADkIdjBuvvUFlpItfESaBFFayXGiabI9ywtBPJJOzAsY0yBIw3AAMcAAmp+rvTU3/taOt47a73Xydu9l8zzu2s7m5tLq6hi3w2qq077gNgY4H159KW2sbq5srq8gh3wWiq07hh8gZgq+5ySBxXsGo6ddRJqk+k6OJLu50C0nMUlsgLyi4YMxjX5d4AXKjpVBbSzbTLoatBDY3FzZWB1aKNRGIyb1RkqOFJTBI4q3hbdej/U5451zK6j1S3u9eW+nzdn3toeSgj2oyK9M+JFhZw+HrqR4CksV8qWTf2alqojO7KKQ5Mq4AO7H4803wpZu2neHEsNKs7vTbov/AG1NJCr7DvIYO55jATBGMVn9Xany3OlZrB0FWUett7bK/X7vX7zzXI9qWuz8dXFva6Boem6fa2iwT2XnPcCFfNlAnkCZbr0X8c81xlZTjyu1zuw1d14c9rav8HYKSloALEKoJJ4AHUmoNzvfgjoZ1LxV/aMqZt9OHmcjgyHhR+HJ/AV71XNfDXw//wAI74Vt7WRdt1N++ufXee34DArpa+uy/D+wopPd6s/GuIsx+v46U4v3VovRdfmwooortPDCiiigAooooAKKKKACiiigAooooAKKKKACiiigAooooAKmshuu4h/tCoataUu6+j9sn9KBG/RRRVCCiiigBGUNVae2V8/KKtUUAZXlT2x3QSED+6ehqaLUdvy3EZU/3l5FXSoNQy26t/CKAJYpo5V3RyKw9jT6y5bLDbkyreopqy30OPmEg9GFAGtRWcmp44mt2X3U5qePULR/+WoU/wC0MUAWqKakkb/ckVvoadQAUUUUAFFFFABRQeBzUUl1bx/fnjH/AAIUAS0VQk1azX7rPIf9harSatcScQW4X3c5/SgDYqtdX1rb5EkgLf3V5NZTLfXP+tmbH91eBU0GnKuMimA2bU7qb5baPyx/ebk1HDYySv5kzM7HuxzWpDaquPlqwqBaAKsFoqD7tWlRQKdRSAKKKKACiiigAooooAKKKKACiiigAooooAKKKKACiiigAooooAKrXdvuPmxYEg6/7VWaKAKlrcbvlbgjgg1bBzVW8t2b99DxIOo/vCi0uA49+4oAtUUUUAFFFFABRRRQAUUUUAFFFFABRRRQAUUUUAFFFFABWDqy7b5/fBrerH11cXCP6rSY0Z1FFFIYUUUUAFFFFABRRRQAUUUUAFFFFABRRRQAUUUUAFFFFABRRRQAEAghgCDwQe9fOfxQ8NN4c8SyJChFjdZltj2A7p+B/TFfRlYHj3w3D4n8Py2LbVuE/eW0h/gfH8j0NcOYYX6xS03Wx73Dubf2dik5fBLR/o/l+Vz5noqW8t57O6ltbmNoponKSIw5UjqKir5J6H7GmmroKd5su1V82Tahyo3HCn29KbSUAPEkgPEjjndwx6+v1oEsoZWEsgZfukMcj6U2igLIe800mfMmlfPXc5OaRJJWAhSSQgtwgY4z9PWm167qEYi0tby30mDTPsKWrCO4sYniZtyDfDcKfnJyTtYHqfStadPnu77HDjMWsM4x5b83/A/zPJ7lbiC4mt7hZoplYrNHJkMGB5DA85z61Gkrx5McjpkYO1iMivU/G2m6prE3iaJdKM1+mtRG3EVqqyG2PmgOMDJUnGW79zU3iPT7jT9Svh4b0Syvb46p5F3GbVJRFGIY9i7TwqsS5LDHTrW0sM0276f8P/kccM4hJRTirtd9NovV9tdPQ8vltb610+C8dZIrW83iJw+BJsIDcA9iR1osYb+eK4Fm0uy3iM8oWXaFQEAtjIzyR05r1GytbObw9YWyWtsmultSGl252zWyuJE3KCSQzY4TORn8K4/4d28U95rS3VvHIyaczASRg7W8+EZAPQ8kfial0LSSvv8A5GlPMeenOTjrF/f7zS/Le+9+xyyTSK6skrhlGFIcggeg9KsTWt9/Z8WqTLI1tJK0KTM+cuoBI654BH513fjRobuy8YwmwsYE0rUoUs/It1jaNWkZWGQMkEetL4Kt7a58J6XHcQQ3Egv757WCb7ktwLdTGp9ctjjv0oVD3uW/9XsDzG1FVeW2tn/4Dzf5fiedvNLIoWSaRxngM5IzQ0kjqqtI7KvCgsSB9PSvT7O2+1Q6da+ItLtLLWNVN1Yqv2ZImMZRTFIUH3SJMgNgEjNSeLrPRbPQrvUre3tIzbRjQPliB/eo43zY7tsB+br70fV3ZyuSs2jzxp8mr7are2/3nlkc00WRHNJHu6hWIz+VHmyblbzX3D7p3HI+ldv4P0vQtS1S48OWOoNff2lbERy3FmIGhlRg4wdzdVDA8jrXQ61YaPfSWt9p1rpsS6/dwWcMciBY4xC7LL05XdsTJGCdxpRw8pRvf+v6t95VXNadOryOD/L8Hr0l/wCA+Z5MJJPLMYkfYTkqGOCfpQZHbdmRjuGG+Y8j39a9lk0exvLewuL/AEwo0WpSxp9p0+O0DfuWaOMqrElDIFA3HJqrpFgL3T9Hm8TaXaWd+15d7VFkitKywqY1aMbc/NnC5GcD1q/qsu/9af5mP9t07X5fx9Xpprtr20PMoNYvYdGn0uOQCCaeOdnyd4ZFZVAOeBhj+lQahbXdjL5F4GjeRElKlwdwYZUnB9D9a6r4m2tvBbaXN5Tx38kcgnZrJbQyKG+VjEGO09RnjOK6HULNre3uLjw9pNrd6utvp4MX2VZTHC1vlnWM8El8AnHf3qfYttxb2/4c1+vwjGNSMfiv5apqO/b5HAafLfWAttektIbu3SZoYvtf7yMuFzjbnPGQfSqV3fXV1qE1/NO5uZpGkeQNglicnpXrGuWl9beHN3hzRLW4ul1CNruBLdZlt5nt08xVU5GN2QfSpLPT7FNTubWz0aPy5rwJNLBZx3cSOY03xSKSGjRWLYZT6+lW8NLa5zRzenZ1HBX169Fbf7+m/oePiecH5Z5QR6OaRpJGLbpHO/72WJ3fX1rW8RwahawWdrdW0C2kTzpaXEUQUXAEhDnf1cBuAT0HFY9csk07HuUpKceZf1/X4Mc8kkgUSSO4UYUMxOB7elCySKjIsjqrfeUMQD9RTaKk0shSzMAGZiAMAE9B6CkpKWgArv8A4LeGf7X17+1bqPNnYMGGRw8v8I/Dr+VcZoemXesarb6bZRl553CjjhR3J9gOa+mfDOjWugaJb6XZj5Il+Zu7serH6mvTyzC+2qc8vhX5nyvFWbrB4b2FN+/P8F1f6L/gGlRRRX1B+UBSBlJIDAkdQD0pay9atrpHGp6Wge8iXDwk4FxH12H0P909j7GplJxV7F0oKcuVuxqUVT0bU7TVrFbuzclclXRhh43HVWHYirlOMlJXQpwlCTjJWaCiiimSFFFFABRRRQAUUUUAFFFFABRRRQAUUUUAFX9DXN2zeiVQrV0Ffllk9wKYjUooopiCiiigAooooAKKKKAAgUxo1Ip9FAFd7ZW7CoJLFD/DV+igDIfTlzwPypotJ0+7LIv0Y1s4HpSbRQBj+Xer0uZfzoH9oAcXD/iK2Ni+lJ5a+lAGQRfnk3Mn4U1orwj5rmb/AL6NbPlrUMoDMEUcmgDFFjJcP87uyjrljViPTVB+7zWwkaooVRTsD0oAzksFX+GrCWqr2FWaKAI1iUdqhm1DT7e9hsZr61iup8+TA8qh5P8AdUnJ/CrVfOfjzXrXUPGWq+IotViiu9IuoYtNt93Myox3sPxyfxqZOw0rn0ZRXm+t+K/EN/4q0XS/C89kkOq6X9qVrhNyxtk5bI5OAMY9awpviJ4klN7d2cqMLGfyFsxpcr/atuAzGUfLGTycf5JzIfKz2Wisu71G7bwo+q6fZl7prPz4beQ4JYpuCn8eK4Hwh4r8RarqMWmXms2lreXNux8i5054ZIZB0MfVZVHfJBp3FY9RVgwypBHtS14R4N1jXPDvwws76xvofLudaW2WJrcHYpLbznPOcD6Yrq/GHjvVNB8T+IrcCKa1sNMimt4inPmuyLkt1x8x4pcw+U9Eur2ztZYIrq7t4JLh9kKySBTI391Qep9hVivH/FCeJo/EHgebxDqFjeLJqSyL9ngMZjbglepDDHfioh8SfEFwsmsWgElsl0Y101dNlYvEGwW88fKGxzj/APVRzBynstJuGQuRk9q8tfxL4yv38WzadqFjawaHIzostrvZ0CltnUY4U8881lpeav4g+IngvVlv4bWa80+SRALYMIgFbevJ+bdg4PbNHMHKez0V5OnjbxLD4gePVLm10pBfeSltd2biF4s4BFwucP7EAV2XxQ1m+0DwPf6tprot1AYthddw+aRVPH0Jp3FY6aivM28S+LNF1SwtdZvLG9j1awmnt2gt9ht5Ej3YPJ3LyOTWbbeOPF9r4Ci8V6g2nyRXWLa1iSI7jKXI818dsK3yj0FLmQ+U9eoryNvHXiS0s9Yhkm+2mHTnura+OlyWwjkU8oyP1HoavWXibxbpkvhm/wBavNPvbHXpI4jDDB5bW5cAqQ2fm6jPHr9aOZBys9Oorx+9+IGvW11BepqNjdwSakLVrW3snMKxlsZ+0HALewrVtPE/iu58SeJFjmsl0nQrlnm3RfvXiVWPlrjuQp5NHMg5Wel1FeXNvZ2z3V3cRW8EYy8srhVUepJ4FeTaF8QvEVzc6Zfy4ura+uBHNZRabKv2eNiQGWY/K+P8+1fxbrXiXxL4L8U6lHc2Nvo1rM9p9kMJMrhWXLb88HkcYo5g5T1e81rR7NIXvNWsLdZwGhaW4RRID0K5PI+lXkdZEV0YMrDIYHIIryXWNF0+20LT9Xk0m58QalqunW1jaWjoDDb/ALsfNkD5Rzkkn8q7r4c6Hd+HfB1jpF9cC4uIVYuwOQuWJ2j2GcU09RNaHQ0UUUxBVG9iMT/aIwcfxgfzq9QeRg9KAIbeUSKOc1NWcym0uQo/1bfdPp7VfjbctADqKKKACiiigAooooAKKKKACiiigAooooAKKKKACs7XUzBG/wDdbH51o1X1JPMspB3Az+VAHPUUUVJQUUUUAFFFFABRRRQAUUUUAFFFFABRRRQAUUUUAFFFFABRRRQAUUUUAeY/GfwadQgbxFpkWbqFf9KjUcyIP4h7j9RXitfXFeJfF3wKdMmk17SIf9BkbNxEo/1DHuP9k/pXg5pgdXWpr1/zP0HhTP1ZYLEP/C/0/wAvu7HmlFLSV4R+ghRS0UAJT2llaNY2mkMa/dQuSo+gpldR8O9H07WNSuY9Qs9TvvKhLxW1iMGRs/xueEX396qEXKXKjDEVo0KbqS2Rzv2q537/ALTPv27d3mHOPTPpTVnnV2dZ5QzDDEOct9fWvW2+HugvrvhLdaXdnb6xJPHc2TXgmMZRGIxIvuoz+VZFx4b8I3/hfxNNo8OpQX/h8jfNPMGS4G5lPy/w/dP6V0vCVFu/6tf8jzIZ1hZ25YvW3RaXk466/wAy6X7nnIkkXbtkcbOVwx+X6elAkkUsVdwW6kNjP1rqvhj4Xi8Ua1cx3X2hrSytWuZo7cZllxwEX3Jrqr74f6W8/h2/j0vVNKtb3VEsb2wvJcyKGPDq3XBAP0qKeGqTjzI2xGbYbD1nRm9f+A3b529O71PLDJId2ZHO85bLfePv60+2jubiWK1t1mmkdwIoowWLOeAFA7njpzXpk3hXwZdt4p0nTYdTi1HRIZJ1upZ8xyBGwV2dh29T1q1pGheE/DPi7wrpV4mpTa5PJa3TXSSARRuzgqmzuMjGevf2q1hJXV2rf8G1jCWdUeV8sHzWva3S1777Wt5+R5jc2OsRpLeXNpfqsEvkyzSRuPLk4+RmPRuRweeapl3YbWkYgndgtxn1+te265p8ureG/FGlwsFkuvGKRKx7ZWPms7Wvhtpf2HWbXT9L1u0utMhaSG/u2Hk3xT7yqO2cHHrVTwU/s6/0/wDIxoZ9RslWVnfp2tHX730v3PI0ZkYMjFWHQqcEUF3wF3thTlRnofavWNO8C+Gbjw7ZXdrZ6lrKzWfm3N7YXiNJby4+59nPJAPvVPwL4O8O6t4ZhvWt7vWb+S4eO5tra9SGW0jBIDCM/fJABxnvULCVLpd9f6/4B0PO8Moym09Hbp5+emz3s/vR59YaneWd/FeJKZZI2DbZv3iNjswPBFW9e8QXmrxW8DQ21nb27M8cNsrKodsZYliSScDvxjjFQavYC28Q3GmW63ChbjyY1uU2SDJwA47Hmu41/Qvh9oOozeGdUuNTg1GG3DSamGLRCYqGC+UoJ284zUQhNp62XmbVq+HhOEuRyk1dWV3bv+PrroecvI8knmSu0rdy7Ek+1X9Z1m81TVG1GUpby+WkSrb5RURVCqo5zjAHevRLbwH4fvvEOg3Vss6eHrzSnvrrMxJQxj513dvmKj86xtN0XwrY+ER4s122v7q2vr6S3sLO3m8sqik5ZmPJPH+c1f1aot3p/wANr+Jis0w02pKLb2tbW7b93ff3XfyW5x1jDqc0VxJYx3skcC+ZO0IYiNT/ABMR0HuarxzTR7vLmkTd97a5Gfr616j4Rt9Eis/Hsfhu+lvdPfRlMTyxlHUktlDkDOD3rST4W6Ws6aDLput/bWtd7axuAtUm252bfTPGfWqWDnJJxf8AV2v0MqmeUKU5RqprbpraybbTttfbfyPGmdmRVZ2KrnaCeB9PSkp08bwzyQyDDxsVYe4OKbXGe6rW0CkpaKAEpVVmYKqlmJwABkk0lewfB7wKY/K8RazDh/vWcDjp/wBNGHr6fnW+Gw88RPkiefmmZUcuoOtU+S7vsb3wl8Hf8I9pv9oX0Y/tO6Qbgf8AlinUJ9fWu6oor6+jRjRgoR2R+MY3GVcbXlWqvV/1YKKKK1OUKKKKAOY8RaXqNjft4i8OKGusD7ZZE4S8Ud/aQDoe/StLwzr+n+ILD7VYyEMp2zQuMSQt3Vh2rVri/GHha9XUD4l8KzfZNYQfvYhwl0PRh0z/ADrlqRnSfPTV11X6r/LqepQnSxcVRrvlkvhl+kvLs+npt2lFcj4K8c2WuyHTr6P+ztYjO2S2l43MOu3P8utddW1KrCrHmg7o48VhK2FqOnWjZ/1t3QUUUVoc4UUUUAFFFFABRRRQAUUUUAFFFFABW7o6bbJT/eJNYVdLbJ5dvGnoopoTJKKKKYgooooAKKKKACisHx3Z67eeHpv+Ec1F7LUov3kRABEuB9w5B6+vrivnKf4mfEC3nkgn1ueKWNijo0KAqwOCDxXDisdHDSSnF6nu5VkFXNIOVGcU1une/wCR9V0V8ln4leOySf8AhJbsc9lT/wCJrU8JeM/HWu+KdL0lvEt8VubpEcLtB2Zyx4X+6DXNHOKUmkovX0/zPVqcF4qnBzlUjZK/X/I+oKKKK9c+NCiiigAooooAZK+1TTbdSAXb7zfyprfvZQnYcmp6ACiiigAoorL8Sas2j2UU62puXlnWFU37OWzjnB9Kzq1YUYOc3oi6dOVSShFas0biPzreSHzHj3qV3ocMuR1HvWDong7Q9K8OPoUMDTW8gkEkk+1pH35yS2B6+lT6br6Sy3kGpW402e0CtKskqsoVuh3Dirf9taT5Kzf2ja+WzFVbzBgkDJH5VlDF0JrmUl89OttnruaSw1WLty/dr59DE0DwJpGjX+mXtvc38sum2720HnSqRsYkkHCjONxxTb/wBot1f3NwLnU7aG7l826tLe7McE7+rKPX2IroI9U02S6S1jvrdp3UMsYkG4gjIOPpUa65o7MUXUrVmCs2BIM4XOT+GDVe3o/zL7yfY1f5X9xYu7G1utOk0+aENayRGJo+g2EYx+Vc9ongXSNL1O11D7VqV7LZxmO0W7ufMW3U9QgwP1zWlYeJNIu9MTUPtSQRMxXEzBWBHYjNW7zUrO10t9SaVXt1TcGQg7vpSjiaM486krWv8u43QqxlyuLve3zOXj+Gvh9NHu9I+0am1lcTLMkTXGRbuCTuj44PPfNPsfhzoVvPfzXFxqWovqFr9muTeXHmF1yCDnAORtGPpW/Fr2kvZW1299DDHcKDGJHCn6fUUusazY6bbs81xD5vlmSOIyAGTA7UPEUFFz5lZeY1QrOXLyu5zdn8NtGt77TrxtS1q5fTZVktVuLsOsYU8KBt+7/nNTv8PtDa9eVbjU4rWSf7Q9hHdlbZpM53FB7++K2rTXtNmt7V5rqC3muIkkELyDcu4AgfrVmPUtPkWBo7yFhcEiEhx8+OuPXFONejJe7JClRqxesWZNt4R0u3XX1jkusa7u+1ZcfLuUqdnHHDHrmqb/D/AEfZo3k3mp202kJ5dtPDOFkKE5KscYIOT0A4Jrob3UrW20qXUg3nQRqWzF827nGB+PFYzeKmitbs3OmSQ3duImFuZQd4kOF+bt7+lZ1sZQou05dL9dtX+jt3toXSwtaorxXl+n6r0Kk3w70Ga7Z5JtSNo1z9qaw+0n7MZeu7bjP4Zqb4s6Xfax4A1HTdNtmubqUxbIlIBbEqE8kgdAa2tMv55rKW6v7RLJYyelwsoKgcnI6VDYeItJu9KGpfaVt4N20+cwUqfQ81X1mjZXla6vrpovUn2FW70vZ2011+RiaH4B0q1KXlzPqVzd/YvsyfabnzPsysuGWPjjqfWtCDwdosfg2PwpJHLcafGCEMr/vASxYMGAGCCeDW9BLHPEs0MiyRsMqynIIrJ03xDa32qX9nGuIrJAzTlvlbkg49hg81U61KDipP4tvPS/5ExpVJqTS23/I5rxF4GS38Ka4NOm1PVtUurFreJry68x9vUIucAD/Oal8H+ANPs4NHv9Qk1Ga7s7dSlrcXPmQ20hX5ti9uc9yK6Pw9rkGsWt3cpE0MVvM0e5z94AA7vbg1cj1CxkMHl3cLfaFLQ4YfOo6kUqdejUipxlo9vvt+Y50asJOMlqjkj8M9B+yR2S3urJZw3IuoLYXI8uJwc/KCv889TW9o/hrTtLv9YvITNK2ryiS5SVgyZwRgDHTk9c1cg1bTJo5pIb+2dIP9ayyAhPrTV1nSWg85dRtjHvCbvMGNx6Cq9vR35l94vZVf5X9xhab4A0WwvreeK51N7e2lMttZSXZa3hfrlU/xJqvq3w10DUJ71vtWqWsN8/mXFtbXOyF3/vlcHn9K7CG4gmtluIpkeFhuDg/KR65rL1LxDYW+j3Wo2ksV6ttjekUo9cdecUqlelTjzSkrWv8AJDhSqzlyxWu3zIbzwtY3SaGrXV9GuiujW4jlC+ZtAAEnHzD5R6VvVi694jsdLhb95FNcqUBtxKA+GIGf1zWhHqWnyXhs0vIGuBnMYcbvypLFUXNwUldW/G/+QPD1VFTcXb+v8y1RRRXQYhRRRQBFdQiaEp0PVT6Gq1jMeUfhlOCD61erP1BDDcLcLnDcNj1oA0BRUcD7kFSUAFFFFABRRRQAUUUUAFFFFABRRRQAUUUUAFIw3KVPQjFLRQBzEilJGQ9QSKbVzV4/LvWPZxuqnSGFFFFIYUUUUAFFFFABRRRQAUUUUAFFFFABRRRQAUUUUAFFFFABRRRQAU2WNJY2jkRXRgVZWGQR6GnUUBc8M+KHw/l0aSTVtHiaTTD80kY5Nuf/AIn+VedV9bsqspVlDKRggjIIryD4kfDNozLq3huEsnLTWa9V9Sn+H5V8/j8tcb1KS07f5H6Nw9xSppYbGPXpLv5Pz8+vXz8oooYFWKsCCDggjBBpK8Q+8FrofBnihvDqalby6fHqFnqVv5FxC0rRkjsQ45B5Nc7RVQm4PmiZVqMK8HTqK6Z31n8RhZv4dFp4ft4IdClmkhiS5bEgkVgQSQTnLEk9z2FY2m+LJLLT/E1mLFHGvgB2MhHkYZm44+b73t0rm6K0eIqPr/Vrfkcsctwsb2jvbq+kubv/ADO5teDvEl34Z1KS6t4YriKeFoLm3lzsmjbqpI5H1rZufHUY1LSZtN8P2un2mnXa3f2dJ3dpnB/ikbnHpxxmuNjR5JFjjRndyFVVGSSegFdJqvgPxZpemtqN7pDx26AGQiRGaIHoXUHK/iBTpzq8to7Ly2IxNDBe1Uq1lKWmrtfptfV6+qJrHxpLa6z4k1IacjnXIJYWTzSBDvbOQcfNj8K1dO+JSxLpdzqXhfT9S1XTEWO3v5JWVtq9MqOCQOh7HmpPF3ga18O/DfT9Vnt5ZNUuiGllF2hjhBYYUID8+QeozjvXLeHfCmveILWS50mxFxFFKsMjeai7WIyM7iOMDr0FbN4inJR677d9e3/DHHGGWYqk6zVop8t72293e+1tPPqjau/iFeyWOowW1iltNeawuqpMJSxicBcLjHI+Xrx16U/W/iCuo2l75PhuwtNRv1K3V6sruTn7xRDwhPqK5/VPDGvaZrcOi3mmzLfT48mJcP5uehUjIP4Va1rwR4n0YW7ajpvkpcSiFHEyMgcnhWYEhT9cVDniGne/npt/karDZYnCzV3qve3289Vou6NfQ/iEulRWtxH4a09tYtIDBDfrK6fLjGXjX5XbB6mq+ieNrWzgsjqPhex1G8sXL212szwSA7t3z7PvgHsazB4P8Rf23e6KbAC9sYDPcoZUASMAEtuzgjkdDUuneBvFWoaMNWtNHlktGQyId6h5FHUqhO5h9BQpYjRJbeX/AABSoZYk5Skle2vM1ve1nfRO7slo9TM1/V7zWtfutauiq3VxN5rbBgKeMY+mB+VddN8SmmJ1CTwzpj6+0HkNqjMxYjG3d5Z+XdjvWBovgzxJrNhFf6bpjXFtK8iK4kUAFPvbsn5QPU10N78JvEken6VcWbW13PfRlng8+JDEeMKCX+fOTyOmKdOOI1lFPXXb+u/QMVUyu8KdaUVy6JXtbunZ7abPTQ1Zdaj0D4J/2M2rafeahqDfuEt5Q728EgVnV8fdPGCPU1yvhvxjHp+gHQdY0K01zTVmNxBFNI0ZhkPUhl7H09zWPb+H9Vm0nUNVjtQLTT5BHdO0irscnAXBOSc+mazKmdepeL20t8v1NKGXYZxqRb5m5cztpZ/LVafn5nZt8QLyS41+aTTbZTq9ktmqQny0tkXONowd3XvirUvxKkniF1d+HbC41oQiEai8r8gDAYxfdLY71wVJU/Wavc1eVYR/Y/F9ku+1krrZ9RWLMxZjkk5J96KSlrA9AKKfBFLPMkMEbyyudqIgyWPoBXs3w3+GsenmPVfEMaS3Yw0VqeVi929W9ugrow2FqYiXLFHmZpm2Hy2lz1Xr0XV/13M74VfDxpGi1zX4MIMNbWrj73o7j09BXr9FFfV4bDQw8OWJ+RZnmdfMazq1X6LokFFFFdB5wUUUUAFFFFABRRRQByXjzwPY+JU+1QsLLVIx+7uVGN2OgbHX69RXI6R4417wjfjRPGlrLNEvEd0vL7fUHo4/WvW6z9e0bTdcsGstUtUniP3c8Mh9VPY1xVsK+b2lF8svwfqe3gs1gqaw2Mjz0+n80f8AC/02JNH1TT9Xs1u9Nu4rmE/xIensR1B+tXK8T17wT4l8HXjat4XvLie2Xk+V/rEHo69GH+cVq+Fvi7GwW38SWhjccG5t1yP+BJ1H4flWcMwUZcldcr/A6q/D0qtP2+Xz9rDt9peq/r0PV6Kp6Tqmm6tbi4029guoyOsbAkfUdRVyvQjJSV0fOThKEnGSs0FFFFMkKKKKACiiigAooooAmso/Nuo065bn6V0dY+hx7rhpOyjH4mtimhMKKKKYgoopHZUQu7BVAySTgAUALRXB+L/it4U0APDFdf2neLx5NqQwB/2n6D9T7V4p42+KXibxKHt1m/s2xbjyLZiCw/2m6n9BXBiMyo0dL3fkfQ5bwzjsdaXLyR7v9Fu/y8z2Xx/8VtA8NiS0s2XVNSXI8qJvkQ/7bdvoOa+c/E+tXniHXLnWL5YVuLhssIY9ijHA4+nc8msw13HgD4Z6/wCK3S4MZ0/TSebqZfvD/YXq316V4NbE18dLlS+SP0DBZbgMhpOrKWvWT/JL9FqcRXpv7OGl/bfHr3zLlLC2Z+ezN8o/TNQ/F/4bN4RWDUNLaa40twI5HflopPfHZu35eld9+zHpf2fwtf6s64a8udiEj+FB1H4k/lV4PCzji1Ca21MM6zajVyedehK6l7q+e6+6563RRRX1R+ShRRRQAUyVtqZp9QS/PIqdiefpQA+3XCbj1bk1JRRQAUVgeLfFFr4fWFWhNxPLyIlfbhfUmpvEPiCLSpre1jtZby9uP9XBF1I9Sa454/Dwc1KWsbX+e3zfZHTHB15KLUfivb5bmzWJ4x0ufV9PtraAKdl0kkgLbfkGc4PrzTdH8TWl9bXjTwy2c9kC1xDJ95QO49aNF8RDUL2K1msZbRriD7RbFnDeYnrx0PtWVXE4TE01TctJ/wCdvlrpr10NadDEYebqKOsf6+emuhHqXh6OHR5rbRYIo5pJEdzKxYuFPTc2cH0Pasi08L6h/a8dxdRQvB9uE7K8u87fLxzxyc4rqNM1MX97ewwwnybVxH527h3x8wA9q0KzeXYXEONSOy2S0WjfS3e/qWsdiKCcJbvvvql/XkcYvhfUF1nd5wNr9t+1CQSgEc5xt25z264xT7Dw3ewQ6UGjgEltfSzTEN1Rt2Oe/UcV2FFOOT4eLur/ANNP9BSzOu1Z2/pNfqcTF4c1SPR7K2a3gM9lJIEeO4KOyt/EDjA9wQa27fS7weEX0u4eFrpoXTcq4XJzjp9etbdFXRyyjSvy31XL8tF+SRFXH1alr23v89/1OMXQtYjhikFpZSyNp4spI5JeI8cbwcc57ii48N6pbJJHapa3wnsEtWad9pjKjGRwcg12dFZ/2PQtu/636df+Gsaf2nWvsv6+fT/hzgLrwvrcmnm1227fu7cKVl2rlFAYMMfMeDgk1a8JWYuPEGoXULGWwtWkW0DKQu+Q5cDPp0/Gu1oqIZNRhVjUi3p3+dvxd+uy7FSzSrOnKElv/wAC/wCCt82ZEcOpQeGWhtLKyt74KwjhQ/ulJY8/lz9axbLRtWGm3Ed1pmny3LukkklxOZftDA9DwNuO3UD0rsaK6amXwqON5PRW6W9dt/T8jCGNnBOyWrv1/wA9jE8LaXcaet5JcRwwC5l3rawnMcQxjg4HXvxWPY6Bq1pZacPs9pNLp00m2NpPkmVwRu6cEZ967Oik8touMY6+7e3zaf5pPt020GsfVUpS01/ya/J/0zE0fR7i18NPpslz5U0vmEvGMiIuScL9M1iReD9TFzcwtq4S1e3jiDrAuXCknaV7Afrk5rtqKVTK8PUjCMk/dVlq1pa3QIZhXg5Si172uy3Of8LaVfaW+pNf3STRzTF1AjAyMAFiB0zjG3pxWF4W0o6gNWaG4f7II5bWwkKkbVckkjPuRXe0VLyuk/Zxv7sb923fzv8AP1sUswqe+7ayt+Hl/XU4WDwtrC28p8yJZltlgjDuHVwGB6bRjpxnODS/8IvqctxI80URjluraRlkm3kon3gTjmu5orL+xMNZK7+/18vM0/tavrt/Vv8AIw9R8P8A2iC+WHUr1PtMLRrCZP3MeR2UDj/65rFvPDerXlndlobS2lazS1jiif5X2tnexx+ldtRW9bK6Fa90/wCr/wCZlSzCtS2/r+rHE6r4d1Z1vbW3t7OWK5u1uRcPJh15BK4x+uelWrDQdRt/EC3KrBDbCd5X2yF1fdnohGVb1INdZRULKKCnz3d9PwbfbzKeZVnDlsv6Vgooor1DzwooooAKZcRiaFo27j8jT6KAM/T5GGUYfMpwa0KzrpfJvw4+7IM/jV+JtyigB1FFFABRRRQAUUUUAFFFFABRRRQAUUUUAFFFFAGdrke6FJR1U4P0NY9dLdR+dbvH6jj61zR4ODxSY0FFFFIYUUUUAFFFFABRRRQAUUUUAFFFFABRRRQAUUUUAFFFFABRRRQAUUUUAFFFFAHE+Pfh7pviPfeWmyx1Lr5gX5JT/tj+vX614f4h0PVNBvjaapavA/8AC3VHHqp6GvqaqmrabYatZNZ6jax3MDdUcZwfUHsfcV5mLyyFb3oaSPqcm4oxGASp1ffh+K9H+j/A+UqWvVPGHwluIS914bm8+Pk/ZZWw4/3W6H6HFeY39ndWFy1re28tvMv3kkUqR+dfPV8NUoO00fpGAzTC4+HNQnfy6r1RDSUtFYHomx4I1G10jxfpWp3qlra2ukklGM4APXHt1/CvTRNpug6r4t8TXXifTtSs9Wtp47S1guPMllMjZUMn8O0cc141SVvSrumrWPMxmWxxU+ZytpZ+avf5ep3Pj+6s5/AHgS3t7q3lmtrOdZo0kDNESY8BgOVzg9a1vhxZHUfhL4qsl1G309pbyACWeTZGTwdrN2zjFeYVqWeu6haeHb7QIWi+xX0qSzAplty9MHt0q4V17RykulvwsZ1sun9WVGnLXn5rv/HzP7j1OPxHoeg+J/BNhd6nb3zaTZzQXl7C3mIjSABcN3C4/WsbVPsnhr4f6/plzr+n6teateRyWi2s/m7ArbjIx/hJ6Y615jRTeLbT0/q1vyRnDJYQlF876N7atScl6at7dND2TxZ4h0mX4eXPiC2voH13W7C3064iWUGWPZu8xiByAQB+lbFvrfhy7vNF8TWc2iwpY2SRl7rUpYprYqCCggXhxz6c14HRVLHSve3b797mL4epOHKptav7mkuX0SSS/FHpXiPXoJvhOsWn3sdtJc6/cTPawy7XEZLMuV6hcke3SrOoatBa+EfAfiDT9Ssnn0LclzbecPPyzrkBOpGAcn3ryyrmjahNpWqW+pWyQvNA25Fmj3oTgjkd+tQsU29eyX3W1OiWUwUbRd7SlK3fmTTT+Ttc9R+N8llo+kxaLpcgMesXsmrzYGPlYDaPpksfyryOtLxLrupeItVbUtVmEtwyhBtXaqqOgAHQVm1GIqqrUclsdGV4OWEw0ac3eW7fn/WgUlLVvSdM1DVroWum2c11Mf4Y1zj6noPxrFJt2R3znGEXKTskU62/CvhfWPEl15Wm2xMSnEk78Rp9T3+g5r0Xwf8ACWNNl14lmEjdRaQt8v8AwJu/4fnXqVla21lapa2dvHbwIMLHGu0CvXwuUzn71XRfifGZtxhRop08J70u/Rf5/kc54G8EaV4XiEsa/ar9hh7l15Hso/hH611NFFfQU6UKUVGCsj85xOKrYqo6taV5MKKKKswCiiigAooooAKKKKACiiigAooooAK5Pxf4A0HxDunaH7Fen/l4gAGT/tL0P8/eusoqKlKFWPLNXR0YbF1sLP2lGTi/I+fNb8EeLfCk5vbPzpYkORc2THIHqQORV3QPix4gscR6jHDqcQ4y/wAkg/4EOD+Ir3aud8R+CfDmvFpLzT1juG/5bwfI/wCOOD+NeXLLqlJ82HnbyPqqXEuGxcVTzOipf3lv/Xo/kY2i/FTwvfbVu3n06Q9fOTK/99LXYadqmm6lH5mn39tdL1/dShiPqByK8i174P6jDuk0XUIrtO0U/wC7f6Z6H9K4fVPDviHRJd17pl5bFTxIqkr+DLxWTx2LofxoX/r7jpjkGUY/XB1+V9nr+Dsz6gor5k07xj4osABa67ehR/C8nmD6fNmt6z+K3iyEYlks7gf7cGD+YrWGc0X8SaOWtwTjYfw5xl96/T9T32ivF7f4yaqoxPo1k/uruDVtPjM/O/QFPptuP/rVus0wz+1+DOGXCeaL/l3f5r/M9doryP8A4XP/ANS//wCTP/2NQS/Ga9x+50K2B/25mP8AKh5phv5vwYlwrmj/AOXf4r/M9/0ePy7MN3c5q7XzfdfHDxW6BLWz0y1AGBiNnx+ZrB1L4oeOb4MH12SBT1W3jWP9QM/rWcs4oLZNnVS4LzCfxuMfn/kj6rnmht4jLPLHFGvV3YKB+Jrkde+JvgvR9yy6zFcyr/yztR5pP4jj9a+WtQ1LUdRk8zUNQu7t/WeZnP6mqnQelclTOpP4I29T2sNwNSjrXqt+SVvxdz2zxH8eJ3DxeH9HWPqBPdtk/UIv9T+FeZeJfGXibxEx/tXV7iWM/wDLFTsjH/AVwKpaPoetaxKI9L0u8vCe8URI/PpXofhv4IeI77bLrF1baXEeqA+bLj6D5R+f4VxueMxfdr7l/kezGjk2TK75Yvz1l+r+48qGB7V1HhDwF4n8UMradp7Jak83U/yRY9ieW/DNe/8AhX4VeEdBKTGzOo3K/wDLW7w4z7L90flXdKAoCqAAOgFduHyZ71X8keHmHG0VeODhfzl/l/n9x5t4F+EGgaCY7vVMatfryDIv7lD/ALKd/qc/QV6QqhVCqAABgADpS0V7dGhTox5YKx8LjMdiMbP2lebk/wCtl0K2p2Nrqenz2F9Cs9tOhSRGHBBqn4S0O18N+H7XRbNneC2DBWfqcsWJP4mtWir5I83NbUwVap7N0r+7e9vPuFFFFUZhRRRQAhOBUNv8zu/4CnzttQmi3GIVz1PJoAkqK7mFvay3DKWEaFyB3wM1LRSd7aDVr6njWs6lZalptxeTzNJqtzOrbdp2xRDOFBrqrK+t9Q+JFnewtuglsj5JYYOQDn+tdP4l0WHXNPFnNNJCocPuQDPH1pmv6Ba6u0MzSzW1zB/qp4W2uvtXy0MoxVKo5JqVnB9uZptvq9dfm7bWPoZZnh6kFFpxupLvZNK3Raaf8Pc52O2W++Iet2qtiKWyEchXsSqj+dSXFhqGjrbXVxdQXF3Dbiw06OJCNzNwGbPoB9OK6Dw9oVpoyzNDJLPPO26WeVsu5qWbTmn12HUJpg0dvGVhi2/ddurZ+nFdkMtn7Pmkvfcm9Htd3+dt15nNLHx5+WL9xJLbeyt8r7PyOcstabRtPlittP8APsNPlEN1cmXDtIcF2C455PrWx4m8RW2hHTpLlT9nvLjyWkAJKDYzAhQCSSQBj3qO78L2txcTt9ruY7W5lE09spGyRh36ZHQZxWhqOlw3t3p1w0jobCYzIq4wxKMmD+DfpXZgaWIp80anwrbbu9rdLW313OTGVKFS0obvffy/G99tNionivw881vEuqQlrhQ0RwcEHJGTjAJweDg8VDo/iqw1fxBJpunMJ4UtBcGfDLyX2gAEDIxzkcVhzfDPT5Gh3apdtHGVIVlU9CeAccDDHpW7oXhyTTdTN9Pq1zfMLQWkayRooSMNkfdAyfevQ1OPQtaX4h0fVGnTTb1Ll4E3sqgjK8gEZHIyDyMisfR/HWl6lplrcLcW0Fw5j+0QzOyiMMSDhiuGwRjPT3FP8LeCrfQdQlvI9QuLlpLY25Eirkru3AkjknrzUN34B066srS0mvLkx21otrjgb0DbufQ9uKNQ0H6j4+0GAWzWtwLpXuY4psRuDGjq5VwNuWyUwMda25dd0mLR49Xe9T7FJjZKATuJOAAAMk+2M1y3h7wfrC6tFqGvakkrWvkC3WEg5EQkAz8owD5nueOtbNx4UtpfDA0L7VKIxMZhIyKxyXL4IIxjJp6hoPvPF+hQxN5OoQTzm386JFJw/wAhZRuxgEgcA8+1RaV410G90dNQe+SI7IvNj2uWV3GQoGMt0bBA5wap6b4FjsLaa0h1u/NrcDM8bqjF227QdxBIAGOB6Cp38G24lhuLfUbmC6t4raOGUKp2GFXUHBGDlZGBFLUNDRXxRoDTWsK6nCz3ahoQMkNkkDJxhckEDOORiotO8S2cnhm31zUGWyjmcoFyXO7eVAGBkk46AVnweBrSHakeo3fkuyPeRkKRcukhlDE4yvzMeFxxxVw+Fol0Ow023vp4ZNPuDcW9wFVmD5fqCMEYdhT1FoPXxj4ZbzNmrQv5aqz7FZsbgCo4HU5HHXr6Gquv+N9F07S/tVtdR3czorwxLu+YFtvJAO3nPXHTFRXHgWzubG7gur6a4lubiK5aWSKM4kRAoO3G0ggHIx3qF/AFuti1laarc2sE0SR3SJFHibaxYHGPl6kcdqWo9DXm8XeG4fO8zVYh5LhHwrHkttG3A+bnjIzzVK88b6QszQ2kyyMbNrpJZAyRYV9pVjtJBzntVay+Hul2l99qiuJF2zrNGFiRSuJN+CwGW54yT0qW98DWty1z/wATG5RblbhZAFU5E0vmnHHGD09qNQ0LN/4x0mNxDYTx3lwLmKF4xuXAaURlgSMNgntWne65pNnqUOm3V7HFdTbdkZB7nC5PQZIwM4z2rmofh5ax6suof2rdsRKHKsiksBKsoBbGT8yjn0rX1bwxBqGqteNeTxRTGE3VuoXbOYm3JkkZGD1x1o1FoJfeKtPGg3Wq6XIl+lvKsTBSVXcXCkZI7ZqVvFvh1ROTqkX7hgr4ViSSdo28fPzx8uaZ/wAIza/8ImPDvny+QDnzMDcf3m/6deKxV+G+lRw3McdyyCUjyz9niygD7sE7ctzxk80ahob8Hirw/PdW9rDqkLy3IUxAA4O7O0E4wCcHg4PFRX3irSdNv7m11K8ggMcgjjVd7u37sOcqF44Pvx+VZlj4CtbXUbC9XVLx3s9nULufaSQC3Xbz93kYrQm8KWkviKfWmuZxLNu3IMbQDCIv5DNPUNCfWdfFnZ291Y2M2oxTwtcCSJlWNYgobcXbAGQRgd6pW/jK1uL63hhsblraaSOH7RlQFlkj8xU25z90jJ7EijUvCX2vSdJ0xNUnit9OiSMIYldZiqhVZ1PBxjOOmTUv/CKxtrUeovqFwUEyXMluFUJJOibBJ0yOMcDjijUNCGbxa/8AZF7qVvpE3l2Ny8FwlxMkTLtCnI65zuAA65robCaW4soZ57draWRAzQsQShI6EjuKyJPDFs6yIbqbZLqi6k64GGYbcIf9nKg1vUIGFFFFMQUUUUAVNUTda7x1jO7/ABpbGTdGOasuoZCp6EYNZumMylo26qcGgDTooHSigAooooAKKKKACiiigAooooAKKKKACiiigArB1WLyrxsdH+YVvVQ1qHzLcSDqh/SgEYtFFFSUFFFFABRRRQAUUUUAFFFFABRRRQAUUUUAFFFFABRRRQAUUUUAFFFFABRRRQAUUUUAFUNb0XStatzBqljDdJ2Lr8y/Q9RV+ilKKkrSV0VTqTpyUoOzXVHk/iP4PxMWm0HUDGeogueR9Aw/qPxrzzXfCPiLRWb7dpc4jH/LWMb0/MdPxr6borzK2U0Z6x91n1OB4vx2HtGraa89/vX6pnyPS19Oax4T8N6tlr7R7V5D1kVdj/muM/jXJ6l8INAny1je3tmewJEi/rzXm1MorR+Fpn0+G40wNT+LFxf3r8NfwPD6K9Pvvg3qqEmy1izmHYSoyfyzWNc/CzxfDny7W2nx/wA87hRn/vrFcksDiI7wZ7FLP8tq/DWXz0/OxxNFdRL8PfGMZO7Q5Tg4+WRG/kaZ/wAIF4v/AOgDdf8Ajv8AjWf1eqvsv7jqWZ4J7Vo/+BL/ADOaorqYvh34ykxt0SQZ/vSxr/Nq0Lb4VeLpj+8hs7f/AK6XAP8A6Dmqjha72g/uM55xgIfFWj/4EjhqK9Ssfg3qDEG+1q2iHcRRlz+ZxXR6Z8I/Dlvhry4vb1h2LhF/IV0QyzEy+zb1PNr8V5ZS2nzeif62R4UASQACSewro9B8D+J9Z2tbaXLFCf8Alrcfu1/Xk17/AKR4b0HSMf2dpNpAw6OEy/8A30cmtWu6lkq/5eS+4+fxfHEnphqdvOX+S/zPMPDnwhsLcrNrl694458mHKR/iep/SvRdM06w0u2Ftp9nDaxD+GNAM/X1q1RXrUcLSofBE+Rx2a4vHO9ebfl0+7YKKKK3PPCiiigAooooAKKKKACiiigAooooAKKKKACiiigAooooAKKKKACg8gqRkHqD3oooAxdU8KeG9UJN7o1nIx/jWPa35jFczqHwl8M3BJtZL6zPYJKHX/x4E/rXoFFYVMLRqfFFHoYfNsbh9KVWSXrp92x5Fd/Blsn7JrwPoJbfH6gmsyf4P+IEJ8rUNOl/Fl/mK9worlllWGfS3zPUp8WZpDeafql+ljwY/CXxUCcGwI9fP/8ArVLbfB3xhcbvLFhheuZ//rV7pW/pcPk2i5HzN8xqf7Hw/n95t/rlmX937v8Agnz5B8DPFTn95f6XF7l2P8hWrZfAO8bH27xHBH6+Tblv5kV7xRVxyrDLp+JjU4uzSW00vRL9bnlOmfAvwxAQ19f6leEdVDLGp/ADP611uj/DzwZpJVrXQLRnHR5gZW/Ns11NFdNPB0KfwwR5mIznH4j+JVk/nZfchkMUUMYjhjSNB0VFAA/AU+iiuk8xu4UUUUAFFFFABRRRQAUUUUAFFFFAEF1yAvqcVOOBiq7/ADXKD3zVigCq+o6el8tg99ardsMrAZVEhHsuc1LBdW1wJDBcRSiJikmxw2xh1Bx0PtXnV5pt3/ZGpaG2i3cmtXN+00WorBmM5k3JN5vRdq4GOvy4A5qQ6LqMXw6ubAwXc0kuqPJKHiDyeV9oyW2ADzAVGdvcE/SpuVY9Cmmhhh86aaOOPj52YBeTgc/UipK8bvtA1ptMtI47XVEEkFwiRxW+1VzdxupKYPlZXJ2k4G0e4rtWuNd0zwv4g8y4mlmsncWVzdBQzx7FO7OADglgD3I5oTCx19FeWaDqXibU9bvlsdS1mfTLWOYxtNbRq8kojjKxsduPvFsDvUemah42dvJ1H+3lsTteSaKwzOpKH5VBTld3X5eOO3NHMHKeqQSxTxLLDIksbfddGBB+hFPryTTP+E6sbbSrWzS8t4I7eLy4TZ7txJPmeYeiH2JHbGav2svji11HRGmuNVu0uI4JLqM2qqqMx/eIxC4GB/e2+xPSjmDlPTKZHNFJJJHHIjvGQsiqwJQkAgH04IP41wfii78a2evXCaXFdXNkhEyFYQQwkCxiMHH8DF5D7AVWurHxZpup6pqGlyXtxdPcW8QjeNfJuP8ARVDSHjs4HIIAxincVj0iivMbq88Zf2dIbOXXDGHh3ST2IE2/a/mKFC52Z2YYK35c1Z0i78dSeJdPF6LqO1ZYvMja1BQoY8uXcYAfdnjr0wKXMFj0WivPtW1XxCfGOo22mSajO1tNbrDbRwIbbYy5k8xyMqcZI56461n+H7rx1ealBaXc2rW8Mk0TvK9ntCr5cu9SxQADcIx078Zo5h8p6jRXmGlSeP7qeOC9udQgSS7iW4dLRVMI+ffsZgQV4XkAjpzzioLuPxfHevfK+sLdtZCDzEtA4IS5ccgLwSmG4yfmJAPSjmDlPU5ZootnmypHvYIm5gNzHoB6mn1wl5aa3rHg/QI7wX8N9/aUbTSBAJokDP8AOeMD5cdQOvTNY17qnxAhuoYobXUX+zSbAxtdy3S+aw3OQuB8u3uPUCi4rHqJmiEywGVBKyllQsNxAxkgenI/On15/wCE49XuPGFld6gusSGLTpUuHvLURxxys6ZWMgDcOPfgDmqxk8cQ28U32jU5ftEczXK/Z0LW4W5UDyxtGW8osQDnPWi4WPSaR2WNGd2CqoyzE4AHrXGw3Hij/hDdWktftcl2kzDT3uoAs7Q/LyUwPm+/gEDOBxXPXE3i6fRJoNTfXGhkgnWBrWwHmSvwFWRSCVXGcHC59uKdwsepRukkayRurowDKynIIPQg06vMDqHjS10mDTbDT9S+1wyZVjafuhbi3G1dxGCQ3brkYNJrmo+MI7BY9H/4SCYfvJEmuLACQsFXEZULnaTnlgvcZNLmHynprzRRyRxvKivISI1LAFyBkgDvwCafXlqx+K7ae8m0631Bppb6e4PnWwwqtbZUplRzuyMZ6gA982YW8YXmoNBb3uuRaYI5HiuJ7VI53kEedrArwu7GOBnnmjmCx6TUSXNvJcyWyXETTxAGSMOCyA9CR1Ga4jxXeeLB4b0J7Fb+O8mt914be33MsvlqQGXaSPmz6Djkiuf0/S/Epnh1po9UW/l1F5PLaABdxswFZhtyF3/IcnAA7daLgkeuUxZYmmeFZEMqAM6BhuUHOCR2zg/ka8z0B/Ht5f2lteX2ow2skw+0TGxEbR4jcsoLD7uQozjGSME1q65Y65F4t1LVtMkvYgEsFVI4w0dwvmOJM5BJ2qT0xjdmncVjt4ZoZoFnhljkiYZV0YFSPUEUsMsc0STQyJJG4DK6HIYHuCOteRw634htpbHT7+61C1vGurSKO1jtoxE8DsA5f5cqx+YY44A4rqPhtaa3pcNpp9617Jaf2VDJi4QDyZtzBo1IA7Y4OcUlILHbUxJopJJI45UZ4yA6hgSpIyMjtxXmFpqPjb7S0F8utiyMu6a5hsh5sfDYRF2nIJxkjcAO/NWbGz8U2+pXGq28moiWa9tVeGSBFSaMxAM7gZwRwDg4GKOYfKek0wTRGcwCVDKFDFNw3AHocenBrzm3vPGBg5bWzBti+3O9momik3fOIF2/OuO+G46ZrX8FQ6y2vTX2rQTqZNPjjWWWPazATS7dwHAfaVJHbNO4rHZVmN+71ORezYYfjWnWbqXyX0Lf3lxTEaKfdFLTITlBT6ACiiigAooooAKKKKACiiigAooooAKKKKACkdQylWGQRg0tFAHNXEZhneM/wmo61dcg4W4Uf7Lf0rKpDCiiikMKKKKACiiud13VNesdUs7a3ttMkhvbgwQtI7hgdpbLY47HpQB0VFc1a+Kobe8vbLXGt7aa1kRMwq7oQyg7icfKMnGTirZ8Q2UDXf22eJRFdm3jWFJHdsIrcqFyTg54yMY5ouFjaoqmNTsTpDastwrWSxGUygEjYOpx14wazT4w8OhWP29vlAYgQSZ2n+LG3JXj73T3ouFjeoqgNY00xXkq3StHZRiWdgpIVCu8Hpz8ozxmsW48ZW1rcypcW8jRfbktoniR2JVo1feQAefm+71PbvRcLHU0ViR+I7GOGaW+uIkAu5LeNYkkZm2+q7c5A64GB608+KNCFlFeC+DQysyxlI3YsV+8QoGcD1xii4WNiisS58V6BbyFJNQBIjWQlIncBGGQxKgjHvVi78QaPa3aWs98iyuFPCkqob7pZgMLntkii4WNOisefxPocFxc28t+qyWrFZgUb5CDjHTqSeB37VVvvGGk28FvNEZrgS3QtmCwyBoiRkkqVz6cYyc8UXCx0VFY3/CQWUH2tr64ijWK7NvGsauzsdoOCuMluf4cjFEvijQo44JDfbhcKzRBIndmCnDcAEgg9QeaLhY2aKybnxJotvbQXD3oaO4jMsZjjaQlB1bCgkD3NO0rVhqGrahaxrG0FtHA8UqtnzBIpP8ASi4WNSise+8TaHZXMtvc3wSSI4fEbsqtjO3cBjd7ZzVptX01WhDXSDzrdrlDg7fKGMsT0A5HXFFwsXqK52+8Waf/AGVcXWmyLczQmLMUiPGSryKm7BAJHPBHFaA13SW1U6Yt4pud5j27W278Z27sbd3tnNFwsaVFH6VkW/ibQ53kWPUIx5aNIWdWVWVfvFWIwwHtmgDXorHi8T6HJa3F0L7bHbKry74nUqpOA2CASMnqBioj4u8PDOb8gqcMDBICg7Fht4Xn7x496LoLM3aK5+PxXp0V7f2+oTJb/ZrnylZVZgU2qQ7EDC5LEZOBxUkviXT7S9ube+uYk2T+VCsSSOznYrkEBevzds8e9FwsblFZMniTRY7GC9N6DDOWEe2NmZtv3vlA3cd+OKW88RaPaxwPJfKwuI/Ni8tWfKf3vlBwPc8UXCxq0VjaVr0M/ha11y+2W8cygtsBZVy+0e+OnNTza9pML3sb3ihrJo1uAFYlS+No4HOcjpmi4GlRXMHxdbx6jHYSx+ZLLNcRq0KSFU8vGA2V5JzzjgeuKs+G/FGn6tb2SNKkd7cRbzEFbbuA+ZVYjBI9M5ouFjeorNv9c02zvxp010FvGUMkWxjkHODwOnHJ7VTtfFWk/ZrQ3d5Es80Ubv5SSNGm/wC7livyg9t2KLhY3qKwR4o06CWaG+uY0kFzLDEkMcjlgm3PAX73PIGR+tWJfEmix2ttctfAx3IJi2ozEgdSQBkAdyQMUXQWZrUVQXWdNbRDrS3O6wCl/NCMflBwTjGevtTJ9d0mCW8ikvED2USzTgKTtRvungc59Bk0XA0qKyj4i0UagLE3yiYuI+UbaHPRS2Nob2JzVOXxZp80lmumSpdCa8S3mJVlEYYPzkjqNnSi4WZ0NFczeeLLdtV02x01RcC7kYNM8UoQKvB2kLhuc89BjmtG08R6LdXhtLe+V5Pm2/IwV9v3trEYbHsTRcLGrRWFH4u8PSW6zx6gZEY4XZDIxbjJwAuTgdcdO9T3PiTRLeC3nkv0MdwhkjKKz5QdWO0HAHqcUXCxrUVUv9SsbGw+33Vykdt8uJB8wbd0xjrnPasx/E1nJc6elnIkkVxcPDO0gaNodsZfkMAR079qLhY3qK5zUvFEcVrLdWHk3ES6fNdxiRZEaQowHGRjZz1z6YzV/wAP6pJqf27zIUj+y3PkrtJO4bEbJ/76/Si4WNSiucufFunG7sbbT5UuXuLxbcko6rtOdzK2MNggdCetWx4n0ItOPt6/uFZ3OxsEL94qcYbHfbmi6CzNiisE+MPDyqzG/b5RuI8iTO3+9jb93/a6e9Wb3xHotnMkNxfKGZFk+VGcKrfdZioIUHsTii4WZq0VjyeJ9DjvXs3vsSpKIX/dPtVz0BbGBnPGTg1V8ReLNP02OeO3lSe8ikSPyyrbNxYAruAxuwc4zmi4WOiorLtvEOjXWo/Ybe9DzF2jX92wV2XqFYjaSPQGtSgAooooAKKKKACiiigCewh8+6RO3VvpXRVQ0WDy4DKw+Z+n0q/VIlhRRRQAUUUUAFFFFABRRRQAUUUUAFFFFABRRRQAUHpRQelAFdObr6CrFV4f+Pl/92rFABUF1eWlqyLc3UEBkzsEkgXdjrjPWp64rVUDeINRlwxcIyg5Jwo8g/3WwOT/AA0mxpXO0R1kUMjKynoQcg0y4aFYW+0NGIyMN5hG0j3zXnhjtntNQZBbrJHZzSK0DRB1ZUJBymxv/Han1KG0t9TljjjtVZWwpcxeZ+ZDufyFK4+U7bTG09rcrprWphRipFuV2q3cfLxnmrVcl4WRV8TXcgDBniw2cjOIrbGRgep7DrUEl94i1fUNTbTb2OwtbByiBogfNYZzkntxXNicXHDqPuuTeyXlr1sb0MM6zeqSXV/cdpRXFP4q1CbwdZ31tAv2+6n+zr8pKg5ILYqS2v8AXdH8TWGmapfR38V8pwVjCmNvw7Zrl/teg3HlTafLr0XNtfr91zo/syqk7tJq+nV8u9jsaK4iXW9WDSaoLoCBNT+x/ZPLGCmcZz1z3reS7urzxO1tbSlLOyT/AEjAH7yRhwv4Dk4rWlmVOq7RTvdJed76+mjffQzqYGpTV21azfpbp+KRs0UUV6BxDVRFdnVFDNjcQOT9adRSOyopZ2CqOpJwBQAtFAIIyORTXdIwC7KoJxknHNADqKKKACimySJGheR1RR1LHApIpoZs+VKkmOu1gcUAPooprOisqsyhm+6CeTQA6iiigAooooAKKKKACiiigCJ7W2e4S4e3iaZBhZCgLKPY9RUtFFABRRRQAUUUUAFZ+sDmBv8AaIrQqjrX+ojb0kH9aALNqf3YqWq9l/qxVigAooooAKKKKACiiigAooooAKKKKACiiigAooooAbNGssTRt0YYrm5o2ikaNuqnFdNWZrdvkC4Xtw1JjRk0UUUhhRRRQAVk69YXN5qWiTwKpSzvDNMS2ML5bLx68kVrUUAczfaNfS2niqOOOPfqQAtvnHzfugvPpzVCTw/qarcMbGK43XxmUJdGGZVMKJuRweDlTkHqK7WilYdzm4tK1VvAl7pVyyy3k0E6RKzg7Q2dis2ACRnlsUs2kXrX88wjTY+hCxU7x/rctx9ORzXR1T1XU7HS4Emv5xDG7iNTtLZY9BwD6UWC5yLaL4hs9K1Cxs7C3uTqFhDAzNchPJdYvLYYP3vUYqYaDrEEbTRW0Ussep212kXnBd6pEqsM9Acg9a27bxToNxPDBFfgySv5agxOMPnAViR8rZHQ4NTwa7pE2pHT4r1GuAWXbg4JX7wDY2kjuAeKVkGpyVwLjw7rceqXX2dHlurx1ilmCKUkKkHfjAYY6HkjNVtF0bWLiztdYsxKGc3KmO3ufs5KvKWDKWHKn0IHGK7CLxJoNyZlS9VxFE8zExNtKJ95lJGGA/2c02LxV4fkimlXUo1jhjEjFkZQUJwCuR8wyQOM8miyHdmNoPhrUNP03W7aRIi95YJDDiTIL7JARk8gZYcmqVx4V1sLPbx+Y8V7DCsgW98uNCsaowdAMuOMjBrs9K1Ww1RJGsZ/M8ohZFZGRkJ6ZVgCM1Rk8WeH455IX1AK8bvG37p8b1JBXOMFuDx1PanZCuzOfRNVh0nV4bNYxcXGoi4jO8AvGNv8RztbAOCelULfQdchE8q2Klv7Ut72ON73zGZUQqyl2/i788eldKfEmi/YEvftwMLyGJQI3Llx1XZjdkemKSXxNoUUVtI2oJtuQTDtRmL4OCAAM5BPTrRZBqY/9i6vb65JrNvbQzOl/NKkDTBS8ckaLkN0DAr396foOhala+IU1S6jhTzRdSSqj5ETSsm1B68LyfWtuz1zSby/axtr1JJxu+UKQG2/e2sRhsd8E0X2uaVYreNdXaxCyCG4yjfIH+725z7Zo0C7OSTw74gj062s2gEsa2bQhI73yRG5dzlyOXXBHAPrWx4H0nUdMe5a/hji321rEoWQNkxoyt0+orUvNd0m0aZbi8VDCUDgKx5cZUDA+YkDOBk1DJ4n0KOyivH1BFhkkaJTsbO8DJUrjIOOxFFkGpnQWOq2Iu7FrGxnsZr17p7qeTKrGzbmBTqWHQHOOhrK0DRZNU8P6wsN0rxSxtY6bKc7fIRiw/AscfQCui0rxHa3aN9oKxPJfS2tvGqszSBcfNjGRwec8DvU9v4i0SaSaGG+jJgR5GARgCqfeKnGGx325osg1MnVrLXdW06aGXS7K1YLCsf74PIxWVGb5hgBcKeOpNUoPDGrJqS27PK9kuoG7EpvP3eC5f8A1QGd3OOuP5Vtjxh4cKhl1EOCCRshkbIHU8L0569K1Jb+zi046jJcxrabBJ52fl2noaLJhdlazkuNY0Bzc27WE1wksZTduKDLKGzgdRg/jXPz6Nrl9oMGizWOnWyWluEScyeYZHXG3aByinHzZ9cVe1jxhptroVzqNk5upIWVBE0bqQzEAbhtyB3zjnHFar6nBa6RFqGoypCrquSqtyzdAqkbiT6YzRoGpzevaPruupcXFxY21pKtoLeKFZw/mEyIzEnoFAXge9XdZ0a/upvEbQxoRqGnxwW5LgbnVWBB9OoqTUPFFusNpPpoS6jmkmjfeGQxtHEXwQQCDwOCOhrTstSik0C31a7aO3jktUuJSW+VAVDHn8aLINTm/wCy/EMMWtWMOm2kkOpEBZnuANgMSoSy4yQMZFP0vw7qFn4nt7whHtobhmEhcbiv2ZIwceuVNbcfiPRZLGa9W+UQwsqybkZWBb7o2kbue3HNVdK8UWV7d3cZdUhS6itrd9rZkd0LYIIyp4PXHSjQNTD/AOEa1q3mivbfzfNWS6Vore8ELbJJd6sGwR9R9KsaVomtaCY57Ozt755LIW8sZuNnlsHZ8hmzuHzkH6V0N1ruk2yTtPdhfInFu42MW8zAO0ADLHBB4zUMvifQo7WG4N+rJNu2BI3Zzt+9lQCwx3yOKLILsr6Posw8BRaFqCIk5tXikCNkKxJxg/iKwtJ8KaumoaZd33k7pJGm1Ta4O50fdFt9e35VvN4q099VbT7fdITZG6jm2MY2HJAyB0wM5/DrxUi+J9JhtrVr69hjlmgSZhGrsihhwScfKvoWxRoGpkxaJq1vfW9yltHKEvb52XzgCI5gArfpyOtWrDRb+HT/AAtC0cYfTXzcgOPl/dsvHryRWhN4m0OK+aykv1WZJBG48tiqscYBbGBnIxk1I+vaQmpjTWvALjzPKxsYqH67S2Nob2zmjQNSA6bcf8JNqGoeWnlTaelvE24Z3Atkew5Fc0fDWuRWFrFbWkMV2tnDF9piuymxlGCJUOVlHpgdOK6vQdWW/wDD0erXQjtlIkaT5vlQI7LnJ9lzVG+8Y6LBpd1fQSyXJt1VjEInVmDHAIyvQ/3ulGgalbQtD1G08VHUbiOPyPOu3DBwT+8Me04/4C30rIX7T4V1GG6ufsoeaK5j2TTbECmcyKwbBBODyvWujt/FmlS6nc2bNJCkFqty00sbqu05JByoxgY69c46inTeItOns2lspoZGjnhjkS4jkTb5jAA4K557HGD60BqQ+DLEy+ArWxvIiont3WRCMfK5bt24NYGneD9YWTT5bwwtI82zUSHB3QoyGPHqf3fP+8a6q28T6Fc3a2sN8GldzGuYnClxnK7iMZ4PGahj8YeHJEDR6juDLuTEEmXH+yNvzY7gZx3o0DUzZtF1k2FxoC29sbKe8M/20zfMqGTzD8nXeOgPSmP4Wubjwno+j3MQXyb8zXYjl2nYTJkgjqcMvSt648RaLBZW95JfIYbgFoSiMxYDqdoBOB344qO68UaDayCObUFyY1lyiM4CN0YlQQF9+lFkF2Zmn6Lq4udLhvBGYbCO5thOjjLxugWNtvY9j9M1Ha6PrUlppWlXNpaw22lsGFyk2TNtQqoC4yuc5Oa2dK8QWepazfaZbrLvtNp3lGCyAjOQSMDr+PUcU3+37eG81WO+aO3hsZYo0fktIXTdjA5J9hRoGpk6Xo+r6RDotzb2cNzPaaebSa384JtYkNuVuh5GDUGo6DrjXSX0MaLJNZ+RNBZXX2dEbczdwdy/Nz7jPeulsNc0q+mjhtbxZHkjaVRtK/Kpw2cjgg9QeR6VBJ4o0GOOCR9QVUnTeh2N93OAzcfKM9zgUaBdlW/0WY+D7TSFtba9aBYw8UkjIGC9dj5ypHYmsSXwlqWpx29vqfmLafa3co115ksUZhKjMg+983bnA9a6FfElrDcail8ywpa3S28RRWdpcxh+FAJJ5PTsKvf2vp39jnWBchrEIXMqqTgA4PAGeD7UWTC7OXvND8QXloyXUMDTppFxYB1kAErF12NjtkLz6Vs6BpVzbW+rw3QEYvLhnQq2TtMSLn2OVNXJ9c0mGW7ikvUD2cKzzgAnajdDwOc46DJrIufFEsdzLFHDbTKgvCCrOCPJjDgEEDk55xwKNA1KI0nxDJa6FpMunWqW2mzoXukuAS6qpUFV6gkHJrMm8H69JpS6a2+RbWCRIXkvtyOSpA2JgbM55zXX6lrbWfhWLWmijy6wMys2FUSMgPPtuP5VNB4g0aaC5nS+QR2oDTF1ZCoPQ4YAkHsR1pWQXZQvdIvZb/UZo449k+jCzj+YD9583HsORzWLrfh3X7qyNnFCskbafBCm278pUkRAG3gf6znpniupg8QaRNAk0V3uVrhLbHlOGEjfdBUjIz6kAVqU7ILs5FtD1N/DOtWhgiS5vb0Txp5gI25iPJ/4C1VtS0bX10u80W0sLae3nv8A7UtybgKQplDkFTzuGCK7eiiwXOQ03RNVtvEUU0VtFZ2q3Mkk5iuS0MynONsTZKNkjJHv610eiXdxfaVBd3VobSaQEtCW3beSBzgZyAD071coppCbCiiigAooooAKmtITPcLH2PX6VDW1o9v5cHmsPmf9BTEXlAVQoGAOlLRRTEFFFFABRRRQAUUUUAFFFFABRRTZHSONpJGCIoLMxOAAOpoAgvrxbZ4Itu+WeQRxoD17k/QAE1ZrB8NO+rXU3iCQMIZAYbFW7Qg8v9XIz9Atb1AMKKKKACg9KKD0oAgg/wCPh/oKnqvD/wAfL/7tWKACuOv45Jte1GOKMyOQ2FCFj0t+wZf5iuxrjdbsfFEev3F3o8MIRjlJGYHIKoGBU+6CkxoqzpdJp+orPHcqBYXGPMEygfuz0DFl/wDHqtalDeSahcLDHcsu/sszoePQMi/qaguB4+udOurO6tNOlWeF4iVGwgMpGfvn1qa5m+IUnEFrp0C/7u4/mXpFFjwyjR+JLmN12MsZBXbjB8q17ZP8zVXWNY0vVHvtJ15ptLe1c+WUmI81cEZ6c/TmrfhKx16LWJ7vWIYh5kbEyK4JZz5YxgdBtjFdFdWNjdsrXVnbzsv3TJGGI+ma5MZh6leHLBrzTV01+Z0YWtTpT5pp+TTs1+hw+g+IpdF8Crc3EIdvOaKyUrt3rjIJ9utWPCh0+41aPVNV1i3u9Wm+WKJW+WLP8IHrXYXVjY3UaR3Vnbzon3FkjDBfoD0qGDR9JglWaHS7KKRDlXSBQQfYgV58MtxEJ005qUYJWTvuuvr2vsdksfQlGdouMpXu1bbt6d+5l69p+kaas2tfZC91vDRx722vMeFO3OM574rIMVxYahBpNxqslgj2r3c9wjBTLOWOeT2HHFdldWdvdSQPcRCRoH8yPJOFb1x3ou7O0vFVbu1guApyoljDYP41vXy7nk5U7R9NL972tvp93mzKljuWKjO7/G3a1+39bGBp+uXsPgSPW7q3+0SxoGkGdm5A2C/TsuT74rEPxK320k1voskrI+0qJuzMohb7vRw272x3rvniieAwPGjRFdpQqCpX0x6VVGk6UIZYRplkIpkWOVBAu11UYVWGOQB0HavQo05U6cYSldpJX7+ZxVZxnOUkrJvbscSPiNeGC5l/4Rtx9jQG5BuhlWaTy1CjbkgnHXGBnjjlvizXJNe+EviSa4097KaCN4ZIi+7kbTkHAPQ9wK7iHSdKhgaCHTbOOJ4/KZFgUKycnaRjpyePc0selaXHpz6bHptmtk4Ia3EKiNs9crjBrSzIujyr/hNtc0GwuII9Rs9eRNIiuopIYAotWLKm1tp5ABzzzxziqOr+ItW1jSJdO1R/tK22qafJHdGJIyd8gypCMy8Y45zjrXsVnpGk2aTJZ6XZW6z/AOuEUCqJP97A5/Gmx6Jo0dr9lj0mwS38wS+UtugTeOjYxjI9aOVhzI83j8ZeI7m9hli1KzR7zU5NOXSxADLbAZAlJ6kjhiCMYrG/4Wd4njj8ySIER2zWMv7kY/tDBK/yAx05r2VNL01NRbUU0+0W9YYa4EKiQj3bGaY2jaOysraVYlWn+0MDbrgy/wDPQ8fe9+tFn3C67HFfGFbofCGZb+QS3WyHzm2hdz5GeBwOa42y1W38N+IdTvbG103RS2kfuYbGYXdvv81QXfZjDcgAEd+TXt19Z2l/bNa31rBdQN96KaMOp+oPFVLTw/oVpDNDa6LpsEUy7ZUjtUVZB6MAOR9aHHUE9DzOPxt4pWy1q3F5bPPataGKa4jijYCX7wwrFM+mT9aqw+MNRm1rTZ7hItRurCW9GJLNFmBW2ZwoKkrkkYyh5HWvV4dC0SGKWKHR9PjjmQRyqlsgDqOgIxyPan22j6RamA22l2MJtyxg8u3VfLLDDFcDjI4OKLPuF12OS8Aa9qmo31r9u8RaTqK3tn9pNrDFslt2z0GMgqM4O7BzRrHxAl06Ke6OkRyWomnt4MXeJWkiznem35FO085J6cc12Fjpem2Esstjp9payTHMrQwqhc+5A5qOTRdHkuZrmTSbB551KyyNboWkB6hjjJH1p2YXRhXGvX9x4a8RtNarp99psbofJn8wA+UHDBto/venauRHjPWdOgW11KWU6pZ6XIjxgZW5ldoxBKB3yCfxDCvU2s7RlnVrWEi4/wBeDGP3vGPm9eOOe1Ry6Zps1xDcS6faSTQgCKRoVLIByApxkY9qTTBNHluna7q14ukaTNe6pdXNtPdw3Rt5vs0twFVGjkO/bjhuhq/LNrsuu39pp8mvNc20lmtuvnh4YwY0ZxMc4bOWJIzntXe3+g6JqFwbi+0fT7qYgAyTWyO35kZqzZWNlYqVsrO3tgQoIijCZCjCjj0HA9qLBc57xV4ruNF1mOwh0r7YgsZb6eQT7CkcZAbC4O488DIrEHxIu/squ/h8RTP88aNdg749hfcAqlsgDn5ccg5rvntLV7oXT20LXAjMYlKAuEJyVz1wSBxVIeH9BEPkjRNNEW8ybPsqbdxGCcY64707MSaOD1fx1eam+lJp0DWUJvtOM7/aQJGE4DmMLjldpwWz17U/RPiFcjTrdl0d5raKOzM801/vlH2hyi/wfMQR7V3Z0HQ2lgmOjacZLcKsLm2TMYX7oU44x2x0p0eiaNHEYY9JsFjYICgt0AIQ5TjH8JOR6dqVmO6Ob8OeN5NY8Q2+nf2ZHDBdJcvDL9qDOBC4Q702/KSfeqN98R3tr29txowkEXmrAwuf9Y0cioQflwv3uxOMV0Gj+D9H0vXZtZt1na6kMhzI+4LvILYOMnOB94nHar7aBoTXD3DaLpzTOxZpDbJuYnqSccmjULo5ibxlqUjXumx6Vaw6jbCcSl77bGoREOUYp8x/eDjAxg5NdL4RnmuvCej3NxI0s0tjA8jsclmMakk/jUt5ouj3gYXmlWNwGkMh823VsvgDdyOuABn2FXIIooII4II0iijUIiIuFVQMAADoAKaTEx9UNc/49U/66D+Rq/VDW/8Aj3jX1kH8jTETWP8AqxVmq9j/AKsVYoAKKKKACiiigAooooAKKKKACiiigAooooAKKKKACkdVdCjDIIwRS0UAc3dQtbztG3bofUVFW7qtt50G9R86dPcelYVIYUUUUhhRRRQAUUUUAFZXiCxuL2fSWgRWW2v0nlywGEAbJ9+o4rVooA5STQ9Qa2uEEabpNfS+HzjmEMhJ+vB4rP0/wxrVvc2tszu1vZ3DzRyyXe6In5tuIgMhstzk469a7uilYdzzxPDviJzG81nukGnXNpI73wYF5EwpReiLkAYHr7Vqav4fvroWarZ2twkOkfZXjmkwpk3xnaCORwhww6HFdfRRYLmB4QsdSsjeNfK8cMjJ9nhluBPJGAOcydxnoDnHNU4tD1Bba2QxR7o/ED37fOOIizkN9eRx1rq6KdhXOQXRdXtNbk1i3torh0v7mRIDMFLxyqgDA9AwK9D2Jp2i+H9Qg1yDULuOFd/2uWUI+RC8pXaq+vAOT7mutopWHc4jw74b1ezvtMiu2la2052ZZHvN6NwQNkYAKk55zx161d8VeG59W160mQL9hlj8u/BYAkLkx4HfkmuqoosFziNK8Pa1Z2FhfyxwXOqW12ZpYTKAsi+X5Qw3QMFAIz3zVm30PU5tcttYureCJn1E3MsKyBhCohManP8AExPJxXXUUWC5xdn4b1Kx1efV7dQ09xezpNGZRg20mMMueFYEZx3qnZeFtbS3hs5/MaOzt5o4ne93o7NGyrsQAbc553V6BRRYLnF6hoOoC10wW+nK81tYLAJbe8+zywuAMgn7rJ7Y/OtXUtJv7rwjb6e0kD30IhkJxtjkeNg2OOgOMVv0U7Bc47VdH1rVk1S8ms4bW4uYbeCK3E4bISYOzM3T1wPatnxba6ld2MC6aNzpco8qrII3aMZyEcj5Wzjn61sUUWFc4C28N60qOjWaRqb64uV3XYkO2S32AFjySGAyfet3UNFu7vwFBooZYrtLWBT83G+PaSMjsSuM10VFFh3OFTw7rj3n9sSRs13BLC8cF1eiVpQm7ILgBR97jipDpGvT3F5qUmnQRTtqlveRW32lTvSOMoQWHAPOa7ailYLnFWek68mpPrclhB9oGoyXC2f2lTujeFUzv6bgRUup6b4gu2gmNjbRh/O86C1ufJYMxG0vJjLdPm24ye1dhRRYLnFaPomtWkdoktnGQNFfT5CJ1+R9zFT7g5H0ptpomu6fp93aQWdtcf2hYwwSM84X7O6xeWcjHzL34967eiiwXOMHhvUIfD+r6dGqSPPcwNCxcDzERYwSfQ/IetQahoniC41DzntvPaPUhciQXoSNow+QBFjAbGMlueOtd1RRYLmBpOmaha+CG0zEMd95UyoHw6BmZyuexHIrnT4d1+aPUd9oVa601bcGa+ErGRXDcnoAewHAr0GiiwXOQ1XTvEFxc39xaWkUUl5p0MQLzIfKkRiSvcHIJwegNUU8Pa213eytZFEuZLKQGa+EzjyZMtuJ9QSRjjjFd7RRYLnJxaHqK+HNOsvKjE8Gqm6kG8Y2ea7Zz3OGHFP0HRb+z/4Rbzoo1/s23njucODtZwoGPXoeldTRTsFzgofDWuWkNjcQed50cM0MsVveLEwDSl1IYggjB5H0qxpnhnULPTdVtfLiLXGlpbRFZMgyAOSMnnALDk12tFKwXOf8O6fqFhrF488C/Z7i3tsSiQHa8cQQqV69Qeazda8O6pcareahbFlIvYp4VjnEbSKIijYbB2kE8ZrsqKLBc4VvDWsppxurcBdTkupGbzbjewilQRvufoWwA3HcU7WfC+pJd3K6X5r2t1aR2+xLsQqmxSuHBBLLjnjnrXcUUWC5xL+HdRhW4C2UV0v2uN49t0YZdqwLHuRwflOQcg9RW34f028Xw5Lp2rtvMxlXaXDssbZwpYABjg9cVt0UWC555YeD9Z3WMl4YjJJN5eoESA7rdChjx6k+Xz/vGr1x4d1V9QvZhDHsmfUWQ+YORNGFj/Mj8K7WiiwXZzmt6XqFx4Gi0u2hikvUjtx5buApKOhYE+nyms7W9D1rXprm+mt49PmWCKKGJbgMZCsokJLgYXpgdeua7SiiwXOW0Cx1qwu7m/mtZJpbqSGJ1nvg7rEM7nLAYOM8KBk+tdTRRTQmFFFFABRRRQAUUUUAFFFKAScAEk9KALGn2/2i4Cn7g5augHAqvp9v9ntwp++eW+tWKokKKKKACiiigAooooAKKKKACiiigArjfEt2/iLXV8J6e5+zR4k1WZD91O0QPq3epPiD4ok0tItH0lfP1q9+SGNefLB43H+n51o+CfD8fh7Rlt2bzbuU+ZdTHkySHrz6CluNaam3FGkMSRRIERFCqoGAAOgp1FFMQUUUUAFB6UUUAV04u/qpqxVeQ7blD6nFWKACo7mXyLaWYqWEaFsDvgZqSq2qf8gy6/64v/6CaAOfh8S6vcJ5lv4deaPJAdJyQSDg/wAHrSTeJtXt4/MuPDrwx5ALvOQAScDPyetY9tqd9YQ/Z7O/iih8xwI2RWaI+Zgs/opJJHtikutVv7yCSC8v4ZoVkQGNVVTOd/DRkdVBAJ/GouXY72xuBdWUF0qlRLGrgHtkZxT5pYoYzJNIkaDqzsAB+Jqp4f8A+QFY/wDXun/oIriPiFeXGsW18lo2NO03b5zjpLKWC7R9MmuPMMcsHRdS130Xeyu/klqzpwWEeKqqF7Lq/wAPxO+mvLOEI011BGHGVLSAbh6j1pIL6ynk8uC8t5X67UkBP5CsT+w9J1TQdOm1SHeILVcHeVCjaCen0rI+HukWsl5d69aweRAWaG0jyT8o4LEnrmsHjMT7enBQVpa7u9rau1reW/Y2WFoeynNyd4+Ste+i3/Q7ZZ4GmaFZo2lX7yBgWH1FKZYhMITIgkI3BNw3EeuK870NAt5pCrE6alb3Mr6jIYypCc5LMeoPaug0O7s5L2bXdQuoIHvD5dmksgUiFTxgH+8cmpw2a+2teKV332Vk3802lbuOvl3sr2d9O3W7X3NK/odPRQORkciivYPMCiis3xJrVnoGmjUL4SmEzRw/u1ydzsFH4ZNAGlRTVkjZN6yKV7kHis3V9dsdMutNt7jzGbUrj7PAY1DDfgnk54HFAGpRTDLEN37xPl+98w4+tKZIxnMijaMnnoKAHUVjeLPEdj4bsoLq9huphPOsESW0e92dugAyM1H4a8U6drst3bww3lndWe3z7e8gMUiBvukg9jSuOxu0UzzY9nmeYmz+9u4qrJqUaarb6eLe5czxNIs6R5iULjhm7E54FMRdopqOj52OrY64OcU6gAoqK7ubezt3uLueKCFBl5JHCqv1Jpk19Yw+b5t5bx+TEJpd0gGyM5wx9BwefY0AWKKzb3XtDsvK+2axYW/nRiSLzbhV3oejDJ5HvSjXtD+3LY/2xYfamIUQ/aF3kkZAxnPSgDRooooAKKglvLSKeGCS6hSWZikSM4DOwGSAO5A5qegAooooAKKKKACs7WuTAvqxNaNZeqHdfwp/dUk/jQBetR+7FTVHb8RipKACiiigAooooAKKKKACiiigAooooAKKKKACiiigAooooAKxNWtfJl8xB+7f9DW3TJ41miaNxkEUAczRUlzC0EzRv1HQ+oqOpKCiiigAooooAKKKKACiiigAooooAKKKKACiiigAorlfHHjjSfC6eTJm6v2GVtozyB6sf4R+teSa38S/FWoyN5V4thEekdsoBH/Ajz/KuHEZjRoPler8j38t4bxuYR9pFcse76+nX9D6For5eHibxGJPM/t7U9/977U+f51vaH8TvFGmyKLi6TUYR1juFGcezDn881ywzmk370Wj1K3BOLjG9OcZPtqj6DormfBHjXSfFMRS3Y296gzJbSEbseqn+IV01erTqQqR5oO6PksRhquGqOlWjaS6BRRRVmIUUUUAFFFFABRRXPeM/F2k+F7YPeuZblxmK2jI3v7+w9zUVKkaceaTsjWhh6uIqKnSjeT6I6GivAta+JvirVrjydPdbCN22pFbpukPoNxyc/TFRS2vxEEwafVLuKUDLCXV40aPv8wMgKfQ4rzJZtTv7kWz6mHCFeMU69WMG+jf9fhc+gqK8Mk8TfEPwk0MmqSm6tZcbGmKzRycZ4kU9cEHrXofgXx9pfiYrasPsWo4z5DtkP8A7h7/AE610UMwpVZcj0fZnnY7h7FYWn7aNpw7xd/vOwoooruPCCiiigAooooAKKKKACisfxV4k0vw1YfatSm2luIol5eQ+gH9a8f8RfFXxBqEjJpvl6ZB22APIR7sen4CuPE46jh9JPXsj2csyHGZiualG0e70X/B+R7xRXy/L4o8SSyeZJr2pFuoP2lhj6c1paT8QvFunSBl1aS6QHlLr94D+J5/I1xxzmnfWLPcqcEYpRvGpFv5o+jqK4TwN8SdM1+RLG+RdPv24UFsxyH0U9j7Gu7r06NanWjzQd0fKYzBV8FU9nXjZ/1t3CiiitTlCiiigAooooAKKKKACiiigAooooAKKKKACtPRrXc32hxwPufX1qnY27XMwTkKOWPoK6FFVECqMADAFNCYtFFFMQUUUUAFFFFABRRRQAUUUUAFcp8QfGNt4Zs/Jh2z6lKv7mH+7/tN7e3eqvxC8d2vh6NrKyKXOpsPu5ysPu3v7Vi/Djwhd3t8PFXibfNcSESQRy9SezsP5Cpb6IpLqzU+Gvhi5gkk8Ta8Wl1a8+ZQ45iU/wBT+g4ru6KKaVhN3CiiimIKKKKACiiigCteDbh+4OasjkZqK5XchotW3QL6jg0AS1W1X/kGXf8A1xf/ANBNWaZcRLPbyQsSFkQqSOuCMUAebyeZvkb5wJGdEcF/9LIkUeUcHgL93I9KZiUKflcCF1V2zJ/oJLn92OfmB6Z966j/AIRTlybu2Yuu1y1khLD8+vA5pD4T4TF1bLsGEIsUyP165NRZl3Rs+H/+QFY/9e6f+giuQ1/wV9l0G6GmXmpXMmQy2xddjksM5AAz6/hXb2VutrZw2yEssSBAT1IAxU1cuMwFHGQ5ai6NJ9rm+FxlXDT5qb6p272OSudNv7LwBJZWn2u5u5YwCjnLruxlR7DmtzwxaGx8P2NqyFHjhXep7MRk/qTWjRRRwMKNRVIvaKj8twq4udWDg1u+YxfFHn3S2+j26yD7Y+J5FHCRDlufU9B9axNb0q4h1HUxHpL3sN3ZpBaFApEBC4wc9BnnNdrRUYnL44htylr+Ss1bX1b/AOGLoY2VFJRWn56p3/Bf0zmdZt9bsPB1r/Zpln1CxETNDGR+/A4ZOfYn8hXNiHx8NBuhLcXf2m3littyqGaaMMzPMqggkkMi9QcKa9KorthTUIqK2Ryym5Scn1PK0tfiA2lz3El9qaypLEgTyxloSDuYIDkvnZ/FnGe9WvFWm+ItU+E8dndWtzqGom6iZoygSR4xMDyMnB2++a9Kop8ouY8XvPC+vT2WrtoeiXOkaTNcWx/syTbulVM+YQgbGDx8u4bsdafpXhjxLGmk7bSeKFdba4hjaER/ZIzERu2B2Cru7ZNey0UcqDmZ4vpXgvVL422nTaLc6fMtrcxavfSyApeswOwjBJfDbWyQMYrPsvCXjS8mtZNQtJkTVmjtNRQj/UwwMm1m5/iCn8zXvFFHKg5jhfjDpmoX2h6Wml2d3O1tqEMrLaAeaiL1K54yO2e+K42bQ/E00Os3EWi6pc215Lal/wC1Chu22Z3HbGwDqBjCk4r2yihxBSPE08La02hXkMmlakIY9Z+0QwrFGB5Rjxu8gnawz/AGGOtT6d4b8WN9g8nTm0+4XS9QhikU7ViZ2Hl5GTsJ54HAr2WijlDmPP8A4baUbG9LweFr3RnSxWK5mnufkuJgeSIwTu7neSD2xVEReNZpLaFJtcieSRF1OR9gVCZlBMH+yF3fhjvXp1FOwrnDapper33w/wBV0i8S7vJWu2ii8wgySQeaMHPf5c81z134e8Vtf3OhtZC7tXS3tFvJXKxy2sbvJhyMkEghDgH9a9aopcoXPJdKsPEmmajaw3VrqcIsLN7NZ7S1W5WVRLuTG8dNpAzgdK3rTw1qeo6hqbXVwlpYvq8d4qPaZml2JEQQ+7CglcEbexrvKKOUOY4DxXB4tm8ZKNPuNTh0zzLOMmAqE2M0gmbkdQNn0rF1J/iGmlRRW6as1zALgpJwfNInIjDADk+WAck4IPTNes0UcoXPIbLwzrR1+KJodXtgutXly10jD5Y3hOx1Y55J4PGea9H8FyapL4U02TW0dNRMC/aFcAMH9wO9a9FNKwN3CiiimIKKKKACsl283VZD2XCj8K1XYIjM3QDJrJ0sM7tIw5YkmgDVT7op1A6UUAFFFFABRRRQAUUUUAFFFFABRRRQAUUUUAFFFFABRRRQAUUUUAVdRtRcxccSL90/0rBIKkgjBHWuorN1az3g3EQ+YfeA7+9JjRkUUUUhhRRRQAUUUUAFFFFABRRRQAUUUUAFc18R/Ey+F/Dz3Ue1ryY+XbIf72PvH2HX8q6WvB/jrqT3fjEWIb91ZQKu30ZvmJ/IrXFmGIdCi5R3eh7nDuXRx+OjTn8K1fov+DY4W7ubi8upLq6meaaVizu5yWPrW5pmmaRbeH49a1w3sqXNw8FtBaOqMdgBZ2ZgeBuAAxyfSuera0fxB9k0ptJvtNtdUsDN56RTMyNFJjBZXUgjIAyOQcCvlYNX94/XMTCfIlT26paO3l/SNy80bwposenXt1cXepxamgntI2PkpFFnaTMVBYkMGGEHOOtdDpWj2PiGK40f7d4Rhs5ow1tLYnbLbyKw4PmYdty54OecVWGgL4+1rSYop4dKjOhLLBHFCWjQpIUZAM575z1/OskeB7CzunmvNcg1O1hnaDytOVjNNKqlzGNwwuFBJbJAx612KLTuorl/r5ngSqwqR5Z1Wqi12vbXTsrq1r9db6B8RL7S9H1600vwvZtYyaMxR7vBEs0nfPqPfvk9q9f8AeI4/E3h2K/wq3Cny7hB/C4/oeorxbxzfxa5omka59kitZi8tn5aMWJii2+XuJ5YgHGe9bHwE1J7fxTPppb91eQE7c8b05B/LI/Gt8FiXTxPL9mX9I4c5yyOIylVGv3lO+rd3o/e1/E9xooor6Q/NAooooAKKKKAMfxlr0Hhvw/canMA7KNsMefvueg/z6V81atqF5quozahfTGW4mbc7H+Q9AK9H/aD1J5NV0/SFY+XFEZ3HqzEgZ+gB/OuZ8JeGbLxRpF1BY3ZttctFaYxTH91cQ8DggfKVJHXg5r5rMqsq9b2Udl+Z+n8M4WjgMCsXVWs932XT5dX667GN4Xk1SLxBZS6KrNqCSBoQO5759sZz7Vb1qHSYvGkojk8zTBco8zQnzAinBkVT/FgllB74q1aWWoaJofiD7RbS216FhtyWGCsUjHcVPcHaq5HGG966z4Sw2134T1awgsUh1CYBRd3Nj58MqmWNVQ8cAE8gf3s9q4qVPmtB+p7WLxapc2IWqVo6edne+u19NHuznviRcXGpLaajamOXSGGVkhbIWd+XVx/CwGFAPZRiuPhlkhmSaGRo5EYMjqcFSOhFdJ4WWSPXtT0abYba4huIrlEOY8oGZWH+6ygg/41zC8qPpWdRtvmOvBwVOHsOitbzTvv573Por4W+Kj4m0H/AEph/aFqQlxj+L0f8f55rrq+e/gzqT2Hjq1hDERXitA49cjK/qB+Zr6Er6jLsQ69FOW60PyriXLo4DHONNWjLVeV+n3/AIBRRRXceAFFFFABVHXtUttF0e51O8bEMCFiO7HsB7k8Very39oDUnjstM0lD8s8pmlHqF4UfmT+Qrnxdb2NGUz0cpwX17GU6D2b19FqzyzxLrl94g1eXUr+Us7nCID8sa9lHtWfFFLLnyopJMddik4/Ku3+JCxXEV9cG3hjlstXazjaOMITEYywU467SvBPPJqn4Dv3tNG123tdci0e+uPs3kTSTPFkKzlwGUE9CK+TlBuq1J/M/XqOJUMIpUoWtZW7Xa7LonfYZCbXS/DukSTaHZXNxeTzLK91G27CsgGOR6ms7xdprWfinVra1spY7aG9mSJVRtqoHIAB9MVZ8Vx6640+41PXk1hJi620qXTyhCCu4ZYAjkiuotLzX9M1WaHX/HVvPDCk8VxatfyyEtsZdu0rgndiq5VK8Xpt2MPaypJVYtNvm0u+/TTptsjzUEgggkEdCDXvHwc8XPr2mPpl/Lvv7NRhyeZY+xPuOh/CvHfBtrDeeJbGC4hE0O4ySRnowVS2D7cV1Oj65ND4y8JatJ5cbXVoI5xHGEUq1xMnRQBgAL/3yK2wFWVGanfTZ/h/mc3EWEhjaEqPL7yV0+z1dvnZp/I94ooor6w/IAooooAKKKKACijv70UAFFFFABRRRQAU6NGkcIgyxPFNHoK3NLs/ITzJB+8b9BTET2VutvCEHJ/iPqamoopiCiiigAooooAKKKKACiiud8WeMtF8OxlbmfzrvHy20Ry/4/3R9aLgdBNJHDE0s0ixxqMszHAA9Sa8r8efEvdv03w0xJPyvd4/RB/X8q5TxD4m8ReNL9bCGOQRO37uzgzg+7Hv9TwK9D+H3w9ttF2ajqwS51DqidUh+nq3v+VRdvYuyW5lfDbwDJ5qa74iQtITvhtpOTn++/v7fnXqdFFUlYlu4UUUUxBRRRQAUUUUAFFFFACOMrVe0O2R4/xFWaqzfu5lk7A8/SgC1RRRQAUUUUAFFFFABRRRQAVl+KNRvNJ0efUbSxhvFt43lmSS4MWEVSxwdrZPHTitSqms2S6lo97pzSGMXVvJCXAyVDKVzj8aAOe0/wAaW41JLDXIrbS5pbeKeHFyZFcSEgDOxcHgfmK1X8TeH0E+7VrUeQwWT5+hJx+PPHFUL7whb3cV1G124+0WVvaE7AdoiYsG/HNZH/CtLFVuBFeIu9v3RNohKjfuwx6sfcEH8anUrQ6mLxDocs1tDHqls8l0AYQHzvBOB+ZBFOu9e0az1NNNutSt4bx9u2Fmwx3HA/M1zNr8OrKDULK8a+adrfyzIZYFdpGRiykMeVHOO/A696t6p4WvNS8S6hdS3wg026itkkiRAzy+WzMRk8pyRyPU+lF2Fkar+KfDqJI7axaBY5BGxL/xHOAPXOD09KX/AISfw/unX+1rXdbjMo3/AHeQPx5IHHc1z+kfDqw068gnju9wt7iOWMC3VSVTdhWbqx+br7dO9SXfgRbqwOnzaqXtInMlrG1qhMbGQP8AM3VxnjHGe+Tg0ahobY8UeHjPBANXtfNuArRLv5YMxUfTJBH1GKq6f418OXdsk39oxwb5XiVZjtYlX25+hPQ+9Z9n4CtLaxuLVL1gJ44VYpCqgGOdpcgDgZLY9gO9VdT+Hf20Mra1IsZaYhTbg7RJKZP73UE4z6enWjUNDpP+Eo8PfapbX+2LTzogzOu/oF+99cUp8T+HwsDHVrUCclY8vjJBx+HPHNcYngHVLq5TTdQu4v7GtI5ktSFUv87AqTxzgjkH6e9Xn+G9v5VusWpeRJGzM7xWqpncwPy4IK9O5Ye1F2FkddPrGlwXZtJr6COfzUh8tmwd7glV+pAOPpUC+ItDaSCNdUti1wu6L5/vDJA/PBx61leLPBdvr2oC+N/Nayi38tSig4kBOyX/AHl3MB/vVBffD/TbjVLa8jmEaQxQxmMwK5Ii+7tY/d9/6U9RaGxB4p8OzCAw6xaOJziIh+G5x1+vFWZtWtodci0uaW3SSaLfEDL+8dsngJjpgE5z2rmbj4d6fM2mk3X/AB520Vs++3VzIsbbgRn7hyTnr/WrOt+Gb7UvGCaxFdJZfZbdFtZgokO/LbsocDG1sdaNR6Gq3ifQFkSP+1bZndSyKrZLAZ6f98n64q14f1W11vRrXVbPf5Fym9A4ww9j75rlrP4fR293YXA1aUm1VQ5WEI0m0seoPAO7kEH2xXT+HNNOj6Ja6Ybj7QLZPLWQptJUfdyPYYHvihXE7GhRRRTEFFFFABRRRQAUUUUAFFFFAFPWJNlmUBw0hCik06PbGKr37+fqCxjlYxz9TWjAu1BQBJRRRQAUUUUAFFFFABRRRQAUUUUAFFFFABRRRQAUUUUAFFFFABRRRQAUUUUAY+q2XlkzxD5D94DtWdXUkZGDyKxNTsjAxkjGYj/47SsMo0UUUhhRRRQAUUUUAFFFFABRRRQAV4T4n0mLVvjXPpd803lXMyjMWAx/cgqATwOQBntXu1eS/GCCfQvGGkeL7aESKrKrqeAXQ5AJHqD+lebmkL0lLomr+h9NwrWcMXOEXaU4yS9d1+Rl3XgnS/7UutEXTdWtb9LCS8hka9ilikCrnAwg3c8HniuI8LaNda/rtrpdpG7PM43kD7iZ+Zj6ACu58HajLqdveeGfB66rDNdW8mTfXSvHbp/GV2JuDEcccHPOa19Zt3+Gvw+U6TGw1S/m+z3N7JGUdCAT+7DD7uOh/E84x4vsYTXP9lb/AOX/AAT7WOOr4dvDt3qSsopv1vJ6uy8rvbTcz/iDrlp4aluNM8PzmO+kgFjIEkV1srdD/q0YfxOfnY9R060fD/TzNN4VtFmEUS293qMrYyGeRjAq/X5VH415azFmLMSSTkknrXpOmMsPwuGsQ3wiuLWzls1VUOd5uhIuW6A85A696mnV56jk1otbfNM0xeCWGw0KcX70nZu27cWvwv8A566nMeIFaHwb4dh2nBe7dvZvMAx9eBV74NI7/EKw2Z+VZGb6BTmtnxlZw6j4DbX7d4BFPdpexxLw0bSDZOvTGPMUEDOcGrv7P+ju13e69KuI0T7PCT3Y8sR9BgfjV0KLeKgl5P5L/hjLG46Ecprylo/eXzk9vlf8D2Giiivqz8lCiiigAooooA8E+OysvjnJGA1rGR7jkf0rnvCs81ra67cW8rxTR6aGR0OCrC5t8EGvRv2gdHkltbHXIlJEObebA6KTlT+eR+Nea+H/APkG+If+wX/7cwV8pjIOGKl83+B+vZJWhXymlbpZP5NI9QuZmbTrNYxb3banD5c+lXHypdfJG7mF/wDlk5MgIUcEjI54PN6fp8Pm3mleHPGU+jpcApc6bqiyQypgg7QVBV247YJHFXNc+94O/wCu7f8ApPbVYuo7LX9cvNM1y1+0RW9pYfZ548JPEZIo93zfxDJJw2eehFVJ3f8AXa5w0f3cL30abez2lyrR6Pp2fm9EcnqMS6BFLomm2V/JqN8BBJd3EBiLITzHCnPDHGWJyRxgVy9zBNbXElvcRPFNExSRHGCrDqCK7mzh1+10dNR8L+IJb2xIeRLSZP3yBSFJEbBlOCRypzzxVHxdZ3UuhW+p60qWWtxsIZYpXHnXcePlkZPvKy4wSwGRg9c1yzhdf1b7z28NiVGfK2nd2b15r+aaVl0029Lmf8OlZ/HeiBOovIyfoDk19M14X8CdHe88TvqzL+4sYzg9jIwwB+WT+Ve6V7uTwcaLk+rPg+NK8amOjTj9mOvq9fysFFFFesfIBRRRQAV4v+0KrLr+kzNny/spH4hyT/SvaK87+O+jvfeGYdShXdJYSEvj/nm3BP4ED9a4cyg54aVj3uGa8aOZ03LZ3X3qy/E5W8trHVdd8R6RqElwga4Gq2awbd9yojb5UJyMlW3Dg/dPFcVrulJZJBfWUzXWm3QJgmK4YEdY3HZx39eorQ0HVo7iO10/Ubo2s1qwbTdRH3rVgchG9Yyf++eo4yKSG6utJ1q90jxDah7a6mH22AADaxORLGRwCM5BHBBx0NfNzcZq/wDX9f13P0uhCrh5uKd7Jad0tG1+Ho9Ho0x2nah4cl0PT7LVxqyTWU0sim0WMqwcqedxz/DWdrEr6/4rvZ9Pt5WbUL2SSGHGX+dyQOO/NVtbsW0zV7vT3bebeVo92MbgOhx7jFa8c48P+Hrea1AGp6pE7ef3gt9xTanozENk9cDA6ms7t6S6f8MdPLGnapT1ctu2ur+XX8Db0jTdE0O3v9XbUbia70tDCzKq/Z555EZfKjPUlepbpweOhrIu7eWLUPCdmQVnWzhBXHKl7iR1yP8AddT+Iqxaz/2Vomn3WswwytCjPpmnFcB2Y5+0TDuOmAfvYHYc2fhZY3niP4gR6jeO8/2djdXErc5YfdH54/Kt4LnlGnFb/wBf19559Sbo06uIqSuop697JpJfe/m7LY+gT1pKKK+vPx0K5zxT4st9BuVtpbK4mkdN6kEKhH1/+tXR1zPxH0j+09AeeNc3FpmRMDkr/EPy5/Ck9hrc5m9+I2oPkWljbwj1clz/AEFYt54w8RXWd2ovEp7RKFFYNAqLs0sj1P4ZWV01lJrF/NNNLcfLEZHLEIOp59T/ACrsa8a0XxdrWlRpDHcLNAgAWKYZAHoD1FddpnxF0+XC6hZzWzf3ozvX/GqTRDizt6KzLDxBot9j7NqVuzH+Fn2t+RrTHPTmqJCiitLS7HeRPMPl/hU9/egRJpVltAuJRz/CPT3rTooqhBRRRQAUUUjMqgsxAA6k0ALRWHq3i7w3pgP2rV7beP4I33t+S5x+NcbrPxcsowU0nTZZ27PO2xfyGTSbSGotnp1c94i8ZeH9DDLdXqyTj/lhD87/AOA/HFeMa/448SayGSe/aCA9Ybf5Fx6HufxNVPDvhjW/EEv/ABL7ORoyfmnf5Yx9WPX8M1Dn2LUO50Pin4mazqe+DTR/ZtseMocysPdu34Vm+EfBeteJphcbWt7Rjl7qYE7vXaOrH9PevRvCXwy0rSylzqrDUbochSMRKfp3/H8q71VVVCqoVQMAAYApqLe4OSWxi+FfC+k+G7XytPhzKw/eTvy7/j2HsK26KKszCiiigAooooAKKKKACiiigAooooAKiuE3IaloPIoAhtH3RbT95eDU1VCfJuQ38LcGrdABRRRQAUUUUAFFFFABRXFSx+IdYvdTuG1C70i1tGK26BCokxn5iTjI4/WpdA8TXz+FEvp7G5v7gStD/o8eS+BkMcdB2zXlQzWm58s4uK1ab62dnotfTQ9GWXT5bxkm9E12urrXY7CiuT+GuoXupWuozX00jv8AajhXYnyxgHaM9AKz4NT1JpINUN9OZJNVNo1ruHliPOMbfUdc0LNqbowqqLtK/wBydg/s2ftZ07q8fzaud5TLiaK3haaeRY416sxwBWPZz3Go+JZ5I5nWxsQYdqthZZj97PqFHH1qfxT/AMgg/wDXeH/0Ytd9GsqqcktLtetv+CcdSk6bUXvb8xsXiHTXiSZmuIo3UMryW7qGB6EEipTrujhd39pW/wBN/P5da44bP3Aj8oy/Z4chNvmf6tepWVWH4g1daOTdMVil877FbZw0u/8A1k2cncH/ADbFaXZFkb8viHTI0EjNP5O5VMot32KWIAycYHJFakbpJGskbBkYBlYHgg9DXnw8rLBvI83zIM52eZ/x8R/9NHYj8q7bQP8AkA6f/wBesf8A6CKaYmi7RRXGzReINZ1TUm+33ek2loxW3AQqJCM/NnjI4/WubFYl0OVRi5N9F9+70N8Ph/bXvJRS6s7KivOIvE+s3miafZx3AjvLq7a3N1t6qu35h7/N+la1ncaloPiqz0m81OXULW+Q7GlHzow9/TP864KedUqjTjF8vupvTRy2W/5HZPKqkE1KS5tbLXVLc7GiuDOp6lv/ALU+3z+Z/a32QWu4eX5ecY2+vfNdBbz3Go+J5fJmdbHTwY3CtgSzHqD6hR+tb0cyhVdoxd21b0d9fuTMquAlTV29LP8ADp+KNHV76PTdPlvJEZ1THyqQCSTjqeB1rFXxRcOoZPD+oMpGQwKkEeo5q541VW8O3CvkIWQMR1xuGa52z17WY44LOE2JPlp5IcDBTBwWbdgHC9K9BvU4ktDWPito3QXOjXlurH7zsg+uBnn1xXS15zquqXmpwW8l20Jg+9CY1CsXMYbDDcSBtY8+tejU0waCiiimSFFFFABRRRQAVHcyrBA8rdFH51JWVqshmuUtV+6vzP8AXsKAE0yIsTI4+ZjuJrWAwKgtI9iDip6ACiiigAooooAKKKKACiiigAooooAKKKKACiiigAooooAKKKKACiiigAooooAKRgGUqwyDwRS0UAYeo2LQEyR8xf8AoNUq6kgMCCMg9RWNqNgYSZYQTH3H92kxmfRRRSGFFFFABRRRQAUUUUAFZ/iPR7PXtGuNLvlzFMvDDqjdmHuDWhRSlFSTi9i6dSVOanB2a1R4FJqXjD4a3E+kW/2aGKZy6zm2VhOOxDHn8O1c74n8Tax4kmhk1a4WTyQQiogRRnqcDvwBn0Ar6U1bTLDVrJ7PUbWO5gbqrjofUHqD7ivN9b+DtpLI0mj6o9sD0iuF3qP+BDn9K8DE5bXirUnePa5+hZVxLgJyU8VBQq/zW3+7VHjdLubYU3HaTnbnjPrXo3/CnvEHmbf7Q0/b/ey38sVv6H8HrGGRZNY1OS7AP+qgXYp+pPP5Yrihl2Jk7ctj3q3E2WUo83tL+STZ514O0PXPE0y6PZSzrYCQSTksfJiPTcR03Y6d6+idD0u00bSbfTbFNkEC7R6se5PuTT9L0+x0uzSz0+1itoE6JGMD6n1+tWq9/BYFYZXbvJn51nmezzOaUVywWy7vu/P8goooruPBCiiigAooopgV9TsbbUtPnsLyMSQToUdT6H+teC6zoUngjVL+21Wyub7Sr+3MEU0EojJHmI4+YqwDAoARjvX0FUF/Z2t/aPa3tvFcQOMNHIuQa4sXg1iEmtJI9rJ85nl0nFq8Jbq9vmn0Z4LceMdHuDZmbRb3/iXyF7TbeqMZjjTD/u/m/wBWDxjrRD4z0yK6N8ujXf2qVbVLgm8XYVhCj5RsyCQo6k4rtNe+EGm3EjS6PqEtkTyIpR5iD6HqB+dc63we18SbV1HT2X+9lh+mK8SeExkX8N/Sx9xQzPI6sPj5fJuS639N9TIs/Fum2NidP0/T9Tt7ZrSW3LrfgTAvKjkhwgwPkxjHfrWdDZah408WTf2baMrXD7m3NuWJfVmx/wDrr0DRvg5CkivrGrtKo6x2ybc/8CP+FekaHo+m6JZCz0uzjtoh12jlj6k9SfrW1HLa1Vr22iOPG8S4DCKTwS5pu+rvbX13/rUr+EdBtPDehw6Za/Nt+aWQjBkc9WNa9FFe/CChFRitEfntWrOtN1Kju3qwoooqjMKKKKACmTxRzwSQTIHikUq6t0YHqKfRQCbTuj53+JHgq68MX7XFujy6VK37qXr5f+w3ofQ96qfbvD2pafpw1ibVbe7sofIZreCOVZowxK8s6lSAcd+1fSFxDDcQPBcRJLE4wyOuVYe4Ned+IvhLo97I02k3UumuTkxkb4/w7j9a8HE5XKMnKjqn0P0DLeK6VWnGnjW4yjtJfrv+T76Hj/iXUE1bX77Uo4mijuJS6IxyVXoAT64Fakd34YvtP0tdVk1aC4sofIkW3hjkSZBIzjBZgVPzkdDXSS/B7Xlk2x6lp7rn73zD9MVp6T8G28wNq2sqU7pbR8n/AIE3T8jXFHBYpyfub9z3a2e5VGlFKt8O1r32t2/M8+uxfeLPFcx060lkluZP3UWc+Wg4UE9AAAPave/AHhe38LaItopEl1KQ9zKP4mx0HsO1XvDnh7SPD9r9n0uzSEH77nl3+rHk1qV7OCy9UH7SbvL8j4jPOIXj4rD0Vy0l97ttf/IKKKK9I+ZCg8jBGR6UUUAeLeNdJ/sfX5oEUiCT95D/ALp7fgeK1vC/gptY0M30t09tJIx8kbcqVHc/jXZ+NfDy69a26oypNFKPmP8AcJ+Yflz+FblrDHbW0dvCoWONQqgdgKnl1K5tDyLVvBmvWGWFsLqIfxwHd+nWuelSSJzHIjI46qwINfQVV72wsr1Ct3aQTg/89EBo5RqZ4HVq01LULTH2W+uYR6JIQPyr1K+8CaBcZMcU1q3/AEykOPyOapP8JJ5IvMttWCZ+6s0X88Gp5WPmRyFr4y8R25BGomXHQSoGH8q3bX4q+JIgPNhsZ/rGV/kaS6+FXiWInyZbG4HtIV/mKoTfDrxdGf8AkGq/+5Mp/rT94PdZuxfF7VOPN0izPPO12FTf8Lguv+gLD/3+P+Fcp/wgfi//AKAc3/fyP/4qlHgLxeSB/Ykw9zIn/wAVReQWidLL8XtS58vSLQem52NU7n4r+IpB+6t7GD3CFv5ms+H4b+Lpf+XCKP8A351H8q0rT4T+IJP+Pi7sYP8AgTN/IUe8L3THvPiD4tuhg6qYR/0xjVf6VhX+q6nfkm91C6uM9RJKxH5dK9PsPhBbghr7WZX9VhiC/qSf5V0ul/DrwpYkMbBrtx/FcyF/04X9KOWTDmijwaztLq9l8qztprhyfuxIWP6V2GhfDLxHqG17tYtOhPeY5f8A75H9cV7haWlrZxiO1toYEHRY0Cj9KmqlAlzZxfh74beHtL2yXMb6jOP4p/ug+yjj8812UaJHGscaKiKMKqjAA9hTqKpKxLbYUUUUxBRRRQAUUUUAFFFFABRRRQAUUUUAFFFFABRRRQBFcpuQ02zk3IY2+8n6ipz0qpOrRyCVOoPT1FAFuimxusiB16GnUAFFFFABRRRQB5tr3iO31nWJtNudT/s7SYWKyFAS85BwRx0Fdr4Xn0mbSEXRWVrSEmMYBHI5PXvzV821sTk28RP+4KfHHHGu2NFQdcKMV5eEwVajWlVqTUm+tnfyS1sku1j0cTi6VSlGnTi4peat67b/ADOP+FvNvq//AF/N/IVo+IbXTtNDala2EB1WdxHbtt5MjcA49upPtW/HHHHny0VcnJ2jGTTJbeCWWKWWFHkiJMbMuShPBI9KqlgPZ4SNC6bWzttruvNdCamN58Q61mk+l9/J+Rw99BFpd8mmX2o3FpZxWJkikSQx+dOSdzEjqfatWOa8n8DWU2oBvtDNCX3DBP7xcE/hXTSRxyY8xFfHTcM4qprljJqGmSWkVwbeRirJIFDbSGBBweO1PDYD6vVc1LTZL7vPpayFXxntqai1r3/rv1Obj0nULvTbSWJYpomtosI9xjHyD+Fo2H8qVtOmeSayFnG0q2Vt+6Ii2r+9m/2dv5Coo/BmqRMDb+J763A/hh2ov5AYqx/wjGuea8v/AAlV2HeNY2YRoGIUsRzt/wBo136nJciu9MvrLTy9wUWLz7cBFnLjPnx9gigflXS6B/yAtP8A+vWP/wBBFcx/whupmRZJPE15OysGXzwsgBByCAwPQ11unW5tNPtrUv5hhiSMtjG7AAz+lNCZPXnHiLxHDq2szaTNqX9naXCxWV1BLzEHBAx0Fej1Eba2JJNvESep2CuDMMLVxMFCE+VddHqu2jWnc68FiKeHk5Tjd9PLz1TOE11/D83hqzbTY53s7W42C5t8hrdsAliCOeoJqtpFr/a3jSzuLXULnU4bUCSa7lXauR0Vf0/WvRliiVCixoqnqAoANLHHHGu2NFQeijFcUsm9pVjOclZct0lb4duu3qm+iZ1xzTkpyjFO7vq3fffp+Vl5GD4httN01X1aHT4W1ORhHAdvLStwD/XPtWHeW8el31vpmoajcWlktm0vmpIY/NuCTuJI6n0FdvNbwTSRSSwo7xNujZlyUPqPSnyRxyACRFcDpuGa6a+XKpJyjZdtNPO9rXvp9yOejjnTilK7+f3W32/U5MT30/w+t5r9mW5JjJdxz/rBhj+GK5yMIY/KNlcSxOyNJaKrb7lsP+9X5Pu/4V6LrVj/AGhpslosgjLFSGK7gCCDyO44rAXwtdLgreQqwxtcGfcgGcKrebkDk8Diu2lSdOnGDd7JK/c5alRTnKVrXd7HNT8uJCd8rRIHuwD5dwPKQ7F+UDOfm69BXqFcq3hWdyFa6tkj4AWOOTCgAD5VMhUHaMZxXVVskZthRRRTJCiiigAoooJwMnpQBDe3C29u0h5PRR6ms/ToWZjK/LMck+9MkkN9eBlz5KcL7+9akCbFFAEijApaKKACiiigAooooAKKKKACiiigAooooAKKKKACiiigAooooAKKKKACiiigAooooAKKKKACg0UUAZWoad1lt1+qf4Vl11NUr+wWfMkeFk/Q0rDuYdFOljeNykilWHY02kMKKKKACiiigDH1TxFY6cl808c5Fk8aS7FByXXcMc+lZ9x430y3iU3NpfwSuFZIXRN7oykhh82MYHrn2qxrOleGbyZ7zUZoR5h2uTeFEZkG3kBgCQOPUVBq0XhBbH+0bm4tzGkOyOSG7wzLGp+VCrcnBIIHXvS1HoSSeL7PzhHBp+o3Ks6orxxoFZ2j8wL8zA52880xvGVm1vJPFY3xhVY/37IojDyIGRT827ncB04JqzHD4ZWQss1mjxOtwym4AMZ8vywSM8fKcc/zrPtNF8KRXFzM2oW0sOInEJvP3cSKiopI3YPQEMfUUahoTQeMLc6ZDeS2F60bIivLDGpj85kDGMZbPfGcY96W/wDG+jWkxjZbmX/ajRSCNqkkc843Aeuc4BpYLLwop86yvbENborrm78yKPaoVZGTfg4GBk/nUFtpvheKx06we4S4XZMyXEU21HA+aTcytjbnsSRRqGhdTxILjWLKzs7Kdra4uJYGunUBCURiQvOc5XHIA603VPF1hp6yzTWd81tHMYBcRxqUeQHBRfmznPHTHHWn2tj4a+3rqttcQGSJzIrJeExo0gK7tu7aC2SOnJ96ZfaX4Vupbqa6lt22SeZcKbwiON8/eK7sK3HXANGoaG7aytPbRzNDJAXUHy5ANy+xwSM/jUlVdL1C11K2a4s5PMiWR4tw6EqcHHqOODVqmIKxb/xNptlrsejzed577dzKo2Ju+7nnP5A471tVn3mi6beXwvLi3LzYAP7xgrYzjcoODjJxnpQBkxeNdMmYxw2t9LKZFjSNEUtJu3YI+bp8p64I9KaPGVrJBbyJZ3cHnmJ4xPGv7yJ32ll2semD1/Kr9j4X0Wyuorm3tZBLFjyy07ttxnHBPbcfzrJSbwTLcQWRmhQ2im3jMk+1UETg7dxbrluO559KWo9C5B4vs5hEi6dqQuJ0SSC3Mab5UYMQy/NjGFPUg0/UfFFra+HrLXFilNrcMMqUBkC7HbGM4z8vriodT0HR9QkhtLG9gtr22iRFCyF3WJQ20YDhh9885Ge+RUsWneHLjSIPDsl3b3aWKYaP7SN6lVKsWCnI+82fTNLUNBV8VWzS/Zl03UmvOSbURoZAgUNv+9jGGHfPPSi58WWFvHNNJaX4tomkT7R5QCNIilmQZOd3ykcgDI60TWPhe/lkvftNuz7AzzQ3pUhAAnJVuFwAD2yKbPpPhQzXKyyW4IDedEbwhY942ltm7Ckg4zgHn3p6hoRt400+IO93Y6haRRna8ksabQ2zeF+Viclef54qEePtHOALW/L55XYnA9c7sH6Ak8dKnth4R1YXgjktZ0gm3z5n+XcI/L39cbdpxnp+NMvdG8KwzpZ3qyKZIWmMkt1JtMY2qQzlunI4PFGoaFzV9ffTtXFs2n3Fxbiy+1SSQqC0Y3EEsCRxgduaz77xxpqi5isUkmmixsZ1xG53KCMg5HB7gdK0NQsfDmqyLdz3EMmyFYd0V4VXy2bhTtbBBPr1qtJZeFZrxETZO15K0QWGctGrgbjwrYU/L6c0ahoP/wCEv08NbNJaX0UF22Led41CSDONwO7IGSOoB5HFXPD+v2WuKWsknCiJZGMigbdxYBTz1+XP0IqM+FtDaKWJrNmjkQxlGmcqikhiEGfk5APy46Vf03TbHTvP+xQCHz5PNkwSctgDv04A4oVw0LdFFFMQUUVnX+uaTZRNJPqFvhJkhcLIpKuxwARnj1+gJ7UAUtU8VWOnXN1BPbXZ+zOkbOqrsZ3UMqglhzg98Yx9Kof8JrAbxNsDfY3jEgOw+YR5cjMMZwCCmP8AOat6xN4VSK7kvLu3bzbiIzmK5+dZOEQ8NlMAdRjjNOTQ/C96728aW9w8K+W6JclmQbWXnDZBwzde/PWlqPQqx+OtNkEvl2Gov5Cu8+1Iz5SrtyxO/GPmHTNX9O19ZbHVb29t3toLC4ePdwS6qAc8E88/qKqwaT4Rtkv5Vnt9sqG2u3e+LABsZViW+UnaPQ8Vehh0APeafHPau16S89ubgMWyoBO3PHy4Jx9aNQ0Kk3i22ilMDaXqf2lVkeWDy03xqiqxY/PjGGBGCe9b9vNHcW8c8Tbo5EDqfUEZFc9b23hW3aVvOhTCtE0813nzBMi5Adm+bKqoHpjitiG60y1jNol5axi1iG6MzLmNAOC2TkDGOTQgLlFR208FzCs1vNHNE33XjcMp+hFSUxBRRRQAUUUUAFKAWICgknoBT4IZJn2Rrk/yrbsbKO2Xcfmk7t6fSmIg07TxHiWcAv2XsK0aKKYgooooAKKKKACiiigAooooAKKKKACiiigAooooAKKKKACiiigAooooAKKKKACiiigAooooAKKKKACmuu4U6igCkjfZpSD/AKtjz7Gro6VHPGHUjGar20phbyZPu/wk9vagC5RRRQAUUUUAFY3ijxBb6EbBJVjaS9uVgjEkvlqOMlicHoB/KtmsfxRoMGvw28NxM8UcTuzBBywaN4yM9uHzn2pMECeKPDrW5uF1qxMQkEZbzhjeQSB9SASPpU+oa7o+nzpb32pWtvK6b1SSQAlfX9DWDa+CmGpWOoX2qC6msni8oLarGpjjV1CkAnJy+d3twBVnX/CY1XxJa6wL825h8sMiwgswRy2N2Rwc8ghvbFGo9C7pHijRdT0lNShvY44TCJmWVgrRqTgFhnjkEVDL4s0hddXS47q3k2wzS3EqzDEHllRhvruP/fNYjeAZhpkdjFrnlobVLSc/ZAfMjRy64+b5TyQTzn2p9z8P0ug8FxqzPaLbywW0QtlDRh3D5Zs/PgqOoGaWo9Dfk8U+HI1hZ9asVE2fLzKBuwcH8iRUFp4w8OzwSTNqUNuiXMlt++cLudDg456cjn3rJsvh/b21teR/bl33dnPbOY7YIqmTHzAZ7YHUnPrUV98PftFqtsusFFSeaSNvswLoJdpYBgwOcr16c8g4o1DQ6261bTLWQx3N/bQuAhIeQA4dtqfmeBWV/wAJjoi+IJdImvbeIqiGOVpRiRyzKUHuCoB9ziofFfg228QS2ryXkkBggeJtqA+ZlTsY+6sdw96h/wCEHt/sNxam+cme0gt3cxDO6ORpGfr/ABFjkdqHcWhtL4j0FnuUXV7MtbAmYCUfIAcHP48UDxFoRNuBq1mTc4MP70fPzjj8eK56XwH5sAtpdW3QQRSRWafZEzGHYMd5z8/QDt69eapQ/DC1WZJJdT88kr5vmWwbhW3AR5Y7B167uuaLsdkdjqGu6Pp97HZX2p2ttcyKGSKSQKxBJAOPTIIqGbxN4ehmmhm1qxjkhOJFaYDac4wfxIFZHiTwxqGs+IrqZb6O106502O0m/dB3kxI7MBn7vDDnnr04rPb4bo2u2+pPq5eOC6M3lPbAll81ZNhO7HVQMgDjtTuwsjpz4o8OhZWOtWIWJN7kzDCrxz+oqAeL/D7X1rax6jDJ9pjldZUcFFEYBbcc8HB/SsCT4aWLX0k63qqhmaaMfZlLgs4ZgzZ5HUcAdec1o3XgtJr25uE1Ex/aXujIpgVhtnjRCvJxwUByQc5Ix3pahoaOq+JdOtPDc+vW0sV7awkBmjkGPvBTz2xnNP/AOEo8O/Zo7n+2rIQyOURzKMFhjI/DI/MVl2PgwQeGbzRZdTeVbmdZtwiwseCpwqljwdvPPc1R8Q/DxdWuL2RdXeBbuWWRkMG4LvWMcfMOf3Y5OevTvRqGhv3HibTV8RWWh288NxdXEskcipKMw7Y2fJH/AcfjW3XK6b4SuLPWbO8bV1ltrW4nuVg+yhWMkqsH+fdnGWJAx7ZPWuqpq4mFFFFMQUUUUAFZmp3LSyfY4f+2jD+VS6leeV+4hOZm6kfwj1qPT7XaNzck+tAE1jbrGg4q5SKMCloAKKKKACiiigAooooAKKKKACiiigAooooAKKKKACiiigAooooAKKKKACiiigAooooAKKKKACiiigAooooAhuraK4TbIvPYjqKxbyzltjlhuTswroKGAYEMAQexoA5aita90wHL2/H+wf6VlurIxVlKkdiKQxtFFFIZx+oeDri8njRtRgFnFdSXKRm3Jcl2yyk5wR17U7UPB8s0uoPa3ttGL4yqyy228Ro+37vIwwK9fp6V11FKyHdnDt8P1LlftyNEHZl3IzMdxBIOW2469AO1Sz+BYpLu5kS6jSGWRnRSjErukVyp+bbjjHAHbNdnRRyoOZnF6/4PmlsZzYyRNM0s8gTywu4StGQCScYXYfrntU114PlunaabUIVmaV5WEVvtiyVQKNmenyDPrk111FFkF2chbeF7iPxBDcSMGjeU3N60ahIpGBBiRVySMHkk0y18EG2meaK+jMiurQ+ZGzDh9+HBbB/DHrXZUUWC7M3w3psmk6c1tLNHK7zyTMY49iguxbAXJwBmtKiimIKKKKACuXbwnvvb2aS5hZJ1uRGph+ZDNt5JzyRtPpwa6iiiwXOW0LwiNL1mO/+1iVY9xUENu3MoB/ixj8M1Uj8J3l6t0l9PBbQtdXcsQiiHmkSlgCz5wRhs4x6ZrtKKVkO7OTXwg73yXs97CJXmDXSQQbI5YgFwgGeOUUk896guPAyTXd1KbxDHNKZFDIzH5pVkYHLbSPlxwB75rs6KOVBdnH3fhaZtdEkW0WtxdNLOUUKBCQpMR5ySWRcYGAM1f8AFnhr+3rq3uPtXkm3QhV2nBbcrckEHHHauhop2C5yFv4Jjj8lWvAI8u10kaHEpyShBJJG0knnOafoPg46ZfWt0bxHMDg4VG+ZQjKM7mPPzZ9PausopWQXYUUUUxBRRRQAVxx8G3H2i6kj1GFVlkWRE8gkArMJBnJ+owMD5ia7GihoEziIfBF5HI8n9qWzsQuM27YysokBI3Y6jBAxWj4W8KjRNQNz9qWZViaGPht20sD82WIzwOgFdNRSsh3Zw0vgOZ5mk/tOIAPujjEThSct97DZ4DHgEDnpVtfBaxadNBbXqRXLSRtFcCL5kVYhEy9ckFd3fjI9K66iiyC7OWu/Cj/2u2oWVzbRjyxCkM9v5iKnlqnTIyfl4+pFVX8Cq0924vIyswcpmNvlZirHIDYwCvGAD054rs6KLILszPDOlyaRpn2SW4WdjI0m4JtAyenqfqea06KKYgoop8UckrhI1LN7UAMq3ZWMlwQzZSP1Pf6VestNSPDz4dv7vYVoU7CuR28McEeyNcD+dSUUUxBRRRQAUUUUAFFFFABRRRQAUUUUAFFFFABRRRQAUUUUAFFFFABRRRQAUUUUAFFFFABRRRQAUUUUAFFFFABRRRQAVBcQq6kVPQaAKdvO0bCGbp/Cx/kauVDcQhx0qvFM9u3ly5MfY9xQBeopFYMoZSCD0IpaAOD8SeJfEFj4zOn2UKXFvtXy4FgJdyUJOSccZ7jIHcVWsfEPiS+a3tbW8jkWe4iRr37AyiItG7PHsJ5KlV5/2sda9FopWHc8tm8VeMrfTbOVhBK15aw3EkrWxjW0DMwIPXPReo4zWnqHiTxLF4J0zUEitkurido7icowjjQbtr4K5G7C9Rjmu/opW8wueT61r2valptpbX5S2lkezdLeO1c/av3wJdXIG0DaDgj+Yq8fGmsyfZrdCkUgtv8AiYSm0dhayecqkkd8KTx756V6VRRZ9x3PL9S8ZeILS/s44riK5g/ds0n2J4xOjTFSwzzwuDxx3ycioNG1jXLL7TvmM8qL5c99Lasz26G7kUkj+IBeQO2fSvV6KLBfyPN4PEviqTzboMht7VIGC/YyPtivcvHvGTlMoA2O30NP8Wajf6X421C4tL77KzabCYomtGlFy6s+IwR908/Xn2r0WiiwrnmEvi7xgur3XmWltDb2jNLcWxjYukCYLHO3GSuSDnntV268TeIkis5/kh+1Qm5tYTaM5ud0nyQZH3WCbST6t6Cu7vrO1vrZra8gSeFsbkcZB+oqcAKAAAAOgFOw7o86j8ReK4bIXUqpP9qt7iRUFoR9l8uZU3HBy/ysTjjO3iqfmXV74K8aTLcPeNLcjy51t2jEoEcYyE/Dt1xXqNFKwXPNdY1vxDp9wVuI4L2exu540umtSuF+zq28AHtubp1xisqLW9fvvEepX9jqkdwNJsbgxzrYkLcBRG+wqTwc5GRz6V61d28F3bPbXMKTQyDDo4yGFM0+xs9Pt/IsreOCIsWKoMZJ6k+posFzkfiB4h1nSrXTJtNVI/PRnmVoS7Zwu1R2J5PGQTjisTxLrGs6npeoWjXKxTGUKLEWMnmQqsybJN44OeuDxg4HSvUaKbQrnm994l8SWN1d2FxdIn2MuIbo2DN9tkAUrFgcKcN1FUPFniDxBd6VqVnIuJpVmhl01LVt8EQjJEvmd+3tzivV6KVh3GQ/6lP90fyp9FFUSFUtRvfJ/cw4aY/kv1qO9vyWMNr8zdGfsPpTbKzwd7cseST1NACWNocmRyWY8kmtNV2ihFCjApaACiiigAooooAKKKKACiiigAooooAKKKKACiiigAooooAKKKKACiiigAooooAKKKKACiiigAooooAKKKKACiiigAooooAKiubeK4XEi5PY9xUtFAGHd6dLCCyfvE9hyKpV1NVrqyguOSu1v7y0rDuc/RVu50+4hy2N6+q/4VUpDCiiigAooooAKKKKACiiigAooooAKKKKACiiigAooooAKKKKACiiigAooooAKKKKACiiigAooooAKKKKACiigcnAoAKUAk4Ayau22mzS8yfu19+v5VqW1pDbj5Fy3949adhXM200ySTDTfIvp3NasEMcKbY1Cj9TUlFMQUUUUAFFFFABRRRQAUUUUAFFFFABRRRQAUUUUAFFFFABRRRQAUUUUAFFFFABRRRQAUUUUAFFFFABRRRQAUUUUAFFFFABRRRQAUUUUAFRyxq4ORUlFAGeBNanMfzJnlT0q3BcRzA7Thh1U9RUjKGFVJ7X+JDtbsRQBcoqjHdyRfLcKWH98f1q5HIki7o2DD2oAdRRRQAUUUUAFFFFABRRRQAUUUUAFFFFABRRRQAUUUUAFFIzKqlmYADqSaoXGpDOy1XzG/vH7o/xoAuzzRwRl5WCrWXPcT3jbIwY4e/qaSK1lnk8y4cufftWlBCqDpQBXs7NYwOBV1V2ilFFABRRRQAUUUUAFFFFABRRRQAUUUUAFFFFABRRRQAUUUUAFFFFABRRRQAUUUUAFFFFABRRRQAUUUUAFFFFABRRRQAUUUUAFFFFABRRRQAUUUUAFV7mzgn5ZMN/eXg1YooAxbjS5o8tERIvp0NUXVkbaylT6EV1FMlijlXbIisPcUrDuczRWxPpUTcxOUPoeRVGawuY/wCDePVeaAKtFKQVOGBB9DSUhhRRRQAUUUUAFFFFABRRRQAUUUUAFFFFABRRRQAUUUUAFFFFABRRRQAUUqqzHCqWPoBmrcOnXMnJURj/AGqAKdOjR5G2xqWPoBWxBpcCcyMZD+Qq7GiRrtRQo9hTsK5k2+lyNgzMEHoOTWlb2sMA/doM/wB48mpqKYgooooAKKKKACiiigAooooAKKKKACiiigAooooAKKKKACiiigAooooAKKKKACiiigAooooAKKKKACiiigAooooAKKKKACiiigAooooAKKKKACiiigAooooAKKKKAI5IlccgVUktWRt8LFG9qv0UAUFu5ouJo9w/vL1/KrMNzDL9yQZ9Dwae8atVWayRs8UAXaKzfLuof9XM2PQ8inLeXKf6yFX91OKANCiqa6jD/GkifUZqRb21bpMv48UAWKKYs0LdJUP/AAIU4Op6MD+NAC0UhZf7w/OmmaJfvSoPqwoAfRUD3lqvWdPwOahfUrcfd3v9FoAu0VmtqMzf6m2x7uf8KjY305+aUqvooxQBpTTwwjMkir9TzVGXUmY7baEt/tNwPypsOnjOWyT6mrkdsijpQBQFvcXLBriRm9ugH4VdgtVQDirKqo7UtACKoUUtFFABRRRQAUUUUAFFFFABRRRQAUUUUAFFFFABRRRQAUUUUAFFFFABRRRQAUUUUAFFFFABRRRQAUUUUAFFFFABRRRQAUUUUAFFFFABRRRQAUUUUAFFFFABRRRQAUUUUAFFFFADJIo5BiSNW+oqpLpdu33NyH2ORV6igDHk0mUf6uRW+vFVpLO6j+9CxHqOa6GilYdzlyrKfmUj6ikrqGVW+8oP1FQvZ2zfehT8qLBc52it1tMtW6Ky/RqibSYv4ZXH1waLBcx6K1G0g/wzg/VaYdJm7Sp+tFguZ1FaB0m4/wCekZ/E0n9lXH9+P8zQBQorQ/sm4/56R/rThpMveVPyNAGbRWqukf3p/wAlp66TD/FJIfpgUWAx6K3U021X+Fm+rVMlrbL92FPyosFznlVmPyqSfYVPHY3UnSEgf7XFb6qFHygD6ClosFzIi0mQ48yVV9gM1ai022T7wLn3NXaKdhDUjSMYRFUewxTqKKACiiigAooooAKKKKACiiigAooooAKKKKACiiigAooooAKKKKACiiigAooooAKKKKACiiigAooooAKKKKACiiigAooooAKKKKACiiigAooooAKKKKACiiigAooooAKKKKACiiigAooooAKKKKAAgUxo1Pan0UAQNbIR0qJ7FD/CKuUUAZzafHn7opp05PStOigDL/s5PSnDTo/QVpUUAUFsIx/CKlSzRe1WqKAIlgQdh+VPCKKdRQAUUUUAFFFFABRRRQAUUUUAFFFFABRRRQAUUUUAFFFFABRRRQAUUUUAFFFFABRRRQAUjsqIzscKoyT6ClpGVWUqwBUjBB7igDl9E1PW/Elo+pafPaWFkZHS3EkJlkcKcbm+YAcjpT5LzxJaeH9Rurw2X2uzZ2QrEwjmQKCD1yO/rXKzR658Ob6aa1hfUfDksm9kz80GTz9Pr0PtXXahq1jrfgS+1DT5fMhktZOowVO05BHYipRTRT8Pal4o1rw3b6vbNpavOpZYXjcDgkY3Z9vSrPg3xM3iBL20ntTY6nZP5c8R+YA8gEeoyDWH4A8TaVpPw+sTetcosCNvYWzlfvnuBjvWp8PtOzLqPiWTaH1iUSxopB2RD7oJHc9TQnsDW5U0/X/Ed/4u1PQIG01DYqG814nO8EjsDx1rd04+JPt1zBqD2PleSrQTQxNjfk5BBPoB+dcbos99B8WPETWFgt45iUMrTCPAyvOSDmu20PUdTvLy7g1HSRYeSE2fvhJ5mc85AA7UIGYHhbXvEeu3GrW6HToHsJvJG6JyHPPJ546Vp+DvEc2sXF/p1/Zi11DT5Nkyo25G64ZT+Fcz4Bm1SLXPFX9nWNvc/wCm/N5twYsH5sY+U5/SrvgLULeDxFqdjq8Elp4hvJTNKr42Oo+6IyOoA/OhMbR1evySRQ2hjkZC15Cp2nGQXGR9Kd4h1CTS9HuL6O3Nw8QGEBwOSBknsBnJ9hUXiP8A1Fn/ANf0H/oYqzq8EdxYPHLdPaKCrCZHClCGBByeOo6Hg0yTHt/FlmltG2oKI5CuXaA+dEMk7fnHHzYOB19abqvi61s7s28VrPPt272VDhctHx6k4kB4+lQReENJkgYLqVxJDcyeZLtkTbNJliG4HBBPRcDgcVYg8IWkZR31C+mkEokZ3ZcvjyyFPy4x+6X9aWo9BW8aaEqozSzqGQvzC3BGcqf9r5Tx7Ve0/X7C91JtPiFws6hiRJCyjK4yMnuMjj3rKn8G6V5rs95OnmBiwPl5JYnnJXPG7pnHTvWzBpFvDqC3qySl1aVgCRj94QT2/wBkYp6i0MLTfG0Els9xfW4ji2IyG3fzSSwYlCAOGAUk+1XZfF2kgp5UjsjNxK0bCNlBUMQ2OcbhVe78KaQ4tLRr6SKWGBYoxmMs4UMAxVlIJwx5xVeLwY0l+6XVwBpqFzbxRv8AN8zITnK8fd5wTnPalqPQ0T4w0dWRW+1qzEZU27ZUHbhm9FO5efepLLxLZ3uqQ2NrHKWd2VzIpQrhNwIB6g1XHhOxQySTX108kqLE0jlASoKbRwMcbAPxNP0bwpZ6ZqK30d3dSyBi2JCuCSCMnABJwf0p6hodDRRRTJ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qrrF09jpV1eRxmVoIWkCD+IgZxVqigDBh8VeG7vSvtUmq2XlPHl43kG7pypQ859sVyGhW66N4A8RXdxG1pa30sr2cMg2tsK4X5ff09K9FFjZCXzRZ24kznf5Qzn61Oyqw+ZQ31GaVh3OQ+Fr2d38P7GxkaKUiN0mhbBON7ZBH4/rWRF9u+HertH5c914YuX3Kygs1ox7fT+f1r0VY0U5VFU+wpxGRg8iiw7nlnhfXdJh+J+u3819FHa3MQEUz8IxBXvXdWvibR7zUBZ2V7Dc7YWmlkR8pGoIHJ6c5/StVoYWBDQxkehUUR28EefLhjTPB2oBmhKwm0eafDHXNLt9Y8RNe39vbm5uxJEZWCB1y3IJ47itHVLdfEnxB0e+0n97bablrm8Ufuyc5CK38R+nTNd01vAww0ETD3QGpAAAABgClYdzL8R/6iz/AOv6D/0MVF42gmuPDVzDBG8jl4jtSPecCRSfl78A8VqzwxThVmjDhHDrnswOQfzqSmK553exatJLH9nt9SIhdHtxHamGMARvuOzoG3Ee/IqUXWvzX0s72+vpCzFrWONNpzgZ37uAMdM9845rv6KLDueaWlp4gmkS5uIdUeQK6w+buIXd5TAMD24fr3A6cVZSHxNcOyifWoo1ty7Ekgm4CnIGR93O3GOOuK9CoosHMcT4ssb6416OaCzlmcR27RfuMqXWQk5f+DA59+lZssnikJCsS623KMzMG4lAXzAR12k5x/D1x2r0iiiwcxwdvb6009h9sOrS73hl2tkorCb5t/phQuP/ANdd5RRQkJsKKKKYgooooAKKKKACiiigAooooAKKKKACiiigAooooAKKKKACiiigAooooAKKKKACiiigAooooAKKKKACiiigAooooAKKKKACiiigAooooAKKKKACiiigAooooAKKKKACiiigAooooA5XxTrVzY6xFDb3D/Iit9nRAWlOTkYYZcEYHyHIOc1Xk8ZzQ20k0tpAVWNmWRJDsZ9u4RZx9/PBFdlRSsO6ONPi6+RZXl0+H5QzRwq7ebKoLDKjGMDbz2GetNi8Z3bvbK1jDbiaJmLyyfKCCw3DGcr8ucjPUe2e0ooswuuxzXiTVL2zvLm3hm8t5bWP7Gu0HfKXIYLkcnG3j8aqapr8sOuKyagBZ70CLGFYMv8AHuUjecc/MhIGOR1rsKKLBc47xjrF9a6jCtjqCQRtZGaMNJGiyPu4+8pLcfwgg0w+NLiW4sLa105XnnimkuImYh4fL5CkY+8QOhrtKKLMLo4ceObry7Zm0rb5kpRsyDBG5QCpHBxu564welaVr4oe50ie+jt4v3Twxsxc7ELopYsewUsQfpXTUUWYXRxg1zWLiz1y9XECW1gHtlVcjf8AP84yOQduR7EcUzxN4ya3aeDS2gnUwEx3McgcCTaxHsRlcd+v4V21FFmF0cfH4uujII/scEm1gA6OxW5yQD5PHO3OT9KXWNZ1QaDpmoGWOyNyhldYiu7BQFQDINp68jgntXX0UWYXOIPi/ULfZHcW1tI7XLRnG6MqgKAEg9/nz9B071BpnjDVnSNZraCSaaby8jIVTtThR1OCxyOSMHt076iizC6OG0nxdqEkmy4hgLGOKTksA5ZBlIgASSDkkHOK3fDWvf2rYSSz+RBOpbagfIZQASw9QCcHH6HitymGGMzicoDIFKhu4B6j9KLBdHn6eINVaFJYtYWeJgzQssaFpZRsxEVA+UNlyAcNgcmret61r9pDdHzUV47+SNNiDbtEKOi5Yc5JPHVjwCK7iiiwXMPUNUmggsrpp4I4PtxjunRgypHtcfMT907tmfQ1j3uv3KaDZ778wXkmXkO1VbYd2zBYbBnA4OCRnHNdjDFHChWJAilixA7knJP5mn0WC5h3mqyt4ZN5aybpl8tJpBEcxZK722HnKqSce1Ycvi260+Y28UcurQfM0d0VVPMXB6Y4fBHJUYwa7iiiwXOJ1LxhqdjuhfS4ZLhMgqjthyURwF4yfv8APB6dhzVi38YPca1BaQ2sUlrLN5azK5O4ZAyB3xznGffHWuuooswujgJPEupWerXDtP8AaokvZYXt/MQmOMPgPtVdygDksSQfxqxceNrrfqMtpp0VxaWtyII5Vk4kyu7dk4GOCOvUiu3ooswujjE8bP8A2mbeewEEIb5nkfBjHAO4djyPT+Vad3ray+EI9VW7S0d0iMhTDGNm2koM8BucfNwM5PFdBTIYY4d/loF3sXbHdj3o1C6OO0zVtcm1FLf7XBNK0JwgUNEV8oMJdyjJy+V4OParGl6prEkFtNJd2gRdNjuLkzx+WodhxlweOQx6eldZTJ4Y54WhmQPGwwynoRRYLnH+MNc1rTdWuoLFWeJ7ELBiMHZcMXKsfbCNnPHSobjxNrU0EEWnwwNeeakflOxDtweXGMKrdQcj/DuaKLBc4a38T6jC5SNWvlWDzpXmXYylQu9AqjhssRg+lI/jq8WR0/sfftkIBWQcjP3OSPnPp19ume6ooswujmE17UbvRr+eK0+zS2rrC7YLlHDYlIGOQo+YetZNr4m1KLUGh89Lq1R5EW4cjYV/dbZHdVAwNzdAB+Wa7i0toLWLyreMRpuLEDuSck1LRYLo4K28aX0cl7JcW8Tos22OAMRIq+UCH6Y8st/Eem4ZqxpniPUtR0jXbtQYXtZUjgAUMB8q5I9Qc5712tFFmF0cRL4y1CGCF5dMh3SqkgxIQArbuOR975envwDVceLNbiaeSSC1cRXbwupDAYCOQB3DHb3z1HSu/ooswuuxxd54wvI2kuLezins8SLE6twxWXaHLEgbcc/jWrqetIfDH9oLdfYXIi80YVpIi20lMHgNg454Gcmt+mRQxxtI0aBTI25yO5xjP6CjULo4rTNX1ya+SH7dBPOVIEYVWiMfkhhNuUZPz5Xg47Ypttr+s/bdNEtxEqSWMUsvnAJGSYiWY8ZHzY5BwOmOa7qmTwx3ELQzIHjb7ynoaLBc5jxR4sfR9TNpFZ+cFjBclsHJBIwOuOBzjHOOtU5vFOqNdx2LQW9pMt5bxO24nzld0LCMEc4VsHPTNdtRRZhdHF69r+q6Zqt4zB3sUu4I02R5K/KGdTx0YHr2wfaqY8aanNdW3l2cYj8x1eOJtzylVDAKeRghsfh1r0CiizC67HFf8JfqRF28Wn2s0VnbrPJJHIxEgJxtTjqO/uKseGvEl5rGtLA0IijSGVnRSCGP7sqc9vvMPwP4dbRRYLo4RvFF/ZWsd0ZHv5pEH2m2MaotnJz8pbjHQrhsknBqxP4q1Xz4AthBbxS3GzMpbKKrorbuwP7zj6V2dFFgujlNB8UX2q6nHaDSxbqXYu8j9FAHHGfm55BxVNPFOq2t3qiXNvHP5N06wx5Id0A6qMcquPmJz39q7eiizC6OU8Q6nqEKaQXu47H7SrtMVmSNc7QQN8ikd/TmqQ8XXUOqO0wi+xpHtZS3MbDzcM5xwW2Lx0+YV3FFFguca3jC6+xPcfY7cONoEJkbehJAy2QAAeq8jNVbfxhqMlxDI8NvHDKTgsxEcKlImDSnGeCxXIxzXeUUWYXRzWieIr2/1KKGbT1ggkcxg7jvDCJZMkEfdOcCsaDxNqtrJ5k1xHcxiZRcAx5VAd/CFQCp4UBXG7OPWu+oosFzz8+NNSuJ7YR2sMcZl2yKjbmf/VsApGRjDMOM52nGMU6bxlqjQi4Wzj8sAHZDlnkYSRgqp5B4cg/0rvqKLMd12OSh8WTte2UDQ2kkc7YaWKRiuM84yBnHfGcd8VY8TatNDfafFYanBG043Ro2zZKNy8lj2xkALySR2BrpHVXRkYZVgQR6ikjRI41jjUKigBQOgFFhXOJ0rWdbmtbeQXQmQ3dqk7vEAymTHmRLgY+UnGTyPXNdHoU9/cXF81xPHJbRzGKDEOxiV+8TycjPA+latFFguFFFFMQ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B//9k="/>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ooter Placeholder 4">
            <a:extLst>
              <a:ext uri="{FF2B5EF4-FFF2-40B4-BE49-F238E27FC236}">
                <a16:creationId xmlns:a16="http://schemas.microsoft.com/office/drawing/2014/main" id="{12EA8066-1A0C-44B0-8B02-622A26027871}"/>
              </a:ext>
            </a:extLst>
          </p:cNvPr>
          <p:cNvSpPr>
            <a:spLocks noGrp="1"/>
          </p:cNvSpPr>
          <p:nvPr>
            <p:ph type="ftr" sz="quarter" idx="11"/>
          </p:nvPr>
        </p:nvSpPr>
        <p:spPr>
          <a:xfrm>
            <a:off x="6998711" y="6401870"/>
            <a:ext cx="4198120" cy="411480"/>
          </a:xfrm>
          <a:noFill/>
          <a:ln>
            <a:noFill/>
          </a:ln>
        </p:spPr>
        <p:txBody>
          <a:bodyPr/>
          <a:lstStyle>
            <a:lvl1pPr algn="r">
              <a:defRPr>
                <a:solidFill>
                  <a:schemeClr val="accent3"/>
                </a:solidFill>
              </a:defRPr>
            </a:lvl1pPr>
          </a:lstStyle>
          <a:p>
            <a:r>
              <a:rPr lang="en-US" sz="1200" dirty="0"/>
              <a:t>Adult Education /Pruitt</a:t>
            </a:r>
          </a:p>
        </p:txBody>
      </p:sp>
    </p:spTree>
    <p:extLst>
      <p:ext uri="{BB962C8B-B14F-4D97-AF65-F5344CB8AC3E}">
        <p14:creationId xmlns:p14="http://schemas.microsoft.com/office/powerpoint/2010/main" val="3421041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6BF0614-88EF-E141-A4D8-626B55E019E0}" type="slidenum">
              <a:rPr lang="en-US" smtClean="0"/>
              <a:pPr/>
              <a:t>7</a:t>
            </a:fld>
            <a:endParaRPr lang="en-US" dirty="0"/>
          </a:p>
        </p:txBody>
      </p:sp>
      <p:sp>
        <p:nvSpPr>
          <p:cNvPr id="6" name="AutoShape 2" descr="data:image/jpg;base64,%20/9j/4AAQSkZJRgABAQEAYABgAAD/2wBDAAUDBAQEAwUEBAQFBQUGBwwIBwcHBw8LCwkMEQ8SEhEPERETFhwXExQaFRERGCEYGh0dHx8fExciJCIeJBweHx7/2wBDAQUFBQcGBw4ICA4eFBEUHh4eHh4eHh4eHh4eHh4eHh4eHh4eHh4eHh4eHh4eHh4eHh4eHh4eHh4eHh4eHh4eHh7/wAARCALiBH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uf1bxr4U0q++w6hr1lBc5wYy+Sp9Djp+NTKcYK8nY1pUalZ8tOLb8lc6Ciqp1Cx/sxtTW6ieyWIymdG3JsAyWyO2AaZouq6frWnR6hpd0l1ayZ2SpnBwcHrT5le1yXSmouVnZafPsXaKzrnXNJt9cg0Oa+jTUbiPzYrc53OvPI7fwn8q0aFJPZhKnKFuZWvqgorO1vXNJ0U2o1S+itTdSiGDfn53PYY+taNCkm2rg6coxUmtHt5hRRRTICiiigAoorO1rXNJ0VrVdUvorVruUQwB8/vHPYY+opOSirtlwpyqS5YK78jRooopkBRXO63438KaLqL6fqut21rdIAWicNkAjI6D0p+geM/C+vXxsdH1i3vLkIZPLQNnaMZPI9xWftqfNy8yv6nS8FiVD2ns5cu97O1vU36KKK0OYKKKKACiiigAooooAKKzdZ13SNHmtIdTvorWS8k8u3V8/vG44GPqK0qSkm2ky5U5RipNaPbzCiioby6trK2e6vJ4reCMZeSRgqqPcmm3YlJt2RNRWBo/jTwrq979i03XbK4uM4EYfBY+gz1/Ct+pjOM1eLuaVaNSi+WpFp+asFFFVU1LT5HuY4762ke1GbhEkDNF/vAcjoetNtIhRb2RaoqhoOs6Xr2njUNIvI7y1LFRImcZHUc1foTUldBOEoScZKzQUUVX1K+tNNsJr++mWC2gXfLI3RR60N2V2KMXJpJaliiq2l39nqmnw6hp863FrOu6KRejD1qzQmmroJRcW4yVmgooopiCiiigAooooAKKKKACiiigAooooAKKKKACiiigAooooAKKKKACiiigAooooAKKKKACiiigAooooAKKKKACiiigAooooAKKKKACiiigAooooAKKKKACiiigAooooAKKKKACiiigAooooAKKKKACiiigAooooAKKKKACiiigAooooAKKKKACiiigAooooAKKKKACiiigAooooAKKKKACiiigAooooAKKKKACiiigAooooAKKKKACiiigAooooAKKKKACiiigAooooAKKKKAOd+JmqXOjeA9Y1KzJW4ityI2HVSxC7h9M5/CuP+E/gPwzd+ArO+1LTbfULvUEMs00w3Nkk8A9vw716RrGn22raVdabeJvt7mJopAOuCMce9eW6Z4d+KfhO2bRPDt5pd/pm5vs8txw8Ck+h/PHIrgxELVlOUeaNrd7P0PoMuqqWCnQp1VTnzJ3btdW2v5PWxk+CWk0c/EXwfDNJLp9laXEluGOfL+VlI/EEZ+lVvhr4w1L/hHNC8G+FBbHV5Xke4mulzHBHuJPGRubHPFdz4W8A3WieEdfjuLtdQ17WLeUTzE4UuyMFUE9styf8ACuVg+FutWfgjSbnTYbez8V6dcmbcsoxKC3Qt04GP1HeuL2NeCi4rZP7r3svOx7v13L67qRqSTvKNm9nJQa5mv5b7/iaviBZU/aB8LrPKJZRpOHcLtDHdLk47U7XPFvjWFtRvJrjw94etrUkwWt/IJJ7gDkfdbgn+ZrQn8PeItQ+J3h7xTdWUEENtpvk3iicEpLmTIA7j5hzWDo/gLxPpcmt2raVompyX7u0WrXcuZUDZ/hKkk/iMHua1kqqcuVOzb/JW8/61OSE8JJQ9pKLcYRVnb+aV7a228m7bIxvH/ia58UeDPBeumzRLptVKmFW+VpEYDAPYEj9a6+HxX4z0b4gaVoXiiLSpLXV93kmzDZiI7Enrg4HTvWDD8PfFA8F+FtLa0txc6bqzXNwPtC4EZcNkHucdq7Dxx4a1bVfiJ4V1qzhiey013NyzSAFQSMYHfpU04V9amt/d+fc0xFbAaYdcrh+9trtq3Gzv10t3MqDxZ428Vapqp8GwaVBp2mTmDfeBme4cdQMdP/riqmp/FDUpvhbL4i0+3gtdUtr9bO5ikXegOeSORwR/WrFr4Z8c+D9T1aPwhHpd9pupTm4UXTlXtnPX0z/9YVT1T4Zatb/CqXQbJ4L3V7q/S8uWL7EznkAnsB/M039Z5Xa97O/r0sRBZZ7SHNycvNDl72+1z/8AB+Wga143+IGg3+kT6jp+kT22s/La2sTMHjYgYDP6/MucDHWtbQvFXi2x+I8HhPxVDpsv223NxBLZBgEHPBz15VhUvxA8Ka1rE/g5rGGJxpU4e73ShdownT1+6as634a1a6+MWj+JYYojptrYGGVzIAwfMhwF6n7wrTkrxnu2k19z3/roc7q4CpRScIJuE723TTfL10b/ABMXXPFvjWA6jeTXHh7w9b2pYwWl/IJJ7gDkfdbgnp9TVuwjl+KHhPw5rFxbW1q0F750zbmLIYn6Rjp8xXHzdBWLo/gHxRpZ1uzbSdE1OW/d2j1e6lzKgYH+EqST+I59a7X4P6HqXhzwLa6Tq0KRXUUsrMEkDjDOWHI9jSoxq1J8tRPlad797/1sVjamFw9D2mGceeLVmuzi76Xb3/m1+Rx03xE1/UPEerafY6hoGimwnaKC21IMJLrGRw2QFzj9fxr0zwreanfaFbXWsWCWN6y/vYklWRc+oZSQQevWvPfEXhbxneHUbG80vQfEUFyzfZr66Iimt1PTOBzj2rtPhv4fuPDHg+y0e7uvtM0IYuwJ2gk52rnsM4rXDe29o+e9vP1/rZnLmiwf1aLo8qldaLV2tq76PfdSV77Ox5L42ljh+PF88nhqTxGv2NB9iSPeT+7X58YPT6d67fwDe6et1fX0nw6l8LC1tjIbmWALvX+JQdo9M1l+KfDfjq3+Kd14s8M2Wnzo9usKG5mAGNihvlyD1Fbnh1fiLqV5NY+L9P0mHSp7eSORrV8vkjA7n1NYUYSjWldP4n00+878ZWpVcHTSlHSEU/falpuuW9m/VGHpviz4keINJm8T6Dpulf2UkjLBZyB2nuFVsEgjjP8Aga0/EfjnXPtGg6FoukJBr2rxGR4r3IW1AzncByejH6CsnTPDfxN8PaJL4T0ObSm04yN9n1FpCs0CMcn5fXk9j1NafiPwT4hjufD/AIg0XUo73XdIhMUrXpOLoEHdkjp95h9D14pxdfk+1fS/362IqLL/AGy/h8vvctr9vd5/na99b+RY8M+LPENp43Xwd4wgsTdzwefa3VnkJIOeCD06H8RXMeHPGfxK8ReHdR1PTU0VE055DI8sbAzADO1VBwCAOpPcV0nhnwv4k1Dx2njLxf8AYbee2t/ItLS1YsFHPJJ/3j+Jpnww8Ja3oPgrW9L1KGFLq7kmaEJKGBDJgZI6c01GvJpXaXvettLXJnUwFKM5KMHP3LrdXu+bl+Vr20uU3+KF5J4D0TULPTopdb1e4a1hhJIjDq21m9ccjj3qzaeKvF3h7xXpWjeM4tMng1ZvLt7mx3L5cmQArBuvJH51kaf8Nde/4V5otr5tvZ6/o97Lc2+X3xsGfO0keuF/KtW38NeMvE3izSdX8YR6bYWmkP5sNvaOXMsmQQxJzgZA/Kpi8S7Xvf3fTzv/AF6F1IZZHnUOXkvO+vvdeTl8ttvO5XfxV461Tx94h8M6AulBbAq0U1yjARrgZBwfmJJ46YwaztH8dfELXfDWoahp9po0DaNv+2yS7j5xUEkIvbAHc11XhDwzq2m/E/xPr11FGtjqAQW7LICzY25yO3Ss3wH4O13SfB3izTb6CFbnUnuDbKsoYMHQhcntyafJXb3evN/wBOvgIwdoQbSp2821799dbde2+5ka144uNU0nwNqh0rTGk1C9eOYXFsJvKKsoLRk8qe+fp6Vu6v4s8U6x41vvDPguLTo/7OQG7u70My7v7oA/L8DXPx/D7xOvh3wZZG2t/O0m+kmux54wqF1IIPfgGt3VPDHizw/421HxJ4NTT72PVFH2m0u3KbX/ALwI688/iamP1jeV7e7e2+2tvnuaVFlyajTcW1z8t37t+fS//bu19DpfAOreIdRtLqHxNo50+9tZTHvUHyp1/vJntx/KuI+Me7XPiH4W8H3Mskem3B8+dVOPMO4jH4BT/wB9V2vw/wBL8SWFnd3HijVje313MZBEjZit1/uJ+f8AKqXxP8FzeJksdQ0q9FhrOnPvtZz0PfafxHB+vrXTVhUnhkrNvTR7tX2PMwlfD4fM3K6S1SavZNq11fWyf/AOe+L/AIG8N2PgS61TStOg02804JJDLANhPzAYJ79frmm23jvXPO+H8CmHy9ajVbwyR5diCFJBzwT1qLU/DXxP8YQx6P4mvNM0/Sg6mdrbl5wD6D8+wrU+IPgnVJJPDeoeEltvtGgkLFb3DYV1GMc/hz65rnlGfNKpSi4rTTZvXXT0PRp1MP7OnhsXVjUlebve6jeNkrvvLXyLus+J9Yg+Ldj4VtWtlsrnTWnJeMlhJmQA5z0+UcVw3w7g8QDx5418y+sCY/8AkJYgI875ZMeXz8vOeua6TSPDfjS7+KGneLfEFvp8UaWjQvHbS5EI+bavPLHJJJ96XTfC/i3SPiB4gvLW2sbjSdbJ8yVpcSRja2AF9ctjvRKNSclOSduZ/dbQKdTDUKU6MJQu6cb7ayUtde9v0a6HOfDvxWfCPwRt72G2F1eXF+9vaxE4DOfX8q6G58W+NvCmpaY/jK30qfTdRmERey3BrZj654OM/oao6T8M9Xm+E8Hh+9khstXtL1ru2YOHQN2yR6jNW7zwx458YajpcPi+PS7LTNOmEzi1cs9yw9jnGf0yamCxEYRik72Vu3nc2rzy6rXqTk4tOU+Zve32eT/gdd9C9rHivxRrHjS+8MeDYtOiOnIGu7u9DMu4/wAIA+v6GsnUPFt9rngHxlout2kNtrGlQtHOITmOQZwGXP0rU1bwz4r0Lxtf+JvByWF4mpoBdWl25TDj+IEf55NVbPwFrg8M+K7rUJba48Q6+hBSNtsUYzkKCf8APArSSrtyWvW/a3Sxz0ngIQhJOKS5Lfzc11zc3lvvptYxPh54v1bUNN8OeDvCbWsdxb2m/Ubq5Tcsag8qi5G48j8x7mvbEDBFDNuYDk4xk144Phvruk6J4Z1bw9BbW/iTTRtvI/NAScEknLdD6e4PtXsFq0sltE88XkysgLx7s7WxyMjrW2BVSMXGpvp6Wt/Vzgz6WGqTVTDNWblf+a93q+6f2eliSiiiu8+f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uf13xn4c0fK3WpRvKP+WUPzt+nT8aLgdBRXk2sfF5ySmk6UoHaS5fJ/75X/GuT1Hx94rvid2qvAp/hgUJx+AzUuaLUGfQjMqjLMFHuap3Gr6VbnE+p2cR/wBudR/Wvmi61C+uiTdX1zPnr5krMP1qsAPap5x+zPpR/FfhlBltf0z8LlT/ACNCeLPDL5xr+mj63Kj+Zr5roo5x8iPp+31nSLg4g1SylP8AsTqf61dR0cfIyt9DmvlPip7a8vLUg213cQY/55ylf5Uc4vZn1NRXzvpvjrxVYkeXq0sqj+GYBx+orq9I+Lt0mF1bS45V7vbvtb/vk8H8xTU0JwZ67RXM6F478NauVSK/W3mP/LK4+Q/rwfzrpgQQCCCD0Iq7kWCiiigAooooAKKikuII/vyoPxqtJqlsv3d7/QUAXqKyX1Zv+WcIH1OagfUrpujKv0FK47G7RXOtdXLfemf86iMkjfedj9TRcLHSl0HVlH4003EA6zRj/gQrmqKLhY6P7Vbf8/EX/fQo+123/PeP/vqucoouFjpPtVt/z8Rf99ClE8B6TR/99CuaoouFjqA6noyn8aWuWp6ySL0kcfRqLhY6aiudS8uV6TP+JzUyandL94q31FFwsblFZSasf+WkP/fJqxHqdq33iyH3FO4i7RUcc8Mn3JFb6GpKACiiigAooooAKKKKACiiigAooooAKKKKACiiigAooooAKKKKACiiigAooooAKKKKACiiigAooooAKKKKACiiigAooooAKKKQkUALRUbSqKbukb7q/ieKAJiRTS6imCNz958fSlEKd8n6mgAMyjuKaZx2qQIg6KPyp1AEPmt2Vj+FHmSf3G/KpqKAIPMk/wCeb/lQZiOqsPqKnooAgFwvrT1mU9xUhAPUA0xoY26oKAFDqaUEVEbdf4WZfxppjmX7rBv0oAsUVW85k/1ilakSZW70AS0UgYGloAKKKKACiiigAooooAKKKKACiiigAooooAKKKKACiiigAooooAKKKKACiiigAooooAKKKKACiiigAooooAKKKKACiiigAooooAKKKKACiiigAooooAKKKKACiiigAooooAKKKyfE3iLS/D1n9p1G4Ckg+XEvLyH0A/yKANYnAyeBXFeLPiPoujlrezP9o3Y4KxN8in3b/DNea+MvHmseIGeCNjZWGeIY25Yf7Td/p0rkazc+xoodzpfEnjfxDrhZJ7xre3P/ACwtyUXHuep/Gua9aKKi9zRIKBRRQAUUUUgFpKKKYBS0lFIAFHaijtQAGt/w74v1/QmVbK+doAeYJcvGfwPT8MVgUUwse4eFfidpGpFbfVF/s24PG5jmJj/vdvx/Ouxk1K1VQ0cnm56bOQfxr5e7VueG/FGp6I4WKTzrbPzQSH5fw9KtT7kOHY95m1WVv9XGqD1PJqpLc3Ev35XPtnArD8O+INP1yDdaybZlHzwvw6/4j3rWqrkWCiiigAooooAKKKKYBRRRSAKKKKACiiigAooooAKKKKACiiigAqeK7uI/uStj0PIqCigDSh1Zx/rYw3uvFXYL+2l/j2H0bisCincVjqRyOKK5uGeaE/u5GX27Vft9VPSePP8AtL/hRcLGrRUUFzDMP3cgJ9O9S0xBRRRQAUUUUAFFFFABRRRQAUUUUAFFFFABRRRQAUUUUAFFFFABRRRQAUUUUAFFFFABRRQTigApCwFRtJk4UZPtSrGTy5/AUAIZCxwgzR5bN95sewqUAAYAxRQA1UVei06iigAooooAKKKKACiiigAooooAKKKKACiiigANRPBG3IG0+3FS0UAVmSaPlfnH60qXAJweD6GrFMkiSQfMvPr3oAcrA0tVWjlh5T519O9PhnVvrQBPRSA5paACiiigAooooAKKKKACiiigAooooAKKKKACiiigAooooAKKKKACiiigAooooAKKKKACiiigAooooAKKKKACiiigAooooAKKKKACiiigAooooAKKKKACiivP/id47XRQ2k6S6vqDD95J1EAP/s38qTdhpXLvxA8d2nh1Gs7TZc6mR9zPyxe7f4V4fquo3uq30l7qFw9xO55Zj09gOw9qglkkllaWV2eRzuZmOSSe5plZOVzVRsFFFLUlCUUUtACUCiimAdqKKKQBRS0lABRRS0AIKO1FFABRRS0AJRRR2oAltbia1uEuLaV4pUOVdTgivT/BfjKHVNljqRSG96K/RZf8D7V5ZQCQQQSCPSqTsJq59B0VwngHxf8AaNml6tL++6Qzsfv/AOy3v713daJ3MmrBRRRQAUUUUAFFFFABRRRQAUUUUAFFFFABRRRQAUUUUAFFFFABRRRQAUUUUAKDg5BwfWrltqU8QCv+8X36/nVKigDoba9guMBW2t/dbrViuWq7a6hNDhX/AHiehPP507isblFQ211DcD923PdT1qamIKKKKACiiigAooooAKKKKACiiigAooooAKKKKACiiigAooooAKKKjkfHA5PagBzuFFRgNIc9FpyR5O5+T6VJQAiqqjCjFLRRQAUUUUAFFFFABRRRQAUUUUAFFFFABRRRQAUUUUAFFFFABRRRQAUUUUAFRTQLJ8w+V/UVLRQBTEjwnbKPoexqyjhhTnVXUqwyKpyRvbncuWj/AFFAF2iooZlccGpaACiiigAooooAKKKKACiiigAooooAKKKKACiiigAooooAKKKKACiiigAooooAKKKKACiiigAooooAKKKKACiiigAooooAKKKKACiiigAoorH8Ya/beHNEl1CfDP8AdhjzzI56D/H2oAwvif4xXw9Y/YrJg2pzr8nfyV/vH39BXhMjvJK0kjs7sSzMxySSetT6pfXWp6hPf3khlnmYs7H+Q9hVbvWLd2bRVhaSiipKClpKKACvRvg5p2j39prB1eztp1VoY0aWMMULbxwT0ycfpXnNdN4Y1i003wrr9m87R3lyYGtQEJyyEknI4GOOtVHcT2Op+GXhmyj1nVxrdpBcJb3As4kmjDAyZJyAfYCuYj8MNfT6nqEt7aaXpsF7JCsswOC244VQPQV1N3440WbWtCuI3MMImN3qREbcTeXsxjHOPUZrDh1jQtU0a90PVryexiGpSXlrdRwmQEMW4ZRz0NPQnUpx+B9UbWpNOae2WOO2+1G6BLRtD/eGOT9Km0nwlYz63p0EviCyuLK7kKh4NwkZgfubSMqT2JGOKvS+KdJfX7Nbe71KysbGwFnbXcQHmZAHzMndeBxUuqeKdHOpaDO1wdTubK6826v1s/JLpnhQvU//AFqNB6nJeKtPtdL125sbO8W6ijcgMAQVOSNpyBkj1HFammeC7q8s7OSbVLGzuL9S1nbTE75h26cDPbNZ3jF9On8Q3Vzpd413b3DmXe0RQqWJJXB9PWums9c8N339h6nqt5dW17o8SRm3jgLCcJ93DdF980tLhrYd4J0XTLbQtc1DVGsHvLPERiu4XdLY5IywHUnHGOlYPgDRLHX/ABHHYX94YI2DEImQ8pCk4U4IGMZ57Vej8RWdxo3i37U3lXWqzRyQRBCQcMxIyOBjI61meAtUtdF8W2OpXu4W8RcOVXJAZGXOPxo00DXU6O08PaY3hHXI4ruwdoNQjRNQkQr5acbhkjd6jA6msifwRqS6tbWUF3aXEFzbG6S7ViIhEOrHPTGR+dWdQ1PRIfCmu6TZag9091fxzwMYGTcuQW6jjHI5rV03xlpFnFo9uztJGNJeyumEO4wucYO1uHHByOaeganJ6/4ek0uxg1CC+ttRsJ3MaXFvnAcdVIPQ1i12PjPX7G40SLSNPvvtq+d50jpYrbRjA4woGc88muNqWNBRRRSGLSUUUAKMjoSDXqHw88Uf2jENL1CT/TEH7tz/AMtVH/sw/WvLqkgllt50nhcxyRsGVl6gimnYTVz6AorF8Ha7HrulLMcLcx/LOg7H1Hsa2q1MgooooAKKKKACiiigAooooAKKKKACiiigAooooAKKKKACiiigAooooAKKKKACiiigBQSp3KSCO4rRs9TZcJcfMP7w6/jWbRTEdPHIkiB42DKe4p1c3b3Etu+6Nseo7Gtmyvo7jCn5JP7p7/SmIt0UUUAFFFFABRRRQAUUUUAFFFFABRRRQAUUUUAFFFRyNztXk0AEj/wryaWNNvJ5aiNNvJ5b1p9ABRRRQAUUUUAFFFFABRRRQAUUUUAFFFFABRRRQAUUUUAFFFFABRRRQAUUUUAFFFFABRRRQAUUUUAU54GiPmQ9O6/4VLbzB1qeql1CYyZoh/vKP50AW6Kr20wdasUAFFFFABRRRQAUUUUAFFFFABRRRQAUUUUAFFFFABRRRQAUUUUAFFFFABRRRQAUUUUAFFFFABRRRQAUUUUAFFFFABRRRQAUUUUAIzBVLMQABkk9q+ffiZ4lbxFr7GFz9htsx247N6v+P8sV6T8ZPEB0rw8NPt5Nt1f5Tjqsf8R/Hp+NeGVnN9DSC6hR3oorM0CnRxySuI4o2kc9FUZJ/Cm1Z03ULzS7tbzT7h7e4QHbIoBIyOeopgXfEug3egTWsN6y+bcW4n2AYMeT905707w74fuNZjurj7Rb2dnaqGnuZzhEz0HHU10HxPF3qOq6CFWS4u7nTIThRlpHb29Sav8AhdWtPh7q9lLozX19b6grTWb7gduFwWA5IBB4p21JvocTr+kzaPei2mmgnV4xJFLC+5HQjgis/B9DXT/EXTLLTdRsmtLf7G91aJNPabifIc9V/wDrV06ave6Vo/gVbFkjN2PKmYoCzJ5iDbk9B8x/Si2oXPMO2cVv6V4b/tLWLTTLLVLWV7i2M5cK2IyASUPvx29a7zUbp7q68b6LLFB9gsrJ5reFYgojcLncMDrnmnWf/I9+F/8AsAH/ANBenyicjgR4aZNP0q+udStra31F5UV3VsRbCwy2OuSvb1rDlQJNJGrCQKxAZejAHrXrHhb/AFHgP/r5vf8A2rVC4n1TSvDFtdeFoC1xc39wL2WOESPuD/Kh4OB1osO55oKQjHXivXpI7Ww8QeJJLa3gWb+w0nuIQoKJPkkjb07KcVzXie/uNa+G2mapqLLNerfSQ+dsAJTB4OKVgucPjj2owc4wc16H8O4R4g8NSaHJgtZahDdpk/8ALMn5x9OD+dbms3lv9h1Txxa4UXOnGzgweRIZCn54ANCiFzx8Udq9Ut5dV0+PwtZeHbQSaXdwRtdFYQ6zMWxIHOOwpqT2uiaX4zn0uG3kS21GL7OHXeiN0yB0OCTj6CjlDmOCudEmh8MWuvNNGYrmd4FiwdwK55P5Vl4OcYOfSvYPCFzp994W0i71t0N3PqU7WxZf3ZnJbBYen9cVR0CG/gtfEGoXt5JDr8d4sUtwLU3EkSeqqOgPqO1PlDmPLKMe1eyWS2n/AAmkVz5TG5l0WVroSW5hExGPnKdt3eue8HeIru+bVNQu7ObcII41utPhQyWaAnAVD1HPb0pWC5553orrvihbzxapYzzXEVx9otFkSQQeTIy/9NF/ve9cjSY0Hag0dqKQzW8J6zJomsR3a5MR+SZB/EhP8x1r2uCWOeFJoXDxuoZWHQg9K+fq9M+FOsfaLKTSJ3zJAN8Oe6HqPwP86uL6ESXU7iiiirICiiigAooooAKKKKACiiigAooooAKKKKACiiigAooooAKKKKACiiigAooooAKKKKACgevSiigDTsdSK4juOR2f0+taqkMAykEHoRXL1asb2S2O370fdfT6U7isb9FMgljmjDxtkU+mIKKKKACiiigAooooAKKKKACiimu20UANlfaKWNdoy33j1psSlj5jfhUtABRWZ4k1yx0DT/tl8z7SwVUQAu59gSKg1TxJY6doVtrE0dw0NwUEaIoLksMgYzj9aylXpxbUpbash1Iq93satxcW9uENxPFF5jiNN7hdzHooz1J9K4bwp45Mnh3ztTSW4uoZYUlkUKofz52jTAGB8oAz9K049U0fxc39j32h6l5R/e5uYfLVWU5BDBshs9MVmJa+An1i0t10Qr9mmW1t7gIwg82MkqnDckEnkjuea1o4vCcnvPdnDXlXlUUqUklZrW+7+XT/AIBFcfEaW4lW303SHW4TUYLeWK5dVYxSOylguQQcj6cjrV7xd4h1fTfEYjHnWejQQxPPdiw89NzuQQx3rtAGOQGxnJqw+geEYdcXSo9H3XU6i5cxs2Igj7lOd3yDdyAvGa19U8NaHql+l9f6dHPcKFG4lgGCnKhgDhsHpkGuqNfDOXurRb/gYqhjZQkpTV7+i69lft/wDgr7x3r6aldaLNazW1wZI/3sFkd9uhkddoDkrKzBU2sOPmPHymuy1HxRDDaaTJptnPqcurLvtI0ZY9yBN5YlsAcY/Ort14e0a6ju0nsVf7ZKs07b2DM6gBTuByMAcYIxRqHh/Rr/AE+20+6sI2trXH2dVJQxYG0bSpBHHHBpyqUZW923/Df5l08PjIKXv3vt9/o1t1s9fJI57wl4mvvEXjC5EUc0GlwafE4iby8+czuG3cFsgoQMHHyk9xVbQvH8dzZwH7Ff3ECzRWtxfSeWuyaU/ICi9R8y5IGBn611thounacjjTLWOzc26W4aNfuom7YMHjgsx/GsrRvA/h7TY7FjZLc3VoqgXEn3nZc4dlHylhk4OOO1P2lB3vHtYXsMbFRSnrrd+uyWn9d0c7oHxCvYfC1nca5o9497JYJdI8ZRhcrvVGfC/cwXUkY6H2roLrxpZReDrTxJFbvNHdMsaQiVMhySCpOccEHOMn2qW18DeFLW2ktoNGhWORVQje5KqrbgFJOV55+XHNXJPDWhvo0Wjtp6CyifzI41dgVfJO4MDuzknnOeTROeHbuovf8AD7wo0cfGPLKafu2+ffZfl/mci3xVszbwzxaDqMqSrGAVKnEjmQBMD5v+WTnIHat6HxhDP4XtNZh0y9M13cC2hs3UJIZdxXB3YAHBOT2qxb+DPDFvYzWUOkxJBKyMyhmyCpJUqc5XBJxjHU1abw7op0RdF/s+IWCHcsQJGGzndnOd2ec5zmlOeGduWL3/AA+8dKlj1f2k09Px+7+uxgXXjz7Ktw9x4f1COOwVW1Ji6f6NuYqMDPz8Dd8vaqi/En5Umfw3epbPA10JTPGf3CyCNnxnPUjjrg1vnwX4WLwOdGtyYQAvLYYBtw3DPz/MSfmzyasnw1oRgWA6bD5SwNbqvOBEzhyvXoWUH8KfPh/5X/XzF7HHu/7xL7v/AJHt+P3LkNd+IM7eHtQuLLT7iwYxXI0+7kaN1keFtrfLyR3IyO1N1f4nH7NqC6Po1081u2IZZ0KxShZljfnju3HP+FdDpPgTw3p9vcxmxFy915wmklYkssjlivoOw4wSFGatv4Q8Nu967aTATegi45b5gW3HHPy5YAnbjkZqvaYVfZf9fMy9hmMlf2iV1/n5W3f/AAXbXlPEfxGIXULHTbK9t7m3lESXTw7oi6Soki8jHdgD7dq6Tw54st9au2t47OaBobdpLsyOuLZxIU8tsH73ysfTA96nk8I+HJLue6k0qFpp+ZGJY7jlTnGcAkquT1OOc1JoPh+10r+0ZN5uZ9SnM91I6hd5KhQMDjAA/nUTnh3C0Y6m1KljVW5pzTj/AMPb/L066I5/RPiTpuq6nHYxWNyjSzxxwuSpV1ffh8+nyH161BB8QppdTn26TI1iLZPs4Dr5sk7XLQKvJwASv4d624vAnhOJHSPR0UOqqcSyZAU5XB3ZGD0x06VNH4O8Mx2q2qaTCsItzbhAzY8sv5mOv9/5geoPTFU54W+kX/XzIjSzFpKU4312/Doc/efEgW/2pV8O30sljCZL5BNGDARK0e3k/NyueOxpup/E6106AtdaLdrPHJMk8IlQmPywhYjB+bhweOOuTXTw+FfD8NrJbR6XCIpIRC4yTuQOXwTnJ+Zic9STUWpeDvDWpPI95pMUrSM7udzLuLhQ2cEZB2rx04oVTDX1i7f15hKhmPK+Wor+mn5f1qcrc/E1tNXUH1LSXdYb2aOAQyLuaGNEYsQTnOHHT17YqKbx1q9voWuXFxZzLELm9g0/UAYyqOiu0SsnXjbjJByRz611dz4H8K3LO02kRuXzvzK/zAqFIPzcghVyO+KSDwN4UgeR49HjzIJA+6R2B3qVc4J6lSRnrjvVe1wtvh1/rzM3hsxcn+8Vv6/u6/h6mX4R+IFvrer2+lLpt+DIHQXZiIiaSNcuM4wBkNjntVzxTrmsab4s0uz06wfUYJ7O5lmt0dEOUMeG3N/vEYzzmrc/g7QS1xNaWn2K6mjeMXEDsrRbgAzIM4ViAOQATVnWvDOia0bdtUsvtL26NHE5kdWCtjcMqRnOBms3OhzqSWnb+mbxpY32LhKS5rpprTS602fn0e5gj4g2d1pH23TrGeZpLlbWBWKrudrfzlJ54H8J963/AAdqVzrHhbTdUvIFgnurdJXRTkAkdvaoP+EP8NDUo9RXSIFuY8bGUsAuE2DCg7c7eM46VqaVp9ppenw6fYQ+TbQLtjj3E7R6ZJzUVJUeW0FqbYenilO9aSa12+Vnt69SzRRRXOdxRuYjbv50f3CfmA7VZgkDKDUpAIIIyDWeytazhedjfdP9KANCimRtuWn0AFFFFABRRRQAUUUUAFFFFABRRRQAUUUUAFFFFABRRRQAUUUUAFFFFABRRRQAUUUUAFFFFABRRRQAUUUUAFFFFABQSFBJOAOpormPifqx0fwddyxttmnH2eIj+83U/gMn8KGNHjHj/Wm17xTdXgYmBG8qAeiLwPzOT+NYFAorA3QUd6KO9IAooopgW31PUXube5e+uGmtlCwSFzuiA6BT2xTodW1SG/e/h1C6ju5Dl5lkIdj7nvVKii4E9w15db764M8259rzvlstjOC3rinvqF+6WqPeTstpzbAucQ8g/L6cgflXT+CdPs77TbdbyHzo31Mo6FyAyiAnGAcde/WsvVUsrrwza6tb2ENlKbuS3ZISSrKERgTknn5iKLCuUo9Q1iae8ljurySW5ib7UysxMkYHO/1GOuaausaqtzDcrqN0JoIvJikEh3InPyg9hya7axuoW0/S92nwBBoF6zbNylgC4K5z3xn6k1S0zSdK1C1tNVa0tLU/Y55WgLOIXeOQICcZbGDkgelOwrnLQ6vqkIthDqF1GLUs1vtkI8otncV9M5P50WOsatYvK1lqV3btKSZDHKV3n1PrWl4o0+zt9Q082iIVuoVeSO3D7N24r+7LgHBx+ea6m0s9Ji1yzutM0218qDUYYSrrLHNCWyMSK3DHIyCp4I6UWHc4CHUL+Frho7ydGuVKTkOcyKeob1pjXl21gli1xKbVHMiwljsDHqcetdtpGn6feaik19pljEL/AFFoUUiViyqQrbFX7pyclmOOelSW9lZ31noejzWsEcC3l4pk+YMwj5wSM8tgA4H0osFzh7C/vbB3exuprZpEKOYnKllPY47UNf3zaeNPN3MbMP5gg3nZu9cetbXiuxsYtNsr61FokkryRyLaCTyiFwQR5gBzzgj6VuQeHdNvtPaa3tVWXVbZDpyqT+7ljXdMBz3Kkc+tFgucppl94ghszb6bdakltI+zZAz7WYgnbx3wCcVW87Uba0ez8y5igugsjRHIWX0bHfkda7nRYLFNVjaxiEcUOuC3Ta5wQtvICcZxkkZzXOeKv+PjQv8AsGwf+hvRYLmTNdajDCmnyzXMcdvKXWBiQIn7nHY1MNc1oX5vxqt4LoqFMwlO8qOgJ711uvWNnqPiLxDZzaaLNoHMyXhLbsl1HzZ4IO7j8KreKdG0q20/URbraJJYzIkZgMrOwJwRLuULk9QQaLMLnLpq2qLeyXq6hdC5lUpJL5h3Mp6gn0qLT7680+fz7C6mtZcY3xOVOPwqvRSGT3t3dXtw1xeXEtxM3V5GLE/iagoooAKKKDSAKvaDqEmlavbX8ef3TgsP7y9x+VUaKYH0FDIk0SSxncjqGU+oNOrlvhjqX23w4tu7ZltG8s+u3qv9R+FdTWqZi1YKKKKACiiigAooooAKKKKACiiigAooooAKKKKACiiigAooooAKKKKACiiigAooooAKKKKACiiigCa1uJLeTeh47g9DW7aXEdxHuTg91PUVzlSQTSQyCSNsEfrTEdLRVeyuo7mPK8OPvL6VYpiCiiigAooooAKKKKAA8Cof9ZJj+EdaWZjjaOp6U+Ndq4/OgB1FFFAHj3izVrHxAmq39xdoht1EGnWhPzH5xukPuRmuguLS78ReGfDy6LJbTLZujT+Y5AV1UAD1PU10XiLwtpupaRc2drZ2VnPKBtnW2Xcp3Ak8YPb171UvvBltNpenw2tx9ivrEAx3MEYXLYGSR3zjNeG8FXU5uS5rrW2l3e/9dLaHB7CpzO+t/wDMhsNb1yw8WwaHrv2SdbtC8E1uhXBGeCD9DVGTw/qFnCLa7a2j0iz1B9Ra58w7yoydu3HB565rY0PwvNb6yNZ1fVJNTvkTZExjCLGPYVoeJNOuNVitrNXjSzMwe7yTudF5CjjucZ9q3WHqSpt1E73dlfWzto36/gaKnJxvL5f8E5rSNZNnc3N9Np11ealfx/a5I4gM29sOEByfTnHXmuts9WsLnRo9XFwkVm0fmGSVggQd9xPAxWZrPh+4uNUfUdM1BbKaW2+yzBod6snYjkYIpupeFYp/B0Xh62uBGIGjkjeWPzFZ0kD/ADpwGUkcj3rpwdOrCpyVPh7/AD3797/gP97CMuVXsnbzf/BHyeLdJbXdL0myube+fUUlkSSG5jZVRMAnrzkkgAf3W9DUuu+KNH0qzv5TeW9zcWMZkmtIZkMwHHVc5HUdayvD3gyTT/ESa5c3tvJcF7mSWOC28uPdKIlG0ZJAAi75yWJrC1f4YXl/rF9ejW4I47mW5cL9mOVE3OOHA4IHOMnvXsxhh3JXlp/wTinWx6ptxhdt+Wistd+9zuNH16x1DT0vGdbVZLiW3RZnCl3RmUgc8/cJ+lSTa7ocMAnm1nTo4iiyB2uUC7WJCtnPQkHB74rBvvBjXHg2TQ49R8q5+1yXUF2Is+U7Ss/C59GK9ay7D4btpoiksdSt3ntbsyWi3Nt5kSQbWCwld2Tgu5ByOvSoUKDu+axpKtjY8qVO+iu79euh1Gs+KNH06GJvtlvcyyyQqkMMyF2WV1VXAzyvzA59KvtqmmLYNqDajZrZqSrXBnXywQcEFs468fWuHh+GFv8A2Te2E1+jm8NtvkSDYyLHJ5jqmD8qkkgAfd461q6h4Qu7nwRbeHF1KFXtJkaGb7NgeWjZVSAeuMAspHPIxTlCholLr+AoVsb7zlTW2iv1vt9xv/25oubcf2xp+bobrf8A0lP3w9V5+b8KoaL4t0bWJbUWN3bvFdLJ5TmdAzOjbSgTO4nqcgYx9a5jw18Ob3Rp2J1TTruGaRGmWawLlVWQuBGWc7T8x5Oex60S/Da6a3Tytajt7u3jlWzuIrYhoWacSh/vckDKnpnNV7LDJtc5CxGPaUvZW7q68ut+1zppfF+ixajDZteWxNzKIrV0uI2WZijN2Py/d289SQBVu08Q6RLFD52o2NvcSQCdrdruMuiFd2eDyAO44rnI/AKWuoW9zYXkUcdvNC0cckO7CJbtCwzkckNuB9RzmudPwbjNv9lfVIJYiFdjLbuzeYI9vA8wLtyM9M44zTVPCveVvkTKvmMdqaer6paf1/wT0LVPEemWfhm88QW9xFf2drGzs1rKrhsdQCDjNSr4i8PtZpeLrmmG2eTy1l+1JsL/AN0HOM+1c5p3gea38Car4bm1JHe/LYmEJxGCqgDklm+73Oe1Z/in4aSard3slnqkFlDdM58oW3EYaKOPgqw/udOhzyOKmNPDt2cuu/loaVK+OUVKNO7stL9db639DuRq2lGJJhqdkY3jeRH89cMi/eYHPIHc9qcmp6a+nHUl1C0axALG5EymIAdTuziuHj+GudO1S0n1UMLmFI7VUiKpaneJJABuyVeQZxkYHGe9Xo/A8kfgW98PR38Uc91cC4MwiZkVg6tjazE/w4zuzzmpdOh0n17dC418Y73pdH169vn+TOoi1jSZoPtEWqWMkPltL5i3CldinDNnOMA8E9BVC18XeG7j7Sf7ZsYhb3TWrmadEBkABIGTz1/nXGRfDLVINPvLe3160V72K4t5We0dwI5WV/lzJncGB5JOQfWr1z8Prwanf3lpqWn4u/PXZc2HmhUlC7v4h8wK8Hpg4Iq/ZYf+f+vuMnice0n7L8V/n0OtuvEnh21uJLe517SoJoziSOS8jVkPuCcii98RaHZrJ5+r2KskBuDH9oTeYwM7guckY71zNj8O7W1itYzcxzGC/kuvMkgBd1aExBSc9sg59ulZNt8LbyG8tJDrkDx28axkG1ILL9m8gjh8dMkEgntyKSp4b+ccsRj1tSWr77L79f8AgHZ2PivRbm0+3SX9pa2TLE0U81zGofzE3AYzwfY+hq+usaQ2ojTl1SxN6QCLcXCeaQRuHy5z0IP0riI/h3fQ3VvfxatYvdw2iWm2axLwlRCIi23dnd8oI57kc5q5pfw+j08wmO/V2hvLS4WQwDeVggWLZnP8WCfbOMUSp4fpIdOvjrpSp9e62+//AIbzOtbVtLXUhpjalZC+PS2M6+aeM/cznp7Vn6j4u8N2NnJdS6zZPFFMkEpinRzG7ttAbB45z17A+lc5eeC9R1PxVq9xczW9rp1zd286ssIa4fy0H3JM/IN3ByPXHWoU+HN2bSKOTU7ASWlvDBaNFY7AwjlWQGUbvnPyAcYxknvRGlQ05pdgnica78lPvb5bdeu/9XO1m1zRYXuFm1jT42tsfaA1ygMWSAN3Py5JA59azrrxjoSXK2lpf2t5cPbG5jWK4j2ugcKcOTjOT+hrl3+FyvqF3O2pRNFLcGZA0Ls2GuEmZWy5Uj5MDAHXJzirN58O5Jb/AFG4h1OGOO+WdGT7P/q1klSQBcN2KHPrntTVPDfzkyr5g07U0vmdNrPibStOtLmZbmG7ktZYop4IJVaSMySLGNwzxy3f0rarzKy+GN/DPcSTa9FL56qrN9mYMxFyk+4/PjJ2kcADnNejWC3SWka3s0U1wB87xoUUnPYEnH51lWhSilySudOEq4io37aHL9z6v9LE9R3ESzRFG/A+hqSiuc7ihaSMrGJ/vKcGr4ORVPUYyuLhOq8N7ipbWQMooAnooooAKKKKACiiigAooooAKKKKACiiigAooooAKKKKACiiigAooooAKKKKACiiigAooooAKKKKACiiigAooooAK8f+PWpeZqVhpSN8sMZmcf7THA/QfrXsFfOfxHvv7Q8banNuJVJvJX2CfL/MGom9C4LU56iiisjUKO9Fa3hjTbPUruVL67mgjijLhYIjJLKf7qjpn60wMmivRdP8J6Xpnifw7NcS38lpqLEwwzwKsgkUj5ZBnG3ntzXQrqWlK/ijWEvNS+1WhWB5vs0W6Fd5AWIdCO3Pamok8x4zRXdW3gazZrbTbjUrqPWLmATIi25MCEjIRn9cVm6Z4bsY9GfV/EN/cWUH2k2sUcEYeR3X7x54wOfyosx3RgWuoX1ogS1u5YVD+YAjYw23GfrjiozPN9lFr5reQrmQR5+UMQATj1wAK7zwj4d8Mvr2p2V1ef2tFFZNPBJBjZs4yTg5Egz06c1Q0/wrpL2FtqF7qOoQ2+oSslisdsHfYDjfJjgDJHSizC6OZj1TUY7VbRL6dYFV1WMP8oDcMPoe9Ng1C+g8jybyaP7Pu8na+Nm45OPr3rpoPBsdrd6y2uX0ltZaUyq8kKbmlLfd2g+oIqz8QYreHwd4TSznM8Hlz+XIV2lhlOo7GizC6ONvLu6vJzcXVxJPMcZd2yeKnudY1W5EQuNRuZRCwaPdITtYdCPeuu0qCxn+FC/2jeNa2yauSzIm9z8g4Uev1pP+EHsJmdrPVJp4rjT2vNPYoFMhX7yMPUcdPeizFdHLnxBrhaRv7WvMyMGciUjJHGfrgD8qhbVtTdCjahcFTN55HmH/AFn9/wCvvWhq+iQ6d4Y0nUpJ5TeahvcQkDakYPB9cnj86n8LaHpepWZmvL2+acyiNLWxt/MkAP8AGxPAFLUehiX+oX2oSLJfXc1y6jCmR84HtTodS1CEW4hvZ4xbMzQBXx5ZPUr6ZrptS8GR2B8SJJeyO+kxRSRFVAEgcZ+b04Pan+HvDmkFPDV9qM11ImqXTRNCqjbuVwFB6Hae56+lOzC6OUttQvrcKLe7miCy+cNr4w+CN31wSPxqOe5uJzGZpnkMSCOMsc7VHIA9uTXY3nhnSLrxTq8drdT2WlaarSXTvGCUIJGxBnkehNV5PCun3B0e80rUbi403UL1bORpIwssLkgcjoeDmizC6MC/1nVr+Ew3upXVxGW3FZJCQT60y61PUbu2jtrq+uJoY8bEdyQPSuxfwXoP/E2jXXbsTaS267zACvl5P3fVsD6ZrP1PwtpttqWkeXrDJpmpwmZJ5ovnQDGRtHU8jFFmF0clRXZ6r4T0y20E63Dc6ulpDcLDOtzaqkjKf44xnnr3rpBoek2vxA0uz0C5vNNuZLPzGZUVlClTyN2fmPft6UcoXPKKK6mw8P6TDodvq/iDU7m1jvJGW2jt4g7EKcFmz0Gavf8ACD29vNqwvtUZLexgiuY5448iSJ887eueOnrRZhdHEdqDXR+KdBsNP0nTtX0m+nurK+LqonQK6svXIFc5SGFFFFIDr/hTffZ/EL2jN8lzEQB/tDkf1r1WvCNBujY61ZXecCOZSfpnn9M17vWkTOa1CiiiqJCiiigAooooAKKKKACiiigAooooAKKKKACiiigAooooAKKKKACiiigAooooAKKKKACiiigAooooAfDI8MgkjbDCt6yukuY8jhx95fSueqSCZ4ZBJGcEfrTEdLRUNpcJcQiRevcehqamIKKKKACkY4FLUU7H7o6ngUAJCN0hkPQcCpqRF2qFpaACiiigCva31pdXN1bW86yTWjiOdB1RioYA/gQfxpby8tbOLzLq4jhXnBdsZwpYgepwCcDsDXC33hfWbzxfezsbu30y5vjM7W16YWkUWkaLnYwb/WKePbPSmeJPD+vap4R8MrdWtxd6pZH/AEtUuwhybeRCSdwVvmKc5JwT2JrqVGnde9v/AJHmvF11Gf7t3Tdt9dV5dn87M9AtbiG6tYrq3kEkMqB43HRlIyDVTW9XsdGtFub+by42cIPUknHT+deY3Xg/xjY2NlY6Rc6klgltbNdQx34MrTBZBIELOMAHYSAyg9s11F1oet3Xw4sdPvFN5q0Hls/nSqzttfJBfoTt4J7+prDG0/ZUZTpSTfRBRxlapeMqTi0t+l/I6031iJY4jeW4klAMamUZcHoQO9IuoWLXH2db22abcV8sSruyOoxnORXE6l4d1W4fUo10i3d9QdJIrtplDWYAHy+vy4421n6ZpN7qMl/b2unws6a07NqJkAePa+SMdfy45ryZY2spcvJ+f+X47anQ6807cp3niDV10mK3ItJruW4mEMUURG5mwT3IHQGnDUpV0STUbjT57d0RmNvI6B+PfO0Z+tU/F9hJex2rJpMOqLFIS0TzmJhkYypzj86oW+i6pH4AvtKkAe6mjl8mHzMiMN92PceuPWtp1KqqSSWltP6t+vyLlKak/Q6BNUsSsfmXdvDI4X928y7gWGQOvWq3iHXrHRbOWeeRZJIwCYEdfMIJxkAn3rk73wrqE9nrO7T4pLiWytY7Ri6ZEiJh8HPy8gc8ZqLXPDWsSpqUEekQXsl3Mk0V4ZkDRAAZTnnjGOOKwqYrEqDtDXpv5+XkvvIlVqWdo/1qd/8AbbPAb7XBgyeUD5g+/wD3f97261DdatptvDcyyXtvi2UtKqyAsoHqM9a42TQ9eWZbNNOR4E1o34uftCgFSW429eN1N07wxqq3FzGdPhggktbiM+bKkn7x+mwgbsZ5+bpVPF13oqf4Mftqn8p2Njrel3lpFcw30ASVA6hpFDYPqM8c8UllrFrNYx3VxJFZiSRo1WWZOSCRwQSD06Vy/h/w3dHU9Nm1TR4Y4bTTzCQzo484MMNgeoyayj4R15beEtbrKDHPEYd8ZMZeVmDZbI5BHI5FT9axKSlyX+/y/wCCL2tS1+X+tD0ia7tYZkhmuYY5JPuI0gDN9B3qLUtSsNNhaW+u4oFVDIdzc7QQCcdSAWXP1FcRqPhjWjNbiK1juJkt4ITcPMrRsExkOrDcMc4K9aPit4X1LXby0m0+znuG+wXNtIY7oRqjOYyhwzD0fkA9BnoK9HAzdeo41Vyr+u5niMRWp0pShC7VrLU9CByMjpRXl2v+GfGEUE1jo9zqR02O83Qxx3484oYEGd7uDtEgb5SfcAjirfjC31xp/Ctg0WrahN9huftaWN/9mLyqkQDM+5QcMT3HXIHau1YaLatNa/5XMpY+cVLmpPS3fW7tpp+h6NTLeaG4gSe3lSaKRQyOjBlYHuCOorzKPw/42kuLePUJNQmuS1qGvYtT8u3jhCKJkaMEEuTv+YKclgQVxWIvhH4gW+k6fa6e+qWZgso44o4tQjCwzBjvL5fkHgjAbjjC1awsH/y8RlPM60dVQk1r0d/y/r77e0TTQwhTNLHGHYIu9gNzHoBnqT6VFbXltcWhu4Zd0ILgtgjG0kN19CDXmdx4P8RC10+KRdSvYohp9zOkmpln+0JI/n4LP2Ur3x6c1VutE+In2+zl8vUJkhmy4TUU2vGZ5CysGkAJKMowQeMDIxihYam18aHLMa8XrRfyTf6HqUGqWE8FlPDcK8V9j7MygkSZUt+HAJ5q5XnusaD4p/4V94f0rSXuLa/tYQl19nuljZcQOuN2cH5ivrzz70uj6T4wj+HOpafJJdR6q82bcyXmZTHlNwD7nCMwDgfMcE547Q6ELXU1vb8dzWONqqXLKm9r7dbXt6na6pqmn6Z5H2+6SD7RJ5cW4E7mwSenQAAknoMVajkSSNZI3V0YBlZTkEHoQa8rufB+vancRST22pQ2cct19nt7jVC80KvbFRl1c5DSY43HAJzwSKo23hj4gQxiO3k1O2RNO8qCMX6bI/8ARiuw/Ofn83kMOOQdwxitPqtNr41cw/tHEKWtFtX0snf122+49korkPD+k65pNvrEH2m5MTWkTWklzctcMs/lESHklsbsHHT0FcJ4Ttte8Q6msdrNr9vpqG0F80mqsxZ8SGUq27K5O3KjBHoOgiGGUuZ82iNqmYSpuEfZvmlfT0+W33aHtVME0JuGtxLGZlQOY9w3BSSAcdcZB59jXjJ8MfEqNtrXWrXALgXRGooqzDeSGiHmAgYxwTHwcYOKmi8K+OTbG5KajFqb6bFbyT/2gpdtlw5ZAd+NzRlcHgZzkgk1f1Smv+XiMFmtd/8AMPL7n/luex0V5d4U8NeKrc6rca4+uXcfkqlhbf2sFflm3AlXwGxjkseDjJ7eo1z1qapuylc9DCYideHNKDj5P5+QUUUVidQMAwKkZB6isyLNvctCenVfpWnVPVI/kWdc5Trj0oAtocilqvaSbkH0qxQAUUUUAFFFFABRRRQAUUUUAFFFFABRRRQAUUUUAFFFFABRRRQAUUUUAFFFFABRRRQAUUUUAFFFFABRRRQAy4kWG3kmb7qKWP0AzXyzcytcXMs8nLyOzsfcnJr6U8YzfZ/CerS9CLOXH1KkCvmes5mlMKKKKzNArpPB/iC10iy1OyuorsJfIqie0cLNGQc8E9j3rm6O9NAdrJ4wsDP4ZZLW+K6PK7SGWQO8obHOc9eO9Uv+Ektf7P8AE1t9nn3avKJITxiMB93zc/yzXL0UXFY9CX4g28kEM91BqxvooRH5cN5stpCBgMwHI/CsfTfEWm3GitpHiOxu7qFblrmGW2kCujN94Hd1ByfzrB0uzW7F4WEp8i1kn/d7eNo6nJ6euOatX/hzWLG2kuLqz2RxBWkxIjMqnoxUHODnr0p3YrI2dG8VaZYeKbnUI9FFtp09o1p9ntyAwU4+bJ4Lcc1d0zxtp9vpkOmSRazHbWbt9la1uhG7xk5CS9jj1Fc7pnh64vtEfVlmgWKO4SFkMiBsEEkjJzkY4GMnt0p3iDw3qGl3dyqwPLbRXJgR8qWJJ+XKg5Ge2RzRdhZGna+Lrae41eDWLGebTdSKkxxS5liKfdIZuvTv/wDWqt4w17TdV0rSNO0uyubWHTlkUCZgxYNtwcjv8pz9aydU0fUdMjSS9tvLR2Khg6sAw6qcE4PseadZ6Fqt3ZC8t7MvCQxX5lDOF+8VUnLAewNF2OyNrRPEGiReD28P6vp15cK12bjzIHVSnAAwT34PtzWxoOrXGteMdGi8P2DQWGkxbfKlkG7yiQJGY9OciuO/sHVv7O/tD7G3keX5v3l3+X/f2Z3bffGKsDwtr3liQWWAVV/9cmQjAEMRuyF5HJ4ouxNIt/ErUYL/AMUyx2ZX7HZottbhTlQq9cfiT+lP0LxJZWfhj+x7qC+RluhcLJZyhDL/ALDk84qgPDt8qTwy20wu0mgjjVWQxt5pwvzZ5zxgjI9TUV34d1i18oTWLZll8lQjK58z+4QpO0+xxRqPQ6afxppd1rWsy3mnXb6dqtvFFJGjqJUKKBkHoelVtQ8V6UsXh+HStNuoodHuzMFmcEyDcD1Hc4Pauf1PQ9T021W6vLdUgaTyhIsqOC+Cdvyk84B+lW/D3hnUNUubItC0dpczBPM3KG27sMyqTkgc8gY4ouxWRrN4r0lPEGp3EWm3cmm6tEUvIJJAH3Ek7kI449DUcnijTLY6PZ6Tp91DplhfLeSCZw0szAg9uBwMViDQdTe3luobVnt0Z9rFlDMqEgsFzkgdyBxTToWrDTv7Q+xt5HliT7y79h4D7c7tvvjFF2OyNtvFNoZvFMn2W4xrMZWHp+76/e59+2asWPjO0tbrw3N9gllGk2zwyhsfMWx8yfTHfFc9feH9XsoFmuLMqpdYyA6sys33Qyg5Un0IFW5fDF9b6Pc3l1E6zxzxQxxIyvuLk5B2k4YYHHXmjUNC/qvibTp/C2oaLbpqsr3Vwsyz3kqueCODg8cDtmtKLxvo48RaZrradfLc21t9nnUOpVgFwCvPqe9cpN4d1mK4gt2sWMk5ZU2urDKjLAkHAIHJzjFVdT06802RI7yJUMib0ZXV1ZemQykg8g0XYWRvWGv6PcaFbaR4h067uI7KRmtpLWQK2GOSrZ7VZvfGkd7Drsctk8Qv7WK2tUQgrCqE43E8nr2rjaKLsLI3NT1qC78IaToqQyrNZSyO7nG1g3THOaw6O1BpDCiiikAV7zok/wBq0eyuM5MkCMfrgZ/WvBq9o8BS+b4R09u4QqfwY1cNyJm5RRRVkBRRRQAUUUUAFFFFABRRRQAUUUUAFFFFABRRRQAUUUUAFFFFABRRRQAUUUUAFFFFABRRRQAUUUUAFFFFAE1pcPbyh15HceoroIJUmiEiHINczVvTbs28m1v9W3X296YjeooBBAI5BopiA9Khj+eYt2X+dPmbalEAxGD3PJoAfRRWN4u8TaN4V0ptR1q7WCLoiDl5W/uqvc1UYuTUYq7IqVIUouc3ZLqbNFfOnib4+a1cTtH4f022soAflkuB5khH0BAH61a8JfE7xfd6cLq6vIJXMjDBgUDHpxV5hRnl+H9vWWl0vPU8WjxFg69b2VNt+dtD6Borznw78TYpZFh1q1EGTjz4clR9V6/lXocE0U8KTQyLJG43KynII9RXDhsXRxKvTdz2KVaFVXix9FFFdJqFNSOOPd5aKu47jgYyfWnVDfXVtY2kt5eTx29vCpeSSRgqqB3JNFrsTaSuyaivDfGvx6hhne18K2C3AUkfa7nIU+6oOSPrj6Vz/hb4s+NNU1Kb7RfWwRU3BEt1C5z+f6104jB1cPhpYiorRir+Z4b4jwLrqjBuTfZafefSVFeUaP8AE7UI5FXVbOK4j7vD8jD8Dwa9J0PV7DWbJbvT5xLGeGHRkPoR2NeVhcfQxOlN69up61LEU6vwsvUUUV2G4UUUUAFFeX/Eb4yaL4buJNN0qIatqCZD7XxDEfQt3PsPzrzGP40eNtR1eCJZ7O1heUDZFADxnplia7Y5fXlTdRqySvqeHieIsDh6vsubmltpr+Ox9PUV47p/xK16Bx9qjtbpO4KbD+Yr0Lwp4s0vxChSBjBdKMtBIfmx6g9xXhYbM8PiHyxdn2Z6lLFU6jsnqdBRRRXoHQFFFFABRXI/EP4g6D4Lth9vlNxfOu6KzhIMjD1P91fc/hmvE9b+O/i27lb+zbex0+H+EeX5j/meP0rtw+X1665orTzPGx+fYLAy5Kkry7LU+mqK8N0P4keKPsNtNPPb3BeNWYPCBkke2K7zwr8QtP1SZLTUYxY3LHCtuzGx9M9vxrwo5nh3VdJuzTtr5HbQx9Gsk07X7nbUUUV6B2BRRRQAUVmeJde0nw5pcmpaxeR2tunGW5LH+6o6k+wrwzxV8fdSmnaLw3psNtAD8s10N8je+0HA/WurD4KtiPgWnc8zH5vhMBpWlr2WrPoaivnnwf8AFDxhfWstzdX0EjCXAXyFCgYHpXd6B8Tt0ixa1ZhVJx50Hb6qf6V5OJx9HDYmWGqu0o/cPC5pQxMFON0n3PS6R1DKVbkEYNR2dzb3lslzazJNDIMq6HIIqWutNNXR6RmWRMUzQt/CcVpKcis/UV8u7jmHRxg/UVdgbctMCSiiigAooooAKKKKACiiigAooooAKKKKACiiigAooooAKKKKACiiigAooooAKKKKACiiigAooooAKKKKAOf+JDMvgbVmXg/ZyPzIr5yr6M+JCs3gbVgoyfIJ/UV851nPc1hsFFFFZlhR3paSgAopaSmBp6DewWa6kJ2YfaNPmgjwM5dgAB7Vralrdhcalr06SSFL2ySGAlDyw2cH0+6a5alouKxt6LfWEeg3NldXDQy/bIbqPEZYPsDArx0PPWtODxJY2+r6zfqHm+0ajDcwqVI3qkm459Dj1rkKWi4WOm8S6xp1xpLWVg0TebcidvKsxABgEfN1LNz24qL7Zo93Z6dLdXl5bT2Nr5HkwR8yEFiCr9FznnI9etc7QKLhY6z+2dJ+2jXfPuPtosvs/wBi8r5d/k+VnfnGzHOOtR3et2ElzqkiySFbnSIrSPKHmRfKyPYfK3Ncv2oouFjtLbxFpccVkrSSZh/s3f8Auzx5DEyf/W9ab4a1m3W8lijVpZrjV1uEU/LuQpIpOTwG+cYB71x1JRcLHXeJLKHSPB0Gm77nzn1FpgJ4/LYoI9uQp5A5HJ6np0pdH1TQ31DRdS1C+uLWXTY0jaFIC4k2MSpBHTOec1yLMzHLEk+5zRRcLHbW3ibShb20zrFHcWkLwqPsYeR8lsFZDwoO7kEetZeqX+j30j6o13eRXL2qQ/ZIk2gMqKh+fps4zjGee1c4KKLhY7yXxJolvBMbOQt/pVvcww/ZNpxGSSrv1ZufvHI4qCw1vQtHjmns7u4vZZtShuvJeAptRSxIJ6FvmriqWncLHZv4h0uE20NpcNFH9pM8klnZLCU+QqMg53n5uR0I4rG8VX2nXn2QWWx5o0YTzRweSkhJyMJ2IGcnjOaxKKVwsFFLSUDCijtS0gEoqvdX1tbf6yUFv7q8msy41xzxbwhf9pjmuWrjaNL4panr4LI8djLOnT07vRf8H5G3Xp/gjXtF03wjbrqGqWlsyu4KySAN19OteCz313NnfO+PQHA/Sq561wTzi3wR+8+kw/BDa/f1fkl+r/yPoO9+J/g+2yFvpbk9vJhYg/iayLn4xaIvFvpd/L7sUUfzzXidFc0s2xD2svketS4Oy6Hxc0vV/wCVj16X4zRDPleH3b03XIH/ALKai/4XRJ/0Laf+Bp/+Iryais/7TxX834L/ACOpcK5Uv+XX4y/zPX4vjNAceZoEg4523IP/ALKKv23xh0FyBPpuoQ+pAVh+hzXiNFNZpiV9r8EZz4SyuW0Gvm/1Z9D2PxL8H3WAdSa3J/57wsoH410WnaxpOpY+walaXJPaOUFvy618rUKxVgykqfUcV0QzmqviimedX4Iwsv4VRr1s/wDI+t6K+aNH8aeKNKIFrrFwyD/lnM3mL9MNnH4V3OhfGKQER63pasO8tqcH/vk/4130s2oT0lofPYvg7H0dadpry0f3P/Nnr1FYnh7xZ4f15R/Z2oxPL3hf5JB/wE9fwzW3XpQnGavF3R8zWoVKEuSpFxfZqwUUUVRkFFFFABRRRQAUUUUAFFFFABRRRQAUUUUAFFFFABRRRQAUUUUAFFFFAGpo930t5D/uH+latcuCQQRwRW9p10LiD5j868N/jTQmPn+ZgnqanFQJ81z7KM1PTEV9TvbfTtOuL+7kEdvbxtLIx7Koya+OPiB4q1Dxl4lm1O6Z/LLFLWDORFHnhQPU9/U19EftHahJY/DC5ijJBvLiK3JHoSWP5hMfjXhHwbtLWbxmt/exedBpdtLfmP8AvtGuVH54r38rhGlRniJLb9D4biatUxWMpZfTdk7X9W/03O++HXwM+2WcWo+LbiaASKGSygIDgHn527fQfnXptt8MfCFrYi0tLGaBRkhluHLAnvyTXMP8RNchiIebT2NysLQSSWksSQq7YMvzf6yNf72V5x61OfH+ttpky2/2K6uLS9kt3uoImeG42oGjVQDwXJ25ycYrxcbipY1ONbWPbofT4LJMJg4pU4K/d6sx/G/gu68Pj7XbyNc2BON5GGjPo3+NXvhR4kksdRXRbqQm0uWxFk/6uT29j/Ou10/WrHxBPe6bdXFoIbmPy7a2LDzZVAIeTHpnIX/dzXi8ok0/UXVWPmW0xAPTlW/+tXx+NorLsRCtR2fT80ZYin9VqKcNj6QoqK0k860hm670VvzFS19UndXPXCvmj9onxxNrGvyeGbCdl06wfbPtbiaYdc+oXp9c19Gazd/2fo97fbd32a3kmx67VJ/pXxJaRy6prMUTuzS3dwFZieSXbk/rXt5NQjKcqsuh8fxdjZ06UMNT+3v6Lp8/0O9+E/wqv/GMY1O+naw0gMVEirmSbHUIDwB/tH8jXt2ifCbwVpKEQWE8kjLtaWS5cs35EAfgBVOw8TvY+KtO8K6DZwto1tBNbB+A000MYOxDnAwcAnHJJ9Kjg8XeLIJr63urfT7u6j05rt4bVGJsZMjEchBIY4JPGD8prhx2PniuaMvgfTp8+56uWcP4XB043ipT6t66+XYi8W/Dj7PbSXmhSSSbBlraQ5Yj/ZPf6H8647wprlz4f1hLyHcUztnizw69x9fSvR9E8ZvOLRNRvLK2RJZBc3MgMayruKxBATwXA3+yj3FcR8TrCKw8XXAgULFcIs6gdPm64/EGvi80wccLy4ihpqb4zDqjapT0PbbSeK6tormBg8UqB0YdwRxUlcp8KLlrjwZbqxyYXeMfQHj+ddXX0WHq+2pRqd0ejTnzwUu4V5R+0T43m8O6LFoemTGLUdQUl5FOGih6Ej0JOQPoa9Xr5H+PGoPqHxR1YsTtt2W3QHsFUDj8cn8a9jKqCrV/e2Wp4PE2OnhME+R2cnb/ADMr4f8Ag3VvGmsGx00KkaANcXEn3IlPr6k9hX0D4c+Cng7S1ikulu9SukIbzZZig3eyrgY+ufrXJ/DzUZ/CvgbTLXSRHHf6jbS6lcSNaPcM6hiqqFTGAFGSSePxrsZviDc3GqeHrTTRZzQ3M0Meo3KEmNWkUkImcHOAScjjgVeY5jUnUlTi7RWnqc+RcP4enh4VqseaclfXp20LmufDXSriFm0qSSzn/hVmLofrnkf54rzC6g1DQ9XMcge1vLZwQQeQexB7ivRrbxrq32rUra5jtoZMlLfzEZFt2EjqfMJ4IWNRITxwcdxVL4tR2N/pWm69Y3EVwGYwNNEch+CR09CGr4jNMupRpOtRVmux7GMwsYw54KzR23grXF1/QYrw7VnU+XOo7OP6HrW3XlfwRumXUdQs8/I8SyY9wcf1r1SvVy7EPEYeM5b/AOR1Yao6lNSYVleK9Yi0LQ59QkAZlG2JD/G56D/PYGtWvNPjfctt02zBIUl5D7ngCnj67w+HlUW48RUdOm5I8Q8TeHta8QeI2vLRpdRu76X5kZsuGPp/sj9BXqvg74D6LbWiTeJ7ma+umGWhgcxxJ7ZHzMffI+lN8BSrpOh674mWOKS4soAlusrhVLtnjJ7nge+cVoL8RtVW1axzBNqMl6kEEy2UgJRo95byCd5IPyjsTXVlmcYypgoKpL59beZ4OB4ewkpvEVI8zfR7f16nS3Hw18MtZrb2kE1mUUKjJKWxjpkNnNeaeLvDd94dvRDcYlgkz5U6jAf2PofauzPjjWv7P0i4VbSTzi4nZIXxI6zKhjweY2ClmIOcbe9XNcvrTxN4a1eGW5tftEStdWlsGHmxxIMh2HXLDJx2DLXkZjl1GtTlOKtLf19T18RgoezfIrW7CfCTxJJfWz6Leyb5rdN0DseWT0+o/lXf14H4DumtPF+myqcbphG30bg/zr3yqybEyrYe0t46DwVVzp2fQKZPLHBBJPM4SKNS7seiqBkk0+uJ+OeoSab8L9YliZleWNYAR1G9gD+hNe3Sp+0nGHdmuKrrD0Z1X9lN/cfOXxV8Z3XjLxPNds7rYQsY7KHPCpn72P7zdT+Xau5+GXwTk1awh1bxRcT2lvMoeG0hwJGU9CxI+Ue2M+4rgvhPplrqnj3Tob6PzLSEvczJjO5Y1L4x3BIA/Gva2+Jup21q19N9kkiubbzLSI20seHLhQFc5EoXPzYx04zXvZli3hIxoUdND4bh/K45pOeMxfva7ef/AAOiOosPhf4NsbRra006WJWO4t9octn1yTXH+N/AtxokLX9hI91ZD74YfPF7nHUe9a//AAmmvLoVy7PbG7t7vypJDZyIYlMRdd8R5G4gKDk9c+1dFoniSDWLv7Hfy2luk8Cxpau37yWXH73Gf4Qfl9yrelfHY3A0sZeUl7z69fn3PtpYCjycsIpW2scF8MPEkmk6umnzyf6DduFIJ4jc9GHpnoa9or5z1q1/s/WLyzUn/R52QfgeK9/0G5a80Sxu2OWlt0dvqVGf1rz8jrytKhL7JhgKjs6b6D9UTdaM3dPmFNsJNyCrbqGQqehGDWXprFGMZ6qcGvfPRNWigdKKACiiigAooooAKKKKACiiigAooooAKKKKACiiigAooooAKKKKACiiigAooooAKKKKACiiigAooooAyfGcPn+EtWixkmzlIHuFJ/pXzRX1TcxLNbyQt92RCp+hGK+WZ4mhnkhkGHjcow9wcGs5mlMZRRRUGgUd6KO9IAooopgFLSUUgCiiigAoFFApgFSLHm3eb+66rj65/wAKjq7ZJ5mm347oEf8AJsf1oAp0lFFABRRRQACjtRR2pAFLSUUAFFFFAC0lR3E0VvGZJXCr/OsK/wBWmmykOYo/X+I1y4nGU8OveevY9fK8kxOYy/dq0ere3/BNW91G2tQVLb5P7q/1rFvNTurjK7vLQ/wr/jVKkrwcRj6tbS9l2R+jZbw5g8DaVuaXd/otl+fmLSUtFcR74lLSUtABSUtJQIKWiigYlFLSUALRRRQAlLRSUCHKzK4ZGKsDkEHBBrtfCvxL8QaMUhupP7TtBxsnPzgez9fzzXE0VpSrTpPmg7HNi8Fh8XDkrwUl5/p2PpPwl410LxIqx2lx5N3j5rab5X/Ds34V0lfJKMyOHRirKcgg4Ir0jwR8Ur7TzHZeIN97a8ATj/Wxj3/vD9a9zC5upe7W08z4HNuDp006mCfMv5Xv8n1/P1PbqKq6XqFlqllHe6fcx3Fu4+V0P6H0PtVqvaTTV0fDSjKEnGSs0FFFFMQUUUUAFFFFABRRRQAUUUUAFFFFABRRRQAUUUUAFFFFABUttcNbSiQZx/EPUVFTZT8ppgdHZssgaRTkN0PtViqHh9SumRk/xEn9av0yTzz9ofS5tU+GV2YI2kktJo7kKoJJAO0/kGJ/CvG/ghZz6d4zhm1SARWF3DJaTLIcFhIuB+Ga+pLiGO4gkgmUPHIpVlPcHrXgvjHw/ceH9We2kVjbuS1vKejL6fUd6wx+c4nBYX2dKKcW9W+n9dz53Mssi8ZDG3d42/A9Kj+HOkLC0cmo6tMwhWC3eS4BNtGrBgicYxkDhgegrV0jwtYaVoV1pVnPdJ9rZnnuNw812bgnOMDgY4HFcJ4U+I1xY26WerwvdxoAFmQjzAPfPWukl+Jfh5Yi0cd7I2OF8sD9c1yUs0ws483Nb1PajjKUle9i7feH9F0i9PiNpJoEsogwhVgI9yRmNTjGc7TtxnHtXjBEuo6kQFJlupug9Wb/AOvW74z8YX3iIiDYLayVtywg5LH1Y963PhN4ZkuLxdevIysEJ/0ZWH32/vfQfzrxsXW/tLERpUvhXX82cFap9aqKEdkepWsfk20UPHyIF49hUlFFfVJWPXK2rWgv9Ku7FjgXEDxE+m5SP618Rp9o0jWlLoyXFlc/MpHIZG5H5ivuWvnT9ozwHPY6rJ4u0yBnsrog3qoP9TJ03n/Zb19frXtZPXjCbpy+0fIcW4GdWjDEU1rDf0fX5Hqmm+FvCPiJdO8VabbLbNLE8yPbhRueQcs3H3lOcehzWj4R8HQeGZP9D1jVJ4SG3QTuhRmY5LHCglvfNfN/wv8Aibq/gkm0EYvtKdtzWztgoT1KHt9Olev2/wAevBr26vNa6tFJj5kEKtg+x3c1hiMqrU5vkjdHbgOJsJXop1p8suqf6HZap4M03Ubfy57i7EjTSyyTKyh5BIu1lPGNu3C9MgAYNeXfES/h1DxRObZt0Fui28Z65Cjn9c07UvjJ/wAJG8+laPaSafGy8TSOPMkXuAB939e9VvB3h658Q6qtvGrLbIQbiXHCr6fU18dn3tfaxwfK+bR/5f8ABN6mPp46Kjh3zK56n8KrVrXwZbF1wZneX8CeP5V1VMt4Y7e3jt4UCRxqFRR2AGAKfXs4el7KlGn2Vj2KcOSCj2Cvkr4+aZJpvxQ1MsrBLrZcoSPvBhzj8QR+FfWteb/HTwC/jDSYL3Tgo1Sxztz/AMtYj95fqOo/Ed69bLcVHD1uaezR4fEeXzxuDtTV5Rd159zB+DlppnjHwHp8f9oXtjqmjpJZySWkoSRoXO4A5BG0jH4rXcS/DjwkwsPL0yOE2UqSBkA3S7Rja5I5B6n3ArxnwPJN4MuzNpjETH5Z/MH+sA/hI7f0r1jTvidpEkI+3Wt1by452AOv55BrwamdYKvXm4uyvpfqb5TiXDCwpV3aUVb7jpNZ8O2OrtcG9aZxNam2CggCJSckrxwSQOTn7orzz4mraaTp1n4etZ5Z5PPe8uHlILM7Z5OABk5bgAVq638T7ZYWTR7OR5SOJJwFVffAPNedIuoa5q+B5l1e3L8k8kn+g/lXlZpmVOpT9jR1bNsXioyj7OGtzufgjaMbzUL4r8ixrED7k5/pXqVZHhHRYtB0OGwQhpB88zgfec9T/T8K169bL8O8Ph4we/U68PT9nTUWFeb/AButGaDTr5VJVWaJj6Z5H8jXpFZ3iPSYda0a406fgSL8jY+4w6H86rHUHiKEqa3Y69P2lNxPK/hvFp2rwaj4a1JnVLvZNCyNtZZIzkFT6jgj6V2knw902Z3urjVNWn1MujR6g8y+fFszgKQu0Dk9uc15PfWuoaDrBhlD293bvlWHHTowPpXf6D8TohAsWtWknmAYM0ABDe5UnivFyvMadKHsK+jRx4TFKnH2c9LHXWnhfT7Xw4dChluRbu5edy4MkxLbn3HH8R64xwa5zxxpel6DaahrMc0wubxZIoYNw8tXlVVdgMZ5VB3IGOMVLffE7RY4ibS2u7iTsGUIPzzXm/ibX7/xBf8A2m8YALxFEn3UHoPf3rpx+a0I0nGk7yf4GmIxkFBqLu2WPh/aNeeMNOjVchJRK3HQLz/Sveq4f4VeGZNKsm1S+j2XdyoCIRzHH159z/hXcVtk+GlQw95bvUvBUnTp67sK4z426bJqnwx1iCJGeSOITqqjJOwhj+gNdnTZESSNo5FDIwKspGQQeor2qVR05qa6M0xNFV6M6T+0mvvPjn4S6xDofxB0m+us/ZjKYZuP4JAUJ+gyD+FfScfw30BojFNcahdW6wtFaRSTgraKxz+6wODwME56V5h4p8BW/g/V5ZLW3ZrW4dmgmbnaCc+X7Y/UV0nhD4g3WlWyWWpQteWyDCOpw6D09xXJmnEOHrYzkcXFLS76/LsfO5BRqZZTlQrvd39D0TQvDVvpFrfJDf3011fcz3s8gaYkLtU5xj5R04qpc+FdEs7i21VpZ4ItPjjYoHGx/K3FGbIySNzHgjJPOaov8TPDwi3LHes3ZfKA/rXD+M/G174gjNpFH9ksc5MYOWf/AHj/AErhxGbYalBuMuZ9Ej36uNpwjdO7Of1W5bUtXubtVJa5mZwMc8nivoLRLU2Wj2Vo33oYEQ/UKAa8q+FnhmTUdSTVrqMiytm3R7h/rHHTHsOtewVzZHh5qMq0/tGOAptJ1JdQrJP7vU5V9SGH41rVl6iNupI395P5GvePQNKPladUcBygqSgAooooAKKKKACikdlRSzMFUdSTgCuU174jeD9HZo7jWIp5l6xWw81s+mRwPxNFwOsoryLUvjlpcbFdP0W8nHZpZFT9BmsWf46asSfI0GyUdt8zE/yqedFcrPd6K8EHxz1zPOiaeR3HmPV+y+O0mf8ATvDoPr5Nx/iKOdBys9sorznR/jJ4RvSqXn2vT2PUyxbkH4rk/pXcaRrGlavD52l6ja3idzDKGx9QOlNNMVmXqKKKYgooooAKKKKACiiigAooooAKKKKACiiigAooooAK+cviJZf2f411SDbtVpjKvuH+b+ZNfRteO/HnTTFq1jqqr8s8Ric/7SnI/Q/pUT2Lg9TzSiiiszUKO9LSd6QBRS0lABRRS0AJRRS0AJRRQKACtTw4vnXF1a957WRR9Rhv6Vl1f8P3H2bW7SZvuiQBvoeD/OmgKH6UVe121Nnq9zb4ICyEr9DyP0NUaACiilpAJRQKO1ABRRS0wEqnqWoRWa4+/KeiZ/U1Fq2pLbDyovmmI/Ba552Z2LuxZicknvXk43MPZ+5T3/I+xyDhp4pLEYlWh0XV/wCS/Mkuria5lMkzlj2HYfSoqK7HwR4Z03WfB/inVrxrgXGlQRyW4jfCktvzuGOfuivDjGVWXnq/1P0GrVpYKina0VZWXm0l+LONpa9D1zwAuh/DKDXr62vG1Odstsnj8q3UsAu4ZJbI9Omea5Tw54Y17xF5v9jabLdLDjzHDKiqT0G5iBn2zmqnQqRkotavUzo5jh6tOVVTXLFtNtq10Y9Fdr4b+GfibWX1SJrf7DLp8ZJjnwGkkxkRjkYyMfMfl561k6P4L8UavJcpp2kSz/ZZWhmbzEVFkU4KhmIBP0Jpewq6e69RrMcI3Je0j7tr6rS+33nP0tdn4Z+GviTWxqqiD7HLpwKtHNgNJKAD5fJGOCDuPHvWXovgzxRrJuf7N0ea4FtI0crBlVQ4PKgkgMfYZo9hU0916gsxwt5L2i9219Vpfb7zn6WpLmCa1uZLe4ieGaJisiOpDKR1BFdDZ+AvGF5pi6jb6DcvbunmIdyhmXGchCdxHuBUxpylpFXNquIo0kpVJpJ7XaRzNLXSaX4E8W6pBbz2OiyzRXEZkifzEUFQcHqwwc9jgmqWn+F/EF/rc2i2mlXEmoQE+dDgKY8f3icAD3Jo9lPT3XqSsZh3zfvF7u+q09exkUldp4m8Hf2D4AsNVv7e6ttXl1CS3mikYFAihiCAPoOckUmheEP7Z+Htxq9hb3dzqy6klrFFG3ylCoJJGP1zir+rz5uW2trmP9pYf2ftL+7zct+l72+7zONorffwX4oTWpNGfSJUvo4GuDEzoP3Y6sGJ2kfQms+20XVLnRJNagtGksI51t2lDD/WNjau3O45yOgqHTmuh0RxVGSuprp1XXb7+ncz6Wug1nwV4q0jSzqeoaLcQWqgF5CVby89NwBJX8QKva14O1CTUo7XRdDv0ZdNjvJo5riOR2Vjjeu09CSMLy3tVexqdmZfX8O7NTTTvrdW0t5+ZyNJW54g8JeI9AW3bVtKmt1uW2wncrh29PlJ59utP1vwd4n0XTV1HVNGuLa1YgeY2DtJ6bgCSv44pOlNX916FxxmHly2qL3ttVr6dzBorox4F8XHSf7UGhXX2Xy/N3ZXdsxndszuxjvio9F8F+KdZ07+0dN0ae4tedrhlXfjrtBILfgDR7Gpe3K/uE8dhknL2kbJ23W/b1IPCniXVfDV+LnTZyEJHmwscxyD0I/r1r37wT4u0zxTZeZat5V1GP31s5+ZPceo96+a5EeKVo5EZHQlWVhggjqDU2mX15pt9FfWFw8FxEco6np/iK68Hjp4d23j2PIzrh+hmcOePu1Oj7+vf9D6vorjvhx44tfFFr9nn2W+qRL+8izxIP7y/wBR2rsa+opVYVYqUHofk2LwlbCVXRrRtJBRRRWhzhRRRQAUUUUAFFFFABRRRQAUUUUAFFFFABRRRQAVHcHCVJUV1/qzTA6TSV2abbr/ALAq1UVmMWcI9I1/lXK3HiO6t/EWtJcXDJY6WA/lR6fI+9PIWQ5lHyqck4Bp3JOvqpq2m2Oq2bWl/brNE3Y9QfUHsa5g+Otl5c2c2jTJcWUSz3iidSIomxtYH+I89PY+1W9J8SXOpeIrW2jsxDp9xb3EkcjMC0nlyIoOB93qeD6j3FTJRkrPVA43WpzGr/C6TzC+k6iuw9I7gEEf8CHX8qy4/hn4gaTa0tki/wB4yE/yFb9h4z1tWW5msHvreWV4Akdq0IST7R5UaiRjtfIyTjpirNv8RYbvUrbTbLS/tF3dM6wxrdp0Tdu3f3eV4B65Bryp5PhJSva3zOWWApN7DfDvw20+zkWfVJzfSDkRgbYwffu3+eK7tFWNFRFCqowABgAVwl98SrK3CyJps0sLQiRSJRuyYjJtIGQOBjkg57Y5pdQ8fz20lzaf2JtvYk3CN7kFch0DAsoIBxID68cgcV3UMPRw8eWmrG9OhGmrRR3dFcZF438tJTNYSSpBOY7iRWC+XunkijAH8XKcn8fatfwn4g/t2KRnsXs5EjimCNIHykiblOR7dq6Lo0sblMmijmheGaNZI3Uq6MMhgeoIp9FMTVzx7xr8CtH1KaS88PXh0qZiWMDrvhJ9u6/qPauDm+BHjRJtiT6XKv8AfE7AfkVzXt+ua/qlj4nW1YwW1j5sKRtNbuUn3/eHmrkRsD0Vhz681lT/ABKiW8TNn5MCbvNDSBt4OBHh/uj5jyeR716FPNsRTXLe/qeDiOGMvrz5+SzfZ2/A43wb8B7i0v4r3XtcQCJgwhslOW9i7AY/AfjXtel6fZ6ZaLaWNukEK9FUdT6n1Nc1YeOra8vrC1jsiRcymFpVnVo0cMVwrDhumeoJBGAeldfXJXryxNT2lTV7bdD0MDlmHwEXGjG1/mFFFFZHcFFFJI2xGbBOATgDJNAHL+KvBGla5I1yu6zvG6yxjhj/ALS9/wBDXE3Xwx1yN/3FzZzr2O4qfyIra1bxfr+n+HrLW1/s+4XU4ZGgt1Ug252F1JbPz4AwwwOeKk0fxnrH9rT6df2Ec9283k2sMLhVJVpA25z/ANcielebXyzC15c0o2fkYVMHTqO7Rkad8L9SkcG+v7eCPuIwXb+grv8Aw14a0vQIStjCTKww80nLt+PYewrPs/GlnceIotFNuYpZGEZDTIXSUxeZtKA5wBxu6Z4pnhjxNPqXizVdLneHyYstZBYmDSIrbXbJ4IDYGeOcgZxV4bL8Ph3zQjr3HSwtOlrFanWUUUV3mwUUVz3jPVrzTZNLhtJfK+13LRSOLR7hgBGzfKick5UfhmgC54i8P6Zr1sIdQg3Mv3JVOHT6GvPtT+F1+khOn6hBNH2EwKN+mQf0rf03xlqjNHY3WgyNflki/wBYIg8jIZANrZKfICcHocCo77x8/kW9/Zaa7aeCfPeRgGYi1afYq9jjaN3Tr9a4cTgMPiXzTjr3MauFp1fiRzVt8MtdkfE1xZwr3O8sfyArtPC/gTSdFlW5lLX12vKySLhVPsv9TmpZ/FjHU5tNsNJlvLuIFynnKgKCONi2T7yKoHrWVpXju8umtUfSM3V3apNFbJMABzLuJc+0Y4x1PWs6GWYWhLmjG789SaeDpwd0jvKK5XRPGUeq6lbQQ6bKlrcymKK4aQcsIRNyvUDbx9a6qvSTOgKKGzg4OD2NcGPE+s6fq11b3flaisV1JbokUawYVIFlZ2ZmIGAxGKTY0jtNRsrXULR7S9gSeF+qsK881r4XhpGk0jUAik8RXAJx9GH9RWnF8Qkltmlj0eZ2iEzzqJgAkcaI7MCQN3DjjH+NTReOWuLs2dro0slw10II43nVCwKyMGIIyBiM+oORz1xy4nCUMT/EV/zMquHhV+JHHL8NPEJk2mSyUZ+8ZDj+VdF4f+GdnbyLNq90bthz5MY2p+J6n9Kt3PxCtYrFtQTS7iS0C7Q/mKGMvk+ds2/7pxu9aivfHt3p8t2uoaCIvIbAUXQZ8CMO2QBnOGHTI9SO/LSyjCU5c1r+pjDA0ou9juIYo4IUhhjWONBhVUYAFPrhLbx1dvcwJNpYVriWaC3hSYHe6yIqksR8vDHPB6VctPGwuLyOFdJmWLz4beeQzL+6kkdkAx/EAynkdua9NNHXynX1m6z8s1u3rkVpVna30gP+2f5VQi3af6sfSpqr2f8AqxVigAoorL8Ua/pfhvSn1HVbgRRLwq9Wkb+6o7mgDSlkjijaWV1RFBZmY4AHqTXl3jf4x6Xppe08PxLqVyMgzMSIUP8ANvwwPevMfiH8QtY8WTNDuaz0wH5LVG+97uf4j7dBXGVm59jRQ7m74m8X+IvEUjNqmpzPGekKHZGP+Ajg/jWFRRWZYUUd6KACiiigAqWzurmzuFuLO4lt5l6PE5Vh+IqKigD07wf8Ytc0xkt9cjGqWo4L/dmUex6N+P517X4T8VaH4ntPP0m8WRgP3kLfLJH9V/r0r5Gqzpl/e6ZfR32n3MttcxnKSRtgj/63tVKbRLgmfZdFeYfC74pW+vNHpOumO11M/LHKOI5z/wCyt7dD29K9PrVO5m1YKKKKYgooooAKKKKACiiigAooooAKKKKACuW+KeknVvBt2kabprfFxFxzleo/EZrqaRlVlKsAVIwQe4oYJnymKK2vGuk/2N4mvLJR+58wvCfVCeP8PwrFrA6Ao70Ud6QBRRRQAUUUUAFFFFABRRQKAClBIO5eCORSdqKAOk8Wxi6sbDWI1GJYwkmOxHT+orm66vwqU1PQ7zRpSNw+eLPbP/1/51y0sbRSvFIu10JVgexFNiQ2iiikMKO1Ao7UAFZ+sagLVPKiIMzD/vketTaneLZwFuDI3CA/zrl5HaR2d23MxySa8vMMb7Jezhv+R9fwzkKxcvrNde4tl3f+S/ERiWJZiSTySaKSivnj9MQtejfDC6tofh547hmuIYpJbaERo7gFziToD17V5zSYGegzWtKp7OXNbv8AirHLjcKsVS9m3bVP7mn+h3XjCe3k+E/gqCOaJpojdeZGrgsmZDjI6ir/AMNJp28KXmnwvoWp2890HudJ1GXyG4AxKkhIHYfTFcDo+m3mranDp2m2/n3dw22OMMF3HGepIHQVBdQSW9zLbXEe2WJ2jkU4O1gcEfmK0VZ8yqW0tb7lY5Z4CEqTw6nrdy++Te1099mmnpue1WjaC3jjxRp2m6xE327w+1tG1zeb0E5UgxrI3VRkfrWRoWn2Fn4O01Y207VLiDUX+3RXmpbIbNlfAdIww3Z5O7mvKMDGMDFGF9BVvFJ/Z7/jqc6yVpWVV/Z+dk1umn1/4c90vLmxv/ib45t49RsVOpaLHDayPOojkfyk4DdKpeG/7JvvBGjaTGLGW90e6lF1HJq5swj7+JQV4kGB/nNeTWOjahfaZfaja2nm2lgqtdSblAjDHA4JyefTNUSAewqni3fmcd7/AIu/5mUckg4+zjV+Hl+TjHl1s09U72/Q6f4p6nbav441C+tPIZGKqXgJKSMqgFgSB1I6969Y8Pf2PYeNdDvbe4028sjZ7Rq17qW64yY2GxU3YTk9MYxmvAKNq/3R+VZ08S4Tc2rtu51YrKFWoQoRm0oxcfk1buv8vI9W8b6kq6J4GhttQUGK8uGmWOYfKfPTBbB44Jxn3rb1a+0/UPF/j7RbTVrO0vNUgtvsd00wWN9sabk3jgZ5H4mvDsD0FX9J0bUdWivG0+0M6WUDXFxhlHlxjktyRn8MmrjipN6R7fgrGE8mpQguapa19bLdzU1f0atbqegePYDpvwj0PR7nVrO+vbfUZDIsFyJfLBViF4PQZHtS+Cbc6l8HdV0i11izsLybU1ZEnuRF5oCr8uc9/wAuK8vAA6ACghT1ANZ/WFz81tLW38rG/wDZb9h7Pn15ue9ut77dj3nSdU0vT9d8O6BfazZT31votxa3F2Jg0YkkwUQv04ArDs9LTw38M5dMvPEGlxXp1u2nDwTLMIVBXa5APIyufYV5FgYxgYoCqOigfhWjxl/s9/xSX6GEci5XpU0um9Fq02/ktXpqe0+Lns7nw14jvdek0e3vpoP9GvdK1DnUXAwoeEE8dM56Z9q0JdUs49fv5otRt1P/AAhaxo6zL/rMj5Qc/e9uteDqnUqmcDkgdKTaPQdfSn9dd78v9a/5k/2BFx5XU/DT7O2r/l9OyR6z4F1rTbHwBoFxq90jra+JPMdXfc6Js4bHXAY5rV8U3el6Zonim5xpkkWroypjWXuXuiSSrLHj5CM57Y6V4jxnPGaAAOgFSsY1Dlt0/SxpPI4Tre153q7tfPm79/U90s7qw1Kzi1HX9Q0eWBNMKLrNldm3vEIHETRbssf0ql4IkW50LQba/n0HUtKtQWFw959ku9NJPzAfNlvwHNeM7ON+3jpux3pCFPYGn9cd0+X/AIP9ef3kf2EuSUVU3emm2jWlno9ell5bmj4l+yf8JFqP2C4kubT7S/kzSHLSJuOCT3PvWfRSVxt3dz3YR5YqN72J7G6ubG8ivLOZ4Z4mDI6HBBr6D+G3jKDxTpxjm2xanAo8+McBx/fX2/lXzrVzRtSvNH1OHUbCUxXELZU9j6g+oNdeDxksNO/TqeNnmS08zo22mtn+j8n/AME+rKKxfBfiK08TaHHqFthJB8s8WeY37j6dxW1X1sJxnFSjsz8drUZ0Kjp1FaS0YUUUVRmFFFFABRRRQAUUUUAFFFFABRRRQAUUUUAFQ3X3DU1Q3X3DQB1dp/x6xf7i/wAqjFjZh7pvs8ebvH2jIz5uFC8+vygCn2ZzZwn1jX+VS1RJjR+FfD0fl7dJtx5bblOCTnjqe44HB44Fcx4P1HTp/iBqUMen2Ns2JBbTorB5hv8Am25JDAkMTtAAI75r0Csa08L6Ja6jFqFvaOlxEWMTC4kIj3ZLBV3YAJOSAMUrDucyNes7G4vLHUbGyhsLGZ5o7UKyTJIs48txvO1w7MG3DAXPJrOuL/wTqOpW8j6RdxLFKZp5oyvlRuwlXYzBjgEhj8nBOOTXbXPhXQbmSV7ixMpk3ZDzSFU3MGYoN2EJYA5XByKRfCfh5bKez/s1DBcBBMrSOd+1mZSSTnO5mOepzzSsx3Rxt1qPhaS8u/tnhWaUQQpM6pGq+TD5MYywMmCwWTHAzgY5xW1Yr4Z1vxBNEfD8nmXMM8i3UgASdVdY3Iw2RliOwzjPpW7ceG9FnuLyeWxVpLyIxXB3sN6EKMcHjhF6Y6VT0LwrFpevz6v9reVpI5I0j2lVRXkDtxkjOQPuhR14JOaLMLouHw3oRlikOmQF4ixQkdyxY59fmYnnuTVyw06xsM/Y7aOHMaRnaP4UGFH4DirVFUTcKKKKAM670PSbu+F7c2MUk+VJY5wxX7pI6EjtmqkfhHw1G7Ouj225lKkkE8eg549vTtW5RRYLmVF4c0SKaCaPToRLbnMb8kg5JyfU5JOTnmtWiigAooooA5b4heK/+EXgsWjjhllnmJkWR9uIEGZGHI+YDGB3JqvqnjiO1u4ng0+4n0/dMj3AC/vWRRxH8w/iOMtgHnFdJdaVp91eG7ubVJpjCYNz5I2E5Ix0/HrWYngvw2m3bp7bUBCqbmUqMgAnbuxk7Rk9TilqPQ5i41Tw2s4X/hGpIHvZ2t2M0asrHz1jmQAP8py3UcHrzUV1rvhi5ljkn8NzxefF9rcPEpkkjZJZFZSj/KSwfOfU9jmu1n8NaJM0TSWKsYpnnQ+Yww7yCRj17sAf/rVDceEPDs7W7Saf81vHHHCyzyKyKgYLghs5AZuevNKzHdHMWHiHQ11KO7tPClwHCwR2zwvESzOHQYUPtGBGRuz09usNt4l8Px6z9q0rw1Kt8zv5k5eMeWHSR84D85MTZXj164z2Fr4V0G2mjmhsSrxlWUmaQ5YFyGOW+Y5kc5OT81QReC/DcTK0djKpUKF/0ubgAMAB83QB2GOmCaLMLoo2Xj3TZtJivHt7gOY0LowRNsjOyBDlsKSUY8nGB1ro9E1K31fS4NRtd3kzLkbsZBBwRxxwQRxVBPCnh9LSe1TTUSKeRJJNsjg70GFYMDkEY7Ed/U1p6dZWunWUVlZQiG3iGEQEnHfvyaauJ2LFQz2tvPNBNNCryW7l4WI5RipUkfgSPxqaimIz77Q9JvvO+1WMUpmdZJCcgsyrtByOcgcfSoJfDOgS3CzyaVbF1Ty1+XgLsKYx0+6Sv04rXooC5iJ4T8OpF5S6TBt8zzDnJJYgA5OcnIUDHTgUv/CKeHfI8n+ybcIAAAARgAsQAc8D524Hqa2qKVkO7KUGkaZBLHJDZQxvHKZUKrja5TYSP+A8fSrtFFMQVQl0bSpZpJpLGF3kZmclfvFkCMT9VAH0q/RQBj23hjQLdJUh0uBVlR45M5O5XADA5PcAD8KrXfg3w/cSQsLJYRHP57LGSoc7XXB9B87HAxzXQ0UrDuzIm8M6BM5eTSrZiYvJI28bNu3GOn3eM9ccUuo+GtD1C6kurzTYpppBh2JI3DGMHB9OPfA9K1qKdhXMYeFvD4RkGlwYbJ75BJUkg54OVU5HpViHQtHhRUi0+BFVomAC9DGcofwPNaNFFguFZ2uf6uH/AH/6Vo1na592Aern+VAFiy+4Ks1Wsv8AVipriaK3t5LieRY4o1Lu7HAVQMkmgDM8WeINP8NaLNqmpSbY04RB96Ruyr7mvl3xr4o1TxXq73+oSHYCRBAD8kK+gH8z3rR+KPjGfxdr7TIzLp1uSlpEfTu5Hqf5cVyVYylc1jGwUUUVJQUUUUgCiiigAooooAKKKKACiiimAAkEEEgjoR2r3j4L/EhtSMXh3XpgbwDba3LH/XD+43+16Hv9evg9LG7RuskbFHUhlYHBBHQ04uwmrn2nRXCfBzxoPFWhG3vHH9q2QCzjvKvaQfXv7/Wu7rZO5k1YKKKKYgooooAKKKKACiiigAooooAKgvpvItXfvjC/Wp6yNcm3SpCOijJ+tAHn3xP0Y32lDUYVzPaZLY6tGev5dfzryqvoNlVlKsoZSMEHoRXjPjbQ20TWXjRT9lmy8B9u6/hWUl1NYvoYdJ3paSoLFpKWkoAKWkpaAEpaSigAoooFABRRRQBe0K+OnapDdc7Adrj1U9a2/HOmgSJqtuN0UuPMI6Z7H8a5eu08H3kWpaXLpF58xRcAH+JP/rf4VS7CZxVLV3WtOm0y+e2kyV6o/wDeX1qlSGJTZpFhiaSQ4VRk04Vg+ILvzJPssZ+VOXx3PpXNi8QqFNy69D1Mny2WY4pUltu32X9aFC+uXurhpX/4CPQelQ0lLXykpOTcnufslKlClBU4KyWiEpaSlqTQKKKKAOu+DX/JTtD/AOu5/wDQGrsdM8M6emlan4jn0jTtXu7rWrmCOK/vVt4o41kfJySMsSD/ADrzDw3rF1oGuWusWKxNcWrloxKpKk4I5AIPf1rY0fxzrGmi8iNvp19a3dy109re23mxJKxJLKCcjr612UK1OMOWfd/oeFmOCxVWs6lF9Irdq9nJtaWfVdfI6+Xwloln4/vI7HSY9X08acLyOJrxVgtWOQfNfPKgjsehq9c+CvD2q6x4LaKCxt01T7Qb1dOmZreTygGwhbnJ5FcDaeOteg1291dzaXMl9D9nuIJoAYXi7JsGMAe1LfeOtcuU0dYls7I6PIz2RtYdmzdjK4yQRx6euc1oq9CzvHr281+hySy/MnKNqmqja93/ACtarylZ3t57naWt/pF/8PvHo0rQYtIECxRFYpGZXUScFgejcHOK1x4G8O2N/beG73SdMMEloDcapJqSrdLMVJyse7O3PHTpXn+sfEjXNT0e/wBKksdHt7e/UC5+zWhjZ2BB3k7vvcd/ypkHxG8QxWEduY9NluYofJiv5bRWukTGMBz7e1WsRR05tbeS7t7GUsrx9n7N8t3e3M2/hik79bNPR332Zvzaf4X8P/DbS9W1DQotU1CW7u7QOJSivtdwHYjrgKMD3rZsPD/hTULS2ttB0fR9VBs908Mt1JBqXm7SSV3fLj8PWvLr7xFqF74YsPD0ywfZLKaSaJgp8ws5Jbcc4PU9q2rP4j+ILaCHbBpUl7BB5EOoSWatdRpjGA/09RUQxFK+q0sui+ZvXy3GODcJvmcpP4mlZt8ui7eTVvMxvCmkx6t4x0/RZy8MdxdiGTJwyjPI+vGK9U0W40NZviBpek+Ho9M/s/SLqASpIxaZVDL84PfIzx614xb3Vxb3qXsMzpcxyCRZAfmDZzn867S7+KPiK5sr62az0ZDf27293NHZ7ZJgy7SzMD97BPt7Vnhq1Omve39PL8DpzTBYnESXJqrLq1Z3TvbrdaamxNY+F/DX/CNaPeeGotXm1e2inubuSVg6+acAR44GK4rx5o0OgeMtR0e3kaSC3n2xljk7SAQD7gHFaWi/EPX9L022sVh027+yDFpPd2okltx/sNnj8c1zF9d3N9fTX15M81xNIZJJG6sx5Jqa1SnKKUV+G3+ZrgMLiqVZyqvSz6t3d7p2fw2Wll+h7XdaL4NX4qSeCV8K2oiubdpPtPmMHibyiw2DOAPl/M1y1zZeHPB/hPRb698Pw65das8zO9xIyrFGjYCrjo2COfY1gSePNbfxwvjBorL+0VjMYXy28rBQp03Z6E96XQ/H2t6XYfYPI02+tlmaaGO9tRKIHY5JTnI5PvW8sRRbeltXbRaLS2n3nn08txsIwTk2rR5lztXaUk9em8X2dj07TLDS/Cd54306y0u2uLVdE+3KLjcXKMrfuH5+7wffnrXi+i266n4ktbcWMkyXNyB9ltzhmBOdik9OOMnoK2NK8e+IbDX7/Wmktr641CPyrpLuHfHInZdoI4HoOKw7HVLux1uPWLJkt7qKczx7F+VGznAHpzjHpWVatTnypaJN6eVzrwGBxOH9q5u8pKOt3uo2f49T1e/8N6BeaF4mibRtD0+60y3823WyvGmuYiCR++OSp6Y496ztctvB3hvWbbwpeeFZtSLWaPcXtuzNdNI65zGuQCB6Vzdx8QdWli1WKPTdGtl1aJo7zyLUoXJ6vndndyfb2qS0+Jfia20+K3Qae1zDD5EN+9qDdRx4xtD59PatXXovZa+i7v8A4BxQy7Hr4nddudrWy1vq9Gnprvfc6BtRtY/gHKi6LZFRqzWo8xWDbvLH74jP+s/TjpXlldBpni7VLHwzfeHfKsrqxvJGlb7RDveOQjBdDnhuOvNc/XLXqKpy26Kx7OX4WWHdVSXxSbWt9/yCkpaKwPREpaKKAOj+HviebwvryXWWazlwl1EP4l9R7jqK+kLaeG6t47i3kWSGVQ6Op4YHkGvkyvX/AIFeKC6P4ZvJCSgMlmWPb+JP6j8a9nKsXyS9jLZ7ev8AwT4ji/J1WpfXKS96Pxea7/L8vQ9Yooor6I/NAooooAKKKKYBRRRSAKKKKACiiigAooooAKiufuVLTJxlKYHR6U2/Tbdv9gVZrP8ADr7tKjH90lf1rQpkhRRRQAUUUUAFFFFABRRRQAVx+r65r1le3Kw2bTwreFIdsROUWDcQcerYwfqK7Cikxo4OfxT4gimZ1sopoTGNjLbsFOHcF/mYHB2qME/xD8da51DV7vw1HqFvI1pdeeitCkG4qGkVSpDA8qCeRxx6V01FFgucNqHiXxFpspi/s8XitLMiSeUQQIyAN3QfNnAx+vSrura7rFnq5iSGNbZ7aORfMgdvLYhsqSp5JIA9sj8esoosFzkfD/iTVdUtbl2tYYpFt5nCrG58mRG2hGyfmJ68Y6GqWjeJPE39n3AvNN+0zwI8okEJTeudoGOmQeev3a7iGKKFPLhjWNclsKMDJOSfxJNPosF0clca9rjWOk3EFiqS3RZZUaIsq/vUQNwcgYYt1/GqK+Ktea4gL2McaiSRZ4fs8m4IuB5mf7p5IHXjvXd0UWC67HAS+LtemL+RZJBGs4xI1s7fuhKF3EZB5U56evPo8eKfEkMcby6QJnlcHYkTAKDHG2wZOc5ZuefukY9O8oosF/I5FvEurf8ACNHUF03fci58kgRkKFxndjd0z8vXr+VZ974u8R22k/2hJpMCDarmN4pMxgyMmGOeoxuJ9PzrvqZPFFPC0M0ayRsMMrDII9xRZhdHFL4n1z7XcL9mhNuoQR3H2eTy24c5A+9yQF68HnvVu317Wr3wrfaklolpcwYRUaIsQ6keZlc9OuP611tR28ENvCIbeJIoxnCoMAZoswujiT4o8Q29nAz6Yt3JIFcOkLKCpaQYwTwTsGPTcOD30de1zW7O9uFtLGGSCLAG6NyzHymkPIOP4dv1I+ldTRRYLnFzeKtZSN3GmKQJVU4ifKZ35Q5I3N8qnIwPmAxmnHxJq0OjaRK8UL3d1DK8iPA4LMmMRhR0Y5xk8ZrsqY0MTTJM0aGRAQjkcqD1wffAosF0cb/wlWuG6uIm0cQpHI4R3jZgxGcR/KfvNjIPA56VTi8Y69NDa3MOnxzI8TSSrFE+I2zgIxJ5I+9kEdCPevQaZBDFbwrDBGkcajCoowAPYUWY7rsUPDepPqmmpNNA0FwOJYypGD2I9iMHqetaVFFMkKKKKACiiigAooooAKKKKACsvWzma3X3JrUrJ1Q79SjT+6n8zQBfsx+7FeUftEeKjaWEXhizkxLdASXRB6R54X8SPyFeqGaO0spbmdtsUSM7t6ADJr5J8WaxN4g8R32rzk5uJSyA/wAKdFX8AAKib0LgtTLorc8MeGNQ8QwXs9ncWFvDZBDPLd3HlIockDkjHY1F4k8O6loL24vPs80V1GZIJ7WYSxSKDg4YelZWNLmRRS7W4+U89OOtWbSye4gupRNbxfZow5SV9rSc4wg7nnpQBVopSrAZKkfUUEHAOCAehxQAlFKVYYypGemRQQRwQQfcUDEorctPC2r3WhnWIo4fI8uSVI2kxLJHGcSOq91U9TWVp9q17fQ2qzQQmVgokmfYi+7HsKBEFFPkjeOR1xu2kjcvIOD1B9Ku+HtHvdd1WLTbAR+fKHKmRiq/KhY8/RTQBn0U4qwO3ac9uOtJg43YOM9aAEoq5qGl6hYR2sl5avEt3CJ4DkHfGSRu46dD15qptbIG1snoMdaANnwV4guPDPiS11e3JIjbbMg/jjP3l/L9QK+s7C6gvrGC9tZBJBPGskbDupGRXxlX0B+zp4gN94dn0Kd8zae26LPUxMen4HP5irg+hE11PVKKKK1MwooooAKKKKACiiigAooooAGIVSx4A61zVxIZpnkP8RzW1q0vl2bDu/yisGkxoKyvFOiw65pL2kmFlHzQyf3G/wAD3rVopDPAby2ms7qW1uIzHLExVlPY1D3r1j4geGBq9sb6zQC+iXkD/lqvp9fSvKGUq5VlKsDgg9Qazasap3EoooqRhRRRQAUUUUAFFFAoAKKKKACp7G6ms7uO5gba6HI9/aoKKYHod1BaeJtFSSMhZMZRu8b9wfauCvLea0uXt7iMpIhwQav+G9Xk0q83HLW78SoP5j3FdhrWl2mvWSTwyL5m3MUo6Eeh9v5U9ydjzLULgWto8vG7oo965RiWYsxyTyTWz4uW4ttSNjcRtG0PUHuT3HqKxa+YzKv7Sry9Fp/mfrHC2XrC4JVH8U9fl0/z+YtFFFeefTBSUUUALRSUUALSUUUCFpKWkoGLRSVd0TStQ1rUotO0u1kurqQ/KiDt6k9h7mmk27ImU4wi5SdkinWpoPh3XNdk26RpV1ec4LRp8o+rdK9y8A/BjS9OSO88TMuo3nDfZwcQIfQ93/Hj2r1a2t4LWBYLaGOGJBhUjUKoHsBXsYfJ5zV6jt+Z8VmXGlGi3DCx533ei/zf4HznpPwQ8WXSB7240+wH915C7fkoI/WtuP4A3BUGTxRErdwtiSPz3ivdaK9KOU4Zbq/zPmKvF2aTd4zUfRL9bngl38A9SVT9k8R2kp7CW3aP+RauV1z4S+NtLQyDTo76MdWtJA5/75OG/SvqC7uILS1kurqZIYIlLySOcKqjqSa5Xw98QtB8Q+JjomitLdlImkkuNu2MAY4GeTnPpWNbLcImo3s3tqdmD4nzhxlUspxjvpovmrHyldW89rO0F1BLBKv3kkQqw/A1HX2R4l8M6F4jtTb6xpsNyMfK5GHT3VhyK8F+JHwj1Pw+kupaK0mpaauWdMfvoR6kD7wHqPyrzcVldWiuaOqPqMq4rwuNkqdT3Jvvs/R/5nmNFJRXmH1ItJRS0DCikpaACiikoEFLSUUDFqxpt5cadqEF9auUngcSIw9R/Sq1FNO2xMoqScZLRn1P4a1aDXNCtdUt8BZ0BZc/cbuv4GtGvHfgFr3l3dz4enf5JQZ7fPZh94fiOfwNexV9jg6/t6Sn16+p+J51l7y/GTo9N16Pb/IKKKK6TywooooAKKKKACiiigAooooAKKKKACmyfdNOoPSgDQ8LyZhni/uvn8CK2a5zw9J5eqNGePNQ/mOf8a6OqEwooooEFFFFABRRRQAUUVwnjnx7FpbyafpOye8HyvKeUiPp7msMRiaeHhz1HZGdSrGnHmkzrNZ1jTdHg87UbuOBewJyzfQDk1wes/FABmj0jT8jtLcHr/wEf415zfXdzfXLXN5O88znJdzk1BXy+JzytUdqXur8TyquPnL4dEdJe+OPE90Sf7SMI9IUC1nP4g11zltYvifaYj+RrMory5YmtP4pv72cjqze7Zs2/inxFAQY9Yu/+BPu/nW3pnxI1+2IF0tveJ33Jtb8xXF0VdPG4im/dm/vHGvUjtJntOgfEHQ9SKxXLNp87cbZTlCfZv8AHFdcrKyhlIZSMgg8Gvmiuk8JeMNT0CRY97XVln5oHboP9k9j+le1hM9d+Wuvmv8AI7qOYPap957pRWfoGsWOt2C3lhMHQ8Mp+8h9CO1aFfSQnGcVKLumeommroKKKKoYUUUUAFFFeX/Fr4s2PhRpNJ0hY73WcYbJzHbn/a9W/wBn861o0J1p8kFdnLjMZRwdJ1a0rL+tjvvEOvaP4fsTeazqEFnD2MjcsfQDqT9K8g8V/H61id4fDWkNc44FxdnYp+iDkj6kfSvD/EGtapr2ovqGr30t3cOfvO3Cj0A6AewrPr6PD5PSgr1NX+B8BmHFuJrNxw65I/e/8l/Wp3mrfF7x7qDEjWPsi84W2iVP15NYFx4z8W3DbpfEurE5zxdMv8jWEaK9KOHpQ+GK+4+dqY/FVfjqSfzZ0ll498aWePI8TamMDHzTF/8A0LNdRofxu8a6eVW8ktNSjHUTxbWP/AlxXmdJSnhaM/igvuLo5njKLvCrJfNn094P+OHhnV2S31iOXRrk8bpDvhJ/3x0/EAe9eo280NxAk9vKksTjKujAqw9QRXwjXW/D74g+IPBt0PsM5uLEtmWzmbMbfT+6fcfjmvJxWTRa5qLs+x9RlvF9SLUMWrrut/mv8j7EornPAXjLRvGWki90ubEiYE9s5HmQt6Eenoehro6+enCUJOMlZn3lKtCtBVKbun1CiiipNAooooAKKKKACsWQ+Zq0rdgQo/AVsswVSx6AZNYumgvK0jDl2LH8aAOc+N+qnS/h3cxxttlvXW2X6Hlv/HQa+aa9l/aZvv32i6WpwFSS4ceuSFX+TfnXjVYzeprBaHovwkCzeG/Fdp9nsbuaaO2EdtdziJJcM5IzkdOvWulDWKXOn6a9xp1hfy6FfWf2CG7D28Dv9wBySAW6nJrxULvYKF3EnAGMkmp5LC8ijnaSynRIHEcxaIgRueitxweDwfSkmOx6tZzHR18N6e39m3N0mj3FvIn2xUZXMudscoyFkx0J4681bsJbG38SapjVBOWsbLzPPeMvG/2lCY2deHYDkn/CvMrfwzdSWc00jG3kit7meSGaB1KiEAlckYJOenbvVXWdFuNO1o6SALqcBNohQksWUMAB1zzTuKx6Nr+rpqVt47tNSvI57S2v4Xs4/l+QG4Acx465XOT71oeMb/TIdMunje2uNNM1u2lrNcwtBFtYH93Gi+YBj7wb8cmvIbvTb+zEJutPubfzRmHzYWTeP9nI5/CibTr63u0tZrC5iuZMbInhZXbPTAIyaOYdj13WL6EXum6lLc2Mdx/ae6Oyu7tJ7SRSjfvI3Vd0aZIwCMAkehrk/ir5MkGlztdy/bH83zbOa4juHgXcNp81PvKecA8jFccNNv8A7f8A2eNPuvthOPs/kt5mf93Gam1rSZ9ISy+0EBrq2FwE2lTGCSNrA9+KTYWPV/CMemT+BrHR21OC2t7m2YPqJuIvNhklceZaqjcqCAOehJzXB+AY1sPidpcU58lYL8K3mOvygHuRx+XFZV14e1JdQmtbSyu77yztLxWknJ2hiMEZGAe/1qna6bf3XnLa2FzP5I/eiOFm8sf7WBx+NFwseyQa1t8Y+E9L+3Qf2Zc6YUvYyylH5k+Vz+XHv70nhC5YXXhybT9QsIPD8OnOlzC00asLoxuGyp+bcWIwfSvG/wCz73yBN9huPJbbh/JO1txIXnGOSCB64p0ml6gl8tlJp10t24G2FoGEjD2XGTT5gses+GIY7zV/AusQ3liLSws/s9yz3KK0cgL/AC7Sc55FVNF+zXXhAabqFxbWeni1mY31rdRlNxYttmiYbjICAAV59PWvM00fVJL2SyTS7x7uMZkhFuxkUe64yKeuk3EllHcxRyyTNO8PkLA5YbF3E5xjgZyOoxk8UXCx61pOrXEtz4Z1GXUoZrePw/OjCSdWAuAj5DKTnONo5HPSs7SNd+3eBz4yvpw2saNDPYRnbtLNNjymGOPlBbj0FeYz6XqEN1Haz6ddR3EoBjieBg7g9MAjJrQ1e/8AEUejWuh6kLm3sYHYwwSQeUCw654BYjd3zjNHMKxi12vwT1Y6V8QrEFsRXmbaTnj5vu/qB+dcVU9hcyWd/b3kRxJBKsqfVSCP5VKepTPs2imW8qz28c0ZykiBlPsRmn10GAUUUUAFFFFABRRRQAUUUUAY+uSZmSIdFGT9TWdU17J5t1I/UFuPpUNIYUUUUhhXFePfCP2/fqemR/6X1liH/LX3H+1/Ou1ooauCdj58ZWVyrAqwOCD1BpK9Z8Z+D4NXDXlltgvsc9ll+vofevLL21uLO5e2uoXhmQ4ZWHNZtWNU7kNFFFSMKKKKACgUUUwDtRRRSAKKKKYBWxoHiJtFDfaNz2fV1HVT6j/CsesvxHNttkhHV2yfoKwxFb2NKU+x3ZZg/ruLhQ6N6+m7/A9W1rSNH8WaVHIXWQFcwXMX3l/+t7GvIvE/hzUtAuNl3HvhY/u50GUb/A+1S+EvE9/4eucwnzbVj+8gY8H3Hoa9d0bVtH8Tac/klJ0IxNbyryvsR/WvMtQzBfyz/P8Ar7z63mx/Dc7fxKD/AA/yf4P1PBaK9K8T/DcMXudBkCnqbaQ8f8Bb+hrz3ULG80+4Nve20tvKP4XXH5eteXXwtWg7TR9dl+bYXMI3oy17dV8v6RXpKWiuc9MKKKKAEpaKKACiigfQmgDR8NaLqHiHWYNJ0yHzbiY9+FQd2Y9gK+qfh94M0rwdpQtbJBJdSAfaLph88rf0HoKxPgl4LTwx4cW8u4x/at+oeYnrGnVY/wCp9/pWn8QPFU+ktbaJokK3fiDUTttITysY7yP6KOfyr6TA4WGFp+2qbv8Aq3qz8vz7Nq2a4n6nhn7i+523bfZf8E1PEPiSx0iaKzCS3upT/wCosbcBpX9z2VfVjgUy0sNa1DE+tXgtUPIsrJyAo9Hk+8x+m0VH4M8MQ6DBJcXEzX2r3XzXt9Ly8jeg9FHYCuhr0oxnPWp93+ff8j5irUpUvcoa/wB59fRdF+PpsRWtvBawiK3jEaDnA7n1J7n3qWiit0rHG227sbLGksTRSIro4KsrDIIPUGvIrn4I2Z1HULqw1i408tIsmnmL/lj13K3QkZxggg4r1+isK2GpV7e0V7HbgsyxOB5vYStfc8Yg8VeOPh1dx2fjO3bV9HZgqX8XzMo+vc+zc+9etaHq2n63psWo6XdR3NtKMq6Hp7Edj7Gp721tr21ktbyCOeCRSrxyLlWHuK8d1nR9S+E+u/8ACQ6D5114ZuJAt9ZZJ8kHoR/Q/ga5X7TCat80PxX+aPTX1fNlyxioV+ltIz8rfZl26Mi+NvwxjaKfxN4ctwrqC95aRjhh3dB6+o/GvC6+19J1Cz1bS7fUbGZZ7W5jDxuOhB/z0r5w+O3gtfDevjUtPi26ZqDFlAHEUvVk+h6j8fSvOzPBRivbU9nv/mfUcK55OcvqOJfvLZvfTo/NdDziiiivEPuwooooAKKKKACiiigApKWigC7oOpTaRrVpqUJIe3lV/qAeR+Wa+pbS4jurWG6hYNFMiyIR3BGRXybX0B8FNVOoeCYreRsy2MhgP+71X9Dj8K9nJq1pum+p8NxtguehDEpaxdn6Pb8fzO3ooor6I/NgooooAKKKKACiiigAooooAKKKKACiiigCFZPs95DP2Vxn6d668HIyOlchdLuQ/Sui0S4+0abExOWUbG+oqkJl2iiigQUUUUAFFFZHjDWU0LQZ744MuNkKn+Jz0/x/CoqVI04uctkKUlFNs5f4n+Lm09W0fTJdt04/fyqeY1PYe5/SvJ+9PuJpbieSeZ2klkYs7HqSajr4PG4yeKqOctui7Hz1etKtK7CpLeGa4mWG3ieWRjhUQEk/hUdb3hDXIdBa+n+zu93NAYraQYxEx7nPvj8qwoxhKaU3ZEQScrSdkZl/p2oWDql9Zz2zN90SIVz9Kujwx4jIyNFvsf8AXI11uupqUPw0I1eb+0LhrpXhmRvM8pePvN+f54qLwTrGsvBf63qep3cthp0WfKLnEsh+6v0/xFegsHRVVU5N6q/TTvc6PYQU1F311/4c4yPSdUkvnsY7C5e6jGXiCEsv1HaoBbXP2sWfkSfaC/l+VtO7dnGMetdXo2oyatpuvxSX0Frql9JFIkksnlKVVslQx6YHatK+mhk8QX/iKxX7U8ax2llsXPnXJQAsPXaMn8qzWEpzipRl/wANr+KS/FEqjFpNP+tf6+Z5/PFLBM8MyNHIjFWVuqkdQaZV/V9J1XTXVtStJYTKSQznIY9+QetUK4ZxcXZq3qc8k07M1fDGuXmgamt5asSpwJYiflkX0P8AQ17voupWurabDf2b7opRn3U9wfcV8512nwp8QNpmsjTbhz9kvGCjJ4STsfx6flXsZPj3RqKlN+6/wZ24LEOEuR7M9kooor7A9oKKKx/GmvW3hnwxfa3dYK20ZKp/fc8Kv4kgVUYuTUVuyKlSNODnJ2S1Zwnx2+I7eFrIaLo8q/2xcplpBz9mjP8AF/vHt+fpXzHLI8srSyuzyOxZmYkliTySfWrOt6leaxq11ql/KZbm5kMkjH1PYew6VUr7PB4SOGp8q36n5Dm+aVMxrub+FbLsv831CpbO2uLy5jtrSCW4nkOEjjUszH2AqKvYf2f9NZfDnirX7Sa3t9Qgg+z29zOcLbAqS0hPbAwfwrTEVvY03M5svwjxddUr23fySueXa3oesaLIker6Xd2LOMqJ4im76ZqVfDfiBtL/ALVXRdQNjjP2gQNsx65x0r0jxJHrUfw9trqXxBZeLvDMWoo9xMEb7RCwYZUF+QDyOf73oa6bwD4k1zxh8RX1zT737J4atYjC2kyTKXZBF0EQ+8d3OfTiuWWMqKm5pLS99+nTvdnqUspoTrKk5STlaysm9b3d07OKt03PCNH0rUtYuvsulWFzez7dxjgQsQPXio/sN7/aI037LP8AbTIIhAUO/eTgLjrnNeieG7i0uNM8c6HZ3UGiajfXcT2Yu5vs22NJmLRlj90gdq2tWubabxnq/jXSFF9LAsOnaWY13fab8xBS6j+LYAT+XrWjxUlJq39af5/gznhltOVKMlPW+vp717Le6ST8+ZL18eu7ee0upbW6ieGeJykkbDBVgcEH3qKtfxL4d8QaHLG+uadcWzXBZleQhg5z83zAkZ55HWsiuuMlJXTueVUpypzcZJp9nua3hLxFqfhfW4dW0qYxzRn5lz8sq91Ydwa+vvAnijT/ABd4dg1fT2wG+WaIn5opB1U/55GDXxVXf/A/xi/hPxfHHcSEaZfkQ3Kk8Kf4X/An8ia87M8Eq8OeK95fifQ8OZxLBV1SqP8Ady/B9/8AM+s6KAcjI5FFfJH6kFFFFABRRRQBU1eXy7F+eX+UfjVfS49qD6UzWX8y7itxyFG5vr2q9ZptQUAfPv7Rk3mePIo8g+VZIvXplmP9a81r0P8AaERl+IkjHo1rER+WK88rCW5tHYOexIPYivVrbXvDd0lvDfXsKxanGL7Uhx+7uIRHtQ+7FZP++xXlcUck0qxRRvJI5CqigksfQAdTVuTSdVjeBJNMvUe4OIFa3cGU/wCzx834UJ2G0dnb69aXXh2aS8voVvJ7TVi6F/m3y7Sgx784+lVn1LTz8W7DUvtkBsknt2eff8gCxqDk+xBrkLeyvbhPMt7O4mTcV3RxMwyBuIyPQc/Tmpn0fV4/N8zSr9PJQPLut3HlqejNxwPc0XFY7Dwj4hsoLaK41q+M8ia0Zh5khZ1DQsBIO+A5Ukj0rTt9c0O0a1s5prRpPLuljlS/lmEJkVQMz9VDEHoPlznvXBX+haha28FwkMtxDLaJdNJFExWJWLABj0B+WqQs7w2RvRaXBtQ20z+WfLB9N3Si7Cx6De6tpk0EukwahZ2l2+mi3iuxdPIiETb/ACmnPUFc89B0zXO/EW4jml0qGPU4NTlt9Mjhmnhk3guC2RnvjIrHj0fV5JFjj0q/d2OFVbdyScA8DHoQfoaqTRSwStFNG8UinDI6lSp9CDQ2M77xxr1vJZXS6XqylpNXSUiCbBZBAoDcdgw/OrGv6jaahfzDRvElpphh1ie6llMxQSKxXZKuPv4AIx1/OuGh0TV5bq0thpt4sl4wW33QMPM9xxyO/Hapdc0O70zX59FUSXdzCSrCOFwSQMnCkZIGDz0I5ouxWOxXxNZx674c8/VDc2MFlJ5hBKKlwzygSMq52tyh7kA8VMup6SHtLH+0baF47a5ClNReRH37cRPcHlVbDHjp0yM153HY3sggMdncOLjd5BWJj5u3723+9jvjpQbG+WxF81lci0zt88xN5efTdjFF2Fj0m81exklWG31TRpI5NPtklge5kjRniLA4myGUrnjOdwPsKLTXNHtdWhmttZV1TUryYSzSfP8APZlQxJxkF/lB78Vwln4f1Ge2vriWGW1SztmuCZomXeBt+Ue+GB+lVI9M1KSZIY9OvHlkjEqIsDFmQ9GAxyvv0p3Cx23hjUo7jw/Y2z3zHUBDqKeczMzWu9Y9rsRkqv3+e2SazvHayReGfC1vNfC8ljhucuCSADKMAE8sODg9ODjgVzthHrFo4v7GO+haLcfPiRht28NyPTIB+tO13+2nuln1xb/z5EBRrtWDMvbG7t9KV9AtqZ9B6UUUhn154HmafwZoszZ3NYQ5J7nYK2Kwfh2NvgTQxkn/AEGLk/7orerdbGDCiiimAUUUUAFFFFABUd0/l28j+impKpa0+2zK92YCgDDoooqSgooooAKKKKACsvxDoOn65b+XeR4kA+SZeHT/ABHtWpRQB4z4l8K6lortI8f2i1zxPGOB/vDtWDX0GwDKVYAg8EEZBFcl4h8C6df7prAixuDzgDMbH3Hb8Khx7FqXc8porX1vw3q+kMTdWrNEOk0fzJ+fb8ayKksKBRQKQBRR2ooAKKKKACuc8QS+ZqBTtGAv9a6OuQupPNuZZP7zEj6Zryc2nanGPd/kfZcF4fnxU6r+yrff/wAMyOprG8urG5S6s53gmT7rocH/APVUFFeCnbY/SJRUk4yV0en+GPiPDIEttdj8p+guYxlT/vDt9RXbTQ6XrlgPMS2v7Z+h4Yfgexr56q7pOq6jpU/nafeS27dwp4P1HQ16tDNJRXLVXMv6+8+QzDhGlUl7XBy9nLt0+XVf1oekaz8NLCYtJpd29q3aOQb0/wARXGat4L8RadlmsWuIx/y0tzvH5dR+VdHovxNmQCPV7ESjvLAdp/FTx+VdhpfjDw9qAXytSjic/wAE3yH9eK39jgcT8D5X935/oeasdn+V6Voe0iuu/wCK1+88MljkifZKjRt6MMH9abX0VPbWN/HmaC3uUbuyhgfxrIuvBnhm4J3aTEh/6ZEp/I1nPJp/Zkn/AF8zro8b0HpWpNPyaf52PK9Q8Lahb6Fa61ApuLWaIO+0fNEfcenvWBX0Xp9nb2NjFY26YgiTYqsc8enPWuF8beAY5xJqGhqsUuC0lt0VvdfQ+3SlicqlCClT17r/ACHlXF1OrVdLE6Jt2l5dE+3r/wAOeX12/wAE/Di+IvHdss8e+0sh9qnBHB2n5V/FiPwBriCCCQeCDg19Bfsw6YsPhrUdWZfnurkRKf8AZQf4sa48BRVXERi9tz2+Isa8Jl9ScXq9F8/+Bc9Q8Qapa6Jol3q1422C1iMje+OgHuTgfjXEfB3Tbq/F3471pM6nq7HyQR/qbcH5VX0Bx+gqj8d7iXUrrw/4LtpCr6reK02D0jU4/qT/AMBr0+1gitbWK2gQJDCixxqOiqBgD8q+kX77EPtD83/kj8wa+qZerfFVv/4Cnt83+RkeK/FWheFoYJtcvTapcMVixE77iBk8KDXP/wDC3fh//wBBt/8AwDm/+Irgf2lbj7b4s0HRVlC4i3NzwpkcKCf++attY/AeO8+xySIZAdpcXNwUz/vbsVzVMbV9tKEHFJdz1sLkuD+p0q1aNSUppv3EnZJ9brqeteGfEGk+JNNOpaPdG4tQ5j3mNk+YdeGANY+r/EjwVpV01rd69B5yHayxK0u0+h2g1g+OdOtPDPwd1KPwYhjtpAJN0UzSfI7AOwYkn7vvXJ/Azwd4M1zwzPe6rHFfX4lZZInlI8lB0IUEdeu6rqYmupxoxS5mrt62+RzUMswLoVMZUc/ZqXKkrc3z6I9j8P8AiDRfEFsbjR9RgvI1+95bcr9R1H41NrWraboti17qt7DaW68F5WwM+g9TXz94Phj0X49Lp3hWdp7DzzFJtfcvlbcuCe4U9/an/FS5u/GXxgt/DCTslrDOlrGOykjMj49ev5Cs/wC0pexcnH3r28rnR/q3TeMUFNqm4c7b3S7Ndz1vTfid4H1C8W0t9ehErHavmxvGpPszACuqu7e3vbOS2uY0mt5kKujDKspHSvGPip8KvD2keCp9U0OOeG5sVDyeZMXEyZw2Qeh5zxgcdK6P9nnX7jWPBT2d5I0s2nTeSrsckxkZXP05H0ArajiavtvY10rtXVjkxmW4X6n9dwM5OMXZqVrrs9CL4eCbwX44vfAtzIzaddhrzSHc9v4o/qOfy96634keH08TeDr/AEvaDM0Zktz6SLyv+H41jfGWyaPRrLxRajF5oV0lyGHUxbgHX6Y5/A13FvMlxbxzxnKSIHU+oIyK0pU0lPDy26ej/wAtTmxWJlKVLHw0m9/8Uba/NWfrc+ImVlYqwwwOCPQ0ldX8W9LXSPiJrFpGu2Np/PjHbbIA3H0JI/CuUr5KpBwk4vofseGrRr0YVY7SSf3hS0lLUG4UlLSUALRSUtACUtFJQAV6Z+z9qHk+Ib3TWbC3UHmKP9pD/gTXmldD8Nr37B450mfOFacRN7h/l/mRXRhKns68ZeZ5ec4f6zgKtPyf3rVfij6Wooor7M/EQooooAKKKKACiiigAooooAKKKKACiiigBrjK1Z8NzeVeyWzcLINy/UVBVeVmhmSePhkYEUxHY0VHbTJcW6TR8q4yKkpiCiiigAryL4yaobnXIdMRv3Vqm5gO7t/9bFeungZr528Q3ZvtevrtjnzZ3IPtnA/QCvDz6s4UFBfaf5HBmE7U1HuUKKKK+RPGCt3wfqOlWU11b6zZie1uovLMgjDPCefmXPTr2rCqxaWd1d7vs0LS7SobbjgscD8zxWtGcoTUoq7LhJxldHVXuraDpPhW90XRLm5v3vmBkllj2Kg9ADjmqsmq6dF8OY9It5s30t15s6bCMLzjnGD0XvWOmjao83krZvv+bgsoxtbacknA54+tT2mgX8mWuYZLeMwzSISASzRqxK469VI9q6/bV5PSFtOXZ6L+u/c256j2j0sZKLudVyoyQMscAfWuxt9esdH8S6ZDA3n6bpqGMvHg+Y7D55B68nj2FYCaDrDkhbGQsDtK7lzn0Azk+/p3xSS6Hq0STPJYuohz5nzLlcDJ4zk4HJx071lSdajrGL6dO2v9ehEPaQ1SNLW77TY/DUOiWN5Jfn7W1y87RFAoIICgHnPOTXN0UVjVquo7sznPmdwpVJVgykhgcgjsaSisiT6D8I6n/a/h2zviQZHjAkx2ccH9RWrXnvwTvDJpV9ZM3+qmDqPZhz/KvQq+/wADWdbDwm97H0VCfPTUgr5+/ao8QtJfad4Zhk/dxL9quFB6schAfoMn/gVfQNfIPxJe98UfFXWI7GJ7iY3LwxRhhnbEMEDP+6a+gyempV+eW0UfPcV4iVPBqlDebt+v+RxdLWmdA1kWTXpsJBbrai7ZyV4hL7A+M5wW4rYm+H/iVLNJBZ77nzZ45bUMA8IiCFmYk4xiRehr6d1qa3Z+bxwlefwwf3HKV2/wu8VaZosGr6Hr8dw2j6zB5M0kABeFsEBgO/X9O9Yv/CH+Jvtc1qNHuDLEquwBUghgSu05w2QDgKSTg4ptv4S8SXGn2t/Bo9xJbXbbLeRcYkOWGBznqrZ9MZNRVdKpDlk/x+aNsMsTh6qqQg7q/R+j/OzOz1fxX4W8PeCv+EU8JS3OrrPfJeXdzeQ7EYKVOwKeTnYoPGMZ9a1LXX/hYPFNt44jl1LTb2AK50i3tQqGULt+Vl+UL+Iz+JrhrXwF4intNQlNqI5rIQN5BYEyrMxCsrA7SBtOTmq7+DtaXT7e4FuxuZr2azNptxJG8SqzFs8AYbrntXN7Gg01zu/XXe//AAD0li8ampOkrK1lZ2Vm0ra3vdvRt36op+J9Uk8ReKb7Vnjjt2vrgybCwCpk4GT7DGTXb2Pi7SfDPjrQLa1b7XoehI0byQ4bzppFPmzr68nA/wBleOtcL/YOsf2z/Y5sJBf7SwhJAJAXdkHOCMcjB57VI/hvXltxcNpk4iNql4G45hdtiP17twB19q3nTpSSi3pb89Dho18TTnKpGL5r3bt2d2vvs36I6HxVq+h2/gW28K6Rqc2sN/aLX0l29u0QjBUqEAbkk5yx6ZA61xFb7eDPFC3tvZf2LcG4ud/lICpLFBudeDgMAMlTz7VNq3gjXtN0m31Ce3GJEmeePIBthFJsO8njJJ4AOadOVKmuVS3Jr08TXbm6bSirbPRK3fXr+JzNLW5B4P8AE872qQ6Ncu13nyFGMthC+CM/KdoJAOMjpSXHhLxJbwXE82kzoluWEmSuRtALYGckDIyRkDvWntYfzI5/qte1+R/cz6h+CXiF/Efw8sLid991bA2s5PUsnAP4rtP1zXa14F+yfqLC51vSWYbWWO4Ue+Sp/pXvtfH4+kqWIlFbf5n6zkeKeKwFOpLe1n8tAooorjPWCkZgqljwAMmlrP1ybZbiBT88px9B3oAp2e64u3nP8TcD27VtRLtWqGmw7UFaI6UAfP8A+0pbGPxdYXQXCzWQBPqVdv6EV5XXvP7S+nGbQNM1RVyba4aJj6K4/wAVH514NWM9zaOxq+D5obfxXpVxcyJFDHdxtI7nCqoYZJ9q63wv4itYbmW61XU/MKeIYLhTJIWYR4kDOB6crnHtXntSx2tzIiPHbzOskgiRlQkM/wDdHq3t1qbjsejeFZrHw7paRS6/pb3LXV1MptrkPsBtHRCT6lsAfUVT0HX41bwel1q+Egiu1vA8/C7mk2h+e4Ixn1rkNO0m7u7l4WjlgCeYru0DsFdFLFDgEhvl/DqeK0G8H63FA811bPb4sBfRh42zIhIG0cfe+YZHancVjp7S/t47rw1qX/CSWcdlYWKLd2nnnfwzbk2D7xYHGPzxUja5obaMLiFreOJdKa1Ns96+4MVI2CAcH5ud2cdzXnN1bXNrObe6t5oJhjMcqFWGfY81Z/sfWMxr/ZN/mRikY+zP87DqBxyfai4WO8k8RmbxJqFvHrFlLYyadbQRw3MzJBJiNCyiRSPLYNuOe5GDXO61faZH48tb5biS/sYXt2lLv5v3QNyBjy4HQE9awzp8y2E11JuR4rhYGhaJg24gnrjA6YwefarM+g6hb6M+pXMMlvtukthBLEyyMXRmDAEdPlNFwsdYdRjs2vpL3xJb6kL7UIJrYRzlzGFk3NK2f9X8vy4PP4VgXOrra/EW41mGYTRJqkkquGyHjMh6HuCpo07wjqd2luZf9Dea4eAR3EbKylYTLuII6ELisP7JdfY/tn2Wf7Lu2+d5Z8vPpu6Z9qGwsek6rrWgWum3tpYahFKdHhMelFSP3pnQiUj6E5qjPqlp58+rf25btpT6SbVdM8w+Zu8jYIvL7ASfPu6d85rkdA0d9Wa6Y3UNpb2kQlnmlBIVSwUcKCTyRUGradcaZrFxpdyU8+3mMTlTkZBxkUXCx303ie0XxJqtxcXVvqFlFoyRW1tLL+5kcLHlAAeuQc464NOTUtGlm1bbqUU8mpyw3kTzX7WzIgBzCzr0KN0U4BABFcTrOgahpepTWk8UjRRXHkG6WJvKZuOhxz16dagn0i+W8vLe2tri7W0laOSSKB8Ag4yQRlc+hwaLsLHceKPE1vMmmLpurxQIdVlmujEGccCLbIyE5cZDnnrgmszxzdWNxosY+22sl4LxpFis7tp4nRh80hDcxknHy5/DisCbw/qUemWt8sEson87dEkTF4fLfa2/jjmsqhsLBRRWt4O046t4r0vTQu4T3SKw/wBkHLfoDSGfV/hy2Nn4e02zIwYLSKM/8BQD+lX6KK6DAKKKKACiiigAooooAKytefmKP6mtWsPWm3XuP7qgUmCKVFFFIoKKKKACiiigAooooAKKKKAA9MdawdX8I6HqRLvaCCU/xwHYfy6VvUUWC55tqXw5ukJbT7+OUdkmG0/mOK52+8La/Z583TZmUfxR/OP0r2uip5UVzM+fpYpoSRLFJGR/eUimZ96+gpI45f8AWxpJ/vKD/OqU2i6PMf3ul2j/AFiFLkHznhVFe2P4X8PMc/2Raj/dTFC+FvDytn+yLU/Vc0crDnR4fdP5dtK+cEISPyrkK+gfiZpmk6f4C1Wa1061hk8oKrpGAQSw6V8/V89nD/eRj5H6VwTD/ZqlTvK33L/ghRRSV5B9qLRRRQAUlFLQBPaXl5aNutbqeA+schX+Va9t4x8TW/CatMw9HAb+YrBoq41Zw+FtHPWwlCt/EgpeqTPd9F1hF8JWmratcpHuhDyyNxk+w9favOPGvje61gvZ6fvtrDoecPL9fQe1c1e6le3ltbW1xOzQ2yBIo+iqPp6+9VK7sRmNSpBU46K2vmeBlnDOHwtaWIqpSldtLpFX0+f5dO4V9TfAeBYPhhphUD975khx6lzXyzX1R8CpVl+GGkhf+WYdD9Q5rXJre3fp/kcvG1/qEf8AEvyZzuoE6h+0rZQvyun6fuUHsdpOf/H69aryRD5X7Tkhk+XzdOwnv+7X/A162DkZHIr2sF/y8/xM+HzrRYdLb2cf1PKfH3w1i8XeODqc/iW2giIjiNosYMoVRyAd3U89uM1F8S/hb4XtfBV9f6PZfYruwgaYOJGIkCjLBsn0B/GuZ+LvhHXtA8dHxpoNrJPC8y3O+KMs0Mo+9uA52n198VT8UfE7xN4z0g+G9P0LyJbjCXH2fdI8gz90DHyg985+teZVqYeLqRqU7Se3W/p2Pp8JQzCpHDVMLiL0opX2jy23TXX5kfgPx7e+H/hdrFqoWeWK6jhsxMNyJ5quWGD1A8tjj3qx8OPhUfF2hnxBqeqSWSXTv5CW8S84YgsR0AyCMD0rctvhNfD4Tz6ewjGuy3C3oTdwCqlRHn12s3Pqaw/A/wAQ9b8AaY3h7W/DtzJHE7GAPmJ0JOSvIwwyScj171jGHJKCxafLbQ66lf28K8spa9q567Xatur6Wvr95D4VvdQ+F/xObw/cG2ubWeWOOWTyhvMb/dYN1HUZGcUaXm3/AGlG884zq0+M+jK+3+YqbwroHiP4h/ERPFGrWElnYLMkrs6FVKp92NM8t0HNavxw8JazY+K4fG2gW8koykk3koWaKVMYfA6ggDP0PrQoT9l7SKfLGV16FSr0Hi/YVJJValJxk1tzdPnv+B6f8VHWP4ceIC5wDYSqPqVwP1Ned/ssRyDT9elP+raWFV+oD5/mK5fxX8SPEvjrSE8NWWhGKSZlFwLfdI0pBzjGPlGcZznp1r2H4ReFZPCXg+KyutpvZ3M9zt6BiAAue+AAPrmu6nUWKxcalP4Yrc8HEYeeVZPUw+IaU6klZXT0VtfwOi8QWceoaFf2MoylxbSRsPZlIqj8P5ZZvBGjPNnzPscYbPqFx/Sti6OLaUnoEP8AKszwXA1v4T0yF+q26/rzXpNfvU/J/mj5hT/2Zx/vL8nf9DwT9pSFY/iFFKvWWxjLfUMwrzGvT/2lZFb4gQRr1Swj3fizV5hXyWO/3ifqfseQX/s2jf8AlQUUlLXKeuFFFJQAtFFFABRRRQAVJaTNb3UNwn3opFcfUHNR0hoE1dWZ9bRSLLEkqnKuoYH2Ip1ZvhSb7R4X0qY8l7OIn67Bn9a0q+5g+aKZ+A1YeznKPZ2CiiiqICiiigAooooAKKKKACiiigAooooAKZMu5afRQBb8MXW13sZD/tR/1Fb1cbL5kMqzxcOhyK6yxuUu7VJ06MOR6HuKoTJqKKKBEV4xS0mdeqxsR+VfNgr6Uuk8y2ljzjchXP1FfNjKysVYYIOCPevmeIb3p/P9Dy8y+z8xKK6rwjDZzaHcx3lotwkmo2sJG4qQG3DII5rU1DQ7FIAqWr3ktray+TbeYVMpFwyZ454UZwK8iGClOCmn0v8AicUaDlHmTOB/Gr2iapNpV21xAqOxQoVbp2IP1BAI+ldvqWm6TZWttYtpoeGbVYI9plbKb4ELfMOTyTx0p02g6VcwWWnyLsktFkkMpbBeBLh1kBx1O3Bz1raOAqxk+WSujRYeaej1RyU3iGa4uJHurOGaGSBIXh3MoO0ht2RyCW5P1NOk8Tag+ox34VEuI4ZYlZcjHmFjuHuN3H0FTeF9N0/XNSvbIRCFn/eWpMhGxVfLKeefkz19K1dH0LSdUaG4t7JzbG9uUlAlb5IljzHnnjnv3qacMRUs4y3f6+nTf5ijGrJJp7mdbeM76Ha0duilXMgCTOilzyxKg4OTk+2aqW/iGaG2vITaxSC5eRzuYkKXGD8vQ47V0mrWOlLbWl5c6cs8kslla8SNGArwAk4U9c80xvC+jRWl5ukZvKkuFaXLZhKMQgOPl5AGc8nPFbSo4puymtP67FuFVv4jg6K706Jor+JNSsoNKIgsGRGBuJHLbmHO1eePrgdTVq70HTza2dk9kz2sUt8j3Yk2mBVY7WbH3ug61gstqNPVaeve3YzWFk76nnH40V6Iuh6ZqEsElxGHdbKzUxLuBCNHlpPl757nj1rgr6OOG9nhhk8yJJGVHx94A8GsK+FlRSbejM6lJw1O7+CLkarqMfYwIfyY/wCNerV5X8EIydR1KbBwIkUH6k16pX1mS3+px+f5nsYH+ChG4Un2r4oXVbjTvGjazHzPBftP16neSR+PNfbB5BFfDniKBrbxBqVs33oruWM/UORX2eSJNzT8v1PlOMpSjGjKPRv9Dq7vx1Z3er6zJNozx6XqNjHZR2kU+1reOMqygMQc8rzx3NaOs/E6HUI9UVdGlj+3JeqD9oB2faEiUfw87fL/ABzXmldL4K8Mw+IFu5bnU0sIbdoo8lNxZ5CQox6fKffpgGvXnh6MFzSW3r6HydHH4yrJ04S1l5Lzf3bnS6d8UEttI0vTZNH3ppsEAicNGWMse4bsshwCGHTBGDg81kN41huNR8P3V/pIuk0xJxNEzjbM0sjvkDGBjeOCCDt9OKnfwXo1vDJ9s1y8WaC1gup1isQy7ZXCAKS4JIJHUDj34qS88B2thdJatqVxNerHPcFTaYtykMzxsN+7OSEOOOpA71klhlsvz7f8E6ZSzGSXM1ZW/l7q34r8CxqPxC0zUdKm0u+0W7e2ltLW2LR3KRviGR33fKm0Z34wAAMU7/haDPctLLo6MJbq6eVdysPKmjSMKAykblEY5IIPORzRrHgbS28UXlm2pSWG8y3ahbXNvDB5hUDfuHI44xgdM5rP0/wHG9zJb6lqwsZbeFJLpGhy0TSSFY1xnnKgMenDLjOaSjhbbfn1LlUzJStddvs9Hf8AVvXz8yjqPjCa48aWHiGG38tbDylhiO0EonY7VA556DAzW3rnxOlvbOKG10mO2e3v45rZmfcEt4yrRwEY5AYZz71BaeFNO02LVIr6aa7vk0i5uYgtr+4XGVVt5OdwIz93g8ZzVbT/AAtY3Xh6w1TUNRe1gaBABbWgd2Z7mWMbssM425z6YGOKtrDuza20W5lB4+PNFS1ldvby+4vWfxDs7C9Mtjo86QzXV1eXCvchmM00LxfKdo2qu8nHJPrVG28cRjwBb+DrvTWns44ZgzCUBvOaQvHIvHG3JBHOQT0qTwj4b0s61rtjqxknm0y4ihi2L8jt9rSJieRwc478MT1AqzP4I0i8vbm+tdbNtpayXO8zW4R0MUqrtUbiCv7xcEkcA8UmsOpWa7d/l+ZSePlDmTWt1bTa6T/GK/pl+L4slLxLz+x9skhLXSxtGgdvIeIFSE3dXz8xJ4wK57SPF1pZeEpNEm0yW8LQyIqzyq8Cu/8Ay1VSu5GH+ywBI5rA8R6aNI1u601blblYWAWVVKhwQCDg8jg1n1tDDUbXiu3/AADjq5ji+dqctVddOtr/AJHqn7L0jL8Rpo8nDafJn8HSvp2vmX9l2B3+IVzOB8sWnuGP1dcfyr6ar53OP95+SPv+Er/2evVhRRRXlH0wEgDJ4FYW43l+03O3og9qt61cbUFrGfnk+97LS6dBsQcUAXYF2qKkoHSigDB+IWj/ANveDdS0wLmSSEtF/vr8y/qK+SiCpKsMEHBHpX2nXzH8avDZ8P8AjOaWGMrZagTcQkDgMT86/gefoRWc11Lgzh67D4e6pY2lrfxahcJD9lI1Cy3n71xGrBUHudw/KuPorNM0PTZtd0n+3LJoL+ERXNpd314xYBVuZrdl2H33DH/Aqq/2xDHpIuotYiEp8MraIouP3qTqyhl29QSPzANeeUU7isdB4mvYruw8ON9qWeeKx2XB37mUiZyA3/ASOvaug8R+IfMPjEW+slhNJbCzCTn51DANswegGc47V5/RSuOx6ofEGjRavLdz6hBIrajZyb1O8giy2GXHfbIQT7ioNH1C30jRbOPWPEllqEn9siZRFc+eYFMEq+ae+NzA47fU15zZ2V5eu0dlZ3Fy6jcywxM5A9TgdKtvot4NLsb6NTK17cS28cCIxk3x7c8e+4Yx6Gndisd5o97DpunaRban4lsL2aPUbqZil2JBGjWrqCW7ZY9PU+pqNta0U6Cs0csCxjSPsbQPfPu8zZgr9nAxy/zBs4HXPGK46Dw9cTaZLfLOiiK1a5kjaN1YASiLbkjBOTnjjt1qPV9A1LT9Rv7P7NNcrYymOaeGJmjBHfOOB9aLsLG98N7610uK4voZtO/tPzFjMWoTeXE1uRliueC2QOvTqAazvGsOlR69Hc6RqH262nxI8zzb5DJuO8uCAR7ZHI571ztFK+g7Hol9rlvceI/FRm1VJbWUQ/ZN02UbbNERs7cKG6ds1qpP/aXiSwudK1dLS3i8QXDykO2LnfMCrIAMSfLxj354NeTVe0/WNV0+CSCx1C5topfvpG5AP/16dxWO7fXYYdb8PQrqqRW8OtXkt0omwqK1ycF/Yr69q87vCpvJyhBQysVI6YycVFRSbuNIK9S/Zy0U3nim51iRCYrGHahI48x+P5A15aASQFBJJwAByTX1T8KPDv8AwjXgy0tJUC3c37+5/wB9u34DA/Cqgrsmb0OrooorYyCiiigAooooAKKKKACue1Bt17Kf9rFdDXMzndPI3qx/nSY0MooopDCiiigAooooAKKKKACiiigAooooAKKKKACiiigAooooA434zsV+Ht7g4zJGD9N1fPNfQvxp/wCSe3n/AF1i/wDQq+e6+Zzj+OvT/M/U+Cv+RfL/ABP8kJRS0V5R9eJRS0UAJRRS0CCkpaKBiUUtJQIWvof9mXUFuPB17pm7D2l0WGOu1xkH8w1fPFeg/ALxAuieO47aeTbbakn2dyTwHzlD+fH/AAKu3L6qpYiLez0+88LiXBvFZdUjHde8vl/wLnY+Lvhn4l1H4i2V5dajLqemXMoWa4OEkgiGSUYLjgjIBHrzXtqKsaKiKFVQAAOgFLRX1FDDQouTj1PynG5nWxsKcKlrQVlZWMXV/Eul6fJf2pnWW9s7Jrx7YZBMYz3xjJI6dat6DqEGqaVaahEqxm4t45jHuBZN6hsH868+8Z6THH451e6GjyS/bfD8iW80VsXH2jL5yQOGK4HPWqukeH77TrjSF0Kynsrm68KyrPJtYA3O1NnmE/xAk4zyOa5/rNVVGmtF/md/9m4aVCLjO0mr3e212t9vxuerrNCxZVljJT7wDD5fr6UhkhbYS8Z3/c5HzfT1ryLT9K8/+xrbQtBv7DUYbaZNXlngaMSAwspVnPEhZyCDz9afo81zc/8ACA6SukatHPpRZbxpLV0SMiBkxvIxyeh6U1jX1j/Wnl5/gTLJ4q7jPa99FdWUvPryq3qj1uOWJ2ZI5EZl+8FYEj60izwtv2zRnZ9/DD5fr6V4x4VtNU0m9lk0zQb28lSwuRIbi3e2uEfqqPIDsmJPAYc9+Kr6XZ3UNwTa6deJFPoV5BN5elywKZvLyquWLNI3DfMe596hY+Vl7po8jhzSSq6Ly9fPTbS+/Q9vikgZysckTMBkhSCcVla34gt9NvtKtVjFwdQvPsm5JB+6Oxmyf++elebyeG72ztfDDaBp81nqNzotzFdTIrKfNNuNgkPY7umehqGws9O/tvwVFpPhvVbO7tLoHUZZLSRFB8tgS7EYY7v4v15oljKm3LZ6fptp5hTymhfm5+ZWl07c2+uiutN7nslxGZbeSINt3qVzjpmi3iSC3jgj4SNQq/QDAp9Y3jfXIvDnha/1iVgDBETGD/E54UfmRXfOUYJzfQ8OlCdWUaUN29PU+aPjNqS6p8SdXmRg0cMgt0IOfuAKf/Hga46nzSyTTPNKxaSRizE9yTk02viKk3Obk+p+74WgsPQhRX2Ul9yEopaKg6BKKWkoAKKWigBKKWigApKWkoA+mvh42/wNozBs/wCiqM/Tit6sD4crs8CaMuc/6MD+ZJrfr7bD/wAKHovyPwjH/wC9VbfzP82FFFFanIFFFFABRRRQAUUUUAFFFFABRRRQAUUUUANkXctP0W8+w3fkyHEMp59FbsaSoLmIOppgdhRWN4d1DzU+xzt+9QfISfvL/iK2aZIV8+eLrI6f4m1C1IwFnZl/3TyP519B15b8aNJZLq21qNPkkHkzEdmH3T+IyPwrxc8oOph1NfZf4HDj6fNT5uxwFla3F5cC3tY2klYFgox0AJP6CpbG8v8AT2M9s8kQkGwkoCrDrggjBqTw7qC6Zq8N4xlCKHVvKPzYZSOPzz+FX9Q1u3uNKktUF0Xkjjj8tyPKj2EfOvfc2OfqeTXy9OMOTm5rS1/4B5UVG172ZmTteXzzXl1M7ycHLg5foAF4x6enFSWc2o29ndQ28rRCXEcsWz53Ug+2QOOeR+NbOm+KltJICVuSkNpDCigqdrIQWYA8c4//AFVM/i23U3rQR3YkmhCRykgMrBJF3dTjlx0J6H6VvGFL4vaalqMN+Y5RYZizKsMpZfvAIcj600LJj5VbHPQenWu30XXrCaWC6ur+azaCSKSXa43z7Y1Uhv7wyDjqeTxWPoHiCDTop4ri2edWm3R4I+VGIEg57lRj8ah0KSt7+juJ04K3vGDskwTschQCfl6D1qeOxuZLGa7CkRxsikHOWLdMDvW5D4kt1M5eO5A81miRCNsqFAipJ7AAdM9T9alg8WLG77oJZYjHBGiMR+7CJtcr/dbOSDRGlQ6z/AFCn1kYN7p13ZiDzVO+eHztig7lXP8AFx7VWWOZsbY5Tu6YU810y+JoPPG99RCJHCqyKw8xvLLZVsnG1twzz1HemSeJo55WVzeWsRto4kNuRuiZSCdoJHB6dQf5USpUOkwcKfSRze2QLv2uFzt3Y4+maZXTan4lhu9ElsVhlV3+X5lQg/Pu3lgM7u3AH9K522hkubiO3hXdLK4RF9SelY1YRjJKDuZzik0ou56z8F7Iw6Bc3jDBuJ8L9FGP55ru6o6Dp6aVo1rp8fIgjCk+p7n8Tmr1fd4Oj7ChGn2R9BRh7OmohXyD8btL/sn4m6vEECRzyC4QD0cZP65r6+rxD9qbw20+n2Hii3TJtj9mucdkY5RvwbI/4EK93KKyp4jlfXQ+f4qwjr4FzjvB3+Wz/wA/kfPlafh9daa6n/sOS7jnS3kklNvIUbylG58kEZGB071mVteENYTRr+6lke5SO5sZ7Vmtz8y+YhUHGRnBwcZHSvqal+V2Vz8zocvtI8zsikZNUeNQWvWSZFjXJYiRF+6o9QMDA7YrW/tTxVrk1n4f+23rOWESW7TMgdy7Puk3HBbcxO411mg+OdJXUd88uoQLNHyrlfKsSkLKPs+O7HAHC4zznrXNT+JYP+Eo03U4ZNR2WVuITdPs+0yHDfvDncuRuwASeFAyOowUpydnDb8zvdOlTimqrs3Z27f1r+D1Kc0+sQXkWlXerx3dvNMsrxfb/tFs7M3LP5bEE55Peor3VNfOtT6wbm9gu7pyDPCXj3g8bVIxxjAA9MVoXniOxfxZo2rRwzzJYNEZ5pI0SW5KPu3FVO0HGFHJ+6MmtpviFDJqE8k0F7JbFrX7PEXH+j+XAY3ZAeA2W3KfUDNDc1rydBRVJ3Tqta6dem/y2076HNXh8S6Xo1rbyahfw2OoRs4tVnkCkF2Uh06ZJU8c5qrp1vruoS2umWYvZPtEiwQRbiELbiQozwMMzH2JJ9a7I+NNBltbKxvH167htTbyfaZVjMzvFNK+3BfAUiXGckjHfNWW+JdoX02bydR32d3FII1Koqxq7MQCpAYkMRyoI/vGp9pVtpD+uhp7DDNq9bSy/wCCjhLaTV4Zb28W+u7SdkYzSGR1efLqGXI+8ckE5PY98Ulvda9a3Stb3GpwTxF5QY3dXTfjc/HIzgZPfArrLXx9DbalFM0N1fW1vp8drFDc7cM63CSM7DJHzBOevPtzWtB8T7JGaGVdRkgOGLrbwxO+GLBPkIZQOzbz1Py9qJTqfyEwo4d2/fNfLr955bNJJNK800jSSOSzu5yWJ6kk9abSu252bpkk9aEVndURSzMcKoGSSegrsPK1bPff2UNLZLTWtaZWCyOltGccHblm/mK9zrmfhf4dHhfwPp2ksoFwsfmXJHeVuW/LOPoBXTV8TjayrV5TWx+x5PhHhMFTpS3tr6vUKiupkt4Glk6D9T6VKSAMngVhXczX90FT/Uofl9z61ynphZxvcXDXEvLMcn29q2oVCrUFpCI1FWqACiiigArlfij4VTxZ4Xls0Ci9h/e2jn++B93Poen5V1VFDA+Lp4pIJnhmjaOWNirowwVYcEGmV7h8dfALXHmeKdGgLSqM30KDlgP+WgHqO/5+teH1hJWNk7hRRRSGFFFFAHYeAdQFvp+oWMl1YrHNLFI0FxctbM23PzpMDwR/dPXrXR/27oYt/wCz11RZGvL29jj1N5MTWodYwsh9AxGC2AcA4715ZRTuKx3yX1hD4NFi9/atcJpE0BRZVOX+3bgB65X5h7c10F9rmn3Oq3IfWrD+z4764lWeG8MM8G49VUZWcHA7H0ryGii4WFbG84ORk4OMUlFFIYUUUUAFFFbngjwzf+K9cj02xUqv3p5iPliTuT/QdzQB1vwJ8HnXNfGs3sOdPsGDLkcSy9l+g6n8K+i6oeHtIstC0e30vT4/Lt4F2j1Y92PuTzV+toqyMZO7CiiiqEFFFFABRRRQAUUUUAB6GuXJySa6abiFz/smuYpMaCiiikMKKKKACiiigAooooAKKKKACiiigAooooAKKKKACiiigDk/i7GZPh7qfGdiq/T0YV86V9O+Orc3fgzV4AMlrRzj6Dd/SvmEdK+czmNq0X5H6bwRUvhKkO0vzS/yFooorxz7UKKKKACkpaSgBaSlooAKKSloAKVGZHV0YqykMrA8gjoaSkoEfWHwk8YReLfC8Uski/2jbARXad92OH+jdfrkV2NfHfgjxNqHhPXotV087sfLNCx+WZO6n+h7V9WeEPEml+KNHj1LS5w6HiSM/eiburD1r6rLsaq8OST95fifknEmRyy+s6tNfu5beT7f5GtG6SIHjZXU9CDkU6sfUbK/tZGvdDaLzCcy2cpxFN7gj7j+/Q9x3EGneLdKuLsafes+laj/AM+t6BGx/wB0/dce6k13e1SdpaHz6w0px5qeq6916r9djfooorU5woorJ8Q+JND8PwGbWNTt7UYyFZvnb6KOTUykoq8nZF06c6slGCu+yNSV1jjaRt21QWO1SxwPQDk1xem/FDwpqWv22i2E15cXVxKYlxbMiggEnO7BHQ9q5HVfH/ibxvcPo/w+02eC3J2zalMNpUex6L+rewrX8G/Ca18P6zpettqct1f27SNdFx8sjMuBt7jBPU9c1wPFVKs19XV49X/ke/DK8NhKMnmErVGnyxT12fxaO13bqem187ftC+Ml1fV18OafLus7F907KeJJvT6L/Mn0rtPjV8SotDtZdB0OcPqsqlZpUORbKev/AAP+XWvnQksxZiSScknqTXDmuNTXsYP1/wAj3+EsikpLG11/hX6/5ff2CiikrwT9DFopKWgApKWigAopKWgAoopKAFpO1LSopd1VRksQAPU0CPp/wXF5HhDSIyMEWURI+qg/1rXqGxhFtYwW46RRLGMewxU1fc048sEj8Drz9pVlPu2woooqjIKKKKACiiigAooooAKKKKACiiigAooooAKDyKKKAKsyPHIssbFXU5Uj1rpdH1BL6DnCzJ99f6j2rDZdwqunm212k8DFWBH0I9DTQmdlVHXtNg1fSbjT7gfJMuAf7p7H8DVm2nWdMjhh1HpUtKUVJOMtmS0mrM+ctW0+50vUZrC7QrNC20+47EexFVDXt3xB8KJ4gshPbBU1CEfu2PAkH90/0rxW5gmtp3t7iJ4pUJV0YYINfDZhgZYSpb7L2Z4OJw7oy8jsrPwzZwuS10SkltIry3EeEjbYG3Y+8Mc9vxqfQdFtoXCTwCQCcRhZ4V3DFxCCSe+QT+B964dri4ZVVriZlVdoBckAeg56Uv2m5yP9JnyMAfvDx09/YfkKI4qjF3UAVaC2ibXhjS4Ly+E8wmkSO9iiEUKB87mJywP8Hy4P1rWbwjYzXC41FkeWRWKRxEqqu2NoO3GR9exrjYJ54GLQTSxMRgmNypI/CnC5uQioLicKrblXzDgN6gZ6+9RTr0YwUZQuTGpBKzidFb+HbG+ghbT7m8Ms0ImRZVXG3zRGRx35zUt14Y0+1QTzXd4YHEYQIg3bmdkOc8YG3P41yyTTJjZNIuBgYYjAznH5806W6upf9bczyc5+eQnn8TQq9G3wagqlO3wnV2Xh61tXu4pvtFxL9muNsghDRJglAfXdxn8qyPFGjw6TJB9nmmljl3gNIoGSpA+o69CB+NZYuroRtGLqcI5JdfMbDE9SRnmmzTTTMGmmklIGAXYsQPTmpqVqUocsYWYpTg42URleifCHw601ydeukIijytsD/E3dvoOlYHgbwpc+Ib0SSK8Wnxn97Lj73+yvv/KvbrWCG1t47e3jWOKNQqKo4AFerk2XuclXmtFt5s68FhnJ+0lsSUUUV9WeuFU9c0y01nR7rS76PzLa6iaOQexHX61copptO6JlFSTjJaM+KPG/hy+8K+JLrRr5TuibMUmOJYz91x9R+uRWLX138W/AVp420Tau2HVLYE2k56Z7o3+yf0PNfKGs6Zf6PqU2m6lbSW11C2143HP1HqPevsMBjY4mGvxLc/Js8yeeXVnZe49n+j8ynVjTITc6la2w2kyzInzZxyQOcdqr06KR4pEljYo6EMrDqCOhrvex4qtfU6/xb4NTSY9Rmj1SKW4s/LlntUt2VY0kfaoViTnHHHoetWNF8O6FqFlp8M8d3Yy3j20cF1LMA1xI8irIEh6+WoLYfOMqPXA5O81bVLtrhrq+nmNyqpMXbPmKpBUH6EA1Ym8Sa7NYx2MupTPbxokaIQPlVMbQDjIxgY5rm9nV5UubU9BV8KqjkoaW236+umnbr9x09r4f8O3msaYv2e/trfUIbnZAtwGZJImdQSxXO07fzzVIeHdPHgeLUFZZtSls2viBcFWjjExi+5t2lfl5+YNk8DANYNzrmsXWox6jcajcSXca7UlLfMo54H5n8zUaatqaaS2krfTixY5MAb5T3/LPOOmaPZVNNf61E8Th3f3Oj6Ly/wAn6XKVFFFdJ5wV6x+zr4JbW/EA8RX0OdO058xbhxLP2HuF6n3xXKfDLwLqfjXWVt7dHh0+Jh9quyvyxr6D1Y9hX1voOlWOh6RbaVpsAhtbdAiKP5n1J6k14+aY5UoOlB+8/wAD63hrJZYmqsTVXuR283/kv+AXaKKytWvzk2lqcueHcfw+31r5c/SiDWNRWSU2cDDAOJGB/SpLHy0ApNNsEQAlBn6VrJGqjhR+VAEK3CDinfaY/wC8Km2r/dH5UhjQ9UX8qAGCdPWnCRTSGCE/8s1phtY+xdfoaAJgw9aWqxt5V+5KD7EU3dPH96Mkeq80AWz0rw74ufC54Wm17w1AzxEl7mzQZK+rIO49R27V7RHdKTgnnuDU6urUmrjTsfFp6n1or6L+I3wr03xAZNR0do9P1M8sMfupj/tAdD7j8RXg3iHQdX8P3ptNWsZbaTPylh8rj1VuhrFxaNVJMzaKKKQwooooGFFFFAgooooGFFKAWIVQSScAAck16R4A+E+ra40d5rQk0zTzg7WGJpR7A/dHufyoSbE3Y5LwZ4W1XxXqq2OmxfKMGadgfLiX1J/p1NfTngrwvpvhTR00/T48scNNMw+eVvU/0HarugaNpuhabHp+l2qW9unZRyx9Se596v1tGNjKUrhRRRVEhRRRQAUUUUAFFFFABRRRQBHc/wDHvL/uH+Vc1XS3P/HtL/uH+Vc1SY0FFFFIYUUUUAFFFFABRRRQAUUUUAFFFFABRRRQAUUUUAFFFFADLiJZ7eSCT7kiFG+hGDXyhewPbXk9tIMPFIyMPcHFfWVfOPxW086d481JAuEmcXCe4cZP65rxc6p3hGfbQ+54HxHLXq0X1Sf3f8OctSUtFfPH6SFFFFACUUtFABSUtFABSUtFAgpKWigYlbPhLxLq/hfVF1DSLkxP0kjblJV/usO/8xWPRVRk4u8XqZ1aUKsHCorp9GfUHgH4qeH/ABKkdtdyJpepHAMMz4Rz/sN0P0PP1rs9X0rTNZtDa6nY295Af4ZUDY9x6H3FfFddX4Z+IXi3w+qx2OrSyQDpDcfvEx7Z5H4GvZoZvpy1o3/rsfDY/gz3/a4GfK+z/R7/ANbnvsvw9Npn/hG/FGt6KuciFZ/OhH0R84qrL4b+JyAi38fWsgHTzdOQE/Ugf0rjNK+Pd0qhdU8PxSnu9tOU/wDHWB/nW3H8efDhUeZo2rq3oojI/PcK6o18FL4ZNfNr/gHkzy7PKbtOkp+bUJfi9S5P4F+IGoZXU/iPcCNh8y2sHlfh8pFT6J8HPC9nOLrVJLzWbjOS1zJ8pPqQOv4msW7+PWjqp+yaDqEp7ebIkf8ALdXK678cfEt4rR6ZZWWmoejcyuPxOB+lZzr4CLu/efzf56HRSwHEFVckUqcX25Y/+k6nvk82j+HdJ3SPaaZYQL7Roo9hXi/xI+M0lykumeEt8MZyr37jDEf7A7fU8+wrybW9a1bW7n7Rq2oXF5J2Mr5C/QdB+FUK5MTms6i5aa5V+J7WV8I0MPJVcVLnl+H/AAfn9wsjNI7SSMzuxJZmOST6k+tNpaK8k+wCiiigYlLRRQAUlLRQAlLSUtACUtFFABWv4Kszf+LtKtNu4PdIWHqoO4/oDWRXffArTzdeNDdlcpZwM+fRj8o/ma2w1P2laMe7PPzTEfV8HVq9ov7+n4nvNFFFfan4aFFFFABRRRQAUUUUAFFFFABRRRQAUUUUAFFFFABRRRQAUbQzD6iilT76/UUAbE0LxOJYjhh+tWrW4WZf7rjqtSFdy1Subcq3mRkqw6EVRJfrnPGPhHT/ABFF5jf6PeqMJOo6+zDuK2LW7DkRzYWT9Gq3WdWjCtFwmromcIzXLJaHz94i8O6roU5S+tj5eflmQZjb8e30NZFfS00cc0bRTRrIjDDKwyD+FclrPw80C+LSW6SWMp5zCflz/unj8sV83ichknei7rszy6uXvemzxaivQL74XanGSbPUbade3mKUJ/mP1rPb4c+JgSBFbEevnCvLlluKi7OmzleFrL7Jx9Fdpb/DXxFI2JGs4R6tKT/IVuaZ8LYVIbUtTd/VIE2j/vo/4VVPKsXN/Bb10HHCVpfZPMY0aRxHGpd2OAqjJJrvfCHw7urtku9bDW1v1EA/1j/X+6P1+leiaJ4d0fRl/wBAsY437yH5nP4nmtWvawmRQg+as7+XT/gndRwEY6z1IrS2t7O2S2tYUhhjG1UQYAFS0UV76SSsj0QooopgFFFFABXJfEbwDonjaxC30fkX0QIgvIwN6ex/vL7H8MV1tFXTqSpyUouzMa9CniKbp1Y3TPjnx38PvEng+4b+0LRprLP7u8hG6Jvr/dPsf1rk6+8JY45omiljWSNhhlYZBHoRXnnin4N+DNbZ5oLWXSrhsnfaNhSfdDlfyxXv4fOo2tWXzR8Nj+D5puWElddn/n/mfKRor2nV/wBn3WonJ0rXbK6j5wJ42ib6cbh+orAk+CPjxXKra2TgdGF0oB/OvSjj8NLaa/I+dqZHmFN2lRfy1/K55tSV6hZ/AzxxM+2ZdOth/ee43f8AoINdToX7PfzB9d8Q5HeKzi6/8Db/AOJpTzHDQ3n92pdHIMxrPSk166fmeEKrMwVVLMTgADJJr1T4b/BnWddeK/8AECyaVppwwjYYnlHsp+6Pc8+1e5+Evh/4U8LlZNL0qP7QP+Xib95Jn2J6fhiuprycVnLkuWireZ9RlvCEINTxcr+S2+bKOhaRp2h6XDpulWsdraxDCog/Mk9yfU1epJHWNC7sFUdSaxb2/kuyYbXKxdC/dvp7V4bbk7s+0jGMIqMVZIl1LUWZjbWZy3RnHb6U3T7IKAzD8+9O0+yVFHFaiIFFBQkaBRT6KKQBRRRQAUUUUAFFFFADJIo5PvoD796ga2ZeYZD9Gq1RQBTE0kZ2yqVPr2NM1Kx03WLJrPUrSC7gbqkqhh9R6H3q8wDDDAEe9VpLXad0DbT/AHT0oA8s8UfBPTrlmm8P6g9kx58ib95H9Aeo/WvN9d+GvjLSSxk0eS6iH/LS0Pmg/gPmH4ivpmO4ZGCSqVb3q0jhhUOCZSmz4xuIJ7dytxDJEwPIdCuPzqIEeor7PurS0ul23VrBOvpJGGH61k3PhDwvcHM2gacxzn/UKP5VPsyuc+Rsj2pR8x2ryfQV9aL4J8IqwZfDunAjp+5FX7TQtFtMfZtJsYSOhSBQfzxR7MOc+UdI8N6/qzBdN0e9ucn7yQnaPqTwK73w78FdfvGWTWbu302LuiHzZP0+Ufma+ghRVKCE5s5Twh8PvDPhnbNaWQuLxf8Al5uPncH27L+FdXRRVkXCiiigAooooAKKKKACiiigAooooAKKKKAGXHMEg/2T/KuZrqHGUYeoNcvSY0FFFFIYUUUUAFFFFABRRRQAUUUUAFFFFABRRRQAUUUUAFFFFABXkX7QmlnfpusovBBt5D79V/rXrtc/8RNI/tvwff2SLumCebD/AL68j8+R+NcuOo+1oSj1PWyPGfU8fTqva9n6PT/gnzRSUv5iivjj9sCiiigBKKWigApKWigBKWikoAWkz70tegfDj+zptDlvr63t5D4duWv3V0GZoWjI2n+9+8VOP9qtKcOeXLc5cXifq1P2nLf/AIO33uy+Z59mjI9RXq15pulaf4ls9Eit7KeUwXepW6uqlZJpAfs8ZJ6gKoIXplqfYq1vo1xqmt6PYrrselXcjQS2yL8iyw+VI8Y4ByWxwMgVt9Wd2m9jz3nEbJxhvtrrre3y0380eX3tjdWcVrLcxeWl3CJ4CWB3oWK546cqevpVbPavV7vydQ8KWT2saP4kfQfNjV4VKGATSmQRDoJMZPTgDjmrF3pmjroTpFEZNLXToZLdxp6Kgnwh3faC+WYuSCmO5GOKbw3Z9P6/r0JjnKWk463a/H+rd7Pax5BuHqKK9ke5WbxF4ltINAjEdtei3t5tPsYZpbdcsTuib7yt3btwK4yPS1l+LH9mD+zHX7c3AjP2dsAtjYGz2xtz14zUTw7jazvrY2oZoqnNzRtaPNvfSyf6nHZGOooyMZzxXtBsYs6NqVzpTSTLDqaTG8sIoS+yDdGGjTIHO4jPPFY2mKuqaRpusfYbObXpdPvPsqC3RVmkjlQL8gG1mCM+OOcVTwrXX+tP8zKOcqSvyabb9fe8tvdbv07HnN1Y3Vra2l1PFshvEMkDbgd6htpPHTkHrUsWk6lJFNKtnKEhtRduX+X9ySAHGeoJI6ZzXU/E9b+PT/C39p2i2l4dPkaWIRCPBMzclRwCeuK6i61HUTo/9oTQQSwjwjG0TNbL5bSb0DDgYOOOOxoVCPM03tb8ip5lUVKE4pPmbW/aVlbv/TPIMjGc8VY+yXH9nHUNg+zCYQl94zvK7sYznoDzjFepaRa2WoW1rq0sUSaxcaMssXkWCTFnFw6M6w5VWYIAPxJxWium6Sup6URp8LPJrEAu0e3SPcxtJCylAW2AkAlM8GnHCN213MqmdqDceTVXv8t/+A/wPFKWrms30uo6jJdSxQRE/KEhiEaKo4AAFU65Xue5BtpNqzEpaKKRQUlLRQAlLRRQAUlLRQAV7f8AALS/s3hu61R1w15NtQ/7Ccf+hE/lXidvDJcXEdvCu6WVwiD1JOBX1L4e02PSNDstMj6W8KoT6kDk/nmvXyejzVXN9P1PjeNMZ7LCRoLeb/Bf8Gxfooor6Q/LwooooAKKKKACiiigAooooAKKKKACiiigAooooAKKKKACnR8yKP8AaFNp8AzPGP8AaH86AOmHSkYZFLRVElO5tVcdOaiiuJbYhJgXTs3cf41onmoZYQ/agCSORJEDIwYe1OrMeCWB98DFfX0NTQX6523C+W3r2NAF2igEMMggj1FFABRRRQAUUUUAFFFFABRRRQAUUUUAFFFFABRRRQAUUUUAFFFR3FxDbpvmkCD370ASVWvb6C1GHO5z0ReprOudSnuDstFMaH+Mjn/61NtLElt8hLMeST1NMBjm61CTMvyoPuoOg/xrQtLRYx0qxBAqDpU4GKLgIqhRxS0UUgCiiigAooooAKKKKACiiigAooooAKKKKAGyxpIu11yKqOktudw+eP8AUVdooAhhmWQDBqaqk9sVJkg4PdfX6UttcB+DwehFAFqigciigAooooAKKKKACiiigAooooAKKKKACiiigAooooAKKKKAA1zEg2yMPQkV09c3eLtu5R/tmkxoiooopDCiiigAooooAKKKKACiiigAooooAKKKKACiiigAooooAKKKKAPnD4o6GdC8YXUMa4trg/aIPTax5H4HIrl69/8AjL4e/tnwub2CPdd6fmVcDlo/4x/X8K+f6+Rx+H9hWa6PVH7Jw5mP17Axk370dH8uvzQUtFFcR7wlS2dvLeXkNnbJ5k88ixxoCBuZiABz7kUyMKZFDttQkbj6DvXqxt7+HxVDbQ6Hp66BBqFn9hu/LVCF81NrpIOZGYZyOep9K1pUuc4cZjPq9lbVp7u21vveux5jFYXcuqjS0iBvDN5AjLqPnzjGScde+cUahp95p627XkPlC4j82ElgdybiueD6qR+Fem6aYNY1cyXlhZf6N4tht4gluo/dOZNyNx8wO0dc0TQMdMt5dPsobvV4NFU2ULxCTCm8lEjKh4LBenB71ssMmr3OB5tKM1Fx7X+d+vba+mmu55jd2V1a21pc3EXlw3cZkgYsDvUMVJ46cgjmq2Rn3r2PW5LrTfB327UdGsk1ODSIGWKW2UrC73UnzbOgJByR6mkTS9HbSolEPnaa2nxzB101AvnnBL/aC+S2/I2Y9sUPC66PoKGde7zSj1a0fb/gNeuux46CM8EUu4qCNxAPB5xmvR/FUsd6PG1jJY2MUOk3CfYxDbLG0f78ofmAycjrmqHhSG9Twpb3Ph/S7bUtRl1Bo70SW6zGOIKuxSG+6rZfLcdOtZuhaVr/ANXsdccxvS53GzulvpqlLV9NH9+hw7OxYFnJPYk80rSyMzM0jEkYYluSPQ16dpVnOsemLpGh6bPFcahMmsqEWdIQJAAm852xiPkMD688Vb0zw/Bd+JPD1zpWnLdaNDa3Syz+UGj+V5tu8/3sbMZ56VccNJ7P+tP8zCecU4Xco7X6rpf7r2077nl99a3th9ma6V4fPgWeA7xzG2dpGDwDzxS3dlqFobWC4SSP7TEk8CbwQyvnawwcDODXowhmbw9aXOmWUV7rUehaeLeN4hKwiJfzGVDkE/dHTgE1jfE5LiLxRoKXlqlpcDS7PzYUXaEbc2Rjt9O1KVDli5XKoZi6tVU7Lr66JPbtrv6nH3sV5p+o3Frcl4buF2jmUPyGB5BIPNVw3zZDcg9c85r13xXYzS654nh8R6Zb2OkJNvtLsQKjeYZVA2v1YlS2Rz+GKp/ETTtPg0DU2+zlUguo105hpyW6qmSNqyByZlK4Oce/Gac8M1d32/r9CKGcRnyRcdZW21Wtv89V08zzEzTEndNIT1OXNNEjDbiQjb93DdPpXceH9FuNY8OeGv7N037XLFrEovDHGCVQmIrvP93AbGeOtdXcC1j8UeHtFj03T/smpXV9HdZtULSILmVVGcZXA6Yx+lKGHcle/b8bf5l1s1hTlyqN2ua+u3Lf80tDxySR5G/eSM5/2myaPOfbs819oH3d3GPpXq2n6Zo//CKWoWMy6dLpUkl066ejATbWJY3JcFGVgMLjtjBzSazerb3HiWGLTdLVdM0+1uLT/Q0JSVvLDOTjnO48Hj2p/Vmldv8Aq1yVm8ZT5IQ2+XVR7d393XoeVCVlKsJGBUfKQ3Qe1WYbW+l0+41GJZGtreRFmk3/AHXfO3vkk7W59q9TvLW6XRdS1DQtFs7jUZY9NnYLaI5QyQEyMiEY5OOAO54p0FlpZSa31K3trYT3WktqcCYSOOYrNuU44UE7cjtk0/qrva/9a/5Gcs5XK2odut39m+n/AG9o+54/keooyPavU7Zvs9uJPGGj2dlJNfmxhAtUjJt5EZXYADkIdjBuvvUFlpItfESaBFFayXGiabI9ywtBPJJOzAsY0yBIw3AAMcAAmp+rvTU3/taOt47a73Xydu9l8zzu2s7m5tLq6hi3w2qq077gNgY4H159KW2sbq5srq8gh3wWiq07hh8gZgq+5ySBxXsGo6ddRJqk+k6OJLu50C0nMUlsgLyi4YMxjX5d4AXKjpVBbSzbTLoatBDY3FzZWB1aKNRGIyb1RkqOFJTBI4q3hbdej/U5451zK6j1S3u9eW+nzdn3toeSgj2oyK9M+JFhZw+HrqR4CksV8qWTf2alqojO7KKQ5Mq4AO7H4803wpZu2neHEsNKs7vTbov/AG1NJCr7DvIYO55jATBGMVn9Xany3OlZrB0FWUett7bK/X7vX7zzXI9qWuz8dXFva6Boem6fa2iwT2XnPcCFfNlAnkCZbr0X8c81xlZTjyu1zuw1d14c9rav8HYKSloALEKoJJ4AHUmoNzvfgjoZ1LxV/aMqZt9OHmcjgyHhR+HJ/AV71XNfDXw//wAI74Vt7WRdt1N++ufXee34DArpa+uy/D+wopPd6s/GuIsx+v46U4v3VovRdfmwooortPDCiiigAooooAKKKKACiiigAooooAKKKKACiiigAooooAKmshuu4h/tCoataUu6+j9sn9KBG/RRRVCCiiigBGUNVae2V8/KKtUUAZXlT2x3QSED+6ehqaLUdvy3EZU/3l5FXSoNQy26t/CKAJYpo5V3RyKw9jT6y5bLDbkyreopqy30OPmEg9GFAGtRWcmp44mt2X3U5qePULR/+WoU/wC0MUAWqKakkb/ckVvoadQAUUUUAFFFFABRQeBzUUl1bx/fnjH/AAIUAS0VQk1azX7rPIf9harSatcScQW4X3c5/SgDYqtdX1rb5EkgLf3V5NZTLfXP+tmbH91eBU0GnKuMimA2bU7qb5baPyx/ebk1HDYySv5kzM7HuxzWpDaquPlqwqBaAKsFoqD7tWlRQKdRSAKKKKACiiigAooooAKKKKACiiigAooooAKKKKACiiigAooooAKrXdvuPmxYEg6/7VWaKAKlrcbvlbgjgg1bBzVW8t2b99DxIOo/vCi0uA49+4oAtUUUUAFFFFABRRRQAUUUUAFFFFABRRRQAUUUUAFFFFABWDqy7b5/fBrerH11cXCP6rSY0Z1FFFIYUUUUAFFFFABRRRQAUUUUAFFFFABRRRQAUUUUAFFFFABRRRQAEAghgCDwQe9fOfxQ8NN4c8SyJChFjdZltj2A7p+B/TFfRlYHj3w3D4n8Py2LbVuE/eW0h/gfH8j0NcOYYX6xS03Wx73Dubf2dik5fBLR/o/l+Vz5noqW8t57O6ltbmNoponKSIw5UjqKir5J6H7GmmroKd5su1V82Tahyo3HCn29KbSUAPEkgPEjjndwx6+v1oEsoZWEsgZfukMcj6U2igLIe800mfMmlfPXc5OaRJJWAhSSQgtwgY4z9PWm167qEYi0tby30mDTPsKWrCO4sYniZtyDfDcKfnJyTtYHqfStadPnu77HDjMWsM4x5b83/A/zPJ7lbiC4mt7hZoplYrNHJkMGB5DA85z61Gkrx5McjpkYO1iMivU/G2m6prE3iaJdKM1+mtRG3EVqqyG2PmgOMDJUnGW79zU3iPT7jT9Svh4b0Syvb46p5F3GbVJRFGIY9i7TwqsS5LDHTrW0sM0276f8P/kccM4hJRTirtd9NovV9tdPQ8vltb610+C8dZIrW83iJw+BJsIDcA9iR1osYb+eK4Fm0uy3iM8oWXaFQEAtjIzyR05r1GytbObw9YWyWtsmultSGl252zWyuJE3KCSQzY4TORn8K4/4d28U95rS3VvHIyaczASRg7W8+EZAPQ8kfial0LSSvv8A5GlPMeenOTjrF/f7zS/Le+9+xyyTSK6skrhlGFIcggeg9KsTWt9/Z8WqTLI1tJK0KTM+cuoBI654BH513fjRobuy8YwmwsYE0rUoUs/It1jaNWkZWGQMkEetL4Kt7a58J6XHcQQ3Egv757WCb7ktwLdTGp9ctjjv0oVD3uW/9XsDzG1FVeW2tn/4Dzf5fiedvNLIoWSaRxngM5IzQ0kjqqtI7KvCgsSB9PSvT7O2+1Q6da+ItLtLLWNVN1Yqv2ZImMZRTFIUH3SJMgNgEjNSeLrPRbPQrvUre3tIzbRjQPliB/eo43zY7tsB+br70fV3ZyuSs2jzxp8mr7are2/3nlkc00WRHNJHu6hWIz+VHmyblbzX3D7p3HI+ldv4P0vQtS1S48OWOoNff2lbERy3FmIGhlRg4wdzdVDA8jrXQ61YaPfSWt9p1rpsS6/dwWcMciBY4xC7LL05XdsTJGCdxpRw8pRvf+v6t95VXNadOryOD/L8Hr0l/wCA+Z5MJJPLMYkfYTkqGOCfpQZHbdmRjuGG+Y8j39a9lk0exvLewuL/AEwo0WpSxp9p0+O0DfuWaOMqrElDIFA3HJqrpFgL3T9Hm8TaXaWd+15d7VFkitKywqY1aMbc/NnC5GcD1q/qsu/9af5mP9t07X5fx9Xpprtr20PMoNYvYdGn0uOQCCaeOdnyd4ZFZVAOeBhj+lQahbXdjL5F4GjeRElKlwdwYZUnB9D9a6r4m2tvBbaXN5Tx38kcgnZrJbQyKG+VjEGO09RnjOK6HULNre3uLjw9pNrd6utvp4MX2VZTHC1vlnWM8El8AnHf3qfYttxb2/4c1+vwjGNSMfiv5apqO/b5HAafLfWAttektIbu3SZoYvtf7yMuFzjbnPGQfSqV3fXV1qE1/NO5uZpGkeQNglicnpXrGuWl9beHN3hzRLW4ul1CNruBLdZlt5nt08xVU5GN2QfSpLPT7FNTubWz0aPy5rwJNLBZx3cSOY03xSKSGjRWLYZT6+lW8NLa5zRzenZ1HBX169Fbf7+m/oePiecH5Z5QR6OaRpJGLbpHO/72WJ3fX1rW8RwahawWdrdW0C2kTzpaXEUQUXAEhDnf1cBuAT0HFY9csk07HuUpKceZf1/X4Mc8kkgUSSO4UYUMxOB7elCySKjIsjqrfeUMQD9RTaKk0shSzMAGZiAMAE9B6CkpKWgArv8A4LeGf7X17+1bqPNnYMGGRw8v8I/Dr+VcZoemXesarb6bZRl553CjjhR3J9gOa+mfDOjWugaJb6XZj5Il+Zu7serH6mvTyzC+2qc8vhX5nyvFWbrB4b2FN+/P8F1f6L/gGlRRRX1B+UBSBlJIDAkdQD0pay9atrpHGp6Wge8iXDwk4FxH12H0P909j7GplJxV7F0oKcuVuxqUVT0bU7TVrFbuzclclXRhh43HVWHYirlOMlJXQpwlCTjJWaCiiimSFFFFABRRRQAUUUUAFFFFABRRRQAUUUUAFX9DXN2zeiVQrV0Ffllk9wKYjUooopiCiiigAooooAKKKKAAgUxo1Ip9FAFd7ZW7CoJLFD/DV+igDIfTlzwPypotJ0+7LIv0Y1s4HpSbRQBj+Xer0uZfzoH9oAcXD/iK2Ni+lJ5a+lAGQRfnk3Mn4U1orwj5rmb/AL6NbPlrUMoDMEUcmgDFFjJcP87uyjrljViPTVB+7zWwkaooVRTsD0oAzksFX+GrCWqr2FWaKAI1iUdqhm1DT7e9hsZr61iup8+TA8qh5P8AdUnJ/CrVfOfjzXrXUPGWq+IotViiu9IuoYtNt93Myox3sPxyfxqZOw0rn0ZRXm+t+K/EN/4q0XS/C89kkOq6X9qVrhNyxtk5bI5OAMY9awpviJ4klN7d2cqMLGfyFsxpcr/atuAzGUfLGTycf5JzIfKz2Wisu71G7bwo+q6fZl7prPz4beQ4JYpuCn8eK4Hwh4r8RarqMWmXms2lreXNux8i5054ZIZB0MfVZVHfJBp3FY9RVgwypBHtS14R4N1jXPDvwws76xvofLudaW2WJrcHYpLbznPOcD6Yrq/GHjvVNB8T+IrcCKa1sNMimt4inPmuyLkt1x8x4pcw+U9Eur2ztZYIrq7t4JLh9kKySBTI391Qep9hVivH/FCeJo/EHgebxDqFjeLJqSyL9ngMZjbglepDDHfioh8SfEFwsmsWgElsl0Y101dNlYvEGwW88fKGxzj/APVRzBynstJuGQuRk9q8tfxL4yv38WzadqFjawaHIzostrvZ0CltnUY4U8881lpeav4g+IngvVlv4bWa80+SRALYMIgFbevJ+bdg4PbNHMHKez0V5OnjbxLD4gePVLm10pBfeSltd2biF4s4BFwucP7EAV2XxQ1m+0DwPf6tprot1AYthddw+aRVPH0Jp3FY6aivM28S+LNF1SwtdZvLG9j1awmnt2gt9ht5Ej3YPJ3LyOTWbbeOPF9r4Ci8V6g2nyRXWLa1iSI7jKXI818dsK3yj0FLmQ+U9eoryNvHXiS0s9Yhkm+2mHTnura+OlyWwjkU8oyP1HoavWXibxbpkvhm/wBavNPvbHXpI4jDDB5bW5cAqQ2fm6jPHr9aOZBys9Oorx+9+IGvW11BepqNjdwSakLVrW3snMKxlsZ+0HALewrVtPE/iu58SeJFjmsl0nQrlnm3RfvXiVWPlrjuQp5NHMg5Wel1FeXNvZ2z3V3cRW8EYy8srhVUepJ4FeTaF8QvEVzc6Zfy4ura+uBHNZRabKv2eNiQGWY/K+P8+1fxbrXiXxL4L8U6lHc2Nvo1rM9p9kMJMrhWXLb88HkcYo5g5T1e81rR7NIXvNWsLdZwGhaW4RRID0K5PI+lXkdZEV0YMrDIYHIIryXWNF0+20LT9Xk0m58QalqunW1jaWjoDDb/ALsfNkD5Rzkkn8q7r4c6Hd+HfB1jpF9cC4uIVYuwOQuWJ2j2GcU09RNaHQ0UUUxBVG9iMT/aIwcfxgfzq9QeRg9KAIbeUSKOc1NWcym0uQo/1bfdPp7VfjbctADqKKKACiiigAooooAKKKKACiiigAooooAKKKKACs7XUzBG/wDdbH51o1X1JPMspB3Az+VAHPUUUVJQUUUUAFFFFABRRRQAUUUUAFFFFABRRRQAUUUUAFFFFABRRRQAUUUUAeY/GfwadQgbxFpkWbqFf9KjUcyIP4h7j9RXitfXFeJfF3wKdMmk17SIf9BkbNxEo/1DHuP9k/pXg5pgdXWpr1/zP0HhTP1ZYLEP/C/0/wAvu7HmlFLSV4R+ghRS0UAJT2llaNY2mkMa/dQuSo+gpldR8O9H07WNSuY9Qs9TvvKhLxW1iMGRs/xueEX396qEXKXKjDEVo0KbqS2Rzv2q537/ALTPv27d3mHOPTPpTVnnV2dZ5QzDDEOct9fWvW2+HugvrvhLdaXdnb6xJPHc2TXgmMZRGIxIvuoz+VZFx4b8I3/hfxNNo8OpQX/h8jfNPMGS4G5lPy/w/dP6V0vCVFu/6tf8jzIZ1hZ25YvW3RaXk466/wAy6X7nnIkkXbtkcbOVwx+X6elAkkUsVdwW6kNjP1rqvhj4Xi8Ua1cx3X2hrSytWuZo7cZllxwEX3Jrqr74f6W8/h2/j0vVNKtb3VEsb2wvJcyKGPDq3XBAP0qKeGqTjzI2xGbYbD1nRm9f+A3b529O71PLDJId2ZHO85bLfePv60+2jubiWK1t1mmkdwIoowWLOeAFA7njpzXpk3hXwZdt4p0nTYdTi1HRIZJ1upZ8xyBGwV2dh29T1q1pGheE/DPi7wrpV4mpTa5PJa3TXSSARRuzgqmzuMjGevf2q1hJXV2rf8G1jCWdUeV8sHzWva3S1777Wt5+R5jc2OsRpLeXNpfqsEvkyzSRuPLk4+RmPRuRweeapl3YbWkYgndgtxn1+te265p8ureG/FGlwsFkuvGKRKx7ZWPms7Wvhtpf2HWbXT9L1u0utMhaSG/u2Hk3xT7yqO2cHHrVTwU/s6/0/wDIxoZ9RslWVnfp2tHX730v3PI0ZkYMjFWHQqcEUF3wF3thTlRnofavWNO8C+Gbjw7ZXdrZ6lrKzWfm3N7YXiNJby4+59nPJAPvVPwL4O8O6t4ZhvWt7vWb+S4eO5tra9SGW0jBIDCM/fJABxnvULCVLpd9f6/4B0PO8Moym09Hbp5+emz3s/vR59YaneWd/FeJKZZI2DbZv3iNjswPBFW9e8QXmrxW8DQ21nb27M8cNsrKodsZYliSScDvxjjFQavYC28Q3GmW63ChbjyY1uU2SDJwA47Hmu41/Qvh9oOozeGdUuNTg1GG3DSamGLRCYqGC+UoJ284zUQhNp62XmbVq+HhOEuRyk1dWV3bv+PrroecvI8knmSu0rdy7Ek+1X9Z1m81TVG1GUpby+WkSrb5RURVCqo5zjAHevRLbwH4fvvEOg3Vss6eHrzSnvrrMxJQxj513dvmKj86xtN0XwrY+ER4s122v7q2vr6S3sLO3m8sqik5ZmPJPH+c1f1aot3p/wANr+Jis0w02pKLb2tbW7b93ff3XfyW5x1jDqc0VxJYx3skcC+ZO0IYiNT/ABMR0HuarxzTR7vLmkTd97a5Gfr616j4Rt9Eis/Hsfhu+lvdPfRlMTyxlHUktlDkDOD3rST4W6Ws6aDLput/bWtd7axuAtUm252bfTPGfWqWDnJJxf8AV2v0MqmeUKU5RqprbpraybbTttfbfyPGmdmRVZ2KrnaCeB9PSkp08bwzyQyDDxsVYe4OKbXGe6rW0CkpaKAEpVVmYKqlmJwABkk0lewfB7wKY/K8RazDh/vWcDjp/wBNGHr6fnW+Gw88RPkiefmmZUcuoOtU+S7vsb3wl8Hf8I9pv9oX0Y/tO6Qbgf8AlinUJ9fWu6oor6+jRjRgoR2R+MY3GVcbXlWqvV/1YKKKK1OUKKKKAOY8RaXqNjft4i8OKGusD7ZZE4S8Ud/aQDoe/StLwzr+n+ILD7VYyEMp2zQuMSQt3Vh2rVri/GHha9XUD4l8KzfZNYQfvYhwl0PRh0z/ADrlqRnSfPTV11X6r/LqepQnSxcVRrvlkvhl+kvLs+npt2lFcj4K8c2WuyHTr6P+ztYjO2S2l43MOu3P8utddW1KrCrHmg7o48VhK2FqOnWjZ/1t3QUUUVoc4UUUUAFFFFABRRRQAUUUUAFFFFABW7o6bbJT/eJNYVdLbJ5dvGnoopoTJKKKKYgooooAKKKKACisHx3Z67eeHpv+Ec1F7LUov3kRABEuB9w5B6+vrivnKf4mfEC3nkgn1ueKWNijo0KAqwOCDxXDisdHDSSnF6nu5VkFXNIOVGcU1une/wCR9V0V8ln4leOySf8AhJbsc9lT/wCJrU8JeM/HWu+KdL0lvEt8VubpEcLtB2Zyx4X+6DXNHOKUmkovX0/zPVqcF4qnBzlUjZK/X/I+oKKKK9c+NCiiigAooooAZK+1TTbdSAXb7zfyprfvZQnYcmp6ACiiigAoorL8Sas2j2UU62puXlnWFU37OWzjnB9Kzq1YUYOc3oi6dOVSShFas0biPzreSHzHj3qV3ocMuR1HvWDong7Q9K8OPoUMDTW8gkEkk+1pH35yS2B6+lT6br6Sy3kGpW402e0CtKskqsoVuh3Dirf9taT5Kzf2ja+WzFVbzBgkDJH5VlDF0JrmUl89OttnruaSw1WLty/dr59DE0DwJpGjX+mXtvc38sum2720HnSqRsYkkHCjONxxTb/wBot1f3NwLnU7aG7l826tLe7McE7+rKPX2IroI9U02S6S1jvrdp3UMsYkG4gjIOPpUa65o7MUXUrVmCs2BIM4XOT+GDVe3o/zL7yfY1f5X9xYu7G1utOk0+aENayRGJo+g2EYx+Vc9ongXSNL1O11D7VqV7LZxmO0W7ufMW3U9QgwP1zWlYeJNIu9MTUPtSQRMxXEzBWBHYjNW7zUrO10t9SaVXt1TcGQg7vpSjiaM486krWv8u43QqxlyuLve3zOXj+Gvh9NHu9I+0am1lcTLMkTXGRbuCTuj44PPfNPsfhzoVvPfzXFxqWovqFr9muTeXHmF1yCDnAORtGPpW/Fr2kvZW1299DDHcKDGJHCn6fUUusazY6bbs81xD5vlmSOIyAGTA7UPEUFFz5lZeY1QrOXLyu5zdn8NtGt77TrxtS1q5fTZVktVuLsOsYU8KBt+7/nNTv8PtDa9eVbjU4rWSf7Q9hHdlbZpM53FB7++K2rTXtNmt7V5rqC3muIkkELyDcu4AgfrVmPUtPkWBo7yFhcEiEhx8+OuPXFONejJe7JClRqxesWZNt4R0u3XX1jkusa7u+1ZcfLuUqdnHHDHrmqb/D/AEfZo3k3mp202kJ5dtPDOFkKE5KscYIOT0A4Jrob3UrW20qXUg3nQRqWzF827nGB+PFYzeKmitbs3OmSQ3duImFuZQd4kOF+bt7+lZ1sZQou05dL9dtX+jt3toXSwtaorxXl+n6r0Kk3w70Ga7Z5JtSNo1z9qaw+0n7MZeu7bjP4Zqb4s6Xfax4A1HTdNtmubqUxbIlIBbEqE8kgdAa2tMv55rKW6v7RLJYyelwsoKgcnI6VDYeItJu9KGpfaVt4N20+cwUqfQ81X1mjZXla6vrpovUn2FW70vZ2011+RiaH4B0q1KXlzPqVzd/YvsyfabnzPsysuGWPjjqfWtCDwdosfg2PwpJHLcafGCEMr/vASxYMGAGCCeDW9BLHPEs0MiyRsMqynIIrJ03xDa32qX9nGuIrJAzTlvlbkg49hg81U61KDipP4tvPS/5ExpVJqTS23/I5rxF4GS38Ka4NOm1PVtUurFreJry68x9vUIucAD/Oal8H+ANPs4NHv9Qk1Ga7s7dSlrcXPmQ20hX5ti9uc9yK6Pw9rkGsWt3cpE0MVvM0e5z94AA7vbg1cj1CxkMHl3cLfaFLQ4YfOo6kUqdejUipxlo9vvt+Y50asJOMlqjkj8M9B+yR2S3urJZw3IuoLYXI8uJwc/KCv889TW9o/hrTtLv9YvITNK2ryiS5SVgyZwRgDHTk9c1cg1bTJo5pIb+2dIP9ayyAhPrTV1nSWg85dRtjHvCbvMGNx6Cq9vR35l94vZVf5X9xhab4A0WwvreeK51N7e2lMttZSXZa3hfrlU/xJqvq3w10DUJ71vtWqWsN8/mXFtbXOyF3/vlcHn9K7CG4gmtluIpkeFhuDg/KR65rL1LxDYW+j3Wo2ksV6ttjekUo9cdecUqlelTjzSkrWv8AJDhSqzlyxWu3zIbzwtY3SaGrXV9GuiujW4jlC+ZtAAEnHzD5R6VvVi694jsdLhb95FNcqUBtxKA+GIGf1zWhHqWnyXhs0vIGuBnMYcbvypLFUXNwUldW/G/+QPD1VFTcXb+v8y1RRRXQYhRRRQBFdQiaEp0PVT6Gq1jMeUfhlOCD61erP1BDDcLcLnDcNj1oA0BRUcD7kFSUAFFFFABRRRQAUUUUAFFFFABRRRQAUUUUAFIw3KVPQjFLRQBzEilJGQ9QSKbVzV4/LvWPZxuqnSGFFFFIYUUUUAFFFFABRRRQAUUUUAFFFFABRRRQAUUUUAFFFFABRRRQAU2WNJY2jkRXRgVZWGQR6GnUUBc8M+KHw/l0aSTVtHiaTTD80kY5Nuf/AIn+VedV9bsqspVlDKRggjIIryD4kfDNozLq3huEsnLTWa9V9Sn+H5V8/j8tcb1KS07f5H6Nw9xSppYbGPXpLv5Pz8+vXz8oooYFWKsCCDggjBBpK8Q+8FrofBnihvDqalby6fHqFnqVv5FxC0rRkjsQ45B5Nc7RVQm4PmiZVqMK8HTqK6Z31n8RhZv4dFp4ft4IdClmkhiS5bEgkVgQSQTnLEk9z2FY2m+LJLLT/E1mLFHGvgB2MhHkYZm44+b73t0rm6K0eIqPr/Vrfkcsctwsb2jvbq+kubv/ADO5teDvEl34Z1KS6t4YriKeFoLm3lzsmjbqpI5H1rZufHUY1LSZtN8P2un2mnXa3f2dJ3dpnB/ikbnHpxxmuNjR5JFjjRndyFVVGSSegFdJqvgPxZpemtqN7pDx26AGQiRGaIHoXUHK/iBTpzq8to7Ly2IxNDBe1Uq1lKWmrtfptfV6+qJrHxpLa6z4k1IacjnXIJYWTzSBDvbOQcfNj8K1dO+JSxLpdzqXhfT9S1XTEWO3v5JWVtq9MqOCQOh7HmpPF3ga18O/DfT9Vnt5ZNUuiGllF2hjhBYYUID8+QeozjvXLeHfCmveILWS50mxFxFFKsMjeai7WIyM7iOMDr0FbN4inJR677d9e3/DHHGGWYqk6zVop8t72293e+1tPPqjau/iFeyWOowW1iltNeawuqpMJSxicBcLjHI+Xrx16U/W/iCuo2l75PhuwtNRv1K3V6sruTn7xRDwhPqK5/VPDGvaZrcOi3mmzLfT48mJcP5uehUjIP4Va1rwR4n0YW7ajpvkpcSiFHEyMgcnhWYEhT9cVDniGne/npt/karDZYnCzV3qve3289Vou6NfQ/iEulRWtxH4a09tYtIDBDfrK6fLjGXjX5XbB6mq+ieNrWzgsjqPhex1G8sXL212szwSA7t3z7PvgHsazB4P8Rf23e6KbAC9sYDPcoZUASMAEtuzgjkdDUuneBvFWoaMNWtNHlktGQyId6h5FHUqhO5h9BQpYjRJbeX/AABSoZYk5Skle2vM1ve1nfRO7slo9TM1/V7zWtfutauiq3VxN5rbBgKeMY+mB+VddN8SmmJ1CTwzpj6+0HkNqjMxYjG3d5Z+XdjvWBovgzxJrNhFf6bpjXFtK8iK4kUAFPvbsn5QPU10N78JvEken6VcWbW13PfRlng8+JDEeMKCX+fOTyOmKdOOI1lFPXXb+u/QMVUyu8KdaUVy6JXtbunZ7abPTQ1Zdaj0D4J/2M2rafeahqDfuEt5Q728EgVnV8fdPGCPU1yvhvxjHp+gHQdY0K01zTVmNxBFNI0ZhkPUhl7H09zWPb+H9Vm0nUNVjtQLTT5BHdO0irscnAXBOSc+mazKmdepeL20t8v1NKGXYZxqRb5m5cztpZ/LVafn5nZt8QLyS41+aTTbZTq9ktmqQny0tkXONowd3XvirUvxKkniF1d+HbC41oQiEai8r8gDAYxfdLY71wVJU/Wavc1eVYR/Y/F9ku+1krrZ9RWLMxZjkk5J96KSlrA9AKKfBFLPMkMEbyyudqIgyWPoBXs3w3+GsenmPVfEMaS3Yw0VqeVi929W9ugrow2FqYiXLFHmZpm2Hy2lz1Xr0XV/13M74VfDxpGi1zX4MIMNbWrj73o7j09BXr9FFfV4bDQw8OWJ+RZnmdfMazq1X6LokFFFFdB5wUUUUAFFFFABRRRQByXjzwPY+JU+1QsLLVIx+7uVGN2OgbHX69RXI6R4417wjfjRPGlrLNEvEd0vL7fUHo4/WvW6z9e0bTdcsGstUtUniP3c8Mh9VPY1xVsK+b2lF8svwfqe3gs1gqaw2Mjz0+n80f8AC/02JNH1TT9Xs1u9Nu4rmE/xIensR1B+tXK8T17wT4l8HXjat4XvLie2Xk+V/rEHo69GH+cVq+Fvi7GwW38SWhjccG5t1yP+BJ1H4flWcMwUZcldcr/A6q/D0qtP2+Xz9rDt9peq/r0PV6Kp6Tqmm6tbi4029guoyOsbAkfUdRVyvQjJSV0fOThKEnGSs0FFFFMkKKKKACiiigAooooAmso/Nuo065bn6V0dY+hx7rhpOyjH4mtimhMKKKKYgoopHZUQu7BVAySTgAUALRXB+L/it4U0APDFdf2neLx5NqQwB/2n6D9T7V4p42+KXibxKHt1m/s2xbjyLZiCw/2m6n9BXBiMyo0dL3fkfQ5bwzjsdaXLyR7v9Fu/y8z2Xx/8VtA8NiS0s2XVNSXI8qJvkQ/7bdvoOa+c/E+tXniHXLnWL5YVuLhssIY9ijHA4+nc8msw13HgD4Z6/wCK3S4MZ0/TSebqZfvD/YXq316V4NbE18dLlS+SP0DBZbgMhpOrKWvWT/JL9FqcRXpv7OGl/bfHr3zLlLC2Z+ezN8o/TNQ/F/4bN4RWDUNLaa40twI5HflopPfHZu35eld9+zHpf2fwtf6s64a8udiEj+FB1H4k/lV4PCzji1Ca21MM6zajVyedehK6l7q+e6+6563RRRX1R+ShRRRQAUyVtqZp9QS/PIqdiefpQA+3XCbj1bk1JRRQAUVgeLfFFr4fWFWhNxPLyIlfbhfUmpvEPiCLSpre1jtZby9uP9XBF1I9Sa454/Dwc1KWsbX+e3zfZHTHB15KLUfivb5bmzWJ4x0ufV9PtraAKdl0kkgLbfkGc4PrzTdH8TWl9bXjTwy2c9kC1xDJ95QO49aNF8RDUL2K1msZbRriD7RbFnDeYnrx0PtWVXE4TE01TctJ/wCdvlrpr10NadDEYebqKOsf6+emuhHqXh6OHR5rbRYIo5pJEdzKxYuFPTc2cH0Pasi08L6h/a8dxdRQvB9uE7K8u87fLxzxyc4rqNM1MX97ewwwnybVxH527h3x8wA9q0KzeXYXEONSOy2S0WjfS3e/qWsdiKCcJbvvvql/XkcYvhfUF1nd5wNr9t+1CQSgEc5xt25z264xT7Dw3ewQ6UGjgEltfSzTEN1Rt2Oe/UcV2FFOOT4eLur/ANNP9BSzOu1Z2/pNfqcTF4c1SPR7K2a3gM9lJIEeO4KOyt/EDjA9wQa27fS7weEX0u4eFrpoXTcq4XJzjp9etbdFXRyyjSvy31XL8tF+SRFXH1alr23v89/1OMXQtYjhikFpZSyNp4spI5JeI8cbwcc57ii48N6pbJJHapa3wnsEtWad9pjKjGRwcg12dFZ/2PQtu/636df+Gsaf2nWvsv6+fT/hzgLrwvrcmnm1227fu7cKVl2rlFAYMMfMeDgk1a8JWYuPEGoXULGWwtWkW0DKQu+Q5cDPp0/Gu1oqIZNRhVjUi3p3+dvxd+uy7FSzSrOnKElv/wAC/wCCt82ZEcOpQeGWhtLKyt74KwjhQ/ulJY8/lz9axbLRtWGm3Ed1pmny3LukkklxOZftDA9DwNuO3UD0rsaK6amXwqON5PRW6W9dt/T8jCGNnBOyWrv1/wA9jE8LaXcaet5JcRwwC5l3rawnMcQxjg4HXvxWPY6Bq1pZacPs9pNLp00m2NpPkmVwRu6cEZ967Oik8touMY6+7e3zaf5pPt020GsfVUpS01/ya/J/0zE0fR7i18NPpslz5U0vmEvGMiIuScL9M1iReD9TFzcwtq4S1e3jiDrAuXCknaV7Afrk5rtqKVTK8PUjCMk/dVlq1pa3QIZhXg5Si172uy3Of8LaVfaW+pNf3STRzTF1AjAyMAFiB0zjG3pxWF4W0o6gNWaG4f7II5bWwkKkbVckkjPuRXe0VLyuk/Zxv7sb923fzv8AP1sUswqe+7ayt+Hl/XU4WDwtrC28p8yJZltlgjDuHVwGB6bRjpxnODS/8IvqctxI80URjluraRlkm3kon3gTjmu5orL+xMNZK7+/18vM0/tavrt/Vv8AIw9R8P8A2iC+WHUr1PtMLRrCZP3MeR2UDj/65rFvPDerXlndlobS2lazS1jiif5X2tnexx+ldtRW9bK6Fa90/wCr/wCZlSzCtS2/r+rHE6r4d1Z1vbW3t7OWK5u1uRcPJh15BK4x+uelWrDQdRt/EC3KrBDbCd5X2yF1fdnohGVb1INdZRULKKCnz3d9PwbfbzKeZVnDlsv6Vgooor1DzwooooAKZcRiaFo27j8jT6KAM/T5GGUYfMpwa0KzrpfJvw4+7IM/jV+JtyigB1FFFABRRRQAUUUUAFFFFABRRRQAUUUUAFFFFAGdrke6FJR1U4P0NY9dLdR+dbvH6jj61zR4ODxSY0FFFFIYUUUUAFFFFABRRRQAUUUUAFFFFABRRRQAUUUUAFFFFABRRRQAUUUUAFFFFAHE+Pfh7pviPfeWmyx1Lr5gX5JT/tj+vX614f4h0PVNBvjaapavA/8AC3VHHqp6GvqaqmrabYatZNZ6jax3MDdUcZwfUHsfcV5mLyyFb3oaSPqcm4oxGASp1ffh+K9H+j/A+UqWvVPGHwluIS914bm8+Pk/ZZWw4/3W6H6HFeY39ndWFy1re28tvMv3kkUqR+dfPV8NUoO00fpGAzTC4+HNQnfy6r1RDSUtFYHomx4I1G10jxfpWp3qlra2ukklGM4APXHt1/CvTRNpug6r4t8TXXifTtSs9Wtp47S1guPMllMjZUMn8O0cc141SVvSrumrWPMxmWxxU+ZytpZ+avf5ep3Pj+6s5/AHgS3t7q3lmtrOdZo0kDNESY8BgOVzg9a1vhxZHUfhL4qsl1G309pbyACWeTZGTwdrN2zjFeYVqWeu6haeHb7QIWi+xX0qSzAplty9MHt0q4V17RykulvwsZ1sun9WVGnLXn5rv/HzP7j1OPxHoeg+J/BNhd6nb3zaTZzQXl7C3mIjSABcN3C4/WsbVPsnhr4f6/plzr+n6teateRyWi2s/m7ArbjIx/hJ6Y615jRTeLbT0/q1vyRnDJYQlF876N7atScl6at7dND2TxZ4h0mX4eXPiC2voH13W7C3064iWUGWPZu8xiByAQB+lbFvrfhy7vNF8TWc2iwpY2SRl7rUpYprYqCCggXhxz6c14HRVLHSve3b797mL4epOHKptav7mkuX0SSS/FHpXiPXoJvhOsWn3sdtJc6/cTPawy7XEZLMuV6hcke3SrOoatBa+EfAfiDT9Ssnn0LclzbecPPyzrkBOpGAcn3ryyrmjahNpWqW+pWyQvNA25Fmj3oTgjkd+tQsU29eyX3W1OiWUwUbRd7SlK3fmTTT+Ttc9R+N8llo+kxaLpcgMesXsmrzYGPlYDaPpksfyryOtLxLrupeItVbUtVmEtwyhBtXaqqOgAHQVm1GIqqrUclsdGV4OWEw0ac3eW7fn/WgUlLVvSdM1DVroWum2c11Mf4Y1zj6noPxrFJt2R3znGEXKTskU62/CvhfWPEl15Wm2xMSnEk78Rp9T3+g5r0Xwf8ACWNNl14lmEjdRaQt8v8AwJu/4fnXqVla21lapa2dvHbwIMLHGu0CvXwuUzn71XRfifGZtxhRop08J70u/Rf5/kc54G8EaV4XiEsa/ar9hh7l15Hso/hH611NFFfQU6UKUVGCsj85xOKrYqo6taV5MKKKKswCiiigAooooAKKKKACiiigAooooAK5Pxf4A0HxDunaH7Fen/l4gAGT/tL0P8/eusoqKlKFWPLNXR0YbF1sLP2lGTi/I+fNb8EeLfCk5vbPzpYkORc2THIHqQORV3QPix4gscR6jHDqcQ4y/wAkg/4EOD+Ir3aud8R+CfDmvFpLzT1juG/5bwfI/wCOOD+NeXLLqlJ82HnbyPqqXEuGxcVTzOipf3lv/Xo/kY2i/FTwvfbVu3n06Q9fOTK/99LXYadqmm6lH5mn39tdL1/dShiPqByK8i174P6jDuk0XUIrtO0U/wC7f6Z6H9K4fVPDviHRJd17pl5bFTxIqkr+DLxWTx2LofxoX/r7jpjkGUY/XB1+V9nr+Dsz6gor5k07xj4osABa67ehR/C8nmD6fNmt6z+K3iyEYlks7gf7cGD+YrWGc0X8SaOWtwTjYfw5xl96/T9T32ivF7f4yaqoxPo1k/uruDVtPjM/O/QFPptuP/rVus0wz+1+DOGXCeaL/l3f5r/M9doryP8A4XP/ANS//wCTP/2NQS/Ga9x+50K2B/25mP8AKh5phv5vwYlwrmj/AOXf4r/M9/0ePy7MN3c5q7XzfdfHDxW6BLWz0y1AGBiNnx+ZrB1L4oeOb4MH12SBT1W3jWP9QM/rWcs4oLZNnVS4LzCfxuMfn/kj6rnmht4jLPLHFGvV3YKB+Jrkde+JvgvR9yy6zFcyr/yztR5pP4jj9a+WtQ1LUdRk8zUNQu7t/WeZnP6mqnQelclTOpP4I29T2sNwNSjrXqt+SVvxdz2zxH8eJ3DxeH9HWPqBPdtk/UIv9T+FeZeJfGXibxEx/tXV7iWM/wDLFTsjH/AVwKpaPoetaxKI9L0u8vCe8URI/PpXofhv4IeI77bLrF1baXEeqA+bLj6D5R+f4VxueMxfdr7l/kezGjk2TK75Yvz1l+r+48qGB7V1HhDwF4n8UMradp7Jak83U/yRY9ieW/DNe/8AhX4VeEdBKTGzOo3K/wDLW7w4z7L90flXdKAoCqAAOgFduHyZ71X8keHmHG0VeODhfzl/l/n9x5t4F+EGgaCY7vVMatfryDIv7lD/ALKd/qc/QV6QqhVCqAABgADpS0V7dGhTox5YKx8LjMdiMbP2lebk/wCtl0K2p2Nrqenz2F9Cs9tOhSRGHBBqn4S0O18N+H7XRbNneC2DBWfqcsWJP4mtWir5I83NbUwVap7N0r+7e9vPuFFFFUZhRRRQAhOBUNv8zu/4CnzttQmi3GIVz1PJoAkqK7mFvay3DKWEaFyB3wM1LRSd7aDVr6njWs6lZalptxeTzNJqtzOrbdp2xRDOFBrqrK+t9Q+JFnewtuglsj5JYYOQDn+tdP4l0WHXNPFnNNJCocPuQDPH1pmv6Ba6u0MzSzW1zB/qp4W2uvtXy0MoxVKo5JqVnB9uZptvq9dfm7bWPoZZnh6kFFpxupLvZNK3Raaf8Pc52O2W++Iet2qtiKWyEchXsSqj+dSXFhqGjrbXVxdQXF3Dbiw06OJCNzNwGbPoB9OK6Dw9oVpoyzNDJLPPO26WeVsu5qWbTmn12HUJpg0dvGVhi2/ddurZ+nFdkMtn7Pmkvfcm9Htd3+dt15nNLHx5+WL9xJLbeyt8r7PyOcstabRtPlittP8APsNPlEN1cmXDtIcF2C455PrWx4m8RW2hHTpLlT9nvLjyWkAJKDYzAhQCSSQBj3qO78L2txcTt9ruY7W5lE09spGyRh36ZHQZxWhqOlw3t3p1w0jobCYzIq4wxKMmD+DfpXZgaWIp80anwrbbu9rdLW313OTGVKFS0obvffy/G99tNionivw881vEuqQlrhQ0RwcEHJGTjAJweDg8VDo/iqw1fxBJpunMJ4UtBcGfDLyX2gAEDIxzkcVhzfDPT5Gh3apdtHGVIVlU9CeAccDDHpW7oXhyTTdTN9Pq1zfMLQWkayRooSMNkfdAyfevQ1OPQtaX4h0fVGnTTb1Ll4E3sqgjK8gEZHIyDyMisfR/HWl6lplrcLcW0Fw5j+0QzOyiMMSDhiuGwRjPT3FP8LeCrfQdQlvI9QuLlpLY25Eirkru3AkjknrzUN34B066srS0mvLkx21otrjgb0DbufQ9uKNQ0H6j4+0GAWzWtwLpXuY4psRuDGjq5VwNuWyUwMda25dd0mLR49Xe9T7FJjZKATuJOAAAMk+2M1y3h7wfrC6tFqGvakkrWvkC3WEg5EQkAz8owD5nueOtbNx4UtpfDA0L7VKIxMZhIyKxyXL4IIxjJp6hoPvPF+hQxN5OoQTzm386JFJw/wAhZRuxgEgcA8+1RaV410G90dNQe+SI7IvNj2uWV3GQoGMt0bBA5wap6b4FjsLaa0h1u/NrcDM8bqjF227QdxBIAGOB6Cp38G24lhuLfUbmC6t4raOGUKp2GFXUHBGDlZGBFLUNDRXxRoDTWsK6nCz3ahoQMkNkkDJxhckEDOORiotO8S2cnhm31zUGWyjmcoFyXO7eVAGBkk46AVnweBrSHakeo3fkuyPeRkKRcukhlDE4yvzMeFxxxVw+Fol0Ow023vp4ZNPuDcW9wFVmD5fqCMEYdhT1FoPXxj4ZbzNmrQv5aqz7FZsbgCo4HU5HHXr6Gquv+N9F07S/tVtdR3czorwxLu+YFtvJAO3nPXHTFRXHgWzubG7gur6a4lubiK5aWSKM4kRAoO3G0ggHIx3qF/AFuti1laarc2sE0SR3SJFHibaxYHGPl6kcdqWo9DXm8XeG4fO8zVYh5LhHwrHkttG3A+bnjIzzVK88b6QszQ2kyyMbNrpJZAyRYV9pVjtJBzntVay+Hul2l99qiuJF2zrNGFiRSuJN+CwGW54yT0qW98DWty1z/wATG5RblbhZAFU5E0vmnHHGD09qNQ0LN/4x0mNxDYTx3lwLmKF4xuXAaURlgSMNgntWne65pNnqUOm3V7HFdTbdkZB7nC5PQZIwM4z2rmofh5ax6suof2rdsRKHKsiksBKsoBbGT8yjn0rX1bwxBqGqteNeTxRTGE3VuoXbOYm3JkkZGD1x1o1FoJfeKtPGg3Wq6XIl+lvKsTBSVXcXCkZI7ZqVvFvh1ROTqkX7hgr4ViSSdo28fPzx8uaZ/wAIza/8ImPDvny+QDnzMDcf3m/6deKxV+G+lRw3McdyyCUjyz9niygD7sE7ctzxk80ahob8Hirw/PdW9rDqkLy3IUxAA4O7O0E4wCcHg4PFRX3irSdNv7m11K8ggMcgjjVd7u37sOcqF44Pvx+VZlj4CtbXUbC9XVLx3s9nULufaSQC3Xbz93kYrQm8KWkviKfWmuZxLNu3IMbQDCIv5DNPUNCfWdfFnZ291Y2M2oxTwtcCSJlWNYgobcXbAGQRgd6pW/jK1uL63hhsblraaSOH7RlQFlkj8xU25z90jJ7EijUvCX2vSdJ0xNUnit9OiSMIYldZiqhVZ1PBxjOOmTUv/CKxtrUeovqFwUEyXMluFUJJOibBJ0yOMcDjijUNCGbxa/8AZF7qVvpE3l2Ny8FwlxMkTLtCnI65zuAA65robCaW4soZ57draWRAzQsQShI6EjuKyJPDFs6yIbqbZLqi6k64GGYbcIf9nKg1vUIGFFFFMQUUUUAVNUTda7x1jO7/ABpbGTdGOasuoZCp6EYNZumMylo26qcGgDTooHSigAooooAKKKKACiiigAooooAKKKKACiiigArB1WLyrxsdH+YVvVQ1qHzLcSDqh/SgEYtFFFSUFFFFABRRRQAUUUUAFFFFABRRRQAUUUUAFFFFABRRRQAUUUUAFFFFABRRRQAUUUUAFUNb0XStatzBqljDdJ2Lr8y/Q9RV+ilKKkrSV0VTqTpyUoOzXVHk/iP4PxMWm0HUDGeogueR9Aw/qPxrzzXfCPiLRWb7dpc4jH/LWMb0/MdPxr6borzK2U0Z6x91n1OB4vx2HtGraa89/vX6pnyPS19Oax4T8N6tlr7R7V5D1kVdj/muM/jXJ6l8INAny1je3tmewJEi/rzXm1MorR+Fpn0+G40wNT+LFxf3r8NfwPD6K9Pvvg3qqEmy1izmHYSoyfyzWNc/CzxfDny7W2nx/wA87hRn/vrFcksDiI7wZ7FLP8tq/DWXz0/OxxNFdRL8PfGMZO7Q5Tg4+WRG/kaZ/wAIF4v/AOgDdf8Ajv8AjWf1eqvsv7jqWZ4J7Vo/+BL/ADOaorqYvh34ykxt0SQZ/vSxr/Nq0Lb4VeLpj+8hs7f/AK6XAP8A6Dmqjha72g/uM55xgIfFWj/4EjhqK9Ssfg3qDEG+1q2iHcRRlz+ZxXR6Z8I/Dlvhry4vb1h2LhF/IV0QyzEy+zb1PNr8V5ZS2nzeif62R4UASQACSewro9B8D+J9Z2tbaXLFCf8Alrcfu1/Xk17/AKR4b0HSMf2dpNpAw6OEy/8A30cmtWu6lkq/5eS+4+fxfHEnphqdvOX+S/zPMPDnwhsLcrNrl694458mHKR/iep/SvRdM06w0u2Ftp9nDaxD+GNAM/X1q1RXrUcLSofBE+Rx2a4vHO9ebfl0+7YKKKK3PPCiiigAooooAKKKKACiiigAooooAKKKKACiiigAooooAKKKKACg8gqRkHqD3oooAxdU8KeG9UJN7o1nIx/jWPa35jFczqHwl8M3BJtZL6zPYJKHX/x4E/rXoFFYVMLRqfFFHoYfNsbh9KVWSXrp92x5Fd/Blsn7JrwPoJbfH6gmsyf4P+IEJ8rUNOl/Fl/mK9worlllWGfS3zPUp8WZpDeafql+ljwY/CXxUCcGwI9fP/8ArVLbfB3xhcbvLFhheuZ//rV7pW/pcPk2i5HzN8xqf7Hw/n95t/rlmX937v8Agnz5B8DPFTn95f6XF7l2P8hWrZfAO8bH27xHBH6+Tblv5kV7xRVxyrDLp+JjU4uzSW00vRL9bnlOmfAvwxAQ19f6leEdVDLGp/ADP611uj/DzwZpJVrXQLRnHR5gZW/Ns11NFdNPB0KfwwR5mIznH4j+JVk/nZfchkMUUMYjhjSNB0VFAA/AU+iiuk8xu4UUUUAFFFFABRRRQAUUUUAFFFFAEF1yAvqcVOOBiq7/ADXKD3zVigCq+o6el8tg99ardsMrAZVEhHsuc1LBdW1wJDBcRSiJikmxw2xh1Bx0PtXnV5pt3/ZGpaG2i3cmtXN+00WorBmM5k3JN5vRdq4GOvy4A5qQ6LqMXw6ubAwXc0kuqPJKHiDyeV9oyW2ADzAVGdvcE/SpuVY9Cmmhhh86aaOOPj52YBeTgc/UipK8bvtA1ptMtI47XVEEkFwiRxW+1VzdxupKYPlZXJ2k4G0e4rtWuNd0zwv4g8y4mlmsncWVzdBQzx7FO7OADglgD3I5oTCx19FeWaDqXibU9bvlsdS1mfTLWOYxtNbRq8kojjKxsduPvFsDvUemah42dvJ1H+3lsTteSaKwzOpKH5VBTld3X5eOO3NHMHKeqQSxTxLLDIksbfddGBB+hFPryTTP+E6sbbSrWzS8t4I7eLy4TZ7txJPmeYeiH2JHbGav2svji11HRGmuNVu0uI4JLqM2qqqMx/eIxC4GB/e2+xPSjmDlPTKZHNFJJJHHIjvGQsiqwJQkAgH04IP41wfii78a2evXCaXFdXNkhEyFYQQwkCxiMHH8DF5D7AVWurHxZpup6pqGlyXtxdPcW8QjeNfJuP8ARVDSHjs4HIIAxincVj0iivMbq88Zf2dIbOXXDGHh3ST2IE2/a/mKFC52Z2YYK35c1Z0i78dSeJdPF6LqO1ZYvMja1BQoY8uXcYAfdnjr0wKXMFj0WivPtW1XxCfGOo22mSajO1tNbrDbRwIbbYy5k8xyMqcZI56461n+H7rx1ealBaXc2rW8Mk0TvK9ntCr5cu9SxQADcIx078Zo5h8p6jRXmGlSeP7qeOC9udQgSS7iW4dLRVMI+ffsZgQV4XkAjpzzioLuPxfHevfK+sLdtZCDzEtA4IS5ccgLwSmG4yfmJAPSjmDlPU5ZootnmypHvYIm5gNzHoB6mn1wl5aa3rHg/QI7wX8N9/aUbTSBAJokDP8AOeMD5cdQOvTNY17qnxAhuoYobXUX+zSbAxtdy3S+aw3OQuB8u3uPUCi4rHqJmiEywGVBKyllQsNxAxkgenI/On15/wCE49XuPGFld6gusSGLTpUuHvLURxxys6ZWMgDcOPfgDmqxk8cQ28U32jU5ftEczXK/Z0LW4W5UDyxtGW8osQDnPWi4WPSaR2WNGd2CqoyzE4AHrXGw3Hij/hDdWktftcl2kzDT3uoAs7Q/LyUwPm+/gEDOBxXPXE3i6fRJoNTfXGhkgnWBrWwHmSvwFWRSCVXGcHC59uKdwsepRukkayRurowDKynIIPQg06vMDqHjS10mDTbDT9S+1wyZVjafuhbi3G1dxGCQ3brkYNJrmo+MI7BY9H/4SCYfvJEmuLACQsFXEZULnaTnlgvcZNLmHynprzRRyRxvKivISI1LAFyBkgDvwCafXlqx+K7ae8m0631Bppb6e4PnWwwqtbZUplRzuyMZ6gA982YW8YXmoNBb3uuRaYI5HiuJ7VI53kEedrArwu7GOBnnmjmCx6TUSXNvJcyWyXETTxAGSMOCyA9CR1Ga4jxXeeLB4b0J7Fb+O8mt914be33MsvlqQGXaSPmz6Djkiuf0/S/Epnh1po9UW/l1F5PLaABdxswFZhtyF3/IcnAA7daLgkeuUxZYmmeFZEMqAM6BhuUHOCR2zg/ka8z0B/Ht5f2lteX2ow2skw+0TGxEbR4jcsoLD7uQozjGSME1q65Y65F4t1LVtMkvYgEsFVI4w0dwvmOJM5BJ2qT0xjdmncVjt4ZoZoFnhljkiYZV0YFSPUEUsMsc0STQyJJG4DK6HIYHuCOteRw634htpbHT7+61C1vGurSKO1jtoxE8DsA5f5cqx+YY44A4rqPhtaa3pcNpp9617Jaf2VDJi4QDyZtzBo1IA7Y4OcUlILHbUxJopJJI45UZ4yA6hgSpIyMjtxXmFpqPjb7S0F8utiyMu6a5hsh5sfDYRF2nIJxkjcAO/NWbGz8U2+pXGq28moiWa9tVeGSBFSaMxAM7gZwRwDg4GKOYfKek0wTRGcwCVDKFDFNw3AHocenBrzm3vPGBg5bWzBti+3O9momik3fOIF2/OuO+G46ZrX8FQ6y2vTX2rQTqZNPjjWWWPazATS7dwHAfaVJHbNO4rHZVmN+71ORezYYfjWnWbqXyX0Lf3lxTEaKfdFLTITlBT6ACiiigAooooAKKKKACiiigAooooAKKKKACkdQylWGQRg0tFAHNXEZhneM/wmo61dcg4W4Uf7Lf0rKpDCiiikMKKKKACiiud13VNesdUs7a3ttMkhvbgwQtI7hgdpbLY47HpQB0VFc1a+Kobe8vbLXGt7aa1kRMwq7oQyg7icfKMnGTirZ8Q2UDXf22eJRFdm3jWFJHdsIrcqFyTg54yMY5ouFjaoqmNTsTpDastwrWSxGUygEjYOpx14wazT4w8OhWP29vlAYgQSZ2n+LG3JXj73T3ouFjeoqgNY00xXkq3StHZRiWdgpIVCu8Hpz8ozxmsW48ZW1rcypcW8jRfbktoniR2JVo1feQAefm+71PbvRcLHU0ViR+I7GOGaW+uIkAu5LeNYkkZm2+q7c5A64GB608+KNCFlFeC+DQysyxlI3YsV+8QoGcD1xii4WNiisS58V6BbyFJNQBIjWQlIncBGGQxKgjHvVi78QaPa3aWs98iyuFPCkqob7pZgMLntkii4WNOisefxPocFxc28t+qyWrFZgUb5CDjHTqSeB37VVvvGGk28FvNEZrgS3QtmCwyBoiRkkqVz6cYyc8UXCx0VFY3/CQWUH2tr64ijWK7NvGsauzsdoOCuMluf4cjFEvijQo44JDfbhcKzRBIndmCnDcAEgg9QeaLhY2aKybnxJotvbQXD3oaO4jMsZjjaQlB1bCgkD3NO0rVhqGrahaxrG0FtHA8UqtnzBIpP8ASi4WNSise+8TaHZXMtvc3wSSI4fEbsqtjO3cBjd7ZzVptX01WhDXSDzrdrlDg7fKGMsT0A5HXFFwsXqK52+8Waf/AGVcXWmyLczQmLMUiPGSryKm7BAJHPBHFaA13SW1U6Yt4pud5j27W278Z27sbd3tnNFwsaVFH6VkW/ibQ53kWPUIx5aNIWdWVWVfvFWIwwHtmgDXorHi8T6HJa3F0L7bHbKry74nUqpOA2CASMnqBioj4u8PDOb8gqcMDBICg7Fht4Xn7x496LoLM3aK5+PxXp0V7f2+oTJb/ZrnylZVZgU2qQ7EDC5LEZOBxUkviXT7S9ube+uYk2T+VCsSSOznYrkEBevzds8e9FwsblFZMniTRY7GC9N6DDOWEe2NmZtv3vlA3cd+OKW88RaPaxwPJfKwuI/Ni8tWfKf3vlBwPc8UXCxq0VjaVr0M/ha11y+2W8cygtsBZVy+0e+OnNTza9pML3sb3ihrJo1uAFYlS+No4HOcjpmi4GlRXMHxdbx6jHYSx+ZLLNcRq0KSFU8vGA2V5JzzjgeuKs+G/FGn6tb2SNKkd7cRbzEFbbuA+ZVYjBI9M5ouFjeorNv9c02zvxp010FvGUMkWxjkHODwOnHJ7VTtfFWk/ZrQ3d5Es80Ubv5SSNGm/wC7livyg9t2KLhY3qKwR4o06CWaG+uY0kFzLDEkMcjlgm3PAX73PIGR+tWJfEmix2ttctfAx3IJi2ozEgdSQBkAdyQMUXQWZrUVQXWdNbRDrS3O6wCl/NCMflBwTjGevtTJ9d0mCW8ikvED2USzTgKTtRvungc59Bk0XA0qKyj4i0UagLE3yiYuI+UbaHPRS2Nob2JzVOXxZp80lmumSpdCa8S3mJVlEYYPzkjqNnSi4WZ0NFczeeLLdtV02x01RcC7kYNM8UoQKvB2kLhuc89BjmtG08R6LdXhtLe+V5Pm2/IwV9v3trEYbHsTRcLGrRWFH4u8PSW6zx6gZEY4XZDIxbjJwAuTgdcdO9T3PiTRLeC3nkv0MdwhkjKKz5QdWO0HAHqcUXCxrUVUv9SsbGw+33Vykdt8uJB8wbd0xjrnPasx/E1nJc6elnIkkVxcPDO0gaNodsZfkMAR079qLhY3qK5zUvFEcVrLdWHk3ES6fNdxiRZEaQowHGRjZz1z6YzV/wAP6pJqf27zIUj+y3PkrtJO4bEbJ/76/Si4WNSiucufFunG7sbbT5UuXuLxbcko6rtOdzK2MNggdCetWx4n0ItOPt6/uFZ3OxsEL94qcYbHfbmi6CzNiisE+MPDyqzG/b5RuI8iTO3+9jb93/a6e9Wb3xHotnMkNxfKGZFk+VGcKrfdZioIUHsTii4WZq0VjyeJ9DjvXs3vsSpKIX/dPtVz0BbGBnPGTg1V8ReLNP02OeO3lSe8ikSPyyrbNxYAruAxuwc4zmi4WOiorLtvEOjXWo/Ybe9DzF2jX92wV2XqFYjaSPQGtSgAooooAKKKKACiiigCewh8+6RO3VvpXRVQ0WDy4DKw+Z+n0q/VIlhRRRQAUUUUAFFFFABRRRQAUUUUAFFFFABRRRQAUHpRQelAFdObr6CrFV4f+Pl/92rFABUF1eWlqyLc3UEBkzsEkgXdjrjPWp64rVUDeINRlwxcIyg5Jwo8g/3WwOT/AA0mxpXO0R1kUMjKynoQcg0y4aFYW+0NGIyMN5hG0j3zXnhjtntNQZBbrJHZzSK0DRB1ZUJBymxv/Han1KG0t9TljjjtVZWwpcxeZ+ZDufyFK4+U7bTG09rcrprWphRipFuV2q3cfLxnmrVcl4WRV8TXcgDBniw2cjOIrbGRgep7DrUEl94i1fUNTbTb2OwtbByiBogfNYZzkntxXNicXHDqPuuTeyXlr1sb0MM6zeqSXV/cdpRXFP4q1CbwdZ31tAv2+6n+zr8pKg5ILYqS2v8AXdH8TWGmapfR38V8pwVjCmNvw7Zrl/teg3HlTafLr0XNtfr91zo/syqk7tJq+nV8u9jsaK4iXW9WDSaoLoCBNT+x/ZPLGCmcZz1z3reS7urzxO1tbSlLOyT/AEjAH7yRhwv4Dk4rWlmVOq7RTvdJed76+mjffQzqYGpTV21azfpbp+KRs0UUV6BxDVRFdnVFDNjcQOT9adRSOyopZ2CqOpJwBQAtFAIIyORTXdIwC7KoJxknHNADqKKKACimySJGheR1RR1LHApIpoZs+VKkmOu1gcUAPooprOisqsyhm+6CeTQA6iiigAooooAKKKKACiiigCJ7W2e4S4e3iaZBhZCgLKPY9RUtFFABRRRQAUUUUAFZ+sDmBv8AaIrQqjrX+ojb0kH9aALNqf3YqWq9l/qxVigAooooAKKKKACiiigAooooAKKKKACiiigAooooAbNGssTRt0YYrm5o2ikaNuqnFdNWZrdvkC4Xtw1JjRk0UUUhhRRRQAVk69YXN5qWiTwKpSzvDNMS2ML5bLx68kVrUUAczfaNfS2niqOOOPfqQAtvnHzfugvPpzVCTw/qarcMbGK43XxmUJdGGZVMKJuRweDlTkHqK7WilYdzm4tK1VvAl7pVyyy3k0E6RKzg7Q2dis2ACRnlsUs2kXrX88wjTY+hCxU7x/rctx9ORzXR1T1XU7HS4Emv5xDG7iNTtLZY9BwD6UWC5yLaL4hs9K1Cxs7C3uTqFhDAzNchPJdYvLYYP3vUYqYaDrEEbTRW0Ussep212kXnBd6pEqsM9Acg9a27bxToNxPDBFfgySv5agxOMPnAViR8rZHQ4NTwa7pE2pHT4r1GuAWXbg4JX7wDY2kjuAeKVkGpyVwLjw7rceqXX2dHlurx1ilmCKUkKkHfjAYY6HkjNVtF0bWLiztdYsxKGc3KmO3ufs5KvKWDKWHKn0IHGK7CLxJoNyZlS9VxFE8zExNtKJ95lJGGA/2c02LxV4fkimlXUo1jhjEjFkZQUJwCuR8wyQOM8miyHdmNoPhrUNP03W7aRIi95YJDDiTIL7JARk8gZYcmqVx4V1sLPbx+Y8V7DCsgW98uNCsaowdAMuOMjBrs9K1Ww1RJGsZ/M8ohZFZGRkJ6ZVgCM1Rk8WeH455IX1AK8bvG37p8b1JBXOMFuDx1PanZCuzOfRNVh0nV4bNYxcXGoi4jO8AvGNv8RztbAOCelULfQdchE8q2Klv7Ut72ON73zGZUQqyl2/i788eldKfEmi/YEvftwMLyGJQI3Llx1XZjdkemKSXxNoUUVtI2oJtuQTDtRmL4OCAAM5BPTrRZBqY/9i6vb65JrNvbQzOl/NKkDTBS8ckaLkN0DAr396foOhala+IU1S6jhTzRdSSqj5ETSsm1B68LyfWtuz1zSby/axtr1JJxu+UKQG2/e2sRhsd8E0X2uaVYreNdXaxCyCG4yjfIH+725z7Zo0C7OSTw74gj062s2gEsa2bQhI73yRG5dzlyOXXBHAPrWx4H0nUdMe5a/hji321rEoWQNkxoyt0+orUvNd0m0aZbi8VDCUDgKx5cZUDA+YkDOBk1DJ4n0KOyivH1BFhkkaJTsbO8DJUrjIOOxFFkGpnQWOq2Iu7FrGxnsZr17p7qeTKrGzbmBTqWHQHOOhrK0DRZNU8P6wsN0rxSxtY6bKc7fIRiw/AscfQCui0rxHa3aN9oKxPJfS2tvGqszSBcfNjGRwec8DvU9v4i0SaSaGG+jJgR5GARgCqfeKnGGx325osg1MnVrLXdW06aGXS7K1YLCsf74PIxWVGb5hgBcKeOpNUoPDGrJqS27PK9kuoG7EpvP3eC5f8A1QGd3OOuP5Vtjxh4cKhl1EOCCRshkbIHU8L0569K1Jb+zi046jJcxrabBJ52fl2noaLJhdlazkuNY0Bzc27WE1wksZTduKDLKGzgdRg/jXPz6Nrl9oMGizWOnWyWluEScyeYZHXG3aByinHzZ9cVe1jxhptroVzqNk5upIWVBE0bqQzEAbhtyB3zjnHFar6nBa6RFqGoypCrquSqtyzdAqkbiT6YzRoGpzevaPruupcXFxY21pKtoLeKFZw/mEyIzEnoFAXge9XdZ0a/upvEbQxoRqGnxwW5LgbnVWBB9OoqTUPFFusNpPpoS6jmkmjfeGQxtHEXwQQCDwOCOhrTstSik0C31a7aO3jktUuJSW+VAVDHn8aLINTm/wCy/EMMWtWMOm2kkOpEBZnuANgMSoSy4yQMZFP0vw7qFn4nt7whHtobhmEhcbiv2ZIwceuVNbcfiPRZLGa9W+UQwsqybkZWBb7o2kbue3HNVdK8UWV7d3cZdUhS6itrd9rZkd0LYIIyp4PXHSjQNTD/AOEa1q3mivbfzfNWS6Vore8ELbJJd6sGwR9R9KsaVomtaCY57Ozt755LIW8sZuNnlsHZ8hmzuHzkH6V0N1ruk2yTtPdhfInFu42MW8zAO0ADLHBB4zUMvifQo7WG4N+rJNu2BI3Zzt+9lQCwx3yOKLILsr6Posw8BRaFqCIk5tXikCNkKxJxg/iKwtJ8KaumoaZd33k7pJGm1Ta4O50fdFt9e35VvN4q099VbT7fdITZG6jm2MY2HJAyB0wM5/DrxUi+J9JhtrVr69hjlmgSZhGrsihhwScfKvoWxRoGpkxaJq1vfW9yltHKEvb52XzgCI5gArfpyOtWrDRb+HT/AAtC0cYfTXzcgOPl/dsvHryRWhN4m0OK+aykv1WZJBG48tiqscYBbGBnIxk1I+vaQmpjTWvALjzPKxsYqH67S2Nob2zmjQNSA6bcf8JNqGoeWnlTaelvE24Z3Atkew5Fc0fDWuRWFrFbWkMV2tnDF9piuymxlGCJUOVlHpgdOK6vQdWW/wDD0erXQjtlIkaT5vlQI7LnJ9lzVG+8Y6LBpd1fQSyXJt1VjEInVmDHAIyvQ/3ulGgalbQtD1G08VHUbiOPyPOu3DBwT+8Me04/4C30rIX7T4V1GG6ufsoeaK5j2TTbECmcyKwbBBODyvWujt/FmlS6nc2bNJCkFqty00sbqu05JByoxgY69c46inTeItOns2lspoZGjnhjkS4jkTb5jAA4K557HGD60BqQ+DLEy+ArWxvIiont3WRCMfK5bt24NYGneD9YWTT5bwwtI82zUSHB3QoyGPHqf3fP+8a6q28T6Fc3a2sN8GldzGuYnClxnK7iMZ4PGahj8YeHJEDR6juDLuTEEmXH+yNvzY7gZx3o0DUzZtF1k2FxoC29sbKe8M/20zfMqGTzD8nXeOgPSmP4Wubjwno+j3MQXyb8zXYjl2nYTJkgjqcMvSt648RaLBZW95JfIYbgFoSiMxYDqdoBOB344qO68UaDayCObUFyY1lyiM4CN0YlQQF9+lFkF2Zmn6Lq4udLhvBGYbCO5thOjjLxugWNtvY9j9M1Ha6PrUlppWlXNpaw22lsGFyk2TNtQqoC4yuc5Oa2dK8QWepazfaZbrLvtNp3lGCyAjOQSMDr+PUcU3+37eG81WO+aO3hsZYo0fktIXTdjA5J9hRoGpk6Xo+r6RDotzb2cNzPaaebSa384JtYkNuVuh5GDUGo6DrjXSX0MaLJNZ+RNBZXX2dEbczdwdy/Nz7jPeulsNc0q+mjhtbxZHkjaVRtK/Kpw2cjgg9QeR6VBJ4o0GOOCR9QVUnTeh2N93OAzcfKM9zgUaBdlW/0WY+D7TSFtba9aBYw8UkjIGC9dj5ypHYmsSXwlqWpx29vqfmLafa3co115ksUZhKjMg+983bnA9a6FfElrDcail8ywpa3S28RRWdpcxh+FAJJ5PTsKvf2vp39jnWBchrEIXMqqTgA4PAGeD7UWTC7OXvND8QXloyXUMDTppFxYB1kAErF12NjtkLz6Vs6BpVzbW+rw3QEYvLhnQq2TtMSLn2OVNXJ9c0mGW7ikvUD2cKzzgAnajdDwOc46DJrIufFEsdzLFHDbTKgvCCrOCPJjDgEEDk55xwKNA1KI0nxDJa6FpMunWqW2mzoXukuAS6qpUFV6gkHJrMm8H69JpS6a2+RbWCRIXkvtyOSpA2JgbM55zXX6lrbWfhWLWmijy6wMys2FUSMgPPtuP5VNB4g0aaC5nS+QR2oDTF1ZCoPQ4YAkHsR1pWQXZQvdIvZb/UZo449k+jCzj+YD9583HsORzWLrfh3X7qyNnFCskbafBCm278pUkRAG3gf6znpniupg8QaRNAk0V3uVrhLbHlOGEjfdBUjIz6kAVqU7ILs5FtD1N/DOtWhgiS5vb0Txp5gI25iPJ/4C1VtS0bX10u80W0sLae3nv8A7UtybgKQplDkFTzuGCK7eiiwXOQ03RNVtvEUU0VtFZ2q3Mkk5iuS0MynONsTZKNkjJHv610eiXdxfaVBd3VobSaQEtCW3beSBzgZyAD071coppCbCiiigAooooAKmtITPcLH2PX6VDW1o9v5cHmsPmf9BTEXlAVQoGAOlLRRTEFFFFABRRRQAUUUUAFFFFABRRTZHSONpJGCIoLMxOAAOpoAgvrxbZ4Itu+WeQRxoD17k/QAE1ZrB8NO+rXU3iCQMIZAYbFW7Qg8v9XIz9Atb1AMKKKKACg9KKD0oAgg/wCPh/oKnqvD/wAfL/7tWKACuOv45Jte1GOKMyOQ2FCFj0t+wZf5iuxrjdbsfFEev3F3o8MIRjlJGYHIKoGBU+6CkxoqzpdJp+orPHcqBYXGPMEygfuz0DFl/wDHqtalDeSahcLDHcsu/sszoePQMi/qaguB4+udOurO6tNOlWeF4iVGwgMpGfvn1qa5m+IUnEFrp0C/7u4/mXpFFjwyjR+JLmN12MsZBXbjB8q17ZP8zVXWNY0vVHvtJ15ptLe1c+WUmI81cEZ6c/TmrfhKx16LWJ7vWIYh5kbEyK4JZz5YxgdBtjFdFdWNjdsrXVnbzsv3TJGGI+ma5MZh6leHLBrzTV01+Z0YWtTpT5pp+TTs1+hw+g+IpdF8Crc3EIdvOaKyUrt3rjIJ9utWPCh0+41aPVNV1i3u9Wm+WKJW+WLP8IHrXYXVjY3UaR3Vnbzon3FkjDBfoD0qGDR9JglWaHS7KKRDlXSBQQfYgV58MtxEJ005qUYJWTvuuvr2vsdksfQlGdouMpXu1bbt6d+5l69p+kaas2tfZC91vDRx722vMeFO3OM574rIMVxYahBpNxqslgj2r3c9wjBTLOWOeT2HHFdldWdvdSQPcRCRoH8yPJOFb1x3ou7O0vFVbu1guApyoljDYP41vXy7nk5U7R9NL972tvp93mzKljuWKjO7/G3a1+39bGBp+uXsPgSPW7q3+0SxoGkGdm5A2C/TsuT74rEPxK320k1voskrI+0qJuzMohb7vRw272x3rvniieAwPGjRFdpQqCpX0x6VVGk6UIZYRplkIpkWOVBAu11UYVWGOQB0HavQo05U6cYSldpJX7+ZxVZxnOUkrJvbscSPiNeGC5l/4Rtx9jQG5BuhlWaTy1CjbkgnHXGBnjjlvizXJNe+EviSa4097KaCN4ZIi+7kbTkHAPQ9wK7iHSdKhgaCHTbOOJ4/KZFgUKycnaRjpyePc0selaXHpz6bHptmtk4Ia3EKiNs9crjBrSzIujyr/hNtc0GwuII9Rs9eRNIiuopIYAotWLKm1tp5ABzzzxziqOr+ItW1jSJdO1R/tK22qafJHdGJIyd8gypCMy8Y45zjrXsVnpGk2aTJZ6XZW6z/AOuEUCqJP97A5/Gmx6Jo0dr9lj0mwS38wS+UtugTeOjYxjI9aOVhzI83j8ZeI7m9hli1KzR7zU5NOXSxADLbAZAlJ6kjhiCMYrG/4Wd4njj8ySIER2zWMv7kY/tDBK/yAx05r2VNL01NRbUU0+0W9YYa4EKiQj3bGaY2jaOysraVYlWn+0MDbrgy/wDPQ8fe9+tFn3C67HFfGFbofCGZb+QS3WyHzm2hdz5GeBwOa42y1W38N+IdTvbG103RS2kfuYbGYXdvv81QXfZjDcgAEd+TXt19Z2l/bNa31rBdQN96KaMOp+oPFVLTw/oVpDNDa6LpsEUy7ZUjtUVZB6MAOR9aHHUE9DzOPxt4pWy1q3F5bPPataGKa4jijYCX7wwrFM+mT9aqw+MNRm1rTZ7hItRurCW9GJLNFmBW2ZwoKkrkkYyh5HWvV4dC0SGKWKHR9PjjmQRyqlsgDqOgIxyPan22j6RamA22l2MJtyxg8u3VfLLDDFcDjI4OKLPuF12OS8Aa9qmo31r9u8RaTqK3tn9pNrDFslt2z0GMgqM4O7BzRrHxAl06Ke6OkRyWomnt4MXeJWkiznem35FO085J6cc12Fjpem2Esstjp9payTHMrQwqhc+5A5qOTRdHkuZrmTSbB551KyyNboWkB6hjjJH1p2YXRhXGvX9x4a8RtNarp99psbofJn8wA+UHDBto/venauRHjPWdOgW11KWU6pZ6XIjxgZW5ldoxBKB3yCfxDCvU2s7RlnVrWEi4/wBeDGP3vGPm9eOOe1Ry6Zps1xDcS6faSTQgCKRoVLIByApxkY9qTTBNHluna7q14ukaTNe6pdXNtPdw3Rt5vs0twFVGjkO/bjhuhq/LNrsuu39pp8mvNc20lmtuvnh4YwY0ZxMc4bOWJIzntXe3+g6JqFwbi+0fT7qYgAyTWyO35kZqzZWNlYqVsrO3tgQoIijCZCjCjj0HA9qLBc57xV4ruNF1mOwh0r7YgsZb6eQT7CkcZAbC4O488DIrEHxIu/squ/h8RTP88aNdg749hfcAqlsgDn5ccg5rvntLV7oXT20LXAjMYlKAuEJyVz1wSBxVIeH9BEPkjRNNEW8ybPsqbdxGCcY64707MSaOD1fx1eam+lJp0DWUJvtOM7/aQJGE4DmMLjldpwWz17U/RPiFcjTrdl0d5raKOzM801/vlH2hyi/wfMQR7V3Z0HQ2lgmOjacZLcKsLm2TMYX7oU44x2x0p0eiaNHEYY9JsFjYICgt0AIQ5TjH8JOR6dqVmO6Ob8OeN5NY8Q2+nf2ZHDBdJcvDL9qDOBC4Q702/KSfeqN98R3tr29txowkEXmrAwuf9Y0cioQflwv3uxOMV0Gj+D9H0vXZtZt1na6kMhzI+4LvILYOMnOB94nHar7aBoTXD3DaLpzTOxZpDbJuYnqSccmjULo5ibxlqUjXumx6Vaw6jbCcSl77bGoREOUYp8x/eDjAxg5NdL4RnmuvCej3NxI0s0tjA8jsclmMakk/jUt5ouj3gYXmlWNwGkMh823VsvgDdyOuABn2FXIIooII4II0iijUIiIuFVQMAADoAKaTEx9UNc/49U/66D+Rq/VDW/8Aj3jX1kH8jTETWP8AqxVmq9j/AKsVYoAKKKKACiiigAooooAKKKKACiiigAooooAKKKKACkdVdCjDIIwRS0UAc3dQtbztG3bofUVFW7qtt50G9R86dPcelYVIYUUUUhhRRRQAUUUUAFZXiCxuL2fSWgRWW2v0nlywGEAbJ9+o4rVooA5STQ9Qa2uEEabpNfS+HzjmEMhJ+vB4rP0/wxrVvc2tszu1vZ3DzRyyXe6In5tuIgMhstzk469a7uilYdzzxPDviJzG81nukGnXNpI73wYF5EwpReiLkAYHr7Vqav4fvroWarZ2twkOkfZXjmkwpk3xnaCORwhww6HFdfRRYLmB4QsdSsjeNfK8cMjJ9nhluBPJGAOcydxnoDnHNU4tD1Bba2QxR7o/ED37fOOIizkN9eRx1rq6KdhXOQXRdXtNbk1i3torh0v7mRIDMFLxyqgDA9AwK9D2Jp2i+H9Qg1yDULuOFd/2uWUI+RC8pXaq+vAOT7mutopWHc4jw74b1ezvtMiu2la2052ZZHvN6NwQNkYAKk55zx161d8VeG59W160mQL9hlj8u/BYAkLkx4HfkmuqoosFziNK8Pa1Z2FhfyxwXOqW12ZpYTKAsi+X5Qw3QMFAIz3zVm30PU5tcttYureCJn1E3MsKyBhCohManP8AExPJxXXUUWC5xdn4b1Kx1efV7dQ09xezpNGZRg20mMMueFYEZx3qnZeFtbS3hs5/MaOzt5o4ne93o7NGyrsQAbc553V6BRRYLnF6hoOoC10wW+nK81tYLAJbe8+zywuAMgn7rJ7Y/OtXUtJv7rwjb6e0kD30IhkJxtjkeNg2OOgOMVv0U7Bc47VdH1rVk1S8ms4bW4uYbeCK3E4bISYOzM3T1wPatnxba6ld2MC6aNzpco8qrII3aMZyEcj5Wzjn61sUUWFc4C28N60qOjWaRqb64uV3XYkO2S32AFjySGAyfet3UNFu7vwFBooZYrtLWBT83G+PaSMjsSuM10VFFh3OFTw7rj3n9sSRs13BLC8cF1eiVpQm7ILgBR97jipDpGvT3F5qUmnQRTtqlveRW32lTvSOMoQWHAPOa7ailYLnFWek68mpPrclhB9oGoyXC2f2lTujeFUzv6bgRUup6b4gu2gmNjbRh/O86C1ufJYMxG0vJjLdPm24ye1dhRRYLnFaPomtWkdoktnGQNFfT5CJ1+R9zFT7g5H0ptpomu6fp93aQWdtcf2hYwwSM84X7O6xeWcjHzL34967eiiwXOMHhvUIfD+r6dGqSPPcwNCxcDzERYwSfQ/IetQahoniC41DzntvPaPUhciQXoSNow+QBFjAbGMlueOtd1RRYLmBpOmaha+CG0zEMd95UyoHw6BmZyuexHIrnT4d1+aPUd9oVa601bcGa+ErGRXDcnoAewHAr0GiiwXOQ1XTvEFxc39xaWkUUl5p0MQLzIfKkRiSvcHIJwegNUU8Pa213eytZFEuZLKQGa+EzjyZMtuJ9QSRjjjFd7RRYLnJxaHqK+HNOsvKjE8Gqm6kG8Y2ea7Zz3OGHFP0HRb+z/4Rbzoo1/s23njucODtZwoGPXoeldTRTsFzgofDWuWkNjcQed50cM0MsVveLEwDSl1IYggjB5H0qxpnhnULPTdVtfLiLXGlpbRFZMgyAOSMnnALDk12tFKwXOf8O6fqFhrF488C/Z7i3tsSiQHa8cQQqV69Qeazda8O6pcareahbFlIvYp4VjnEbSKIijYbB2kE8ZrsqKLBc4VvDWsppxurcBdTkupGbzbjewilQRvufoWwA3HcU7WfC+pJd3K6X5r2t1aR2+xLsQqmxSuHBBLLjnjnrXcUUWC5xL+HdRhW4C2UV0v2uN49t0YZdqwLHuRwflOQcg9RW34f028Xw5Lp2rtvMxlXaXDssbZwpYABjg9cVt0UWC555YeD9Z3WMl4YjJJN5eoESA7rdChjx6k+Xz/vGr1x4d1V9QvZhDHsmfUWQ+YORNGFj/Mj8K7WiiwXZzmt6XqFx4Gi0u2hikvUjtx5buApKOhYE+nyms7W9D1rXprm+mt49PmWCKKGJbgMZCsokJLgYXpgdeua7SiiwXOW0Cx1qwu7m/mtZJpbqSGJ1nvg7rEM7nLAYOM8KBk+tdTRRTQmFFFFABRRRQAUUUUAFFFKAScAEk9KALGn2/2i4Cn7g5augHAqvp9v9ntwp++eW+tWKokKKKKACiiigAooooAKKKKACiiigArjfEt2/iLXV8J6e5+zR4k1WZD91O0QPq3epPiD4ok0tItH0lfP1q9+SGNefLB43H+n51o+CfD8fh7Rlt2bzbuU+ZdTHkySHrz6CluNaam3FGkMSRRIERFCqoGAAOgp1FFMQUUUUAFB6UUUAV04u/qpqxVeQ7blD6nFWKACo7mXyLaWYqWEaFsDvgZqSq2qf8gy6/64v/6CaAOfh8S6vcJ5lv4deaPJAdJyQSDg/wAHrSTeJtXt4/MuPDrwx5ALvOQAScDPyetY9tqd9YQ/Z7O/iih8xwI2RWaI+Zgs/opJJHtikutVv7yCSC8v4ZoVkQGNVVTOd/DRkdVBAJ/GouXY72xuBdWUF0qlRLGrgHtkZxT5pYoYzJNIkaDqzsAB+Jqp4f8A+QFY/wDXun/oIriPiFeXGsW18lo2NO03b5zjpLKWC7R9MmuPMMcsHRdS130Xeyu/klqzpwWEeKqqF7Lq/wAPxO+mvLOEI011BGHGVLSAbh6j1pIL6ynk8uC8t5X67UkBP5CsT+w9J1TQdOm1SHeILVcHeVCjaCen0rI+HukWsl5d69aweRAWaG0jyT8o4LEnrmsHjMT7enBQVpa7u9rau1reW/Y2WFoeynNyd4+Ste+i3/Q7ZZ4GmaFZo2lX7yBgWH1FKZYhMITIgkI3BNw3EeuK870NAt5pCrE6alb3Mr6jIYypCc5LMeoPaug0O7s5L2bXdQuoIHvD5dmksgUiFTxgH+8cmpw2a+2teKV332Vk3802lbuOvl3sr2d9O3W7X3NK/odPRQORkciivYPMCiis3xJrVnoGmjUL4SmEzRw/u1ydzsFH4ZNAGlRTVkjZN6yKV7kHis3V9dsdMutNt7jzGbUrj7PAY1DDfgnk54HFAGpRTDLEN37xPl+98w4+tKZIxnMijaMnnoKAHUVjeLPEdj4bsoLq9huphPOsESW0e92dugAyM1H4a8U6drst3bww3lndWe3z7e8gMUiBvukg9jSuOxu0UzzY9nmeYmz+9u4qrJqUaarb6eLe5czxNIs6R5iULjhm7E54FMRdopqOj52OrY64OcU6gAoqK7ubezt3uLueKCFBl5JHCqv1Jpk19Yw+b5t5bx+TEJpd0gGyM5wx9BwefY0AWKKzb3XtDsvK+2axYW/nRiSLzbhV3oejDJ5HvSjXtD+3LY/2xYfamIUQ/aF3kkZAxnPSgDRooooAKKglvLSKeGCS6hSWZikSM4DOwGSAO5A5qegAooooAKKKKACs7WuTAvqxNaNZeqHdfwp/dUk/jQBetR+7FTVHb8RipKACiiigAooooAKKKKACiiigAooooAKKKKACiiigAooooAKxNWtfJl8xB+7f9DW3TJ41miaNxkEUAczRUlzC0EzRv1HQ+oqOpKCiiigAooooAKKKKACiiigAooooAKKKKACiiigAorlfHHjjSfC6eTJm6v2GVtozyB6sf4R+teSa38S/FWoyN5V4thEekdsoBH/Ajz/KuHEZjRoPler8j38t4bxuYR9pFcse76+nX9D6For5eHibxGJPM/t7U9/977U+f51vaH8TvFGmyKLi6TUYR1juFGcezDn881ywzmk370Wj1K3BOLjG9OcZPtqj6DormfBHjXSfFMRS3Y296gzJbSEbseqn+IV01erTqQqR5oO6PksRhquGqOlWjaS6BRRRVmIUUUUAFFFFABRRXPeM/F2k+F7YPeuZblxmK2jI3v7+w9zUVKkaceaTsjWhh6uIqKnSjeT6I6GivAta+JvirVrjydPdbCN22pFbpukPoNxyc/TFRS2vxEEwafVLuKUDLCXV40aPv8wMgKfQ4rzJZtTv7kWz6mHCFeMU69WMG+jf9fhc+gqK8Mk8TfEPwk0MmqSm6tZcbGmKzRycZ4kU9cEHrXofgXx9pfiYrasPsWo4z5DtkP8A7h7/AE610UMwpVZcj0fZnnY7h7FYWn7aNpw7xd/vOwoooruPCCiiigAooooAKKKKACisfxV4k0vw1YfatSm2luIol5eQ+gH9a8f8RfFXxBqEjJpvl6ZB22APIR7sen4CuPE46jh9JPXsj2csyHGZiualG0e70X/B+R7xRXy/L4o8SSyeZJr2pFuoP2lhj6c1paT8QvFunSBl1aS6QHlLr94D+J5/I1xxzmnfWLPcqcEYpRvGpFv5o+jqK4TwN8SdM1+RLG+RdPv24UFsxyH0U9j7Gu7r06NanWjzQd0fKYzBV8FU9nXjZ/1t3CiiitTlCiiigAooooAKKKKACiiigAooooAKKKKACtPRrXc32hxwPufX1qnY27XMwTkKOWPoK6FFVECqMADAFNCYtFFFMQUUUUAFFFFABRRRQAUUUUAFcp8QfGNt4Zs/Jh2z6lKv7mH+7/tN7e3eqvxC8d2vh6NrKyKXOpsPu5ysPu3v7Vi/Djwhd3t8PFXibfNcSESQRy9SezsP5Cpb6IpLqzU+Gvhi5gkk8Ta8Wl1a8+ZQ45iU/wBT+g4ru6KKaVhN3CiiimIKKKKACiiigCteDbh+4OasjkZqK5XchotW3QL6jg0AS1W1X/kGXf8A1xf/ANBNWaZcRLPbyQsSFkQqSOuCMUAebyeZvkb5wJGdEcF/9LIkUeUcHgL93I9KZiUKflcCF1V2zJ/oJLn92OfmB6Z966j/AIRTlybu2Yuu1y1khLD8+vA5pD4T4TF1bLsGEIsUyP165NRZl3Rs+H/+QFY/9e6f+giuQ1/wV9l0G6GmXmpXMmQy2xddjksM5AAz6/hXb2VutrZw2yEssSBAT1IAxU1cuMwFHGQ5ai6NJ9rm+FxlXDT5qb6p272OSudNv7LwBJZWn2u5u5YwCjnLruxlR7DmtzwxaGx8P2NqyFHjhXep7MRk/qTWjRRRwMKNRVIvaKj8twq4udWDg1u+YxfFHn3S2+j26yD7Y+J5FHCRDlufU9B9axNb0q4h1HUxHpL3sN3ZpBaFApEBC4wc9BnnNdrRUYnL44htylr+Ss1bX1b/AOGLoY2VFJRWn56p3/Bf0zmdZt9bsPB1r/Zpln1CxETNDGR+/A4ZOfYn8hXNiHx8NBuhLcXf2m3littyqGaaMMzPMqggkkMi9QcKa9KorthTUIqK2Ryym5Scn1PK0tfiA2lz3El9qaypLEgTyxloSDuYIDkvnZ/FnGe9WvFWm+ItU+E8dndWtzqGom6iZoygSR4xMDyMnB2++a9Kop8ouY8XvPC+vT2WrtoeiXOkaTNcWx/syTbulVM+YQgbGDx8u4bsdafpXhjxLGmk7bSeKFdba4hjaER/ZIzERu2B2Cru7ZNey0UcqDmZ4vpXgvVL422nTaLc6fMtrcxavfSyApeswOwjBJfDbWyQMYrPsvCXjS8mtZNQtJkTVmjtNRQj/UwwMm1m5/iCn8zXvFFHKg5jhfjDpmoX2h6Wml2d3O1tqEMrLaAeaiL1K54yO2e+K42bQ/E00Os3EWi6pc215Lal/wC1Chu22Z3HbGwDqBjCk4r2yihxBSPE08La02hXkMmlakIY9Z+0QwrFGB5Rjxu8gnawz/AGGOtT6d4b8WN9g8nTm0+4XS9QhikU7ViZ2Hl5GTsJ54HAr2WijlDmPP8A4baUbG9LweFr3RnSxWK5mnufkuJgeSIwTu7neSD2xVEReNZpLaFJtcieSRF1OR9gVCZlBMH+yF3fhjvXp1FOwrnDapper33w/wBV0i8S7vJWu2ii8wgySQeaMHPf5c81z134e8Vtf3OhtZC7tXS3tFvJXKxy2sbvJhyMkEghDgH9a9aopcoXPJdKsPEmmajaw3VrqcIsLN7NZ7S1W5WVRLuTG8dNpAzgdK3rTw1qeo6hqbXVwlpYvq8d4qPaZml2JEQQ+7CglcEbexrvKKOUOY4DxXB4tm8ZKNPuNTh0zzLOMmAqE2M0gmbkdQNn0rF1J/iGmlRRW6as1zALgpJwfNInIjDADk+WAck4IPTNes0UcoXPIbLwzrR1+KJodXtgutXly10jD5Y3hOx1Y55J4PGea9H8FyapL4U02TW0dNRMC/aFcAMH9wO9a9FNKwN3CiiimIKKKKACsl283VZD2XCj8K1XYIjM3QDJrJ0sM7tIw5YkmgDVT7op1A6UUAFFFFABRRRQAUUUUAFFFFABRRRQAUUUUAFFFFABRRRQAUUUUAVdRtRcxccSL90/0rBIKkgjBHWuorN1az3g3EQ+YfeA7+9JjRkUUUUhhRRRQAUUUUAFFFFABRRRQAUUUUAFc18R/Ey+F/Dz3Ue1ryY+XbIf72PvH2HX8q6WvB/jrqT3fjEWIb91ZQKu30ZvmJ/IrXFmGIdCi5R3eh7nDuXRx+OjTn8K1fov+DY4W7ubi8upLq6meaaVizu5yWPrW5pmmaRbeH49a1w3sqXNw8FtBaOqMdgBZ2ZgeBuAAxyfSuera0fxB9k0ptJvtNtdUsDN56RTMyNFJjBZXUgjIAyOQcCvlYNX94/XMTCfIlT26paO3l/SNy80bwposenXt1cXepxamgntI2PkpFFnaTMVBYkMGGEHOOtdDpWj2PiGK40f7d4Rhs5ow1tLYnbLbyKw4PmYdty54OecVWGgL4+1rSYop4dKjOhLLBHFCWjQpIUZAM575z1/OskeB7CzunmvNcg1O1hnaDytOVjNNKqlzGNwwuFBJbJAx612KLTuorl/r5ngSqwqR5Z1Wqi12vbXTsrq1r9db6B8RL7S9H1600vwvZtYyaMxR7vBEs0nfPqPfvk9q9f8AeI4/E3h2K/wq3Cny7hB/C4/oeorxbxzfxa5omka59kitZi8tn5aMWJii2+XuJ5YgHGe9bHwE1J7fxTPppb91eQE7c8b05B/LI/Gt8FiXTxPL9mX9I4c5yyOIylVGv3lO+rd3o/e1/E9xooor6Q/NAooooAKKKKAMfxlr0Hhvw/canMA7KNsMefvueg/z6V81atqF5quozahfTGW4mbc7H+Q9AK9H/aD1J5NV0/SFY+XFEZ3HqzEgZ+gB/OuZ8JeGbLxRpF1BY3ZttctFaYxTH91cQ8DggfKVJHXg5r5rMqsq9b2Udl+Z+n8M4WjgMCsXVWs932XT5dX667GN4Xk1SLxBZS6KrNqCSBoQO5759sZz7Vb1qHSYvGkojk8zTBco8zQnzAinBkVT/FgllB74q1aWWoaJofiD7RbS216FhtyWGCsUjHcVPcHaq5HGG966z4Sw2134T1awgsUh1CYBRd3Nj58MqmWNVQ8cAE8gf3s9q4qVPmtB+p7WLxapc2IWqVo6edne+u19NHuznviRcXGpLaajamOXSGGVkhbIWd+XVx/CwGFAPZRiuPhlkhmSaGRo5EYMjqcFSOhFdJ4WWSPXtT0abYba4huIrlEOY8oGZWH+6ygg/41zC8qPpWdRtvmOvBwVOHsOitbzTvv573Por4W+Kj4m0H/AEph/aFqQlxj+L0f8f55rrq+e/gzqT2Hjq1hDERXitA49cjK/qB+Zr6Er6jLsQ69FOW60PyriXLo4DHONNWjLVeV+n3/AIBRRRXceAFFFFABVHXtUttF0e51O8bEMCFiO7HsB7k8Very39oDUnjstM0lD8s8pmlHqF4UfmT+Qrnxdb2NGUz0cpwX17GU6D2b19FqzyzxLrl94g1eXUr+Us7nCID8sa9lHtWfFFLLnyopJMddik4/Ku3+JCxXEV9cG3hjlstXazjaOMITEYywU467SvBPPJqn4Dv3tNG123tdci0e+uPs3kTSTPFkKzlwGUE9CK+TlBuq1J/M/XqOJUMIpUoWtZW7Xa7LonfYZCbXS/DukSTaHZXNxeTzLK91G27CsgGOR6ms7xdprWfinVra1spY7aG9mSJVRtqoHIAB9MVZ8Vx6640+41PXk1hJi620qXTyhCCu4ZYAjkiuotLzX9M1WaHX/HVvPDCk8VxatfyyEtsZdu0rgndiq5VK8Xpt2MPaypJVYtNvm0u+/TTptsjzUEgggkEdCDXvHwc8XPr2mPpl/Lvv7NRhyeZY+xPuOh/CvHfBtrDeeJbGC4hE0O4ySRnowVS2D7cV1Oj65ND4y8JatJ5cbXVoI5xHGEUq1xMnRQBgAL/3yK2wFWVGanfTZ/h/mc3EWEhjaEqPL7yV0+z1dvnZp/I94ooor6w/IAooooAKKKKACijv70UAFFFFABRRRQAU6NGkcIgyxPFNHoK3NLs/ITzJB+8b9BTET2VutvCEHJ/iPqamoopiCiiigAooooAKKKKACiiud8WeMtF8OxlbmfzrvHy20Ry/4/3R9aLgdBNJHDE0s0ixxqMszHAA9Sa8r8efEvdv03w0xJPyvd4/RB/X8q5TxD4m8ReNL9bCGOQRO37uzgzg+7Hv9TwK9D+H3w9ttF2ajqwS51DqidUh+nq3v+VRdvYuyW5lfDbwDJ5qa74iQtITvhtpOTn++/v7fnXqdFFUlYlu4UUUUxBRRRQAUUUUAFFFFACOMrVe0O2R4/xFWaqzfu5lk7A8/SgC1RRRQAUUUUAFFFFABRRRQAVl+KNRvNJ0efUbSxhvFt43lmSS4MWEVSxwdrZPHTitSqms2S6lo97pzSGMXVvJCXAyVDKVzj8aAOe0/wAaW41JLDXIrbS5pbeKeHFyZFcSEgDOxcHgfmK1X8TeH0E+7VrUeQwWT5+hJx+PPHFUL7whb3cV1G124+0WVvaE7AdoiYsG/HNZH/CtLFVuBFeIu9v3RNohKjfuwx6sfcEH8anUrQ6mLxDocs1tDHqls8l0AYQHzvBOB+ZBFOu9e0az1NNNutSt4bx9u2Fmwx3HA/M1zNr8OrKDULK8a+adrfyzIZYFdpGRiykMeVHOO/A696t6p4WvNS8S6hdS3wg026itkkiRAzy+WzMRk8pyRyPU+lF2Fkar+KfDqJI7axaBY5BGxL/xHOAPXOD09KX/AISfw/unX+1rXdbjMo3/AHeQPx5IHHc1z+kfDqw068gnju9wt7iOWMC3VSVTdhWbqx+br7dO9SXfgRbqwOnzaqXtInMlrG1qhMbGQP8AM3VxnjHGe+Tg0ahobY8UeHjPBANXtfNuArRLv5YMxUfTJBH1GKq6f418OXdsk39oxwb5XiVZjtYlX25+hPQ+9Z9n4CtLaxuLVL1gJ44VYpCqgGOdpcgDgZLY9gO9VdT+Hf20Mra1IsZaYhTbg7RJKZP73UE4z6enWjUNDpP+Eo8PfapbX+2LTzogzOu/oF+99cUp8T+HwsDHVrUCclY8vjJBx+HPHNcYngHVLq5TTdQu4v7GtI5ktSFUv87AqTxzgjkH6e9Xn+G9v5VusWpeRJGzM7xWqpncwPy4IK9O5Ye1F2FkddPrGlwXZtJr6COfzUh8tmwd7glV+pAOPpUC+ItDaSCNdUti1wu6L5/vDJA/PBx61leLPBdvr2oC+N/Nayi38tSig4kBOyX/AHl3MB/vVBffD/TbjVLa8jmEaQxQxmMwK5Ii+7tY/d9/6U9RaGxB4p8OzCAw6xaOJziIh+G5x1+vFWZtWtodci0uaW3SSaLfEDL+8dsngJjpgE5z2rmbj4d6fM2mk3X/AB520Vs++3VzIsbbgRn7hyTnr/WrOt+Gb7UvGCaxFdJZfZbdFtZgokO/LbsocDG1sdaNR6Gq3ifQFkSP+1bZndSyKrZLAZ6f98n64q14f1W11vRrXVbPf5Fym9A4ww9j75rlrP4fR293YXA1aUm1VQ5WEI0m0seoPAO7kEH2xXT+HNNOj6Ja6Ybj7QLZPLWQptJUfdyPYYHvihXE7GhRRRTEFFFFABRRRQAUUUUAFFFFAFPWJNlmUBw0hCik06PbGKr37+fqCxjlYxz9TWjAu1BQBJRRRQAUUUUAFFFFABRRRQAUUUUAFFFFABRRRQAUUUUAFFFFABRRRQAUUUUAY+q2XlkzxD5D94DtWdXUkZGDyKxNTsjAxkjGYj/47SsMo0UUUhhRRRQAUUUUAFFFFABRRRQAV4T4n0mLVvjXPpd803lXMyjMWAx/cgqATwOQBntXu1eS/GCCfQvGGkeL7aESKrKrqeAXQ5AJHqD+lebmkL0lLomr+h9NwrWcMXOEXaU4yS9d1+Rl3XgnS/7UutEXTdWtb9LCS8hka9ilikCrnAwg3c8HniuI8LaNda/rtrpdpG7PM43kD7iZ+Zj6ACu58HajLqdveeGfB66rDNdW8mTfXSvHbp/GV2JuDEcccHPOa19Zt3+Gvw+U6TGw1S/m+z3N7JGUdCAT+7DD7uOh/E84x4vsYTXP9lb/AOX/AAT7WOOr4dvDt3qSsopv1vJ6uy8rvbTcz/iDrlp4aluNM8PzmO+kgFjIEkV1srdD/q0YfxOfnY9R060fD/TzNN4VtFmEUS293qMrYyGeRjAq/X5VH415azFmLMSSTkknrXpOmMsPwuGsQ3wiuLWzls1VUOd5uhIuW6A85A696mnV56jk1otbfNM0xeCWGw0KcX70nZu27cWvwv8A566nMeIFaHwb4dh2nBe7dvZvMAx9eBV74NI7/EKw2Z+VZGb6BTmtnxlZw6j4DbX7d4BFPdpexxLw0bSDZOvTGPMUEDOcGrv7P+ju13e69KuI0T7PCT3Y8sR9BgfjV0KLeKgl5P5L/hjLG46Ecprylo/eXzk9vlf8D2Giiivqz8lCiiigAooooA8E+OysvjnJGA1rGR7jkf0rnvCs81ra67cW8rxTR6aGR0OCrC5t8EGvRv2gdHkltbHXIlJEObebA6KTlT+eR+Nea+H/APkG+If+wX/7cwV8pjIOGKl83+B+vZJWhXymlbpZP5NI9QuZmbTrNYxb3banD5c+lXHypdfJG7mF/wDlk5MgIUcEjI54PN6fp8Pm3mleHPGU+jpcApc6bqiyQypgg7QVBV247YJHFXNc+94O/wCu7f8ApPbVYuo7LX9cvNM1y1+0RW9pYfZ548JPEZIo93zfxDJJw2eehFVJ3f8AXa5w0f3cL30abez2lyrR6Pp2fm9EcnqMS6BFLomm2V/JqN8BBJd3EBiLITzHCnPDHGWJyRxgVy9zBNbXElvcRPFNExSRHGCrDqCK7mzh1+10dNR8L+IJb2xIeRLSZP3yBSFJEbBlOCRypzzxVHxdZ3UuhW+p60qWWtxsIZYpXHnXcePlkZPvKy4wSwGRg9c1yzhdf1b7z28NiVGfK2nd2b15r+aaVl0029Lmf8OlZ/HeiBOovIyfoDk19M14X8CdHe88TvqzL+4sYzg9jIwwB+WT+Ve6V7uTwcaLk+rPg+NK8amOjTj9mOvq9fysFFFFesfIBRRRQAV4v+0KrLr+kzNny/spH4hyT/SvaK87+O+jvfeGYdShXdJYSEvj/nm3BP4ED9a4cyg54aVj3uGa8aOZ03LZ3X3qy/E5W8trHVdd8R6RqElwga4Gq2awbd9yojb5UJyMlW3Dg/dPFcVrulJZJBfWUzXWm3QJgmK4YEdY3HZx39eorQ0HVo7iO10/Ubo2s1qwbTdRH3rVgchG9Yyf++eo4yKSG6utJ1q90jxDah7a6mH22AADaxORLGRwCM5BHBBx0NfNzcZq/wDX9f13P0uhCrh5uKd7Jad0tG1+Ho9Ho0x2nah4cl0PT7LVxqyTWU0sim0WMqwcqedxz/DWdrEr6/4rvZ9Pt5WbUL2SSGHGX+dyQOO/NVtbsW0zV7vT3bebeVo92MbgOhx7jFa8c48P+Hrea1AGp6pE7ef3gt9xTanozENk9cDA6ms7t6S6f8MdPLGnapT1ctu2ur+XX8Db0jTdE0O3v9XbUbia70tDCzKq/Z555EZfKjPUlepbpweOhrIu7eWLUPCdmQVnWzhBXHKl7iR1yP8AddT+Iqxaz/2Vomn3WswwytCjPpmnFcB2Y5+0TDuOmAfvYHYc2fhZY3niP4gR6jeO8/2djdXErc5YfdH54/Kt4LnlGnFb/wBf19559Sbo06uIqSuop697JpJfe/m7LY+gT1pKKK+vPx0K5zxT4st9BuVtpbK4mkdN6kEKhH1/+tXR1zPxH0j+09AeeNc3FpmRMDkr/EPy5/Ck9hrc5m9+I2oPkWljbwj1clz/AEFYt54w8RXWd2ovEp7RKFFYNAqLs0sj1P4ZWV01lJrF/NNNLcfLEZHLEIOp59T/ACrsa8a0XxdrWlRpDHcLNAgAWKYZAHoD1FddpnxF0+XC6hZzWzf3ozvX/GqTRDizt6KzLDxBot9j7NqVuzH+Fn2t+RrTHPTmqJCiitLS7HeRPMPl/hU9/egRJpVltAuJRz/CPT3rTooqhBRRRQAUUUjMqgsxAA6k0ALRWHq3i7w3pgP2rV7beP4I33t+S5x+NcbrPxcsowU0nTZZ27PO2xfyGTSbSGotnp1c94i8ZeH9DDLdXqyTj/lhD87/AOA/HFeMa/448SayGSe/aCA9Ybf5Fx6HufxNVPDvhjW/EEv/ABL7ORoyfmnf5Yx9WPX8M1Dn2LUO50Pin4mazqe+DTR/ZtseMocysPdu34Vm+EfBeteJphcbWt7Rjl7qYE7vXaOrH9PevRvCXwy0rSylzqrDUbochSMRKfp3/H8q71VVVCqoVQMAAYApqLe4OSWxi+FfC+k+G7XytPhzKw/eTvy7/j2HsK26KKszCiiigAooooAKKKKACiiigAooooAKiuE3IaloPIoAhtH3RbT95eDU1VCfJuQ38LcGrdABRRRQAUUUUAFFFFABRXFSx+IdYvdTuG1C70i1tGK26BCokxn5iTjI4/WpdA8TXz+FEvp7G5v7gStD/o8eS+BkMcdB2zXlQzWm58s4uK1ab62dnotfTQ9GWXT5bxkm9E12urrXY7CiuT+GuoXupWuozX00jv8AajhXYnyxgHaM9AKz4NT1JpINUN9OZJNVNo1ruHliPOMbfUdc0LNqbowqqLtK/wBydg/s2ftZ07q8fzaud5TLiaK3haaeRY416sxwBWPZz3Go+JZ5I5nWxsQYdqthZZj97PqFHH1qfxT/AMgg/wDXeH/0Ytd9GsqqcktLtetv+CcdSk6bUXvb8xsXiHTXiSZmuIo3UMryW7qGB6EEipTrujhd39pW/wBN/P5da44bP3Aj8oy/Z4chNvmf6tepWVWH4g1daOTdMVil877FbZw0u/8A1k2cncH/ADbFaXZFkb8viHTI0EjNP5O5VMot32KWIAycYHJFakbpJGskbBkYBlYHgg9DXnw8rLBvI83zIM52eZ/x8R/9NHYj8q7bQP8AkA6f/wBesf8A6CKaYmi7RRXGzReINZ1TUm+33ek2loxW3AQqJCM/NnjI4/WubFYl0OVRi5N9F9+70N8Ph/bXvJRS6s7KivOIvE+s3miafZx3AjvLq7a3N1t6qu35h7/N+la1ncaloPiqz0m81OXULW+Q7GlHzow9/TP864KedUqjTjF8vupvTRy2W/5HZPKqkE1KS5tbLXVLc7GiuDOp6lv/ALU+3z+Z/a32QWu4eX5ecY2+vfNdBbz3Go+J5fJmdbHTwY3CtgSzHqD6hR+tb0cyhVdoxd21b0d9fuTMquAlTV29LP8ADp+KNHV76PTdPlvJEZ1THyqQCSTjqeB1rFXxRcOoZPD+oMpGQwKkEeo5q541VW8O3CvkIWQMR1xuGa52z17WY44LOE2JPlp5IcDBTBwWbdgHC9K9BvU4ktDWPito3QXOjXlurH7zsg+uBnn1xXS15zquqXmpwW8l20Jg+9CY1CsXMYbDDcSBtY8+tejU0waCiiimSFFFFABRRRQAVHcyrBA8rdFH51JWVqshmuUtV+6vzP8AXsKAE0yIsTI4+ZjuJrWAwKgtI9iDip6ACiiigAooooAKKKKACiiigAooooAKKKKACiiigAooooAKKKKACiiigAooooAKRgGUqwyDwRS0UAYeo2LQEyR8xf8AoNUq6kgMCCMg9RWNqNgYSZYQTH3H92kxmfRRRSGFFFFABRRRQAUUUUAFZ/iPR7PXtGuNLvlzFMvDDqjdmHuDWhRSlFSTi9i6dSVOanB2a1R4FJqXjD4a3E+kW/2aGKZy6zm2VhOOxDHn8O1c74n8Tax4kmhk1a4WTyQQiogRRnqcDvwBn0Ar6U1bTLDVrJ7PUbWO5gbqrjofUHqD7ivN9b+DtpLI0mj6o9sD0iuF3qP+BDn9K8DE5bXirUnePa5+hZVxLgJyU8VBQq/zW3+7VHjdLubYU3HaTnbnjPrXo3/CnvEHmbf7Q0/b/ey38sVv6H8HrGGRZNY1OS7AP+qgXYp+pPP5Yrihl2Jk7ctj3q3E2WUo83tL+STZ514O0PXPE0y6PZSzrYCQSTksfJiPTcR03Y6d6+idD0u00bSbfTbFNkEC7R6se5PuTT9L0+x0uzSz0+1itoE6JGMD6n1+tWq9/BYFYZXbvJn51nmezzOaUVywWy7vu/P8goooruPBCiiigAooopgV9TsbbUtPnsLyMSQToUdT6H+teC6zoUngjVL+21Wyub7Sr+3MEU0EojJHmI4+YqwDAoARjvX0FUF/Z2t/aPa3tvFcQOMNHIuQa4sXg1iEmtJI9rJ85nl0nFq8Jbq9vmn0Z4LceMdHuDZmbRb3/iXyF7TbeqMZjjTD/u/m/wBWDxjrRD4z0yK6N8ujXf2qVbVLgm8XYVhCj5RsyCQo6k4rtNe+EGm3EjS6PqEtkTyIpR5iD6HqB+dc63we18SbV1HT2X+9lh+mK8SeExkX8N/Sx9xQzPI6sPj5fJuS639N9TIs/Fum2NidP0/T9Tt7ZrSW3LrfgTAvKjkhwgwPkxjHfrWdDZah408WTf2baMrXD7m3NuWJfVmx/wDrr0DRvg5CkivrGrtKo6x2ybc/8CP+FekaHo+m6JZCz0uzjtoh12jlj6k9SfrW1HLa1Vr22iOPG8S4DCKTwS5pu+rvbX13/rUr+EdBtPDehw6Za/Nt+aWQjBkc9WNa9FFe/CChFRitEfntWrOtN1Kju3qwoooqjMKKKKACmTxRzwSQTIHikUq6t0YHqKfRQCbTuj53+JHgq68MX7XFujy6VK37qXr5f+w3ofQ96qfbvD2pafpw1ibVbe7sofIZreCOVZowxK8s6lSAcd+1fSFxDDcQPBcRJLE4wyOuVYe4Ned+IvhLo97I02k3UumuTkxkb4/w7j9a8HE5XKMnKjqn0P0DLeK6VWnGnjW4yjtJfrv+T76Hj/iXUE1bX77Uo4mijuJS6IxyVXoAT64Fakd34YvtP0tdVk1aC4sofIkW3hjkSZBIzjBZgVPzkdDXSS/B7Xlk2x6lp7rn73zD9MVp6T8G28wNq2sqU7pbR8n/AIE3T8jXFHBYpyfub9z3a2e5VGlFKt8O1r32t2/M8+uxfeLPFcx060lkluZP3UWc+Wg4UE9AAAPave/AHhe38LaItopEl1KQ9zKP4mx0HsO1XvDnh7SPD9r9n0uzSEH77nl3+rHk1qV7OCy9UH7SbvL8j4jPOIXj4rD0Vy0l97ttf/IKKKK9I+ZCg8jBGR6UUUAeLeNdJ/sfX5oEUiCT95D/ALp7fgeK1vC/gptY0M30t09tJIx8kbcqVHc/jXZ+NfDy69a26oypNFKPmP8AcJ+Yflz+FblrDHbW0dvCoWONQqgdgKnl1K5tDyLVvBmvWGWFsLqIfxwHd+nWuelSSJzHIjI46qwINfQVV72wsr1Ct3aQTg/89EBo5RqZ4HVq01LULTH2W+uYR6JIQPyr1K+8CaBcZMcU1q3/AEykOPyOapP8JJ5IvMttWCZ+6s0X88Gp5WPmRyFr4y8R25BGomXHQSoGH8q3bX4q+JIgPNhsZ/rGV/kaS6+FXiWInyZbG4HtIV/mKoTfDrxdGf8AkGq/+5Mp/rT94PdZuxfF7VOPN0izPPO12FTf8Lguv+gLD/3+P+Fcp/wgfi//AKAc3/fyP/4qlHgLxeSB/Ykw9zIn/wAVReQWidLL8XtS58vSLQem52NU7n4r+IpB+6t7GD3CFv5ms+H4b+Lpf+XCKP8A351H8q0rT4T+IJP+Pi7sYP8AgTN/IUe8L3THvPiD4tuhg6qYR/0xjVf6VhX+q6nfkm91C6uM9RJKxH5dK9PsPhBbghr7WZX9VhiC/qSf5V0ul/DrwpYkMbBrtx/FcyF/04X9KOWTDmijwaztLq9l8qztprhyfuxIWP6V2GhfDLxHqG17tYtOhPeY5f8A75H9cV7haWlrZxiO1toYEHRY0Cj9KmqlAlzZxfh74beHtL2yXMb6jOP4p/ug+yjj8812UaJHGscaKiKMKqjAA9hTqKpKxLbYUUUUxBRRRQAUUUUAFFFFABRRRQAUUUUAFFFFABRRRQBFcpuQ02zk3IY2+8n6ipz0qpOrRyCVOoPT1FAFuimxusiB16GnUAFFFFABRRRQB5tr3iO31nWJtNudT/s7SYWKyFAS85BwRx0Fdr4Xn0mbSEXRWVrSEmMYBHI5PXvzV821sTk28RP+4KfHHHGu2NFQdcKMV5eEwVajWlVqTUm+tnfyS1sku1j0cTi6VSlGnTi4peat67b/ADOP+FvNvq//AF/N/IVo+IbXTtNDala2EB1WdxHbtt5MjcA49upPtW/HHHHny0VcnJ2jGTTJbeCWWKWWFHkiJMbMuShPBI9KqlgPZ4SNC6bWzttruvNdCamN58Q61mk+l9/J+Rw99BFpd8mmX2o3FpZxWJkikSQx+dOSdzEjqfatWOa8n8DWU2oBvtDNCX3DBP7xcE/hXTSRxyY8xFfHTcM4qprljJqGmSWkVwbeRirJIFDbSGBBweO1PDYD6vVc1LTZL7vPpayFXxntqai1r3/rv1Obj0nULvTbSWJYpomtosI9xjHyD+Fo2H8qVtOmeSayFnG0q2Vt+6Ii2r+9m/2dv5Coo/BmqRMDb+J763A/hh2ov5AYqx/wjGuea8v/AAlV2HeNY2YRoGIUsRzt/wBo136nJciu9MvrLTy9wUWLz7cBFnLjPnx9gigflXS6B/yAtP8A+vWP/wBBFcx/whupmRZJPE15OysGXzwsgBByCAwPQ11unW5tNPtrUv5hhiSMtjG7AAz+lNCZPXnHiLxHDq2szaTNqX9naXCxWV1BLzEHBAx0Fej1Eba2JJNvESep2CuDMMLVxMFCE+VddHqu2jWnc68FiKeHk5Tjd9PLz1TOE11/D83hqzbTY53s7W42C5t8hrdsAliCOeoJqtpFr/a3jSzuLXULnU4bUCSa7lXauR0Vf0/WvRliiVCixoqnqAoANLHHHGu2NFQeijFcUsm9pVjOclZct0lb4duu3qm+iZ1xzTkpyjFO7vq3fffp+Vl5GD4httN01X1aHT4W1ORhHAdvLStwD/XPtWHeW8el31vpmoajcWlktm0vmpIY/NuCTuJI6n0FdvNbwTSRSSwo7xNujZlyUPqPSnyRxyACRFcDpuGa6a+XKpJyjZdtNPO9rXvp9yOejjnTilK7+f3W32/U5MT30/w+t5r9mW5JjJdxz/rBhj+GK5yMIY/KNlcSxOyNJaKrb7lsP+9X5Pu/4V6LrVj/AGhpslosgjLFSGK7gCCDyO44rAXwtdLgreQqwxtcGfcgGcKrebkDk8Diu2lSdOnGDd7JK/c5alRTnKVrXd7HNT8uJCd8rRIHuwD5dwPKQ7F+UDOfm69BXqFcq3hWdyFa6tkj4AWOOTCgAD5VMhUHaMZxXVVskZthRRRTJCiiigAoooJwMnpQBDe3C29u0h5PRR6ms/ToWZjK/LMck+9MkkN9eBlz5KcL7+9akCbFFAEijApaKKACiiigAooooAKKKKACiiigAooooAKKKKACiiigAooooAKKKKACiiigAooooAKKKKACg0UUAZWoad1lt1+qf4Vl11NUr+wWfMkeFk/Q0rDuYdFOljeNykilWHY02kMKKKKACiiigDH1TxFY6cl808c5Fk8aS7FByXXcMc+lZ9x430y3iU3NpfwSuFZIXRN7oykhh82MYHrn2qxrOleGbyZ7zUZoR5h2uTeFEZkG3kBgCQOPUVBq0XhBbH+0bm4tzGkOyOSG7wzLGp+VCrcnBIIHXvS1HoSSeL7PzhHBp+o3Ks6orxxoFZ2j8wL8zA52880xvGVm1vJPFY3xhVY/37IojDyIGRT827ncB04JqzHD4ZWQss1mjxOtwym4AMZ8vywSM8fKcc/zrPtNF8KRXFzM2oW0sOInEJvP3cSKiopI3YPQEMfUUahoTQeMLc6ZDeS2F60bIivLDGpj85kDGMZbPfGcY96W/wDG+jWkxjZbmX/ajRSCNqkkc843Aeuc4BpYLLwop86yvbENborrm78yKPaoVZGTfg4GBk/nUFtpvheKx06we4S4XZMyXEU21HA+aTcytjbnsSRRqGhdTxILjWLKzs7Kdra4uJYGunUBCURiQvOc5XHIA603VPF1hp6yzTWd81tHMYBcRxqUeQHBRfmznPHTHHWn2tj4a+3rqttcQGSJzIrJeExo0gK7tu7aC2SOnJ96ZfaX4Vupbqa6lt22SeZcKbwiON8/eK7sK3HXANGoaG7aytPbRzNDJAXUHy5ANy+xwSM/jUlVdL1C11K2a4s5PMiWR4tw6EqcHHqOODVqmIKxb/xNptlrsejzed577dzKo2Ju+7nnP5A471tVn3mi6beXwvLi3LzYAP7xgrYzjcoODjJxnpQBkxeNdMmYxw2t9LKZFjSNEUtJu3YI+bp8p64I9KaPGVrJBbyJZ3cHnmJ4xPGv7yJ32ll2semD1/Kr9j4X0Wyuorm3tZBLFjyy07ttxnHBPbcfzrJSbwTLcQWRmhQ2im3jMk+1UETg7dxbrluO559KWo9C5B4vs5hEi6dqQuJ0SSC3Mab5UYMQy/NjGFPUg0/UfFFra+HrLXFilNrcMMqUBkC7HbGM4z8vriodT0HR9QkhtLG9gtr22iRFCyF3WJQ20YDhh9885Ge+RUsWneHLjSIPDsl3b3aWKYaP7SN6lVKsWCnI+82fTNLUNBV8VWzS/Zl03UmvOSbURoZAgUNv+9jGGHfPPSi58WWFvHNNJaX4tomkT7R5QCNIilmQZOd3ykcgDI60TWPhe/lkvftNuz7AzzQ3pUhAAnJVuFwAD2yKbPpPhQzXKyyW4IDedEbwhY942ltm7Ckg4zgHn3p6hoRt400+IO93Y6haRRna8ksabQ2zeF+Viclef54qEePtHOALW/L55XYnA9c7sH6Ak8dKnth4R1YXgjktZ0gm3z5n+XcI/L39cbdpxnp+NMvdG8KwzpZ3qyKZIWmMkt1JtMY2qQzlunI4PFGoaFzV9ffTtXFs2n3Fxbiy+1SSQqC0Y3EEsCRxgduaz77xxpqi5isUkmmixsZ1xG53KCMg5HB7gdK0NQsfDmqyLdz3EMmyFYd0V4VXy2bhTtbBBPr1qtJZeFZrxETZO15K0QWGctGrgbjwrYU/L6c0ahoP/wCEv08NbNJaX0UF22Led41CSDONwO7IGSOoB5HFXPD+v2WuKWsknCiJZGMigbdxYBTz1+XP0IqM+FtDaKWJrNmjkQxlGmcqikhiEGfk5APy46Vf03TbHTvP+xQCHz5PNkwSctgDv04A4oVw0LdFFFMQUUVnX+uaTZRNJPqFvhJkhcLIpKuxwARnj1+gJ7UAUtU8VWOnXN1BPbXZ+zOkbOqrsZ3UMqglhzg98Yx9Kof8JrAbxNsDfY3jEgOw+YR5cjMMZwCCmP8AOat6xN4VSK7kvLu3bzbiIzmK5+dZOEQ8NlMAdRjjNOTQ/C96728aW9w8K+W6JclmQbWXnDZBwzde/PWlqPQqx+OtNkEvl2Gov5Cu8+1Iz5SrtyxO/GPmHTNX9O19ZbHVb29t3toLC4ePdwS6qAc8E88/qKqwaT4Rtkv5Vnt9sqG2u3e+LABsZViW+UnaPQ8Vehh0APeafHPau16S89ubgMWyoBO3PHy4Jx9aNQ0Kk3i22ilMDaXqf2lVkeWDy03xqiqxY/PjGGBGCe9b9vNHcW8c8Tbo5EDqfUEZFc9b23hW3aVvOhTCtE0813nzBMi5Adm+bKqoHpjitiG60y1jNol5axi1iG6MzLmNAOC2TkDGOTQgLlFR208FzCs1vNHNE33XjcMp+hFSUxBRRRQAUUUUAFKAWICgknoBT4IZJn2Rrk/yrbsbKO2Xcfmk7t6fSmIg07TxHiWcAv2XsK0aKKYgooooAKKKKACiiigAooooAKKKKACiiigAooooAKKKKACiiigAooooAKKKKACiiigAooooAKKKKACmuu4U6igCkjfZpSD/AKtjz7Gro6VHPGHUjGar20phbyZPu/wk9vagC5RRRQAUUUUAFY3ijxBb6EbBJVjaS9uVgjEkvlqOMlicHoB/KtmsfxRoMGvw28NxM8UcTuzBBywaN4yM9uHzn2pMECeKPDrW5uF1qxMQkEZbzhjeQSB9SASPpU+oa7o+nzpb32pWtvK6b1SSQAlfX9DWDa+CmGpWOoX2qC6msni8oLarGpjjV1CkAnJy+d3twBVnX/CY1XxJa6wL825h8sMiwgswRy2N2Rwc8ghvbFGo9C7pHijRdT0lNShvY44TCJmWVgrRqTgFhnjkEVDL4s0hddXS47q3k2wzS3EqzDEHllRhvruP/fNYjeAZhpkdjFrnlobVLSc/ZAfMjRy64+b5TyQTzn2p9z8P0ug8FxqzPaLbywW0QtlDRh3D5Zs/PgqOoGaWo9Dfk8U+HI1hZ9asVE2fLzKBuwcH8iRUFp4w8OzwSTNqUNuiXMlt++cLudDg456cjn3rJsvh/b21teR/bl33dnPbOY7YIqmTHzAZ7YHUnPrUV98PftFqtsusFFSeaSNvswLoJdpYBgwOcr16c8g4o1DQ6261bTLWQx3N/bQuAhIeQA4dtqfmeBWV/wAJjoi+IJdImvbeIqiGOVpRiRyzKUHuCoB9ziofFfg228QS2ryXkkBggeJtqA+ZlTsY+6sdw96h/wCEHt/sNxam+cme0gt3cxDO6ORpGfr/ABFjkdqHcWhtL4j0FnuUXV7MtbAmYCUfIAcHP48UDxFoRNuBq1mTc4MP70fPzjj8eK56XwH5sAtpdW3QQRSRWafZEzGHYMd5z8/QDt69eapQ/DC1WZJJdT88kr5vmWwbhW3AR5Y7B167uuaLsdkdjqGu6Pp97HZX2p2ttcyKGSKSQKxBJAOPTIIqGbxN4ehmmhm1qxjkhOJFaYDac4wfxIFZHiTwxqGs+IrqZb6O106502O0m/dB3kxI7MBn7vDDnnr04rPb4bo2u2+pPq5eOC6M3lPbAll81ZNhO7HVQMgDjtTuwsjpz4o8OhZWOtWIWJN7kzDCrxz+oqAeL/D7X1rax6jDJ9pjldZUcFFEYBbcc8HB/SsCT4aWLX0k63qqhmaaMfZlLgs4ZgzZ5HUcAdec1o3XgtJr25uE1Ex/aXujIpgVhtnjRCvJxwUByQc5Ix3pahoaOq+JdOtPDc+vW0sV7awkBmjkGPvBTz2xnNP/AOEo8O/Zo7n+2rIQyOURzKMFhjI/DI/MVl2PgwQeGbzRZdTeVbmdZtwiwseCpwqljwdvPPc1R8Q/DxdWuL2RdXeBbuWWRkMG4LvWMcfMOf3Y5OevTvRqGhv3HibTV8RWWh288NxdXEskcipKMw7Y2fJH/AcfjW3XK6b4SuLPWbO8bV1ltrW4nuVg+yhWMkqsH+fdnGWJAx7ZPWuqpq4mFFFFMQUUUUAFZmp3LSyfY4f+2jD+VS6leeV+4hOZm6kfwj1qPT7XaNzck+tAE1jbrGg4q5SKMCloAKKKKACiiigAooooAKKKKACiiigAooooAKKKKACiiigAooooAKKKKACiiigAooooAKKKKACiiigAooooAhuraK4TbIvPYjqKxbyzltjlhuTswroKGAYEMAQexoA5aita90wHL2/H+wf6VlurIxVlKkdiKQxtFFFIZx+oeDri8njRtRgFnFdSXKRm3Jcl2yyk5wR17U7UPB8s0uoPa3ttGL4yqyy228Ro+37vIwwK9fp6V11FKyHdnDt8P1LlftyNEHZl3IzMdxBIOW2469AO1Sz+BYpLu5kS6jSGWRnRSjErukVyp+bbjjHAHbNdnRRyoOZnF6/4PmlsZzYyRNM0s8gTywu4StGQCScYXYfrntU114PlunaabUIVmaV5WEVvtiyVQKNmenyDPrk111FFkF2chbeF7iPxBDcSMGjeU3N60ahIpGBBiRVySMHkk0y18EG2meaK+jMiurQ+ZGzDh9+HBbB/DHrXZUUWC7M3w3psmk6c1tLNHK7zyTMY49iguxbAXJwBmtKiimIKKKKACuXbwnvvb2aS5hZJ1uRGph+ZDNt5JzyRtPpwa6iiiwXOW0LwiNL1mO/+1iVY9xUENu3MoB/ixj8M1Uj8J3l6t0l9PBbQtdXcsQiiHmkSlgCz5wRhs4x6ZrtKKVkO7OTXwg73yXs97CJXmDXSQQbI5YgFwgGeOUUk896guPAyTXd1KbxDHNKZFDIzH5pVkYHLbSPlxwB75rs6KOVBdnH3fhaZtdEkW0WtxdNLOUUKBCQpMR5ySWRcYGAM1f8AFnhr+3rq3uPtXkm3QhV2nBbcrckEHHHauhop2C5yFv4Jjj8lWvAI8u10kaHEpyShBJJG0knnOafoPg46ZfWt0bxHMDg4VG+ZQjKM7mPPzZ9PausopWQXYUUUUxBRRRQAVxx8G3H2i6kj1GFVlkWRE8gkArMJBnJ+owMD5ia7GihoEziIfBF5HI8n9qWzsQuM27YysokBI3Y6jBAxWj4W8KjRNQNz9qWZViaGPht20sD82WIzwOgFdNRSsh3Zw0vgOZ5mk/tOIAPujjEThSct97DZ4DHgEDnpVtfBaxadNBbXqRXLSRtFcCL5kVYhEy9ckFd3fjI9K66iiyC7OWu/Cj/2u2oWVzbRjyxCkM9v5iKnlqnTIyfl4+pFVX8Cq0924vIyswcpmNvlZirHIDYwCvGAD054rs6KLILszPDOlyaRpn2SW4WdjI0m4JtAyenqfqea06KKYgoop8UckrhI1LN7UAMq3ZWMlwQzZSP1Pf6VestNSPDz4dv7vYVoU7CuR28McEeyNcD+dSUUUxBRRRQAUUUUAFFFFABRRRQAUUUUAFFFFABRRRQAUUUUAFFFFABRRRQAUUUUAFFFFABRRRQAUUUUAFFFFABRRRQAVBcQq6kVPQaAKdvO0bCGbp/Cx/kauVDcQhx0qvFM9u3ly5MfY9xQBeopFYMoZSCD0IpaAOD8SeJfEFj4zOn2UKXFvtXy4FgJdyUJOSccZ7jIHcVWsfEPiS+a3tbW8jkWe4iRr37AyiItG7PHsJ5KlV5/2sda9FopWHc8tm8VeMrfTbOVhBK15aw3EkrWxjW0DMwIPXPReo4zWnqHiTxLF4J0zUEitkurido7icowjjQbtr4K5G7C9Rjmu/opW8wueT61r2valptpbX5S2lkezdLeO1c/av3wJdXIG0DaDgj+Yq8fGmsyfZrdCkUgtv8AiYSm0dhayecqkkd8KTx756V6VRRZ9x3PL9S8ZeILS/s44riK5g/ds0n2J4xOjTFSwzzwuDxx3ycioNG1jXLL7TvmM8qL5c99Lasz26G7kUkj+IBeQO2fSvV6KLBfyPN4PEviqTzboMht7VIGC/YyPtivcvHvGTlMoA2O30NP8Wajf6X421C4tL77KzabCYomtGlFy6s+IwR908/Xn2r0WiiwrnmEvi7xgur3XmWltDb2jNLcWxjYukCYLHO3GSuSDnntV268TeIkis5/kh+1Qm5tYTaM5ud0nyQZH3WCbST6t6Cu7vrO1vrZra8gSeFsbkcZB+oqcAKAAAAOgFOw7o86j8ReK4bIXUqpP9qt7iRUFoR9l8uZU3HBy/ysTjjO3iqfmXV74K8aTLcPeNLcjy51t2jEoEcYyE/Dt1xXqNFKwXPNdY1vxDp9wVuI4L2exu540umtSuF+zq28AHtubp1xisqLW9fvvEepX9jqkdwNJsbgxzrYkLcBRG+wqTwc5GRz6V61d28F3bPbXMKTQyDDo4yGFM0+xs9Pt/IsreOCIsWKoMZJ6k+posFzkfiB4h1nSrXTJtNVI/PRnmVoS7Zwu1R2J5PGQTjisTxLrGs6npeoWjXKxTGUKLEWMnmQqsybJN44OeuDxg4HSvUaKbQrnm994l8SWN1d2FxdIn2MuIbo2DN9tkAUrFgcKcN1FUPFniDxBd6VqVnIuJpVmhl01LVt8EQjJEvmd+3tzivV6KVh3GQ/6lP90fyp9FFUSFUtRvfJ/cw4aY/kv1qO9vyWMNr8zdGfsPpTbKzwd7cseST1NACWNocmRyWY8kmtNV2ihFCjApaACiiigAooooAKKKKACiiigAooooAKKKKACiiigAooooAKKKKACiiigAooooAKKKKACiiigAooooAKKKKACiiigAooooAKiubeK4XEi5PY9xUtFAGHd6dLCCyfvE9hyKpV1NVrqyguOSu1v7y0rDuc/RVu50+4hy2N6+q/4VUpDCiiigAooooAKKKKACiiigAooooAKKKKACiiigAooooAKKKKACiiigAooooAKKKKACiiigAooooAKKKKACiigcnAoAKUAk4Ayau22mzS8yfu19+v5VqW1pDbj5Fy3949adhXM200ySTDTfIvp3NasEMcKbY1Cj9TUlFMQUUUUAFFFFABRRRQAUUUUAFFFFABRRRQAUUUUAFFFFABRRRQAUUUUAFFFFABRRRQAUUUUAFFFFABRRRQAUUUUAFFFFABRRRQAUUUUAFRyxq4ORUlFAGeBNanMfzJnlT0q3BcRzA7Thh1U9RUjKGFVJ7X+JDtbsRQBcoqjHdyRfLcKWH98f1q5HIki7o2DD2oAdRRRQAUUUUAFFFFABRRRQAUUUUAFFFFABRRRQAUUUUAFFIzKqlmYADqSaoXGpDOy1XzG/vH7o/xoAuzzRwRl5WCrWXPcT3jbIwY4e/qaSK1lnk8y4cufftWlBCqDpQBXs7NYwOBV1V2ilFFABRRRQAUUUUAFFFFABRRRQAUUUUAFFFFABRRRQAUUUUAFFFFABRRRQAUUUUAFFFFABRRRQAUUUUAFFFFABRRRQAUUUUAFFFFABRRRQAUUUUAFV7mzgn5ZMN/eXg1YooAxbjS5o8tERIvp0NUXVkbaylT6EV1FMlijlXbIisPcUrDuczRWxPpUTcxOUPoeRVGawuY/wCDePVeaAKtFKQVOGBB9DSUhhRRRQAUUUUAFFFFABRRRQAUUUUAFFFFABRRRQAUUUUAFFFFABRRRQAUUqqzHCqWPoBmrcOnXMnJURj/AGqAKdOjR5G2xqWPoBWxBpcCcyMZD+Qq7GiRrtRQo9hTsK5k2+lyNgzMEHoOTWlb2sMA/doM/wB48mpqKYgooooAKKKKACiiigAooooAKKKKACiiigAooooAKKKKACiiigAooooAKKKKACiiigAooooAKKKKACiiigAooooAKKKKACiiigAooooAKKKKACiiigAooooAKKKKAI5IlccgVUktWRt8LFG9qv0UAUFu5ouJo9w/vL1/KrMNzDL9yQZ9Dwae8atVWayRs8UAXaKzfLuof9XM2PQ8inLeXKf6yFX91OKANCiqa6jD/GkifUZqRb21bpMv48UAWKKYs0LdJUP/AAIU4Op6MD+NAC0UhZf7w/OmmaJfvSoPqwoAfRUD3lqvWdPwOahfUrcfd3v9FoAu0VmtqMzf6m2x7uf8KjY305+aUqvooxQBpTTwwjMkir9TzVGXUmY7baEt/tNwPypsOnjOWyT6mrkdsijpQBQFvcXLBriRm9ugH4VdgtVQDirKqo7UtACKoUUtFFABRRRQAUUUUAFFFFABRRRQAUUUUAFFFFABRRRQAUUUUAFFFFABRRRQAUUUUAFFFFABRRRQAUUUUAFFFFABRRRQAUUUUAFFFFABRRRQAUUUUAFFFFABRRRQAUUUUAFFFFADJIo5BiSNW+oqpLpdu33NyH2ORV6igDHk0mUf6uRW+vFVpLO6j+9CxHqOa6GilYdzlyrKfmUj6ikrqGVW+8oP1FQvZ2zfehT8qLBc52it1tMtW6Ky/RqibSYv4ZXH1waLBcx6K1G0g/wzg/VaYdJm7Sp+tFguZ1FaB0m4/wCekZ/E0n9lXH9+P8zQBQorQ/sm4/56R/rThpMveVPyNAGbRWqukf3p/wAlp66TD/FJIfpgUWAx6K3U021X+Fm+rVMlrbL92FPyosFznlVmPyqSfYVPHY3UnSEgf7XFb6qFHygD6ClosFzIi0mQ48yVV9gM1ai022T7wLn3NXaKdhDUjSMYRFUewxTqKKACiiigAooooAKKKKACiiigAooooAKKKKACiiigAooooAKKKKACiiigAooooAKKKKACiiigAooooAKKKKACiiigAooooAKKKKACiiigAooooAKKKKACiiigAooooAKKKKACiiigAooooAKKKKAAgUxo1Pan0UAQNbIR0qJ7FD/CKuUUAZzafHn7opp05PStOigDL/s5PSnDTo/QVpUUAUFsIx/CKlSzRe1WqKAIlgQdh+VPCKKdRQAUUUUAFFFFABRRRQAUUUUAFFFFABRRRQAUUUUAFFFFABRRRQAUUUUAFFFFABRRRQAUjsqIzscKoyT6ClpGVWUqwBUjBB7igDl9E1PW/Elo+pafPaWFkZHS3EkJlkcKcbm+YAcjpT5LzxJaeH9Rurw2X2uzZ2QrEwjmQKCD1yO/rXKzR658Ob6aa1hfUfDksm9kz80GTz9Pr0PtXXahq1jrfgS+1DT5fMhktZOowVO05BHYipRTRT8Pal4o1rw3b6vbNpavOpZYXjcDgkY3Z9vSrPg3xM3iBL20ntTY6nZP5c8R+YA8gEeoyDWH4A8TaVpPw+sTetcosCNvYWzlfvnuBjvWp8PtOzLqPiWTaH1iUSxopB2RD7oJHc9TQnsDW5U0/X/Ed/4u1PQIG01DYqG814nO8EjsDx1rd04+JPt1zBqD2PleSrQTQxNjfk5BBPoB+dcbos99B8WPETWFgt45iUMrTCPAyvOSDmu20PUdTvLy7g1HSRYeSE2fvhJ5mc85AA7UIGYHhbXvEeu3GrW6HToHsJvJG6JyHPPJ546Vp+DvEc2sXF/p1/Zi11DT5Nkyo25G64ZT+Fcz4Bm1SLXPFX9nWNvc/wCm/N5twYsH5sY+U5/SrvgLULeDxFqdjq8Elp4hvJTNKr42Oo+6IyOoA/OhMbR1evySRQ2hjkZC15Cp2nGQXGR9Kd4h1CTS9HuL6O3Nw8QGEBwOSBknsBnJ9hUXiP8A1Fn/ANf0H/oYqzq8EdxYPHLdPaKCrCZHClCGBByeOo6Hg0yTHt/FlmltG2oKI5CuXaA+dEMk7fnHHzYOB19abqvi61s7s28VrPPt272VDhctHx6k4kB4+lQReENJkgYLqVxJDcyeZLtkTbNJliG4HBBPRcDgcVYg8IWkZR31C+mkEokZ3ZcvjyyFPy4x+6X9aWo9BW8aaEqozSzqGQvzC3BGcqf9r5Tx7Ve0/X7C91JtPiFws6hiRJCyjK4yMnuMjj3rKn8G6V5rs95OnmBiwPl5JYnnJXPG7pnHTvWzBpFvDqC3qySl1aVgCRj94QT2/wBkYp6i0MLTfG0Els9xfW4ji2IyG3fzSSwYlCAOGAUk+1XZfF2kgp5UjsjNxK0bCNlBUMQ2OcbhVe78KaQ4tLRr6SKWGBYoxmMs4UMAxVlIJwx5xVeLwY0l+6XVwBpqFzbxRv8AN8zITnK8fd5wTnPalqPQ0T4w0dWRW+1qzEZU27ZUHbhm9FO5efepLLxLZ3uqQ2NrHKWd2VzIpQrhNwIB6g1XHhOxQySTX108kqLE0jlASoKbRwMcbAPxNP0bwpZ6ZqK30d3dSyBi2JCuCSCMnABJwf0p6hodDRRRTJ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qrrF09jpV1eRxmVoIWkCD+IgZxVqigDBh8VeG7vSvtUmq2XlPHl43kG7pypQ859sVyGhW66N4A8RXdxG1pa30sr2cMg2tsK4X5ff09K9FFjZCXzRZ24kznf5Qzn61Oyqw+ZQ31GaVh3OQ+Fr2d38P7GxkaKUiN0mhbBON7ZBH4/rWRF9u+HertH5c914YuX3Kygs1ox7fT+f1r0VY0U5VFU+wpxGRg8iiw7nlnhfXdJh+J+u3819FHa3MQEUz8IxBXvXdWvibR7zUBZ2V7Dc7YWmlkR8pGoIHJ6c5/StVoYWBDQxkehUUR28EefLhjTPB2oBmhKwm0eafDHXNLt9Y8RNe39vbm5uxJEZWCB1y3IJ47itHVLdfEnxB0e+0n97bablrm8Ufuyc5CK38R+nTNd01vAww0ETD3QGpAAAABgClYdzL8R/6iz/AOv6D/0MVF42gmuPDVzDBG8jl4jtSPecCRSfl78A8VqzwxThVmjDhHDrnswOQfzqSmK553exatJLH9nt9SIhdHtxHamGMARvuOzoG3Ee/IqUXWvzX0s72+vpCzFrWONNpzgZ37uAMdM9845rv6KLDueaWlp4gmkS5uIdUeQK6w+buIXd5TAMD24fr3A6cVZSHxNcOyifWoo1ty7Ekgm4CnIGR93O3GOOuK9CoosHMcT4ssb6416OaCzlmcR27RfuMqXWQk5f+DA59+lZssnikJCsS623KMzMG4lAXzAR12k5x/D1x2r0iiiwcxwdvb6009h9sOrS73hl2tkorCb5t/phQuP/ANdd5RRQkJsKKKKYgooooAKKKKACiiigAooooAKKKKACiiigAooooAKKKKACiiigAooooAKKKKACiiigAooooAKKKKACiiigAooooAKKKKACiiigAooooAKKKKACiiigAooooAKKKKACiiigAooooA5XxTrVzY6xFDb3D/Iit9nRAWlOTkYYZcEYHyHIOc1Xk8ZzQ20k0tpAVWNmWRJDsZ9u4RZx9/PBFdlRSsO6ONPi6+RZXl0+H5QzRwq7ebKoLDKjGMDbz2GetNi8Z3bvbK1jDbiaJmLyyfKCCw3DGcr8ucjPUe2e0ooswuuxzXiTVL2zvLm3hm8t5bWP7Gu0HfKXIYLkcnG3j8aqapr8sOuKyagBZ70CLGFYMv8AHuUjecc/MhIGOR1rsKKLBc47xjrF9a6jCtjqCQRtZGaMNJGiyPu4+8pLcfwgg0w+NLiW4sLa105XnnimkuImYh4fL5CkY+8QOhrtKKLMLo4ceObry7Zm0rb5kpRsyDBG5QCpHBxu564welaVr4oe50ie+jt4v3Twxsxc7ELopYsewUsQfpXTUUWYXRxg1zWLiz1y9XECW1gHtlVcjf8AP84yOQduR7EcUzxN4ya3aeDS2gnUwEx3McgcCTaxHsRlcd+v4V21FFmF0cfH4uujII/scEm1gA6OxW5yQD5PHO3OT9KXWNZ1QaDpmoGWOyNyhldYiu7BQFQDINp68jgntXX0UWYXOIPi/ULfZHcW1tI7XLRnG6MqgKAEg9/nz9B071BpnjDVnSNZraCSaaby8jIVTtThR1OCxyOSMHt076iizC6OG0nxdqEkmy4hgLGOKTksA5ZBlIgASSDkkHOK3fDWvf2rYSSz+RBOpbagfIZQASw9QCcHH6HitymGGMzicoDIFKhu4B6j9KLBdHn6eINVaFJYtYWeJgzQssaFpZRsxEVA+UNlyAcNgcmret61r9pDdHzUV47+SNNiDbtEKOi5Yc5JPHVjwCK7iiiwXMPUNUmggsrpp4I4PtxjunRgypHtcfMT907tmfQ1j3uv3KaDZ778wXkmXkO1VbYd2zBYbBnA4OCRnHNdjDFHChWJAilixA7knJP5mn0WC5h3mqyt4ZN5aybpl8tJpBEcxZK722HnKqSce1Ycvi260+Y28UcurQfM0d0VVPMXB6Y4fBHJUYwa7iiiwXOJ1LxhqdjuhfS4ZLhMgqjthyURwF4yfv8APB6dhzVi38YPca1BaQ2sUlrLN5azK5O4ZAyB3xznGffHWuuooswujgJPEupWerXDtP8AaokvZYXt/MQmOMPgPtVdygDksSQfxqxceNrrfqMtpp0VxaWtyII5Vk4kyu7dk4GOCOvUiu3ooswujjE8bP8A2mbeewEEIb5nkfBjHAO4djyPT+Vad3ray+EI9VW7S0d0iMhTDGNm2koM8BucfNwM5PFdBTIYY4d/loF3sXbHdj3o1C6OO0zVtcm1FLf7XBNK0JwgUNEV8oMJdyjJy+V4OParGl6prEkFtNJd2gRdNjuLkzx+WodhxlweOQx6eldZTJ4Y54WhmQPGwwynoRRYLnH+MNc1rTdWuoLFWeJ7ELBiMHZcMXKsfbCNnPHSobjxNrU0EEWnwwNeeakflOxDtweXGMKrdQcj/DuaKLBc4a38T6jC5SNWvlWDzpXmXYylQu9AqjhssRg+lI/jq8WR0/sfftkIBWQcjP3OSPnPp19ume6ooswujmE17UbvRr+eK0+zS2rrC7YLlHDYlIGOQo+YetZNr4m1KLUGh89Lq1R5EW4cjYV/dbZHdVAwNzdAB+Wa7i0toLWLyreMRpuLEDuSck1LRYLo4K28aX0cl7JcW8Tos22OAMRIq+UCH6Y8st/Eem4ZqxpniPUtR0jXbtQYXtZUjgAUMB8q5I9Qc5712tFFmF0cRL4y1CGCF5dMh3SqkgxIQArbuOR975envwDVceLNbiaeSSC1cRXbwupDAYCOQB3DHb3z1HSu/ooswuuxxd54wvI2kuLezins8SLE6twxWXaHLEgbcc/jWrqetIfDH9oLdfYXIi80YVpIi20lMHgNg454Gcmt+mRQxxtI0aBTI25yO5xjP6CjULo4rTNX1ya+SH7dBPOVIEYVWiMfkhhNuUZPz5Xg47Ypttr+s/bdNEtxEqSWMUsvnAJGSYiWY8ZHzY5BwOmOa7qmTwx3ELQzIHjb7ynoaLBc5jxR4sfR9TNpFZ+cFjBclsHJBIwOuOBzjHOOtU5vFOqNdx2LQW9pMt5bxO24nzld0LCMEc4VsHPTNdtRRZhdHF69r+q6Zqt4zB3sUu4I02R5K/KGdTx0YHr2wfaqY8aanNdW3l2cYj8x1eOJtzylVDAKeRghsfh1r0CiizC67HFf8JfqRF28Wn2s0VnbrPJJHIxEgJxtTjqO/uKseGvEl5rGtLA0IijSGVnRSCGP7sqc9vvMPwP4dbRRYLo4RvFF/ZWsd0ZHv5pEH2m2MaotnJz8pbjHQrhsknBqxP4q1Xz4AthBbxS3GzMpbKKrorbuwP7zj6V2dFFgujlNB8UX2q6nHaDSxbqXYu8j9FAHHGfm55BxVNPFOq2t3qiXNvHP5N06wx5Id0A6qMcquPmJz39q7eiizC6OU8Q6nqEKaQXu47H7SrtMVmSNc7QQN8ikd/TmqQ8XXUOqO0wi+xpHtZS3MbDzcM5xwW2Lx0+YV3FFFguca3jC6+xPcfY7cONoEJkbehJAy2QAAeq8jNVbfxhqMlxDI8NvHDKTgsxEcKlImDSnGeCxXIxzXeUUWYXRzWieIr2/1KKGbT1ggkcxg7jvDCJZMkEfdOcCsaDxNqtrJ5k1xHcxiZRcAx5VAd/CFQCp4UBXG7OPWu+oosFzz8+NNSuJ7YR2sMcZl2yKjbmf/VsApGRjDMOM52nGMU6bxlqjQi4Wzj8sAHZDlnkYSRgqp5B4cg/0rvqKLMd12OSh8WTte2UDQ2kkc7YaWKRiuM84yBnHfGcd8VY8TatNDfafFYanBG043Ro2zZKNy8lj2xkALySR2BrpHVXRkYZVgQR6ikjRI41jjUKigBQOgFFhXOJ0rWdbmtbeQXQmQ3dqk7vEAymTHmRLgY+UnGTyPXNdHoU9/cXF81xPHJbRzGKDEOxiV+8TycjPA+latFFguFFFFMQ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B//9k="/>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38" name="Group 37"/>
          <p:cNvGrpSpPr/>
          <p:nvPr/>
        </p:nvGrpSpPr>
        <p:grpSpPr>
          <a:xfrm>
            <a:off x="704546" y="4797136"/>
            <a:ext cx="10988833" cy="710948"/>
            <a:chOff x="530065" y="3502137"/>
            <a:chExt cx="10988833" cy="710948"/>
          </a:xfrm>
        </p:grpSpPr>
        <p:sp>
          <p:nvSpPr>
            <p:cNvPr id="17" name="TextBox 16"/>
            <p:cNvSpPr txBox="1"/>
            <p:nvPr/>
          </p:nvSpPr>
          <p:spPr>
            <a:xfrm>
              <a:off x="530065" y="3502137"/>
              <a:ext cx="2331661" cy="707886"/>
            </a:xfrm>
            <a:prstGeom prst="rect">
              <a:avLst/>
            </a:prstGeom>
            <a:noFill/>
          </p:spPr>
          <p:txBody>
            <a:bodyPr wrap="square" rtlCol="0">
              <a:spAutoFit/>
            </a:bodyPr>
            <a:lstStyle/>
            <a:p>
              <a:pPr algn="ctr"/>
              <a:r>
                <a:rPr lang="en-US" sz="2000" b="1" dirty="0"/>
                <a:t>Food Preparation and Serving</a:t>
              </a:r>
            </a:p>
          </p:txBody>
        </p:sp>
        <p:sp>
          <p:nvSpPr>
            <p:cNvPr id="18" name="TextBox 17"/>
            <p:cNvSpPr txBox="1"/>
            <p:nvPr/>
          </p:nvSpPr>
          <p:spPr>
            <a:xfrm>
              <a:off x="2913397" y="3505199"/>
              <a:ext cx="1981200" cy="400110"/>
            </a:xfrm>
            <a:prstGeom prst="rect">
              <a:avLst/>
            </a:prstGeom>
            <a:noFill/>
          </p:spPr>
          <p:txBody>
            <a:bodyPr wrap="square" rtlCol="0">
              <a:spAutoFit/>
            </a:bodyPr>
            <a:lstStyle/>
            <a:p>
              <a:pPr algn="ctr"/>
              <a:r>
                <a:rPr lang="en-US" sz="2000" b="1" dirty="0"/>
                <a:t>Sales</a:t>
              </a:r>
            </a:p>
          </p:txBody>
        </p:sp>
        <p:sp>
          <p:nvSpPr>
            <p:cNvPr id="19" name="TextBox 18"/>
            <p:cNvSpPr txBox="1"/>
            <p:nvPr/>
          </p:nvSpPr>
          <p:spPr>
            <a:xfrm>
              <a:off x="9537698" y="3505197"/>
              <a:ext cx="1981200" cy="400110"/>
            </a:xfrm>
            <a:prstGeom prst="rect">
              <a:avLst/>
            </a:prstGeom>
            <a:noFill/>
          </p:spPr>
          <p:txBody>
            <a:bodyPr wrap="square" rtlCol="0">
              <a:spAutoFit/>
            </a:bodyPr>
            <a:lstStyle/>
            <a:p>
              <a:pPr algn="ctr"/>
              <a:r>
                <a:rPr lang="en-US" sz="2000" b="1" dirty="0"/>
                <a:t>Transportation</a:t>
              </a:r>
            </a:p>
          </p:txBody>
        </p:sp>
        <p:sp>
          <p:nvSpPr>
            <p:cNvPr id="20" name="TextBox 19"/>
            <p:cNvSpPr txBox="1"/>
            <p:nvPr/>
          </p:nvSpPr>
          <p:spPr>
            <a:xfrm>
              <a:off x="5121500" y="3505199"/>
              <a:ext cx="1981200" cy="707886"/>
            </a:xfrm>
            <a:prstGeom prst="rect">
              <a:avLst/>
            </a:prstGeom>
            <a:noFill/>
          </p:spPr>
          <p:txBody>
            <a:bodyPr wrap="square" rtlCol="0">
              <a:spAutoFit/>
            </a:bodyPr>
            <a:lstStyle/>
            <a:p>
              <a:pPr algn="ctr"/>
              <a:r>
                <a:rPr lang="en-US" sz="2000" b="1" dirty="0"/>
                <a:t>Office and Administrative</a:t>
              </a:r>
            </a:p>
          </p:txBody>
        </p:sp>
        <p:sp>
          <p:nvSpPr>
            <p:cNvPr id="21" name="TextBox 20"/>
            <p:cNvSpPr txBox="1"/>
            <p:nvPr/>
          </p:nvSpPr>
          <p:spPr>
            <a:xfrm>
              <a:off x="7329599" y="3505198"/>
              <a:ext cx="1981200" cy="400110"/>
            </a:xfrm>
            <a:prstGeom prst="rect">
              <a:avLst/>
            </a:prstGeom>
            <a:noFill/>
          </p:spPr>
          <p:txBody>
            <a:bodyPr wrap="square" rtlCol="0">
              <a:spAutoFit/>
            </a:bodyPr>
            <a:lstStyle/>
            <a:p>
              <a:pPr algn="ctr"/>
              <a:r>
                <a:rPr lang="en-US" sz="2000" b="1" dirty="0"/>
                <a:t>Production</a:t>
              </a:r>
            </a:p>
          </p:txBody>
        </p:sp>
      </p:grpSp>
      <p:sp>
        <p:nvSpPr>
          <p:cNvPr id="22" name="TextBox 21"/>
          <p:cNvSpPr txBox="1"/>
          <p:nvPr/>
        </p:nvSpPr>
        <p:spPr>
          <a:xfrm>
            <a:off x="1670957" y="580598"/>
            <a:ext cx="9056762" cy="1569660"/>
          </a:xfrm>
          <a:prstGeom prst="rect">
            <a:avLst/>
          </a:prstGeom>
          <a:noFill/>
        </p:spPr>
        <p:txBody>
          <a:bodyPr wrap="square" rtlCol="0">
            <a:spAutoFit/>
          </a:bodyPr>
          <a:lstStyle/>
          <a:p>
            <a:pPr algn="ctr"/>
            <a:r>
              <a:rPr lang="en-US" sz="3200" b="1" dirty="0"/>
              <a:t>Pre-Pandemic Total Automation Potential </a:t>
            </a:r>
          </a:p>
          <a:p>
            <a:pPr algn="ctr"/>
            <a:r>
              <a:rPr lang="en-US" sz="3200" dirty="0"/>
              <a:t>Work activities in the Top 5 Employing Industries</a:t>
            </a:r>
          </a:p>
          <a:p>
            <a:pPr algn="ctr"/>
            <a:r>
              <a:rPr lang="en-US" sz="3200" dirty="0"/>
              <a:t>(2014-2030)</a:t>
            </a:r>
          </a:p>
        </p:txBody>
      </p:sp>
      <p:grpSp>
        <p:nvGrpSpPr>
          <p:cNvPr id="30" name="Group 29"/>
          <p:cNvGrpSpPr/>
          <p:nvPr/>
        </p:nvGrpSpPr>
        <p:grpSpPr>
          <a:xfrm>
            <a:off x="856037" y="2743200"/>
            <a:ext cx="10686603" cy="1854816"/>
            <a:chOff x="768798" y="1077899"/>
            <a:chExt cx="10686603" cy="1854816"/>
          </a:xfrm>
        </p:grpSpPr>
        <p:graphicFrame>
          <p:nvGraphicFramePr>
            <p:cNvPr id="14" name="Chart 13"/>
            <p:cNvGraphicFramePr/>
            <p:nvPr/>
          </p:nvGraphicFramePr>
          <p:xfrm>
            <a:off x="768798" y="1140691"/>
            <a:ext cx="1854201" cy="17897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p:nvPr/>
          </p:nvGraphicFramePr>
          <p:xfrm>
            <a:off x="2976899" y="1084380"/>
            <a:ext cx="1854201" cy="178971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6" name="Chart 25"/>
            <p:cNvGraphicFramePr/>
            <p:nvPr/>
          </p:nvGraphicFramePr>
          <p:xfrm>
            <a:off x="5184999" y="1077899"/>
            <a:ext cx="1854201" cy="178971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8" name="Chart 27"/>
            <p:cNvGraphicFramePr/>
            <p:nvPr/>
          </p:nvGraphicFramePr>
          <p:xfrm>
            <a:off x="7393099" y="1077899"/>
            <a:ext cx="1854201" cy="178971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9" name="Chart 28"/>
            <p:cNvGraphicFramePr/>
            <p:nvPr/>
          </p:nvGraphicFramePr>
          <p:xfrm>
            <a:off x="9601200" y="1143000"/>
            <a:ext cx="1854201" cy="1789715"/>
          </p:xfrm>
          <a:graphic>
            <a:graphicData uri="http://schemas.openxmlformats.org/drawingml/2006/chart">
              <c:chart xmlns:c="http://schemas.openxmlformats.org/drawingml/2006/chart" xmlns:r="http://schemas.openxmlformats.org/officeDocument/2006/relationships" r:id="rId7"/>
            </a:graphicData>
          </a:graphic>
        </p:graphicFrame>
      </p:grpSp>
      <p:sp>
        <p:nvSpPr>
          <p:cNvPr id="24" name="Footer Placeholder 4">
            <a:extLst>
              <a:ext uri="{FF2B5EF4-FFF2-40B4-BE49-F238E27FC236}">
                <a16:creationId xmlns:a16="http://schemas.microsoft.com/office/drawing/2014/main" id="{EBD992AE-1F06-40D1-A0D0-2967E7465EBC}"/>
              </a:ext>
            </a:extLst>
          </p:cNvPr>
          <p:cNvSpPr>
            <a:spLocks noGrp="1"/>
          </p:cNvSpPr>
          <p:nvPr>
            <p:ph type="ftr" sz="quarter" idx="11"/>
          </p:nvPr>
        </p:nvSpPr>
        <p:spPr>
          <a:xfrm>
            <a:off x="6998711" y="6401870"/>
            <a:ext cx="4198120" cy="411480"/>
          </a:xfrm>
          <a:noFill/>
          <a:ln>
            <a:noFill/>
          </a:ln>
        </p:spPr>
        <p:txBody>
          <a:bodyPr/>
          <a:lstStyle>
            <a:lvl1pPr algn="r">
              <a:defRPr>
                <a:solidFill>
                  <a:schemeClr val="accent3"/>
                </a:solidFill>
              </a:defRPr>
            </a:lvl1pPr>
          </a:lstStyle>
          <a:p>
            <a:r>
              <a:rPr lang="en-US" sz="1200" dirty="0"/>
              <a:t>Adult Education /Pruitt</a:t>
            </a:r>
          </a:p>
        </p:txBody>
      </p:sp>
    </p:spTree>
    <p:extLst>
      <p:ext uri="{BB962C8B-B14F-4D97-AF65-F5344CB8AC3E}">
        <p14:creationId xmlns:p14="http://schemas.microsoft.com/office/powerpoint/2010/main" val="1761442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2046439" y="1295400"/>
            <a:ext cx="7935761" cy="3962400"/>
          </a:xfrm>
        </p:spPr>
        <p:txBody>
          <a:bodyPr>
            <a:normAutofit/>
          </a:bodyPr>
          <a:lstStyle/>
          <a:p>
            <a:pPr marL="0" indent="0" algn="ctr">
              <a:lnSpc>
                <a:spcPct val="150000"/>
              </a:lnSpc>
              <a:buNone/>
            </a:pPr>
            <a:r>
              <a:rPr lang="en-US" sz="4000" dirty="0"/>
              <a:t>The pandemic advanced “consumer and business digital adoption” by an estimated five years in just eight weeks. </a:t>
            </a:r>
          </a:p>
        </p:txBody>
      </p:sp>
      <p:sp>
        <p:nvSpPr>
          <p:cNvPr id="5" name="Slide Number Placeholder 4"/>
          <p:cNvSpPr>
            <a:spLocks noGrp="1"/>
          </p:cNvSpPr>
          <p:nvPr>
            <p:ph type="sldNum" sz="quarter" idx="12"/>
          </p:nvPr>
        </p:nvSpPr>
        <p:spPr/>
        <p:txBody>
          <a:bodyPr/>
          <a:lstStyle/>
          <a:p>
            <a:fld id="{C6BF0614-88EF-E141-A4D8-626B55E019E0}" type="slidenum">
              <a:rPr lang="en-US" smtClean="0"/>
              <a:pPr/>
              <a:t>8</a:t>
            </a:fld>
            <a:endParaRPr lang="en-US" dirty="0"/>
          </a:p>
        </p:txBody>
      </p:sp>
      <p:sp>
        <p:nvSpPr>
          <p:cNvPr id="6" name="Footer Placeholder 4">
            <a:extLst>
              <a:ext uri="{FF2B5EF4-FFF2-40B4-BE49-F238E27FC236}">
                <a16:creationId xmlns:a16="http://schemas.microsoft.com/office/drawing/2014/main" id="{A28C2E0D-0152-4ABE-94BF-CDE654AC33DD}"/>
              </a:ext>
            </a:extLst>
          </p:cNvPr>
          <p:cNvSpPr>
            <a:spLocks noGrp="1"/>
          </p:cNvSpPr>
          <p:nvPr>
            <p:ph type="ftr" sz="quarter" idx="11"/>
          </p:nvPr>
        </p:nvSpPr>
        <p:spPr>
          <a:xfrm>
            <a:off x="6998711" y="6401870"/>
            <a:ext cx="4198120" cy="411480"/>
          </a:xfrm>
          <a:noFill/>
          <a:ln>
            <a:noFill/>
          </a:ln>
        </p:spPr>
        <p:txBody>
          <a:bodyPr/>
          <a:lstStyle>
            <a:lvl1pPr algn="r">
              <a:defRPr>
                <a:solidFill>
                  <a:schemeClr val="accent3"/>
                </a:solidFill>
              </a:defRPr>
            </a:lvl1pPr>
          </a:lstStyle>
          <a:p>
            <a:r>
              <a:rPr lang="en-US" sz="1200" dirty="0"/>
              <a:t>Adult Education /Pruitt</a:t>
            </a:r>
          </a:p>
        </p:txBody>
      </p:sp>
    </p:spTree>
    <p:extLst>
      <p:ext uri="{BB962C8B-B14F-4D97-AF65-F5344CB8AC3E}">
        <p14:creationId xmlns:p14="http://schemas.microsoft.com/office/powerpoint/2010/main" val="3405807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1370167" y="457200"/>
            <a:ext cx="9612161" cy="2362200"/>
          </a:xfrm>
        </p:spPr>
        <p:txBody>
          <a:bodyPr>
            <a:normAutofit fontScale="92500" lnSpcReduction="20000"/>
          </a:bodyPr>
          <a:lstStyle/>
          <a:p>
            <a:pPr marL="0" indent="0">
              <a:lnSpc>
                <a:spcPct val="150000"/>
              </a:lnSpc>
              <a:buNone/>
            </a:pPr>
            <a:r>
              <a:rPr lang="en-US" sz="4000" dirty="0"/>
              <a:t>By 2025 – no longer 2030 – accelerated digital adoption due to the pandemic could eliminate the full-time equivalence of</a:t>
            </a:r>
          </a:p>
        </p:txBody>
      </p:sp>
      <p:sp>
        <p:nvSpPr>
          <p:cNvPr id="5" name="Slide Number Placeholder 4"/>
          <p:cNvSpPr>
            <a:spLocks noGrp="1"/>
          </p:cNvSpPr>
          <p:nvPr>
            <p:ph type="sldNum" sz="quarter" idx="12"/>
          </p:nvPr>
        </p:nvSpPr>
        <p:spPr/>
        <p:txBody>
          <a:bodyPr/>
          <a:lstStyle/>
          <a:p>
            <a:fld id="{C6BF0614-88EF-E141-A4D8-626B55E019E0}" type="slidenum">
              <a:rPr lang="en-US" smtClean="0"/>
              <a:pPr/>
              <a:t>9</a:t>
            </a:fld>
            <a:endParaRPr lang="en-US" dirty="0"/>
          </a:p>
        </p:txBody>
      </p:sp>
      <p:sp>
        <p:nvSpPr>
          <p:cNvPr id="4" name="TextBox 3"/>
          <p:cNvSpPr txBox="1"/>
          <p:nvPr/>
        </p:nvSpPr>
        <p:spPr>
          <a:xfrm>
            <a:off x="1370167" y="2819400"/>
            <a:ext cx="10210800" cy="3662541"/>
          </a:xfrm>
          <a:prstGeom prst="rect">
            <a:avLst/>
          </a:prstGeom>
          <a:noFill/>
        </p:spPr>
        <p:txBody>
          <a:bodyPr wrap="square" rtlCol="0">
            <a:spAutoFit/>
          </a:bodyPr>
          <a:lstStyle/>
          <a:p>
            <a:pPr marL="457200" indent="-457200">
              <a:buFont typeface="Arial" panose="020B0604020202020204" pitchFamily="34" charset="0"/>
              <a:buChar char="•"/>
            </a:pPr>
            <a:r>
              <a:rPr lang="en-US" sz="3200" b="1" dirty="0">
                <a:solidFill>
                  <a:schemeClr val="tx2"/>
                </a:solidFill>
              </a:rPr>
              <a:t>389,000 positions </a:t>
            </a:r>
            <a:r>
              <a:rPr lang="en-US" sz="3200" dirty="0">
                <a:solidFill>
                  <a:schemeClr val="tx2"/>
                </a:solidFill>
              </a:rPr>
              <a:t>at the most conservative rate,</a:t>
            </a:r>
          </a:p>
          <a:p>
            <a:pPr marL="457200" indent="-457200">
              <a:buFont typeface="Arial" panose="020B0604020202020204" pitchFamily="34" charset="0"/>
              <a:buChar char="•"/>
            </a:pPr>
            <a:endParaRPr lang="en-US" sz="3200" dirty="0">
              <a:solidFill>
                <a:schemeClr val="tx2"/>
              </a:solidFill>
            </a:endParaRPr>
          </a:p>
          <a:p>
            <a:pPr marL="457200" indent="-457200">
              <a:buFont typeface="Arial" panose="020B0604020202020204" pitchFamily="34" charset="0"/>
              <a:buChar char="•"/>
            </a:pPr>
            <a:r>
              <a:rPr lang="en-US" sz="4000" b="1" dirty="0">
                <a:solidFill>
                  <a:schemeClr val="accent1"/>
                </a:solidFill>
              </a:rPr>
              <a:t>1,295,000 positions </a:t>
            </a:r>
            <a:r>
              <a:rPr lang="en-US" sz="4000" dirty="0">
                <a:solidFill>
                  <a:schemeClr val="accent1"/>
                </a:solidFill>
              </a:rPr>
              <a:t>at a midpoint rate, or</a:t>
            </a:r>
          </a:p>
          <a:p>
            <a:pPr marL="457200" indent="-457200">
              <a:buFont typeface="Arial" panose="020B0604020202020204" pitchFamily="34" charset="0"/>
              <a:buChar char="•"/>
            </a:pPr>
            <a:endParaRPr lang="en-US" sz="3200" dirty="0">
              <a:solidFill>
                <a:schemeClr val="tx2"/>
              </a:solidFill>
            </a:endParaRPr>
          </a:p>
          <a:p>
            <a:pPr marL="457200" indent="-457200">
              <a:buFont typeface="Arial" panose="020B0604020202020204" pitchFamily="34" charset="0"/>
              <a:buChar char="•"/>
            </a:pPr>
            <a:r>
              <a:rPr lang="en-US" sz="3200" b="1" dirty="0">
                <a:solidFill>
                  <a:schemeClr val="tx2"/>
                </a:solidFill>
              </a:rPr>
              <a:t>2,590,000 positions </a:t>
            </a:r>
            <a:r>
              <a:rPr lang="en-US" sz="3200" dirty="0">
                <a:solidFill>
                  <a:schemeClr val="tx2"/>
                </a:solidFill>
              </a:rPr>
              <a:t>at the fastest estimated rate.</a:t>
            </a:r>
          </a:p>
          <a:p>
            <a:pPr marL="457200" indent="-457200">
              <a:buFont typeface="Arial" panose="020B0604020202020204" pitchFamily="34" charset="0"/>
              <a:buChar char="•"/>
            </a:pPr>
            <a:endParaRPr lang="en-US" sz="3200" dirty="0">
              <a:solidFill>
                <a:schemeClr val="tx2"/>
              </a:solidFill>
            </a:endParaRPr>
          </a:p>
          <a:p>
            <a:pPr marL="457200" indent="-457200">
              <a:buFont typeface="Arial" panose="020B0604020202020204" pitchFamily="34" charset="0"/>
              <a:buChar char="•"/>
            </a:pPr>
            <a:endParaRPr lang="en-US" sz="3200" dirty="0">
              <a:solidFill>
                <a:schemeClr val="tx2"/>
              </a:solidFill>
            </a:endParaRPr>
          </a:p>
        </p:txBody>
      </p:sp>
      <p:sp>
        <p:nvSpPr>
          <p:cNvPr id="6" name="Footer Placeholder 4">
            <a:extLst>
              <a:ext uri="{FF2B5EF4-FFF2-40B4-BE49-F238E27FC236}">
                <a16:creationId xmlns:a16="http://schemas.microsoft.com/office/drawing/2014/main" id="{B65B0AA1-C795-4916-8851-271015BD4A14}"/>
              </a:ext>
            </a:extLst>
          </p:cNvPr>
          <p:cNvSpPr>
            <a:spLocks noGrp="1"/>
          </p:cNvSpPr>
          <p:nvPr>
            <p:ph type="ftr" sz="quarter" idx="11"/>
          </p:nvPr>
        </p:nvSpPr>
        <p:spPr>
          <a:xfrm>
            <a:off x="6998711" y="6401870"/>
            <a:ext cx="4198120" cy="411480"/>
          </a:xfrm>
          <a:noFill/>
          <a:ln>
            <a:noFill/>
          </a:ln>
        </p:spPr>
        <p:txBody>
          <a:bodyPr/>
          <a:lstStyle>
            <a:lvl1pPr algn="r">
              <a:defRPr>
                <a:solidFill>
                  <a:schemeClr val="accent3"/>
                </a:solidFill>
              </a:defRPr>
            </a:lvl1pPr>
          </a:lstStyle>
          <a:p>
            <a:r>
              <a:rPr lang="en-US" sz="1200" dirty="0"/>
              <a:t>Adult Education /Pruitt</a:t>
            </a:r>
          </a:p>
        </p:txBody>
      </p:sp>
    </p:spTree>
    <p:extLst>
      <p:ext uri="{BB962C8B-B14F-4D97-AF65-F5344CB8AC3E}">
        <p14:creationId xmlns:p14="http://schemas.microsoft.com/office/powerpoint/2010/main" val="1633528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6BF0614-88EF-E141-A4D8-626B55E019E0}" type="slidenum">
              <a:rPr lang="en-US" smtClean="0"/>
              <a:pPr/>
              <a:t>10</a:t>
            </a:fld>
            <a:endParaRPr lang="en-US" dirty="0"/>
          </a:p>
        </p:txBody>
      </p:sp>
      <p:sp>
        <p:nvSpPr>
          <p:cNvPr id="6" name="AutoShape 2" descr="data:image/jpg;base64,%20/9j/4AAQSkZJRgABAQEAYABgAAD/2wBDAAUDBAQEAwUEBAQFBQUGBwwIBwcHBw8LCwkMEQ8SEhEPERETFhwXExQaFRERGCEYGh0dHx8fExciJCIeJBweHx7/2wBDAQUFBQcGBw4ICA4eFBEUHh4eHh4eHh4eHh4eHh4eHh4eHh4eHh4eHh4eHh4eHh4eHh4eHh4eHh4eHh4eHh4eHh7/wAARCALiBH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uf1bxr4U0q++w6hr1lBc5wYy+Sp9Djp+NTKcYK8nY1pUalZ8tOLb8lc6Ciqp1Cx/sxtTW6ieyWIymdG3JsAyWyO2AaZouq6frWnR6hpd0l1ayZ2SpnBwcHrT5le1yXSmouVnZafPsXaKzrnXNJt9cg0Oa+jTUbiPzYrc53OvPI7fwn8q0aFJPZhKnKFuZWvqgorO1vXNJ0U2o1S+itTdSiGDfn53PYY+taNCkm2rg6coxUmtHt5hRRRTICiiigAoorO1rXNJ0VrVdUvorVruUQwB8/vHPYY+opOSirtlwpyqS5YK78jRooopkBRXO63438KaLqL6fqut21rdIAWicNkAjI6D0p+geM/C+vXxsdH1i3vLkIZPLQNnaMZPI9xWftqfNy8yv6nS8FiVD2ns5cu97O1vU36KKK0OYKKKKACiiigAooooAKKzdZ13SNHmtIdTvorWS8k8u3V8/vG44GPqK0qSkm2ky5U5RipNaPbzCiioby6trK2e6vJ4reCMZeSRgqqPcmm3YlJt2RNRWBo/jTwrq979i03XbK4uM4EYfBY+gz1/Ct+pjOM1eLuaVaNSi+WpFp+asFFFVU1LT5HuY4762ke1GbhEkDNF/vAcjoetNtIhRb2RaoqhoOs6Xr2njUNIvI7y1LFRImcZHUc1foTUldBOEoScZKzQUUVX1K+tNNsJr++mWC2gXfLI3RR60N2V2KMXJpJaliiq2l39nqmnw6hp863FrOu6KRejD1qzQmmroJRcW4yVmgooopiCiiigAooooAKKKKACiiigAooooAKKKKACiiigAooooAKKKKACiiigAooooAKKKKACiiigAooooAKKKKACiiigAooooAKKKKACiiigAooooAKKKKACiiigAooooAKKKKACiiigAooooAKKKKACiiigAooooAKKKKACiiigAooooAKKKKACiiigAooooAKKKKACiiigAooooAKKKKACiiigAooooAKKKKACiiigAooooAKKKKACiiigAooooAKKKKACiiigAooooAKKKKAOd+JmqXOjeA9Y1KzJW4ityI2HVSxC7h9M5/CuP+E/gPwzd+ArO+1LTbfULvUEMs00w3Nkk8A9vw716RrGn22raVdabeJvt7mJopAOuCMce9eW6Z4d+KfhO2bRPDt5pd/pm5vs8txw8Ck+h/PHIrgxELVlOUeaNrd7P0PoMuqqWCnQp1VTnzJ3btdW2v5PWxk+CWk0c/EXwfDNJLp9laXEluGOfL+VlI/EEZ+lVvhr4w1L/hHNC8G+FBbHV5Xke4mulzHBHuJPGRubHPFdz4W8A3WieEdfjuLtdQ17WLeUTzE4UuyMFUE9styf8ACuVg+FutWfgjSbnTYbez8V6dcmbcsoxKC3Qt04GP1HeuL2NeCi4rZP7r3svOx7v13L67qRqSTvKNm9nJQa5mv5b7/iaviBZU/aB8LrPKJZRpOHcLtDHdLk47U7XPFvjWFtRvJrjw94etrUkwWt/IJJ7gDkfdbgn+ZrQn8PeItQ+J3h7xTdWUEENtpvk3iicEpLmTIA7j5hzWDo/gLxPpcmt2raVompyX7u0WrXcuZUDZ/hKkk/iMHua1kqqcuVOzb/JW8/61OSE8JJQ9pKLcYRVnb+aV7a228m7bIxvH/ia58UeDPBeumzRLptVKmFW+VpEYDAPYEj9a6+HxX4z0b4gaVoXiiLSpLXV93kmzDZiI7Enrg4HTvWDD8PfFA8F+FtLa0txc6bqzXNwPtC4EZcNkHucdq7Dxx4a1bVfiJ4V1qzhiey013NyzSAFQSMYHfpU04V9amt/d+fc0xFbAaYdcrh+9trtq3Gzv10t3MqDxZ428Vapqp8GwaVBp2mTmDfeBme4cdQMdP/riqmp/FDUpvhbL4i0+3gtdUtr9bO5ikXegOeSORwR/WrFr4Z8c+D9T1aPwhHpd9pupTm4UXTlXtnPX0z/9YVT1T4Zatb/CqXQbJ4L3V7q/S8uWL7EznkAnsB/M039Z5Xa97O/r0sRBZZ7SHNycvNDl72+1z/8AB+Wga143+IGg3+kT6jp+kT22s/La2sTMHjYgYDP6/MucDHWtbQvFXi2x+I8HhPxVDpsv223NxBLZBgEHPBz15VhUvxA8Ka1rE/g5rGGJxpU4e73ShdownT1+6as634a1a6+MWj+JYYojptrYGGVzIAwfMhwF6n7wrTkrxnu2k19z3/roc7q4CpRScIJuE723TTfL10b/ABMXXPFvjWA6jeTXHh7w9b2pYwWl/IJJ7gDkfdbgnp9TVuwjl+KHhPw5rFxbW1q0F750zbmLIYn6Rjp8xXHzdBWLo/gHxRpZ1uzbSdE1OW/d2j1e6lzKgYH+EqST+I59a7X4P6HqXhzwLa6Tq0KRXUUsrMEkDjDOWHI9jSoxq1J8tRPlad797/1sVjamFw9D2mGceeLVmuzi76Xb3/m1+Rx03xE1/UPEerafY6hoGimwnaKC21IMJLrGRw2QFzj9fxr0zwreanfaFbXWsWCWN6y/vYklWRc+oZSQQevWvPfEXhbxneHUbG80vQfEUFyzfZr66Iimt1PTOBzj2rtPhv4fuPDHg+y0e7uvtM0IYuwJ2gk52rnsM4rXDe29o+e9vP1/rZnLmiwf1aLo8qldaLV2tq76PfdSV77Ox5L42ljh+PF88nhqTxGv2NB9iSPeT+7X58YPT6d67fwDe6et1fX0nw6l8LC1tjIbmWALvX+JQdo9M1l+KfDfjq3+Kd14s8M2Wnzo9usKG5mAGNihvlyD1Fbnh1fiLqV5NY+L9P0mHSp7eSORrV8vkjA7n1NYUYSjWldP4n00+878ZWpVcHTSlHSEU/falpuuW9m/VGHpviz4keINJm8T6Dpulf2UkjLBZyB2nuFVsEgjjP8Aga0/EfjnXPtGg6FoukJBr2rxGR4r3IW1AzncByejH6CsnTPDfxN8PaJL4T0ObSm04yN9n1FpCs0CMcn5fXk9j1NafiPwT4hjufD/AIg0XUo73XdIhMUrXpOLoEHdkjp95h9D14pxdfk+1fS/362IqLL/AGy/h8vvctr9vd5/na99b+RY8M+LPENp43Xwd4wgsTdzwefa3VnkJIOeCD06H8RXMeHPGfxK8ReHdR1PTU0VE055DI8sbAzADO1VBwCAOpPcV0nhnwv4k1Dx2njLxf8AYbee2t/ItLS1YsFHPJJ/3j+Jpnww8Ja3oPgrW9L1KGFLq7kmaEJKGBDJgZI6c01GvJpXaXvettLXJnUwFKM5KMHP3LrdXu+bl+Vr20uU3+KF5J4D0TULPTopdb1e4a1hhJIjDq21m9ccjj3qzaeKvF3h7xXpWjeM4tMng1ZvLt7mx3L5cmQArBuvJH51kaf8Nde/4V5otr5tvZ6/o97Lc2+X3xsGfO0keuF/KtW38NeMvE3izSdX8YR6bYWmkP5sNvaOXMsmQQxJzgZA/Kpi8S7Xvf3fTzv/AF6F1IZZHnUOXkvO+vvdeTl8ttvO5XfxV461Tx94h8M6AulBbAq0U1yjARrgZBwfmJJ46YwaztH8dfELXfDWoahp9po0DaNv+2yS7j5xUEkIvbAHc11XhDwzq2m/E/xPr11FGtjqAQW7LICzY25yO3Ss3wH4O13SfB3izTb6CFbnUnuDbKsoYMHQhcntyafJXb3evN/wBOvgIwdoQbSp2821799dbde2+5ka144uNU0nwNqh0rTGk1C9eOYXFsJvKKsoLRk8qe+fp6Vu6v4s8U6x41vvDPguLTo/7OQG7u70My7v7oA/L8DXPx/D7xOvh3wZZG2t/O0m+kmux54wqF1IIPfgGt3VPDHizw/421HxJ4NTT72PVFH2m0u3KbX/ALwI688/iamP1jeV7e7e2+2tvnuaVFlyajTcW1z8t37t+fS//bu19DpfAOreIdRtLqHxNo50+9tZTHvUHyp1/vJntx/KuI+Me7XPiH4W8H3Mskem3B8+dVOPMO4jH4BT/wB9V2vw/wBL8SWFnd3HijVje313MZBEjZit1/uJ+f8AKqXxP8FzeJksdQ0q9FhrOnPvtZz0PfafxHB+vrXTVhUnhkrNvTR7tX2PMwlfD4fM3K6S1SavZNq11fWyf/AOe+L/AIG8N2PgS61TStOg02804JJDLANhPzAYJ79frmm23jvXPO+H8CmHy9ajVbwyR5diCFJBzwT1qLU/DXxP8YQx6P4mvNM0/Sg6mdrbl5wD6D8+wrU+IPgnVJJPDeoeEltvtGgkLFb3DYV1GMc/hz65rnlGfNKpSi4rTTZvXXT0PRp1MP7OnhsXVjUlebve6jeNkrvvLXyLus+J9Yg+Ldj4VtWtlsrnTWnJeMlhJmQA5z0+UcVw3w7g8QDx5418y+sCY/8AkJYgI875ZMeXz8vOeua6TSPDfjS7+KGneLfEFvp8UaWjQvHbS5EI+bavPLHJJJ96XTfC/i3SPiB4gvLW2sbjSdbJ8yVpcSRja2AF9ctjvRKNSclOSduZ/dbQKdTDUKU6MJQu6cb7ayUtde9v0a6HOfDvxWfCPwRt72G2F1eXF+9vaxE4DOfX8q6G58W+NvCmpaY/jK30qfTdRmERey3BrZj654OM/oao6T8M9Xm+E8Hh+9khstXtL1ru2YOHQN2yR6jNW7zwx458YajpcPi+PS7LTNOmEzi1cs9yw9jnGf0yamCxEYRik72Vu3nc2rzy6rXqTk4tOU+Zve32eT/gdd9C9rHivxRrHjS+8MeDYtOiOnIGu7u9DMu4/wAIA+v6GsnUPFt9rngHxlout2kNtrGlQtHOITmOQZwGXP0rU1bwz4r0Lxtf+JvByWF4mpoBdWl25TDj+IEf55NVbPwFrg8M+K7rUJba48Q6+hBSNtsUYzkKCf8APArSSrtyWvW/a3Sxz0ngIQhJOKS5Lfzc11zc3lvvptYxPh54v1bUNN8OeDvCbWsdxb2m/Ubq5Tcsag8qi5G48j8x7mvbEDBFDNuYDk4xk144Phvruk6J4Z1bw9BbW/iTTRtvI/NAScEknLdD6e4PtXsFq0sltE88XkysgLx7s7WxyMjrW2BVSMXGpvp6Wt/Vzgz6WGqTVTDNWblf+a93q+6f2eliSiiiu8+f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uf13xn4c0fK3WpRvKP+WUPzt+nT8aLgdBRXk2sfF5ySmk6UoHaS5fJ/75X/GuT1Hx94rvid2qvAp/hgUJx+AzUuaLUGfQjMqjLMFHuap3Gr6VbnE+p2cR/wBudR/Wvmi61C+uiTdX1zPnr5krMP1qsAPap5x+zPpR/FfhlBltf0z8LlT/ACNCeLPDL5xr+mj63Kj+Zr5roo5x8iPp+31nSLg4g1SylP8AsTqf61dR0cfIyt9DmvlPip7a8vLUg213cQY/55ylf5Uc4vZn1NRXzvpvjrxVYkeXq0sqj+GYBx+orq9I+Lt0mF1bS45V7vbvtb/vk8H8xTU0JwZ67RXM6F478NauVSK/W3mP/LK4+Q/rwfzrpgQQCCCD0Iq7kWCiiigAooooAKKikuII/vyoPxqtJqlsv3d7/QUAXqKyX1Zv+WcIH1OagfUrpujKv0FK47G7RXOtdXLfemf86iMkjfedj9TRcLHSl0HVlH4003EA6zRj/gQrmqKLhY6P7Vbf8/EX/fQo+123/PeP/vqucoouFjpPtVt/z8Rf99ClE8B6TR/99CuaoouFjqA6noyn8aWuWp6ySL0kcfRqLhY6aiudS8uV6TP+JzUyandL94q31FFwsblFZSasf+WkP/fJqxHqdq33iyH3FO4i7RUcc8Mn3JFb6GpKACiiigAooooAKKKKACiiigAooooAKKKKACiiigAooooAKKKKACiiigAooooAKKKKACiiigAooooAKKKKACiiigAooooAKKKQkUALRUbSqKbukb7q/ieKAJiRTS6imCNz958fSlEKd8n6mgAMyjuKaZx2qQIg6KPyp1AEPmt2Vj+FHmSf3G/KpqKAIPMk/wCeb/lQZiOqsPqKnooAgFwvrT1mU9xUhAPUA0xoY26oKAFDqaUEVEbdf4WZfxppjmX7rBv0oAsUVW85k/1ilakSZW70AS0UgYGloAKKKKACiiigAooooAKKKKACiiigAooooAKKKKACiiigAooooAKKKKACiiigAooooAKKKKACiiigAooooAKKKKACiiigAooooAKKKKACiiigAooooAKKKKACiiigAooooAKKKyfE3iLS/D1n9p1G4Ckg+XEvLyH0A/yKANYnAyeBXFeLPiPoujlrezP9o3Y4KxN8in3b/DNea+MvHmseIGeCNjZWGeIY25Yf7Td/p0rkazc+xoodzpfEnjfxDrhZJ7xre3P/ACwtyUXHuep/Gua9aKKi9zRIKBRRQAUUUUgFpKKKYBS0lFIAFHaijtQAGt/w74v1/QmVbK+doAeYJcvGfwPT8MVgUUwse4eFfidpGpFbfVF/s24PG5jmJj/vdvx/Ouxk1K1VQ0cnm56bOQfxr5e7VueG/FGp6I4WKTzrbPzQSH5fw9KtT7kOHY95m1WVv9XGqD1PJqpLc3Ev35XPtnArD8O+INP1yDdaybZlHzwvw6/4j3rWqrkWCiiigAooooAKKKKYBRRRSAKKKKACiiigAooooAKKKKACiiigAqeK7uI/uStj0PIqCigDSh1Zx/rYw3uvFXYL+2l/j2H0bisCincVjqRyOKK5uGeaE/u5GX27Vft9VPSePP8AtL/hRcLGrRUUFzDMP3cgJ9O9S0xBRRRQAUUUUAFFFFABRRRQAUUUUAFFFFABRRRQAUUUUAFFFFABRRRQAUUUUAFFFFABRRQTigApCwFRtJk4UZPtSrGTy5/AUAIZCxwgzR5bN95sewqUAAYAxRQA1UVei06iigAooooAKKKKACiiigAooooAKKKKACiiigANRPBG3IG0+3FS0UAVmSaPlfnH60qXAJweD6GrFMkiSQfMvPr3oAcrA0tVWjlh5T519O9PhnVvrQBPRSA5paACiiigAooooAKKKKACiiigAooooAKKKKACiiigAooooAKKKKACiiigAooooAKKKKACiiigAooooAKKKKACiiigAooooAKKKKACiiigAooooAKKKKACiivP/id47XRQ2k6S6vqDD95J1EAP/s38qTdhpXLvxA8d2nh1Gs7TZc6mR9zPyxe7f4V4fquo3uq30l7qFw9xO55Zj09gOw9qglkkllaWV2eRzuZmOSSe5plZOVzVRsFFFLUlCUUUtACUCiimAdqKKKQBRS0lABRRS0AIKO1FFABRRS0AJRRR2oAltbia1uEuLaV4pUOVdTgivT/BfjKHVNljqRSG96K/RZf8D7V5ZQCQQQSCPSqTsJq59B0VwngHxf8AaNml6tL++6Qzsfv/AOy3v713daJ3MmrBRRRQAUUUUAFFFFABRRRQAUUUUAFFFFABRRRQAUUUUAFFFFABRRRQAUUUUAKDg5BwfWrltqU8QCv+8X36/nVKigDoba9guMBW2t/dbrViuWq7a6hNDhX/AHiehPP507isblFQ211DcD923PdT1qamIKKKKACiiigAooooAKKKKACiiigAooooAKKKKACiiigAooooAKKKjkfHA5PagBzuFFRgNIc9FpyR5O5+T6VJQAiqqjCjFLRRQAUUUUAFFFFABRRRQAUUUUAFFFFABRRRQAUUUUAFFFFABRRRQAUUUUAFRTQLJ8w+V/UVLRQBTEjwnbKPoexqyjhhTnVXUqwyKpyRvbncuWj/AFFAF2iooZlccGpaACiiigAooooAKKKKACiiigAooooAKKKKACiiigAooooAKKKKACiiigAooooAKKKKACiiigAooooAKKKKACiiigAooooAKKKKACiiigAoorH8Ya/beHNEl1CfDP8AdhjzzI56D/H2oAwvif4xXw9Y/YrJg2pzr8nfyV/vH39BXhMjvJK0kjs7sSzMxySSetT6pfXWp6hPf3khlnmYs7H+Q9hVbvWLd2bRVhaSiipKClpKKACvRvg5p2j39prB1eztp1VoY0aWMMULbxwT0ycfpXnNdN4Y1i003wrr9m87R3lyYGtQEJyyEknI4GOOtVHcT2Op+GXhmyj1nVxrdpBcJb3As4kmjDAyZJyAfYCuYj8MNfT6nqEt7aaXpsF7JCsswOC244VQPQV1N3440WbWtCuI3MMImN3qREbcTeXsxjHOPUZrDh1jQtU0a90PVryexiGpSXlrdRwmQEMW4ZRz0NPQnUpx+B9UbWpNOae2WOO2+1G6BLRtD/eGOT9Km0nwlYz63p0EviCyuLK7kKh4NwkZgfubSMqT2JGOKvS+KdJfX7Nbe71KysbGwFnbXcQHmZAHzMndeBxUuqeKdHOpaDO1wdTubK6826v1s/JLpnhQvU//AFqNB6nJeKtPtdL125sbO8W6ijcgMAQVOSNpyBkj1HFammeC7q8s7OSbVLGzuL9S1nbTE75h26cDPbNZ3jF9On8Q3Vzpd413b3DmXe0RQqWJJXB9PWums9c8N339h6nqt5dW17o8SRm3jgLCcJ93DdF980tLhrYd4J0XTLbQtc1DVGsHvLPERiu4XdLY5IywHUnHGOlYPgDRLHX/ABHHYX94YI2DEImQ8pCk4U4IGMZ57Vej8RWdxo3i37U3lXWqzRyQRBCQcMxIyOBjI61meAtUtdF8W2OpXu4W8RcOVXJAZGXOPxo00DXU6O08PaY3hHXI4ruwdoNQjRNQkQr5acbhkjd6jA6msifwRqS6tbWUF3aXEFzbG6S7ViIhEOrHPTGR+dWdQ1PRIfCmu6TZag9091fxzwMYGTcuQW6jjHI5rV03xlpFnFo9uztJGNJeyumEO4wucYO1uHHByOaeganJ6/4ek0uxg1CC+ttRsJ3MaXFvnAcdVIPQ1i12PjPX7G40SLSNPvvtq+d50jpYrbRjA4woGc88muNqWNBRRRSGLSUUUAKMjoSDXqHw88Uf2jENL1CT/TEH7tz/AMtVH/sw/WvLqkgllt50nhcxyRsGVl6gimnYTVz6AorF8Ha7HrulLMcLcx/LOg7H1Hsa2q1MgooooAKKKKACiiigAooooAKKKKACiiigAooooAKKKKACiiigAooooAKKKKACiiigBQSp3KSCO4rRs9TZcJcfMP7w6/jWbRTEdPHIkiB42DKe4p1c3b3Etu+6Nseo7Gtmyvo7jCn5JP7p7/SmIt0UUUAFFFFABRRRQAUUUUAFFFFABRRRQAUUUUAFFFRyNztXk0AEj/wryaWNNvJ5aiNNvJ5b1p9ABRRRQAUUUUAFFFFABRRRQAUUUUAFFFFABRRRQAUUUUAFFFFABRRRQAUUUUAFFFFABRRRQAUUUUAU54GiPmQ9O6/4VLbzB1qeql1CYyZoh/vKP50AW6Kr20wdasUAFFFFABRRRQAUUUUAFFFFABRRRQAUUUUAFFFFABRRRQAUUUUAFFFFABRRRQAUUUUAFFFFABRRRQAUUUUAFFFFABRRRQAUUUUAIzBVLMQABkk9q+ffiZ4lbxFr7GFz9htsx247N6v+P8sV6T8ZPEB0rw8NPt5Nt1f5Tjqsf8R/Hp+NeGVnN9DSC6hR3oorM0CnRxySuI4o2kc9FUZJ/Cm1Z03ULzS7tbzT7h7e4QHbIoBIyOeopgXfEug3egTWsN6y+bcW4n2AYMeT905707w74fuNZjurj7Rb2dnaqGnuZzhEz0HHU10HxPF3qOq6CFWS4u7nTIThRlpHb29Sav8AhdWtPh7q9lLozX19b6grTWb7gduFwWA5IBB4p21JvocTr+kzaPei2mmgnV4xJFLC+5HQjgis/B9DXT/EXTLLTdRsmtLf7G91aJNPabifIc9V/wDrV06ave6Vo/gVbFkjN2PKmYoCzJ5iDbk9B8x/Si2oXPMO2cVv6V4b/tLWLTTLLVLWV7i2M5cK2IyASUPvx29a7zUbp7q68b6LLFB9gsrJ5reFYgojcLncMDrnmnWf/I9+F/8AsAH/ANBenyicjgR4aZNP0q+udStra31F5UV3VsRbCwy2OuSvb1rDlQJNJGrCQKxAZejAHrXrHhb/AFHgP/r5vf8A2rVC4n1TSvDFtdeFoC1xc39wL2WOESPuD/Kh4OB1osO55oKQjHXivXpI7Ww8QeJJLa3gWb+w0nuIQoKJPkkjb07KcVzXie/uNa+G2mapqLLNerfSQ+dsAJTB4OKVgucPjj2owc4wc16H8O4R4g8NSaHJgtZahDdpk/8ALMn5x9OD+dbms3lv9h1Txxa4UXOnGzgweRIZCn54ANCiFzx8Udq9Ut5dV0+PwtZeHbQSaXdwRtdFYQ6zMWxIHOOwpqT2uiaX4zn0uG3kS21GL7OHXeiN0yB0OCTj6CjlDmOCudEmh8MWuvNNGYrmd4FiwdwK55P5Vl4OcYOfSvYPCFzp994W0i71t0N3PqU7WxZf3ZnJbBYen9cVR0CG/gtfEGoXt5JDr8d4sUtwLU3EkSeqqOgPqO1PlDmPLKMe1eyWS2n/AAmkVz5TG5l0WVroSW5hExGPnKdt3eue8HeIru+bVNQu7ObcII41utPhQyWaAnAVD1HPb0pWC5553orrvihbzxapYzzXEVx9otFkSQQeTIy/9NF/ve9cjSY0Hag0dqKQzW8J6zJomsR3a5MR+SZB/EhP8x1r2uCWOeFJoXDxuoZWHQg9K+fq9M+FOsfaLKTSJ3zJAN8Oe6HqPwP86uL6ESXU7iiiirICiiigAooooAKKKKACiiigAooooAKKKKACiiigAooooAKKKKACiiigAooooAKKKKACgevSiigDTsdSK4juOR2f0+taqkMAykEHoRXL1asb2S2O370fdfT6U7isb9FMgljmjDxtkU+mIKKKKACiiigAooooAKKKKACiimu20UANlfaKWNdoy33j1psSlj5jfhUtABRWZ4k1yx0DT/tl8z7SwVUQAu59gSKg1TxJY6doVtrE0dw0NwUEaIoLksMgYzj9aylXpxbUpbash1Iq93satxcW9uENxPFF5jiNN7hdzHooz1J9K4bwp45Mnh3ztTSW4uoZYUlkUKofz52jTAGB8oAz9K049U0fxc39j32h6l5R/e5uYfLVWU5BDBshs9MVmJa+An1i0t10Qr9mmW1t7gIwg82MkqnDckEnkjuea1o4vCcnvPdnDXlXlUUqUklZrW+7+XT/AIBFcfEaW4lW303SHW4TUYLeWK5dVYxSOylguQQcj6cjrV7xd4h1fTfEYjHnWejQQxPPdiw89NzuQQx3rtAGOQGxnJqw+geEYdcXSo9H3XU6i5cxs2Igj7lOd3yDdyAvGa19U8NaHql+l9f6dHPcKFG4lgGCnKhgDhsHpkGuqNfDOXurRb/gYqhjZQkpTV7+i69lft/wDgr7x3r6aldaLNazW1wZI/3sFkd9uhkddoDkrKzBU2sOPmPHymuy1HxRDDaaTJptnPqcurLvtI0ZY9yBN5YlsAcY/Ort14e0a6ju0nsVf7ZKs07b2DM6gBTuByMAcYIxRqHh/Rr/AE+20+6sI2trXH2dVJQxYG0bSpBHHHBpyqUZW923/Df5l08PjIKXv3vt9/o1t1s9fJI57wl4mvvEXjC5EUc0GlwafE4iby8+czuG3cFsgoQMHHyk9xVbQvH8dzZwH7Ff3ECzRWtxfSeWuyaU/ICi9R8y5IGBn611thounacjjTLWOzc26W4aNfuom7YMHjgsx/GsrRvA/h7TY7FjZLc3VoqgXEn3nZc4dlHylhk4OOO1P2lB3vHtYXsMbFRSnrrd+uyWn9d0c7oHxCvYfC1nca5o9497JYJdI8ZRhcrvVGfC/cwXUkY6H2roLrxpZReDrTxJFbvNHdMsaQiVMhySCpOccEHOMn2qW18DeFLW2ktoNGhWORVQje5KqrbgFJOV55+XHNXJPDWhvo0Wjtp6CyifzI41dgVfJO4MDuzknnOeTROeHbuovf8AD7wo0cfGPLKafu2+ffZfl/mci3xVszbwzxaDqMqSrGAVKnEjmQBMD5v+WTnIHat6HxhDP4XtNZh0y9M13cC2hs3UJIZdxXB3YAHBOT2qxb+DPDFvYzWUOkxJBKyMyhmyCpJUqc5XBJxjHU1abw7op0RdF/s+IWCHcsQJGGzndnOd2ec5zmlOeGduWL3/AA+8dKlj1f2k09Px+7+uxgXXjz7Ktw9x4f1COOwVW1Ji6f6NuYqMDPz8Dd8vaqi/En5Umfw3epbPA10JTPGf3CyCNnxnPUjjrg1vnwX4WLwOdGtyYQAvLYYBtw3DPz/MSfmzyasnw1oRgWA6bD5SwNbqvOBEzhyvXoWUH8KfPh/5X/XzF7HHu/7xL7v/AJHt+P3LkNd+IM7eHtQuLLT7iwYxXI0+7kaN1keFtrfLyR3IyO1N1f4nH7NqC6Po1081u2IZZ0KxShZljfnju3HP+FdDpPgTw3p9vcxmxFy915wmklYkssjlivoOw4wSFGatv4Q8Nu967aTATegi45b5gW3HHPy5YAnbjkZqvaYVfZf9fMy9hmMlf2iV1/n5W3f/AAXbXlPEfxGIXULHTbK9t7m3lESXTw7oi6Soki8jHdgD7dq6Tw54st9au2t47OaBobdpLsyOuLZxIU8tsH73ysfTA96nk8I+HJLue6k0qFpp+ZGJY7jlTnGcAkquT1OOc1JoPh+10r+0ZN5uZ9SnM91I6hd5KhQMDjAA/nUTnh3C0Y6m1KljVW5pzTj/AMPb/L066I5/RPiTpuq6nHYxWNyjSzxxwuSpV1ffh8+nyH161BB8QppdTn26TI1iLZPs4Dr5sk7XLQKvJwASv4d624vAnhOJHSPR0UOqqcSyZAU5XB3ZGD0x06VNH4O8Mx2q2qaTCsItzbhAzY8sv5mOv9/5geoPTFU54W+kX/XzIjSzFpKU4312/Doc/efEgW/2pV8O30sljCZL5BNGDARK0e3k/NyueOxpup/E6106AtdaLdrPHJMk8IlQmPywhYjB+bhweOOuTXTw+FfD8NrJbR6XCIpIRC4yTuQOXwTnJ+Zic9STUWpeDvDWpPI95pMUrSM7udzLuLhQ2cEZB2rx04oVTDX1i7f15hKhmPK+Wor+mn5f1qcrc/E1tNXUH1LSXdYb2aOAQyLuaGNEYsQTnOHHT17YqKbx1q9voWuXFxZzLELm9g0/UAYyqOiu0SsnXjbjJByRz611dz4H8K3LO02kRuXzvzK/zAqFIPzcghVyO+KSDwN4UgeR49HjzIJA+6R2B3qVc4J6lSRnrjvVe1wtvh1/rzM3hsxcn+8Vv6/u6/h6mX4R+IFvrer2+lLpt+DIHQXZiIiaSNcuM4wBkNjntVzxTrmsab4s0uz06wfUYJ7O5lmt0dEOUMeG3N/vEYzzmrc/g7QS1xNaWn2K6mjeMXEDsrRbgAzIM4ViAOQATVnWvDOia0bdtUsvtL26NHE5kdWCtjcMqRnOBms3OhzqSWnb+mbxpY32LhKS5rpprTS602fn0e5gj4g2d1pH23TrGeZpLlbWBWKrudrfzlJ54H8J963/AAdqVzrHhbTdUvIFgnurdJXRTkAkdvaoP+EP8NDUo9RXSIFuY8bGUsAuE2DCg7c7eM46VqaVp9ppenw6fYQ+TbQLtjj3E7R6ZJzUVJUeW0FqbYenilO9aSa12+Vnt69SzRRRXOdxRuYjbv50f3CfmA7VZgkDKDUpAIIIyDWeytazhedjfdP9KANCimRtuWn0AFFFFABRRRQAUUUUAFFFFABRRRQAUUUUAFFFFABRRRQAUUUUAFFFFABRRRQAUUUUAFFFFABRRRQAUUUUAFFFFABQSFBJOAOpormPifqx0fwddyxttmnH2eIj+83U/gMn8KGNHjHj/Wm17xTdXgYmBG8qAeiLwPzOT+NYFAorA3QUd6KO9IAooopgW31PUXube5e+uGmtlCwSFzuiA6BT2xTodW1SG/e/h1C6ju5Dl5lkIdj7nvVKii4E9w15db764M8259rzvlstjOC3rinvqF+6WqPeTstpzbAucQ8g/L6cgflXT+CdPs77TbdbyHzo31Mo6FyAyiAnGAcde/WsvVUsrrwza6tb2ENlKbuS3ZISSrKERgTknn5iKLCuUo9Q1iae8ljurySW5ib7UysxMkYHO/1GOuaausaqtzDcrqN0JoIvJikEh3InPyg9hya7axuoW0/S92nwBBoF6zbNylgC4K5z3xn6k1S0zSdK1C1tNVa0tLU/Y55WgLOIXeOQICcZbGDkgelOwrnLQ6vqkIthDqF1GLUs1vtkI8otncV9M5P50WOsatYvK1lqV3btKSZDHKV3n1PrWl4o0+zt9Q082iIVuoVeSO3D7N24r+7LgHBx+ea6m0s9Ji1yzutM0218qDUYYSrrLHNCWyMSK3DHIyCp4I6UWHc4CHUL+Frho7ydGuVKTkOcyKeob1pjXl21gli1xKbVHMiwljsDHqcetdtpGn6feaik19pljEL/AFFoUUiViyqQrbFX7pyclmOOelSW9lZ31noejzWsEcC3l4pk+YMwj5wSM8tgA4H0osFzh7C/vbB3exuprZpEKOYnKllPY47UNf3zaeNPN3MbMP5gg3nZu9cetbXiuxsYtNsr61FokkryRyLaCTyiFwQR5gBzzgj6VuQeHdNvtPaa3tVWXVbZDpyqT+7ljXdMBz3Kkc+tFgucppl94ghszb6bdakltI+zZAz7WYgnbx3wCcVW87Uba0ez8y5igugsjRHIWX0bHfkda7nRYLFNVjaxiEcUOuC3Ta5wQtvICcZxkkZzXOeKv+PjQv8AsGwf+hvRYLmTNdajDCmnyzXMcdvKXWBiQIn7nHY1MNc1oX5vxqt4LoqFMwlO8qOgJ711uvWNnqPiLxDZzaaLNoHMyXhLbsl1HzZ4IO7j8KreKdG0q20/URbraJJYzIkZgMrOwJwRLuULk9QQaLMLnLpq2qLeyXq6hdC5lUpJL5h3Mp6gn0qLT7680+fz7C6mtZcY3xOVOPwqvRSGT3t3dXtw1xeXEtxM3V5GLE/iagoooAKKKDSAKvaDqEmlavbX8ef3TgsP7y9x+VUaKYH0FDIk0SSxncjqGU+oNOrlvhjqX23w4tu7ZltG8s+u3qv9R+FdTWqZi1YKKKKACiiigAooooAKKKKACiiigAooooAKKKKACiiigAooooAKKKKACiiigAooooAKKKKACiiigCa1uJLeTeh47g9DW7aXEdxHuTg91PUVzlSQTSQyCSNsEfrTEdLRVeyuo7mPK8OPvL6VYpiCiiigAooooAKKKKAA8Cof9ZJj+EdaWZjjaOp6U+Ndq4/OgB1FFFAHj3izVrHxAmq39xdoht1EGnWhPzH5xukPuRmuguLS78ReGfDy6LJbTLZujT+Y5AV1UAD1PU10XiLwtpupaRc2drZ2VnPKBtnW2Xcp3Ak8YPb171UvvBltNpenw2tx9ivrEAx3MEYXLYGSR3zjNeG8FXU5uS5rrW2l3e/9dLaHB7CpzO+t/wDMhsNb1yw8WwaHrv2SdbtC8E1uhXBGeCD9DVGTw/qFnCLa7a2j0iz1B9Ra58w7yoydu3HB565rY0PwvNb6yNZ1fVJNTvkTZExjCLGPYVoeJNOuNVitrNXjSzMwe7yTudF5CjjucZ9q3WHqSpt1E73dlfWzto36/gaKnJxvL5f8E5rSNZNnc3N9Np11ealfx/a5I4gM29sOEByfTnHXmuts9WsLnRo9XFwkVm0fmGSVggQd9xPAxWZrPh+4uNUfUdM1BbKaW2+yzBod6snYjkYIpupeFYp/B0Xh62uBGIGjkjeWPzFZ0kD/ADpwGUkcj3rpwdOrCpyVPh7/AD3797/gP97CMuVXsnbzf/BHyeLdJbXdL0myube+fUUlkSSG5jZVRMAnrzkkgAf3W9DUuu+KNH0qzv5TeW9zcWMZkmtIZkMwHHVc5HUdayvD3gyTT/ESa5c3tvJcF7mSWOC28uPdKIlG0ZJAAi75yWJrC1f4YXl/rF9ejW4I47mW5cL9mOVE3OOHA4IHOMnvXsxhh3JXlp/wTinWx6ptxhdt+Wistd+9zuNH16x1DT0vGdbVZLiW3RZnCl3RmUgc8/cJ+lSTa7ocMAnm1nTo4iiyB2uUC7WJCtnPQkHB74rBvvBjXHg2TQ49R8q5+1yXUF2Is+U7Ss/C59GK9ay7D4btpoiksdSt3ntbsyWi3Nt5kSQbWCwld2Tgu5ByOvSoUKDu+axpKtjY8qVO+iu79euh1Gs+KNH06GJvtlvcyyyQqkMMyF2WV1VXAzyvzA59KvtqmmLYNqDajZrZqSrXBnXywQcEFs468fWuHh+GFv8A2Te2E1+jm8NtvkSDYyLHJ5jqmD8qkkgAfd461q6h4Qu7nwRbeHF1KFXtJkaGb7NgeWjZVSAeuMAspHPIxTlCholLr+AoVsb7zlTW2iv1vt9xv/25oubcf2xp+bobrf8A0lP3w9V5+b8KoaL4t0bWJbUWN3bvFdLJ5TmdAzOjbSgTO4nqcgYx9a5jw18Ob3Rp2J1TTruGaRGmWawLlVWQuBGWc7T8x5Oex60S/Da6a3Tytajt7u3jlWzuIrYhoWacSh/vckDKnpnNV7LDJtc5CxGPaUvZW7q68ut+1zppfF+ixajDZteWxNzKIrV0uI2WZijN2Py/d289SQBVu08Q6RLFD52o2NvcSQCdrdruMuiFd2eDyAO44rnI/AKWuoW9zYXkUcdvNC0cckO7CJbtCwzkckNuB9RzmudPwbjNv9lfVIJYiFdjLbuzeYI9vA8wLtyM9M44zTVPCveVvkTKvmMdqaer6paf1/wT0LVPEemWfhm88QW9xFf2drGzs1rKrhsdQCDjNSr4i8PtZpeLrmmG2eTy1l+1JsL/AN0HOM+1c5p3gea38Car4bm1JHe/LYmEJxGCqgDklm+73Oe1Z/in4aSard3slnqkFlDdM58oW3EYaKOPgqw/udOhzyOKmNPDt2cuu/loaVK+OUVKNO7stL9db639DuRq2lGJJhqdkY3jeRH89cMi/eYHPIHc9qcmp6a+nHUl1C0axALG5EymIAdTuziuHj+GudO1S0n1UMLmFI7VUiKpaneJJABuyVeQZxkYHGe9Xo/A8kfgW98PR38Uc91cC4MwiZkVg6tjazE/w4zuzzmpdOh0n17dC418Y73pdH169vn+TOoi1jSZoPtEWqWMkPltL5i3CldinDNnOMA8E9BVC18XeG7j7Sf7ZsYhb3TWrmadEBkABIGTz1/nXGRfDLVINPvLe3160V72K4t5We0dwI5WV/lzJncGB5JOQfWr1z8Prwanf3lpqWn4u/PXZc2HmhUlC7v4h8wK8Hpg4Iq/ZYf+f+vuMnice0n7L8V/n0OtuvEnh21uJLe517SoJoziSOS8jVkPuCcii98RaHZrJ5+r2KskBuDH9oTeYwM7guckY71zNj8O7W1itYzcxzGC/kuvMkgBd1aExBSc9sg59ulZNt8LbyG8tJDrkDx28axkG1ILL9m8gjh8dMkEgntyKSp4b+ccsRj1tSWr77L79f8AgHZ2PivRbm0+3SX9pa2TLE0U81zGofzE3AYzwfY+hq+usaQ2ojTl1SxN6QCLcXCeaQRuHy5z0IP0riI/h3fQ3VvfxatYvdw2iWm2axLwlRCIi23dnd8oI57kc5q5pfw+j08wmO/V2hvLS4WQwDeVggWLZnP8WCfbOMUSp4fpIdOvjrpSp9e62+//AIbzOtbVtLXUhpjalZC+PS2M6+aeM/cznp7Vn6j4u8N2NnJdS6zZPFFMkEpinRzG7ttAbB45z17A+lc5eeC9R1PxVq9xczW9rp1zd286ssIa4fy0H3JM/IN3ByPXHWoU+HN2bSKOTU7ASWlvDBaNFY7AwjlWQGUbvnPyAcYxknvRGlQ05pdgnica78lPvb5bdeu/9XO1m1zRYXuFm1jT42tsfaA1ygMWSAN3Py5JA59azrrxjoSXK2lpf2t5cPbG5jWK4j2ugcKcOTjOT+hrl3+FyvqF3O2pRNFLcGZA0Ls2GuEmZWy5Uj5MDAHXJzirN58O5Jb/AFG4h1OGOO+WdGT7P/q1klSQBcN2KHPrntTVPDfzkyr5g07U0vmdNrPibStOtLmZbmG7ktZYop4IJVaSMySLGNwzxy3f0rarzKy+GN/DPcSTa9FL56qrN9mYMxFyk+4/PjJ2kcADnNejWC3SWka3s0U1wB87xoUUnPYEnH51lWhSilySudOEq4io37aHL9z6v9LE9R3ESzRFG/A+hqSiuc7ihaSMrGJ/vKcGr4ORVPUYyuLhOq8N7ipbWQMooAnooooAKKKKACiiigAooooAKKKKACiiigAooooAKKKKACiiigAooooAKKKKACiiigAooooAKKKKACiiigAooooAK8f+PWpeZqVhpSN8sMZmcf7THA/QfrXsFfOfxHvv7Q8banNuJVJvJX2CfL/MGom9C4LU56iiisjUKO9Fa3hjTbPUruVL67mgjijLhYIjJLKf7qjpn60wMmivRdP8J6Xpnifw7NcS38lpqLEwwzwKsgkUj5ZBnG3ntzXQrqWlK/ijWEvNS+1WhWB5vs0W6Fd5AWIdCO3Pamok8x4zRXdW3gazZrbTbjUrqPWLmATIi25MCEjIRn9cVm6Z4bsY9GfV/EN/cWUH2k2sUcEYeR3X7x54wOfyosx3RgWuoX1ogS1u5YVD+YAjYw23GfrjiozPN9lFr5reQrmQR5+UMQATj1wAK7zwj4d8Mvr2p2V1ef2tFFZNPBJBjZs4yTg5Egz06c1Q0/wrpL2FtqF7qOoQ2+oSslisdsHfYDjfJjgDJHSizC6OZj1TUY7VbRL6dYFV1WMP8oDcMPoe9Ng1C+g8jybyaP7Pu8na+Nm45OPr3rpoPBsdrd6y2uX0ltZaUyq8kKbmlLfd2g+oIqz8QYreHwd4TSznM8Hlz+XIV2lhlOo7GizC6ONvLu6vJzcXVxJPMcZd2yeKnudY1W5EQuNRuZRCwaPdITtYdCPeuu0qCxn+FC/2jeNa2yauSzIm9z8g4Uev1pP+EHsJmdrPVJp4rjT2vNPYoFMhX7yMPUcdPeizFdHLnxBrhaRv7WvMyMGciUjJHGfrgD8qhbVtTdCjahcFTN55HmH/AFn9/wCvvWhq+iQ6d4Y0nUpJ5TeahvcQkDakYPB9cnj86n8LaHpepWZmvL2+acyiNLWxt/MkAP8AGxPAFLUehiX+oX2oSLJfXc1y6jCmR84HtTodS1CEW4hvZ4xbMzQBXx5ZPUr6ZrptS8GR2B8SJJeyO+kxRSRFVAEgcZ+b04Pan+HvDmkFPDV9qM11ImqXTRNCqjbuVwFB6Hae56+lOzC6OUttQvrcKLe7miCy+cNr4w+CN31wSPxqOe5uJzGZpnkMSCOMsc7VHIA9uTXY3nhnSLrxTq8drdT2WlaarSXTvGCUIJGxBnkehNV5PCun3B0e80rUbi403UL1bORpIwssLkgcjoeDmizC6MC/1nVr+Ew3upXVxGW3FZJCQT60y61PUbu2jtrq+uJoY8bEdyQPSuxfwXoP/E2jXXbsTaS267zACvl5P3fVsD6ZrP1PwtpttqWkeXrDJpmpwmZJ5ovnQDGRtHU8jFFmF0clRXZ6r4T0y20E63Dc6ulpDcLDOtzaqkjKf44xnnr3rpBoek2vxA0uz0C5vNNuZLPzGZUVlClTyN2fmPft6UcoXPKKK6mw8P6TDodvq/iDU7m1jvJGW2jt4g7EKcFmz0Gavf8ACD29vNqwvtUZLexgiuY5448iSJ887eueOnrRZhdHEdqDXR+KdBsNP0nTtX0m+nurK+LqonQK6svXIFc5SGFFFFIDr/hTffZ/EL2jN8lzEQB/tDkf1r1WvCNBujY61ZXecCOZSfpnn9M17vWkTOa1CiiiqJCiiigAooooAKKKKACiiigAooooAKKKKACiiigAooooAKKKKACiiigAooooAKKKKACiiigAooooAfDI8MgkjbDCt6yukuY8jhx95fSueqSCZ4ZBJGcEfrTEdLRUNpcJcQiRevcehqamIKKKKACkY4FLUU7H7o6ngUAJCN0hkPQcCpqRF2qFpaACiiigCva31pdXN1bW86yTWjiOdB1RioYA/gQfxpby8tbOLzLq4jhXnBdsZwpYgepwCcDsDXC33hfWbzxfezsbu30y5vjM7W16YWkUWkaLnYwb/WKePbPSmeJPD+vap4R8MrdWtxd6pZH/AEtUuwhybeRCSdwVvmKc5JwT2JrqVGnde9v/AJHmvF11Gf7t3Tdt9dV5dn87M9AtbiG6tYrq3kEkMqB43HRlIyDVTW9XsdGtFub+by42cIPUknHT+deY3Xg/xjY2NlY6Rc6klgltbNdQx34MrTBZBIELOMAHYSAyg9s11F1oet3Xw4sdPvFN5q0Hls/nSqzttfJBfoTt4J7+prDG0/ZUZTpSTfRBRxlapeMqTi0t+l/I6031iJY4jeW4klAMamUZcHoQO9IuoWLXH2db22abcV8sSruyOoxnORXE6l4d1W4fUo10i3d9QdJIrtplDWYAHy+vy4421n6ZpN7qMl/b2unws6a07NqJkAePa+SMdfy45ryZY2spcvJ+f+X47anQ6807cp3niDV10mK3ItJruW4mEMUURG5mwT3IHQGnDUpV0STUbjT57d0RmNvI6B+PfO0Z+tU/F9hJex2rJpMOqLFIS0TzmJhkYypzj86oW+i6pH4AvtKkAe6mjl8mHzMiMN92PceuPWtp1KqqSSWltP6t+vyLlKak/Q6BNUsSsfmXdvDI4X928y7gWGQOvWq3iHXrHRbOWeeRZJIwCYEdfMIJxkAn3rk73wrqE9nrO7T4pLiWytY7Ri6ZEiJh8HPy8gc8ZqLXPDWsSpqUEekQXsl3Mk0V4ZkDRAAZTnnjGOOKwqYrEqDtDXpv5+XkvvIlVqWdo/1qd/8AbbPAb7XBgyeUD5g+/wD3f97261DdatptvDcyyXtvi2UtKqyAsoHqM9a42TQ9eWZbNNOR4E1o34uftCgFSW429eN1N07wxqq3FzGdPhggktbiM+bKkn7x+mwgbsZ5+bpVPF13oqf4Mftqn8p2Njrel3lpFcw30ASVA6hpFDYPqM8c8UllrFrNYx3VxJFZiSRo1WWZOSCRwQSD06Vy/h/w3dHU9Nm1TR4Y4bTTzCQzo484MMNgeoyayj4R15beEtbrKDHPEYd8ZMZeVmDZbI5BHI5FT9axKSlyX+/y/wCCL2tS1+X+tD0ia7tYZkhmuYY5JPuI0gDN9B3qLUtSsNNhaW+u4oFVDIdzc7QQCcdSAWXP1FcRqPhjWjNbiK1juJkt4ITcPMrRsExkOrDcMc4K9aPit4X1LXby0m0+znuG+wXNtIY7oRqjOYyhwzD0fkA9BnoK9HAzdeo41Vyr+u5niMRWp0pShC7VrLU9CByMjpRXl2v+GfGEUE1jo9zqR02O83Qxx3484oYEGd7uDtEgb5SfcAjirfjC31xp/Ctg0WrahN9huftaWN/9mLyqkQDM+5QcMT3HXIHau1YaLatNa/5XMpY+cVLmpPS3fW7tpp+h6NTLeaG4gSe3lSaKRQyOjBlYHuCOorzKPw/42kuLePUJNQmuS1qGvYtT8u3jhCKJkaMEEuTv+YKclgQVxWIvhH4gW+k6fa6e+qWZgso44o4tQjCwzBjvL5fkHgjAbjjC1awsH/y8RlPM60dVQk1r0d/y/r77e0TTQwhTNLHGHYIu9gNzHoBnqT6VFbXltcWhu4Zd0ILgtgjG0kN19CDXmdx4P8RC10+KRdSvYohp9zOkmpln+0JI/n4LP2Ur3x6c1VutE+In2+zl8vUJkhmy4TUU2vGZ5CysGkAJKMowQeMDIxihYam18aHLMa8XrRfyTf6HqUGqWE8FlPDcK8V9j7MygkSZUt+HAJ5q5XnusaD4p/4V94f0rSXuLa/tYQl19nuljZcQOuN2cH5ivrzz70uj6T4wj+HOpafJJdR6q82bcyXmZTHlNwD7nCMwDgfMcE547Q6ELXU1vb8dzWONqqXLKm9r7dbXt6na6pqmn6Z5H2+6SD7RJ5cW4E7mwSenQAAknoMVajkSSNZI3V0YBlZTkEHoQa8rufB+vancRST22pQ2cct19nt7jVC80KvbFRl1c5DSY43HAJzwSKo23hj4gQxiO3k1O2RNO8qCMX6bI/8ARiuw/Ofn83kMOOQdwxitPqtNr41cw/tHEKWtFtX0snf122+49korkPD+k65pNvrEH2m5MTWkTWklzctcMs/lESHklsbsHHT0FcJ4Ttte8Q6msdrNr9vpqG0F80mqsxZ8SGUq27K5O3KjBHoOgiGGUuZ82iNqmYSpuEfZvmlfT0+W33aHtVME0JuGtxLGZlQOY9w3BSSAcdcZB59jXjJ8MfEqNtrXWrXALgXRGooqzDeSGiHmAgYxwTHwcYOKmi8K+OTbG5KajFqb6bFbyT/2gpdtlw5ZAd+NzRlcHgZzkgk1f1Smv+XiMFmtd/8AMPL7n/luex0V5d4U8NeKrc6rca4+uXcfkqlhbf2sFflm3AlXwGxjkseDjJ7eo1z1qapuylc9DCYideHNKDj5P5+QUUUVidQMAwKkZB6isyLNvctCenVfpWnVPVI/kWdc5Trj0oAtocilqvaSbkH0qxQAUUUUAFFFFABRRRQAUUUUAFFFFABRRRQAUUUUAFFFFABRRRQAUUUUAFFFFABRRRQAUUUUAFFFFABRRRQAy4kWG3kmb7qKWP0AzXyzcytcXMs8nLyOzsfcnJr6U8YzfZ/CerS9CLOXH1KkCvmes5mlMKKKKzNArpPB/iC10iy1OyuorsJfIqie0cLNGQc8E9j3rm6O9NAdrJ4wsDP4ZZLW+K6PK7SGWQO8obHOc9eO9Uv+Ektf7P8AE1t9nn3avKJITxiMB93zc/yzXL0UXFY9CX4g28kEM91BqxvooRH5cN5stpCBgMwHI/CsfTfEWm3GitpHiOxu7qFblrmGW2kCujN94Hd1ByfzrB0uzW7F4WEp8i1kn/d7eNo6nJ6euOatX/hzWLG2kuLqz2RxBWkxIjMqnoxUHODnr0p3YrI2dG8VaZYeKbnUI9FFtp09o1p9ntyAwU4+bJ4Lcc1d0zxtp9vpkOmSRazHbWbt9la1uhG7xk5CS9jj1Fc7pnh64vtEfVlmgWKO4SFkMiBsEEkjJzkY4GMnt0p3iDw3qGl3dyqwPLbRXJgR8qWJJ+XKg5Ge2RzRdhZGna+Lrae41eDWLGebTdSKkxxS5liKfdIZuvTv/wDWqt4w17TdV0rSNO0uyubWHTlkUCZgxYNtwcjv8pz9aydU0fUdMjSS9tvLR2Khg6sAw6qcE4PseadZ6Fqt3ZC8t7MvCQxX5lDOF+8VUnLAewNF2OyNrRPEGiReD28P6vp15cK12bjzIHVSnAAwT34PtzWxoOrXGteMdGi8P2DQWGkxbfKlkG7yiQJGY9OciuO/sHVv7O/tD7G3keX5v3l3+X/f2Z3bffGKsDwtr3liQWWAVV/9cmQjAEMRuyF5HJ4ouxNIt/ErUYL/AMUyx2ZX7HZottbhTlQq9cfiT+lP0LxJZWfhj+x7qC+RluhcLJZyhDL/ALDk84qgPDt8qTwy20wu0mgjjVWQxt5pwvzZ5zxgjI9TUV34d1i18oTWLZll8lQjK58z+4QpO0+xxRqPQ6afxppd1rWsy3mnXb6dqtvFFJGjqJUKKBkHoelVtQ8V6UsXh+HStNuoodHuzMFmcEyDcD1Hc4Pauf1PQ9T021W6vLdUgaTyhIsqOC+Cdvyk84B+lW/D3hnUNUubItC0dpczBPM3KG27sMyqTkgc8gY4ouxWRrN4r0lPEGp3EWm3cmm6tEUvIJJAH3Ek7kI449DUcnijTLY6PZ6Tp91DplhfLeSCZw0szAg9uBwMViDQdTe3luobVnt0Z9rFlDMqEgsFzkgdyBxTToWrDTv7Q+xt5HliT7y79h4D7c7tvvjFF2OyNtvFNoZvFMn2W4xrMZWHp+76/e59+2asWPjO0tbrw3N9gllGk2zwyhsfMWx8yfTHfFc9feH9XsoFmuLMqpdYyA6sys33Qyg5Un0IFW5fDF9b6Pc3l1E6zxzxQxxIyvuLk5B2k4YYHHXmjUNC/qvibTp/C2oaLbpqsr3Vwsyz3kqueCODg8cDtmtKLxvo48RaZrradfLc21t9nnUOpVgFwCvPqe9cpN4d1mK4gt2sWMk5ZU2urDKjLAkHAIHJzjFVdT06802RI7yJUMib0ZXV1ZemQykg8g0XYWRvWGv6PcaFbaR4h067uI7KRmtpLWQK2GOSrZ7VZvfGkd7Drsctk8Qv7WK2tUQgrCqE43E8nr2rjaKLsLI3NT1qC78IaToqQyrNZSyO7nG1g3THOaw6O1BpDCiiikAV7zok/wBq0eyuM5MkCMfrgZ/WvBq9o8BS+b4R09u4QqfwY1cNyJm5RRRVkBRRRQAUUUUAFFFFABRRRQAUUUUAFFFFABRRRQAUUUUAFFFFABRRRQAUUUUAFFFFABRRRQAUUUUAFFFFAE1pcPbyh15HceoroIJUmiEiHINczVvTbs28m1v9W3X296YjeooBBAI5BopiA9Khj+eYt2X+dPmbalEAxGD3PJoAfRRWN4u8TaN4V0ptR1q7WCLoiDl5W/uqvc1UYuTUYq7IqVIUouc3ZLqbNFfOnib4+a1cTtH4f022soAflkuB5khH0BAH61a8JfE7xfd6cLq6vIJXMjDBgUDHpxV5hRnl+H9vWWl0vPU8WjxFg69b2VNt+dtD6Borznw78TYpZFh1q1EGTjz4clR9V6/lXocE0U8KTQyLJG43KynII9RXDhsXRxKvTdz2KVaFVXix9FFFdJqFNSOOPd5aKu47jgYyfWnVDfXVtY2kt5eTx29vCpeSSRgqqB3JNFrsTaSuyaivDfGvx6hhne18K2C3AUkfa7nIU+6oOSPrj6Vz/hb4s+NNU1Kb7RfWwRU3BEt1C5z+f6104jB1cPhpYiorRir+Z4b4jwLrqjBuTfZafefSVFeUaP8AE7UI5FXVbOK4j7vD8jD8Dwa9J0PV7DWbJbvT5xLGeGHRkPoR2NeVhcfQxOlN69up61LEU6vwsvUUUV2G4UUUUAFFeX/Eb4yaL4buJNN0qIatqCZD7XxDEfQt3PsPzrzGP40eNtR1eCJZ7O1heUDZFADxnplia7Y5fXlTdRqySvqeHieIsDh6vsubmltpr+Ox9PUV47p/xK16Bx9qjtbpO4KbD+Yr0Lwp4s0vxChSBjBdKMtBIfmx6g9xXhYbM8PiHyxdn2Z6lLFU6jsnqdBRRRXoHQFFFFABRXI/EP4g6D4Lth9vlNxfOu6KzhIMjD1P91fc/hmvE9b+O/i27lb+zbex0+H+EeX5j/meP0rtw+X1665orTzPGx+fYLAy5Kkry7LU+mqK8N0P4keKPsNtNPPb3BeNWYPCBkke2K7zwr8QtP1SZLTUYxY3LHCtuzGx9M9vxrwo5nh3VdJuzTtr5HbQx9Gsk07X7nbUUUV6B2BRRRQAUVmeJde0nw5pcmpaxeR2tunGW5LH+6o6k+wrwzxV8fdSmnaLw3psNtAD8s10N8je+0HA/WurD4KtiPgWnc8zH5vhMBpWlr2WrPoaivnnwf8AFDxhfWstzdX0EjCXAXyFCgYHpXd6B8Tt0ixa1ZhVJx50Hb6qf6V5OJx9HDYmWGqu0o/cPC5pQxMFON0n3PS6R1DKVbkEYNR2dzb3lslzazJNDIMq6HIIqWutNNXR6RmWRMUzQt/CcVpKcis/UV8u7jmHRxg/UVdgbctMCSiiigAooooAKKKKACiiigAooooAKKKKACiiigAooooAKKKKACiiigAooooAKKKKACiiigAooooAKKKKAOf+JDMvgbVmXg/ZyPzIr5yr6M+JCs3gbVgoyfIJ/UV851nPc1hsFFFFZlhR3paSgAopaSmBp6DewWa6kJ2YfaNPmgjwM5dgAB7Vralrdhcalr06SSFL2ySGAlDyw2cH0+6a5alouKxt6LfWEeg3NldXDQy/bIbqPEZYPsDArx0PPWtODxJY2+r6zfqHm+0ajDcwqVI3qkm459Dj1rkKWi4WOm8S6xp1xpLWVg0TebcidvKsxABgEfN1LNz24qL7Zo93Z6dLdXl5bT2Nr5HkwR8yEFiCr9FznnI9etc7QKLhY6z+2dJ+2jXfPuPtosvs/wBi8r5d/k+VnfnGzHOOtR3et2ElzqkiySFbnSIrSPKHmRfKyPYfK3Ncv2oouFjtLbxFpccVkrSSZh/s3f8Auzx5DEyf/W9ab4a1m3W8lijVpZrjV1uEU/LuQpIpOTwG+cYB71x1JRcLHXeJLKHSPB0Gm77nzn1FpgJ4/LYoI9uQp5A5HJ6np0pdH1TQ31DRdS1C+uLWXTY0jaFIC4k2MSpBHTOec1yLMzHLEk+5zRRcLHbW3ibShb20zrFHcWkLwqPsYeR8lsFZDwoO7kEetZeqX+j30j6o13eRXL2qQ/ZIk2gMqKh+fps4zjGee1c4KKLhY7yXxJolvBMbOQt/pVvcww/ZNpxGSSrv1ZufvHI4qCw1vQtHjmns7u4vZZtShuvJeAptRSxIJ6FvmriqWncLHZv4h0uE20NpcNFH9pM8klnZLCU+QqMg53n5uR0I4rG8VX2nXn2QWWx5o0YTzRweSkhJyMJ2IGcnjOaxKKVwsFFLSUDCijtS0gEoqvdX1tbf6yUFv7q8msy41xzxbwhf9pjmuWrjaNL4panr4LI8djLOnT07vRf8H5G3Xp/gjXtF03wjbrqGqWlsyu4KySAN19OteCz313NnfO+PQHA/Sq561wTzi3wR+8+kw/BDa/f1fkl+r/yPoO9+J/g+2yFvpbk9vJhYg/iayLn4xaIvFvpd/L7sUUfzzXidFc0s2xD2svketS4Oy6Hxc0vV/wCVj16X4zRDPleH3b03XIH/ALKai/4XRJ/0Laf+Bp/+Iryais/7TxX834L/ACOpcK5Uv+XX4y/zPX4vjNAceZoEg4523IP/ALKKv23xh0FyBPpuoQ+pAVh+hzXiNFNZpiV9r8EZz4SyuW0Gvm/1Z9D2PxL8H3WAdSa3J/57wsoH410WnaxpOpY+walaXJPaOUFvy618rUKxVgykqfUcV0QzmqviimedX4Iwsv4VRr1s/wDI+t6K+aNH8aeKNKIFrrFwyD/lnM3mL9MNnH4V3OhfGKQER63pasO8tqcH/vk/4130s2oT0lofPYvg7H0dadpry0f3P/Nnr1FYnh7xZ4f15R/Z2oxPL3hf5JB/wE9fwzW3XpQnGavF3R8zWoVKEuSpFxfZqwUUUVRkFFFFABRRRQAUUUUAFFFFABRRRQAUUUUAFFFFABRRRQAUUUUAFFFFAGpo930t5D/uH+latcuCQQRwRW9p10LiD5j868N/jTQmPn+ZgnqanFQJ81z7KM1PTEV9TvbfTtOuL+7kEdvbxtLIx7Koya+OPiB4q1Dxl4lm1O6Z/LLFLWDORFHnhQPU9/U19EftHahJY/DC5ijJBvLiK3JHoSWP5hMfjXhHwbtLWbxmt/exedBpdtLfmP8AvtGuVH54r38rhGlRniJLb9D4biatUxWMpZfTdk7X9W/03O++HXwM+2WcWo+LbiaASKGSygIDgHn527fQfnXptt8MfCFrYi0tLGaBRkhluHLAnvyTXMP8RNchiIebT2NysLQSSWksSQq7YMvzf6yNf72V5x61OfH+ttpky2/2K6uLS9kt3uoImeG42oGjVQDwXJ25ycYrxcbipY1ONbWPbofT4LJMJg4pU4K/d6sx/G/gu68Pj7XbyNc2BON5GGjPo3+NXvhR4kksdRXRbqQm0uWxFk/6uT29j/Ou10/WrHxBPe6bdXFoIbmPy7a2LDzZVAIeTHpnIX/dzXi8ok0/UXVWPmW0xAPTlW/+tXx+NorLsRCtR2fT80ZYin9VqKcNj6QoqK0k860hm670VvzFS19UndXPXCvmj9onxxNrGvyeGbCdl06wfbPtbiaYdc+oXp9c19Gazd/2fo97fbd32a3kmx67VJ/pXxJaRy6prMUTuzS3dwFZieSXbk/rXt5NQjKcqsuh8fxdjZ06UMNT+3v6Lp8/0O9+E/wqv/GMY1O+naw0gMVEirmSbHUIDwB/tH8jXt2ifCbwVpKEQWE8kjLtaWS5cs35EAfgBVOw8TvY+KtO8K6DZwto1tBNbB+A000MYOxDnAwcAnHJJ9Kjg8XeLIJr63urfT7u6j05rt4bVGJsZMjEchBIY4JPGD8prhx2PniuaMvgfTp8+56uWcP4XB043ipT6t66+XYi8W/Dj7PbSXmhSSSbBlraQ5Yj/ZPf6H8647wprlz4f1hLyHcUztnizw69x9fSvR9E8ZvOLRNRvLK2RJZBc3MgMayruKxBATwXA3+yj3FcR8TrCKw8XXAgULFcIs6gdPm64/EGvi80wccLy4ihpqb4zDqjapT0PbbSeK6tormBg8UqB0YdwRxUlcp8KLlrjwZbqxyYXeMfQHj+ddXX0WHq+2pRqd0ejTnzwUu4V5R+0T43m8O6LFoemTGLUdQUl5FOGih6Ej0JOQPoa9Xr5H+PGoPqHxR1YsTtt2W3QHsFUDj8cn8a9jKqCrV/e2Wp4PE2OnhME+R2cnb/ADMr4f8Ag3VvGmsGx00KkaANcXEn3IlPr6k9hX0D4c+Cng7S1ikulu9SukIbzZZig3eyrgY+ufrXJ/DzUZ/CvgbTLXSRHHf6jbS6lcSNaPcM6hiqqFTGAFGSSePxrsZviDc3GqeHrTTRZzQ3M0Meo3KEmNWkUkImcHOAScjjgVeY5jUnUlTi7RWnqc+RcP4enh4VqseaclfXp20LmufDXSriFm0qSSzn/hVmLofrnkf54rzC6g1DQ9XMcge1vLZwQQeQexB7ivRrbxrq32rUra5jtoZMlLfzEZFt2EjqfMJ4IWNRITxwcdxVL4tR2N/pWm69Y3EVwGYwNNEch+CR09CGr4jNMupRpOtRVmux7GMwsYw54KzR23grXF1/QYrw7VnU+XOo7OP6HrW3XlfwRumXUdQs8/I8SyY9wcf1r1SvVy7EPEYeM5b/AOR1Yao6lNSYVleK9Yi0LQ59QkAZlG2JD/G56D/PYGtWvNPjfctt02zBIUl5D7ngCnj67w+HlUW48RUdOm5I8Q8TeHta8QeI2vLRpdRu76X5kZsuGPp/sj9BXqvg74D6LbWiTeJ7ma+umGWhgcxxJ7ZHzMffI+lN8BSrpOh674mWOKS4soAlusrhVLtnjJ7nge+cVoL8RtVW1axzBNqMl6kEEy2UgJRo95byCd5IPyjsTXVlmcYypgoKpL59beZ4OB4ewkpvEVI8zfR7f16nS3Hw18MtZrb2kE1mUUKjJKWxjpkNnNeaeLvDd94dvRDcYlgkz5U6jAf2PofauzPjjWv7P0i4VbSTzi4nZIXxI6zKhjweY2ClmIOcbe9XNcvrTxN4a1eGW5tftEStdWlsGHmxxIMh2HXLDJx2DLXkZjl1GtTlOKtLf19T18RgoezfIrW7CfCTxJJfWz6Leyb5rdN0DseWT0+o/lXf14H4DumtPF+myqcbphG30bg/zr3yqybEyrYe0t46DwVVzp2fQKZPLHBBJPM4SKNS7seiqBkk0+uJ+OeoSab8L9YliZleWNYAR1G9gD+hNe3Sp+0nGHdmuKrrD0Z1X9lN/cfOXxV8Z3XjLxPNds7rYQsY7KHPCpn72P7zdT+Xau5+GXwTk1awh1bxRcT2lvMoeG0hwJGU9CxI+Ue2M+4rgvhPplrqnj3Tob6PzLSEvczJjO5Y1L4x3BIA/Gva2+Jup21q19N9kkiubbzLSI20seHLhQFc5EoXPzYx04zXvZli3hIxoUdND4bh/K45pOeMxfva7ef/AAOiOosPhf4NsbRra006WJWO4t9octn1yTXH+N/AtxokLX9hI91ZD74YfPF7nHUe9a//AAmmvLoVy7PbG7t7vypJDZyIYlMRdd8R5G4gKDk9c+1dFoniSDWLv7Hfy2luk8Cxpau37yWXH73Gf4Qfl9yrelfHY3A0sZeUl7z69fn3PtpYCjycsIpW2scF8MPEkmk6umnzyf6DduFIJ4jc9GHpnoa9or5z1q1/s/WLyzUn/R52QfgeK9/0G5a80Sxu2OWlt0dvqVGf1rz8jrytKhL7JhgKjs6b6D9UTdaM3dPmFNsJNyCrbqGQqehGDWXprFGMZ6qcGvfPRNWigdKKACiiigAooooAKKKKACiiigAooooAKKKKACiiigAooooAKKKKACiiigAooooAKKKKACiiigAooooAyfGcPn+EtWixkmzlIHuFJ/pXzRX1TcxLNbyQt92RCp+hGK+WZ4mhnkhkGHjcow9wcGs5mlMZRRRUGgUd6KO9IAooopgFLSUUgCiiigAoFFApgFSLHm3eb+66rj65/wAKjq7ZJ5mm347oEf8AJsf1oAp0lFFABRRRQACjtRR2pAFLSUUAFFFFAC0lR3E0VvGZJXCr/OsK/wBWmmykOYo/X+I1y4nGU8OveevY9fK8kxOYy/dq0ere3/BNW91G2tQVLb5P7q/1rFvNTurjK7vLQ/wr/jVKkrwcRj6tbS9l2R+jZbw5g8DaVuaXd/otl+fmLSUtFcR74lLSUtABSUtJQIKWiigYlFLSUALRRRQAlLRSUCHKzK4ZGKsDkEHBBrtfCvxL8QaMUhupP7TtBxsnPzgez9fzzXE0VpSrTpPmg7HNi8Fh8XDkrwUl5/p2PpPwl410LxIqx2lx5N3j5rab5X/Ds34V0lfJKMyOHRirKcgg4Ir0jwR8Ur7TzHZeIN97a8ATj/Wxj3/vD9a9zC5upe7W08z4HNuDp006mCfMv5Xv8n1/P1PbqKq6XqFlqllHe6fcx3Fu4+V0P6H0PtVqvaTTV0fDSjKEnGSs0FFFFMQUUUUAFFFFABRRRQAUUUUAFFFFABRRRQAUUUUAFFFFABUttcNbSiQZx/EPUVFTZT8ppgdHZssgaRTkN0PtViqHh9SumRk/xEn9av0yTzz9ofS5tU+GV2YI2kktJo7kKoJJAO0/kGJ/CvG/ghZz6d4zhm1SARWF3DJaTLIcFhIuB+Ga+pLiGO4gkgmUPHIpVlPcHrXgvjHw/ceH9We2kVjbuS1vKejL6fUd6wx+c4nBYX2dKKcW9W+n9dz53Mssi8ZDG3d42/A9Kj+HOkLC0cmo6tMwhWC3eS4BNtGrBgicYxkDhgegrV0jwtYaVoV1pVnPdJ9rZnnuNw812bgnOMDgY4HFcJ4U+I1xY26WerwvdxoAFmQjzAPfPWukl+Jfh5Yi0cd7I2OF8sD9c1yUs0ws483Nb1PajjKUle9i7feH9F0i9PiNpJoEsogwhVgI9yRmNTjGc7TtxnHtXjBEuo6kQFJlupug9Wb/AOvW74z8YX3iIiDYLayVtywg5LH1Y963PhN4ZkuLxdevIysEJ/0ZWH32/vfQfzrxsXW/tLERpUvhXX82cFap9aqKEdkepWsfk20UPHyIF49hUlFFfVJWPXK2rWgv9Ku7FjgXEDxE+m5SP618Rp9o0jWlLoyXFlc/MpHIZG5H5ivuWvnT9ozwHPY6rJ4u0yBnsrog3qoP9TJ03n/Zb19frXtZPXjCbpy+0fIcW4GdWjDEU1rDf0fX5Hqmm+FvCPiJdO8VabbLbNLE8yPbhRueQcs3H3lOcehzWj4R8HQeGZP9D1jVJ4SG3QTuhRmY5LHCglvfNfN/wv8Aibq/gkm0EYvtKdtzWztgoT1KHt9Olev2/wAevBr26vNa6tFJj5kEKtg+x3c1hiMqrU5vkjdHbgOJsJXop1p8suqf6HZap4M03Ubfy57i7EjTSyyTKyh5BIu1lPGNu3C9MgAYNeXfES/h1DxRObZt0Fui28Z65Cjn9c07UvjJ/wAJG8+laPaSafGy8TSOPMkXuAB939e9VvB3h658Q6qtvGrLbIQbiXHCr6fU18dn3tfaxwfK+bR/5f8ABN6mPp46Kjh3zK56n8KrVrXwZbF1wZneX8CeP5V1VMt4Y7e3jt4UCRxqFRR2AGAKfXs4el7KlGn2Vj2KcOSCj2Cvkr4+aZJpvxQ1MsrBLrZcoSPvBhzj8QR+FfWteb/HTwC/jDSYL3Tgo1Sxztz/AMtYj95fqOo/Ed69bLcVHD1uaezR4fEeXzxuDtTV5Rd159zB+DlppnjHwHp8f9oXtjqmjpJZySWkoSRoXO4A5BG0jH4rXcS/DjwkwsPL0yOE2UqSBkA3S7Rja5I5B6n3ArxnwPJN4MuzNpjETH5Z/MH+sA/hI7f0r1jTvidpEkI+3Wt1by452AOv55BrwamdYKvXm4uyvpfqb5TiXDCwpV3aUVb7jpNZ8O2OrtcG9aZxNam2CggCJSckrxwSQOTn7orzz4mraaTp1n4etZ5Z5PPe8uHlILM7Z5OABk5bgAVq638T7ZYWTR7OR5SOJJwFVffAPNedIuoa5q+B5l1e3L8k8kn+g/lXlZpmVOpT9jR1bNsXioyj7OGtzufgjaMbzUL4r8ixrED7k5/pXqVZHhHRYtB0OGwQhpB88zgfec9T/T8K169bL8O8Ph4we/U68PT9nTUWFeb/AButGaDTr5VJVWaJj6Z5H8jXpFZ3iPSYda0a406fgSL8jY+4w6H86rHUHiKEqa3Y69P2lNxPK/hvFp2rwaj4a1JnVLvZNCyNtZZIzkFT6jgj6V2knw902Z3urjVNWn1MujR6g8y+fFszgKQu0Dk9uc15PfWuoaDrBhlD293bvlWHHTowPpXf6D8TohAsWtWknmAYM0ABDe5UnivFyvMadKHsK+jRx4TFKnH2c9LHXWnhfT7Xw4dChluRbu5edy4MkxLbn3HH8R64xwa5zxxpel6DaahrMc0wubxZIoYNw8tXlVVdgMZ5VB3IGOMVLffE7RY4ibS2u7iTsGUIPzzXm/ibX7/xBf8A2m8YALxFEn3UHoPf3rpx+a0I0nGk7yf4GmIxkFBqLu2WPh/aNeeMNOjVchJRK3HQLz/Sveq4f4VeGZNKsm1S+j2XdyoCIRzHH159z/hXcVtk+GlQw95bvUvBUnTp67sK4z426bJqnwx1iCJGeSOITqqjJOwhj+gNdnTZESSNo5FDIwKspGQQeor2qVR05qa6M0xNFV6M6T+0mvvPjn4S6xDofxB0m+us/ZjKYZuP4JAUJ+gyD+FfScfw30BojFNcahdW6wtFaRSTgraKxz+6wODwME56V5h4p8BW/g/V5ZLW3ZrW4dmgmbnaCc+X7Y/UV0nhD4g3WlWyWWpQteWyDCOpw6D09xXJmnEOHrYzkcXFLS76/LsfO5BRqZZTlQrvd39D0TQvDVvpFrfJDf3011fcz3s8gaYkLtU5xj5R04qpc+FdEs7i21VpZ4ItPjjYoHGx/K3FGbIySNzHgjJPOaov8TPDwi3LHes3ZfKA/rXD+M/G174gjNpFH9ksc5MYOWf/AHj/AErhxGbYalBuMuZ9Ej36uNpwjdO7Of1W5bUtXubtVJa5mZwMc8nivoLRLU2Wj2Vo33oYEQ/UKAa8q+FnhmTUdSTVrqMiytm3R7h/rHHTHsOtewVzZHh5qMq0/tGOAptJ1JdQrJP7vU5V9SGH41rVl6iNupI395P5GvePQNKPladUcBygqSgAooooAKKKKACikdlRSzMFUdSTgCuU174jeD9HZo7jWIp5l6xWw81s+mRwPxNFwOsoryLUvjlpcbFdP0W8nHZpZFT9BmsWf46asSfI0GyUdt8zE/yqedFcrPd6K8EHxz1zPOiaeR3HmPV+y+O0mf8ATvDoPr5Nx/iKOdBys9sorznR/jJ4RvSqXn2vT2PUyxbkH4rk/pXcaRrGlavD52l6ja3idzDKGx9QOlNNMVmXqKKKYgooooAKKKKACiiigAooooAKKKKACiiigAooooAK+cviJZf2f411SDbtVpjKvuH+b+ZNfRteO/HnTTFq1jqqr8s8Ric/7SnI/Q/pUT2Lg9TzSiiiszUKO9LSd6QBRS0lABRRS0AJRRS0AJRRQKACtTw4vnXF1a957WRR9Rhv6Vl1f8P3H2bW7SZvuiQBvoeD/OmgKH6UVe121Nnq9zb4ICyEr9DyP0NUaACiilpAJRQKO1ABRRS0wEqnqWoRWa4+/KeiZ/U1Fq2pLbDyovmmI/Ba552Z2LuxZicknvXk43MPZ+5T3/I+xyDhp4pLEYlWh0XV/wCS/Mkuria5lMkzlj2HYfSoqK7HwR4Z03WfB/inVrxrgXGlQRyW4jfCktvzuGOfuivDjGVWXnq/1P0GrVpYKina0VZWXm0l+LONpa9D1zwAuh/DKDXr62vG1Odstsnj8q3UsAu4ZJbI9Omea5Tw54Y17xF5v9jabLdLDjzHDKiqT0G5iBn2zmqnQqRkotavUzo5jh6tOVVTXLFtNtq10Y9Fdr4b+GfibWX1SJrf7DLp8ZJjnwGkkxkRjkYyMfMfl561k6P4L8UavJcpp2kSz/ZZWhmbzEVFkU4KhmIBP0Jpewq6e69RrMcI3Je0j7tr6rS+33nP0tdn4Z+GviTWxqqiD7HLpwKtHNgNJKAD5fJGOCDuPHvWXovgzxRrJuf7N0ea4FtI0crBlVQ4PKgkgMfYZo9hU0916gsxwt5L2i9219Vpfb7zn6WpLmCa1uZLe4ieGaJisiOpDKR1BFdDZ+AvGF5pi6jb6DcvbunmIdyhmXGchCdxHuBUxpylpFXNquIo0kpVJpJ7XaRzNLXSaX4E8W6pBbz2OiyzRXEZkifzEUFQcHqwwc9jgmqWn+F/EF/rc2i2mlXEmoQE+dDgKY8f3icAD3Jo9lPT3XqSsZh3zfvF7u+q09exkUldp4m8Hf2D4AsNVv7e6ttXl1CS3mikYFAihiCAPoOckUmheEP7Z+Htxq9hb3dzqy6klrFFG3ylCoJJGP1zir+rz5uW2trmP9pYf2ftL+7zct+l72+7zONorffwX4oTWpNGfSJUvo4GuDEzoP3Y6sGJ2kfQms+20XVLnRJNagtGksI51t2lDD/WNjau3O45yOgqHTmuh0RxVGSuprp1XXb7+ncz6Wug1nwV4q0jSzqeoaLcQWqgF5CVby89NwBJX8QKva14O1CTUo7XRdDv0ZdNjvJo5riOR2Vjjeu09CSMLy3tVexqdmZfX8O7NTTTvrdW0t5+ZyNJW54g8JeI9AW3bVtKmt1uW2wncrh29PlJ59utP1vwd4n0XTV1HVNGuLa1YgeY2DtJ6bgCSv44pOlNX916FxxmHly2qL3ttVr6dzBorox4F8XHSf7UGhXX2Xy/N3ZXdsxndszuxjvio9F8F+KdZ07+0dN0ae4tedrhlXfjrtBILfgDR7Gpe3K/uE8dhknL2kbJ23W/b1IPCniXVfDV+LnTZyEJHmwscxyD0I/r1r37wT4u0zxTZeZat5V1GP31s5+ZPceo96+a5EeKVo5EZHQlWVhggjqDU2mX15pt9FfWFw8FxEco6np/iK68Hjp4d23j2PIzrh+hmcOePu1Oj7+vf9D6vorjvhx44tfFFr9nn2W+qRL+8izxIP7y/wBR2rsa+opVYVYqUHofk2LwlbCVXRrRtJBRRRWhzhRRRQAUUUUAFFFFABRRRQAUUUUAFFFFABRRRQAVHcHCVJUV1/qzTA6TSV2abbr/ALAq1UVmMWcI9I1/lXK3HiO6t/EWtJcXDJY6WA/lR6fI+9PIWQ5lHyqck4Bp3JOvqpq2m2Oq2bWl/brNE3Y9QfUHsa5g+Otl5c2c2jTJcWUSz3iidSIomxtYH+I89PY+1W9J8SXOpeIrW2jsxDp9xb3EkcjMC0nlyIoOB93qeD6j3FTJRkrPVA43WpzGr/C6TzC+k6iuw9I7gEEf8CHX8qy4/hn4gaTa0tki/wB4yE/yFb9h4z1tWW5msHvreWV4Akdq0IST7R5UaiRjtfIyTjpirNv8RYbvUrbTbLS/tF3dM6wxrdp0Tdu3f3eV4B65Bryp5PhJSva3zOWWApN7DfDvw20+zkWfVJzfSDkRgbYwffu3+eK7tFWNFRFCqowABgAVwl98SrK3CyJps0sLQiRSJRuyYjJtIGQOBjkg57Y5pdQ8fz20lzaf2JtvYk3CN7kFch0DAsoIBxID68cgcV3UMPRw8eWmrG9OhGmrRR3dFcZF438tJTNYSSpBOY7iRWC+XunkijAH8XKcn8fatfwn4g/t2KRnsXs5EjimCNIHykiblOR7dq6Lo0sblMmijmheGaNZI3Uq6MMhgeoIp9FMTVzx7xr8CtH1KaS88PXh0qZiWMDrvhJ9u6/qPauDm+BHjRJtiT6XKv8AfE7AfkVzXt+ua/qlj4nW1YwW1j5sKRtNbuUn3/eHmrkRsD0Vhz681lT/ABKiW8TNn5MCbvNDSBt4OBHh/uj5jyeR716FPNsRTXLe/qeDiOGMvrz5+SzfZ2/A43wb8B7i0v4r3XtcQCJgwhslOW9i7AY/AfjXtel6fZ6ZaLaWNukEK9FUdT6n1Nc1YeOra8vrC1jsiRcymFpVnVo0cMVwrDhumeoJBGAeldfXJXryxNT2lTV7bdD0MDlmHwEXGjG1/mFFFFZHcFFFJI2xGbBOATgDJNAHL+KvBGla5I1yu6zvG6yxjhj/ALS9/wBDXE3Xwx1yN/3FzZzr2O4qfyIra1bxfr+n+HrLW1/s+4XU4ZGgt1Ug252F1JbPz4AwwwOeKk0fxnrH9rT6df2Ec9283k2sMLhVJVpA25z/ANcielebXyzC15c0o2fkYVMHTqO7Rkad8L9SkcG+v7eCPuIwXb+grv8Aw14a0vQIStjCTKww80nLt+PYewrPs/GlnceIotFNuYpZGEZDTIXSUxeZtKA5wBxu6Z4pnhjxNPqXizVdLneHyYstZBYmDSIrbXbJ4IDYGeOcgZxV4bL8Ph3zQjr3HSwtOlrFanWUUUV3mwUUVz3jPVrzTZNLhtJfK+13LRSOLR7hgBGzfKick5UfhmgC54i8P6Zr1sIdQg3Mv3JVOHT6GvPtT+F1+khOn6hBNH2EwKN+mQf0rf03xlqjNHY3WgyNflki/wBYIg8jIZANrZKfICcHocCo77x8/kW9/Zaa7aeCfPeRgGYi1afYq9jjaN3Tr9a4cTgMPiXzTjr3MauFp1fiRzVt8MtdkfE1xZwr3O8sfyArtPC/gTSdFlW5lLX12vKySLhVPsv9TmpZ/FjHU5tNsNJlvLuIFynnKgKCONi2T7yKoHrWVpXju8umtUfSM3V3apNFbJMABzLuJc+0Y4x1PWs6GWYWhLmjG789SaeDpwd0jvKK5XRPGUeq6lbQQ6bKlrcymKK4aQcsIRNyvUDbx9a6qvSTOgKKGzg4OD2NcGPE+s6fq11b3flaisV1JbokUawYVIFlZ2ZmIGAxGKTY0jtNRsrXULR7S9gSeF+qsK881r4XhpGk0jUAik8RXAJx9GH9RWnF8Qkltmlj0eZ2iEzzqJgAkcaI7MCQN3DjjH+NTReOWuLs2dro0slw10II43nVCwKyMGIIyBiM+oORz1xy4nCUMT/EV/zMquHhV+JHHL8NPEJk2mSyUZ+8ZDj+VdF4f+GdnbyLNq90bthz5MY2p+J6n9Kt3PxCtYrFtQTS7iS0C7Q/mKGMvk+ds2/7pxu9aivfHt3p8t2uoaCIvIbAUXQZ8CMO2QBnOGHTI9SO/LSyjCU5c1r+pjDA0ou9juIYo4IUhhjWONBhVUYAFPrhLbx1dvcwJNpYVriWaC3hSYHe6yIqksR8vDHPB6VctPGwuLyOFdJmWLz4beeQzL+6kkdkAx/EAynkdua9NNHXynX1m6z8s1u3rkVpVna30gP+2f5VQi3af6sfSpqr2f8AqxVigAoorL8Ua/pfhvSn1HVbgRRLwq9Wkb+6o7mgDSlkjijaWV1RFBZmY4AHqTXl3jf4x6Xppe08PxLqVyMgzMSIUP8ANvwwPevMfiH8QtY8WTNDuaz0wH5LVG+97uf4j7dBXGVm59jRQ7m74m8X+IvEUjNqmpzPGekKHZGP+Ajg/jWFRRWZYUUd6KACiiigAqWzurmzuFuLO4lt5l6PE5Vh+IqKigD07wf8Ytc0xkt9cjGqWo4L/dmUex6N+P517X4T8VaH4ntPP0m8WRgP3kLfLJH9V/r0r5Gqzpl/e6ZfR32n3MttcxnKSRtgj/63tVKbRLgmfZdFeYfC74pW+vNHpOumO11M/LHKOI5z/wCyt7dD29K9PrVO5m1YKKKKYgooooAKKKKACiiigAooooAKKKKACuW+KeknVvBt2kabprfFxFxzleo/EZrqaRlVlKsAVIwQe4oYJnymKK2vGuk/2N4mvLJR+58wvCfVCeP8PwrFrA6Ao70Ud6QBRRRQAUUUUAFFFFABRRQKAClBIO5eCORSdqKAOk8Wxi6sbDWI1GJYwkmOxHT+orm66vwqU1PQ7zRpSNw+eLPbP/1/51y0sbRSvFIu10JVgexFNiQ2iiikMKO1Ao7UAFZ+sagLVPKiIMzD/vketTaneLZwFuDI3CA/zrl5HaR2d23MxySa8vMMb7Jezhv+R9fwzkKxcvrNde4tl3f+S/ERiWJZiSTySaKSivnj9MQtejfDC6tofh547hmuIYpJbaERo7gFziToD17V5zSYGegzWtKp7OXNbv8AirHLjcKsVS9m3bVP7mn+h3XjCe3k+E/gqCOaJpojdeZGrgsmZDjI6ir/AMNJp28KXmnwvoWp2890HudJ1GXyG4AxKkhIHYfTFcDo+m3mranDp2m2/n3dw22OMMF3HGepIHQVBdQSW9zLbXEe2WJ2jkU4O1gcEfmK0VZ8yqW0tb7lY5Z4CEqTw6nrdy++Te1099mmnpue1WjaC3jjxRp2m6xE327w+1tG1zeb0E5UgxrI3VRkfrWRoWn2Fn4O01Y207VLiDUX+3RXmpbIbNlfAdIww3Z5O7mvKMDGMDFGF9BVvFJ/Z7/jqc6yVpWVV/Z+dk1umn1/4c90vLmxv/ib45t49RsVOpaLHDayPOojkfyk4DdKpeG/7JvvBGjaTGLGW90e6lF1HJq5swj7+JQV4kGB/nNeTWOjahfaZfaja2nm2lgqtdSblAjDHA4JyefTNUSAewqni3fmcd7/AIu/5mUckg4+zjV+Hl+TjHl1s09U72/Q6f4p6nbav441C+tPIZGKqXgJKSMqgFgSB1I6969Y8Pf2PYeNdDvbe4028sjZ7Rq17qW64yY2GxU3YTk9MYxmvAKNq/3R+VZ08S4Tc2rtu51YrKFWoQoRm0oxcfk1buv8vI9W8b6kq6J4GhttQUGK8uGmWOYfKfPTBbB44Jxn3rb1a+0/UPF/j7RbTVrO0vNUgtvsd00wWN9sabk3jgZ5H4mvDsD0FX9J0bUdWivG0+0M6WUDXFxhlHlxjktyRn8MmrjipN6R7fgrGE8mpQguapa19bLdzU1f0atbqegePYDpvwj0PR7nVrO+vbfUZDIsFyJfLBViF4PQZHtS+Cbc6l8HdV0i11izsLybU1ZEnuRF5oCr8uc9/wAuK8vAA6ACghT1ANZ/WFz81tLW38rG/wDZb9h7Pn15ue9ut77dj3nSdU0vT9d8O6BfazZT31votxa3F2Jg0YkkwUQv04ArDs9LTw38M5dMvPEGlxXp1u2nDwTLMIVBXa5APIyufYV5FgYxgYoCqOigfhWjxl/s9/xSX6GEci5XpU0um9Fq02/ktXpqe0+Lns7nw14jvdek0e3vpoP9GvdK1DnUXAwoeEE8dM56Z9q0JdUs49fv5otRt1P/AAhaxo6zL/rMj5Qc/e9uteDqnUqmcDkgdKTaPQdfSn9dd78v9a/5k/2BFx5XU/DT7O2r/l9OyR6z4F1rTbHwBoFxq90jra+JPMdXfc6Js4bHXAY5rV8U3el6Zonim5xpkkWroypjWXuXuiSSrLHj5CM57Y6V4jxnPGaAAOgFSsY1Dlt0/SxpPI4Tre153q7tfPm79/U90s7qw1Kzi1HX9Q0eWBNMKLrNldm3vEIHETRbssf0ql4IkW50LQba/n0HUtKtQWFw959ku9NJPzAfNlvwHNeM7ON+3jpux3pCFPYGn9cd0+X/AIP9ef3kf2EuSUVU3emm2jWlno9ell5bmj4l+yf8JFqP2C4kubT7S/kzSHLSJuOCT3PvWfRSVxt3dz3YR5YqN72J7G6ubG8ivLOZ4Z4mDI6HBBr6D+G3jKDxTpxjm2xanAo8+McBx/fX2/lXzrVzRtSvNH1OHUbCUxXELZU9j6g+oNdeDxksNO/TqeNnmS08zo22mtn+j8n/AME+rKKxfBfiK08TaHHqFthJB8s8WeY37j6dxW1X1sJxnFSjsz8drUZ0Kjp1FaS0YUUUVRmFFFFABRRRQAUUUUAFFFFABRRRQAUUUUAFQ3X3DU1Q3X3DQB1dp/x6xf7i/wAqjFjZh7pvs8ebvH2jIz5uFC8+vygCn2ZzZwn1jX+VS1RJjR+FfD0fl7dJtx5bblOCTnjqe44HB44Fcx4P1HTp/iBqUMen2Ns2JBbTorB5hv8Am25JDAkMTtAAI75r0Csa08L6Ja6jFqFvaOlxEWMTC4kIj3ZLBV3YAJOSAMUrDucyNes7G4vLHUbGyhsLGZ5o7UKyTJIs48txvO1w7MG3DAXPJrOuL/wTqOpW8j6RdxLFKZp5oyvlRuwlXYzBjgEhj8nBOOTXbXPhXQbmSV7ixMpk3ZDzSFU3MGYoN2EJYA5XByKRfCfh5bKez/s1DBcBBMrSOd+1mZSSTnO5mOepzzSsx3Rxt1qPhaS8u/tnhWaUQQpM6pGq+TD5MYywMmCwWTHAzgY5xW1Yr4Z1vxBNEfD8nmXMM8i3UgASdVdY3Iw2RliOwzjPpW7ceG9FnuLyeWxVpLyIxXB3sN6EKMcHjhF6Y6VT0LwrFpevz6v9reVpI5I0j2lVRXkDtxkjOQPuhR14JOaLMLouHw3oRlikOmQF4ixQkdyxY59fmYnnuTVyw06xsM/Y7aOHMaRnaP4UGFH4DirVFUTcKKKKAM670PSbu+F7c2MUk+VJY5wxX7pI6EjtmqkfhHw1G7Ouj225lKkkE8eg549vTtW5RRYLmVF4c0SKaCaPToRLbnMb8kg5JyfU5JOTnmtWiigAooooA5b4heK/+EXgsWjjhllnmJkWR9uIEGZGHI+YDGB3JqvqnjiO1u4ng0+4n0/dMj3AC/vWRRxH8w/iOMtgHnFdJdaVp91eG7ubVJpjCYNz5I2E5Ix0/HrWYngvw2m3bp7bUBCqbmUqMgAnbuxk7Rk9TilqPQ5i41Tw2s4X/hGpIHvZ2t2M0asrHz1jmQAP8py3UcHrzUV1rvhi5ljkn8NzxefF9rcPEpkkjZJZFZSj/KSwfOfU9jmu1n8NaJM0TSWKsYpnnQ+Yww7yCRj17sAf/rVDceEPDs7W7Saf81vHHHCyzyKyKgYLghs5AZuevNKzHdHMWHiHQ11KO7tPClwHCwR2zwvESzOHQYUPtGBGRuz09usNt4l8Px6z9q0rw1Kt8zv5k5eMeWHSR84D85MTZXj164z2Fr4V0G2mjmhsSrxlWUmaQ5YFyGOW+Y5kc5OT81QReC/DcTK0djKpUKF/0ubgAMAB83QB2GOmCaLMLoo2Xj3TZtJivHt7gOY0LowRNsjOyBDlsKSUY8nGB1ro9E1K31fS4NRtd3kzLkbsZBBwRxxwQRxVBPCnh9LSe1TTUSKeRJJNsjg70GFYMDkEY7Ed/U1p6dZWunWUVlZQiG3iGEQEnHfvyaauJ2LFQz2tvPNBNNCryW7l4WI5RipUkfgSPxqaimIz77Q9JvvO+1WMUpmdZJCcgsyrtByOcgcfSoJfDOgS3CzyaVbF1Ty1+XgLsKYx0+6Sv04rXooC5iJ4T8OpF5S6TBt8zzDnJJYgA5OcnIUDHTgUv/CKeHfI8n+ybcIAAAARgAsQAc8D524Hqa2qKVkO7KUGkaZBLHJDZQxvHKZUKrja5TYSP+A8fSrtFFMQVQl0bSpZpJpLGF3kZmclfvFkCMT9VAH0q/RQBj23hjQLdJUh0uBVlR45M5O5XADA5PcAD8KrXfg3w/cSQsLJYRHP57LGSoc7XXB9B87HAxzXQ0UrDuzIm8M6BM5eTSrZiYvJI28bNu3GOn3eM9ccUuo+GtD1C6kurzTYpppBh2JI3DGMHB9OPfA9K1qKdhXMYeFvD4RkGlwYbJ75BJUkg54OVU5HpViHQtHhRUi0+BFVomAC9DGcofwPNaNFFguFZ2uf6uH/AH/6Vo1na592Aern+VAFiy+4Ks1Wsv8AVipriaK3t5LieRY4o1Lu7HAVQMkmgDM8WeINP8NaLNqmpSbY04RB96Ruyr7mvl3xr4o1TxXq73+oSHYCRBAD8kK+gH8z3rR+KPjGfxdr7TIzLp1uSlpEfTu5Hqf5cVyVYylc1jGwUUUVJQUUUUgCiiigAooooAKKKKACiiimAAkEEEgjoR2r3j4L/EhtSMXh3XpgbwDba3LH/XD+43+16Hv9evg9LG7RuskbFHUhlYHBBHQ04uwmrn2nRXCfBzxoPFWhG3vHH9q2QCzjvKvaQfXv7/Wu7rZO5k1YKKKKYgooooAKKKKACiiigAooooAKgvpvItXfvjC/Wp6yNcm3SpCOijJ+tAHn3xP0Y32lDUYVzPaZLY6tGev5dfzryqvoNlVlKsoZSMEHoRXjPjbQ20TWXjRT9lmy8B9u6/hWUl1NYvoYdJ3paSoLFpKWkoAKWkpaAEpaSigAoooFABRRRQBe0K+OnapDdc7Adrj1U9a2/HOmgSJqtuN0UuPMI6Z7H8a5eu08H3kWpaXLpF58xRcAH+JP/rf4VS7CZxVLV3WtOm0y+e2kyV6o/wDeX1qlSGJTZpFhiaSQ4VRk04Vg+ILvzJPssZ+VOXx3PpXNi8QqFNy69D1Mny2WY4pUltu32X9aFC+uXurhpX/4CPQelQ0lLXykpOTcnufslKlClBU4KyWiEpaSlqTQKKKKAOu+DX/JTtD/AOu5/wDQGrsdM8M6emlan4jn0jTtXu7rWrmCOK/vVt4o41kfJySMsSD/ADrzDw3rF1oGuWusWKxNcWrloxKpKk4I5AIPf1rY0fxzrGmi8iNvp19a3dy109re23mxJKxJLKCcjr612UK1OMOWfd/oeFmOCxVWs6lF9Irdq9nJtaWfVdfI6+Xwloln4/vI7HSY9X08acLyOJrxVgtWOQfNfPKgjsehq9c+CvD2q6x4LaKCxt01T7Qb1dOmZreTygGwhbnJ5FcDaeOteg1291dzaXMl9D9nuIJoAYXi7JsGMAe1LfeOtcuU0dYls7I6PIz2RtYdmzdjK4yQRx6euc1oq9CzvHr281+hySy/MnKNqmqja93/ACtarylZ3t57naWt/pF/8PvHo0rQYtIECxRFYpGZXUScFgejcHOK1x4G8O2N/beG73SdMMEloDcapJqSrdLMVJyse7O3PHTpXn+sfEjXNT0e/wBKksdHt7e/UC5+zWhjZ2BB3k7vvcd/ypkHxG8QxWEduY9NluYofJiv5bRWukTGMBz7e1WsRR05tbeS7t7GUsrx9n7N8t3e3M2/hik79bNPR332Zvzaf4X8P/DbS9W1DQotU1CW7u7QOJSivtdwHYjrgKMD3rZsPD/hTULS2ttB0fR9VBs908Mt1JBqXm7SSV3fLj8PWvLr7xFqF74YsPD0ywfZLKaSaJgp8ws5Jbcc4PU9q2rP4j+ILaCHbBpUl7BB5EOoSWatdRpjGA/09RUQxFK+q0sui+ZvXy3GODcJvmcpP4mlZt8ui7eTVvMxvCmkx6t4x0/RZy8MdxdiGTJwyjPI+vGK9U0W40NZviBpek+Ho9M/s/SLqASpIxaZVDL84PfIzx614xb3Vxb3qXsMzpcxyCRZAfmDZzn867S7+KPiK5sr62az0ZDf27293NHZ7ZJgy7SzMD97BPt7Vnhq1Omve39PL8DpzTBYnESXJqrLq1Z3TvbrdaamxNY+F/DX/CNaPeeGotXm1e2inubuSVg6+acAR44GK4rx5o0OgeMtR0e3kaSC3n2xljk7SAQD7gHFaWi/EPX9L022sVh027+yDFpPd2okltx/sNnj8c1zF9d3N9fTX15M81xNIZJJG6sx5Jqa1SnKKUV+G3+ZrgMLiqVZyqvSz6t3d7p2fw2Wll+h7XdaL4NX4qSeCV8K2oiubdpPtPmMHibyiw2DOAPl/M1y1zZeHPB/hPRb698Pw65das8zO9xIyrFGjYCrjo2COfY1gSePNbfxwvjBorL+0VjMYXy28rBQp03Z6E96XQ/H2t6XYfYPI02+tlmaaGO9tRKIHY5JTnI5PvW8sRRbeltXbRaLS2n3nn08txsIwTk2rR5lztXaUk9em8X2dj07TLDS/Cd54306y0u2uLVdE+3KLjcXKMrfuH5+7wffnrXi+i266n4ktbcWMkyXNyB9ltzhmBOdik9OOMnoK2NK8e+IbDX7/Wmktr641CPyrpLuHfHInZdoI4HoOKw7HVLux1uPWLJkt7qKczx7F+VGznAHpzjHpWVatTnypaJN6eVzrwGBxOH9q5u8pKOt3uo2f49T1e/8N6BeaF4mibRtD0+60y3823WyvGmuYiCR++OSp6Y496ztctvB3hvWbbwpeeFZtSLWaPcXtuzNdNI65zGuQCB6Vzdx8QdWli1WKPTdGtl1aJo7zyLUoXJ6vndndyfb2qS0+Jfia20+K3Qae1zDD5EN+9qDdRx4xtD59PatXXovZa+i7v8A4BxQy7Hr4nddudrWy1vq9Gnprvfc6BtRtY/gHKi6LZFRqzWo8xWDbvLH74jP+s/TjpXlldBpni7VLHwzfeHfKsrqxvJGlb7RDveOQjBdDnhuOvNc/XLXqKpy26Kx7OX4WWHdVSXxSbWt9/yCkpaKwPREpaKKAOj+HviebwvryXWWazlwl1EP4l9R7jqK+kLaeG6t47i3kWSGVQ6Op4YHkGvkyvX/AIFeKC6P4ZvJCSgMlmWPb+JP6j8a9nKsXyS9jLZ7ev8AwT4ji/J1WpfXKS96Pxea7/L8vQ9Yooor6I/NAooooAKKKKYBRRRSAKKKKACiiigAooooAKiufuVLTJxlKYHR6U2/Tbdv9gVZrP8ADr7tKjH90lf1rQpkhRRRQAUUUUAFFFFABRRRQAVx+r65r1le3Kw2bTwreFIdsROUWDcQcerYwfqK7Cikxo4OfxT4gimZ1sopoTGNjLbsFOHcF/mYHB2qME/xD8da51DV7vw1HqFvI1pdeeitCkG4qGkVSpDA8qCeRxx6V01FFgucNqHiXxFpspi/s8XitLMiSeUQQIyAN3QfNnAx+vSrura7rFnq5iSGNbZ7aORfMgdvLYhsqSp5JIA9sj8esoosFzkfD/iTVdUtbl2tYYpFt5nCrG58mRG2hGyfmJ68Y6GqWjeJPE39n3AvNN+0zwI8okEJTeudoGOmQeev3a7iGKKFPLhjWNclsKMDJOSfxJNPosF0clca9rjWOk3EFiqS3RZZUaIsq/vUQNwcgYYt1/GqK+Ktea4gL2McaiSRZ4fs8m4IuB5mf7p5IHXjvXd0UWC67HAS+LtemL+RZJBGs4xI1s7fuhKF3EZB5U56evPo8eKfEkMcby6QJnlcHYkTAKDHG2wZOc5ZuefukY9O8oosF/I5FvEurf8ACNHUF03fci58kgRkKFxndjd0z8vXr+VZ974u8R22k/2hJpMCDarmN4pMxgyMmGOeoxuJ9PzrvqZPFFPC0M0ayRsMMrDII9xRZhdHFL4n1z7XcL9mhNuoQR3H2eTy24c5A+9yQF68HnvVu317Wr3wrfaklolpcwYRUaIsQ6keZlc9OuP611tR28ENvCIbeJIoxnCoMAZoswujiT4o8Q29nAz6Yt3JIFcOkLKCpaQYwTwTsGPTcOD30de1zW7O9uFtLGGSCLAG6NyzHymkPIOP4dv1I+ldTRRYLnFzeKtZSN3GmKQJVU4ifKZ35Q5I3N8qnIwPmAxmnHxJq0OjaRK8UL3d1DK8iPA4LMmMRhR0Y5xk8ZrsqY0MTTJM0aGRAQjkcqD1wffAosF0cb/wlWuG6uIm0cQpHI4R3jZgxGcR/KfvNjIPA56VTi8Y69NDa3MOnxzI8TSSrFE+I2zgIxJ5I+9kEdCPevQaZBDFbwrDBGkcajCoowAPYUWY7rsUPDepPqmmpNNA0FwOJYypGD2I9iMHqetaVFFMkKKKKACiiigAooooAKKKKACsvWzma3X3JrUrJ1Q79SjT+6n8zQBfsx+7FeUftEeKjaWEXhizkxLdASXRB6R54X8SPyFeqGaO0spbmdtsUSM7t6ADJr5J8WaxN4g8R32rzk5uJSyA/wAKdFX8AAKib0LgtTLorc8MeGNQ8QwXs9ncWFvDZBDPLd3HlIockDkjHY1F4k8O6loL24vPs80V1GZIJ7WYSxSKDg4YelZWNLmRRS7W4+U89OOtWbSye4gupRNbxfZow5SV9rSc4wg7nnpQBVopSrAZKkfUUEHAOCAehxQAlFKVYYypGemRQQRwQQfcUDEorctPC2r3WhnWIo4fI8uSVI2kxLJHGcSOq91U9TWVp9q17fQ2qzQQmVgokmfYi+7HsKBEFFPkjeOR1xu2kjcvIOD1B9Ku+HtHvdd1WLTbAR+fKHKmRiq/KhY8/RTQBn0U4qwO3ac9uOtJg43YOM9aAEoq5qGl6hYR2sl5avEt3CJ4DkHfGSRu46dD15qptbIG1snoMdaANnwV4guPDPiS11e3JIjbbMg/jjP3l/L9QK+s7C6gvrGC9tZBJBPGskbDupGRXxlX0B+zp4gN94dn0Kd8zae26LPUxMen4HP5irg+hE11PVKKKK1MwooooAKKKKACiiigAooooAGIVSx4A61zVxIZpnkP8RzW1q0vl2bDu/yisGkxoKyvFOiw65pL2kmFlHzQyf3G/wAD3rVopDPAby2ms7qW1uIzHLExVlPY1D3r1j4geGBq9sb6zQC+iXkD/lqvp9fSvKGUq5VlKsDgg9Qazasap3EoooqRhRRRQAUUUUAFFFAoAKKKKACp7G6ms7uO5gba6HI9/aoKKYHod1BaeJtFSSMhZMZRu8b9wfauCvLea0uXt7iMpIhwQav+G9Xk0q83HLW78SoP5j3FdhrWl2mvWSTwyL5m3MUo6Eeh9v5U9ydjzLULgWto8vG7oo965RiWYsxyTyTWz4uW4ttSNjcRtG0PUHuT3HqKxa+YzKv7Sry9Fp/mfrHC2XrC4JVH8U9fl0/z+YtFFFeefTBSUUUALRSUUALSUUUCFpKWkoGLRSVd0TStQ1rUotO0u1kurqQ/KiDt6k9h7mmk27ImU4wi5SdkinWpoPh3XNdk26RpV1ec4LRp8o+rdK9y8A/BjS9OSO88TMuo3nDfZwcQIfQ93/Hj2r1a2t4LWBYLaGOGJBhUjUKoHsBXsYfJ5zV6jt+Z8VmXGlGi3DCx533ei/zf4HznpPwQ8WXSB7240+wH915C7fkoI/WtuP4A3BUGTxRErdwtiSPz3ivdaK9KOU4Zbq/zPmKvF2aTd4zUfRL9bngl38A9SVT9k8R2kp7CW3aP+RauV1z4S+NtLQyDTo76MdWtJA5/75OG/SvqC7uILS1kurqZIYIlLySOcKqjqSa5Xw98QtB8Q+JjomitLdlImkkuNu2MAY4GeTnPpWNbLcImo3s3tqdmD4nzhxlUspxjvpovmrHyldW89rO0F1BLBKv3kkQqw/A1HX2R4l8M6F4jtTb6xpsNyMfK5GHT3VhyK8F+JHwj1Pw+kupaK0mpaauWdMfvoR6kD7wHqPyrzcVldWiuaOqPqMq4rwuNkqdT3Jvvs/R/5nmNFJRXmH1ItJRS0DCikpaACiikoEFLSUUDFqxpt5cadqEF9auUngcSIw9R/Sq1FNO2xMoqScZLRn1P4a1aDXNCtdUt8BZ0BZc/cbuv4GtGvHfgFr3l3dz4enf5JQZ7fPZh94fiOfwNexV9jg6/t6Sn16+p+J51l7y/GTo9N16Pb/IKKKK6TywooooAKKKKACiiigAooooAKKKKACmyfdNOoPSgDQ8LyZhni/uvn8CK2a5zw9J5eqNGePNQ/mOf8a6OqEwooooEFFFFABRRRQAUUVwnjnx7FpbyafpOye8HyvKeUiPp7msMRiaeHhz1HZGdSrGnHmkzrNZ1jTdHg87UbuOBewJyzfQDk1wes/FABmj0jT8jtLcHr/wEf415zfXdzfXLXN5O88znJdzk1BXy+JzytUdqXur8TyquPnL4dEdJe+OPE90Sf7SMI9IUC1nP4g11zltYvifaYj+RrMory5YmtP4pv72cjqze7Zs2/inxFAQY9Yu/+BPu/nW3pnxI1+2IF0tveJ33Jtb8xXF0VdPG4im/dm/vHGvUjtJntOgfEHQ9SKxXLNp87cbZTlCfZv8AHFdcrKyhlIZSMgg8Gvmiuk8JeMNT0CRY97XVln5oHboP9k9j+le1hM9d+Wuvmv8AI7qOYPap957pRWfoGsWOt2C3lhMHQ8Mp+8h9CO1aFfSQnGcVKLumeommroKKKKoYUUUUAFFFeX/Fr4s2PhRpNJ0hY73WcYbJzHbn/a9W/wBn861o0J1p8kFdnLjMZRwdJ1a0rL+tjvvEOvaP4fsTeazqEFnD2MjcsfQDqT9K8g8V/H61id4fDWkNc44FxdnYp+iDkj6kfSvD/EGtapr2ovqGr30t3cOfvO3Cj0A6AewrPr6PD5PSgr1NX+B8BmHFuJrNxw65I/e/8l/Wp3mrfF7x7qDEjWPsi84W2iVP15NYFx4z8W3DbpfEurE5zxdMv8jWEaK9KOHpQ+GK+4+dqY/FVfjqSfzZ0ll498aWePI8TamMDHzTF/8A0LNdRofxu8a6eVW8ktNSjHUTxbWP/AlxXmdJSnhaM/igvuLo5njKLvCrJfNn094P+OHhnV2S31iOXRrk8bpDvhJ/3x0/EAe9eo280NxAk9vKksTjKujAqw9QRXwjXW/D74g+IPBt0PsM5uLEtmWzmbMbfT+6fcfjmvJxWTRa5qLs+x9RlvF9SLUMWrrut/mv8j7EornPAXjLRvGWki90ubEiYE9s5HmQt6Eenoehro6+enCUJOMlZn3lKtCtBVKbun1CiiipNAooooAKKKKACsWQ+Zq0rdgQo/AVsswVSx6AZNYumgvK0jDl2LH8aAOc+N+qnS/h3cxxttlvXW2X6Hlv/HQa+aa9l/aZvv32i6WpwFSS4ceuSFX+TfnXjVYzeprBaHovwkCzeG/Fdp9nsbuaaO2EdtdziJJcM5IzkdOvWulDWKXOn6a9xp1hfy6FfWf2CG7D28Dv9wBySAW6nJrxULvYKF3EnAGMkmp5LC8ijnaSynRIHEcxaIgRueitxweDwfSkmOx6tZzHR18N6e39m3N0mj3FvIn2xUZXMudscoyFkx0J4681bsJbG38SapjVBOWsbLzPPeMvG/2lCY2deHYDkn/CvMrfwzdSWc00jG3kit7meSGaB1KiEAlckYJOenbvVXWdFuNO1o6SALqcBNohQksWUMAB1zzTuKx6Nr+rpqVt47tNSvI57S2v4Xs4/l+QG4Acx465XOT71oeMb/TIdMunje2uNNM1u2lrNcwtBFtYH93Gi+YBj7wb8cmvIbvTb+zEJutPubfzRmHzYWTeP9nI5/CibTr63u0tZrC5iuZMbInhZXbPTAIyaOYdj13WL6EXum6lLc2Mdx/ae6Oyu7tJ7SRSjfvI3Vd0aZIwCMAkehrk/ir5MkGlztdy/bH83zbOa4juHgXcNp81PvKecA8jFccNNv8A7f8A2eNPuvthOPs/kt5mf93Gam1rSZ9ISy+0EBrq2FwE2lTGCSNrA9+KTYWPV/CMemT+BrHR21OC2t7m2YPqJuIvNhklceZaqjcqCAOehJzXB+AY1sPidpcU58lYL8K3mOvygHuRx+XFZV14e1JdQmtbSyu77yztLxWknJ2hiMEZGAe/1qna6bf3XnLa2FzP5I/eiOFm8sf7WBx+NFwseyQa1t8Y+E9L+3Qf2Zc6YUvYyylH5k+Vz+XHv70nhC5YXXhybT9QsIPD8OnOlzC00asLoxuGyp+bcWIwfSvG/wCz73yBN9huPJbbh/JO1txIXnGOSCB64p0ml6gl8tlJp10t24G2FoGEjD2XGTT5gses+GIY7zV/AusQ3liLSws/s9yz3KK0cgL/AC7Sc55FVNF+zXXhAabqFxbWeni1mY31rdRlNxYttmiYbjICAAV59PWvM00fVJL2SyTS7x7uMZkhFuxkUe64yKeuk3EllHcxRyyTNO8PkLA5YbF3E5xjgZyOoxk8UXCx61pOrXEtz4Z1GXUoZrePw/OjCSdWAuAj5DKTnONo5HPSs7SNd+3eBz4yvpw2saNDPYRnbtLNNjymGOPlBbj0FeYz6XqEN1Haz6ddR3EoBjieBg7g9MAjJrQ1e/8AEUejWuh6kLm3sYHYwwSQeUCw654BYjd3zjNHMKxi12vwT1Y6V8QrEFsRXmbaTnj5vu/qB+dcVU9hcyWd/b3kRxJBKsqfVSCP5VKepTPs2imW8qz28c0ZykiBlPsRmn10GAUUUUAFFFFABRRRQAUUUUAY+uSZmSIdFGT9TWdU17J5t1I/UFuPpUNIYUUUUhhXFePfCP2/fqemR/6X1liH/LX3H+1/Ou1ooauCdj58ZWVyrAqwOCD1BpK9Z8Z+D4NXDXlltgvsc9ll+vofevLL21uLO5e2uoXhmQ4ZWHNZtWNU7kNFFFSMKKKKACgUUUwDtRRRSAKKKKYBWxoHiJtFDfaNz2fV1HVT6j/CsesvxHNttkhHV2yfoKwxFb2NKU+x3ZZg/ruLhQ6N6+m7/A9W1rSNH8WaVHIXWQFcwXMX3l/+t7GvIvE/hzUtAuNl3HvhY/u50GUb/A+1S+EvE9/4eucwnzbVj+8gY8H3Hoa9d0bVtH8Tac/klJ0IxNbyryvsR/WvMtQzBfyz/P8Ar7z63mx/Dc7fxKD/AA/yf4P1PBaK9K8T/DcMXudBkCnqbaQ8f8Bb+hrz3ULG80+4Nve20tvKP4XXH5eteXXwtWg7TR9dl+bYXMI3oy17dV8v6RXpKWiuc9MKKKKAEpaKKACiigfQmgDR8NaLqHiHWYNJ0yHzbiY9+FQd2Y9gK+qfh94M0rwdpQtbJBJdSAfaLph88rf0HoKxPgl4LTwx4cW8u4x/at+oeYnrGnVY/wCp9/pWn8QPFU+ktbaJokK3fiDUTttITysY7yP6KOfyr6TA4WGFp+2qbv8Aq3qz8vz7Nq2a4n6nhn7i+523bfZf8E1PEPiSx0iaKzCS3upT/wCosbcBpX9z2VfVjgUy0sNa1DE+tXgtUPIsrJyAo9Hk+8x+m0VH4M8MQ6DBJcXEzX2r3XzXt9Ly8jeg9FHYCuhr0oxnPWp93+ff8j5irUpUvcoa/wB59fRdF+PpsRWtvBawiK3jEaDnA7n1J7n3qWiit0rHG227sbLGksTRSIro4KsrDIIPUGvIrn4I2Z1HULqw1i408tIsmnmL/lj13K3QkZxggg4r1+isK2GpV7e0V7HbgsyxOB5vYStfc8Yg8VeOPh1dx2fjO3bV9HZgqX8XzMo+vc+zc+9etaHq2n63psWo6XdR3NtKMq6Hp7Edj7Gp721tr21ktbyCOeCRSrxyLlWHuK8d1nR9S+E+u/8ACQ6D5114ZuJAt9ZZJ8kHoR/Q/ga5X7TCat80PxX+aPTX1fNlyxioV+ltIz8rfZl26Mi+NvwxjaKfxN4ctwrqC95aRjhh3dB6+o/GvC6+19J1Cz1bS7fUbGZZ7W5jDxuOhB/z0r5w+O3gtfDevjUtPi26ZqDFlAHEUvVk+h6j8fSvOzPBRivbU9nv/mfUcK55OcvqOJfvLZvfTo/NdDziiiivEPuwooooAKKKKACiiigApKWigC7oOpTaRrVpqUJIe3lV/qAeR+Wa+pbS4jurWG6hYNFMiyIR3BGRXybX0B8FNVOoeCYreRsy2MhgP+71X9Dj8K9nJq1pum+p8NxtguehDEpaxdn6Pb8fzO3ooor6I/NgooooAKKKKACiiigAooooAKKKKACiiigCFZPs95DP2Vxn6d668HIyOlchdLuQ/Sui0S4+0abExOWUbG+oqkJl2iiigQUUUUAFFFZHjDWU0LQZ744MuNkKn+Jz0/x/CoqVI04uctkKUlFNs5f4n+Lm09W0fTJdt04/fyqeY1PYe5/SvJ+9PuJpbieSeZ2klkYs7HqSajr4PG4yeKqOctui7Hz1etKtK7CpLeGa4mWG3ieWRjhUQEk/hUdb3hDXIdBa+n+zu93NAYraQYxEx7nPvj8qwoxhKaU3ZEQScrSdkZl/p2oWDql9Zz2zN90SIVz9Kujwx4jIyNFvsf8AXI11uupqUPw0I1eb+0LhrpXhmRvM8pePvN+f54qLwTrGsvBf63qep3cthp0WfKLnEsh+6v0/xFegsHRVVU5N6q/TTvc6PYQU1F311/4c4yPSdUkvnsY7C5e6jGXiCEsv1HaoBbXP2sWfkSfaC/l+VtO7dnGMetdXo2oyatpuvxSX0Frql9JFIkksnlKVVslQx6YHatK+mhk8QX/iKxX7U8ax2llsXPnXJQAsPXaMn8qzWEpzipRl/wANr+KS/FEqjFpNP+tf6+Z5/PFLBM8MyNHIjFWVuqkdQaZV/V9J1XTXVtStJYTKSQznIY9+QetUK4ZxcXZq3qc8k07M1fDGuXmgamt5asSpwJYiflkX0P8AQ17voupWurabDf2b7opRn3U9wfcV8512nwp8QNpmsjTbhz9kvGCjJ4STsfx6flXsZPj3RqKlN+6/wZ24LEOEuR7M9kooor7A9oKKKx/GmvW3hnwxfa3dYK20ZKp/fc8Kv4kgVUYuTUVuyKlSNODnJ2S1Zwnx2+I7eFrIaLo8q/2xcplpBz9mjP8AF/vHt+fpXzHLI8srSyuzyOxZmYkliTySfWrOt6leaxq11ql/KZbm5kMkjH1PYew6VUr7PB4SOGp8q36n5Dm+aVMxrub+FbLsv831CpbO2uLy5jtrSCW4nkOEjjUszH2AqKvYf2f9NZfDnirX7Sa3t9Qgg+z29zOcLbAqS0hPbAwfwrTEVvY03M5svwjxddUr23fySueXa3oesaLIker6Xd2LOMqJ4im76ZqVfDfiBtL/ALVXRdQNjjP2gQNsx65x0r0jxJHrUfw9trqXxBZeLvDMWoo9xMEb7RCwYZUF+QDyOf73oa6bwD4k1zxh8RX1zT737J4atYjC2kyTKXZBF0EQ+8d3OfTiuWWMqKm5pLS99+nTvdnqUspoTrKk5STlaysm9b3d07OKt03PCNH0rUtYuvsulWFzez7dxjgQsQPXio/sN7/aI037LP8AbTIIhAUO/eTgLjrnNeieG7i0uNM8c6HZ3UGiajfXcT2Yu5vs22NJmLRlj90gdq2tWubabxnq/jXSFF9LAsOnaWY13fab8xBS6j+LYAT+XrWjxUlJq39af5/gznhltOVKMlPW+vp717Le6ST8+ZL18eu7ee0upbW6ieGeJykkbDBVgcEH3qKtfxL4d8QaHLG+uadcWzXBZleQhg5z83zAkZ55HWsiuuMlJXTueVUpypzcZJp9nua3hLxFqfhfW4dW0qYxzRn5lz8sq91Ydwa+vvAnijT/ABd4dg1fT2wG+WaIn5opB1U/55GDXxVXf/A/xi/hPxfHHcSEaZfkQ3Kk8Kf4X/An8ia87M8Eq8OeK95fifQ8OZxLBV1SqP8Ady/B9/8AM+s6KAcjI5FFfJH6kFFFFABRRRQBU1eXy7F+eX+UfjVfS49qD6UzWX8y7itxyFG5vr2q9ZptQUAfPv7Rk3mePIo8g+VZIvXplmP9a81r0P8AaERl+IkjHo1rER+WK88rCW5tHYOexIPYivVrbXvDd0lvDfXsKxanGL7Uhx+7uIRHtQ+7FZP++xXlcUck0qxRRvJI5CqigksfQAdTVuTSdVjeBJNMvUe4OIFa3cGU/wCzx834UJ2G0dnb69aXXh2aS8voVvJ7TVi6F/m3y7Sgx784+lVn1LTz8W7DUvtkBsknt2eff8gCxqDk+xBrkLeyvbhPMt7O4mTcV3RxMwyBuIyPQc/Tmpn0fV4/N8zSr9PJQPLut3HlqejNxwPc0XFY7Dwj4hsoLaK41q+M8ia0Zh5khZ1DQsBIO+A5Ukj0rTt9c0O0a1s5prRpPLuljlS/lmEJkVQMz9VDEHoPlznvXBX+haha28FwkMtxDLaJdNJFExWJWLABj0B+WqQs7w2RvRaXBtQ20z+WfLB9N3Si7Cx6De6tpk0EukwahZ2l2+mi3iuxdPIiETb/ACmnPUFc89B0zXO/EW4jml0qGPU4NTlt9Mjhmnhk3guC2RnvjIrHj0fV5JFjj0q/d2OFVbdyScA8DHoQfoaqTRSwStFNG8UinDI6lSp9CDQ2M77xxr1vJZXS6XqylpNXSUiCbBZBAoDcdgw/OrGv6jaahfzDRvElpphh1ie6llMxQSKxXZKuPv4AIx1/OuGh0TV5bq0thpt4sl4wW33QMPM9xxyO/Hapdc0O70zX59FUSXdzCSrCOFwSQMnCkZIGDz0I5ouxWOxXxNZx674c8/VDc2MFlJ5hBKKlwzygSMq52tyh7kA8VMup6SHtLH+0baF47a5ClNReRH37cRPcHlVbDHjp0yM153HY3sggMdncOLjd5BWJj5u3723+9jvjpQbG+WxF81lci0zt88xN5efTdjFF2Fj0m81exklWG31TRpI5NPtklge5kjRniLA4myGUrnjOdwPsKLTXNHtdWhmttZV1TUryYSzSfP8APZlQxJxkF/lB78Vwln4f1Ge2vriWGW1SztmuCZomXeBt+Ue+GB+lVI9M1KSZIY9OvHlkjEqIsDFmQ9GAxyvv0p3Cx23hjUo7jw/Y2z3zHUBDqKeczMzWu9Y9rsRkqv3+e2SazvHayReGfC1vNfC8ljhucuCSADKMAE8sODg9ODjgVzthHrFo4v7GO+haLcfPiRht28NyPTIB+tO13+2nuln1xb/z5EBRrtWDMvbG7t9KV9AtqZ9B6UUUhn154HmafwZoszZ3NYQ5J7nYK2Kwfh2NvgTQxkn/AEGLk/7orerdbGDCiiimAUUUUAFFFFABUd0/l28j+impKpa0+2zK92YCgDDoooqSgooooAKKKKACsvxDoOn65b+XeR4kA+SZeHT/ABHtWpRQB4z4l8K6lortI8f2i1zxPGOB/vDtWDX0GwDKVYAg8EEZBFcl4h8C6df7prAixuDzgDMbH3Hb8Khx7FqXc8porX1vw3q+kMTdWrNEOk0fzJ+fb8ayKksKBRQKQBRR2ooAKKKKACuc8QS+ZqBTtGAv9a6OuQupPNuZZP7zEj6Zryc2nanGPd/kfZcF4fnxU6r+yrff/wAMyOprG8urG5S6s53gmT7rocH/APVUFFeCnbY/SJRUk4yV0en+GPiPDIEttdj8p+guYxlT/vDt9RXbTQ6XrlgPMS2v7Z+h4Yfgexr56q7pOq6jpU/nafeS27dwp4P1HQ16tDNJRXLVXMv6+8+QzDhGlUl7XBy9nLt0+XVf1oekaz8NLCYtJpd29q3aOQb0/wARXGat4L8RadlmsWuIx/y0tzvH5dR+VdHovxNmQCPV7ESjvLAdp/FTx+VdhpfjDw9qAXytSjic/wAE3yH9eK39jgcT8D5X935/oeasdn+V6Voe0iuu/wCK1+88MljkifZKjRt6MMH9abX0VPbWN/HmaC3uUbuyhgfxrIuvBnhm4J3aTEh/6ZEp/I1nPJp/Zkn/AF8zro8b0HpWpNPyaf52PK9Q8Lahb6Fa61ApuLWaIO+0fNEfcenvWBX0Xp9nb2NjFY26YgiTYqsc8enPWuF8beAY5xJqGhqsUuC0lt0VvdfQ+3SlicqlCClT17r/ACHlXF1OrVdLE6Jt2l5dE+3r/wAOeX12/wAE/Di+IvHdss8e+0sh9qnBHB2n5V/FiPwBriCCCQeCDg19Bfsw6YsPhrUdWZfnurkRKf8AZQf4sa48BRVXERi9tz2+Isa8Jl9ScXq9F8/+Bc9Q8Qapa6Jol3q1422C1iMje+OgHuTgfjXEfB3Tbq/F3471pM6nq7HyQR/qbcH5VX0Bx+gqj8d7iXUrrw/4LtpCr6reK02D0jU4/qT/AMBr0+1gitbWK2gQJDCixxqOiqBgD8q+kX77EPtD83/kj8wa+qZerfFVv/4Cnt83+RkeK/FWheFoYJtcvTapcMVixE77iBk8KDXP/wDC3fh//wBBt/8AwDm/+Irgf2lbj7b4s0HRVlC4i3NzwpkcKCf++attY/AeO8+xySIZAdpcXNwUz/vbsVzVMbV9tKEHFJdz1sLkuD+p0q1aNSUppv3EnZJ9brqeteGfEGk+JNNOpaPdG4tQ5j3mNk+YdeGANY+r/EjwVpV01rd69B5yHayxK0u0+h2g1g+OdOtPDPwd1KPwYhjtpAJN0UzSfI7AOwYkn7vvXJ/Azwd4M1zwzPe6rHFfX4lZZInlI8lB0IUEdeu6rqYmupxoxS5mrt62+RzUMswLoVMZUc/ZqXKkrc3z6I9j8P8AiDRfEFsbjR9RgvI1+95bcr9R1H41NrWraboti17qt7DaW68F5WwM+g9TXz94Phj0X49Lp3hWdp7DzzFJtfcvlbcuCe4U9/an/FS5u/GXxgt/DCTslrDOlrGOykjMj49ev5Cs/wC0pexcnH3r28rnR/q3TeMUFNqm4c7b3S7Ndz1vTfid4H1C8W0t9ehErHavmxvGpPszACuqu7e3vbOS2uY0mt5kKujDKspHSvGPip8KvD2keCp9U0OOeG5sVDyeZMXEyZw2Qeh5zxgcdK6P9nnX7jWPBT2d5I0s2nTeSrsckxkZXP05H0ArajiavtvY10rtXVjkxmW4X6n9dwM5OMXZqVrrs9CL4eCbwX44vfAtzIzaddhrzSHc9v4o/qOfy96634keH08TeDr/AEvaDM0Zktz6SLyv+H41jfGWyaPRrLxRajF5oV0lyGHUxbgHX6Y5/A13FvMlxbxzxnKSIHU+oIyK0pU0lPDy26ej/wAtTmxWJlKVLHw0m9/8Uba/NWfrc+ImVlYqwwwOCPQ0ldX8W9LXSPiJrFpGu2Np/PjHbbIA3H0JI/CuUr5KpBwk4vofseGrRr0YVY7SSf3hS0lLUG4UlLSUALRSUtACUtFJQAV6Z+z9qHk+Ib3TWbC3UHmKP9pD/gTXmldD8Nr37B450mfOFacRN7h/l/mRXRhKns68ZeZ5ec4f6zgKtPyf3rVfij6Wooor7M/EQooooAKKKKACiiigAooooAKKKKACiiigBrjK1Z8NzeVeyWzcLINy/UVBVeVmhmSePhkYEUxHY0VHbTJcW6TR8q4yKkpiCiiigAryL4yaobnXIdMRv3Vqm5gO7t/9bFeungZr528Q3ZvtevrtjnzZ3IPtnA/QCvDz6s4UFBfaf5HBmE7U1HuUKKKK+RPGCt3wfqOlWU11b6zZie1uovLMgjDPCefmXPTr2rCqxaWd1d7vs0LS7SobbjgscD8zxWtGcoTUoq7LhJxldHVXuraDpPhW90XRLm5v3vmBkllj2Kg9ADjmqsmq6dF8OY9It5s30t15s6bCMLzjnGD0XvWOmjao83krZvv+bgsoxtbacknA54+tT2mgX8mWuYZLeMwzSISASzRqxK469VI9q6/bV5PSFtOXZ6L+u/c256j2j0sZKLudVyoyQMscAfWuxt9esdH8S6ZDA3n6bpqGMvHg+Y7D55B68nj2FYCaDrDkhbGQsDtK7lzn0Azk+/p3xSS6Hq0STPJYuohz5nzLlcDJ4zk4HJx071lSdajrGL6dO2v9ehEPaQ1SNLW77TY/DUOiWN5Jfn7W1y87RFAoIICgHnPOTXN0UVjVquo7sznPmdwpVJVgykhgcgjsaSisiT6D8I6n/a/h2zviQZHjAkx2ccH9RWrXnvwTvDJpV9ZM3+qmDqPZhz/KvQq+/wADWdbDwm97H0VCfPTUgr5+/ao8QtJfad4Zhk/dxL9quFB6schAfoMn/gVfQNfIPxJe98UfFXWI7GJ7iY3LwxRhhnbEMEDP+6a+gyempV+eW0UfPcV4iVPBqlDebt+v+RxdLWmdA1kWTXpsJBbrai7ZyV4hL7A+M5wW4rYm+H/iVLNJBZ77nzZ45bUMA8IiCFmYk4xiRehr6d1qa3Z+bxwlefwwf3HKV2/wu8VaZosGr6Hr8dw2j6zB5M0kABeFsEBgO/X9O9Yv/CH+Jvtc1qNHuDLEquwBUghgSu05w2QDgKSTg4ptv4S8SXGn2t/Bo9xJbXbbLeRcYkOWGBznqrZ9MZNRVdKpDlk/x+aNsMsTh6qqQg7q/R+j/OzOz1fxX4W8PeCv+EU8JS3OrrPfJeXdzeQ7EYKVOwKeTnYoPGMZ9a1LXX/hYPFNt44jl1LTb2AK50i3tQqGULt+Vl+UL+Iz+JrhrXwF4intNQlNqI5rIQN5BYEyrMxCsrA7SBtOTmq7+DtaXT7e4FuxuZr2azNptxJG8SqzFs8AYbrntXN7Gg01zu/XXe//AAD0li8ampOkrK1lZ2Vm0ra3vdvRt36op+J9Uk8ReKb7Vnjjt2vrgybCwCpk4GT7DGTXb2Pi7SfDPjrQLa1b7XoehI0byQ4bzppFPmzr68nA/wBleOtcL/YOsf2z/Y5sJBf7SwhJAJAXdkHOCMcjB57VI/hvXltxcNpk4iNql4G45hdtiP17twB19q3nTpSSi3pb89Dho18TTnKpGL5r3bt2d2vvs36I6HxVq+h2/gW28K6Rqc2sN/aLX0l29u0QjBUqEAbkk5yx6ZA61xFb7eDPFC3tvZf2LcG4ud/lICpLFBudeDgMAMlTz7VNq3gjXtN0m31Ce3GJEmeePIBthFJsO8njJJ4AOadOVKmuVS3Jr08TXbm6bSirbPRK3fXr+JzNLW5B4P8AE872qQ6Ncu13nyFGMthC+CM/KdoJAOMjpSXHhLxJbwXE82kzoluWEmSuRtALYGckDIyRkDvWntYfzI5/qte1+R/cz6h+CXiF/Efw8sLid991bA2s5PUsnAP4rtP1zXa14F+yfqLC51vSWYbWWO4Ue+Sp/pXvtfH4+kqWIlFbf5n6zkeKeKwFOpLe1n8tAooorjPWCkZgqljwAMmlrP1ybZbiBT88px9B3oAp2e64u3nP8TcD27VtRLtWqGmw7UFaI6UAfP8A+0pbGPxdYXQXCzWQBPqVdv6EV5XXvP7S+nGbQNM1RVyba4aJj6K4/wAVH514NWM9zaOxq+D5obfxXpVxcyJFDHdxtI7nCqoYZJ9q63wv4itYbmW61XU/MKeIYLhTJIWYR4kDOB6crnHtXntSx2tzIiPHbzOskgiRlQkM/wDdHq3t1qbjsejeFZrHw7paRS6/pb3LXV1MptrkPsBtHRCT6lsAfUVT0HX41bwel1q+Egiu1vA8/C7mk2h+e4Ixn1rkNO0m7u7l4WjlgCeYru0DsFdFLFDgEhvl/DqeK0G8H63FA811bPb4sBfRh42zIhIG0cfe+YZHancVjp7S/t47rw1qX/CSWcdlYWKLd2nnnfwzbk2D7xYHGPzxUja5obaMLiFreOJdKa1Ns96+4MVI2CAcH5ud2cdzXnN1bXNrObe6t5oJhjMcqFWGfY81Z/sfWMxr/ZN/mRikY+zP87DqBxyfai4WO8k8RmbxJqFvHrFlLYyadbQRw3MzJBJiNCyiRSPLYNuOe5GDXO61faZH48tb5biS/sYXt2lLv5v3QNyBjy4HQE9awzp8y2E11JuR4rhYGhaJg24gnrjA6YwefarM+g6hb6M+pXMMlvtukthBLEyyMXRmDAEdPlNFwsdYdRjs2vpL3xJb6kL7UIJrYRzlzGFk3NK2f9X8vy4PP4VgXOrra/EW41mGYTRJqkkquGyHjMh6HuCpo07wjqd2luZf9Dea4eAR3EbKylYTLuII6ELisP7JdfY/tn2Wf7Lu2+d5Z8vPpu6Z9qGwsek6rrWgWum3tpYahFKdHhMelFSP3pnQiUj6E5qjPqlp58+rf25btpT6SbVdM8w+Zu8jYIvL7ASfPu6d85rkdA0d9Wa6Y3UNpb2kQlnmlBIVSwUcKCTyRUGradcaZrFxpdyU8+3mMTlTkZBxkUXCx303ie0XxJqtxcXVvqFlFoyRW1tLL+5kcLHlAAeuQc464NOTUtGlm1bbqUU8mpyw3kTzX7WzIgBzCzr0KN0U4BABFcTrOgahpepTWk8UjRRXHkG6WJvKZuOhxz16dagn0i+W8vLe2tri7W0laOSSKB8Ag4yQRlc+hwaLsLHceKPE1vMmmLpurxQIdVlmujEGccCLbIyE5cZDnnrgmszxzdWNxosY+22sl4LxpFis7tp4nRh80hDcxknHy5/DisCbw/qUemWt8sEson87dEkTF4fLfa2/jjmsqhsLBRRWt4O046t4r0vTQu4T3SKw/wBkHLfoDSGfV/hy2Nn4e02zIwYLSKM/8BQD+lX6KK6DAKKKKACiiigAooooAKytefmKP6mtWsPWm3XuP7qgUmCKVFFFIoKKKKACiiigAooooAKKKKAA9MdawdX8I6HqRLvaCCU/xwHYfy6VvUUWC55tqXw5ukJbT7+OUdkmG0/mOK52+8La/Z583TZmUfxR/OP0r2uip5UVzM+fpYpoSRLFJGR/eUimZ96+gpI45f8AWxpJ/vKD/OqU2i6PMf3ul2j/AFiFLkHznhVFe2P4X8PMc/2Raj/dTFC+FvDytn+yLU/Vc0crDnR4fdP5dtK+cEISPyrkK+gfiZpmk6f4C1Wa1061hk8oKrpGAQSw6V8/V89nD/eRj5H6VwTD/ZqlTvK33L/ghRRSV5B9qLRRRQAUlFLQBPaXl5aNutbqeA+schX+Va9t4x8TW/CatMw9HAb+YrBoq41Zw+FtHPWwlCt/EgpeqTPd9F1hF8JWmratcpHuhDyyNxk+w9favOPGvje61gvZ6fvtrDoecPL9fQe1c1e6le3ltbW1xOzQ2yBIo+iqPp6+9VK7sRmNSpBU46K2vmeBlnDOHwtaWIqpSldtLpFX0+f5dO4V9TfAeBYPhhphUD975khx6lzXyzX1R8CpVl+GGkhf+WYdD9Q5rXJre3fp/kcvG1/qEf8AEvyZzuoE6h+0rZQvyun6fuUHsdpOf/H69aryRD5X7Tkhk+XzdOwnv+7X/A162DkZHIr2sF/y8/xM+HzrRYdLb2cf1PKfH3w1i8XeODqc/iW2giIjiNosYMoVRyAd3U89uM1F8S/hb4XtfBV9f6PZfYruwgaYOJGIkCjLBsn0B/GuZ+LvhHXtA8dHxpoNrJPC8y3O+KMs0Mo+9uA52n198VT8UfE7xN4z0g+G9P0LyJbjCXH2fdI8gz90DHyg985+teZVqYeLqRqU7Se3W/p2Pp8JQzCpHDVMLiL0opX2jy23TXX5kfgPx7e+H/hdrFqoWeWK6jhsxMNyJ5quWGD1A8tjj3qx8OPhUfF2hnxBqeqSWSXTv5CW8S84YgsR0AyCMD0rctvhNfD4Tz6ewjGuy3C3oTdwCqlRHn12s3Pqaw/A/wAQ9b8AaY3h7W/DtzJHE7GAPmJ0JOSvIwwyScj171jGHJKCxafLbQ66lf28K8spa9q567Xatur6Wvr95D4VvdQ+F/xObw/cG2ubWeWOOWTyhvMb/dYN1HUZGcUaXm3/AGlG884zq0+M+jK+3+YqbwroHiP4h/ERPFGrWElnYLMkrs6FVKp92NM8t0HNavxw8JazY+K4fG2gW8koykk3koWaKVMYfA6ggDP0PrQoT9l7SKfLGV16FSr0Hi/YVJJValJxk1tzdPnv+B6f8VHWP4ceIC5wDYSqPqVwP1Ned/ssRyDT9elP+raWFV+oD5/mK5fxX8SPEvjrSE8NWWhGKSZlFwLfdI0pBzjGPlGcZznp1r2H4ReFZPCXg+KyutpvZ3M9zt6BiAAue+AAPrmu6nUWKxcalP4Yrc8HEYeeVZPUw+IaU6klZXT0VtfwOi8QWceoaFf2MoylxbSRsPZlIqj8P5ZZvBGjPNnzPscYbPqFx/Sti6OLaUnoEP8AKszwXA1v4T0yF+q26/rzXpNfvU/J/mj5hT/2Zx/vL8nf9DwT9pSFY/iFFKvWWxjLfUMwrzGvT/2lZFb4gQRr1Swj3fizV5hXyWO/3ifqfseQX/s2jf8AlQUUlLXKeuFFFJQAtFFFABRRRQAVJaTNb3UNwn3opFcfUHNR0hoE1dWZ9bRSLLEkqnKuoYH2Ip1ZvhSb7R4X0qY8l7OIn67Bn9a0q+5g+aKZ+A1YeznKPZ2CiiiqICiiigAooooAKKKKACiiigAooooAKZMu5afRQBb8MXW13sZD/tR/1Fb1cbL5kMqzxcOhyK6yxuUu7VJ06MOR6HuKoTJqKKKBEV4xS0mdeqxsR+VfNgr6Uuk8y2ljzjchXP1FfNjKysVYYIOCPevmeIb3p/P9Dy8y+z8xKK6rwjDZzaHcx3lotwkmo2sJG4qQG3DII5rU1DQ7FIAqWr3ktray+TbeYVMpFwyZ454UZwK8iGClOCmn0v8AicUaDlHmTOB/Gr2iapNpV21xAqOxQoVbp2IP1BAI+ldvqWm6TZWttYtpoeGbVYI9plbKb4ELfMOTyTx0p02g6VcwWWnyLsktFkkMpbBeBLh1kBx1O3Bz1raOAqxk+WSujRYeaej1RyU3iGa4uJHurOGaGSBIXh3MoO0ht2RyCW5P1NOk8Tag+ox34VEuI4ZYlZcjHmFjuHuN3H0FTeF9N0/XNSvbIRCFn/eWpMhGxVfLKeefkz19K1dH0LSdUaG4t7JzbG9uUlAlb5IljzHnnjnv3qacMRUs4y3f6+nTf5ijGrJJp7mdbeM76Ha0duilXMgCTOilzyxKg4OTk+2aqW/iGaG2vITaxSC5eRzuYkKXGD8vQ47V0mrWOlLbWl5c6cs8kslla8SNGArwAk4U9c80xvC+jRWl5ukZvKkuFaXLZhKMQgOPl5AGc8nPFbSo4puymtP67FuFVv4jg6K706Jor+JNSsoNKIgsGRGBuJHLbmHO1eePrgdTVq70HTza2dk9kz2sUt8j3Yk2mBVY7WbH3ug61gstqNPVaeve3YzWFk76nnH40V6Iuh6ZqEsElxGHdbKzUxLuBCNHlpPl757nj1rgr6OOG9nhhk8yJJGVHx94A8GsK+FlRSbejM6lJw1O7+CLkarqMfYwIfyY/wCNerV5X8EIydR1KbBwIkUH6k16pX1mS3+px+f5nsYH+ChG4Un2r4oXVbjTvGjazHzPBftP16neSR+PNfbB5BFfDniKBrbxBqVs33oruWM/UORX2eSJNzT8v1PlOMpSjGjKPRv9Dq7vx1Z3er6zJNozx6XqNjHZR2kU+1reOMqygMQc8rzx3NaOs/E6HUI9UVdGlj+3JeqD9oB2faEiUfw87fL/ABzXmldL4K8Mw+IFu5bnU0sIbdoo8lNxZ5CQox6fKffpgGvXnh6MFzSW3r6HydHH4yrJ04S1l5Lzf3bnS6d8UEttI0vTZNH3ppsEAicNGWMse4bsshwCGHTBGDg81kN41huNR8P3V/pIuk0xJxNEzjbM0sjvkDGBjeOCCDt9OKnfwXo1vDJ9s1y8WaC1gup1isQy7ZXCAKS4JIJHUDj34qS88B2thdJatqVxNerHPcFTaYtykMzxsN+7OSEOOOpA71klhlsvz7f8E6ZSzGSXM1ZW/l7q34r8CxqPxC0zUdKm0u+0W7e2ltLW2LR3KRviGR33fKm0Z34wAAMU7/haDPctLLo6MJbq6eVdysPKmjSMKAykblEY5IIPORzRrHgbS28UXlm2pSWG8y3ahbXNvDB5hUDfuHI44xgdM5rP0/wHG9zJb6lqwsZbeFJLpGhy0TSSFY1xnnKgMenDLjOaSjhbbfn1LlUzJStddvs9Hf8AVvXz8yjqPjCa48aWHiGG38tbDylhiO0EonY7VA556DAzW3rnxOlvbOKG10mO2e3v45rZmfcEt4yrRwEY5AYZz71BaeFNO02LVIr6aa7vk0i5uYgtr+4XGVVt5OdwIz93g8ZzVbT/AAtY3Xh6w1TUNRe1gaBABbWgd2Z7mWMbssM425z6YGOKtrDuza20W5lB4+PNFS1ldvby+4vWfxDs7C9Mtjo86QzXV1eXCvchmM00LxfKdo2qu8nHJPrVG28cRjwBb+DrvTWns44ZgzCUBvOaQvHIvHG3JBHOQT0qTwj4b0s61rtjqxknm0y4ihi2L8jt9rSJieRwc478MT1AqzP4I0i8vbm+tdbNtpayXO8zW4R0MUqrtUbiCv7xcEkcA8UmsOpWa7d/l+ZSePlDmTWt1bTa6T/GK/pl+L4slLxLz+x9skhLXSxtGgdvIeIFSE3dXz8xJ4wK57SPF1pZeEpNEm0yW8LQyIqzyq8Cu/8Ay1VSu5GH+ywBI5rA8R6aNI1u601blblYWAWVVKhwQCDg8jg1n1tDDUbXiu3/AADjq5ji+dqctVddOtr/AJHqn7L0jL8Rpo8nDafJn8HSvp2vmX9l2B3+IVzOB8sWnuGP1dcfyr6ar53OP95+SPv+Er/2evVhRRRXlH0wEgDJ4FYW43l+03O3og9qt61cbUFrGfnk+97LS6dBsQcUAXYF2qKkoHSigDB+IWj/ANveDdS0wLmSSEtF/vr8y/qK+SiCpKsMEHBHpX2nXzH8avDZ8P8AjOaWGMrZagTcQkDgMT86/gefoRWc11Lgzh67D4e6pY2lrfxahcJD9lI1Cy3n71xGrBUHudw/KuPorNM0PTZtd0n+3LJoL+ERXNpd314xYBVuZrdl2H33DH/Aqq/2xDHpIuotYiEp8MraIouP3qTqyhl29QSPzANeeUU7isdB4mvYruw8ON9qWeeKx2XB37mUiZyA3/ASOvaug8R+IfMPjEW+slhNJbCzCTn51DANswegGc47V5/RSuOx6ofEGjRavLdz6hBIrajZyb1O8giy2GXHfbIQT7ioNH1C30jRbOPWPEllqEn9siZRFc+eYFMEq+ae+NzA47fU15zZ2V5eu0dlZ3Fy6jcywxM5A9TgdKtvot4NLsb6NTK17cS28cCIxk3x7c8e+4Yx6Gndisd5o97DpunaRban4lsL2aPUbqZil2JBGjWrqCW7ZY9PU+pqNta0U6Cs0csCxjSPsbQPfPu8zZgr9nAxy/zBs4HXPGK46Dw9cTaZLfLOiiK1a5kjaN1YASiLbkjBOTnjjt1qPV9A1LT9Rv7P7NNcrYymOaeGJmjBHfOOB9aLsLG98N7610uK4voZtO/tPzFjMWoTeXE1uRliueC2QOvTqAazvGsOlR69Hc6RqH262nxI8zzb5DJuO8uCAR7ZHI571ztFK+g7Hol9rlvceI/FRm1VJbWUQ/ZN02UbbNERs7cKG6ds1qpP/aXiSwudK1dLS3i8QXDykO2LnfMCrIAMSfLxj354NeTVe0/WNV0+CSCx1C5topfvpG5AP/16dxWO7fXYYdb8PQrqqRW8OtXkt0omwqK1ycF/Yr69q87vCpvJyhBQysVI6YycVFRSbuNIK9S/Zy0U3nim51iRCYrGHahI48x+P5A15aASQFBJJwAByTX1T8KPDv8AwjXgy0tJUC3c37+5/wB9u34DA/Cqgrsmb0OrooorYyCiiigAooooAKKKKACue1Bt17Kf9rFdDXMzndPI3qx/nSY0MooopDCiiigAooooAKKKKACiiigAooooAKKKKACiiigAooooA434zsV+Ht7g4zJGD9N1fPNfQvxp/wCSe3n/AF1i/wDQq+e6+Zzj+OvT/M/U+Cv+RfL/ABP8kJRS0V5R9eJRS0UAJRRS0CCkpaKBiUUtJQIWvof9mXUFuPB17pm7D2l0WGOu1xkH8w1fPFeg/ALxAuieO47aeTbbakn2dyTwHzlD+fH/AAKu3L6qpYiLez0+88LiXBvFZdUjHde8vl/wLnY+Lvhn4l1H4i2V5dajLqemXMoWa4OEkgiGSUYLjgjIBHrzXtqKsaKiKFVQAAOgFLRX1FDDQouTj1PynG5nWxsKcKlrQVlZWMXV/Eul6fJf2pnWW9s7Jrx7YZBMYz3xjJI6dat6DqEGqaVaahEqxm4t45jHuBZN6hsH868+8Z6THH451e6GjyS/bfD8iW80VsXH2jL5yQOGK4HPWqukeH77TrjSF0Kynsrm68KyrPJtYA3O1NnmE/xAk4zyOa5/rNVVGmtF/md/9m4aVCLjO0mr3e212t9vxuerrNCxZVljJT7wDD5fr6UhkhbYS8Z3/c5HzfT1ryLT9K8/+xrbQtBv7DUYbaZNXlngaMSAwspVnPEhZyCDz9afo81zc/8ACA6SukatHPpRZbxpLV0SMiBkxvIxyeh6U1jX1j/Wnl5/gTLJ4q7jPa99FdWUvPryq3qj1uOWJ2ZI5EZl+8FYEj60izwtv2zRnZ9/DD5fr6V4x4VtNU0m9lk0zQb28lSwuRIbi3e2uEfqqPIDsmJPAYc9+Kr6XZ3UNwTa6deJFPoV5BN5elywKZvLyquWLNI3DfMe596hY+Vl7po8jhzSSq6Ly9fPTbS+/Q9vikgZysckTMBkhSCcVla34gt9NvtKtVjFwdQvPsm5JB+6Oxmyf++elebyeG72ztfDDaBp81nqNzotzFdTIrKfNNuNgkPY7umehqGws9O/tvwVFpPhvVbO7tLoHUZZLSRFB8tgS7EYY7v4v15oljKm3LZ6fptp5hTymhfm5+ZWl07c2+uiutN7nslxGZbeSINt3qVzjpmi3iSC3jgj4SNQq/QDAp9Y3jfXIvDnha/1iVgDBETGD/E54UfmRXfOUYJzfQ8OlCdWUaUN29PU+aPjNqS6p8SdXmRg0cMgt0IOfuAKf/Hga46nzSyTTPNKxaSRizE9yTk02viKk3Obk+p+74WgsPQhRX2Ul9yEopaKg6BKKWkoAKKWigBKKWigApKWkoA+mvh42/wNozBs/wCiqM/Tit6sD4crs8CaMuc/6MD+ZJrfr7bD/wAKHovyPwjH/wC9VbfzP82FFFFanIFFFFABRRRQAUUUUAFFFFABRRRQAUUUUANkXctP0W8+w3fkyHEMp59FbsaSoLmIOppgdhRWN4d1DzU+xzt+9QfISfvL/iK2aZIV8+eLrI6f4m1C1IwFnZl/3TyP519B15b8aNJZLq21qNPkkHkzEdmH3T+IyPwrxc8oOph1NfZf4HDj6fNT5uxwFla3F5cC3tY2klYFgox0AJP6CpbG8v8AT2M9s8kQkGwkoCrDrggjBqTw7qC6Zq8N4xlCKHVvKPzYZSOPzz+FX9Q1u3uNKktUF0Xkjjj8tyPKj2EfOvfc2OfqeTXy9OMOTm5rS1/4B5UVG172ZmTteXzzXl1M7ycHLg5foAF4x6enFSWc2o29ndQ28rRCXEcsWz53Ug+2QOOeR+NbOm+KltJICVuSkNpDCigqdrIQWYA8c4//AFVM/i23U3rQR3YkmhCRykgMrBJF3dTjlx0J6H6VvGFL4vaalqMN+Y5RYZizKsMpZfvAIcj600LJj5VbHPQenWu30XXrCaWC6ur+azaCSKSXa43z7Y1Uhv7wyDjqeTxWPoHiCDTop4ri2edWm3R4I+VGIEg57lRj8ah0KSt7+juJ04K3vGDskwTschQCfl6D1qeOxuZLGa7CkRxsikHOWLdMDvW5D4kt1M5eO5A81miRCNsqFAipJ7AAdM9T9alg8WLG77oJZYjHBGiMR+7CJtcr/dbOSDRGlQ6z/AFCn1kYN7p13ZiDzVO+eHztig7lXP8AFx7VWWOZsbY5Tu6YU810y+JoPPG99RCJHCqyKw8xvLLZVsnG1twzz1HemSeJo55WVzeWsRto4kNuRuiZSCdoJHB6dQf5USpUOkwcKfSRze2QLv2uFzt3Y4+maZXTan4lhu9ElsVhlV3+X5lQg/Pu3lgM7u3AH9K522hkubiO3hXdLK4RF9SelY1YRjJKDuZzik0ou56z8F7Iw6Bc3jDBuJ8L9FGP55ru6o6Dp6aVo1rp8fIgjCk+p7n8Tmr1fd4Oj7ChGn2R9BRh7OmohXyD8btL/sn4m6vEECRzyC4QD0cZP65r6+rxD9qbw20+n2Hii3TJtj9mucdkY5RvwbI/4EK93KKyp4jlfXQ+f4qwjr4FzjvB3+Wz/wA/kfPlafh9daa6n/sOS7jnS3kklNvIUbylG58kEZGB071mVteENYTRr+6lke5SO5sZ7Vmtz8y+YhUHGRnBwcZHSvqal+V2Vz8zocvtI8zsikZNUeNQWvWSZFjXJYiRF+6o9QMDA7YrW/tTxVrk1n4f+23rOWESW7TMgdy7Puk3HBbcxO411mg+OdJXUd88uoQLNHyrlfKsSkLKPs+O7HAHC4zznrXNT+JYP+Eo03U4ZNR2WVuITdPs+0yHDfvDncuRuwASeFAyOowUpydnDb8zvdOlTimqrs3Z27f1r+D1Kc0+sQXkWlXerx3dvNMsrxfb/tFs7M3LP5bEE55Peor3VNfOtT6wbm9gu7pyDPCXj3g8bVIxxjAA9MVoXniOxfxZo2rRwzzJYNEZ5pI0SW5KPu3FVO0HGFHJ+6MmtpviFDJqE8k0F7JbFrX7PEXH+j+XAY3ZAeA2W3KfUDNDc1rydBRVJ3Tqta6dem/y2076HNXh8S6Xo1rbyahfw2OoRs4tVnkCkF2Uh06ZJU8c5qrp1vruoS2umWYvZPtEiwQRbiELbiQozwMMzH2JJ9a7I+NNBltbKxvH167htTbyfaZVjMzvFNK+3BfAUiXGckjHfNWW+JdoX02bydR32d3FII1Koqxq7MQCpAYkMRyoI/vGp9pVtpD+uhp7DDNq9bSy/wCCjhLaTV4Zb28W+u7SdkYzSGR1efLqGXI+8ckE5PY98Ulvda9a3Stb3GpwTxF5QY3dXTfjc/HIzgZPfArrLXx9DbalFM0N1fW1vp8drFDc7cM63CSM7DJHzBOevPtzWtB8T7JGaGVdRkgOGLrbwxO+GLBPkIZQOzbz1Py9qJTqfyEwo4d2/fNfLr955bNJJNK800jSSOSzu5yWJ6kk9abSu252bpkk9aEVndURSzMcKoGSSegrsPK1bPff2UNLZLTWtaZWCyOltGccHblm/mK9zrmfhf4dHhfwPp2ksoFwsfmXJHeVuW/LOPoBXTV8TjayrV5TWx+x5PhHhMFTpS3tr6vUKiupkt4Glk6D9T6VKSAMngVhXczX90FT/Uofl9z61ynphZxvcXDXEvLMcn29q2oVCrUFpCI1FWqACiiigArlfij4VTxZ4Xls0Ci9h/e2jn++B93Poen5V1VFDA+Lp4pIJnhmjaOWNirowwVYcEGmV7h8dfALXHmeKdGgLSqM30KDlgP+WgHqO/5+teH1hJWNk7hRRRSGFFFFAHYeAdQFvp+oWMl1YrHNLFI0FxctbM23PzpMDwR/dPXrXR/27oYt/wCz11RZGvL29jj1N5MTWodYwsh9AxGC2AcA4715ZRTuKx3yX1hD4NFi9/atcJpE0BRZVOX+3bgB65X5h7c10F9rmn3Oq3IfWrD+z4764lWeG8MM8G49VUZWcHA7H0ryGii4WFbG84ORk4OMUlFFIYUUUUAFFFbngjwzf+K9cj02xUqv3p5iPliTuT/QdzQB1vwJ8HnXNfGs3sOdPsGDLkcSy9l+g6n8K+i6oeHtIstC0e30vT4/Lt4F2j1Y92PuTzV+toqyMZO7CiiiqEFFFFABRRRQAUUUUAB6GuXJySa6abiFz/smuYpMaCiiikMKKKKACiiigAooooAKKKKACiiigAooooAKKKKACiiigDk/i7GZPh7qfGdiq/T0YV86V9O+Orc3fgzV4AMlrRzj6Dd/SvmEdK+czmNq0X5H6bwRUvhKkO0vzS/yFooorxz7UKKKKACkpaSgBaSlooAKKSloAKVGZHV0YqykMrA8gjoaSkoEfWHwk8YReLfC8Uski/2jbARXad92OH+jdfrkV2NfHfgjxNqHhPXotV087sfLNCx+WZO6n+h7V9WeEPEml+KNHj1LS5w6HiSM/eiburD1r6rLsaq8OST95fifknEmRyy+s6tNfu5beT7f5GtG6SIHjZXU9CDkU6sfUbK/tZGvdDaLzCcy2cpxFN7gj7j+/Q9x3EGneLdKuLsafes+laj/AM+t6BGx/wB0/dce6k13e1SdpaHz6w0px5qeq6916r9djfooorU5woorJ8Q+JND8PwGbWNTt7UYyFZvnb6KOTUykoq8nZF06c6slGCu+yNSV1jjaRt21QWO1SxwPQDk1xem/FDwpqWv22i2E15cXVxKYlxbMiggEnO7BHQ9q5HVfH/ibxvcPo/w+02eC3J2zalMNpUex6L+rewrX8G/Ca18P6zpettqct1f27SNdFx8sjMuBt7jBPU9c1wPFVKs19XV49X/ke/DK8NhKMnmErVGnyxT12fxaO13bqem187ftC+Ml1fV18OafLus7F907KeJJvT6L/Mn0rtPjV8SotDtZdB0OcPqsqlZpUORbKev/AAP+XWvnQksxZiSScknqTXDmuNTXsYP1/wAj3+EsikpLG11/hX6/5ff2CiikrwT9DFopKWgApKWigAopKWgAoopKAFpO1LSopd1VRksQAPU0CPp/wXF5HhDSIyMEWURI+qg/1rXqGxhFtYwW46RRLGMewxU1fc048sEj8Drz9pVlPu2woooqjIKKKKACiiigAooooAKKKKACiiigAooooAKDyKKKAKsyPHIssbFXU5Uj1rpdH1BL6DnCzJ99f6j2rDZdwqunm212k8DFWBH0I9DTQmdlVHXtNg1fSbjT7gfJMuAf7p7H8DVm2nWdMjhh1HpUtKUVJOMtmS0mrM+ctW0+50vUZrC7QrNC20+47EexFVDXt3xB8KJ4gshPbBU1CEfu2PAkH90/0rxW5gmtp3t7iJ4pUJV0YYINfDZhgZYSpb7L2Z4OJw7oy8jsrPwzZwuS10SkltIry3EeEjbYG3Y+8Mc9vxqfQdFtoXCTwCQCcRhZ4V3DFxCCSe+QT+B964dri4ZVVriZlVdoBckAeg56Uv2m5yP9JnyMAfvDx09/YfkKI4qjF3UAVaC2ibXhjS4Ly+E8wmkSO9iiEUKB87mJywP8Hy4P1rWbwjYzXC41FkeWRWKRxEqqu2NoO3GR9exrjYJ54GLQTSxMRgmNypI/CnC5uQioLicKrblXzDgN6gZ6+9RTr0YwUZQuTGpBKzidFb+HbG+ghbT7m8Ms0ImRZVXG3zRGRx35zUt14Y0+1QTzXd4YHEYQIg3bmdkOc8YG3P41yyTTJjZNIuBgYYjAznH5806W6upf9bczyc5+eQnn8TQq9G3wagqlO3wnV2Xh61tXu4pvtFxL9muNsghDRJglAfXdxn8qyPFGjw6TJB9nmmljl3gNIoGSpA+o69CB+NZYuroRtGLqcI5JdfMbDE9SRnmmzTTTMGmmklIGAXYsQPTmpqVqUocsYWYpTg42URleifCHw601ydeukIijytsD/E3dvoOlYHgbwpc+Ib0SSK8Wnxn97Lj73+yvv/KvbrWCG1t47e3jWOKNQqKo4AFerk2XuclXmtFt5s68FhnJ+0lsSUUUV9WeuFU9c0y01nR7rS76PzLa6iaOQexHX61copptO6JlFSTjJaM+KPG/hy+8K+JLrRr5TuibMUmOJYz91x9R+uRWLX138W/AVp420Tau2HVLYE2k56Z7o3+yf0PNfKGs6Zf6PqU2m6lbSW11C2143HP1HqPevsMBjY4mGvxLc/Js8yeeXVnZe49n+j8ynVjTITc6la2w2kyzInzZxyQOcdqr06KR4pEljYo6EMrDqCOhrvex4qtfU6/xb4NTSY9Rmj1SKW4s/LlntUt2VY0kfaoViTnHHHoetWNF8O6FqFlp8M8d3Yy3j20cF1LMA1xI8irIEh6+WoLYfOMqPXA5O81bVLtrhrq+nmNyqpMXbPmKpBUH6EA1Ym8Sa7NYx2MupTPbxokaIQPlVMbQDjIxgY5rm9nV5UubU9BV8KqjkoaW236+umnbr9x09r4f8O3msaYv2e/trfUIbnZAtwGZJImdQSxXO07fzzVIeHdPHgeLUFZZtSls2viBcFWjjExi+5t2lfl5+YNk8DANYNzrmsXWox6jcajcSXca7UlLfMo54H5n8zUaatqaaS2krfTixY5MAb5T3/LPOOmaPZVNNf61E8Th3f3Oj6Ly/wAn6XKVFFFdJ5wV6x+zr4JbW/EA8RX0OdO058xbhxLP2HuF6n3xXKfDLwLqfjXWVt7dHh0+Jh9quyvyxr6D1Y9hX1voOlWOh6RbaVpsAhtbdAiKP5n1J6k14+aY5UoOlB+8/wAD63hrJZYmqsTVXuR283/kv+AXaKKytWvzk2lqcueHcfw+31r5c/SiDWNRWSU2cDDAOJGB/SpLHy0ApNNsEQAlBn6VrJGqjhR+VAEK3CDinfaY/wC8Km2r/dH5UhjQ9UX8qAGCdPWnCRTSGCE/8s1phtY+xdfoaAJgw9aWqxt5V+5KD7EU3dPH96Mkeq80AWz0rw74ufC54Wm17w1AzxEl7mzQZK+rIO49R27V7RHdKTgnnuDU6urUmrjTsfFp6n1or6L+I3wr03xAZNR0do9P1M8sMfupj/tAdD7j8RXg3iHQdX8P3ptNWsZbaTPylh8rj1VuhrFxaNVJMzaKKKQwooooGFFFFAgooooGFFKAWIVQSScAAck16R4A+E+ra40d5rQk0zTzg7WGJpR7A/dHufyoSbE3Y5LwZ4W1XxXqq2OmxfKMGadgfLiX1J/p1NfTngrwvpvhTR00/T48scNNMw+eVvU/0HarugaNpuhabHp+l2qW9unZRyx9Se596v1tGNjKUrhRRRVEhRRRQAUUUUAFFFFABRRRQBHc/wDHvL/uH+Vc1XS3P/HtL/uH+Vc1SY0FFFFIYUUUUAFFFFABRRRQAUUUUAFFFFABRRRQAUUUUAFFFFADLiJZ7eSCT7kiFG+hGDXyhewPbXk9tIMPFIyMPcHFfWVfOPxW086d481JAuEmcXCe4cZP65rxc6p3hGfbQ+54HxHLXq0X1Sf3f8OctSUtFfPH6SFFFFACUUtFABSUtFABSUtFAgpKWigYlbPhLxLq/hfVF1DSLkxP0kjblJV/usO/8xWPRVRk4u8XqZ1aUKsHCorp9GfUHgH4qeH/ABKkdtdyJpepHAMMz4Rz/sN0P0PP1rs9X0rTNZtDa6nY295Af4ZUDY9x6H3FfFddX4Z+IXi3w+qx2OrSyQDpDcfvEx7Z5H4GvZoZvpy1o3/rsfDY/gz3/a4GfK+z/R7/ANbnvsvw9Npn/hG/FGt6KuciFZ/OhH0R84qrL4b+JyAi38fWsgHTzdOQE/Ugf0rjNK+Pd0qhdU8PxSnu9tOU/wDHWB/nW3H8efDhUeZo2rq3oojI/PcK6o18FL4ZNfNr/gHkzy7PKbtOkp+bUJfi9S5P4F+IGoZXU/iPcCNh8y2sHlfh8pFT6J8HPC9nOLrVJLzWbjOS1zJ8pPqQOv4msW7+PWjqp+yaDqEp7ebIkf8ALdXK678cfEt4rR6ZZWWmoejcyuPxOB+lZzr4CLu/efzf56HRSwHEFVckUqcX25Y/+k6nvk82j+HdJ3SPaaZYQL7Roo9hXi/xI+M0lykumeEt8MZyr37jDEf7A7fU8+wrybW9a1bW7n7Rq2oXF5J2Mr5C/QdB+FUK5MTms6i5aa5V+J7WV8I0MPJVcVLnl+H/AAfn9wsjNI7SSMzuxJZmOST6k+tNpaK8k+wCiiigYlLRRQAUlLRQAlLSUtACUtFFABWv4Kszf+LtKtNu4PdIWHqoO4/oDWRXffArTzdeNDdlcpZwM+fRj8o/ma2w1P2laMe7PPzTEfV8HVq9ov7+n4nvNFFFfan4aFFFFABRRRQAUUUUAFFFFABRRRQAUUUUAFFFFABRRRQAUbQzD6iilT76/UUAbE0LxOJYjhh+tWrW4WZf7rjqtSFdy1Subcq3mRkqw6EVRJfrnPGPhHT/ABFF5jf6PeqMJOo6+zDuK2LW7DkRzYWT9Gq3WdWjCtFwmromcIzXLJaHz94i8O6roU5S+tj5eflmQZjb8e30NZFfS00cc0bRTRrIjDDKwyD+FclrPw80C+LSW6SWMp5zCflz/unj8sV83ichknei7rszy6uXvemzxaivQL74XanGSbPUbade3mKUJ/mP1rPb4c+JgSBFbEevnCvLlluKi7OmzleFrL7Jx9Fdpb/DXxFI2JGs4R6tKT/IVuaZ8LYVIbUtTd/VIE2j/vo/4VVPKsXN/Bb10HHCVpfZPMY0aRxHGpd2OAqjJJrvfCHw7urtku9bDW1v1EA/1j/X+6P1+leiaJ4d0fRl/wBAsY437yH5nP4nmtWvawmRQg+as7+XT/gndRwEY6z1IrS2t7O2S2tYUhhjG1UQYAFS0UV76SSsj0QooopgFFFFABXJfEbwDonjaxC30fkX0QIgvIwN6ex/vL7H8MV1tFXTqSpyUouzMa9CniKbp1Y3TPjnx38PvEng+4b+0LRprLP7u8hG6Jvr/dPsf1rk6+8JY45omiljWSNhhlYZBHoRXnnin4N+DNbZ5oLWXSrhsnfaNhSfdDlfyxXv4fOo2tWXzR8Nj+D5puWElddn/n/mfKRor2nV/wBn3WonJ0rXbK6j5wJ42ib6cbh+orAk+CPjxXKra2TgdGF0oB/OvSjj8NLaa/I+dqZHmFN2lRfy1/K55tSV6hZ/AzxxM+2ZdOth/ee43f8AoINdToX7PfzB9d8Q5HeKzi6/8Db/AOJpTzHDQ3n92pdHIMxrPSk166fmeEKrMwVVLMTgADJJr1T4b/BnWddeK/8AECyaVppwwjYYnlHsp+6Pc8+1e5+Evh/4U8LlZNL0qP7QP+Xib95Jn2J6fhiuprycVnLkuWireZ9RlvCEINTxcr+S2+bKOhaRp2h6XDpulWsdraxDCog/Mk9yfU1epJHWNC7sFUdSaxb2/kuyYbXKxdC/dvp7V4bbk7s+0jGMIqMVZIl1LUWZjbWZy3RnHb6U3T7IKAzD8+9O0+yVFHFaiIFFBQkaBRT6KKQBRRRQAUUUUAFFFFADJIo5PvoD796ga2ZeYZD9Gq1RQBTE0kZ2yqVPr2NM1Kx03WLJrPUrSC7gbqkqhh9R6H3q8wDDDAEe9VpLXad0DbT/AHT0oA8s8UfBPTrlmm8P6g9kx58ib95H9Aeo/WvN9d+GvjLSSxk0eS6iH/LS0Pmg/gPmH4ivpmO4ZGCSqVb3q0jhhUOCZSmz4xuIJ7dytxDJEwPIdCuPzqIEeor7PurS0ul23VrBOvpJGGH61k3PhDwvcHM2gacxzn/UKP5VPsyuc+Rsj2pR8x2ryfQV9aL4J8IqwZfDunAjp+5FX7TQtFtMfZtJsYSOhSBQfzxR7MOc+UdI8N6/qzBdN0e9ucn7yQnaPqTwK73w78FdfvGWTWbu302LuiHzZP0+Ufma+ghRVKCE5s5Twh8PvDPhnbNaWQuLxf8Al5uPncH27L+FdXRRVkXCiiigAooooAKKKKACiiigAooooAKKKKAGXHMEg/2T/KuZrqHGUYeoNcvSY0FFFFIYUUUUAFFFFABRRRQAUUUUAFFFFABRRRQAUUUUAFFFFABXkX7QmlnfpusovBBt5D79V/rXrtc/8RNI/tvwff2SLumCebD/AL68j8+R+NcuOo+1oSj1PWyPGfU8fTqva9n6PT/gnzRSUv5iivjj9sCiiigBKKWigApKWigBKWikoAWkz70tegfDj+zptDlvr63t5D4duWv3V0GZoWjI2n+9+8VOP9qtKcOeXLc5cXifq1P2nLf/AIO33uy+Z59mjI9RXq15pulaf4ls9Eit7KeUwXepW6uqlZJpAfs8ZJ6gKoIXplqfYq1vo1xqmt6PYrrselXcjQS2yL8iyw+VI8Y4ByWxwMgVt9Wd2m9jz3nEbJxhvtrrre3y0380eX3tjdWcVrLcxeWl3CJ4CWB3oWK546cqevpVbPavV7vydQ8KWT2saP4kfQfNjV4VKGATSmQRDoJMZPTgDjmrF3pmjroTpFEZNLXToZLdxp6Kgnwh3faC+WYuSCmO5GOKbw3Z9P6/r0JjnKWk463a/H+rd7Pax5BuHqKK9ke5WbxF4ltINAjEdtei3t5tPsYZpbdcsTuib7yt3btwK4yPS1l+LH9mD+zHX7c3AjP2dsAtjYGz2xtz14zUTw7jazvrY2oZoqnNzRtaPNvfSyf6nHZGOooyMZzxXtBsYs6NqVzpTSTLDqaTG8sIoS+yDdGGjTIHO4jPPFY2mKuqaRpusfYbObXpdPvPsqC3RVmkjlQL8gG1mCM+OOcVTwrXX+tP8zKOcqSvyabb9fe8tvdbv07HnN1Y3Vra2l1PFshvEMkDbgd6htpPHTkHrUsWk6lJFNKtnKEhtRduX+X9ySAHGeoJI6ZzXU/E9b+PT/C39p2i2l4dPkaWIRCPBMzclRwCeuK6i61HUTo/9oTQQSwjwjG0TNbL5bSb0DDgYOOOOxoVCPM03tb8ip5lUVKE4pPmbW/aVlbv/TPIMjGc8VY+yXH9nHUNg+zCYQl94zvK7sYznoDzjFepaRa2WoW1rq0sUSaxcaMssXkWCTFnFw6M6w5VWYIAPxJxWium6Sup6URp8LPJrEAu0e3SPcxtJCylAW2AkAlM8GnHCN213MqmdqDceTVXv8t/+A/wPFKWrms30uo6jJdSxQRE/KEhiEaKo4AAFU65Xue5BtpNqzEpaKKRQUlLRQAlLRRQAUlLRQAV7f8AALS/s3hu61R1w15NtQ/7Ccf+hE/lXidvDJcXEdvCu6WVwiD1JOBX1L4e02PSNDstMj6W8KoT6kDk/nmvXyejzVXN9P1PjeNMZ7LCRoLeb/Bf8Gxfooor6Q/LwooooAKKKKACiiigAooooAKKKKACiiigAooooAKKKKACnR8yKP8AaFNp8AzPGP8AaH86AOmHSkYZFLRVElO5tVcdOaiiuJbYhJgXTs3cf41onmoZYQ/agCSORJEDIwYe1OrMeCWB98DFfX0NTQX6523C+W3r2NAF2igEMMggj1FFABRRRQAUUUUAFFFFABRRRQAUUUUAFFFFABRRRQAUUUUAFFFR3FxDbpvmkCD370ASVWvb6C1GHO5z0ReprOudSnuDstFMaH+Mjn/61NtLElt8hLMeST1NMBjm61CTMvyoPuoOg/xrQtLRYx0qxBAqDpU4GKLgIqhRxS0UUgCiiigAooooAKKKKACiiigAooooAKKKKAGyxpIu11yKqOktudw+eP8AUVdooAhhmWQDBqaqk9sVJkg4PdfX6UttcB+DwehFAFqigciigAooooAKKKKACiiigAooooAKKKKACiiigAooooAKKKKAA1zEg2yMPQkV09c3eLtu5R/tmkxoiooopDCiiigAooooAKKKKACiiigAooooAKKKKACiiigAooooAKKKKAPnD4o6GdC8YXUMa4trg/aIPTax5H4HIrl69/8AjL4e/tnwub2CPdd6fmVcDlo/4x/X8K+f6+Rx+H9hWa6PVH7Jw5mP17Axk370dH8uvzQUtFFcR7wlS2dvLeXkNnbJ5k88ixxoCBuZiABz7kUyMKZFDttQkbj6DvXqxt7+HxVDbQ6Hp66BBqFn9hu/LVCF81NrpIOZGYZyOep9K1pUuc4cZjPq9lbVp7u21vveux5jFYXcuqjS0iBvDN5AjLqPnzjGScde+cUahp95p627XkPlC4j82ElgdybiueD6qR+Fem6aYNY1cyXlhZf6N4tht4gluo/dOZNyNx8wO0dc0TQMdMt5dPsobvV4NFU2ULxCTCm8lEjKh4LBenB71ssMmr3OB5tKM1Fx7X+d+vba+mmu55jd2V1a21pc3EXlw3cZkgYsDvUMVJ46cgjmq2Rn3r2PW5LrTfB327UdGsk1ODSIGWKW2UrC73UnzbOgJByR6mkTS9HbSolEPnaa2nxzB101AvnnBL/aC+S2/I2Y9sUPC66PoKGde7zSj1a0fb/gNeuux46CM8EUu4qCNxAPB5xmvR/FUsd6PG1jJY2MUOk3CfYxDbLG0f78ofmAycjrmqHhSG9Twpb3Ph/S7bUtRl1Bo70SW6zGOIKuxSG+6rZfLcdOtZuhaVr/ANXsdccxvS53GzulvpqlLV9NH9+hw7OxYFnJPYk80rSyMzM0jEkYYluSPQ16dpVnOsemLpGh6bPFcahMmsqEWdIQJAAm852xiPkMD688Vb0zw/Bd+JPD1zpWnLdaNDa3Syz+UGj+V5tu8/3sbMZ56VccNJ7P+tP8zCecU4Xco7X6rpf7r2077nl99a3th9ma6V4fPgWeA7xzG2dpGDwDzxS3dlqFobWC4SSP7TEk8CbwQyvnawwcDODXowhmbw9aXOmWUV7rUehaeLeN4hKwiJfzGVDkE/dHTgE1jfE5LiLxRoKXlqlpcDS7PzYUXaEbc2Rjt9O1KVDli5XKoZi6tVU7Lr66JPbtrv6nH3sV5p+o3Frcl4buF2jmUPyGB5BIPNVw3zZDcg9c85r13xXYzS654nh8R6Zb2OkJNvtLsQKjeYZVA2v1YlS2Rz+GKp/ETTtPg0DU2+zlUguo105hpyW6qmSNqyByZlK4Oce/Gac8M1d32/r9CKGcRnyRcdZW21Wtv89V08zzEzTEndNIT1OXNNEjDbiQjb93DdPpXceH9FuNY8OeGv7N037XLFrEovDHGCVQmIrvP93AbGeOtdXcC1j8UeHtFj03T/smpXV9HdZtULSILmVVGcZXA6Yx+lKGHcle/b8bf5l1s1hTlyqN2ua+u3Lf80tDxySR5G/eSM5/2myaPOfbs819oH3d3GPpXq2n6Zo//CKWoWMy6dLpUkl066ejATbWJY3JcFGVgMLjtjBzSazerb3HiWGLTdLVdM0+1uLT/Q0JSVvLDOTjnO48Hj2p/Vmldv8Aq1yVm8ZT5IQ2+XVR7d393XoeVCVlKsJGBUfKQ3Qe1WYbW+l0+41GJZGtreRFmk3/AHXfO3vkk7W59q9TvLW6XRdS1DQtFs7jUZY9NnYLaI5QyQEyMiEY5OOAO54p0FlpZSa31K3trYT3WktqcCYSOOYrNuU44UE7cjtk0/qrva/9a/5Gcs5XK2odut39m+n/AG9o+54/keooyPavU7Zvs9uJPGGj2dlJNfmxhAtUjJt5EZXYADkIdjBuvvUFlpItfESaBFFayXGiabI9ywtBPJJOzAsY0yBIw3AAMcAAmp+rvTU3/taOt47a73Xydu9l8zzu2s7m5tLq6hi3w2qq077gNgY4H159KW2sbq5srq8gh3wWiq07hh8gZgq+5ySBxXsGo6ddRJqk+k6OJLu50C0nMUlsgLyi4YMxjX5d4AXKjpVBbSzbTLoatBDY3FzZWB1aKNRGIyb1RkqOFJTBI4q3hbdej/U5451zK6j1S3u9eW+nzdn3toeSgj2oyK9M+JFhZw+HrqR4CksV8qWTf2alqojO7KKQ5Mq4AO7H4803wpZu2neHEsNKs7vTbov/AG1NJCr7DvIYO55jATBGMVn9Xany3OlZrB0FWUett7bK/X7vX7zzXI9qWuz8dXFva6Boem6fa2iwT2XnPcCFfNlAnkCZbr0X8c81xlZTjyu1zuw1d14c9rav8HYKSloALEKoJJ4AHUmoNzvfgjoZ1LxV/aMqZt9OHmcjgyHhR+HJ/AV71XNfDXw//wAI74Vt7WRdt1N++ufXee34DArpa+uy/D+wopPd6s/GuIsx+v46U4v3VovRdfmwooortPDCiiigAooooAKKKKACiiigAooooAKKKKACiiigAooooAKmshuu4h/tCoataUu6+j9sn9KBG/RRRVCCiiigBGUNVae2V8/KKtUUAZXlT2x3QSED+6ehqaLUdvy3EZU/3l5FXSoNQy26t/CKAJYpo5V3RyKw9jT6y5bLDbkyreopqy30OPmEg9GFAGtRWcmp44mt2X3U5qePULR/+WoU/wC0MUAWqKakkb/ckVvoadQAUUUUAFFFFABRQeBzUUl1bx/fnjH/AAIUAS0VQk1azX7rPIf9harSatcScQW4X3c5/SgDYqtdX1rb5EkgLf3V5NZTLfXP+tmbH91eBU0GnKuMimA2bU7qb5baPyx/ebk1HDYySv5kzM7HuxzWpDaquPlqwqBaAKsFoqD7tWlRQKdRSAKKKKACiiigAooooAKKKKACiiigAooooAKKKKACiiigAooooAKrXdvuPmxYEg6/7VWaKAKlrcbvlbgjgg1bBzVW8t2b99DxIOo/vCi0uA49+4oAtUUUUAFFFFABRRRQAUUUUAFFFFABRRRQAUUUUAFFFFABWDqy7b5/fBrerH11cXCP6rSY0Z1FFFIYUUUUAFFFFABRRRQAUUUUAFFFFABRRRQAUUUUAFFFFABRRRQAEAghgCDwQe9fOfxQ8NN4c8SyJChFjdZltj2A7p+B/TFfRlYHj3w3D4n8Py2LbVuE/eW0h/gfH8j0NcOYYX6xS03Wx73Dubf2dik5fBLR/o/l+Vz5noqW8t57O6ltbmNoponKSIw5UjqKir5J6H7GmmroKd5su1V82Tahyo3HCn29KbSUAPEkgPEjjndwx6+v1oEsoZWEsgZfukMcj6U2igLIe800mfMmlfPXc5OaRJJWAhSSQgtwgY4z9PWm167qEYi0tby30mDTPsKWrCO4sYniZtyDfDcKfnJyTtYHqfStadPnu77HDjMWsM4x5b83/A/zPJ7lbiC4mt7hZoplYrNHJkMGB5DA85z61Gkrx5McjpkYO1iMivU/G2m6prE3iaJdKM1+mtRG3EVqqyG2PmgOMDJUnGW79zU3iPT7jT9Svh4b0Syvb46p5F3GbVJRFGIY9i7TwqsS5LDHTrW0sM0276f8P/kccM4hJRTirtd9NovV9tdPQ8vltb610+C8dZIrW83iJw+BJsIDcA9iR1osYb+eK4Fm0uy3iM8oWXaFQEAtjIzyR05r1GytbObw9YWyWtsmultSGl252zWyuJE3KCSQzY4TORn8K4/4d28U95rS3VvHIyaczASRg7W8+EZAPQ8kfial0LSSvv8A5GlPMeenOTjrF/f7zS/Le+9+xyyTSK6skrhlGFIcggeg9KsTWt9/Z8WqTLI1tJK0KTM+cuoBI654BH513fjRobuy8YwmwsYE0rUoUs/It1jaNWkZWGQMkEetL4Kt7a58J6XHcQQ3Egv757WCb7ktwLdTGp9ctjjv0oVD3uW/9XsDzG1FVeW2tn/4Dzf5fiedvNLIoWSaRxngM5IzQ0kjqqtI7KvCgsSB9PSvT7O2+1Q6da+ItLtLLWNVN1Yqv2ZImMZRTFIUH3SJMgNgEjNSeLrPRbPQrvUre3tIzbRjQPliB/eo43zY7tsB+br70fV3ZyuSs2jzxp8mr7are2/3nlkc00WRHNJHu6hWIz+VHmyblbzX3D7p3HI+ldv4P0vQtS1S48OWOoNff2lbERy3FmIGhlRg4wdzdVDA8jrXQ61YaPfSWt9p1rpsS6/dwWcMciBY4xC7LL05XdsTJGCdxpRw8pRvf+v6t95VXNadOryOD/L8Hr0l/wCA+Z5MJJPLMYkfYTkqGOCfpQZHbdmRjuGG+Y8j39a9lk0exvLewuL/AEwo0WpSxp9p0+O0DfuWaOMqrElDIFA3HJqrpFgL3T9Hm8TaXaWd+15d7VFkitKywqY1aMbc/NnC5GcD1q/qsu/9af5mP9t07X5fx9Xpprtr20PMoNYvYdGn0uOQCCaeOdnyd4ZFZVAOeBhj+lQahbXdjL5F4GjeRElKlwdwYZUnB9D9a6r4m2tvBbaXN5Tx38kcgnZrJbQyKG+VjEGO09RnjOK6HULNre3uLjw9pNrd6utvp4MX2VZTHC1vlnWM8El8AnHf3qfYttxb2/4c1+vwjGNSMfiv5apqO/b5HAafLfWAttektIbu3SZoYvtf7yMuFzjbnPGQfSqV3fXV1qE1/NO5uZpGkeQNglicnpXrGuWl9beHN3hzRLW4ul1CNruBLdZlt5nt08xVU5GN2QfSpLPT7FNTubWz0aPy5rwJNLBZx3cSOY03xSKSGjRWLYZT6+lW8NLa5zRzenZ1HBX169Fbf7+m/oePiecH5Z5QR6OaRpJGLbpHO/72WJ3fX1rW8RwahawWdrdW0C2kTzpaXEUQUXAEhDnf1cBuAT0HFY9csk07HuUpKceZf1/X4Mc8kkgUSSO4UYUMxOB7elCySKjIsjqrfeUMQD9RTaKk0shSzMAGZiAMAE9B6CkpKWgArv8A4LeGf7X17+1bqPNnYMGGRw8v8I/Dr+VcZoemXesarb6bZRl553CjjhR3J9gOa+mfDOjWugaJb6XZj5Il+Zu7serH6mvTyzC+2qc8vhX5nyvFWbrB4b2FN+/P8F1f6L/gGlRRRX1B+UBSBlJIDAkdQD0pay9atrpHGp6Wge8iXDwk4FxH12H0P909j7GplJxV7F0oKcuVuxqUVT0bU7TVrFbuzclclXRhh43HVWHYirlOMlJXQpwlCTjJWaCiiimSFFFFABRRRQAUUUUAFFFFABRRRQAUUUUAFX9DXN2zeiVQrV0Ffllk9wKYjUooopiCiiigAooooAKKKKAAgUxo1Ip9FAFd7ZW7CoJLFD/DV+igDIfTlzwPypotJ0+7LIv0Y1s4HpSbRQBj+Xer0uZfzoH9oAcXD/iK2Ni+lJ5a+lAGQRfnk3Mn4U1orwj5rmb/AL6NbPlrUMoDMEUcmgDFFjJcP87uyjrljViPTVB+7zWwkaooVRTsD0oAzksFX+GrCWqr2FWaKAI1iUdqhm1DT7e9hsZr61iup8+TA8qh5P8AdUnJ/CrVfOfjzXrXUPGWq+IotViiu9IuoYtNt93Myox3sPxyfxqZOw0rn0ZRXm+t+K/EN/4q0XS/C89kkOq6X9qVrhNyxtk5bI5OAMY9awpviJ4klN7d2cqMLGfyFsxpcr/atuAzGUfLGTycf5JzIfKz2Wisu71G7bwo+q6fZl7prPz4beQ4JYpuCn8eK4Hwh4r8RarqMWmXms2lreXNux8i5054ZIZB0MfVZVHfJBp3FY9RVgwypBHtS14R4N1jXPDvwws76xvofLudaW2WJrcHYpLbznPOcD6Yrq/GHjvVNB8T+IrcCKa1sNMimt4inPmuyLkt1x8x4pcw+U9Eur2ztZYIrq7t4JLh9kKySBTI391Qep9hVivH/FCeJo/EHgebxDqFjeLJqSyL9ngMZjbglepDDHfioh8SfEFwsmsWgElsl0Y101dNlYvEGwW88fKGxzj/APVRzBynstJuGQuRk9q8tfxL4yv38WzadqFjawaHIzostrvZ0CltnUY4U8881lpeav4g+IngvVlv4bWa80+SRALYMIgFbevJ+bdg4PbNHMHKez0V5OnjbxLD4gePVLm10pBfeSltd2biF4s4BFwucP7EAV2XxQ1m+0DwPf6tprot1AYthddw+aRVPH0Jp3FY6aivM28S+LNF1SwtdZvLG9j1awmnt2gt9ht5Ej3YPJ3LyOTWbbeOPF9r4Ci8V6g2nyRXWLa1iSI7jKXI818dsK3yj0FLmQ+U9eoryNvHXiS0s9Yhkm+2mHTnura+OlyWwjkU8oyP1HoavWXibxbpkvhm/wBavNPvbHXpI4jDDB5bW5cAqQ2fm6jPHr9aOZBys9Oorx+9+IGvW11BepqNjdwSakLVrW3snMKxlsZ+0HALewrVtPE/iu58SeJFjmsl0nQrlnm3RfvXiVWPlrjuQp5NHMg5Wel1FeXNvZ2z3V3cRW8EYy8srhVUepJ4FeTaF8QvEVzc6Zfy4ura+uBHNZRabKv2eNiQGWY/K+P8+1fxbrXiXxL4L8U6lHc2Nvo1rM9p9kMJMrhWXLb88HkcYo5g5T1e81rR7NIXvNWsLdZwGhaW4RRID0K5PI+lXkdZEV0YMrDIYHIIryXWNF0+20LT9Xk0m58QalqunW1jaWjoDDb/ALsfNkD5Rzkkn8q7r4c6Hd+HfB1jpF9cC4uIVYuwOQuWJ2j2GcU09RNaHQ0UUUxBVG9iMT/aIwcfxgfzq9QeRg9KAIbeUSKOc1NWcym0uQo/1bfdPp7VfjbctADqKKKACiiigAooooAKKKKACiiigAooooAKKKKACs7XUzBG/wDdbH51o1X1JPMspB3Az+VAHPUUUVJQUUUUAFFFFABRRRQAUUUUAFFFFABRRRQAUUUUAFFFFABRRRQAUUUUAeY/GfwadQgbxFpkWbqFf9KjUcyIP4h7j9RXitfXFeJfF3wKdMmk17SIf9BkbNxEo/1DHuP9k/pXg5pgdXWpr1/zP0HhTP1ZYLEP/C/0/wAvu7HmlFLSV4R+ghRS0UAJT2llaNY2mkMa/dQuSo+gpldR8O9H07WNSuY9Qs9TvvKhLxW1iMGRs/xueEX396qEXKXKjDEVo0KbqS2Rzv2q537/ALTPv27d3mHOPTPpTVnnV2dZ5QzDDEOct9fWvW2+HugvrvhLdaXdnb6xJPHc2TXgmMZRGIxIvuoz+VZFx4b8I3/hfxNNo8OpQX/h8jfNPMGS4G5lPy/w/dP6V0vCVFu/6tf8jzIZ1hZ25YvW3RaXk466/wAy6X7nnIkkXbtkcbOVwx+X6elAkkUsVdwW6kNjP1rqvhj4Xi8Ua1cx3X2hrSytWuZo7cZllxwEX3Jrqr74f6W8/h2/j0vVNKtb3VEsb2wvJcyKGPDq3XBAP0qKeGqTjzI2xGbYbD1nRm9f+A3b529O71PLDJId2ZHO85bLfePv60+2jubiWK1t1mmkdwIoowWLOeAFA7njpzXpk3hXwZdt4p0nTYdTi1HRIZJ1upZ8xyBGwV2dh29T1q1pGheE/DPi7wrpV4mpTa5PJa3TXSSARRuzgqmzuMjGevf2q1hJXV2rf8G1jCWdUeV8sHzWva3S1777Wt5+R5jc2OsRpLeXNpfqsEvkyzSRuPLk4+RmPRuRweeapl3YbWkYgndgtxn1+te265p8ureG/FGlwsFkuvGKRKx7ZWPms7Wvhtpf2HWbXT9L1u0utMhaSG/u2Hk3xT7yqO2cHHrVTwU/s6/0/wDIxoZ9RslWVnfp2tHX730v3PI0ZkYMjFWHQqcEUF3wF3thTlRnofavWNO8C+Gbjw7ZXdrZ6lrKzWfm3N7YXiNJby4+59nPJAPvVPwL4O8O6t4ZhvWt7vWb+S4eO5tra9SGW0jBIDCM/fJABxnvULCVLpd9f6/4B0PO8Moym09Hbp5+emz3s/vR59YaneWd/FeJKZZI2DbZv3iNjswPBFW9e8QXmrxW8DQ21nb27M8cNsrKodsZYliSScDvxjjFQavYC28Q3GmW63ChbjyY1uU2SDJwA47Hmu41/Qvh9oOozeGdUuNTg1GG3DSamGLRCYqGC+UoJ284zUQhNp62XmbVq+HhOEuRyk1dWV3bv+PrroecvI8knmSu0rdy7Ek+1X9Z1m81TVG1GUpby+WkSrb5RURVCqo5zjAHevRLbwH4fvvEOg3Vss6eHrzSnvrrMxJQxj513dvmKj86xtN0XwrY+ER4s122v7q2vr6S3sLO3m8sqik5ZmPJPH+c1f1aot3p/wANr+Jis0w02pKLb2tbW7b93ff3XfyW5x1jDqc0VxJYx3skcC+ZO0IYiNT/ABMR0HuarxzTR7vLmkTd97a5Gfr616j4Rt9Eis/Hsfhu+lvdPfRlMTyxlHUktlDkDOD3rST4W6Ws6aDLput/bWtd7axuAtUm252bfTPGfWqWDnJJxf8AV2v0MqmeUKU5RqprbpraybbTttfbfyPGmdmRVZ2KrnaCeB9PSkp08bwzyQyDDxsVYe4OKbXGe6rW0CkpaKAEpVVmYKqlmJwABkk0lewfB7wKY/K8RazDh/vWcDjp/wBNGHr6fnW+Gw88RPkiefmmZUcuoOtU+S7vsb3wl8Hf8I9pv9oX0Y/tO6Qbgf8AlinUJ9fWu6oor6+jRjRgoR2R+MY3GVcbXlWqvV/1YKKKK1OUKKKKAOY8RaXqNjft4i8OKGusD7ZZE4S8Ud/aQDoe/StLwzr+n+ILD7VYyEMp2zQuMSQt3Vh2rVri/GHha9XUD4l8KzfZNYQfvYhwl0PRh0z/ADrlqRnSfPTV11X6r/LqepQnSxcVRrvlkvhl+kvLs+npt2lFcj4K8c2WuyHTr6P+ztYjO2S2l43MOu3P8utddW1KrCrHmg7o48VhK2FqOnWjZ/1t3QUUUVoc4UUUUAFFFFABRRRQAUUUUAFFFFABW7o6bbJT/eJNYVdLbJ5dvGnoopoTJKKKKYgooooAKKKKACisHx3Z67eeHpv+Ec1F7LUov3kRABEuB9w5B6+vrivnKf4mfEC3nkgn1ueKWNijo0KAqwOCDxXDisdHDSSnF6nu5VkFXNIOVGcU1une/wCR9V0V8ln4leOySf8AhJbsc9lT/wCJrU8JeM/HWu+KdL0lvEt8VubpEcLtB2Zyx4X+6DXNHOKUmkovX0/zPVqcF4qnBzlUjZK/X/I+oKKKK9c+NCiiigAooooAZK+1TTbdSAXb7zfyprfvZQnYcmp6ACiiigAoorL8Sas2j2UU62puXlnWFU37OWzjnB9Kzq1YUYOc3oi6dOVSShFas0biPzreSHzHj3qV3ocMuR1HvWDong7Q9K8OPoUMDTW8gkEkk+1pH35yS2B6+lT6br6Sy3kGpW402e0CtKskqsoVuh3Dirf9taT5Kzf2ja+WzFVbzBgkDJH5VlDF0JrmUl89OttnruaSw1WLty/dr59DE0DwJpGjX+mXtvc38sum2720HnSqRsYkkHCjONxxTb/wBot1f3NwLnU7aG7l826tLe7McE7+rKPX2IroI9U02S6S1jvrdp3UMsYkG4gjIOPpUa65o7MUXUrVmCs2BIM4XOT+GDVe3o/zL7yfY1f5X9xYu7G1utOk0+aENayRGJo+g2EYx+Vc9ongXSNL1O11D7VqV7LZxmO0W7ufMW3U9QgwP1zWlYeJNIu9MTUPtSQRMxXEzBWBHYjNW7zUrO10t9SaVXt1TcGQg7vpSjiaM486krWv8u43QqxlyuLve3zOXj+Gvh9NHu9I+0am1lcTLMkTXGRbuCTuj44PPfNPsfhzoVvPfzXFxqWovqFr9muTeXHmF1yCDnAORtGPpW/Fr2kvZW1299DDHcKDGJHCn6fUUusazY6bbs81xD5vlmSOIyAGTA7UPEUFFz5lZeY1QrOXLyu5zdn8NtGt77TrxtS1q5fTZVktVuLsOsYU8KBt+7/nNTv8PtDa9eVbjU4rWSf7Q9hHdlbZpM53FB7++K2rTXtNmt7V5rqC3muIkkELyDcu4AgfrVmPUtPkWBo7yFhcEiEhx8+OuPXFONejJe7JClRqxesWZNt4R0u3XX1jkusa7u+1ZcfLuUqdnHHDHrmqb/D/AEfZo3k3mp202kJ5dtPDOFkKE5KscYIOT0A4Jrob3UrW20qXUg3nQRqWzF827nGB+PFYzeKmitbs3OmSQ3duImFuZQd4kOF+bt7+lZ1sZQou05dL9dtX+jt3toXSwtaorxXl+n6r0Kk3w70Ga7Z5JtSNo1z9qaw+0n7MZeu7bjP4Zqb4s6Xfax4A1HTdNtmubqUxbIlIBbEqE8kgdAa2tMv55rKW6v7RLJYyelwsoKgcnI6VDYeItJu9KGpfaVt4N20+cwUqfQ81X1mjZXla6vrpovUn2FW70vZ2011+RiaH4B0q1KXlzPqVzd/YvsyfabnzPsysuGWPjjqfWtCDwdosfg2PwpJHLcafGCEMr/vASxYMGAGCCeDW9BLHPEs0MiyRsMqynIIrJ03xDa32qX9nGuIrJAzTlvlbkg49hg81U61KDipP4tvPS/5ExpVJqTS23/I5rxF4GS38Ka4NOm1PVtUurFreJry68x9vUIucAD/Oal8H+ANPs4NHv9Qk1Ga7s7dSlrcXPmQ20hX5ti9uc9yK6Pw9rkGsWt3cpE0MVvM0e5z94AA7vbg1cj1CxkMHl3cLfaFLQ4YfOo6kUqdejUipxlo9vvt+Y50asJOMlqjkj8M9B+yR2S3urJZw3IuoLYXI8uJwc/KCv889TW9o/hrTtLv9YvITNK2ryiS5SVgyZwRgDHTk9c1cg1bTJo5pIb+2dIP9ayyAhPrTV1nSWg85dRtjHvCbvMGNx6Cq9vR35l94vZVf5X9xhab4A0WwvreeK51N7e2lMttZSXZa3hfrlU/xJqvq3w10DUJ71vtWqWsN8/mXFtbXOyF3/vlcHn9K7CG4gmtluIpkeFhuDg/KR65rL1LxDYW+j3Wo2ksV6ttjekUo9cdecUqlelTjzSkrWv8AJDhSqzlyxWu3zIbzwtY3SaGrXV9GuiujW4jlC+ZtAAEnHzD5R6VvVi694jsdLhb95FNcqUBtxKA+GIGf1zWhHqWnyXhs0vIGuBnMYcbvypLFUXNwUldW/G/+QPD1VFTcXb+v8y1RRRXQYhRRRQBFdQiaEp0PVT6Gq1jMeUfhlOCD61erP1BDDcLcLnDcNj1oA0BRUcD7kFSUAFFFFABRRRQAUUUUAFFFFABRRRQAUUUUAFIw3KVPQjFLRQBzEilJGQ9QSKbVzV4/LvWPZxuqnSGFFFFIYUUUUAFFFFABRRRQAUUUUAFFFFABRRRQAUUUUAFFFFABRRRQAU2WNJY2jkRXRgVZWGQR6GnUUBc8M+KHw/l0aSTVtHiaTTD80kY5Nuf/AIn+VedV9bsqspVlDKRggjIIryD4kfDNozLq3huEsnLTWa9V9Sn+H5V8/j8tcb1KS07f5H6Nw9xSppYbGPXpLv5Pz8+vXz8oooYFWKsCCDggjBBpK8Q+8FrofBnihvDqalby6fHqFnqVv5FxC0rRkjsQ45B5Nc7RVQm4PmiZVqMK8HTqK6Z31n8RhZv4dFp4ft4IdClmkhiS5bEgkVgQSQTnLEk9z2FY2m+LJLLT/E1mLFHGvgB2MhHkYZm44+b73t0rm6K0eIqPr/Vrfkcsctwsb2jvbq+kubv/ADO5teDvEl34Z1KS6t4YriKeFoLm3lzsmjbqpI5H1rZufHUY1LSZtN8P2un2mnXa3f2dJ3dpnB/ikbnHpxxmuNjR5JFjjRndyFVVGSSegFdJqvgPxZpemtqN7pDx26AGQiRGaIHoXUHK/iBTpzq8to7Ly2IxNDBe1Uq1lKWmrtfptfV6+qJrHxpLa6z4k1IacjnXIJYWTzSBDvbOQcfNj8K1dO+JSxLpdzqXhfT9S1XTEWO3v5JWVtq9MqOCQOh7HmpPF3ga18O/DfT9Vnt5ZNUuiGllF2hjhBYYUID8+QeozjvXLeHfCmveILWS50mxFxFFKsMjeai7WIyM7iOMDr0FbN4inJR677d9e3/DHHGGWYqk6zVop8t72293e+1tPPqjau/iFeyWOowW1iltNeawuqpMJSxicBcLjHI+Xrx16U/W/iCuo2l75PhuwtNRv1K3V6sruTn7xRDwhPqK5/VPDGvaZrcOi3mmzLfT48mJcP5uehUjIP4Va1rwR4n0YW7ajpvkpcSiFHEyMgcnhWYEhT9cVDniGne/npt/karDZYnCzV3qve3289Vou6NfQ/iEulRWtxH4a09tYtIDBDfrK6fLjGXjX5XbB6mq+ieNrWzgsjqPhex1G8sXL212szwSA7t3z7PvgHsazB4P8Rf23e6KbAC9sYDPcoZUASMAEtuzgjkdDUuneBvFWoaMNWtNHlktGQyId6h5FHUqhO5h9BQpYjRJbeX/AABSoZYk5Skle2vM1ve1nfRO7slo9TM1/V7zWtfutauiq3VxN5rbBgKeMY+mB+VddN8SmmJ1CTwzpj6+0HkNqjMxYjG3d5Z+XdjvWBovgzxJrNhFf6bpjXFtK8iK4kUAFPvbsn5QPU10N78JvEken6VcWbW13PfRlng8+JDEeMKCX+fOTyOmKdOOI1lFPXXb+u/QMVUyu8KdaUVy6JXtbunZ7abPTQ1Zdaj0D4J/2M2rafeahqDfuEt5Q728EgVnV8fdPGCPU1yvhvxjHp+gHQdY0K01zTVmNxBFNI0ZhkPUhl7H09zWPb+H9Vm0nUNVjtQLTT5BHdO0irscnAXBOSc+mazKmdepeL20t8v1NKGXYZxqRb5m5cztpZ/LVafn5nZt8QLyS41+aTTbZTq9ktmqQny0tkXONowd3XvirUvxKkniF1d+HbC41oQiEai8r8gDAYxfdLY71wVJU/Wavc1eVYR/Y/F9ku+1krrZ9RWLMxZjkk5J96KSlrA9AKKfBFLPMkMEbyyudqIgyWPoBXs3w3+GsenmPVfEMaS3Yw0VqeVi929W9ugrow2FqYiXLFHmZpm2Hy2lz1Xr0XV/13M74VfDxpGi1zX4MIMNbWrj73o7j09BXr9FFfV4bDQw8OWJ+RZnmdfMazq1X6LokFFFFdB5wUUUUAFFFFABRRRQByXjzwPY+JU+1QsLLVIx+7uVGN2OgbHX69RXI6R4417wjfjRPGlrLNEvEd0vL7fUHo4/WvW6z9e0bTdcsGstUtUniP3c8Mh9VPY1xVsK+b2lF8svwfqe3gs1gqaw2Mjz0+n80f8AC/02JNH1TT9Xs1u9Nu4rmE/xIensR1B+tXK8T17wT4l8HXjat4XvLie2Xk+V/rEHo69GH+cVq+Fvi7GwW38SWhjccG5t1yP+BJ1H4flWcMwUZcldcr/A6q/D0qtP2+Xz9rDt9peq/r0PV6Kp6Tqmm6tbi4029guoyOsbAkfUdRVyvQjJSV0fOThKEnGSs0FFFFMkKKKKACiiigAooooAmso/Nuo065bn6V0dY+hx7rhpOyjH4mtimhMKKKKYgoopHZUQu7BVAySTgAUALRXB+L/it4U0APDFdf2neLx5NqQwB/2n6D9T7V4p42+KXibxKHt1m/s2xbjyLZiCw/2m6n9BXBiMyo0dL3fkfQ5bwzjsdaXLyR7v9Fu/y8z2Xx/8VtA8NiS0s2XVNSXI8qJvkQ/7bdvoOa+c/E+tXniHXLnWL5YVuLhssIY9ijHA4+nc8msw13HgD4Z6/wCK3S4MZ0/TSebqZfvD/YXq316V4NbE18dLlS+SP0DBZbgMhpOrKWvWT/JL9FqcRXpv7OGl/bfHr3zLlLC2Z+ezN8o/TNQ/F/4bN4RWDUNLaa40twI5HflopPfHZu35eld9+zHpf2fwtf6s64a8udiEj+FB1H4k/lV4PCzji1Ca21MM6zajVyedehK6l7q+e6+6563RRRX1R+ShRRRQAUyVtqZp9QS/PIqdiefpQA+3XCbj1bk1JRRQAUVgeLfFFr4fWFWhNxPLyIlfbhfUmpvEPiCLSpre1jtZby9uP9XBF1I9Sa454/Dwc1KWsbX+e3zfZHTHB15KLUfivb5bmzWJ4x0ufV9PtraAKdl0kkgLbfkGc4PrzTdH8TWl9bXjTwy2c9kC1xDJ95QO49aNF8RDUL2K1msZbRriD7RbFnDeYnrx0PtWVXE4TE01TctJ/wCdvlrpr10NadDEYebqKOsf6+emuhHqXh6OHR5rbRYIo5pJEdzKxYuFPTc2cH0Pasi08L6h/a8dxdRQvB9uE7K8u87fLxzxyc4rqNM1MX97ewwwnybVxH527h3x8wA9q0KzeXYXEONSOy2S0WjfS3e/qWsdiKCcJbvvvql/XkcYvhfUF1nd5wNr9t+1CQSgEc5xt25z264xT7Dw3ewQ6UGjgEltfSzTEN1Rt2Oe/UcV2FFOOT4eLur/ANNP9BSzOu1Z2/pNfqcTF4c1SPR7K2a3gM9lJIEeO4KOyt/EDjA9wQa27fS7weEX0u4eFrpoXTcq4XJzjp9etbdFXRyyjSvy31XL8tF+SRFXH1alr23v89/1OMXQtYjhikFpZSyNp4spI5JeI8cbwcc57ii48N6pbJJHapa3wnsEtWad9pjKjGRwcg12dFZ/2PQtu/636df+Gsaf2nWvsv6+fT/hzgLrwvrcmnm1227fu7cKVl2rlFAYMMfMeDgk1a8JWYuPEGoXULGWwtWkW0DKQu+Q5cDPp0/Gu1oqIZNRhVjUi3p3+dvxd+uy7FSzSrOnKElv/wAC/wCCt82ZEcOpQeGWhtLKyt74KwjhQ/ulJY8/lz9axbLRtWGm3Ed1pmny3LukkklxOZftDA9DwNuO3UD0rsaK6amXwqON5PRW6W9dt/T8jCGNnBOyWrv1/wA9jE8LaXcaet5JcRwwC5l3rawnMcQxjg4HXvxWPY6Bq1pZacPs9pNLp00m2NpPkmVwRu6cEZ967Oik8touMY6+7e3zaf5pPt020GsfVUpS01/ya/J/0zE0fR7i18NPpslz5U0vmEvGMiIuScL9M1iReD9TFzcwtq4S1e3jiDrAuXCknaV7Afrk5rtqKVTK8PUjCMk/dVlq1pa3QIZhXg5Si172uy3Of8LaVfaW+pNf3STRzTF1AjAyMAFiB0zjG3pxWF4W0o6gNWaG4f7II5bWwkKkbVckkjPuRXe0VLyuk/Zxv7sb923fzv8AP1sUswqe+7ayt+Hl/XU4WDwtrC28p8yJZltlgjDuHVwGB6bRjpxnODS/8IvqctxI80URjluraRlkm3kon3gTjmu5orL+xMNZK7+/18vM0/tavrt/Vv8AIw9R8P8A2iC+WHUr1PtMLRrCZP3MeR2UDj/65rFvPDerXlndlobS2lazS1jiif5X2tnexx+ldtRW9bK6Fa90/wCr/wCZlSzCtS2/r+rHE6r4d1Z1vbW3t7OWK5u1uRcPJh15BK4x+uelWrDQdRt/EC3KrBDbCd5X2yF1fdnohGVb1INdZRULKKCnz3d9PwbfbzKeZVnDlsv6Vgooor1DzwooooAKZcRiaFo27j8jT6KAM/T5GGUYfMpwa0KzrpfJvw4+7IM/jV+JtyigB1FFFABRRRQAUUUUAFFFFABRRRQAUUUUAFFFFAGdrke6FJR1U4P0NY9dLdR+dbvH6jj61zR4ODxSY0FFFFIYUUUUAFFFFABRRRQAUUUUAFFFFABRRRQAUUUUAFFFFABRRRQAUUUUAFFFFAHE+Pfh7pviPfeWmyx1Lr5gX5JT/tj+vX614f4h0PVNBvjaapavA/8AC3VHHqp6GvqaqmrabYatZNZ6jax3MDdUcZwfUHsfcV5mLyyFb3oaSPqcm4oxGASp1ffh+K9H+j/A+UqWvVPGHwluIS914bm8+Pk/ZZWw4/3W6H6HFeY39ndWFy1re28tvMv3kkUqR+dfPV8NUoO00fpGAzTC4+HNQnfy6r1RDSUtFYHomx4I1G10jxfpWp3qlra2ukklGM4APXHt1/CvTRNpug6r4t8TXXifTtSs9Wtp47S1guPMllMjZUMn8O0cc141SVvSrumrWPMxmWxxU+ZytpZ+avf5ep3Pj+6s5/AHgS3t7q3lmtrOdZo0kDNESY8BgOVzg9a1vhxZHUfhL4qsl1G309pbyACWeTZGTwdrN2zjFeYVqWeu6haeHb7QIWi+xX0qSzAplty9MHt0q4V17RykulvwsZ1sun9WVGnLXn5rv/HzP7j1OPxHoeg+J/BNhd6nb3zaTZzQXl7C3mIjSABcN3C4/WsbVPsnhr4f6/plzr+n6teateRyWi2s/m7ArbjIx/hJ6Y615jRTeLbT0/q1vyRnDJYQlF876N7atScl6at7dND2TxZ4h0mX4eXPiC2voH13W7C3064iWUGWPZu8xiByAQB+lbFvrfhy7vNF8TWc2iwpY2SRl7rUpYprYqCCggXhxz6c14HRVLHSve3b797mL4epOHKptav7mkuX0SSS/FHpXiPXoJvhOsWn3sdtJc6/cTPawy7XEZLMuV6hcke3SrOoatBa+EfAfiDT9Ssnn0LclzbecPPyzrkBOpGAcn3ryyrmjahNpWqW+pWyQvNA25Fmj3oTgjkd+tQsU29eyX3W1OiWUwUbRd7SlK3fmTTT+Ttc9R+N8llo+kxaLpcgMesXsmrzYGPlYDaPpksfyryOtLxLrupeItVbUtVmEtwyhBtXaqqOgAHQVm1GIqqrUclsdGV4OWEw0ac3eW7fn/WgUlLVvSdM1DVroWum2c11Mf4Y1zj6noPxrFJt2R3znGEXKTskU62/CvhfWPEl15Wm2xMSnEk78Rp9T3+g5r0Xwf8ACWNNl14lmEjdRaQt8v8AwJu/4fnXqVla21lapa2dvHbwIMLHGu0CvXwuUzn71XRfifGZtxhRop08J70u/Rf5/kc54G8EaV4XiEsa/ar9hh7l15Hso/hH611NFFfQU6UKUVGCsj85xOKrYqo6taV5MKKKKswCiiigAooooAKKKKACiiigAooooAK5Pxf4A0HxDunaH7Fen/l4gAGT/tL0P8/eusoqKlKFWPLNXR0YbF1sLP2lGTi/I+fNb8EeLfCk5vbPzpYkORc2THIHqQORV3QPix4gscR6jHDqcQ4y/wAkg/4EOD+Ir3aud8R+CfDmvFpLzT1juG/5bwfI/wCOOD+NeXLLqlJ82HnbyPqqXEuGxcVTzOipf3lv/Xo/kY2i/FTwvfbVu3n06Q9fOTK/99LXYadqmm6lH5mn39tdL1/dShiPqByK8i174P6jDuk0XUIrtO0U/wC7f6Z6H9K4fVPDviHRJd17pl5bFTxIqkr+DLxWTx2LofxoX/r7jpjkGUY/XB1+V9nr+Dsz6gor5k07xj4osABa67ehR/C8nmD6fNmt6z+K3iyEYlks7gf7cGD+YrWGc0X8SaOWtwTjYfw5xl96/T9T32ivF7f4yaqoxPo1k/uruDVtPjM/O/QFPptuP/rVus0wz+1+DOGXCeaL/l3f5r/M9doryP8A4XP/ANS//wCTP/2NQS/Ga9x+50K2B/25mP8AKh5phv5vwYlwrmj/AOXf4r/M9/0ePy7MN3c5q7XzfdfHDxW6BLWz0y1AGBiNnx+ZrB1L4oeOb4MH12SBT1W3jWP9QM/rWcs4oLZNnVS4LzCfxuMfn/kj6rnmht4jLPLHFGvV3YKB+Jrkde+JvgvR9yy6zFcyr/yztR5pP4jj9a+WtQ1LUdRk8zUNQu7t/WeZnP6mqnQelclTOpP4I29T2sNwNSjrXqt+SVvxdz2zxH8eJ3DxeH9HWPqBPdtk/UIv9T+FeZeJfGXibxEx/tXV7iWM/wDLFTsjH/AVwKpaPoetaxKI9L0u8vCe8URI/PpXofhv4IeI77bLrF1baXEeqA+bLj6D5R+f4VxueMxfdr7l/kezGjk2TK75Yvz1l+r+48qGB7V1HhDwF4n8UMradp7Jak83U/yRY9ieW/DNe/8AhX4VeEdBKTGzOo3K/wDLW7w4z7L90flXdKAoCqAAOgFduHyZ71X8keHmHG0VeODhfzl/l/n9x5t4F+EGgaCY7vVMatfryDIv7lD/ALKd/qc/QV6QqhVCqAABgADpS0V7dGhTox5YKx8LjMdiMbP2lebk/wCtl0K2p2Nrqenz2F9Cs9tOhSRGHBBqn4S0O18N+H7XRbNneC2DBWfqcsWJP4mtWir5I83NbUwVap7N0r+7e9vPuFFFFUZhRRRQAhOBUNv8zu/4CnzttQmi3GIVz1PJoAkqK7mFvay3DKWEaFyB3wM1LRSd7aDVr6njWs6lZalptxeTzNJqtzOrbdp2xRDOFBrqrK+t9Q+JFnewtuglsj5JYYOQDn+tdP4l0WHXNPFnNNJCocPuQDPH1pmv6Ba6u0MzSzW1zB/qp4W2uvtXy0MoxVKo5JqVnB9uZptvq9dfm7bWPoZZnh6kFFpxupLvZNK3Raaf8Pc52O2W++Iet2qtiKWyEchXsSqj+dSXFhqGjrbXVxdQXF3Dbiw06OJCNzNwGbPoB9OK6Dw9oVpoyzNDJLPPO26WeVsu5qWbTmn12HUJpg0dvGVhi2/ddurZ+nFdkMtn7Pmkvfcm9Htd3+dt15nNLHx5+WL9xJLbeyt8r7PyOcstabRtPlittP8APsNPlEN1cmXDtIcF2C455PrWx4m8RW2hHTpLlT9nvLjyWkAJKDYzAhQCSSQBj3qO78L2txcTt9ruY7W5lE09spGyRh36ZHQZxWhqOlw3t3p1w0jobCYzIq4wxKMmD+DfpXZgaWIp80anwrbbu9rdLW313OTGVKFS0obvffy/G99tNionivw881vEuqQlrhQ0RwcEHJGTjAJweDg8VDo/iqw1fxBJpunMJ4UtBcGfDLyX2gAEDIxzkcVhzfDPT5Gh3apdtHGVIVlU9CeAccDDHpW7oXhyTTdTN9Pq1zfMLQWkayRooSMNkfdAyfevQ1OPQtaX4h0fVGnTTb1Ll4E3sqgjK8gEZHIyDyMisfR/HWl6lplrcLcW0Fw5j+0QzOyiMMSDhiuGwRjPT3FP8LeCrfQdQlvI9QuLlpLY25Eirkru3AkjknrzUN34B066srS0mvLkx21otrjgb0DbufQ9uKNQ0H6j4+0GAWzWtwLpXuY4psRuDGjq5VwNuWyUwMda25dd0mLR49Xe9T7FJjZKATuJOAAAMk+2M1y3h7wfrC6tFqGvakkrWvkC3WEg5EQkAz8owD5nueOtbNx4UtpfDA0L7VKIxMZhIyKxyXL4IIxjJp6hoPvPF+hQxN5OoQTzm386JFJw/wAhZRuxgEgcA8+1RaV410G90dNQe+SI7IvNj2uWV3GQoGMt0bBA5wap6b4FjsLaa0h1u/NrcDM8bqjF227QdxBIAGOB6Cp38G24lhuLfUbmC6t4raOGUKp2GFXUHBGDlZGBFLUNDRXxRoDTWsK6nCz3ahoQMkNkkDJxhckEDOORiotO8S2cnhm31zUGWyjmcoFyXO7eVAGBkk46AVnweBrSHakeo3fkuyPeRkKRcukhlDE4yvzMeFxxxVw+Fol0Ow023vp4ZNPuDcW9wFVmD5fqCMEYdhT1FoPXxj4ZbzNmrQv5aqz7FZsbgCo4HU5HHXr6Gquv+N9F07S/tVtdR3czorwxLu+YFtvJAO3nPXHTFRXHgWzubG7gur6a4lubiK5aWSKM4kRAoO3G0ggHIx3qF/AFuti1laarc2sE0SR3SJFHibaxYHGPl6kcdqWo9DXm8XeG4fO8zVYh5LhHwrHkttG3A+bnjIzzVK88b6QszQ2kyyMbNrpJZAyRYV9pVjtJBzntVay+Hul2l99qiuJF2zrNGFiRSuJN+CwGW54yT0qW98DWty1z/wATG5RblbhZAFU5E0vmnHHGD09qNQ0LN/4x0mNxDYTx3lwLmKF4xuXAaURlgSMNgntWne65pNnqUOm3V7HFdTbdkZB7nC5PQZIwM4z2rmofh5ax6suof2rdsRKHKsiksBKsoBbGT8yjn0rX1bwxBqGqteNeTxRTGE3VuoXbOYm3JkkZGD1x1o1FoJfeKtPGg3Wq6XIl+lvKsTBSVXcXCkZI7ZqVvFvh1ROTqkX7hgr4ViSSdo28fPzx8uaZ/wAIza/8ImPDvny+QDnzMDcf3m/6deKxV+G+lRw3McdyyCUjyz9niygD7sE7ctzxk80ahob8Hirw/PdW9rDqkLy3IUxAA4O7O0E4wCcHg4PFRX3irSdNv7m11K8ggMcgjjVd7u37sOcqF44Pvx+VZlj4CtbXUbC9XVLx3s9nULufaSQC3Xbz93kYrQm8KWkviKfWmuZxLNu3IMbQDCIv5DNPUNCfWdfFnZ291Y2M2oxTwtcCSJlWNYgobcXbAGQRgd6pW/jK1uL63hhsblraaSOH7RlQFlkj8xU25z90jJ7EijUvCX2vSdJ0xNUnit9OiSMIYldZiqhVZ1PBxjOOmTUv/CKxtrUeovqFwUEyXMluFUJJOibBJ0yOMcDjijUNCGbxa/8AZF7qVvpE3l2Ny8FwlxMkTLtCnI65zuAA65robCaW4soZ57draWRAzQsQShI6EjuKyJPDFs6yIbqbZLqi6k64GGYbcIf9nKg1vUIGFFFFMQUUUUAVNUTda7x1jO7/ABpbGTdGOasuoZCp6EYNZumMylo26qcGgDTooHSigAooooAKKKKACiiigAooooAKKKKACiiigArB1WLyrxsdH+YVvVQ1qHzLcSDqh/SgEYtFFFSUFFFFABRRRQAUUUUAFFFFABRRRQAUUUUAFFFFABRRRQAUUUUAFFFFABRRRQAUUUUAFUNb0XStatzBqljDdJ2Lr8y/Q9RV+ilKKkrSV0VTqTpyUoOzXVHk/iP4PxMWm0HUDGeogueR9Aw/qPxrzzXfCPiLRWb7dpc4jH/LWMb0/MdPxr6borzK2U0Z6x91n1OB4vx2HtGraa89/vX6pnyPS19Oax4T8N6tlr7R7V5D1kVdj/muM/jXJ6l8INAny1je3tmewJEi/rzXm1MorR+Fpn0+G40wNT+LFxf3r8NfwPD6K9Pvvg3qqEmy1izmHYSoyfyzWNc/CzxfDny7W2nx/wA87hRn/vrFcksDiI7wZ7FLP8tq/DWXz0/OxxNFdRL8PfGMZO7Q5Tg4+WRG/kaZ/wAIF4v/AOgDdf8Ajv8AjWf1eqvsv7jqWZ4J7Vo/+BL/ADOaorqYvh34ykxt0SQZ/vSxr/Nq0Lb4VeLpj+8hs7f/AK6XAP8A6Dmqjha72g/uM55xgIfFWj/4EjhqK9Ssfg3qDEG+1q2iHcRRlz+ZxXR6Z8I/Dlvhry4vb1h2LhF/IV0QyzEy+zb1PNr8V5ZS2nzeif62R4UASQACSewro9B8D+J9Z2tbaXLFCf8Alrcfu1/Xk17/AKR4b0HSMf2dpNpAw6OEy/8A30cmtWu6lkq/5eS+4+fxfHEnphqdvOX+S/zPMPDnwhsLcrNrl694458mHKR/iep/SvRdM06w0u2Ftp9nDaxD+GNAM/X1q1RXrUcLSofBE+Rx2a4vHO9ebfl0+7YKKKK3PPCiiigAooooAKKKKACiiigAooooAKKKKACiiigAooooAKKKKACg8gqRkHqD3oooAxdU8KeG9UJN7o1nIx/jWPa35jFczqHwl8M3BJtZL6zPYJKHX/x4E/rXoFFYVMLRqfFFHoYfNsbh9KVWSXrp92x5Fd/Blsn7JrwPoJbfH6gmsyf4P+IEJ8rUNOl/Fl/mK9worlllWGfS3zPUp8WZpDeafql+ljwY/CXxUCcGwI9fP/8ArVLbfB3xhcbvLFhheuZ//rV7pW/pcPk2i5HzN8xqf7Hw/n95t/rlmX937v8Agnz5B8DPFTn95f6XF7l2P8hWrZfAO8bH27xHBH6+Tblv5kV7xRVxyrDLp+JjU4uzSW00vRL9bnlOmfAvwxAQ19f6leEdVDLGp/ADP611uj/DzwZpJVrXQLRnHR5gZW/Ns11NFdNPB0KfwwR5mIznH4j+JVk/nZfchkMUUMYjhjSNB0VFAA/AU+iiuk8xu4UUUUAFFFFABRRRQAUUUUAFFFFAEF1yAvqcVOOBiq7/ADXKD3zVigCq+o6el8tg99ardsMrAZVEhHsuc1LBdW1wJDBcRSiJikmxw2xh1Bx0PtXnV5pt3/ZGpaG2i3cmtXN+00WorBmM5k3JN5vRdq4GOvy4A5qQ6LqMXw6ubAwXc0kuqPJKHiDyeV9oyW2ADzAVGdvcE/SpuVY9Cmmhhh86aaOOPj52YBeTgc/UipK8bvtA1ptMtI47XVEEkFwiRxW+1VzdxupKYPlZXJ2k4G0e4rtWuNd0zwv4g8y4mlmsncWVzdBQzx7FO7OADglgD3I5oTCx19FeWaDqXibU9bvlsdS1mfTLWOYxtNbRq8kojjKxsduPvFsDvUemah42dvJ1H+3lsTteSaKwzOpKH5VBTld3X5eOO3NHMHKeqQSxTxLLDIksbfddGBB+hFPryTTP+E6sbbSrWzS8t4I7eLy4TZ7txJPmeYeiH2JHbGav2svji11HRGmuNVu0uI4JLqM2qqqMx/eIxC4GB/e2+xPSjmDlPTKZHNFJJJHHIjvGQsiqwJQkAgH04IP41wfii78a2evXCaXFdXNkhEyFYQQwkCxiMHH8DF5D7AVWurHxZpup6pqGlyXtxdPcW8QjeNfJuP8ARVDSHjs4HIIAxincVj0iivMbq88Zf2dIbOXXDGHh3ST2IE2/a/mKFC52Z2YYK35c1Z0i78dSeJdPF6LqO1ZYvMja1BQoY8uXcYAfdnjr0wKXMFj0WivPtW1XxCfGOo22mSajO1tNbrDbRwIbbYy5k8xyMqcZI56461n+H7rx1ealBaXc2rW8Mk0TvK9ntCr5cu9SxQADcIx078Zo5h8p6jRXmGlSeP7qeOC9udQgSS7iW4dLRVMI+ffsZgQV4XkAjpzzioLuPxfHevfK+sLdtZCDzEtA4IS5ccgLwSmG4yfmJAPSjmDlPU5ZootnmypHvYIm5gNzHoB6mn1wl5aa3rHg/QI7wX8N9/aUbTSBAJokDP8AOeMD5cdQOvTNY17qnxAhuoYobXUX+zSbAxtdy3S+aw3OQuB8u3uPUCi4rHqJmiEywGVBKyllQsNxAxkgenI/On15/wCE49XuPGFld6gusSGLTpUuHvLURxxys6ZWMgDcOPfgDmqxk8cQ28U32jU5ftEczXK/Z0LW4W5UDyxtGW8osQDnPWi4WPSaR2WNGd2CqoyzE4AHrXGw3Hij/hDdWktftcl2kzDT3uoAs7Q/LyUwPm+/gEDOBxXPXE3i6fRJoNTfXGhkgnWBrWwHmSvwFWRSCVXGcHC59uKdwsepRukkayRurowDKynIIPQg06vMDqHjS10mDTbDT9S+1wyZVjafuhbi3G1dxGCQ3brkYNJrmo+MI7BY9H/4SCYfvJEmuLACQsFXEZULnaTnlgvcZNLmHynprzRRyRxvKivISI1LAFyBkgDvwCafXlqx+K7ae8m0631Bppb6e4PnWwwqtbZUplRzuyMZ6gA982YW8YXmoNBb3uuRaYI5HiuJ7VI53kEedrArwu7GOBnnmjmCx6TUSXNvJcyWyXETTxAGSMOCyA9CR1Ga4jxXeeLB4b0J7Fb+O8mt914be33MsvlqQGXaSPmz6Djkiuf0/S/Epnh1po9UW/l1F5PLaABdxswFZhtyF3/IcnAA7daLgkeuUxZYmmeFZEMqAM6BhuUHOCR2zg/ka8z0B/Ht5f2lteX2ow2skw+0TGxEbR4jcsoLD7uQozjGSME1q65Y65F4t1LVtMkvYgEsFVI4w0dwvmOJM5BJ2qT0xjdmncVjt4ZoZoFnhljkiYZV0YFSPUEUsMsc0STQyJJG4DK6HIYHuCOteRw634htpbHT7+61C1vGurSKO1jtoxE8DsA5f5cqx+YY44A4rqPhtaa3pcNpp9617Jaf2VDJi4QDyZtzBo1IA7Y4OcUlILHbUxJopJJI45UZ4yA6hgSpIyMjtxXmFpqPjb7S0F8utiyMu6a5hsh5sfDYRF2nIJxkjcAO/NWbGz8U2+pXGq28moiWa9tVeGSBFSaMxAM7gZwRwDg4GKOYfKek0wTRGcwCVDKFDFNw3AHocenBrzm3vPGBg5bWzBti+3O9momik3fOIF2/OuO+G46ZrX8FQ6y2vTX2rQTqZNPjjWWWPazATS7dwHAfaVJHbNO4rHZVmN+71ORezYYfjWnWbqXyX0Lf3lxTEaKfdFLTITlBT6ACiiigAooooAKKKKACiiigAooooAKKKKACkdQylWGQRg0tFAHNXEZhneM/wmo61dcg4W4Uf7Lf0rKpDCiiikMKKKKACiiud13VNesdUs7a3ttMkhvbgwQtI7hgdpbLY47HpQB0VFc1a+Kobe8vbLXGt7aa1kRMwq7oQyg7icfKMnGTirZ8Q2UDXf22eJRFdm3jWFJHdsIrcqFyTg54yMY5ouFjaoqmNTsTpDastwrWSxGUygEjYOpx14wazT4w8OhWP29vlAYgQSZ2n+LG3JXj73T3ouFjeoqgNY00xXkq3StHZRiWdgpIVCu8Hpz8ozxmsW48ZW1rcypcW8jRfbktoniR2JVo1feQAefm+71PbvRcLHU0ViR+I7GOGaW+uIkAu5LeNYkkZm2+q7c5A64GB608+KNCFlFeC+DQysyxlI3YsV+8QoGcD1xii4WNiisS58V6BbyFJNQBIjWQlIncBGGQxKgjHvVi78QaPa3aWs98iyuFPCkqob7pZgMLntkii4WNOisefxPocFxc28t+qyWrFZgUb5CDjHTqSeB37VVvvGGk28FvNEZrgS3QtmCwyBoiRkkqVz6cYyc8UXCx0VFY3/CQWUH2tr64ijWK7NvGsauzsdoOCuMluf4cjFEvijQo44JDfbhcKzRBIndmCnDcAEgg9QeaLhY2aKybnxJotvbQXD3oaO4jMsZjjaQlB1bCgkD3NO0rVhqGrahaxrG0FtHA8UqtnzBIpP8ASi4WNSise+8TaHZXMtvc3wSSI4fEbsqtjO3cBjd7ZzVptX01WhDXSDzrdrlDg7fKGMsT0A5HXFFwsXqK52+8Waf/AGVcXWmyLczQmLMUiPGSryKm7BAJHPBHFaA13SW1U6Yt4pud5j27W278Z27sbd3tnNFwsaVFH6VkW/ibQ53kWPUIx5aNIWdWVWVfvFWIwwHtmgDXorHi8T6HJa3F0L7bHbKry74nUqpOA2CASMnqBioj4u8PDOb8gqcMDBICg7Fht4Xn7x496LoLM3aK5+PxXp0V7f2+oTJb/ZrnylZVZgU2qQ7EDC5LEZOBxUkviXT7S9ube+uYk2T+VCsSSOznYrkEBevzds8e9FwsblFZMniTRY7GC9N6DDOWEe2NmZtv3vlA3cd+OKW88RaPaxwPJfKwuI/Ni8tWfKf3vlBwPc8UXCxq0VjaVr0M/ha11y+2W8cygtsBZVy+0e+OnNTza9pML3sb3ihrJo1uAFYlS+No4HOcjpmi4GlRXMHxdbx6jHYSx+ZLLNcRq0KSFU8vGA2V5JzzjgeuKs+G/FGn6tb2SNKkd7cRbzEFbbuA+ZVYjBI9M5ouFjeorNv9c02zvxp010FvGUMkWxjkHODwOnHJ7VTtfFWk/ZrQ3d5Es80Ubv5SSNGm/wC7livyg9t2KLhY3qKwR4o06CWaG+uY0kFzLDEkMcjlgm3PAX73PIGR+tWJfEmix2ttctfAx3IJi2ozEgdSQBkAdyQMUXQWZrUVQXWdNbRDrS3O6wCl/NCMflBwTjGevtTJ9d0mCW8ikvED2USzTgKTtRvungc59Bk0XA0qKyj4i0UagLE3yiYuI+UbaHPRS2Nob2JzVOXxZp80lmumSpdCa8S3mJVlEYYPzkjqNnSi4WZ0NFczeeLLdtV02x01RcC7kYNM8UoQKvB2kLhuc89BjmtG08R6LdXhtLe+V5Pm2/IwV9v3trEYbHsTRcLGrRWFH4u8PSW6zx6gZEY4XZDIxbjJwAuTgdcdO9T3PiTRLeC3nkv0MdwhkjKKz5QdWO0HAHqcUXCxrUVUv9SsbGw+33Vykdt8uJB8wbd0xjrnPasx/E1nJc6elnIkkVxcPDO0gaNodsZfkMAR079qLhY3qK5zUvFEcVrLdWHk3ES6fNdxiRZEaQowHGRjZz1z6YzV/wAP6pJqf27zIUj+y3PkrtJO4bEbJ/76/Si4WNSiucufFunG7sbbT5UuXuLxbcko6rtOdzK2MNggdCetWx4n0ItOPt6/uFZ3OxsEL94qcYbHfbmi6CzNiisE+MPDyqzG/b5RuI8iTO3+9jb93/a6e9Wb3xHotnMkNxfKGZFk+VGcKrfdZioIUHsTii4WZq0VjyeJ9DjvXs3vsSpKIX/dPtVz0BbGBnPGTg1V8ReLNP02OeO3lSe8ikSPyyrbNxYAruAxuwc4zmi4WOiorLtvEOjXWo/Ybe9DzF2jX92wV2XqFYjaSPQGtSgAooooAKKKKACiiigCewh8+6RO3VvpXRVQ0WDy4DKw+Z+n0q/VIlhRRRQAUUUUAFFFFABRRRQAUUUUAFFFFABRRRQAUHpRQelAFdObr6CrFV4f+Pl/92rFABUF1eWlqyLc3UEBkzsEkgXdjrjPWp64rVUDeINRlwxcIyg5Jwo8g/3WwOT/AA0mxpXO0R1kUMjKynoQcg0y4aFYW+0NGIyMN5hG0j3zXnhjtntNQZBbrJHZzSK0DRB1ZUJBymxv/Han1KG0t9TljjjtVZWwpcxeZ+ZDufyFK4+U7bTG09rcrprWphRipFuV2q3cfLxnmrVcl4WRV8TXcgDBniw2cjOIrbGRgep7DrUEl94i1fUNTbTb2OwtbByiBogfNYZzkntxXNicXHDqPuuTeyXlr1sb0MM6zeqSXV/cdpRXFP4q1CbwdZ31tAv2+6n+zr8pKg5ILYqS2v8AXdH8TWGmapfR38V8pwVjCmNvw7Zrl/teg3HlTafLr0XNtfr91zo/syqk7tJq+nV8u9jsaK4iXW9WDSaoLoCBNT+x/ZPLGCmcZz1z3reS7urzxO1tbSlLOyT/AEjAH7yRhwv4Dk4rWlmVOq7RTvdJed76+mjffQzqYGpTV21azfpbp+KRs0UUV6BxDVRFdnVFDNjcQOT9adRSOyopZ2CqOpJwBQAtFAIIyORTXdIwC7KoJxknHNADqKKKACimySJGheR1RR1LHApIpoZs+VKkmOu1gcUAPooprOisqsyhm+6CeTQA6iiigAooooAKKKKACiiigCJ7W2e4S4e3iaZBhZCgLKPY9RUtFFABRRRQAUUUUAFZ+sDmBv8AaIrQqjrX+ojb0kH9aALNqf3YqWq9l/qxVigAooooAKKKKACiiigAooooAKKKKACiiigAooooAbNGssTRt0YYrm5o2ikaNuqnFdNWZrdvkC4Xtw1JjRk0UUUhhRRRQAVk69YXN5qWiTwKpSzvDNMS2ML5bLx68kVrUUAczfaNfS2niqOOOPfqQAtvnHzfugvPpzVCTw/qarcMbGK43XxmUJdGGZVMKJuRweDlTkHqK7WilYdzm4tK1VvAl7pVyyy3k0E6RKzg7Q2dis2ACRnlsUs2kXrX88wjTY+hCxU7x/rctx9ORzXR1T1XU7HS4Emv5xDG7iNTtLZY9BwD6UWC5yLaL4hs9K1Cxs7C3uTqFhDAzNchPJdYvLYYP3vUYqYaDrEEbTRW0Ussep212kXnBd6pEqsM9Acg9a27bxToNxPDBFfgySv5agxOMPnAViR8rZHQ4NTwa7pE2pHT4r1GuAWXbg4JX7wDY2kjuAeKVkGpyVwLjw7rceqXX2dHlurx1ilmCKUkKkHfjAYY6HkjNVtF0bWLiztdYsxKGc3KmO3ufs5KvKWDKWHKn0IHGK7CLxJoNyZlS9VxFE8zExNtKJ95lJGGA/2c02LxV4fkimlXUo1jhjEjFkZQUJwCuR8wyQOM8miyHdmNoPhrUNP03W7aRIi95YJDDiTIL7JARk8gZYcmqVx4V1sLPbx+Y8V7DCsgW98uNCsaowdAMuOMjBrs9K1Ww1RJGsZ/M8ohZFZGRkJ6ZVgCM1Rk8WeH455IX1AK8bvG37p8b1JBXOMFuDx1PanZCuzOfRNVh0nV4bNYxcXGoi4jO8AvGNv8RztbAOCelULfQdchE8q2Klv7Ut72ON73zGZUQqyl2/i788eldKfEmi/YEvftwMLyGJQI3Llx1XZjdkemKSXxNoUUVtI2oJtuQTDtRmL4OCAAM5BPTrRZBqY/9i6vb65JrNvbQzOl/NKkDTBS8ckaLkN0DAr396foOhala+IU1S6jhTzRdSSqj5ETSsm1B68LyfWtuz1zSby/axtr1JJxu+UKQG2/e2sRhsd8E0X2uaVYreNdXaxCyCG4yjfIH+725z7Zo0C7OSTw74gj062s2gEsa2bQhI73yRG5dzlyOXXBHAPrWx4H0nUdMe5a/hji321rEoWQNkxoyt0+orUvNd0m0aZbi8VDCUDgKx5cZUDA+YkDOBk1DJ4n0KOyivH1BFhkkaJTsbO8DJUrjIOOxFFkGpnQWOq2Iu7FrGxnsZr17p7qeTKrGzbmBTqWHQHOOhrK0DRZNU8P6wsN0rxSxtY6bKc7fIRiw/AscfQCui0rxHa3aN9oKxPJfS2tvGqszSBcfNjGRwec8DvU9v4i0SaSaGG+jJgR5GARgCqfeKnGGx325osg1MnVrLXdW06aGXS7K1YLCsf74PIxWVGb5hgBcKeOpNUoPDGrJqS27PK9kuoG7EpvP3eC5f8A1QGd3OOuP5Vtjxh4cKhl1EOCCRshkbIHU8L0569K1Jb+zi046jJcxrabBJ52fl2noaLJhdlazkuNY0Bzc27WE1wksZTduKDLKGzgdRg/jXPz6Nrl9oMGizWOnWyWluEScyeYZHXG3aByinHzZ9cVe1jxhptroVzqNk5upIWVBE0bqQzEAbhtyB3zjnHFar6nBa6RFqGoypCrquSqtyzdAqkbiT6YzRoGpzevaPruupcXFxY21pKtoLeKFZw/mEyIzEnoFAXge9XdZ0a/upvEbQxoRqGnxwW5LgbnVWBB9OoqTUPFFusNpPpoS6jmkmjfeGQxtHEXwQQCDwOCOhrTstSik0C31a7aO3jktUuJSW+VAVDHn8aLINTm/wCy/EMMWtWMOm2kkOpEBZnuANgMSoSy4yQMZFP0vw7qFn4nt7whHtobhmEhcbiv2ZIwceuVNbcfiPRZLGa9W+UQwsqybkZWBb7o2kbue3HNVdK8UWV7d3cZdUhS6itrd9rZkd0LYIIyp4PXHSjQNTD/AOEa1q3mivbfzfNWS6Vore8ELbJJd6sGwR9R9KsaVomtaCY57Ozt755LIW8sZuNnlsHZ8hmzuHzkH6V0N1ruk2yTtPdhfInFu42MW8zAO0ADLHBB4zUMvifQo7WG4N+rJNu2BI3Zzt+9lQCwx3yOKLILsr6Posw8BRaFqCIk5tXikCNkKxJxg/iKwtJ8KaumoaZd33k7pJGm1Ta4O50fdFt9e35VvN4q099VbT7fdITZG6jm2MY2HJAyB0wM5/DrxUi+J9JhtrVr69hjlmgSZhGrsihhwScfKvoWxRoGpkxaJq1vfW9yltHKEvb52XzgCI5gArfpyOtWrDRb+HT/AAtC0cYfTXzcgOPl/dsvHryRWhN4m0OK+aykv1WZJBG48tiqscYBbGBnIxk1I+vaQmpjTWvALjzPKxsYqH67S2Nob2zmjQNSA6bcf8JNqGoeWnlTaelvE24Z3Atkew5Fc0fDWuRWFrFbWkMV2tnDF9piuymxlGCJUOVlHpgdOK6vQdWW/wDD0erXQjtlIkaT5vlQI7LnJ9lzVG+8Y6LBpd1fQSyXJt1VjEInVmDHAIyvQ/3ulGgalbQtD1G08VHUbiOPyPOu3DBwT+8Me04/4C30rIX7T4V1GG6ufsoeaK5j2TTbECmcyKwbBBODyvWujt/FmlS6nc2bNJCkFqty00sbqu05JByoxgY69c46inTeItOns2lspoZGjnhjkS4jkTb5jAA4K557HGD60BqQ+DLEy+ArWxvIiont3WRCMfK5bt24NYGneD9YWTT5bwwtI82zUSHB3QoyGPHqf3fP+8a6q28T6Fc3a2sN8GldzGuYnClxnK7iMZ4PGahj8YeHJEDR6juDLuTEEmXH+yNvzY7gZx3o0DUzZtF1k2FxoC29sbKe8M/20zfMqGTzD8nXeOgPSmP4Wubjwno+j3MQXyb8zXYjl2nYTJkgjqcMvSt648RaLBZW95JfIYbgFoSiMxYDqdoBOB344qO68UaDayCObUFyY1lyiM4CN0YlQQF9+lFkF2Zmn6Lq4udLhvBGYbCO5thOjjLxugWNtvY9j9M1Ha6PrUlppWlXNpaw22lsGFyk2TNtQqoC4yuc5Oa2dK8QWepazfaZbrLvtNp3lGCyAjOQSMDr+PUcU3+37eG81WO+aO3hsZYo0fktIXTdjA5J9hRoGpk6Xo+r6RDotzb2cNzPaaebSa384JtYkNuVuh5GDUGo6DrjXSX0MaLJNZ+RNBZXX2dEbczdwdy/Nz7jPeulsNc0q+mjhtbxZHkjaVRtK/Kpw2cjgg9QeR6VBJ4o0GOOCR9QVUnTeh2N93OAzcfKM9zgUaBdlW/0WY+D7TSFtba9aBYw8UkjIGC9dj5ypHYmsSXwlqWpx29vqfmLafa3co115ksUZhKjMg+983bnA9a6FfElrDcail8ywpa3S28RRWdpcxh+FAJJ5PTsKvf2vp39jnWBchrEIXMqqTgA4PAGeD7UWTC7OXvND8QXloyXUMDTppFxYB1kAErF12NjtkLz6Vs6BpVzbW+rw3QEYvLhnQq2TtMSLn2OVNXJ9c0mGW7ikvUD2cKzzgAnajdDwOc46DJrIufFEsdzLFHDbTKgvCCrOCPJjDgEEDk55xwKNA1KI0nxDJa6FpMunWqW2mzoXukuAS6qpUFV6gkHJrMm8H69JpS6a2+RbWCRIXkvtyOSpA2JgbM55zXX6lrbWfhWLWmijy6wMys2FUSMgPPtuP5VNB4g0aaC5nS+QR2oDTF1ZCoPQ4YAkHsR1pWQXZQvdIvZb/UZo449k+jCzj+YD9583HsORzWLrfh3X7qyNnFCskbafBCm278pUkRAG3gf6znpniupg8QaRNAk0V3uVrhLbHlOGEjfdBUjIz6kAVqU7ILs5FtD1N/DOtWhgiS5vb0Txp5gI25iPJ/4C1VtS0bX10u80W0sLae3nv8A7UtybgKQplDkFTzuGCK7eiiwXOQ03RNVtvEUU0VtFZ2q3Mkk5iuS0MynONsTZKNkjJHv610eiXdxfaVBd3VobSaQEtCW3beSBzgZyAD071coppCbCiiigAooooAKmtITPcLH2PX6VDW1o9v5cHmsPmf9BTEXlAVQoGAOlLRRTEFFFFABRRRQAUUUUAFFFFABRRTZHSONpJGCIoLMxOAAOpoAgvrxbZ4Itu+WeQRxoD17k/QAE1ZrB8NO+rXU3iCQMIZAYbFW7Qg8v9XIz9Atb1AMKKKKACg9KKD0oAgg/wCPh/oKnqvD/wAfL/7tWKACuOv45Jte1GOKMyOQ2FCFj0t+wZf5iuxrjdbsfFEev3F3o8MIRjlJGYHIKoGBU+6CkxoqzpdJp+orPHcqBYXGPMEygfuz0DFl/wDHqtalDeSahcLDHcsu/sszoePQMi/qaguB4+udOurO6tNOlWeF4iVGwgMpGfvn1qa5m+IUnEFrp0C/7u4/mXpFFjwyjR+JLmN12MsZBXbjB8q17ZP8zVXWNY0vVHvtJ15ptLe1c+WUmI81cEZ6c/TmrfhKx16LWJ7vWIYh5kbEyK4JZz5YxgdBtjFdFdWNjdsrXVnbzsv3TJGGI+ma5MZh6leHLBrzTV01+Z0YWtTpT5pp+TTs1+hw+g+IpdF8Crc3EIdvOaKyUrt3rjIJ9utWPCh0+41aPVNV1i3u9Wm+WKJW+WLP8IHrXYXVjY3UaR3Vnbzon3FkjDBfoD0qGDR9JglWaHS7KKRDlXSBQQfYgV58MtxEJ005qUYJWTvuuvr2vsdksfQlGdouMpXu1bbt6d+5l69p+kaas2tfZC91vDRx722vMeFO3OM574rIMVxYahBpNxqslgj2r3c9wjBTLOWOeT2HHFdldWdvdSQPcRCRoH8yPJOFb1x3ou7O0vFVbu1guApyoljDYP41vXy7nk5U7R9NL972tvp93mzKljuWKjO7/G3a1+39bGBp+uXsPgSPW7q3+0SxoGkGdm5A2C/TsuT74rEPxK320k1voskrI+0qJuzMohb7vRw272x3rvniieAwPGjRFdpQqCpX0x6VVGk6UIZYRplkIpkWOVBAu11UYVWGOQB0HavQo05U6cYSldpJX7+ZxVZxnOUkrJvbscSPiNeGC5l/4Rtx9jQG5BuhlWaTy1CjbkgnHXGBnjjlvizXJNe+EviSa4097KaCN4ZIi+7kbTkHAPQ9wK7iHSdKhgaCHTbOOJ4/KZFgUKycnaRjpyePc0selaXHpz6bHptmtk4Ia3EKiNs9crjBrSzIujyr/hNtc0GwuII9Rs9eRNIiuopIYAotWLKm1tp5ABzzzxziqOr+ItW1jSJdO1R/tK22qafJHdGJIyd8gypCMy8Y45zjrXsVnpGk2aTJZ6XZW6z/AOuEUCqJP97A5/Gmx6Jo0dr9lj0mwS38wS+UtugTeOjYxjI9aOVhzI83j8ZeI7m9hli1KzR7zU5NOXSxADLbAZAlJ6kjhiCMYrG/4Wd4njj8ySIER2zWMv7kY/tDBK/yAx05r2VNL01NRbUU0+0W9YYa4EKiQj3bGaY2jaOysraVYlWn+0MDbrgy/wDPQ8fe9+tFn3C67HFfGFbofCGZb+QS3WyHzm2hdz5GeBwOa42y1W38N+IdTvbG103RS2kfuYbGYXdvv81QXfZjDcgAEd+TXt19Z2l/bNa31rBdQN96KaMOp+oPFVLTw/oVpDNDa6LpsEUy7ZUjtUVZB6MAOR9aHHUE9DzOPxt4pWy1q3F5bPPataGKa4jijYCX7wwrFM+mT9aqw+MNRm1rTZ7hItRurCW9GJLNFmBW2ZwoKkrkkYyh5HWvV4dC0SGKWKHR9PjjmQRyqlsgDqOgIxyPan22j6RamA22l2MJtyxg8u3VfLLDDFcDjI4OKLPuF12OS8Aa9qmo31r9u8RaTqK3tn9pNrDFslt2z0GMgqM4O7BzRrHxAl06Ke6OkRyWomnt4MXeJWkiznem35FO085J6cc12Fjpem2Esstjp9payTHMrQwqhc+5A5qOTRdHkuZrmTSbB551KyyNboWkB6hjjJH1p2YXRhXGvX9x4a8RtNarp99psbofJn8wA+UHDBto/venauRHjPWdOgW11KWU6pZ6XIjxgZW5ldoxBKB3yCfxDCvU2s7RlnVrWEi4/wBeDGP3vGPm9eOOe1Ry6Zps1xDcS6faSTQgCKRoVLIByApxkY9qTTBNHluna7q14ukaTNe6pdXNtPdw3Rt5vs0twFVGjkO/bjhuhq/LNrsuu39pp8mvNc20lmtuvnh4YwY0ZxMc4bOWJIzntXe3+g6JqFwbi+0fT7qYgAyTWyO35kZqzZWNlYqVsrO3tgQoIijCZCjCjj0HA9qLBc57xV4ruNF1mOwh0r7YgsZb6eQT7CkcZAbC4O488DIrEHxIu/squ/h8RTP88aNdg749hfcAqlsgDn5ccg5rvntLV7oXT20LXAjMYlKAuEJyVz1wSBxVIeH9BEPkjRNNEW8ybPsqbdxGCcY64707MSaOD1fx1eam+lJp0DWUJvtOM7/aQJGE4DmMLjldpwWz17U/RPiFcjTrdl0d5raKOzM801/vlH2hyi/wfMQR7V3Z0HQ2lgmOjacZLcKsLm2TMYX7oU44x2x0p0eiaNHEYY9JsFjYICgt0AIQ5TjH8JOR6dqVmO6Ob8OeN5NY8Q2+nf2ZHDBdJcvDL9qDOBC4Q702/KSfeqN98R3tr29txowkEXmrAwuf9Y0cioQflwv3uxOMV0Gj+D9H0vXZtZt1na6kMhzI+4LvILYOMnOB94nHar7aBoTXD3DaLpzTOxZpDbJuYnqSccmjULo5ibxlqUjXumx6Vaw6jbCcSl77bGoREOUYp8x/eDjAxg5NdL4RnmuvCej3NxI0s0tjA8jsclmMakk/jUt5ouj3gYXmlWNwGkMh823VsvgDdyOuABn2FXIIooII4II0iijUIiIuFVQMAADoAKaTEx9UNc/49U/66D+Rq/VDW/8Aj3jX1kH8jTETWP8AqxVmq9j/AKsVYoAKKKKACiiigAooooAKKKKACiiigAooooAKKKKACkdVdCjDIIwRS0UAc3dQtbztG3bofUVFW7qtt50G9R86dPcelYVIYUUUUhhRRRQAUUUUAFZXiCxuL2fSWgRWW2v0nlywGEAbJ9+o4rVooA5STQ9Qa2uEEabpNfS+HzjmEMhJ+vB4rP0/wxrVvc2tszu1vZ3DzRyyXe6In5tuIgMhstzk469a7uilYdzzxPDviJzG81nukGnXNpI73wYF5EwpReiLkAYHr7Vqav4fvroWarZ2twkOkfZXjmkwpk3xnaCORwhww6HFdfRRYLmB4QsdSsjeNfK8cMjJ9nhluBPJGAOcydxnoDnHNU4tD1Bba2QxR7o/ED37fOOIizkN9eRx1rq6KdhXOQXRdXtNbk1i3torh0v7mRIDMFLxyqgDA9AwK9D2Jp2i+H9Qg1yDULuOFd/2uWUI+RC8pXaq+vAOT7mutopWHc4jw74b1ezvtMiu2la2052ZZHvN6NwQNkYAKk55zx161d8VeG59W160mQL9hlj8u/BYAkLkx4HfkmuqoosFziNK8Pa1Z2FhfyxwXOqW12ZpYTKAsi+X5Qw3QMFAIz3zVm30PU5tcttYureCJn1E3MsKyBhCohManP8AExPJxXXUUWC5xdn4b1Kx1efV7dQ09xezpNGZRg20mMMueFYEZx3qnZeFtbS3hs5/MaOzt5o4ne93o7NGyrsQAbc553V6BRRYLnF6hoOoC10wW+nK81tYLAJbe8+zywuAMgn7rJ7Y/OtXUtJv7rwjb6e0kD30IhkJxtjkeNg2OOgOMVv0U7Bc47VdH1rVk1S8ms4bW4uYbeCK3E4bISYOzM3T1wPatnxba6ld2MC6aNzpco8qrII3aMZyEcj5Wzjn61sUUWFc4C28N60qOjWaRqb64uV3XYkO2S32AFjySGAyfet3UNFu7vwFBooZYrtLWBT83G+PaSMjsSuM10VFFh3OFTw7rj3n9sSRs13BLC8cF1eiVpQm7ILgBR97jipDpGvT3F5qUmnQRTtqlveRW32lTvSOMoQWHAPOa7ailYLnFWek68mpPrclhB9oGoyXC2f2lTujeFUzv6bgRUup6b4gu2gmNjbRh/O86C1ufJYMxG0vJjLdPm24ye1dhRRYLnFaPomtWkdoktnGQNFfT5CJ1+R9zFT7g5H0ptpomu6fp93aQWdtcf2hYwwSM84X7O6xeWcjHzL34967eiiwXOMHhvUIfD+r6dGqSPPcwNCxcDzERYwSfQ/IetQahoniC41DzntvPaPUhciQXoSNow+QBFjAbGMlueOtd1RRYLmBpOmaha+CG0zEMd95UyoHw6BmZyuexHIrnT4d1+aPUd9oVa601bcGa+ErGRXDcnoAewHAr0GiiwXOQ1XTvEFxc39xaWkUUl5p0MQLzIfKkRiSvcHIJwegNUU8Pa213eytZFEuZLKQGa+EzjyZMtuJ9QSRjjjFd7RRYLnJxaHqK+HNOsvKjE8Gqm6kG8Y2ea7Zz3OGHFP0HRb+z/4Rbzoo1/s23njucODtZwoGPXoeldTRTsFzgofDWuWkNjcQed50cM0MsVveLEwDSl1IYggjB5H0qxpnhnULPTdVtfLiLXGlpbRFZMgyAOSMnnALDk12tFKwXOf8O6fqFhrF488C/Z7i3tsSiQHa8cQQqV69Qeazda8O6pcareahbFlIvYp4VjnEbSKIijYbB2kE8ZrsqKLBc4VvDWsppxurcBdTkupGbzbjewilQRvufoWwA3HcU7WfC+pJd3K6X5r2t1aR2+xLsQqmxSuHBBLLjnjnrXcUUWC5xL+HdRhW4C2UV0v2uN49t0YZdqwLHuRwflOQcg9RW34f028Xw5Lp2rtvMxlXaXDssbZwpYABjg9cVt0UWC555YeD9Z3WMl4YjJJN5eoESA7rdChjx6k+Xz/vGr1x4d1V9QvZhDHsmfUWQ+YORNGFj/Mj8K7WiiwXZzmt6XqFx4Gi0u2hikvUjtx5buApKOhYE+nyms7W9D1rXprm+mt49PmWCKKGJbgMZCsokJLgYXpgdeua7SiiwXOW0Cx1qwu7m/mtZJpbqSGJ1nvg7rEM7nLAYOM8KBk+tdTRRTQmFFFFABRRRQAUUUUAFFFKAScAEk9KALGn2/2i4Cn7g5augHAqvp9v9ntwp++eW+tWKokKKKKACiiigAooooAKKKKACiiigArjfEt2/iLXV8J6e5+zR4k1WZD91O0QPq3epPiD4ok0tItH0lfP1q9+SGNefLB43H+n51o+CfD8fh7Rlt2bzbuU+ZdTHkySHrz6CluNaam3FGkMSRRIERFCqoGAAOgp1FFMQUUUUAFB6UUUAV04u/qpqxVeQ7blD6nFWKACo7mXyLaWYqWEaFsDvgZqSq2qf8gy6/64v/6CaAOfh8S6vcJ5lv4deaPJAdJyQSDg/wAHrSTeJtXt4/MuPDrwx5ALvOQAScDPyetY9tqd9YQ/Z7O/iih8xwI2RWaI+Zgs/opJJHtikutVv7yCSC8v4ZoVkQGNVVTOd/DRkdVBAJ/GouXY72xuBdWUF0qlRLGrgHtkZxT5pYoYzJNIkaDqzsAB+Jqp4f8A+QFY/wDXun/oIriPiFeXGsW18lo2NO03b5zjpLKWC7R9MmuPMMcsHRdS130Xeyu/klqzpwWEeKqqF7Lq/wAPxO+mvLOEI011BGHGVLSAbh6j1pIL6ynk8uC8t5X67UkBP5CsT+w9J1TQdOm1SHeILVcHeVCjaCen0rI+HukWsl5d69aweRAWaG0jyT8o4LEnrmsHjMT7enBQVpa7u9rau1reW/Y2WFoeynNyd4+Ste+i3/Q7ZZ4GmaFZo2lX7yBgWH1FKZYhMITIgkI3BNw3EeuK870NAt5pCrE6alb3Mr6jIYypCc5LMeoPaug0O7s5L2bXdQuoIHvD5dmksgUiFTxgH+8cmpw2a+2teKV332Vk3802lbuOvl3sr2d9O3W7X3NK/odPRQORkciivYPMCiis3xJrVnoGmjUL4SmEzRw/u1ydzsFH4ZNAGlRTVkjZN6yKV7kHis3V9dsdMutNt7jzGbUrj7PAY1DDfgnk54HFAGpRTDLEN37xPl+98w4+tKZIxnMijaMnnoKAHUVjeLPEdj4bsoLq9huphPOsESW0e92dugAyM1H4a8U6drst3bww3lndWe3z7e8gMUiBvukg9jSuOxu0UzzY9nmeYmz+9u4qrJqUaarb6eLe5czxNIs6R5iULjhm7E54FMRdopqOj52OrY64OcU6gAoqK7ubezt3uLueKCFBl5JHCqv1Jpk19Yw+b5t5bx+TEJpd0gGyM5wx9BwefY0AWKKzb3XtDsvK+2axYW/nRiSLzbhV3oejDJ5HvSjXtD+3LY/2xYfamIUQ/aF3kkZAxnPSgDRooooAKKglvLSKeGCS6hSWZikSM4DOwGSAO5A5qegAooooAKKKKACs7WuTAvqxNaNZeqHdfwp/dUk/jQBetR+7FTVHb8RipKACiiigAooooAKKKKACiiigAooooAKKKKACiiigAooooAKxNWtfJl8xB+7f9DW3TJ41miaNxkEUAczRUlzC0EzRv1HQ+oqOpKCiiigAooooAKKKKACiiigAooooAKKKKACiiigAorlfHHjjSfC6eTJm6v2GVtozyB6sf4R+teSa38S/FWoyN5V4thEekdsoBH/Ajz/KuHEZjRoPler8j38t4bxuYR9pFcse76+nX9D6For5eHibxGJPM/t7U9/977U+f51vaH8TvFGmyKLi6TUYR1juFGcezDn881ywzmk370Wj1K3BOLjG9OcZPtqj6DormfBHjXSfFMRS3Y296gzJbSEbseqn+IV01erTqQqR5oO6PksRhquGqOlWjaS6BRRRVmIUUUUAFFFFABRRXPeM/F2k+F7YPeuZblxmK2jI3v7+w9zUVKkaceaTsjWhh6uIqKnSjeT6I6GivAta+JvirVrjydPdbCN22pFbpukPoNxyc/TFRS2vxEEwafVLuKUDLCXV40aPv8wMgKfQ4rzJZtTv7kWz6mHCFeMU69WMG+jf9fhc+gqK8Mk8TfEPwk0MmqSm6tZcbGmKzRycZ4kU9cEHrXofgXx9pfiYrasPsWo4z5DtkP8A7h7/AE610UMwpVZcj0fZnnY7h7FYWn7aNpw7xd/vOwoooruPCCiiigAooooAKKKKACisfxV4k0vw1YfatSm2luIol5eQ+gH9a8f8RfFXxBqEjJpvl6ZB22APIR7sen4CuPE46jh9JPXsj2csyHGZiualG0e70X/B+R7xRXy/L4o8SSyeZJr2pFuoP2lhj6c1paT8QvFunSBl1aS6QHlLr94D+J5/I1xxzmnfWLPcqcEYpRvGpFv5o+jqK4TwN8SdM1+RLG+RdPv24UFsxyH0U9j7Gu7r06NanWjzQd0fKYzBV8FU9nXjZ/1t3CiiitTlCiiigAooooAKKKKACiiigAooooAKKKKACtPRrXc32hxwPufX1qnY27XMwTkKOWPoK6FFVECqMADAFNCYtFFFMQUUUUAFFFFABRRRQAUUUUAFcp8QfGNt4Zs/Jh2z6lKv7mH+7/tN7e3eqvxC8d2vh6NrKyKXOpsPu5ysPu3v7Vi/Djwhd3t8PFXibfNcSESQRy9SezsP5Cpb6IpLqzU+Gvhi5gkk8Ta8Wl1a8+ZQ45iU/wBT+g4ru6KKaVhN3CiiimIKKKKACiiigCteDbh+4OasjkZqK5XchotW3QL6jg0AS1W1X/kGXf8A1xf/ANBNWaZcRLPbyQsSFkQqSOuCMUAebyeZvkb5wJGdEcF/9LIkUeUcHgL93I9KZiUKflcCF1V2zJ/oJLn92OfmB6Z966j/AIRTlybu2Yuu1y1khLD8+vA5pD4T4TF1bLsGEIsUyP165NRZl3Rs+H/+QFY/9e6f+giuQ1/wV9l0G6GmXmpXMmQy2xddjksM5AAz6/hXb2VutrZw2yEssSBAT1IAxU1cuMwFHGQ5ai6NJ9rm+FxlXDT5qb6p272OSudNv7LwBJZWn2u5u5YwCjnLruxlR7DmtzwxaGx8P2NqyFHjhXep7MRk/qTWjRRRwMKNRVIvaKj8twq4udWDg1u+YxfFHn3S2+j26yD7Y+J5FHCRDlufU9B9axNb0q4h1HUxHpL3sN3ZpBaFApEBC4wc9BnnNdrRUYnL44htylr+Ss1bX1b/AOGLoY2VFJRWn56p3/Bf0zmdZt9bsPB1r/Zpln1CxETNDGR+/A4ZOfYn8hXNiHx8NBuhLcXf2m3littyqGaaMMzPMqggkkMi9QcKa9KorthTUIqK2Ryym5Scn1PK0tfiA2lz3El9qaypLEgTyxloSDuYIDkvnZ/FnGe9WvFWm+ItU+E8dndWtzqGom6iZoygSR4xMDyMnB2++a9Kop8ouY8XvPC+vT2WrtoeiXOkaTNcWx/syTbulVM+YQgbGDx8u4bsdafpXhjxLGmk7bSeKFdba4hjaER/ZIzERu2B2Cru7ZNey0UcqDmZ4vpXgvVL422nTaLc6fMtrcxavfSyApeswOwjBJfDbWyQMYrPsvCXjS8mtZNQtJkTVmjtNRQj/UwwMm1m5/iCn8zXvFFHKg5jhfjDpmoX2h6Wml2d3O1tqEMrLaAeaiL1K54yO2e+K42bQ/E00Os3EWi6pc215Lal/wC1Chu22Z3HbGwDqBjCk4r2yihxBSPE08La02hXkMmlakIY9Z+0QwrFGB5Rjxu8gnawz/AGGOtT6d4b8WN9g8nTm0+4XS9QhikU7ViZ2Hl5GTsJ54HAr2WijlDmPP8A4baUbG9LweFr3RnSxWK5mnufkuJgeSIwTu7neSD2xVEReNZpLaFJtcieSRF1OR9gVCZlBMH+yF3fhjvXp1FOwrnDapper33w/wBV0i8S7vJWu2ii8wgySQeaMHPf5c81z134e8Vtf3OhtZC7tXS3tFvJXKxy2sbvJhyMkEghDgH9a9aopcoXPJdKsPEmmajaw3VrqcIsLN7NZ7S1W5WVRLuTG8dNpAzgdK3rTw1qeo6hqbXVwlpYvq8d4qPaZml2JEQQ+7CglcEbexrvKKOUOY4DxXB4tm8ZKNPuNTh0zzLOMmAqE2M0gmbkdQNn0rF1J/iGmlRRW6as1zALgpJwfNInIjDADk+WAck4IPTNes0UcoXPIbLwzrR1+KJodXtgutXly10jD5Y3hOx1Y55J4PGea9H8FyapL4U02TW0dNRMC/aFcAMH9wO9a9FNKwN3CiiimIKKKKACsl283VZD2XCj8K1XYIjM3QDJrJ0sM7tIw5YkmgDVT7op1A6UUAFFFFABRRRQAUUUUAFFFFABRRRQAUUUUAFFFFABRRRQAUUUUAVdRtRcxccSL90/0rBIKkgjBHWuorN1az3g3EQ+YfeA7+9JjRkUUUUhhRRRQAUUUUAFFFFABRRRQAUUUUAFc18R/Ey+F/Dz3Ue1ryY+XbIf72PvH2HX8q6WvB/jrqT3fjEWIb91ZQKu30ZvmJ/IrXFmGIdCi5R3eh7nDuXRx+OjTn8K1fov+DY4W7ubi8upLq6meaaVizu5yWPrW5pmmaRbeH49a1w3sqXNw8FtBaOqMdgBZ2ZgeBuAAxyfSuera0fxB9k0ptJvtNtdUsDN56RTMyNFJjBZXUgjIAyOQcCvlYNX94/XMTCfIlT26paO3l/SNy80bwposenXt1cXepxamgntI2PkpFFnaTMVBYkMGGEHOOtdDpWj2PiGK40f7d4Rhs5ow1tLYnbLbyKw4PmYdty54OecVWGgL4+1rSYop4dKjOhLLBHFCWjQpIUZAM575z1/OskeB7CzunmvNcg1O1hnaDytOVjNNKqlzGNwwuFBJbJAx612KLTuorl/r5ngSqwqR5Z1Wqi12vbXTsrq1r9db6B8RL7S9H1600vwvZtYyaMxR7vBEs0nfPqPfvk9q9f8AeI4/E3h2K/wq3Cny7hB/C4/oeorxbxzfxa5omka59kitZi8tn5aMWJii2+XuJ5YgHGe9bHwE1J7fxTPppb91eQE7c8b05B/LI/Gt8FiXTxPL9mX9I4c5yyOIylVGv3lO+rd3o/e1/E9xooor6Q/NAooooAKKKKAMfxlr0Hhvw/canMA7KNsMefvueg/z6V81atqF5quozahfTGW4mbc7H+Q9AK9H/aD1J5NV0/SFY+XFEZ3HqzEgZ+gB/OuZ8JeGbLxRpF1BY3ZttctFaYxTH91cQ8DggfKVJHXg5r5rMqsq9b2Udl+Z+n8M4WjgMCsXVWs932XT5dX667GN4Xk1SLxBZS6KrNqCSBoQO5759sZz7Vb1qHSYvGkojk8zTBco8zQnzAinBkVT/FgllB74q1aWWoaJofiD7RbS216FhtyWGCsUjHcVPcHaq5HGG966z4Sw2134T1awgsUh1CYBRd3Nj58MqmWNVQ8cAE8gf3s9q4qVPmtB+p7WLxapc2IWqVo6edne+u19NHuznviRcXGpLaajamOXSGGVkhbIWd+XVx/CwGFAPZRiuPhlkhmSaGRo5EYMjqcFSOhFdJ4WWSPXtT0abYba4huIrlEOY8oGZWH+6ygg/41zC8qPpWdRtvmOvBwVOHsOitbzTvv573Por4W+Kj4m0H/AEph/aFqQlxj+L0f8f55rrq+e/gzqT2Hjq1hDERXitA49cjK/qB+Zr6Er6jLsQ69FOW60PyriXLo4DHONNWjLVeV+n3/AIBRRRXceAFFFFABVHXtUttF0e51O8bEMCFiO7HsB7k8Very39oDUnjstM0lD8s8pmlHqF4UfmT+Qrnxdb2NGUz0cpwX17GU6D2b19FqzyzxLrl94g1eXUr+Us7nCID8sa9lHtWfFFLLnyopJMddik4/Ku3+JCxXEV9cG3hjlstXazjaOMITEYywU467SvBPPJqn4Dv3tNG123tdci0e+uPs3kTSTPFkKzlwGUE9CK+TlBuq1J/M/XqOJUMIpUoWtZW7Xa7LonfYZCbXS/DukSTaHZXNxeTzLK91G27CsgGOR6ms7xdprWfinVra1spY7aG9mSJVRtqoHIAB9MVZ8Vx6640+41PXk1hJi620qXTyhCCu4ZYAjkiuotLzX9M1WaHX/HVvPDCk8VxatfyyEtsZdu0rgndiq5VK8Xpt2MPaypJVYtNvm0u+/TTptsjzUEgggkEdCDXvHwc8XPr2mPpl/Lvv7NRhyeZY+xPuOh/CvHfBtrDeeJbGC4hE0O4ySRnowVS2D7cV1Oj65ND4y8JatJ5cbXVoI5xHGEUq1xMnRQBgAL/3yK2wFWVGanfTZ/h/mc3EWEhjaEqPL7yV0+z1dvnZp/I94ooor6w/IAooooAKKKKACijv70UAFFFFABRRRQAU6NGkcIgyxPFNHoK3NLs/ITzJB+8b9BTET2VutvCEHJ/iPqamoopiCiiigAooooAKKKKACiiud8WeMtF8OxlbmfzrvHy20Ry/4/3R9aLgdBNJHDE0s0ixxqMszHAA9Sa8r8efEvdv03w0xJPyvd4/RB/X8q5TxD4m8ReNL9bCGOQRO37uzgzg+7Hv9TwK9D+H3w9ttF2ajqwS51DqidUh+nq3v+VRdvYuyW5lfDbwDJ5qa74iQtITvhtpOTn++/v7fnXqdFFUlYlu4UUUUxBRRRQAUUUUAFFFFACOMrVe0O2R4/xFWaqzfu5lk7A8/SgC1RRRQAUUUUAFFFFABRRRQAVl+KNRvNJ0efUbSxhvFt43lmSS4MWEVSxwdrZPHTitSqms2S6lo97pzSGMXVvJCXAyVDKVzj8aAOe0/wAaW41JLDXIrbS5pbeKeHFyZFcSEgDOxcHgfmK1X8TeH0E+7VrUeQwWT5+hJx+PPHFUL7whb3cV1G124+0WVvaE7AdoiYsG/HNZH/CtLFVuBFeIu9v3RNohKjfuwx6sfcEH8anUrQ6mLxDocs1tDHqls8l0AYQHzvBOB+ZBFOu9e0az1NNNutSt4bx9u2Fmwx3HA/M1zNr8OrKDULK8a+adrfyzIZYFdpGRiykMeVHOO/A696t6p4WvNS8S6hdS3wg026itkkiRAzy+WzMRk8pyRyPU+lF2Fkar+KfDqJI7axaBY5BGxL/xHOAPXOD09KX/AISfw/unX+1rXdbjMo3/AHeQPx5IHHc1z+kfDqw068gnju9wt7iOWMC3VSVTdhWbqx+br7dO9SXfgRbqwOnzaqXtInMlrG1qhMbGQP8AM3VxnjHGe+Tg0ahobY8UeHjPBANXtfNuArRLv5YMxUfTJBH1GKq6f418OXdsk39oxwb5XiVZjtYlX25+hPQ+9Z9n4CtLaxuLVL1gJ44VYpCqgGOdpcgDgZLY9gO9VdT+Hf20Mra1IsZaYhTbg7RJKZP73UE4z6enWjUNDpP+Eo8PfapbX+2LTzogzOu/oF+99cUp8T+HwsDHVrUCclY8vjJBx+HPHNcYngHVLq5TTdQu4v7GtI5ktSFUv87AqTxzgjkH6e9Xn+G9v5VusWpeRJGzM7xWqpncwPy4IK9O5Ye1F2FkddPrGlwXZtJr6COfzUh8tmwd7glV+pAOPpUC+ItDaSCNdUti1wu6L5/vDJA/PBx61leLPBdvr2oC+N/Nayi38tSig4kBOyX/AHl3MB/vVBffD/TbjVLa8jmEaQxQxmMwK5Ii+7tY/d9/6U9RaGxB4p8OzCAw6xaOJziIh+G5x1+vFWZtWtodci0uaW3SSaLfEDL+8dsngJjpgE5z2rmbj4d6fM2mk3X/AB520Vs++3VzIsbbgRn7hyTnr/WrOt+Gb7UvGCaxFdJZfZbdFtZgokO/LbsocDG1sdaNR6Gq3ifQFkSP+1bZndSyKrZLAZ6f98n64q14f1W11vRrXVbPf5Fym9A4ww9j75rlrP4fR293YXA1aUm1VQ5WEI0m0seoPAO7kEH2xXT+HNNOj6Ja6Ybj7QLZPLWQptJUfdyPYYHvihXE7GhRRRTEFFFFABRRRQAUUUUAFFFFAFPWJNlmUBw0hCik06PbGKr37+fqCxjlYxz9TWjAu1BQBJRRRQAUUUUAFFFFABRRRQAUUUUAFFFFABRRRQAUUUUAFFFFABRRRQAUUUUAY+q2XlkzxD5D94DtWdXUkZGDyKxNTsjAxkjGYj/47SsMo0UUUhhRRRQAUUUUAFFFFABRRRQAV4T4n0mLVvjXPpd803lXMyjMWAx/cgqATwOQBntXu1eS/GCCfQvGGkeL7aESKrKrqeAXQ5AJHqD+lebmkL0lLomr+h9NwrWcMXOEXaU4yS9d1+Rl3XgnS/7UutEXTdWtb9LCS8hka9ilikCrnAwg3c8HniuI8LaNda/rtrpdpG7PM43kD7iZ+Zj6ACu58HajLqdveeGfB66rDNdW8mTfXSvHbp/GV2JuDEcccHPOa19Zt3+Gvw+U6TGw1S/m+z3N7JGUdCAT+7DD7uOh/E84x4vsYTXP9lb/AOX/AAT7WOOr4dvDt3qSsopv1vJ6uy8rvbTcz/iDrlp4aluNM8PzmO+kgFjIEkV1srdD/q0YfxOfnY9R060fD/TzNN4VtFmEUS293qMrYyGeRjAq/X5VH415azFmLMSSTkknrXpOmMsPwuGsQ3wiuLWzls1VUOd5uhIuW6A85A696mnV56jk1otbfNM0xeCWGw0KcX70nZu27cWvwv8A566nMeIFaHwb4dh2nBe7dvZvMAx9eBV74NI7/EKw2Z+VZGb6BTmtnxlZw6j4DbX7d4BFPdpexxLw0bSDZOvTGPMUEDOcGrv7P+ju13e69KuI0T7PCT3Y8sR9BgfjV0KLeKgl5P5L/hjLG46Ecprylo/eXzk9vlf8D2Giiivqz8lCiiigAooooA8E+OysvjnJGA1rGR7jkf0rnvCs81ra67cW8rxTR6aGR0OCrC5t8EGvRv2gdHkltbHXIlJEObebA6KTlT+eR+Nea+H/APkG+If+wX/7cwV8pjIOGKl83+B+vZJWhXymlbpZP5NI9QuZmbTrNYxb3banD5c+lXHypdfJG7mF/wDlk5MgIUcEjI54PN6fp8Pm3mleHPGU+jpcApc6bqiyQypgg7QVBV247YJHFXNc+94O/wCu7f8ApPbVYuo7LX9cvNM1y1+0RW9pYfZ548JPEZIo93zfxDJJw2eehFVJ3f8AXa5w0f3cL30abez2lyrR6Pp2fm9EcnqMS6BFLomm2V/JqN8BBJd3EBiLITzHCnPDHGWJyRxgVy9zBNbXElvcRPFNExSRHGCrDqCK7mzh1+10dNR8L+IJb2xIeRLSZP3yBSFJEbBlOCRypzzxVHxdZ3UuhW+p60qWWtxsIZYpXHnXcePlkZPvKy4wSwGRg9c1yzhdf1b7z28NiVGfK2nd2b15r+aaVl0029Lmf8OlZ/HeiBOovIyfoDk19M14X8CdHe88TvqzL+4sYzg9jIwwB+WT+Ve6V7uTwcaLk+rPg+NK8amOjTj9mOvq9fysFFFFesfIBRRRQAV4v+0KrLr+kzNny/spH4hyT/SvaK87+O+jvfeGYdShXdJYSEvj/nm3BP4ED9a4cyg54aVj3uGa8aOZ03LZ3X3qy/E5W8trHVdd8R6RqElwga4Gq2awbd9yojb5UJyMlW3Dg/dPFcVrulJZJBfWUzXWm3QJgmK4YEdY3HZx39eorQ0HVo7iO10/Ubo2s1qwbTdRH3rVgchG9Yyf++eo4yKSG6utJ1q90jxDah7a6mH22AADaxORLGRwCM5BHBBx0NfNzcZq/wDX9f13P0uhCrh5uKd7Jad0tG1+Ho9Ho0x2nah4cl0PT7LVxqyTWU0sim0WMqwcqedxz/DWdrEr6/4rvZ9Pt5WbUL2SSGHGX+dyQOO/NVtbsW0zV7vT3bebeVo92MbgOhx7jFa8c48P+Hrea1AGp6pE7ef3gt9xTanozENk9cDA6ms7t6S6f8MdPLGnapT1ctu2ur+XX8Db0jTdE0O3v9XbUbia70tDCzKq/Z555EZfKjPUlepbpweOhrIu7eWLUPCdmQVnWzhBXHKl7iR1yP8AddT+Iqxaz/2Vomn3WswwytCjPpmnFcB2Y5+0TDuOmAfvYHYc2fhZY3niP4gR6jeO8/2djdXErc5YfdH54/Kt4LnlGnFb/wBf19559Sbo06uIqSuop697JpJfe/m7LY+gT1pKKK+vPx0K5zxT4st9BuVtpbK4mkdN6kEKhH1/+tXR1zPxH0j+09AeeNc3FpmRMDkr/EPy5/Ck9hrc5m9+I2oPkWljbwj1clz/AEFYt54w8RXWd2ovEp7RKFFYNAqLs0sj1P4ZWV01lJrF/NNNLcfLEZHLEIOp59T/ACrsa8a0XxdrWlRpDHcLNAgAWKYZAHoD1FddpnxF0+XC6hZzWzf3ozvX/GqTRDizt6KzLDxBot9j7NqVuzH+Fn2t+RrTHPTmqJCiitLS7HeRPMPl/hU9/egRJpVltAuJRz/CPT3rTooqhBRRRQAUUUjMqgsxAA6k0ALRWHq3i7w3pgP2rV7beP4I33t+S5x+NcbrPxcsowU0nTZZ27PO2xfyGTSbSGotnp1c94i8ZeH9DDLdXqyTj/lhD87/AOA/HFeMa/448SayGSe/aCA9Ybf5Fx6HufxNVPDvhjW/EEv/ABL7ORoyfmnf5Yx9WPX8M1Dn2LUO50Pin4mazqe+DTR/ZtseMocysPdu34Vm+EfBeteJphcbWt7Rjl7qYE7vXaOrH9PevRvCXwy0rSylzqrDUbochSMRKfp3/H8q71VVVCqoVQMAAYApqLe4OSWxi+FfC+k+G7XytPhzKw/eTvy7/j2HsK26KKszCiiigAooooAKKKKACiiigAooooAKiuE3IaloPIoAhtH3RbT95eDU1VCfJuQ38LcGrdABRRRQAUUUUAFFFFABRXFSx+IdYvdTuG1C70i1tGK26BCokxn5iTjI4/WpdA8TXz+FEvp7G5v7gStD/o8eS+BkMcdB2zXlQzWm58s4uK1ab62dnotfTQ9GWXT5bxkm9E12urrXY7CiuT+GuoXupWuozX00jv8AajhXYnyxgHaM9AKz4NT1JpINUN9OZJNVNo1ruHliPOMbfUdc0LNqbowqqLtK/wBydg/s2ftZ07q8fzaud5TLiaK3haaeRY416sxwBWPZz3Go+JZ5I5nWxsQYdqthZZj97PqFHH1qfxT/AMgg/wDXeH/0Ytd9GsqqcktLtetv+CcdSk6bUXvb8xsXiHTXiSZmuIo3UMryW7qGB6EEipTrujhd39pW/wBN/P5da44bP3Aj8oy/Z4chNvmf6tepWVWH4g1daOTdMVil877FbZw0u/8A1k2cncH/ADbFaXZFkb8viHTI0EjNP5O5VMot32KWIAycYHJFakbpJGskbBkYBlYHgg9DXnw8rLBvI83zIM52eZ/x8R/9NHYj8q7bQP8AkA6f/wBesf8A6CKaYmi7RRXGzReINZ1TUm+33ek2loxW3AQqJCM/NnjI4/WubFYl0OVRi5N9F9+70N8Ph/bXvJRS6s7KivOIvE+s3miafZx3AjvLq7a3N1t6qu35h7/N+la1ncaloPiqz0m81OXULW+Q7GlHzow9/TP864KedUqjTjF8vupvTRy2W/5HZPKqkE1KS5tbLXVLc7GiuDOp6lv/ALU+3z+Z/a32QWu4eX5ecY2+vfNdBbz3Go+J5fJmdbHTwY3CtgSzHqD6hR+tb0cyhVdoxd21b0d9fuTMquAlTV29LP8ADp+KNHV76PTdPlvJEZ1THyqQCSTjqeB1rFXxRcOoZPD+oMpGQwKkEeo5q541VW8O3CvkIWQMR1xuGa52z17WY44LOE2JPlp5IcDBTBwWbdgHC9K9BvU4ktDWPito3QXOjXlurH7zsg+uBnn1xXS15zquqXmpwW8l20Jg+9CY1CsXMYbDDcSBtY8+tejU0waCiiimSFFFFABRRRQAVHcyrBA8rdFH51JWVqshmuUtV+6vzP8AXsKAE0yIsTI4+ZjuJrWAwKgtI9iDip6ACiiigAooooAKKKKACiiigAooooAKKKKACiiigAooooAKKKKACiiigAooooAKRgGUqwyDwRS0UAYeo2LQEyR8xf8AoNUq6kgMCCMg9RWNqNgYSZYQTH3H92kxmfRRRSGFFFFABRRRQAUUUUAFZ/iPR7PXtGuNLvlzFMvDDqjdmHuDWhRSlFSTi9i6dSVOanB2a1R4FJqXjD4a3E+kW/2aGKZy6zm2VhOOxDHn8O1c74n8Tax4kmhk1a4WTyQQiogRRnqcDvwBn0Ar6U1bTLDVrJ7PUbWO5gbqrjofUHqD7ivN9b+DtpLI0mj6o9sD0iuF3qP+BDn9K8DE5bXirUnePa5+hZVxLgJyU8VBQq/zW3+7VHjdLubYU3HaTnbnjPrXo3/CnvEHmbf7Q0/b/ey38sVv6H8HrGGRZNY1OS7AP+qgXYp+pPP5Yrihl2Jk7ctj3q3E2WUo83tL+STZ514O0PXPE0y6PZSzrYCQSTksfJiPTcR03Y6d6+idD0u00bSbfTbFNkEC7R6se5PuTT9L0+x0uzSz0+1itoE6JGMD6n1+tWq9/BYFYZXbvJn51nmezzOaUVywWy7vu/P8goooruPBCiiigAooopgV9TsbbUtPnsLyMSQToUdT6H+teC6zoUngjVL+21Wyub7Sr+3MEU0EojJHmI4+YqwDAoARjvX0FUF/Z2t/aPa3tvFcQOMNHIuQa4sXg1iEmtJI9rJ85nl0nFq8Jbq9vmn0Z4LceMdHuDZmbRb3/iXyF7TbeqMZjjTD/u/m/wBWDxjrRD4z0yK6N8ujXf2qVbVLgm8XYVhCj5RsyCQo6k4rtNe+EGm3EjS6PqEtkTyIpR5iD6HqB+dc63we18SbV1HT2X+9lh+mK8SeExkX8N/Sx9xQzPI6sPj5fJuS639N9TIs/Fum2NidP0/T9Tt7ZrSW3LrfgTAvKjkhwgwPkxjHfrWdDZah408WTf2baMrXD7m3NuWJfVmx/wDrr0DRvg5CkivrGrtKo6x2ybc/8CP+FekaHo+m6JZCz0uzjtoh12jlj6k9SfrW1HLa1Vr22iOPG8S4DCKTwS5pu+rvbX13/rUr+EdBtPDehw6Za/Nt+aWQjBkc9WNa9FFe/CChFRitEfntWrOtN1Kju3qwoooqjMKKKKACmTxRzwSQTIHikUq6t0YHqKfRQCbTuj53+JHgq68MX7XFujy6VK37qXr5f+w3ofQ96qfbvD2pafpw1ibVbe7sofIZreCOVZowxK8s6lSAcd+1fSFxDDcQPBcRJLE4wyOuVYe4Ned+IvhLo97I02k3UumuTkxkb4/w7j9a8HE5XKMnKjqn0P0DLeK6VWnGnjW4yjtJfrv+T76Hj/iXUE1bX77Uo4mijuJS6IxyVXoAT64Fakd34YvtP0tdVk1aC4sofIkW3hjkSZBIzjBZgVPzkdDXSS/B7Xlk2x6lp7rn73zD9MVp6T8G28wNq2sqU7pbR8n/AIE3T8jXFHBYpyfub9z3a2e5VGlFKt8O1r32t2/M8+uxfeLPFcx060lkluZP3UWc+Wg4UE9AAAPave/AHhe38LaItopEl1KQ9zKP4mx0HsO1XvDnh7SPD9r9n0uzSEH77nl3+rHk1qV7OCy9UH7SbvL8j4jPOIXj4rD0Vy0l97ttf/IKKKK9I+ZCg8jBGR6UUUAeLeNdJ/sfX5oEUiCT95D/ALp7fgeK1vC/gptY0M30t09tJIx8kbcqVHc/jXZ+NfDy69a26oypNFKPmP8AcJ+Yflz+FblrDHbW0dvCoWONQqgdgKnl1K5tDyLVvBmvWGWFsLqIfxwHd+nWuelSSJzHIjI46qwINfQVV72wsr1Ct3aQTg/89EBo5RqZ4HVq01LULTH2W+uYR6JIQPyr1K+8CaBcZMcU1q3/AEykOPyOapP8JJ5IvMttWCZ+6s0X88Gp5WPmRyFr4y8R25BGomXHQSoGH8q3bX4q+JIgPNhsZ/rGV/kaS6+FXiWInyZbG4HtIV/mKoTfDrxdGf8AkGq/+5Mp/rT94PdZuxfF7VOPN0izPPO12FTf8Lguv+gLD/3+P+Fcp/wgfi//AKAc3/fyP/4qlHgLxeSB/Ykw9zIn/wAVReQWidLL8XtS58vSLQem52NU7n4r+IpB+6t7GD3CFv5ms+H4b+Lpf+XCKP8A351H8q0rT4T+IJP+Pi7sYP8AgTN/IUe8L3THvPiD4tuhg6qYR/0xjVf6VhX+q6nfkm91C6uM9RJKxH5dK9PsPhBbghr7WZX9VhiC/qSf5V0ul/DrwpYkMbBrtx/FcyF/04X9KOWTDmijwaztLq9l8qztprhyfuxIWP6V2GhfDLxHqG17tYtOhPeY5f8A75H9cV7haWlrZxiO1toYEHRY0Cj9KmqlAlzZxfh74beHtL2yXMb6jOP4p/ug+yjj8812UaJHGscaKiKMKqjAA9hTqKpKxLbYUUUUxBRRRQAUUUUAFFFFABRRRQAUUUUAFFFFABRRRQBFcpuQ02zk3IY2+8n6ipz0qpOrRyCVOoPT1FAFuimxusiB16GnUAFFFFABRRRQB5tr3iO31nWJtNudT/s7SYWKyFAS85BwRx0Fdr4Xn0mbSEXRWVrSEmMYBHI5PXvzV821sTk28RP+4KfHHHGu2NFQdcKMV5eEwVajWlVqTUm+tnfyS1sku1j0cTi6VSlGnTi4peat67b/ADOP+FvNvq//AF/N/IVo+IbXTtNDala2EB1WdxHbtt5MjcA49upPtW/HHHHny0VcnJ2jGTTJbeCWWKWWFHkiJMbMuShPBI9KqlgPZ4SNC6bWzttruvNdCamN58Q61mk+l9/J+Rw99BFpd8mmX2o3FpZxWJkikSQx+dOSdzEjqfatWOa8n8DWU2oBvtDNCX3DBP7xcE/hXTSRxyY8xFfHTcM4qprljJqGmSWkVwbeRirJIFDbSGBBweO1PDYD6vVc1LTZL7vPpayFXxntqai1r3/rv1Obj0nULvTbSWJYpomtosI9xjHyD+Fo2H8qVtOmeSayFnG0q2Vt+6Ii2r+9m/2dv5Coo/BmqRMDb+J763A/hh2ov5AYqx/wjGuea8v/AAlV2HeNY2YRoGIUsRzt/wBo136nJciu9MvrLTy9wUWLz7cBFnLjPnx9gigflXS6B/yAtP8A+vWP/wBBFcx/whupmRZJPE15OysGXzwsgBByCAwPQ11unW5tNPtrUv5hhiSMtjG7AAz+lNCZPXnHiLxHDq2szaTNqX9naXCxWV1BLzEHBAx0Fej1Eba2JJNvESep2CuDMMLVxMFCE+VddHqu2jWnc68FiKeHk5Tjd9PLz1TOE11/D83hqzbTY53s7W42C5t8hrdsAliCOeoJqtpFr/a3jSzuLXULnU4bUCSa7lXauR0Vf0/WvRliiVCixoqnqAoANLHHHGu2NFQeijFcUsm9pVjOclZct0lb4duu3qm+iZ1xzTkpyjFO7vq3fffp+Vl5GD4httN01X1aHT4W1ORhHAdvLStwD/XPtWHeW8el31vpmoajcWlktm0vmpIY/NuCTuJI6n0FdvNbwTSRSSwo7xNujZlyUPqPSnyRxyACRFcDpuGa6a+XKpJyjZdtNPO9rXvp9yOejjnTilK7+f3W32/U5MT30/w+t5r9mW5JjJdxz/rBhj+GK5yMIY/KNlcSxOyNJaKrb7lsP+9X5Pu/4V6LrVj/AGhpslosgjLFSGK7gCCDyO44rAXwtdLgreQqwxtcGfcgGcKrebkDk8Diu2lSdOnGDd7JK/c5alRTnKVrXd7HNT8uJCd8rRIHuwD5dwPKQ7F+UDOfm69BXqFcq3hWdyFa6tkj4AWOOTCgAD5VMhUHaMZxXVVskZthRRRTJCiiigAoooJwMnpQBDe3C29u0h5PRR6ms/ToWZjK/LMck+9MkkN9eBlz5KcL7+9akCbFFAEijApaKKACiiigAooooAKKKKACiiigAooooAKKKKACiiigAooooAKKKKACiiigAooooAKKKKACg0UUAZWoad1lt1+qf4Vl11NUr+wWfMkeFk/Q0rDuYdFOljeNykilWHY02kMKKKKACiiigDH1TxFY6cl808c5Fk8aS7FByXXcMc+lZ9x430y3iU3NpfwSuFZIXRN7oykhh82MYHrn2qxrOleGbyZ7zUZoR5h2uTeFEZkG3kBgCQOPUVBq0XhBbH+0bm4tzGkOyOSG7wzLGp+VCrcnBIIHXvS1HoSSeL7PzhHBp+o3Ks6orxxoFZ2j8wL8zA52880xvGVm1vJPFY3xhVY/37IojDyIGRT827ncB04JqzHD4ZWQss1mjxOtwym4AMZ8vywSM8fKcc/zrPtNF8KRXFzM2oW0sOInEJvP3cSKiopI3YPQEMfUUahoTQeMLc6ZDeS2F60bIivLDGpj85kDGMZbPfGcY96W/wDG+jWkxjZbmX/ajRSCNqkkc843Aeuc4BpYLLwop86yvbENborrm78yKPaoVZGTfg4GBk/nUFtpvheKx06we4S4XZMyXEU21HA+aTcytjbnsSRRqGhdTxILjWLKzs7Kdra4uJYGunUBCURiQvOc5XHIA603VPF1hp6yzTWd81tHMYBcRxqUeQHBRfmznPHTHHWn2tj4a+3rqttcQGSJzIrJeExo0gK7tu7aC2SOnJ96ZfaX4Vupbqa6lt22SeZcKbwiON8/eK7sK3HXANGoaG7aytPbRzNDJAXUHy5ANy+xwSM/jUlVdL1C11K2a4s5PMiWR4tw6EqcHHqOODVqmIKxb/xNptlrsejzed577dzKo2Ju+7nnP5A471tVn3mi6beXwvLi3LzYAP7xgrYzjcoODjJxnpQBkxeNdMmYxw2t9LKZFjSNEUtJu3YI+bp8p64I9KaPGVrJBbyJZ3cHnmJ4xPGv7yJ32ll2semD1/Kr9j4X0Wyuorm3tZBLFjyy07ttxnHBPbcfzrJSbwTLcQWRmhQ2im3jMk+1UETg7dxbrluO559KWo9C5B4vs5hEi6dqQuJ0SSC3Mab5UYMQy/NjGFPUg0/UfFFra+HrLXFilNrcMMqUBkC7HbGM4z8vriodT0HR9QkhtLG9gtr22iRFCyF3WJQ20YDhh9885Ge+RUsWneHLjSIPDsl3b3aWKYaP7SN6lVKsWCnI+82fTNLUNBV8VWzS/Zl03UmvOSbURoZAgUNv+9jGGHfPPSi58WWFvHNNJaX4tomkT7R5QCNIilmQZOd3ykcgDI60TWPhe/lkvftNuz7AzzQ3pUhAAnJVuFwAD2yKbPpPhQzXKyyW4IDedEbwhY942ltm7Ckg4zgHn3p6hoRt400+IO93Y6haRRna8ksabQ2zeF+Viclef54qEePtHOALW/L55XYnA9c7sH6Ak8dKnth4R1YXgjktZ0gm3z5n+XcI/L39cbdpxnp+NMvdG8KwzpZ3qyKZIWmMkt1JtMY2qQzlunI4PFGoaFzV9ffTtXFs2n3Fxbiy+1SSQqC0Y3EEsCRxgduaz77xxpqi5isUkmmixsZ1xG53KCMg5HB7gdK0NQsfDmqyLdz3EMmyFYd0V4VXy2bhTtbBBPr1qtJZeFZrxETZO15K0QWGctGrgbjwrYU/L6c0ahoP/wCEv08NbNJaX0UF22Led41CSDONwO7IGSOoB5HFXPD+v2WuKWsknCiJZGMigbdxYBTz1+XP0IqM+FtDaKWJrNmjkQxlGmcqikhiEGfk5APy46Vf03TbHTvP+xQCHz5PNkwSctgDv04A4oVw0LdFFFMQUUVnX+uaTZRNJPqFvhJkhcLIpKuxwARnj1+gJ7UAUtU8VWOnXN1BPbXZ+zOkbOqrsZ3UMqglhzg98Yx9Kof8JrAbxNsDfY3jEgOw+YR5cjMMZwCCmP8AOat6xN4VSK7kvLu3bzbiIzmK5+dZOEQ8NlMAdRjjNOTQ/C96728aW9w8K+W6JclmQbWXnDZBwzde/PWlqPQqx+OtNkEvl2Gov5Cu8+1Iz5SrtyxO/GPmHTNX9O19ZbHVb29t3toLC4ePdwS6qAc8E88/qKqwaT4Rtkv5Vnt9sqG2u3e+LABsZViW+UnaPQ8Vehh0APeafHPau16S89ubgMWyoBO3PHy4Jx9aNQ0Kk3i22ilMDaXqf2lVkeWDy03xqiqxY/PjGGBGCe9b9vNHcW8c8Tbo5EDqfUEZFc9b23hW3aVvOhTCtE0813nzBMi5Adm+bKqoHpjitiG60y1jNol5axi1iG6MzLmNAOC2TkDGOTQgLlFR208FzCs1vNHNE33XjcMp+hFSUxBRRRQAUUUUAFKAWICgknoBT4IZJn2Rrk/yrbsbKO2Xcfmk7t6fSmIg07TxHiWcAv2XsK0aKKYgooooAKKKKACiiigAooooAKKKKACiiigAooooAKKKKACiiigAooooAKKKKACiiigAooooAKKKKACmuu4U6igCkjfZpSD/AKtjz7Gro6VHPGHUjGar20phbyZPu/wk9vagC5RRRQAUUUUAFY3ijxBb6EbBJVjaS9uVgjEkvlqOMlicHoB/KtmsfxRoMGvw28NxM8UcTuzBBywaN4yM9uHzn2pMECeKPDrW5uF1qxMQkEZbzhjeQSB9SASPpU+oa7o+nzpb32pWtvK6b1SSQAlfX9DWDa+CmGpWOoX2qC6msni8oLarGpjjV1CkAnJy+d3twBVnX/CY1XxJa6wL825h8sMiwgswRy2N2Rwc8ghvbFGo9C7pHijRdT0lNShvY44TCJmWVgrRqTgFhnjkEVDL4s0hddXS47q3k2wzS3EqzDEHllRhvruP/fNYjeAZhpkdjFrnlobVLSc/ZAfMjRy64+b5TyQTzn2p9z8P0ug8FxqzPaLbywW0QtlDRh3D5Zs/PgqOoGaWo9Dfk8U+HI1hZ9asVE2fLzKBuwcH8iRUFp4w8OzwSTNqUNuiXMlt++cLudDg456cjn3rJsvh/b21teR/bl33dnPbOY7YIqmTHzAZ7YHUnPrUV98PftFqtsusFFSeaSNvswLoJdpYBgwOcr16c8g4o1DQ6261bTLWQx3N/bQuAhIeQA4dtqfmeBWV/wAJjoi+IJdImvbeIqiGOVpRiRyzKUHuCoB9ziofFfg228QS2ryXkkBggeJtqA+ZlTsY+6sdw96h/wCEHt/sNxam+cme0gt3cxDO6ORpGfr/ABFjkdqHcWhtL4j0FnuUXV7MtbAmYCUfIAcHP48UDxFoRNuBq1mTc4MP70fPzjj8eK56XwH5sAtpdW3QQRSRWafZEzGHYMd5z8/QDt69eapQ/DC1WZJJdT88kr5vmWwbhW3AR5Y7B167uuaLsdkdjqGu6Pp97HZX2p2ttcyKGSKSQKxBJAOPTIIqGbxN4ehmmhm1qxjkhOJFaYDac4wfxIFZHiTwxqGs+IrqZb6O106502O0m/dB3kxI7MBn7vDDnnr04rPb4bo2u2+pPq5eOC6M3lPbAll81ZNhO7HVQMgDjtTuwsjpz4o8OhZWOtWIWJN7kzDCrxz+oqAeL/D7X1rax6jDJ9pjldZUcFFEYBbcc8HB/SsCT4aWLX0k63qqhmaaMfZlLgs4ZgzZ5HUcAdec1o3XgtJr25uE1Ex/aXujIpgVhtnjRCvJxwUByQc5Ix3pahoaOq+JdOtPDc+vW0sV7awkBmjkGPvBTz2xnNP/AOEo8O/Zo7n+2rIQyOURzKMFhjI/DI/MVl2PgwQeGbzRZdTeVbmdZtwiwseCpwqljwdvPPc1R8Q/DxdWuL2RdXeBbuWWRkMG4LvWMcfMOf3Y5OevTvRqGhv3HibTV8RWWh288NxdXEskcipKMw7Y2fJH/AcfjW3XK6b4SuLPWbO8bV1ltrW4nuVg+yhWMkqsH+fdnGWJAx7ZPWuqpq4mFFFFMQUUUUAFZmp3LSyfY4f+2jD+VS6leeV+4hOZm6kfwj1qPT7XaNzck+tAE1jbrGg4q5SKMCloAKKKKACiiigAooooAKKKKACiiigAooooAKKKKACiiigAooooAKKKKACiiigAooooAKKKKACiiigAooooAhuraK4TbIvPYjqKxbyzltjlhuTswroKGAYEMAQexoA5aita90wHL2/H+wf6VlurIxVlKkdiKQxtFFFIZx+oeDri8njRtRgFnFdSXKRm3Jcl2yyk5wR17U7UPB8s0uoPa3ttGL4yqyy228Ro+37vIwwK9fp6V11FKyHdnDt8P1LlftyNEHZl3IzMdxBIOW2469AO1Sz+BYpLu5kS6jSGWRnRSjErukVyp+bbjjHAHbNdnRRyoOZnF6/4PmlsZzYyRNM0s8gTywu4StGQCScYXYfrntU114PlunaabUIVmaV5WEVvtiyVQKNmenyDPrk111FFkF2chbeF7iPxBDcSMGjeU3N60ahIpGBBiRVySMHkk0y18EG2meaK+jMiurQ+ZGzDh9+HBbB/DHrXZUUWC7M3w3psmk6c1tLNHK7zyTMY49iguxbAXJwBmtKiimIKKKKACuXbwnvvb2aS5hZJ1uRGph+ZDNt5JzyRtPpwa6iiiwXOW0LwiNL1mO/+1iVY9xUENu3MoB/ixj8M1Uj8J3l6t0l9PBbQtdXcsQiiHmkSlgCz5wRhs4x6ZrtKKVkO7OTXwg73yXs97CJXmDXSQQbI5YgFwgGeOUUk896guPAyTXd1KbxDHNKZFDIzH5pVkYHLbSPlxwB75rs6KOVBdnH3fhaZtdEkW0WtxdNLOUUKBCQpMR5ySWRcYGAM1f8AFnhr+3rq3uPtXkm3QhV2nBbcrckEHHHauhop2C5yFv4Jjj8lWvAI8u10kaHEpyShBJJG0knnOafoPg46ZfWt0bxHMDg4VG+ZQjKM7mPPzZ9PausopWQXYUUUUxBRRRQAVxx8G3H2i6kj1GFVlkWRE8gkArMJBnJ+owMD5ia7GihoEziIfBF5HI8n9qWzsQuM27YysokBI3Y6jBAxWj4W8KjRNQNz9qWZViaGPht20sD82WIzwOgFdNRSsh3Zw0vgOZ5mk/tOIAPujjEThSct97DZ4DHgEDnpVtfBaxadNBbXqRXLSRtFcCL5kVYhEy9ckFd3fjI9K66iiyC7OWu/Cj/2u2oWVzbRjyxCkM9v5iKnlqnTIyfl4+pFVX8Cq0924vIyswcpmNvlZirHIDYwCvGAD054rs6KLILszPDOlyaRpn2SW4WdjI0m4JtAyenqfqea06KKYgoop8UckrhI1LN7UAMq3ZWMlwQzZSP1Pf6VestNSPDz4dv7vYVoU7CuR28McEeyNcD+dSUUUxBRRRQAUUUUAFFFFABRRRQAUUUUAFFFFABRRRQAUUUUAFFFFABRRRQAUUUUAFFFFABRRRQAUUUUAFFFFABRRRQAVBcQq6kVPQaAKdvO0bCGbp/Cx/kauVDcQhx0qvFM9u3ly5MfY9xQBeopFYMoZSCD0IpaAOD8SeJfEFj4zOn2UKXFvtXy4FgJdyUJOSccZ7jIHcVWsfEPiS+a3tbW8jkWe4iRr37AyiItG7PHsJ5KlV5/2sda9FopWHc8tm8VeMrfTbOVhBK15aw3EkrWxjW0DMwIPXPReo4zWnqHiTxLF4J0zUEitkurido7icowjjQbtr4K5G7C9Rjmu/opW8wueT61r2valptpbX5S2lkezdLeO1c/av3wJdXIG0DaDgj+Yq8fGmsyfZrdCkUgtv8AiYSm0dhayecqkkd8KTx756V6VRRZ9x3PL9S8ZeILS/s44riK5g/ds0n2J4xOjTFSwzzwuDxx3ycioNG1jXLL7TvmM8qL5c99Lasz26G7kUkj+IBeQO2fSvV6KLBfyPN4PEviqTzboMht7VIGC/YyPtivcvHvGTlMoA2O30NP8Wajf6X421C4tL77KzabCYomtGlFy6s+IwR908/Xn2r0WiiwrnmEvi7xgur3XmWltDb2jNLcWxjYukCYLHO3GSuSDnntV268TeIkis5/kh+1Qm5tYTaM5ud0nyQZH3WCbST6t6Cu7vrO1vrZra8gSeFsbkcZB+oqcAKAAAAOgFOw7o86j8ReK4bIXUqpP9qt7iRUFoR9l8uZU3HBy/ysTjjO3iqfmXV74K8aTLcPeNLcjy51t2jEoEcYyE/Dt1xXqNFKwXPNdY1vxDp9wVuI4L2exu540umtSuF+zq28AHtubp1xisqLW9fvvEepX9jqkdwNJsbgxzrYkLcBRG+wqTwc5GRz6V61d28F3bPbXMKTQyDDo4yGFM0+xs9Pt/IsreOCIsWKoMZJ6k+posFzkfiB4h1nSrXTJtNVI/PRnmVoS7Zwu1R2J5PGQTjisTxLrGs6npeoWjXKxTGUKLEWMnmQqsybJN44OeuDxg4HSvUaKbQrnm994l8SWN1d2FxdIn2MuIbo2DN9tkAUrFgcKcN1FUPFniDxBd6VqVnIuJpVmhl01LVt8EQjJEvmd+3tzivV6KVh3GQ/6lP90fyp9FFUSFUtRvfJ/cw4aY/kv1qO9vyWMNr8zdGfsPpTbKzwd7cseST1NACWNocmRyWY8kmtNV2ihFCjApaACiiigAooooAKKKKACiiigAooooAKKKKACiiigAooooAKKKKACiiigAooooAKKKKACiiigAooooAKKKKACiiigAooooAKiubeK4XEi5PY9xUtFAGHd6dLCCyfvE9hyKpV1NVrqyguOSu1v7y0rDuc/RVu50+4hy2N6+q/4VUpDCiiigAooooAKKKKACiiigAooooAKKKKACiiigAooooAKKKKACiiigAooooAKKKKACiiigAooooAKKKKACiigcnAoAKUAk4Ayau22mzS8yfu19+v5VqW1pDbj5Fy3949adhXM200ySTDTfIvp3NasEMcKbY1Cj9TUlFMQUUUUAFFFFABRRRQAUUUUAFFFFABRRRQAUUUUAFFFFABRRRQAUUUUAFFFFABRRRQAUUUUAFFFFABRRRQAUUUUAFFFFABRRRQAUUUUAFRyxq4ORUlFAGeBNanMfzJnlT0q3BcRzA7Thh1U9RUjKGFVJ7X+JDtbsRQBcoqjHdyRfLcKWH98f1q5HIki7o2DD2oAdRRRQAUUUUAFFFFABRRRQAUUUUAFFFFABRRRQAUUUUAFFIzKqlmYADqSaoXGpDOy1XzG/vH7o/xoAuzzRwRl5WCrWXPcT3jbIwY4e/qaSK1lnk8y4cufftWlBCqDpQBXs7NYwOBV1V2ilFFABRRRQAUUUUAFFFFABRRRQAUUUUAFFFFABRRRQAUUUUAFFFFABRRRQAUUUUAFFFFABRRRQAUUUUAFFFFABRRRQAUUUUAFFFFABRRRQAUUUUAFV7mzgn5ZMN/eXg1YooAxbjS5o8tERIvp0NUXVkbaylT6EV1FMlijlXbIisPcUrDuczRWxPpUTcxOUPoeRVGawuY/wCDePVeaAKtFKQVOGBB9DSUhhRRRQAUUUUAFFFFABRRRQAUUUUAFFFFABRRRQAUUUUAFFFFABRRRQAUUqqzHCqWPoBmrcOnXMnJURj/AGqAKdOjR5G2xqWPoBWxBpcCcyMZD+Qq7GiRrtRQo9hTsK5k2+lyNgzMEHoOTWlb2sMA/doM/wB48mpqKYgooooAKKKKACiiigAooooAKKKKACiiigAooooAKKKKACiiigAooooAKKKKACiiigAooooAKKKKACiiigAooooAKKKKACiiigAooooAKKKKACiiigAooooAKKKKAI5IlccgVUktWRt8LFG9qv0UAUFu5ouJo9w/vL1/KrMNzDL9yQZ9Dwae8atVWayRs8UAXaKzfLuof9XM2PQ8inLeXKf6yFX91OKANCiqa6jD/GkifUZqRb21bpMv48UAWKKYs0LdJUP/AAIU4Op6MD+NAC0UhZf7w/OmmaJfvSoPqwoAfRUD3lqvWdPwOahfUrcfd3v9FoAu0VmtqMzf6m2x7uf8KjY305+aUqvooxQBpTTwwjMkir9TzVGXUmY7baEt/tNwPypsOnjOWyT6mrkdsijpQBQFvcXLBriRm9ugH4VdgtVQDirKqo7UtACKoUUtFFABRRRQAUUUUAFFFFABRRRQAUUUUAFFFFABRRRQAUUUUAFFFFABRRRQAUUUUAFFFFABRRRQAUUUUAFFFFABRRRQAUUUUAFFFFABRRRQAUUUUAFFFFABRRRQAUUUUAFFFFADJIo5BiSNW+oqpLpdu33NyH2ORV6igDHk0mUf6uRW+vFVpLO6j+9CxHqOa6GilYdzlyrKfmUj6ikrqGVW+8oP1FQvZ2zfehT8qLBc52it1tMtW6Ky/RqibSYv4ZXH1waLBcx6K1G0g/wzg/VaYdJm7Sp+tFguZ1FaB0m4/wCekZ/E0n9lXH9+P8zQBQorQ/sm4/56R/rThpMveVPyNAGbRWqukf3p/wAlp66TD/FJIfpgUWAx6K3U021X+Fm+rVMlrbL92FPyosFznlVmPyqSfYVPHY3UnSEgf7XFb6qFHygD6ClosFzIi0mQ48yVV9gM1ai022T7wLn3NXaKdhDUjSMYRFUewxTqKKACiiigAooooAKKKKACiiigAooooAKKKKACiiigAooooAKKKKACiiigAooooAKKKKACiiigAooooAKKKKACiiigAooooAKKKKACiiigAooooAKKKKACiiigAooooAKKKKACiiigAooooAKKKKAAgUxo1Pan0UAQNbIR0qJ7FD/CKuUUAZzafHn7opp05PStOigDL/s5PSnDTo/QVpUUAUFsIx/CKlSzRe1WqKAIlgQdh+VPCKKdRQAUUUUAFFFFABRRRQAUUUUAFFFFABRRRQAUUUUAFFFFABRRRQAUUUUAFFFFABRRRQAUjsqIzscKoyT6ClpGVWUqwBUjBB7igDl9E1PW/Elo+pafPaWFkZHS3EkJlkcKcbm+YAcjpT5LzxJaeH9Rurw2X2uzZ2QrEwjmQKCD1yO/rXKzR658Ob6aa1hfUfDksm9kz80GTz9Pr0PtXXahq1jrfgS+1DT5fMhktZOowVO05BHYipRTRT8Pal4o1rw3b6vbNpavOpZYXjcDgkY3Z9vSrPg3xM3iBL20ntTY6nZP5c8R+YA8gEeoyDWH4A8TaVpPw+sTetcosCNvYWzlfvnuBjvWp8PtOzLqPiWTaH1iUSxopB2RD7oJHc9TQnsDW5U0/X/Ed/4u1PQIG01DYqG814nO8EjsDx1rd04+JPt1zBqD2PleSrQTQxNjfk5BBPoB+dcbos99B8WPETWFgt45iUMrTCPAyvOSDmu20PUdTvLy7g1HSRYeSE2fvhJ5mc85AA7UIGYHhbXvEeu3GrW6HToHsJvJG6JyHPPJ546Vp+DvEc2sXF/p1/Zi11DT5Nkyo25G64ZT+Fcz4Bm1SLXPFX9nWNvc/wCm/N5twYsH5sY+U5/SrvgLULeDxFqdjq8Elp4hvJTNKr42Oo+6IyOoA/OhMbR1evySRQ2hjkZC15Cp2nGQXGR9Kd4h1CTS9HuL6O3Nw8QGEBwOSBknsBnJ9hUXiP8A1Fn/ANf0H/oYqzq8EdxYPHLdPaKCrCZHClCGBByeOo6Hg0yTHt/FlmltG2oKI5CuXaA+dEMk7fnHHzYOB19abqvi61s7s28VrPPt272VDhctHx6k4kB4+lQReENJkgYLqVxJDcyeZLtkTbNJliG4HBBPRcDgcVYg8IWkZR31C+mkEokZ3ZcvjyyFPy4x+6X9aWo9BW8aaEqozSzqGQvzC3BGcqf9r5Tx7Ve0/X7C91JtPiFws6hiRJCyjK4yMnuMjj3rKn8G6V5rs95OnmBiwPl5JYnnJXPG7pnHTvWzBpFvDqC3qySl1aVgCRj94QT2/wBkYp6i0MLTfG0Els9xfW4ji2IyG3fzSSwYlCAOGAUk+1XZfF2kgp5UjsjNxK0bCNlBUMQ2OcbhVe78KaQ4tLRr6SKWGBYoxmMs4UMAxVlIJwx5xVeLwY0l+6XVwBpqFzbxRv8AN8zITnK8fd5wTnPalqPQ0T4w0dWRW+1qzEZU27ZUHbhm9FO5efepLLxLZ3uqQ2NrHKWd2VzIpQrhNwIB6g1XHhOxQySTX108kqLE0jlASoKbRwMcbAPxNP0bwpZ6ZqK30d3dSyBi2JCuCSCMnABJwf0p6hodDRRRTJ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qrrF09jpV1eRxmVoIWkCD+IgZxVqigDBh8VeG7vSvtUmq2XlPHl43kG7pypQ859sVyGhW66N4A8RXdxG1pa30sr2cMg2tsK4X5ff09K9FFjZCXzRZ24kznf5Qzn61Oyqw+ZQ31GaVh3OQ+Fr2d38P7GxkaKUiN0mhbBON7ZBH4/rWRF9u+HertH5c914YuX3Kygs1ox7fT+f1r0VY0U5VFU+wpxGRg8iiw7nlnhfXdJh+J+u3819FHa3MQEUz8IxBXvXdWvibR7zUBZ2V7Dc7YWmlkR8pGoIHJ6c5/StVoYWBDQxkehUUR28EefLhjTPB2oBmhKwm0eafDHXNLt9Y8RNe39vbm5uxJEZWCB1y3IJ47itHVLdfEnxB0e+0n97bablrm8Ufuyc5CK38R+nTNd01vAww0ETD3QGpAAAABgClYdzL8R/6iz/AOv6D/0MVF42gmuPDVzDBG8jl4jtSPecCRSfl78A8VqzwxThVmjDhHDrnswOQfzqSmK553exatJLH9nt9SIhdHtxHamGMARvuOzoG3Ee/IqUXWvzX0s72+vpCzFrWONNpzgZ37uAMdM9845rv6KLDueaWlp4gmkS5uIdUeQK6w+buIXd5TAMD24fr3A6cVZSHxNcOyifWoo1ty7Ekgm4CnIGR93O3GOOuK9CoosHMcT4ssb6416OaCzlmcR27RfuMqXWQk5f+DA59+lZssnikJCsS623KMzMG4lAXzAR12k5x/D1x2r0iiiwcxwdvb6009h9sOrS73hl2tkorCb5t/phQuP/ANdd5RRQkJsKKKKYgooooAKKKKACiiigAooooAKKKKACiiigAooooAKKKKACiiigAooooAKKKKACiiigAooooAKKKKACiiigAooooAKKKKACiiigAooooAKKKKACiiigAooooAKKKKACiiigAooooA5XxTrVzY6xFDb3D/Iit9nRAWlOTkYYZcEYHyHIOc1Xk8ZzQ20k0tpAVWNmWRJDsZ9u4RZx9/PBFdlRSsO6ONPi6+RZXl0+H5QzRwq7ebKoLDKjGMDbz2GetNi8Z3bvbK1jDbiaJmLyyfKCCw3DGcr8ucjPUe2e0ooswuuxzXiTVL2zvLm3hm8t5bWP7Gu0HfKXIYLkcnG3j8aqapr8sOuKyagBZ70CLGFYMv8AHuUjecc/MhIGOR1rsKKLBc47xjrF9a6jCtjqCQRtZGaMNJGiyPu4+8pLcfwgg0w+NLiW4sLa105XnnimkuImYh4fL5CkY+8QOhrtKKLMLo4ceObry7Zm0rb5kpRsyDBG5QCpHBxu564welaVr4oe50ie+jt4v3Twxsxc7ELopYsewUsQfpXTUUWYXRxg1zWLiz1y9XECW1gHtlVcjf8AP84yOQduR7EcUzxN4ya3aeDS2gnUwEx3McgcCTaxHsRlcd+v4V21FFmF0cfH4uujII/scEm1gA6OxW5yQD5PHO3OT9KXWNZ1QaDpmoGWOyNyhldYiu7BQFQDINp68jgntXX0UWYXOIPi/ULfZHcW1tI7XLRnG6MqgKAEg9/nz9B071BpnjDVnSNZraCSaaby8jIVTtThR1OCxyOSMHt076iizC6OG0nxdqEkmy4hgLGOKTksA5ZBlIgASSDkkHOK3fDWvf2rYSSz+RBOpbagfIZQASw9QCcHH6HitymGGMzicoDIFKhu4B6j9KLBdHn6eINVaFJYtYWeJgzQssaFpZRsxEVA+UNlyAcNgcmret61r9pDdHzUV47+SNNiDbtEKOi5Yc5JPHVjwCK7iiiwXMPUNUmggsrpp4I4PtxjunRgypHtcfMT907tmfQ1j3uv3KaDZ778wXkmXkO1VbYd2zBYbBnA4OCRnHNdjDFHChWJAilixA7knJP5mn0WC5h3mqyt4ZN5aybpl8tJpBEcxZK722HnKqSce1Ycvi260+Y28UcurQfM0d0VVPMXB6Y4fBHJUYwa7iiiwXOJ1LxhqdjuhfS4ZLhMgqjthyURwF4yfv8APB6dhzVi38YPca1BaQ2sUlrLN5azK5O4ZAyB3xznGffHWuuooswujgJPEupWerXDtP8AaokvZYXt/MQmOMPgPtVdygDksSQfxqxceNrrfqMtpp0VxaWtyII5Vk4kyu7dk4GOCOvUiu3ooswujjE8bP8A2mbeewEEIb5nkfBjHAO4djyPT+Vad3ray+EI9VW7S0d0iMhTDGNm2koM8BucfNwM5PFdBTIYY4d/loF3sXbHdj3o1C6OO0zVtcm1FLf7XBNK0JwgUNEV8oMJdyjJy+V4OParGl6prEkFtNJd2gRdNjuLkzx+WodhxlweOQx6eldZTJ4Y54WhmQPGwwynoRRYLnH+MNc1rTdWuoLFWeJ7ELBiMHZcMXKsfbCNnPHSobjxNrU0EEWnwwNeeakflOxDtweXGMKrdQcj/DuaKLBc4a38T6jC5SNWvlWDzpXmXYylQu9AqjhssRg+lI/jq8WR0/sfftkIBWQcjP3OSPnPp19ume6ooswujmE17UbvRr+eK0+zS2rrC7YLlHDYlIGOQo+YetZNr4m1KLUGh89Lq1R5EW4cjYV/dbZHdVAwNzdAB+Wa7i0toLWLyreMRpuLEDuSck1LRYLo4K28aX0cl7JcW8Tos22OAMRIq+UCH6Y8st/Eem4ZqxpniPUtR0jXbtQYXtZUjgAUMB8q5I9Qc5712tFFmF0cRL4y1CGCF5dMh3SqkgxIQArbuOR975envwDVceLNbiaeSSC1cRXbwupDAYCOQB3DHb3z1HSu/ooswuuxxd54wvI2kuLezins8SLE6twxWXaHLEgbcc/jWrqetIfDH9oLdfYXIi80YVpIi20lMHgNg454Gcmt+mRQxxtI0aBTI25yO5xjP6CjULo4rTNX1ya+SH7dBPOVIEYVWiMfkhhNuUZPz5Xg47Ypttr+s/bdNEtxEqSWMUsvnAJGSYiWY8ZHzY5BwOmOa7qmTwx3ELQzIHjb7ynoaLBc5jxR4sfR9TNpFZ+cFjBclsHJBIwOuOBzjHOOtU5vFOqNdx2LQW9pMt5bxO24nzld0LCMEc4VsHPTNdtRRZhdHF69r+q6Zqt4zB3sUu4I02R5K/KGdTx0YHr2wfaqY8aanNdW3l2cYj8x1eOJtzylVDAKeRghsfh1r0CiizC67HFf8JfqRF28Wn2s0VnbrPJJHIxEgJxtTjqO/uKseGvEl5rGtLA0IijSGVnRSCGP7sqc9vvMPwP4dbRRYLo4RvFF/ZWsd0ZHv5pEH2m2MaotnJz8pbjHQrhsknBqxP4q1Xz4AthBbxS3GzMpbKKrorbuwP7zj6V2dFFgujlNB8UX2q6nHaDSxbqXYu8j9FAHHGfm55BxVNPFOq2t3qiXNvHP5N06wx5Id0A6qMcquPmJz39q7eiizC6OU8Q6nqEKaQXu47H7SrtMVmSNc7QQN8ikd/TmqQ8XXUOqO0wi+xpHtZS3MbDzcM5xwW2Lx0+YV3FFFguca3jC6+xPcfY7cONoEJkbehJAy2QAAeq8jNVbfxhqMlxDI8NvHDKTgsxEcKlImDSnGeCxXIxzXeUUWYXRzWieIr2/1KKGbT1ggkcxg7jvDCJZMkEfdOcCsaDxNqtrJ5k1xHcxiZRcAx5VAd/CFQCp4UBXG7OPWu+oosFzz8+NNSuJ7YR2sMcZl2yKjbmf/VsApGRjDMOM52nGMU6bxlqjQi4Wzj8sAHZDlnkYSRgqp5B4cg/0rvqKLMd12OSh8WTte2UDQ2kkc7YaWKRiuM84yBnHfGcd8VY8TatNDfafFYanBG043Ro2zZKNy8lj2xkALySR2BrpHVXRkYZVgQR6ikjRI41jjUKigBQOgFFhXOJ0rWdbmtbeQXQmQ3dqk7vEAymTHmRLgY+UnGTyPXNdHoU9/cXF81xPHJbRzGKDEOxiV+8TycjPA+latFFguFFFFMQ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B//9k="/>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38" name="Group 37"/>
          <p:cNvGrpSpPr/>
          <p:nvPr/>
        </p:nvGrpSpPr>
        <p:grpSpPr>
          <a:xfrm>
            <a:off x="704546" y="4797136"/>
            <a:ext cx="10988833" cy="707886"/>
            <a:chOff x="530065" y="3502137"/>
            <a:chExt cx="10988833" cy="707886"/>
          </a:xfrm>
        </p:grpSpPr>
        <p:sp>
          <p:nvSpPr>
            <p:cNvPr id="17" name="TextBox 16"/>
            <p:cNvSpPr txBox="1"/>
            <p:nvPr/>
          </p:nvSpPr>
          <p:spPr>
            <a:xfrm>
              <a:off x="530065" y="3502137"/>
              <a:ext cx="2331661" cy="707886"/>
            </a:xfrm>
            <a:prstGeom prst="rect">
              <a:avLst/>
            </a:prstGeom>
            <a:noFill/>
          </p:spPr>
          <p:txBody>
            <a:bodyPr wrap="square" rtlCol="0">
              <a:spAutoFit/>
            </a:bodyPr>
            <a:lstStyle/>
            <a:p>
              <a:pPr algn="ctr"/>
              <a:r>
                <a:rPr lang="en-US" sz="2000" b="1" dirty="0"/>
                <a:t>Food Preparation and Serving</a:t>
              </a:r>
            </a:p>
          </p:txBody>
        </p:sp>
        <p:sp>
          <p:nvSpPr>
            <p:cNvPr id="18" name="TextBox 17"/>
            <p:cNvSpPr txBox="1"/>
            <p:nvPr/>
          </p:nvSpPr>
          <p:spPr>
            <a:xfrm>
              <a:off x="2913397" y="3505199"/>
              <a:ext cx="1981200" cy="400110"/>
            </a:xfrm>
            <a:prstGeom prst="rect">
              <a:avLst/>
            </a:prstGeom>
            <a:noFill/>
          </p:spPr>
          <p:txBody>
            <a:bodyPr wrap="square" rtlCol="0">
              <a:spAutoFit/>
            </a:bodyPr>
            <a:lstStyle/>
            <a:p>
              <a:pPr algn="ctr"/>
              <a:r>
                <a:rPr lang="en-US" sz="2000" b="1" dirty="0"/>
                <a:t>Sales</a:t>
              </a:r>
            </a:p>
          </p:txBody>
        </p:sp>
        <p:sp>
          <p:nvSpPr>
            <p:cNvPr id="19" name="TextBox 18"/>
            <p:cNvSpPr txBox="1"/>
            <p:nvPr/>
          </p:nvSpPr>
          <p:spPr>
            <a:xfrm>
              <a:off x="9537698" y="3505197"/>
              <a:ext cx="1981200" cy="400110"/>
            </a:xfrm>
            <a:prstGeom prst="rect">
              <a:avLst/>
            </a:prstGeom>
            <a:noFill/>
          </p:spPr>
          <p:txBody>
            <a:bodyPr wrap="square" rtlCol="0">
              <a:spAutoFit/>
            </a:bodyPr>
            <a:lstStyle/>
            <a:p>
              <a:pPr algn="ctr"/>
              <a:r>
                <a:rPr lang="en-US" sz="2000" b="1" dirty="0"/>
                <a:t>Transportation</a:t>
              </a:r>
            </a:p>
          </p:txBody>
        </p:sp>
        <p:sp>
          <p:nvSpPr>
            <p:cNvPr id="20" name="TextBox 19"/>
            <p:cNvSpPr txBox="1"/>
            <p:nvPr/>
          </p:nvSpPr>
          <p:spPr>
            <a:xfrm>
              <a:off x="5034256" y="3502137"/>
              <a:ext cx="1981200" cy="707886"/>
            </a:xfrm>
            <a:prstGeom prst="rect">
              <a:avLst/>
            </a:prstGeom>
            <a:noFill/>
          </p:spPr>
          <p:txBody>
            <a:bodyPr wrap="square" rtlCol="0">
              <a:spAutoFit/>
            </a:bodyPr>
            <a:lstStyle/>
            <a:p>
              <a:pPr algn="ctr"/>
              <a:r>
                <a:rPr lang="en-US" sz="2000" b="1" dirty="0"/>
                <a:t>Office and Administrative</a:t>
              </a:r>
            </a:p>
          </p:txBody>
        </p:sp>
        <p:sp>
          <p:nvSpPr>
            <p:cNvPr id="21" name="TextBox 20"/>
            <p:cNvSpPr txBox="1"/>
            <p:nvPr/>
          </p:nvSpPr>
          <p:spPr>
            <a:xfrm>
              <a:off x="7329599" y="3505198"/>
              <a:ext cx="1981200" cy="400110"/>
            </a:xfrm>
            <a:prstGeom prst="rect">
              <a:avLst/>
            </a:prstGeom>
            <a:noFill/>
          </p:spPr>
          <p:txBody>
            <a:bodyPr wrap="square" rtlCol="0">
              <a:spAutoFit/>
            </a:bodyPr>
            <a:lstStyle/>
            <a:p>
              <a:pPr algn="ctr"/>
              <a:r>
                <a:rPr lang="en-US" sz="2000" b="1" dirty="0"/>
                <a:t>Production</a:t>
              </a:r>
            </a:p>
          </p:txBody>
        </p:sp>
      </p:grpSp>
      <p:sp>
        <p:nvSpPr>
          <p:cNvPr id="22" name="TextBox 21"/>
          <p:cNvSpPr txBox="1"/>
          <p:nvPr/>
        </p:nvSpPr>
        <p:spPr>
          <a:xfrm>
            <a:off x="1483178" y="580598"/>
            <a:ext cx="9432319" cy="1569660"/>
          </a:xfrm>
          <a:prstGeom prst="rect">
            <a:avLst/>
          </a:prstGeom>
          <a:noFill/>
        </p:spPr>
        <p:txBody>
          <a:bodyPr wrap="square" rtlCol="0">
            <a:spAutoFit/>
          </a:bodyPr>
          <a:lstStyle/>
          <a:p>
            <a:pPr algn="ctr"/>
            <a:r>
              <a:rPr lang="en-US" sz="3200" dirty="0"/>
              <a:t>If just 50% of automation potential is realized, </a:t>
            </a:r>
          </a:p>
          <a:p>
            <a:pPr algn="ctr"/>
            <a:r>
              <a:rPr lang="en-US" sz="3200" dirty="0"/>
              <a:t>15% of all work activities could be automated </a:t>
            </a:r>
          </a:p>
          <a:p>
            <a:pPr algn="ctr"/>
            <a:r>
              <a:rPr lang="en-US" sz="3200" dirty="0"/>
              <a:t>between 2020 and 2025.</a:t>
            </a:r>
          </a:p>
        </p:txBody>
      </p:sp>
      <p:grpSp>
        <p:nvGrpSpPr>
          <p:cNvPr id="30" name="Group 29"/>
          <p:cNvGrpSpPr/>
          <p:nvPr/>
        </p:nvGrpSpPr>
        <p:grpSpPr>
          <a:xfrm>
            <a:off x="856037" y="2743200"/>
            <a:ext cx="10686603" cy="1854816"/>
            <a:chOff x="768798" y="1077899"/>
            <a:chExt cx="10686603" cy="1854816"/>
          </a:xfrm>
        </p:grpSpPr>
        <p:graphicFrame>
          <p:nvGraphicFramePr>
            <p:cNvPr id="14" name="Chart 13"/>
            <p:cNvGraphicFramePr/>
            <p:nvPr/>
          </p:nvGraphicFramePr>
          <p:xfrm>
            <a:off x="768798" y="1140691"/>
            <a:ext cx="1854201" cy="17897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p:nvPr/>
          </p:nvGraphicFramePr>
          <p:xfrm>
            <a:off x="2976899" y="1084380"/>
            <a:ext cx="1854201" cy="178971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6" name="Chart 25"/>
            <p:cNvGraphicFramePr/>
            <p:nvPr/>
          </p:nvGraphicFramePr>
          <p:xfrm>
            <a:off x="5184999" y="1077899"/>
            <a:ext cx="1854201" cy="178971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8" name="Chart 27"/>
            <p:cNvGraphicFramePr/>
            <p:nvPr/>
          </p:nvGraphicFramePr>
          <p:xfrm>
            <a:off x="7393099" y="1077899"/>
            <a:ext cx="1854201" cy="178971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9" name="Chart 28"/>
            <p:cNvGraphicFramePr/>
            <p:nvPr/>
          </p:nvGraphicFramePr>
          <p:xfrm>
            <a:off x="9601200" y="1143000"/>
            <a:ext cx="1854201" cy="1789715"/>
          </p:xfrm>
          <a:graphic>
            <a:graphicData uri="http://schemas.openxmlformats.org/drawingml/2006/chart">
              <c:chart xmlns:c="http://schemas.openxmlformats.org/drawingml/2006/chart" xmlns:r="http://schemas.openxmlformats.org/officeDocument/2006/relationships" r:id="rId7"/>
            </a:graphicData>
          </a:graphic>
        </p:graphicFrame>
      </p:grpSp>
      <p:sp>
        <p:nvSpPr>
          <p:cNvPr id="24" name="Footer Placeholder 4">
            <a:extLst>
              <a:ext uri="{FF2B5EF4-FFF2-40B4-BE49-F238E27FC236}">
                <a16:creationId xmlns:a16="http://schemas.microsoft.com/office/drawing/2014/main" id="{26368AD1-436F-4F29-9313-0C42BE378447}"/>
              </a:ext>
            </a:extLst>
          </p:cNvPr>
          <p:cNvSpPr>
            <a:spLocks noGrp="1"/>
          </p:cNvSpPr>
          <p:nvPr>
            <p:ph type="ftr" sz="quarter" idx="11"/>
          </p:nvPr>
        </p:nvSpPr>
        <p:spPr>
          <a:xfrm>
            <a:off x="6998711" y="6401870"/>
            <a:ext cx="4198120" cy="411480"/>
          </a:xfrm>
          <a:noFill/>
          <a:ln>
            <a:noFill/>
          </a:ln>
        </p:spPr>
        <p:txBody>
          <a:bodyPr/>
          <a:lstStyle>
            <a:lvl1pPr algn="r">
              <a:defRPr>
                <a:solidFill>
                  <a:schemeClr val="accent3"/>
                </a:solidFill>
              </a:defRPr>
            </a:lvl1pPr>
          </a:lstStyle>
          <a:p>
            <a:r>
              <a:rPr lang="en-US" sz="1200" dirty="0"/>
              <a:t>Adult Education /Pruitt</a:t>
            </a:r>
          </a:p>
        </p:txBody>
      </p:sp>
    </p:spTree>
    <p:extLst>
      <p:ext uri="{BB962C8B-B14F-4D97-AF65-F5344CB8AC3E}">
        <p14:creationId xmlns:p14="http://schemas.microsoft.com/office/powerpoint/2010/main" val="2277819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6BF0614-88EF-E141-A4D8-626B55E019E0}" type="slidenum">
              <a:rPr lang="en-US" smtClean="0"/>
              <a:pPr/>
              <a:t>11</a:t>
            </a:fld>
            <a:endParaRPr lang="en-US" dirty="0"/>
          </a:p>
        </p:txBody>
      </p:sp>
      <p:sp>
        <p:nvSpPr>
          <p:cNvPr id="6" name="AutoShape 2" descr="data:image/jpg;base64,%20/9j/4AAQSkZJRgABAQEAYABgAAD/2wBDAAUDBAQEAwUEBAQFBQUGBwwIBwcHBw8LCwkMEQ8SEhEPERETFhwXExQaFRERGCEYGh0dHx8fExciJCIeJBweHx7/2wBDAQUFBQcGBw4ICA4eFBEUHh4eHh4eHh4eHh4eHh4eHh4eHh4eHh4eHh4eHh4eHh4eHh4eHh4eHh4eHh4eHh4eHh7/wAARCALiBH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uf1bxr4U0q++w6hr1lBc5wYy+Sp9Djp+NTKcYK8nY1pUalZ8tOLb8lc6Ciqp1Cx/sxtTW6ieyWIymdG3JsAyWyO2AaZouq6frWnR6hpd0l1ayZ2SpnBwcHrT5le1yXSmouVnZafPsXaKzrnXNJt9cg0Oa+jTUbiPzYrc53OvPI7fwn8q0aFJPZhKnKFuZWvqgorO1vXNJ0U2o1S+itTdSiGDfn53PYY+taNCkm2rg6coxUmtHt5hRRRTICiiigAoorO1rXNJ0VrVdUvorVruUQwB8/vHPYY+opOSirtlwpyqS5YK78jRooopkBRXO63438KaLqL6fqut21rdIAWicNkAjI6D0p+geM/C+vXxsdH1i3vLkIZPLQNnaMZPI9xWftqfNy8yv6nS8FiVD2ns5cu97O1vU36KKK0OYKKKKACiiigAooooAKKzdZ13SNHmtIdTvorWS8k8u3V8/vG44GPqK0qSkm2ky5U5RipNaPbzCiioby6trK2e6vJ4reCMZeSRgqqPcmm3YlJt2RNRWBo/jTwrq979i03XbK4uM4EYfBY+gz1/Ct+pjOM1eLuaVaNSi+WpFp+asFFFVU1LT5HuY4762ke1GbhEkDNF/vAcjoetNtIhRb2RaoqhoOs6Xr2njUNIvI7y1LFRImcZHUc1foTUldBOEoScZKzQUUVX1K+tNNsJr++mWC2gXfLI3RR60N2V2KMXJpJaliiq2l39nqmnw6hp863FrOu6KRejD1qzQmmroJRcW4yVmgooopiCiiigAooooAKKKKACiiigAooooAKKKKACiiigAooooAKKKKACiiigAooooAKKKKACiiigAooooAKKKKACiiigAooooAKKKKACiiigAooooAKKKKACiiigAooooAKKKKACiiigAooooAKKKKACiiigAooooAKKKKACiiigAooooAKKKKACiiigAooooAKKKKACiiigAooooAKKKKACiiigAooooAKKKKACiiigAooooAKKKKACiiigAooooAKKKKACiiigAooooAKKKKAOd+JmqXOjeA9Y1KzJW4ityI2HVSxC7h9M5/CuP+E/gPwzd+ArO+1LTbfULvUEMs00w3Nkk8A9vw716RrGn22raVdabeJvt7mJopAOuCMce9eW6Z4d+KfhO2bRPDt5pd/pm5vs8txw8Ck+h/PHIrgxELVlOUeaNrd7P0PoMuqqWCnQp1VTnzJ3btdW2v5PWxk+CWk0c/EXwfDNJLp9laXEluGOfL+VlI/EEZ+lVvhr4w1L/hHNC8G+FBbHV5Xke4mulzHBHuJPGRubHPFdz4W8A3WieEdfjuLtdQ17WLeUTzE4UuyMFUE9styf8ACuVg+FutWfgjSbnTYbez8V6dcmbcsoxKC3Qt04GP1HeuL2NeCi4rZP7r3svOx7v13L67qRqSTvKNm9nJQa5mv5b7/iaviBZU/aB8LrPKJZRpOHcLtDHdLk47U7XPFvjWFtRvJrjw94etrUkwWt/IJJ7gDkfdbgn+ZrQn8PeItQ+J3h7xTdWUEENtpvk3iicEpLmTIA7j5hzWDo/gLxPpcmt2raVompyX7u0WrXcuZUDZ/hKkk/iMHua1kqqcuVOzb/JW8/61OSE8JJQ9pKLcYRVnb+aV7a228m7bIxvH/ia58UeDPBeumzRLptVKmFW+VpEYDAPYEj9a6+HxX4z0b4gaVoXiiLSpLXV93kmzDZiI7Enrg4HTvWDD8PfFA8F+FtLa0txc6bqzXNwPtC4EZcNkHucdq7Dxx4a1bVfiJ4V1qzhiey013NyzSAFQSMYHfpU04V9amt/d+fc0xFbAaYdcrh+9trtq3Gzv10t3MqDxZ428Vapqp8GwaVBp2mTmDfeBme4cdQMdP/riqmp/FDUpvhbL4i0+3gtdUtr9bO5ikXegOeSORwR/WrFr4Z8c+D9T1aPwhHpd9pupTm4UXTlXtnPX0z/9YVT1T4Zatb/CqXQbJ4L3V7q/S8uWL7EznkAnsB/M039Z5Xa97O/r0sRBZZ7SHNycvNDl72+1z/8AB+Wga143+IGg3+kT6jp+kT22s/La2sTMHjYgYDP6/MucDHWtbQvFXi2x+I8HhPxVDpsv223NxBLZBgEHPBz15VhUvxA8Ka1rE/g5rGGJxpU4e73ShdownT1+6as634a1a6+MWj+JYYojptrYGGVzIAwfMhwF6n7wrTkrxnu2k19z3/roc7q4CpRScIJuE723TTfL10b/ABMXXPFvjWA6jeTXHh7w9b2pYwWl/IJJ7gDkfdbgnp9TVuwjl+KHhPw5rFxbW1q0F750zbmLIYn6Rjp8xXHzdBWLo/gHxRpZ1uzbSdE1OW/d2j1e6lzKgYH+EqST+I59a7X4P6HqXhzwLa6Tq0KRXUUsrMEkDjDOWHI9jSoxq1J8tRPlad797/1sVjamFw9D2mGceeLVmuzi76Xb3/m1+Rx03xE1/UPEerafY6hoGimwnaKC21IMJLrGRw2QFzj9fxr0zwreanfaFbXWsWCWN6y/vYklWRc+oZSQQevWvPfEXhbxneHUbG80vQfEUFyzfZr66Iimt1PTOBzj2rtPhv4fuPDHg+y0e7uvtM0IYuwJ2gk52rnsM4rXDe29o+e9vP1/rZnLmiwf1aLo8qldaLV2tq76PfdSV77Ox5L42ljh+PF88nhqTxGv2NB9iSPeT+7X58YPT6d67fwDe6et1fX0nw6l8LC1tjIbmWALvX+JQdo9M1l+KfDfjq3+Kd14s8M2Wnzo9usKG5mAGNihvlyD1Fbnh1fiLqV5NY+L9P0mHSp7eSORrV8vkjA7n1NYUYSjWldP4n00+878ZWpVcHTSlHSEU/falpuuW9m/VGHpviz4keINJm8T6Dpulf2UkjLBZyB2nuFVsEgjjP8Aga0/EfjnXPtGg6FoukJBr2rxGR4r3IW1AzncByejH6CsnTPDfxN8PaJL4T0ObSm04yN9n1FpCs0CMcn5fXk9j1NafiPwT4hjufD/AIg0XUo73XdIhMUrXpOLoEHdkjp95h9D14pxdfk+1fS/362IqLL/AGy/h8vvctr9vd5/na99b+RY8M+LPENp43Xwd4wgsTdzwefa3VnkJIOeCD06H8RXMeHPGfxK8ReHdR1PTU0VE055DI8sbAzADO1VBwCAOpPcV0nhnwv4k1Dx2njLxf8AYbee2t/ItLS1YsFHPJJ/3j+Jpnww8Ja3oPgrW9L1KGFLq7kmaEJKGBDJgZI6c01GvJpXaXvettLXJnUwFKM5KMHP3LrdXu+bl+Vr20uU3+KF5J4D0TULPTopdb1e4a1hhJIjDq21m9ccjj3qzaeKvF3h7xXpWjeM4tMng1ZvLt7mx3L5cmQArBuvJH51kaf8Nde/4V5otr5tvZ6/o97Lc2+X3xsGfO0keuF/KtW38NeMvE3izSdX8YR6bYWmkP5sNvaOXMsmQQxJzgZA/Kpi8S7Xvf3fTzv/AF6F1IZZHnUOXkvO+vvdeTl8ttvO5XfxV461Tx94h8M6AulBbAq0U1yjARrgZBwfmJJ46YwaztH8dfELXfDWoahp9po0DaNv+2yS7j5xUEkIvbAHc11XhDwzq2m/E/xPr11FGtjqAQW7LICzY25yO3Ss3wH4O13SfB3izTb6CFbnUnuDbKsoYMHQhcntyafJXb3evN/wBOvgIwdoQbSp2821799dbde2+5ka144uNU0nwNqh0rTGk1C9eOYXFsJvKKsoLRk8qe+fp6Vu6v4s8U6x41vvDPguLTo/7OQG7u70My7v7oA/L8DXPx/D7xOvh3wZZG2t/O0m+kmux54wqF1IIPfgGt3VPDHizw/421HxJ4NTT72PVFH2m0u3KbX/ALwI688/iamP1jeV7e7e2+2tvnuaVFlyajTcW1z8t37t+fS//bu19DpfAOreIdRtLqHxNo50+9tZTHvUHyp1/vJntx/KuI+Me7XPiH4W8H3Mskem3B8+dVOPMO4jH4BT/wB9V2vw/wBL8SWFnd3HijVje313MZBEjZit1/uJ+f8AKqXxP8FzeJksdQ0q9FhrOnPvtZz0PfafxHB+vrXTVhUnhkrNvTR7tX2PMwlfD4fM3K6S1SavZNq11fWyf/AOe+L/AIG8N2PgS61TStOg02804JJDLANhPzAYJ79frmm23jvXPO+H8CmHy9ajVbwyR5diCFJBzwT1qLU/DXxP8YQx6P4mvNM0/Sg6mdrbl5wD6D8+wrU+IPgnVJJPDeoeEltvtGgkLFb3DYV1GMc/hz65rnlGfNKpSi4rTTZvXXT0PRp1MP7OnhsXVjUlebve6jeNkrvvLXyLus+J9Yg+Ldj4VtWtlsrnTWnJeMlhJmQA5z0+UcVw3w7g8QDx5418y+sCY/8AkJYgI875ZMeXz8vOeua6TSPDfjS7+KGneLfEFvp8UaWjQvHbS5EI+bavPLHJJJ96XTfC/i3SPiB4gvLW2sbjSdbJ8yVpcSRja2AF9ctjvRKNSclOSduZ/dbQKdTDUKU6MJQu6cb7ayUtde9v0a6HOfDvxWfCPwRt72G2F1eXF+9vaxE4DOfX8q6G58W+NvCmpaY/jK30qfTdRmERey3BrZj654OM/oao6T8M9Xm+E8Hh+9khstXtL1ru2YOHQN2yR6jNW7zwx458YajpcPi+PS7LTNOmEzi1cs9yw9jnGf0yamCxEYRik72Vu3nc2rzy6rXqTk4tOU+Zve32eT/gdd9C9rHivxRrHjS+8MeDYtOiOnIGu7u9DMu4/wAIA+v6GsnUPFt9rngHxlout2kNtrGlQtHOITmOQZwGXP0rU1bwz4r0Lxtf+JvByWF4mpoBdWl25TDj+IEf55NVbPwFrg8M+K7rUJba48Q6+hBSNtsUYzkKCf8APArSSrtyWvW/a3Sxz0ngIQhJOKS5Lfzc11zc3lvvptYxPh54v1bUNN8OeDvCbWsdxb2m/Ubq5Tcsag8qi5G48j8x7mvbEDBFDNuYDk4xk144Phvruk6J4Z1bw9BbW/iTTRtvI/NAScEknLdD6e4PtXsFq0sltE88XkysgLx7s7WxyMjrW2BVSMXGpvp6Wt/Vzgz6WGqTVTDNWblf+a93q+6f2eliSiiiu8+f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uf13xn4c0fK3WpRvKP+WUPzt+nT8aLgdBRXk2sfF5ySmk6UoHaS5fJ/75X/GuT1Hx94rvid2qvAp/hgUJx+AzUuaLUGfQjMqjLMFHuap3Gr6VbnE+p2cR/wBudR/Wvmi61C+uiTdX1zPnr5krMP1qsAPap5x+zPpR/FfhlBltf0z8LlT/ACNCeLPDL5xr+mj63Kj+Zr5roo5x8iPp+31nSLg4g1SylP8AsTqf61dR0cfIyt9DmvlPip7a8vLUg213cQY/55ylf5Uc4vZn1NRXzvpvjrxVYkeXq0sqj+GYBx+orq9I+Lt0mF1bS45V7vbvtb/vk8H8xTU0JwZ67RXM6F478NauVSK/W3mP/LK4+Q/rwfzrpgQQCCCD0Iq7kWCiiigAooooAKKikuII/vyoPxqtJqlsv3d7/QUAXqKyX1Zv+WcIH1OagfUrpujKv0FK47G7RXOtdXLfemf86iMkjfedj9TRcLHSl0HVlH4003EA6zRj/gQrmqKLhY6P7Vbf8/EX/fQo+123/PeP/vqucoouFjpPtVt/z8Rf99ClE8B6TR/99CuaoouFjqA6noyn8aWuWp6ySL0kcfRqLhY6aiudS8uV6TP+JzUyandL94q31FFwsblFZSasf+WkP/fJqxHqdq33iyH3FO4i7RUcc8Mn3JFb6GpKACiiigAooooAKKKKACiiigAooooAKKKKACiiigAooooAKKKKACiiigAooooAKKKKACiiigAooooAKKKKACiiigAooooAKKKQkUALRUbSqKbukb7q/ieKAJiRTS6imCNz958fSlEKd8n6mgAMyjuKaZx2qQIg6KPyp1AEPmt2Vj+FHmSf3G/KpqKAIPMk/wCeb/lQZiOqsPqKnooAgFwvrT1mU9xUhAPUA0xoY26oKAFDqaUEVEbdf4WZfxppjmX7rBv0oAsUVW85k/1ilakSZW70AS0UgYGloAKKKKACiiigAooooAKKKKACiiigAooooAKKKKACiiigAooooAKKKKACiiigAooooAKKKKACiiigAooooAKKKKACiiigAooooAKKKKACiiigAooooAKKKKACiiigAooooAKKKyfE3iLS/D1n9p1G4Ckg+XEvLyH0A/yKANYnAyeBXFeLPiPoujlrezP9o3Y4KxN8in3b/DNea+MvHmseIGeCNjZWGeIY25Yf7Td/p0rkazc+xoodzpfEnjfxDrhZJ7xre3P/ACwtyUXHuep/Gua9aKKi9zRIKBRRQAUUUUgFpKKKYBS0lFIAFHaijtQAGt/w74v1/QmVbK+doAeYJcvGfwPT8MVgUUwse4eFfidpGpFbfVF/s24PG5jmJj/vdvx/Ouxk1K1VQ0cnm56bOQfxr5e7VueG/FGp6I4WKTzrbPzQSH5fw9KtT7kOHY95m1WVv9XGqD1PJqpLc3Ev35XPtnArD8O+INP1yDdaybZlHzwvw6/4j3rWqrkWCiiigAooooAKKKKYBRRRSAKKKKACiiigAooooAKKKKACiiigAqeK7uI/uStj0PIqCigDSh1Zx/rYw3uvFXYL+2l/j2H0bisCincVjqRyOKK5uGeaE/u5GX27Vft9VPSePP8AtL/hRcLGrRUUFzDMP3cgJ9O9S0xBRRRQAUUUUAFFFFABRRRQAUUUUAFFFFABRRRQAUUUUAFFFFABRRRQAUUUUAFFFFABRRQTigApCwFRtJk4UZPtSrGTy5/AUAIZCxwgzR5bN95sewqUAAYAxRQA1UVei06iigAooooAKKKKACiiigAooooAKKKKACiiigANRPBG3IG0+3FS0UAVmSaPlfnH60qXAJweD6GrFMkiSQfMvPr3oAcrA0tVWjlh5T519O9PhnVvrQBPRSA5paACiiigAooooAKKKKACiiigAooooAKKKKACiiigAooooAKKKKACiiigAooooAKKKKACiiigAooooAKKKKACiiigAooooAKKKKACiiigAooooAKKKKACiivP/id47XRQ2k6S6vqDD95J1EAP/s38qTdhpXLvxA8d2nh1Gs7TZc6mR9zPyxe7f4V4fquo3uq30l7qFw9xO55Zj09gOw9qglkkllaWV2eRzuZmOSSe5plZOVzVRsFFFLUlCUUUtACUCiimAdqKKKQBRS0lABRRS0AIKO1FFABRRS0AJRRR2oAltbia1uEuLaV4pUOVdTgivT/BfjKHVNljqRSG96K/RZf8D7V5ZQCQQQSCPSqTsJq59B0VwngHxf8AaNml6tL++6Qzsfv/AOy3v713daJ3MmrBRRRQAUUUUAFFFFABRRRQAUUUUAFFFFABRRRQAUUUUAFFFFABRRRQAUUUUAKDg5BwfWrltqU8QCv+8X36/nVKigDoba9guMBW2t/dbrViuWq7a6hNDhX/AHiehPP507isblFQ211DcD923PdT1qamIKKKKACiiigAooooAKKKKACiiigAooooAKKKKACiiigAooooAKKKjkfHA5PagBzuFFRgNIc9FpyR5O5+T6VJQAiqqjCjFLRRQAUUUUAFFFFABRRRQAUUUUAFFFFABRRRQAUUUUAFFFFABRRRQAUUUUAFRTQLJ8w+V/UVLRQBTEjwnbKPoexqyjhhTnVXUqwyKpyRvbncuWj/AFFAF2iooZlccGpaACiiigAooooAKKKKACiiigAooooAKKKKACiiigAooooAKKKKACiiigAooooAKKKKACiiigAooooAKKKKACiiigAooooAKKKKACiiigAoorH8Ya/beHNEl1CfDP8AdhjzzI56D/H2oAwvif4xXw9Y/YrJg2pzr8nfyV/vH39BXhMjvJK0kjs7sSzMxySSetT6pfXWp6hPf3khlnmYs7H+Q9hVbvWLd2bRVhaSiipKClpKKACvRvg5p2j39prB1eztp1VoY0aWMMULbxwT0ycfpXnNdN4Y1i003wrr9m87R3lyYGtQEJyyEknI4GOOtVHcT2Op+GXhmyj1nVxrdpBcJb3As4kmjDAyZJyAfYCuYj8MNfT6nqEt7aaXpsF7JCsswOC244VQPQV1N3440WbWtCuI3MMImN3qREbcTeXsxjHOPUZrDh1jQtU0a90PVryexiGpSXlrdRwmQEMW4ZRz0NPQnUpx+B9UbWpNOae2WOO2+1G6BLRtD/eGOT9Km0nwlYz63p0EviCyuLK7kKh4NwkZgfubSMqT2JGOKvS+KdJfX7Nbe71KysbGwFnbXcQHmZAHzMndeBxUuqeKdHOpaDO1wdTubK6826v1s/JLpnhQvU//AFqNB6nJeKtPtdL125sbO8W6ijcgMAQVOSNpyBkj1HFammeC7q8s7OSbVLGzuL9S1nbTE75h26cDPbNZ3jF9On8Q3Vzpd413b3DmXe0RQqWJJXB9PWums9c8N339h6nqt5dW17o8SRm3jgLCcJ93DdF980tLhrYd4J0XTLbQtc1DVGsHvLPERiu4XdLY5IywHUnHGOlYPgDRLHX/ABHHYX94YI2DEImQ8pCk4U4IGMZ57Vej8RWdxo3i37U3lXWqzRyQRBCQcMxIyOBjI61meAtUtdF8W2OpXu4W8RcOVXJAZGXOPxo00DXU6O08PaY3hHXI4ruwdoNQjRNQkQr5acbhkjd6jA6msifwRqS6tbWUF3aXEFzbG6S7ViIhEOrHPTGR+dWdQ1PRIfCmu6TZag9091fxzwMYGTcuQW6jjHI5rV03xlpFnFo9uztJGNJeyumEO4wucYO1uHHByOaeganJ6/4ek0uxg1CC+ttRsJ3MaXFvnAcdVIPQ1i12PjPX7G40SLSNPvvtq+d50jpYrbRjA4woGc88muNqWNBRRRSGLSUUUAKMjoSDXqHw88Uf2jENL1CT/TEH7tz/AMtVH/sw/WvLqkgllt50nhcxyRsGVl6gimnYTVz6AorF8Ha7HrulLMcLcx/LOg7H1Hsa2q1MgooooAKKKKACiiigAooooAKKKKACiiigAooooAKKKKACiiigAooooAKKKKACiiigBQSp3KSCO4rRs9TZcJcfMP7w6/jWbRTEdPHIkiB42DKe4p1c3b3Etu+6Nseo7Gtmyvo7jCn5JP7p7/SmIt0UUUAFFFFABRRRQAUUUUAFFFFABRRRQAUUUUAFFFRyNztXk0AEj/wryaWNNvJ5aiNNvJ5b1p9ABRRRQAUUUUAFFFFABRRRQAUUUUAFFFFABRRRQAUUUUAFFFFABRRRQAUUUUAFFFFABRRRQAUUUUAU54GiPmQ9O6/4VLbzB1qeql1CYyZoh/vKP50AW6Kr20wdasUAFFFFABRRRQAUUUUAFFFFABRRRQAUUUUAFFFFABRRRQAUUUUAFFFFABRRRQAUUUUAFFFFABRRRQAUUUUAFFFFABRRRQAUUUUAIzBVLMQABkk9q+ffiZ4lbxFr7GFz9htsx247N6v+P8sV6T8ZPEB0rw8NPt5Nt1f5Tjqsf8R/Hp+NeGVnN9DSC6hR3oorM0CnRxySuI4o2kc9FUZJ/Cm1Z03ULzS7tbzT7h7e4QHbIoBIyOeopgXfEug3egTWsN6y+bcW4n2AYMeT905707w74fuNZjurj7Rb2dnaqGnuZzhEz0HHU10HxPF3qOq6CFWS4u7nTIThRlpHb29Sav8AhdWtPh7q9lLozX19b6grTWb7gduFwWA5IBB4p21JvocTr+kzaPei2mmgnV4xJFLC+5HQjgis/B9DXT/EXTLLTdRsmtLf7G91aJNPabifIc9V/wDrV06ave6Vo/gVbFkjN2PKmYoCzJ5iDbk9B8x/Si2oXPMO2cVv6V4b/tLWLTTLLVLWV7i2M5cK2IyASUPvx29a7zUbp7q68b6LLFB9gsrJ5reFYgojcLncMDrnmnWf/I9+F/8AsAH/ANBenyicjgR4aZNP0q+udStra31F5UV3VsRbCwy2OuSvb1rDlQJNJGrCQKxAZejAHrXrHhb/AFHgP/r5vf8A2rVC4n1TSvDFtdeFoC1xc39wL2WOESPuD/Kh4OB1osO55oKQjHXivXpI7Ww8QeJJLa3gWb+w0nuIQoKJPkkjb07KcVzXie/uNa+G2mapqLLNerfSQ+dsAJTB4OKVgucPjj2owc4wc16H8O4R4g8NSaHJgtZahDdpk/8ALMn5x9OD+dbms3lv9h1Txxa4UXOnGzgweRIZCn54ANCiFzx8Udq9Ut5dV0+PwtZeHbQSaXdwRtdFYQ6zMWxIHOOwpqT2uiaX4zn0uG3kS21GL7OHXeiN0yB0OCTj6CjlDmOCudEmh8MWuvNNGYrmd4FiwdwK55P5Vl4OcYOfSvYPCFzp994W0i71t0N3PqU7WxZf3ZnJbBYen9cVR0CG/gtfEGoXt5JDr8d4sUtwLU3EkSeqqOgPqO1PlDmPLKMe1eyWS2n/AAmkVz5TG5l0WVroSW5hExGPnKdt3eue8HeIru+bVNQu7ObcII41utPhQyWaAnAVD1HPb0pWC5553orrvihbzxapYzzXEVx9otFkSQQeTIy/9NF/ve9cjSY0Hag0dqKQzW8J6zJomsR3a5MR+SZB/EhP8x1r2uCWOeFJoXDxuoZWHQg9K+fq9M+FOsfaLKTSJ3zJAN8Oe6HqPwP86uL6ESXU7iiiirICiiigAooooAKKKKACiiigAooooAKKKKACiiigAooooAKKKKACiiigAooooAKKKKACgevSiigDTsdSK4juOR2f0+taqkMAykEHoRXL1asb2S2O370fdfT6U7isb9FMgljmjDxtkU+mIKKKKACiiigAooooAKKKKACiimu20UANlfaKWNdoy33j1psSlj5jfhUtABRWZ4k1yx0DT/tl8z7SwVUQAu59gSKg1TxJY6doVtrE0dw0NwUEaIoLksMgYzj9aylXpxbUpbash1Iq93satxcW9uENxPFF5jiNN7hdzHooz1J9K4bwp45Mnh3ztTSW4uoZYUlkUKofz52jTAGB8oAz9K049U0fxc39j32h6l5R/e5uYfLVWU5BDBshs9MVmJa+An1i0t10Qr9mmW1t7gIwg82MkqnDckEnkjuea1o4vCcnvPdnDXlXlUUqUklZrW+7+XT/AIBFcfEaW4lW303SHW4TUYLeWK5dVYxSOylguQQcj6cjrV7xd4h1fTfEYjHnWejQQxPPdiw89NzuQQx3rtAGOQGxnJqw+geEYdcXSo9H3XU6i5cxs2Igj7lOd3yDdyAvGa19U8NaHql+l9f6dHPcKFG4lgGCnKhgDhsHpkGuqNfDOXurRb/gYqhjZQkpTV7+i69lft/wDgr7x3r6aldaLNazW1wZI/3sFkd9uhkddoDkrKzBU2sOPmPHymuy1HxRDDaaTJptnPqcurLvtI0ZY9yBN5YlsAcY/Ort14e0a6ju0nsVf7ZKs07b2DM6gBTuByMAcYIxRqHh/Rr/AE+20+6sI2trXH2dVJQxYG0bSpBHHHBpyqUZW923/Df5l08PjIKXv3vt9/o1t1s9fJI57wl4mvvEXjC5EUc0GlwafE4iby8+czuG3cFsgoQMHHyk9xVbQvH8dzZwH7Ff3ECzRWtxfSeWuyaU/ICi9R8y5IGBn611thounacjjTLWOzc26W4aNfuom7YMHjgsx/GsrRvA/h7TY7FjZLc3VoqgXEn3nZc4dlHylhk4OOO1P2lB3vHtYXsMbFRSnrrd+uyWn9d0c7oHxCvYfC1nca5o9497JYJdI8ZRhcrvVGfC/cwXUkY6H2roLrxpZReDrTxJFbvNHdMsaQiVMhySCpOccEHOMn2qW18DeFLW2ktoNGhWORVQje5KqrbgFJOV55+XHNXJPDWhvo0Wjtp6CyifzI41dgVfJO4MDuzknnOeTROeHbuovf8AD7wo0cfGPLKafu2+ffZfl/mci3xVszbwzxaDqMqSrGAVKnEjmQBMD5v+WTnIHat6HxhDP4XtNZh0y9M13cC2hs3UJIZdxXB3YAHBOT2qxb+DPDFvYzWUOkxJBKyMyhmyCpJUqc5XBJxjHU1abw7op0RdF/s+IWCHcsQJGGzndnOd2ec5zmlOeGduWL3/AA+8dKlj1f2k09Px+7+uxgXXjz7Ktw9x4f1COOwVW1Ji6f6NuYqMDPz8Dd8vaqi/En5Umfw3epbPA10JTPGf3CyCNnxnPUjjrg1vnwX4WLwOdGtyYQAvLYYBtw3DPz/MSfmzyasnw1oRgWA6bD5SwNbqvOBEzhyvXoWUH8KfPh/5X/XzF7HHu/7xL7v/AJHt+P3LkNd+IM7eHtQuLLT7iwYxXI0+7kaN1keFtrfLyR3IyO1N1f4nH7NqC6Po1081u2IZZ0KxShZljfnju3HP+FdDpPgTw3p9vcxmxFy915wmklYkssjlivoOw4wSFGatv4Q8Nu967aTATegi45b5gW3HHPy5YAnbjkZqvaYVfZf9fMy9hmMlf2iV1/n5W3f/AAXbXlPEfxGIXULHTbK9t7m3lESXTw7oi6Soki8jHdgD7dq6Tw54st9au2t47OaBobdpLsyOuLZxIU8tsH73ysfTA96nk8I+HJLue6k0qFpp+ZGJY7jlTnGcAkquT1OOc1JoPh+10r+0ZN5uZ9SnM91I6hd5KhQMDjAA/nUTnh3C0Y6m1KljVW5pzTj/AMPb/L066I5/RPiTpuq6nHYxWNyjSzxxwuSpV1ffh8+nyH161BB8QppdTn26TI1iLZPs4Dr5sk7XLQKvJwASv4d624vAnhOJHSPR0UOqqcSyZAU5XB3ZGD0x06VNH4O8Mx2q2qaTCsItzbhAzY8sv5mOv9/5geoPTFU54W+kX/XzIjSzFpKU4312/Doc/efEgW/2pV8O30sljCZL5BNGDARK0e3k/NyueOxpup/E6106AtdaLdrPHJMk8IlQmPywhYjB+bhweOOuTXTw+FfD8NrJbR6XCIpIRC4yTuQOXwTnJ+Zic9STUWpeDvDWpPI95pMUrSM7udzLuLhQ2cEZB2rx04oVTDX1i7f15hKhmPK+Wor+mn5f1qcrc/E1tNXUH1LSXdYb2aOAQyLuaGNEYsQTnOHHT17YqKbx1q9voWuXFxZzLELm9g0/UAYyqOiu0SsnXjbjJByRz611dz4H8K3LO02kRuXzvzK/zAqFIPzcghVyO+KSDwN4UgeR49HjzIJA+6R2B3qVc4J6lSRnrjvVe1wtvh1/rzM3hsxcn+8Vv6/u6/h6mX4R+IFvrer2+lLpt+DIHQXZiIiaSNcuM4wBkNjntVzxTrmsab4s0uz06wfUYJ7O5lmt0dEOUMeG3N/vEYzzmrc/g7QS1xNaWn2K6mjeMXEDsrRbgAzIM4ViAOQATVnWvDOia0bdtUsvtL26NHE5kdWCtjcMqRnOBms3OhzqSWnb+mbxpY32LhKS5rpprTS602fn0e5gj4g2d1pH23TrGeZpLlbWBWKrudrfzlJ54H8J963/AAdqVzrHhbTdUvIFgnurdJXRTkAkdvaoP+EP8NDUo9RXSIFuY8bGUsAuE2DCg7c7eM46VqaVp9ppenw6fYQ+TbQLtjj3E7R6ZJzUVJUeW0FqbYenilO9aSa12+Vnt69SzRRRXOdxRuYjbv50f3CfmA7VZgkDKDUpAIIIyDWeytazhedjfdP9KANCimRtuWn0AFFFFABRRRQAUUUUAFFFFABRRRQAUUUUAFFFFABRRRQAUUUUAFFFFABRRRQAUUUUAFFFFABRRRQAUUUUAFFFFABQSFBJOAOpormPifqx0fwddyxttmnH2eIj+83U/gMn8KGNHjHj/Wm17xTdXgYmBG8qAeiLwPzOT+NYFAorA3QUd6KO9IAooopgW31PUXube5e+uGmtlCwSFzuiA6BT2xTodW1SG/e/h1C6ju5Dl5lkIdj7nvVKii4E9w15db764M8259rzvlstjOC3rinvqF+6WqPeTstpzbAucQ8g/L6cgflXT+CdPs77TbdbyHzo31Mo6FyAyiAnGAcde/WsvVUsrrwza6tb2ENlKbuS3ZISSrKERgTknn5iKLCuUo9Q1iae8ljurySW5ib7UysxMkYHO/1GOuaausaqtzDcrqN0JoIvJikEh3InPyg9hya7axuoW0/S92nwBBoF6zbNylgC4K5z3xn6k1S0zSdK1C1tNVa0tLU/Y55WgLOIXeOQICcZbGDkgelOwrnLQ6vqkIthDqF1GLUs1vtkI8otncV9M5P50WOsatYvK1lqV3btKSZDHKV3n1PrWl4o0+zt9Q082iIVuoVeSO3D7N24r+7LgHBx+ea6m0s9Ji1yzutM0218qDUYYSrrLHNCWyMSK3DHIyCp4I6UWHc4CHUL+Frho7ydGuVKTkOcyKeob1pjXl21gli1xKbVHMiwljsDHqcetdtpGn6feaik19pljEL/AFFoUUiViyqQrbFX7pyclmOOelSW9lZ31noejzWsEcC3l4pk+YMwj5wSM8tgA4H0osFzh7C/vbB3exuprZpEKOYnKllPY47UNf3zaeNPN3MbMP5gg3nZu9cetbXiuxsYtNsr61FokkryRyLaCTyiFwQR5gBzzgj6VuQeHdNvtPaa3tVWXVbZDpyqT+7ljXdMBz3Kkc+tFgucppl94ghszb6bdakltI+zZAz7WYgnbx3wCcVW87Uba0ez8y5igugsjRHIWX0bHfkda7nRYLFNVjaxiEcUOuC3Ta5wQtvICcZxkkZzXOeKv+PjQv8AsGwf+hvRYLmTNdajDCmnyzXMcdvKXWBiQIn7nHY1MNc1oX5vxqt4LoqFMwlO8qOgJ711uvWNnqPiLxDZzaaLNoHMyXhLbsl1HzZ4IO7j8KreKdG0q20/URbraJJYzIkZgMrOwJwRLuULk9QQaLMLnLpq2qLeyXq6hdC5lUpJL5h3Mp6gn0qLT7680+fz7C6mtZcY3xOVOPwqvRSGT3t3dXtw1xeXEtxM3V5GLE/iagoooAKKKDSAKvaDqEmlavbX8ef3TgsP7y9x+VUaKYH0FDIk0SSxncjqGU+oNOrlvhjqX23w4tu7ZltG8s+u3qv9R+FdTWqZi1YKKKKACiiigAooooAKKKKACiiigAooooAKKKKACiiigAooooAKKKKACiiigAooooAKKKKACiiigCa1uJLeTeh47g9DW7aXEdxHuTg91PUVzlSQTSQyCSNsEfrTEdLRVeyuo7mPK8OPvL6VYpiCiiigAooooAKKKKAA8Cof9ZJj+EdaWZjjaOp6U+Ndq4/OgB1FFFAHj3izVrHxAmq39xdoht1EGnWhPzH5xukPuRmuguLS78ReGfDy6LJbTLZujT+Y5AV1UAD1PU10XiLwtpupaRc2drZ2VnPKBtnW2Xcp3Ak8YPb171UvvBltNpenw2tx9ivrEAx3MEYXLYGSR3zjNeG8FXU5uS5rrW2l3e/9dLaHB7CpzO+t/wDMhsNb1yw8WwaHrv2SdbtC8E1uhXBGeCD9DVGTw/qFnCLa7a2j0iz1B9Ra58w7yoydu3HB565rY0PwvNb6yNZ1fVJNTvkTZExjCLGPYVoeJNOuNVitrNXjSzMwe7yTudF5CjjucZ9q3WHqSpt1E73dlfWzto36/gaKnJxvL5f8E5rSNZNnc3N9Np11ealfx/a5I4gM29sOEByfTnHXmuts9WsLnRo9XFwkVm0fmGSVggQd9xPAxWZrPh+4uNUfUdM1BbKaW2+yzBod6snYjkYIpupeFYp/B0Xh62uBGIGjkjeWPzFZ0kD/ADpwGUkcj3rpwdOrCpyVPh7/AD3797/gP97CMuVXsnbzf/BHyeLdJbXdL0myube+fUUlkSSG5jZVRMAnrzkkgAf3W9DUuu+KNH0qzv5TeW9zcWMZkmtIZkMwHHVc5HUdayvD3gyTT/ESa5c3tvJcF7mSWOC28uPdKIlG0ZJAAi75yWJrC1f4YXl/rF9ejW4I47mW5cL9mOVE3OOHA4IHOMnvXsxhh3JXlp/wTinWx6ptxhdt+Wistd+9zuNH16x1DT0vGdbVZLiW3RZnCl3RmUgc8/cJ+lSTa7ocMAnm1nTo4iiyB2uUC7WJCtnPQkHB74rBvvBjXHg2TQ49R8q5+1yXUF2Is+U7Ss/C59GK9ay7D4btpoiksdSt3ntbsyWi3Nt5kSQbWCwld2Tgu5ByOvSoUKDu+axpKtjY8qVO+iu79euh1Gs+KNH06GJvtlvcyyyQqkMMyF2WV1VXAzyvzA59KvtqmmLYNqDajZrZqSrXBnXywQcEFs468fWuHh+GFv8A2Te2E1+jm8NtvkSDYyLHJ5jqmD8qkkgAfd461q6h4Qu7nwRbeHF1KFXtJkaGb7NgeWjZVSAeuMAspHPIxTlCholLr+AoVsb7zlTW2iv1vt9xv/25oubcf2xp+bobrf8A0lP3w9V5+b8KoaL4t0bWJbUWN3bvFdLJ5TmdAzOjbSgTO4nqcgYx9a5jw18Ob3Rp2J1TTruGaRGmWawLlVWQuBGWc7T8x5Oex60S/Da6a3Tytajt7u3jlWzuIrYhoWacSh/vckDKnpnNV7LDJtc5CxGPaUvZW7q68ut+1zppfF+ixajDZteWxNzKIrV0uI2WZijN2Py/d289SQBVu08Q6RLFD52o2NvcSQCdrdruMuiFd2eDyAO44rnI/AKWuoW9zYXkUcdvNC0cckO7CJbtCwzkckNuB9RzmudPwbjNv9lfVIJYiFdjLbuzeYI9vA8wLtyM9M44zTVPCveVvkTKvmMdqaer6paf1/wT0LVPEemWfhm88QW9xFf2drGzs1rKrhsdQCDjNSr4i8PtZpeLrmmG2eTy1l+1JsL/AN0HOM+1c5p3gea38Car4bm1JHe/LYmEJxGCqgDklm+73Oe1Z/in4aSard3slnqkFlDdM58oW3EYaKOPgqw/udOhzyOKmNPDt2cuu/loaVK+OUVKNO7stL9db639DuRq2lGJJhqdkY3jeRH89cMi/eYHPIHc9qcmp6a+nHUl1C0axALG5EymIAdTuziuHj+GudO1S0n1UMLmFI7VUiKpaneJJABuyVeQZxkYHGe9Xo/A8kfgW98PR38Uc91cC4MwiZkVg6tjazE/w4zuzzmpdOh0n17dC418Y73pdH169vn+TOoi1jSZoPtEWqWMkPltL5i3CldinDNnOMA8E9BVC18XeG7j7Sf7ZsYhb3TWrmadEBkABIGTz1/nXGRfDLVINPvLe3160V72K4t5We0dwI5WV/lzJncGB5JOQfWr1z8Prwanf3lpqWn4u/PXZc2HmhUlC7v4h8wK8Hpg4Iq/ZYf+f+vuMnice0n7L8V/n0OtuvEnh21uJLe517SoJoziSOS8jVkPuCcii98RaHZrJ5+r2KskBuDH9oTeYwM7guckY71zNj8O7W1itYzcxzGC/kuvMkgBd1aExBSc9sg59ulZNt8LbyG8tJDrkDx28axkG1ILL9m8gjh8dMkEgntyKSp4b+ccsRj1tSWr77L79f8AgHZ2PivRbm0+3SX9pa2TLE0U81zGofzE3AYzwfY+hq+usaQ2ojTl1SxN6QCLcXCeaQRuHy5z0IP0riI/h3fQ3VvfxatYvdw2iWm2axLwlRCIi23dnd8oI57kc5q5pfw+j08wmO/V2hvLS4WQwDeVggWLZnP8WCfbOMUSp4fpIdOvjrpSp9e62+//AIbzOtbVtLXUhpjalZC+PS2M6+aeM/cznp7Vn6j4u8N2NnJdS6zZPFFMkEpinRzG7ttAbB45z17A+lc5eeC9R1PxVq9xczW9rp1zd286ssIa4fy0H3JM/IN3ByPXHWoU+HN2bSKOTU7ASWlvDBaNFY7AwjlWQGUbvnPyAcYxknvRGlQ05pdgnica78lPvb5bdeu/9XO1m1zRYXuFm1jT42tsfaA1ygMWSAN3Py5JA59azrrxjoSXK2lpf2t5cPbG5jWK4j2ugcKcOTjOT+hrl3+FyvqF3O2pRNFLcGZA0Ls2GuEmZWy5Uj5MDAHXJzirN58O5Jb/AFG4h1OGOO+WdGT7P/q1klSQBcN2KHPrntTVPDfzkyr5g07U0vmdNrPibStOtLmZbmG7ktZYop4IJVaSMySLGNwzxy3f0rarzKy+GN/DPcSTa9FL56qrN9mYMxFyk+4/PjJ2kcADnNejWC3SWka3s0U1wB87xoUUnPYEnH51lWhSilySudOEq4io37aHL9z6v9LE9R3ESzRFG/A+hqSiuc7ihaSMrGJ/vKcGr4ORVPUYyuLhOq8N7ipbWQMooAnooooAKKKKACiiigAooooAKKKKACiiigAooooAKKKKACiiigAooooAKKKKACiiigAooooAKKKKACiiigAooooAK8f+PWpeZqVhpSN8sMZmcf7THA/QfrXsFfOfxHvv7Q8banNuJVJvJX2CfL/MGom9C4LU56iiisjUKO9Fa3hjTbPUruVL67mgjijLhYIjJLKf7qjpn60wMmivRdP8J6Xpnifw7NcS38lpqLEwwzwKsgkUj5ZBnG3ntzXQrqWlK/ijWEvNS+1WhWB5vs0W6Fd5AWIdCO3Pamok8x4zRXdW3gazZrbTbjUrqPWLmATIi25MCEjIRn9cVm6Z4bsY9GfV/EN/cWUH2k2sUcEYeR3X7x54wOfyosx3RgWuoX1ogS1u5YVD+YAjYw23GfrjiozPN9lFr5reQrmQR5+UMQATj1wAK7zwj4d8Mvr2p2V1ef2tFFZNPBJBjZs4yTg5Egz06c1Q0/wrpL2FtqF7qOoQ2+oSslisdsHfYDjfJjgDJHSizC6OZj1TUY7VbRL6dYFV1WMP8oDcMPoe9Ng1C+g8jybyaP7Pu8na+Nm45OPr3rpoPBsdrd6y2uX0ltZaUyq8kKbmlLfd2g+oIqz8QYreHwd4TSznM8Hlz+XIV2lhlOo7GizC6ONvLu6vJzcXVxJPMcZd2yeKnudY1W5EQuNRuZRCwaPdITtYdCPeuu0qCxn+FC/2jeNa2yauSzIm9z8g4Uev1pP+EHsJmdrPVJp4rjT2vNPYoFMhX7yMPUcdPeizFdHLnxBrhaRv7WvMyMGciUjJHGfrgD8qhbVtTdCjahcFTN55HmH/AFn9/wCvvWhq+iQ6d4Y0nUpJ5TeahvcQkDakYPB9cnj86n8LaHpepWZmvL2+acyiNLWxt/MkAP8AGxPAFLUehiX+oX2oSLJfXc1y6jCmR84HtTodS1CEW4hvZ4xbMzQBXx5ZPUr6ZrptS8GR2B8SJJeyO+kxRSRFVAEgcZ+b04Pan+HvDmkFPDV9qM11ImqXTRNCqjbuVwFB6Hae56+lOzC6OUttQvrcKLe7miCy+cNr4w+CN31wSPxqOe5uJzGZpnkMSCOMsc7VHIA9uTXY3nhnSLrxTq8drdT2WlaarSXTvGCUIJGxBnkehNV5PCun3B0e80rUbi403UL1bORpIwssLkgcjoeDmizC6MC/1nVr+Ew3upXVxGW3FZJCQT60y61PUbu2jtrq+uJoY8bEdyQPSuxfwXoP/E2jXXbsTaS267zACvl5P3fVsD6ZrP1PwtpttqWkeXrDJpmpwmZJ5ovnQDGRtHU8jFFmF0clRXZ6r4T0y20E63Dc6ulpDcLDOtzaqkjKf44xnnr3rpBoek2vxA0uz0C5vNNuZLPzGZUVlClTyN2fmPft6UcoXPKKK6mw8P6TDodvq/iDU7m1jvJGW2jt4g7EKcFmz0Gavf8ACD29vNqwvtUZLexgiuY5448iSJ887eueOnrRZhdHEdqDXR+KdBsNP0nTtX0m+nurK+LqonQK6svXIFc5SGFFFFIDr/hTffZ/EL2jN8lzEQB/tDkf1r1WvCNBujY61ZXecCOZSfpnn9M17vWkTOa1CiiiqJCiiigAooooAKKKKACiiigAooooAKKKKACiiigAooooAKKKKACiiigAooooAKKKKACiiigAooooAfDI8MgkjbDCt6yukuY8jhx95fSueqSCZ4ZBJGcEfrTEdLRUNpcJcQiRevcehqamIKKKKACkY4FLUU7H7o6ngUAJCN0hkPQcCpqRF2qFpaACiiigCva31pdXN1bW86yTWjiOdB1RioYA/gQfxpby8tbOLzLq4jhXnBdsZwpYgepwCcDsDXC33hfWbzxfezsbu30y5vjM7W16YWkUWkaLnYwb/WKePbPSmeJPD+vap4R8MrdWtxd6pZH/AEtUuwhybeRCSdwVvmKc5JwT2JrqVGnde9v/AJHmvF11Gf7t3Tdt9dV5dn87M9AtbiG6tYrq3kEkMqB43HRlIyDVTW9XsdGtFub+by42cIPUknHT+deY3Xg/xjY2NlY6Rc6klgltbNdQx34MrTBZBIELOMAHYSAyg9s11F1oet3Xw4sdPvFN5q0Hls/nSqzttfJBfoTt4J7+prDG0/ZUZTpSTfRBRxlapeMqTi0t+l/I6031iJY4jeW4klAMamUZcHoQO9IuoWLXH2db22abcV8sSruyOoxnORXE6l4d1W4fUo10i3d9QdJIrtplDWYAHy+vy4421n6ZpN7qMl/b2unws6a07NqJkAePa+SMdfy45ryZY2spcvJ+f+X47anQ6807cp3niDV10mK3ItJruW4mEMUURG5mwT3IHQGnDUpV0STUbjT57d0RmNvI6B+PfO0Z+tU/F9hJex2rJpMOqLFIS0TzmJhkYypzj86oW+i6pH4AvtKkAe6mjl8mHzMiMN92PceuPWtp1KqqSSWltP6t+vyLlKak/Q6BNUsSsfmXdvDI4X928y7gWGQOvWq3iHXrHRbOWeeRZJIwCYEdfMIJxkAn3rk73wrqE9nrO7T4pLiWytY7Ri6ZEiJh8HPy8gc8ZqLXPDWsSpqUEekQXsl3Mk0V4ZkDRAAZTnnjGOOKwqYrEqDtDXpv5+XkvvIlVqWdo/1qd/8AbbPAb7XBgyeUD5g+/wD3f97261DdatptvDcyyXtvi2UtKqyAsoHqM9a42TQ9eWZbNNOR4E1o34uftCgFSW429eN1N07wxqq3FzGdPhggktbiM+bKkn7x+mwgbsZ5+bpVPF13oqf4Mftqn8p2Njrel3lpFcw30ASVA6hpFDYPqM8c8UllrFrNYx3VxJFZiSRo1WWZOSCRwQSD06Vy/h/w3dHU9Nm1TR4Y4bTTzCQzo484MMNgeoyayj4R15beEtbrKDHPEYd8ZMZeVmDZbI5BHI5FT9axKSlyX+/y/wCCL2tS1+X+tD0ia7tYZkhmuYY5JPuI0gDN9B3qLUtSsNNhaW+u4oFVDIdzc7QQCcdSAWXP1FcRqPhjWjNbiK1juJkt4ITcPMrRsExkOrDcMc4K9aPit4X1LXby0m0+znuG+wXNtIY7oRqjOYyhwzD0fkA9BnoK9HAzdeo41Vyr+u5niMRWp0pShC7VrLU9CByMjpRXl2v+GfGEUE1jo9zqR02O83Qxx3484oYEGd7uDtEgb5SfcAjirfjC31xp/Ctg0WrahN9huftaWN/9mLyqkQDM+5QcMT3HXIHau1YaLatNa/5XMpY+cVLmpPS3fW7tpp+h6NTLeaG4gSe3lSaKRQyOjBlYHuCOorzKPw/42kuLePUJNQmuS1qGvYtT8u3jhCKJkaMEEuTv+YKclgQVxWIvhH4gW+k6fa6e+qWZgso44o4tQjCwzBjvL5fkHgjAbjjC1awsH/y8RlPM60dVQk1r0d/y/r77e0TTQwhTNLHGHYIu9gNzHoBnqT6VFbXltcWhu4Zd0ILgtgjG0kN19CDXmdx4P8RC10+KRdSvYohp9zOkmpln+0JI/n4LP2Ur3x6c1VutE+In2+zl8vUJkhmy4TUU2vGZ5CysGkAJKMowQeMDIxihYam18aHLMa8XrRfyTf6HqUGqWE8FlPDcK8V9j7MygkSZUt+HAJ5q5XnusaD4p/4V94f0rSXuLa/tYQl19nuljZcQOuN2cH5ivrzz70uj6T4wj+HOpafJJdR6q82bcyXmZTHlNwD7nCMwDgfMcE547Q6ELXU1vb8dzWONqqXLKm9r7dbXt6na6pqmn6Z5H2+6SD7RJ5cW4E7mwSenQAAknoMVajkSSNZI3V0YBlZTkEHoQa8rufB+vancRST22pQ2cct19nt7jVC80KvbFRl1c5DSY43HAJzwSKo23hj4gQxiO3k1O2RNO8qCMX6bI/8ARiuw/Ofn83kMOOQdwxitPqtNr41cw/tHEKWtFtX0snf122+49korkPD+k65pNvrEH2m5MTWkTWklzctcMs/lESHklsbsHHT0FcJ4Ttte8Q6msdrNr9vpqG0F80mqsxZ8SGUq27K5O3KjBHoOgiGGUuZ82iNqmYSpuEfZvmlfT0+W33aHtVME0JuGtxLGZlQOY9w3BSSAcdcZB59jXjJ8MfEqNtrXWrXALgXRGooqzDeSGiHmAgYxwTHwcYOKmi8K+OTbG5KajFqb6bFbyT/2gpdtlw5ZAd+NzRlcHgZzkgk1f1Smv+XiMFmtd/8AMPL7n/luex0V5d4U8NeKrc6rca4+uXcfkqlhbf2sFflm3AlXwGxjkseDjJ7eo1z1qapuylc9DCYideHNKDj5P5+QUUUVidQMAwKkZB6isyLNvctCenVfpWnVPVI/kWdc5Trj0oAtocilqvaSbkH0qxQAUUUUAFFFFABRRRQAUUUUAFFFFABRRRQAUUUUAFFFFABRRRQAUUUUAFFFFABRRRQAUUUUAFFFFABRRRQAy4kWG3kmb7qKWP0AzXyzcytcXMs8nLyOzsfcnJr6U8YzfZ/CerS9CLOXH1KkCvmes5mlMKKKKzNArpPB/iC10iy1OyuorsJfIqie0cLNGQc8E9j3rm6O9NAdrJ4wsDP4ZZLW+K6PK7SGWQO8obHOc9eO9Uv+Ektf7P8AE1t9nn3avKJITxiMB93zc/yzXL0UXFY9CX4g28kEM91BqxvooRH5cN5stpCBgMwHI/CsfTfEWm3GitpHiOxu7qFblrmGW2kCujN94Hd1ByfzrB0uzW7F4WEp8i1kn/d7eNo6nJ6euOatX/hzWLG2kuLqz2RxBWkxIjMqnoxUHODnr0p3YrI2dG8VaZYeKbnUI9FFtp09o1p9ntyAwU4+bJ4Lcc1d0zxtp9vpkOmSRazHbWbt9la1uhG7xk5CS9jj1Fc7pnh64vtEfVlmgWKO4SFkMiBsEEkjJzkY4GMnt0p3iDw3qGl3dyqwPLbRXJgR8qWJJ+XKg5Ge2RzRdhZGna+Lrae41eDWLGebTdSKkxxS5liKfdIZuvTv/wDWqt4w17TdV0rSNO0uyubWHTlkUCZgxYNtwcjv8pz9aydU0fUdMjSS9tvLR2Khg6sAw6qcE4PseadZ6Fqt3ZC8t7MvCQxX5lDOF+8VUnLAewNF2OyNrRPEGiReD28P6vp15cK12bjzIHVSnAAwT34PtzWxoOrXGteMdGi8P2DQWGkxbfKlkG7yiQJGY9OciuO/sHVv7O/tD7G3keX5v3l3+X/f2Z3bffGKsDwtr3liQWWAVV/9cmQjAEMRuyF5HJ4ouxNIt/ErUYL/AMUyx2ZX7HZottbhTlQq9cfiT+lP0LxJZWfhj+x7qC+RluhcLJZyhDL/ALDk84qgPDt8qTwy20wu0mgjjVWQxt5pwvzZ5zxgjI9TUV34d1i18oTWLZll8lQjK58z+4QpO0+xxRqPQ6afxppd1rWsy3mnXb6dqtvFFJGjqJUKKBkHoelVtQ8V6UsXh+HStNuoodHuzMFmcEyDcD1Hc4Pauf1PQ9T021W6vLdUgaTyhIsqOC+Cdvyk84B+lW/D3hnUNUubItC0dpczBPM3KG27sMyqTkgc8gY4ouxWRrN4r0lPEGp3EWm3cmm6tEUvIJJAH3Ek7kI449DUcnijTLY6PZ6Tp91DplhfLeSCZw0szAg9uBwMViDQdTe3luobVnt0Z9rFlDMqEgsFzkgdyBxTToWrDTv7Q+xt5HliT7y79h4D7c7tvvjFF2OyNtvFNoZvFMn2W4xrMZWHp+76/e59+2asWPjO0tbrw3N9gllGk2zwyhsfMWx8yfTHfFc9feH9XsoFmuLMqpdYyA6sys33Qyg5Un0IFW5fDF9b6Pc3l1E6zxzxQxxIyvuLk5B2k4YYHHXmjUNC/qvibTp/C2oaLbpqsr3Vwsyz3kqueCODg8cDtmtKLxvo48RaZrradfLc21t9nnUOpVgFwCvPqe9cpN4d1mK4gt2sWMk5ZU2urDKjLAkHAIHJzjFVdT06802RI7yJUMib0ZXV1ZemQykg8g0XYWRvWGv6PcaFbaR4h067uI7KRmtpLWQK2GOSrZ7VZvfGkd7Drsctk8Qv7WK2tUQgrCqE43E8nr2rjaKLsLI3NT1qC78IaToqQyrNZSyO7nG1g3THOaw6O1BpDCiiikAV7zok/wBq0eyuM5MkCMfrgZ/WvBq9o8BS+b4R09u4QqfwY1cNyJm5RRRVkBRRRQAUUUUAFFFFABRRRQAUUUUAFFFFABRRRQAUUUUAFFFFABRRRQAUUUUAFFFFABRRRQAUUUUAFFFFAE1pcPbyh15HceoroIJUmiEiHINczVvTbs28m1v9W3X296YjeooBBAI5BopiA9Khj+eYt2X+dPmbalEAxGD3PJoAfRRWN4u8TaN4V0ptR1q7WCLoiDl5W/uqvc1UYuTUYq7IqVIUouc3ZLqbNFfOnib4+a1cTtH4f022soAflkuB5khH0BAH61a8JfE7xfd6cLq6vIJXMjDBgUDHpxV5hRnl+H9vWWl0vPU8WjxFg69b2VNt+dtD6Borznw78TYpZFh1q1EGTjz4clR9V6/lXocE0U8KTQyLJG43KynII9RXDhsXRxKvTdz2KVaFVXix9FFFdJqFNSOOPd5aKu47jgYyfWnVDfXVtY2kt5eTx29vCpeSSRgqqB3JNFrsTaSuyaivDfGvx6hhne18K2C3AUkfa7nIU+6oOSPrj6Vz/hb4s+NNU1Kb7RfWwRU3BEt1C5z+f6104jB1cPhpYiorRir+Z4b4jwLrqjBuTfZafefSVFeUaP8AE7UI5FXVbOK4j7vD8jD8Dwa9J0PV7DWbJbvT5xLGeGHRkPoR2NeVhcfQxOlN69up61LEU6vwsvUUUV2G4UUUUAFFeX/Eb4yaL4buJNN0qIatqCZD7XxDEfQt3PsPzrzGP40eNtR1eCJZ7O1heUDZFADxnplia7Y5fXlTdRqySvqeHieIsDh6vsubmltpr+Ox9PUV47p/xK16Bx9qjtbpO4KbD+Yr0Lwp4s0vxChSBjBdKMtBIfmx6g9xXhYbM8PiHyxdn2Z6lLFU6jsnqdBRRRXoHQFFFFABRXI/EP4g6D4Lth9vlNxfOu6KzhIMjD1P91fc/hmvE9b+O/i27lb+zbex0+H+EeX5j/meP0rtw+X1665orTzPGx+fYLAy5Kkry7LU+mqK8N0P4keKPsNtNPPb3BeNWYPCBkke2K7zwr8QtP1SZLTUYxY3LHCtuzGx9M9vxrwo5nh3VdJuzTtr5HbQx9Gsk07X7nbUUUV6B2BRRRQAUVmeJde0nw5pcmpaxeR2tunGW5LH+6o6k+wrwzxV8fdSmnaLw3psNtAD8s10N8je+0HA/WurD4KtiPgWnc8zH5vhMBpWlr2WrPoaivnnwf8AFDxhfWstzdX0EjCXAXyFCgYHpXd6B8Tt0ixa1ZhVJx50Hb6qf6V5OJx9HDYmWGqu0o/cPC5pQxMFON0n3PS6R1DKVbkEYNR2dzb3lslzazJNDIMq6HIIqWutNNXR6RmWRMUzQt/CcVpKcis/UV8u7jmHRxg/UVdgbctMCSiiigAooooAKKKKACiiigAooooAKKKKACiiigAooooAKKKKACiiigAooooAKKKKACiiigAooooAKKKKAOf+JDMvgbVmXg/ZyPzIr5yr6M+JCs3gbVgoyfIJ/UV851nPc1hsFFFFZlhR3paSgAopaSmBp6DewWa6kJ2YfaNPmgjwM5dgAB7Vralrdhcalr06SSFL2ySGAlDyw2cH0+6a5alouKxt6LfWEeg3NldXDQy/bIbqPEZYPsDArx0PPWtODxJY2+r6zfqHm+0ajDcwqVI3qkm459Dj1rkKWi4WOm8S6xp1xpLWVg0TebcidvKsxABgEfN1LNz24qL7Zo93Z6dLdXl5bT2Nr5HkwR8yEFiCr9FznnI9etc7QKLhY6z+2dJ+2jXfPuPtosvs/wBi8r5d/k+VnfnGzHOOtR3et2ElzqkiySFbnSIrSPKHmRfKyPYfK3Ncv2oouFjtLbxFpccVkrSSZh/s3f8Auzx5DEyf/W9ab4a1m3W8lijVpZrjV1uEU/LuQpIpOTwG+cYB71x1JRcLHXeJLKHSPB0Gm77nzn1FpgJ4/LYoI9uQp5A5HJ6np0pdH1TQ31DRdS1C+uLWXTY0jaFIC4k2MSpBHTOec1yLMzHLEk+5zRRcLHbW3ibShb20zrFHcWkLwqPsYeR8lsFZDwoO7kEetZeqX+j30j6o13eRXL2qQ/ZIk2gMqKh+fps4zjGee1c4KKLhY7yXxJolvBMbOQt/pVvcww/ZNpxGSSrv1ZufvHI4qCw1vQtHjmns7u4vZZtShuvJeAptRSxIJ6FvmriqWncLHZv4h0uE20NpcNFH9pM8klnZLCU+QqMg53n5uR0I4rG8VX2nXn2QWWx5o0YTzRweSkhJyMJ2IGcnjOaxKKVwsFFLSUDCijtS0gEoqvdX1tbf6yUFv7q8msy41xzxbwhf9pjmuWrjaNL4panr4LI8djLOnT07vRf8H5G3Xp/gjXtF03wjbrqGqWlsyu4KySAN19OteCz313NnfO+PQHA/Sq561wTzi3wR+8+kw/BDa/f1fkl+r/yPoO9+J/g+2yFvpbk9vJhYg/iayLn4xaIvFvpd/L7sUUfzzXidFc0s2xD2svketS4Oy6Hxc0vV/wCVj16X4zRDPleH3b03XIH/ALKai/4XRJ/0Laf+Bp/+Iryais/7TxX834L/ACOpcK5Uv+XX4y/zPX4vjNAceZoEg4523IP/ALKKv23xh0FyBPpuoQ+pAVh+hzXiNFNZpiV9r8EZz4SyuW0Gvm/1Z9D2PxL8H3WAdSa3J/57wsoH410WnaxpOpY+walaXJPaOUFvy618rUKxVgykqfUcV0QzmqviimedX4Iwsv4VRr1s/wDI+t6K+aNH8aeKNKIFrrFwyD/lnM3mL9MNnH4V3OhfGKQER63pasO8tqcH/vk/4130s2oT0lofPYvg7H0dadpry0f3P/Nnr1FYnh7xZ4f15R/Z2oxPL3hf5JB/wE9fwzW3XpQnGavF3R8zWoVKEuSpFxfZqwUUUVRkFFFFABRRRQAUUUUAFFFFABRRRQAUUUUAFFFFABRRRQAUUUUAFFFFAGpo930t5D/uH+latcuCQQRwRW9p10LiD5j868N/jTQmPn+ZgnqanFQJ81z7KM1PTEV9TvbfTtOuL+7kEdvbxtLIx7Koya+OPiB4q1Dxl4lm1O6Z/LLFLWDORFHnhQPU9/U19EftHahJY/DC5ijJBvLiK3JHoSWP5hMfjXhHwbtLWbxmt/exedBpdtLfmP8AvtGuVH54r38rhGlRniJLb9D4biatUxWMpZfTdk7X9W/03O++HXwM+2WcWo+LbiaASKGSygIDgHn527fQfnXptt8MfCFrYi0tLGaBRkhluHLAnvyTXMP8RNchiIebT2NysLQSSWksSQq7YMvzf6yNf72V5x61OfH+ttpky2/2K6uLS9kt3uoImeG42oGjVQDwXJ25ycYrxcbipY1ONbWPbofT4LJMJg4pU4K/d6sx/G/gu68Pj7XbyNc2BON5GGjPo3+NXvhR4kksdRXRbqQm0uWxFk/6uT29j/Ou10/WrHxBPe6bdXFoIbmPy7a2LDzZVAIeTHpnIX/dzXi8ok0/UXVWPmW0xAPTlW/+tXx+NorLsRCtR2fT80ZYin9VqKcNj6QoqK0k860hm670VvzFS19UndXPXCvmj9onxxNrGvyeGbCdl06wfbPtbiaYdc+oXp9c19Gazd/2fo97fbd32a3kmx67VJ/pXxJaRy6prMUTuzS3dwFZieSXbk/rXt5NQjKcqsuh8fxdjZ06UMNT+3v6Lp8/0O9+E/wqv/GMY1O+naw0gMVEirmSbHUIDwB/tH8jXt2ifCbwVpKEQWE8kjLtaWS5cs35EAfgBVOw8TvY+KtO8K6DZwto1tBNbB+A000MYOxDnAwcAnHJJ9Kjg8XeLIJr63urfT7u6j05rt4bVGJsZMjEchBIY4JPGD8prhx2PniuaMvgfTp8+56uWcP4XB043ipT6t66+XYi8W/Dj7PbSXmhSSSbBlraQ5Yj/ZPf6H8647wprlz4f1hLyHcUztnizw69x9fSvR9E8ZvOLRNRvLK2RJZBc3MgMayruKxBATwXA3+yj3FcR8TrCKw8XXAgULFcIs6gdPm64/EGvi80wccLy4ihpqb4zDqjapT0PbbSeK6tormBg8UqB0YdwRxUlcp8KLlrjwZbqxyYXeMfQHj+ddXX0WHq+2pRqd0ejTnzwUu4V5R+0T43m8O6LFoemTGLUdQUl5FOGih6Ej0JOQPoa9Xr5H+PGoPqHxR1YsTtt2W3QHsFUDj8cn8a9jKqCrV/e2Wp4PE2OnhME+R2cnb/ADMr4f8Ag3VvGmsGx00KkaANcXEn3IlPr6k9hX0D4c+Cng7S1ikulu9SukIbzZZig3eyrgY+ufrXJ/DzUZ/CvgbTLXSRHHf6jbS6lcSNaPcM6hiqqFTGAFGSSePxrsZviDc3GqeHrTTRZzQ3M0Meo3KEmNWkUkImcHOAScjjgVeY5jUnUlTi7RWnqc+RcP4enh4VqseaclfXp20LmufDXSriFm0qSSzn/hVmLofrnkf54rzC6g1DQ9XMcge1vLZwQQeQexB7ivRrbxrq32rUra5jtoZMlLfzEZFt2EjqfMJ4IWNRITxwcdxVL4tR2N/pWm69Y3EVwGYwNNEch+CR09CGr4jNMupRpOtRVmux7GMwsYw54KzR23grXF1/QYrw7VnU+XOo7OP6HrW3XlfwRumXUdQs8/I8SyY9wcf1r1SvVy7EPEYeM5b/AOR1Yao6lNSYVleK9Yi0LQ59QkAZlG2JD/G56D/PYGtWvNPjfctt02zBIUl5D7ngCnj67w+HlUW48RUdOm5I8Q8TeHta8QeI2vLRpdRu76X5kZsuGPp/sj9BXqvg74D6LbWiTeJ7ma+umGWhgcxxJ7ZHzMffI+lN8BSrpOh674mWOKS4soAlusrhVLtnjJ7nge+cVoL8RtVW1axzBNqMl6kEEy2UgJRo95byCd5IPyjsTXVlmcYypgoKpL59beZ4OB4ewkpvEVI8zfR7f16nS3Hw18MtZrb2kE1mUUKjJKWxjpkNnNeaeLvDd94dvRDcYlgkz5U6jAf2PofauzPjjWv7P0i4VbSTzi4nZIXxI6zKhjweY2ClmIOcbe9XNcvrTxN4a1eGW5tftEStdWlsGHmxxIMh2HXLDJx2DLXkZjl1GtTlOKtLf19T18RgoezfIrW7CfCTxJJfWz6Leyb5rdN0DseWT0+o/lXf14H4DumtPF+myqcbphG30bg/zr3yqybEyrYe0t46DwVVzp2fQKZPLHBBJPM4SKNS7seiqBkk0+uJ+OeoSab8L9YliZleWNYAR1G9gD+hNe3Sp+0nGHdmuKrrD0Z1X9lN/cfOXxV8Z3XjLxPNds7rYQsY7KHPCpn72P7zdT+Xau5+GXwTk1awh1bxRcT2lvMoeG0hwJGU9CxI+Ue2M+4rgvhPplrqnj3Tob6PzLSEvczJjO5Y1L4x3BIA/Gva2+Jup21q19N9kkiubbzLSI20seHLhQFc5EoXPzYx04zXvZli3hIxoUdND4bh/K45pOeMxfva7ef/AAOiOosPhf4NsbRra006WJWO4t9octn1yTXH+N/AtxokLX9hI91ZD74YfPF7nHUe9a//AAmmvLoVy7PbG7t7vypJDZyIYlMRdd8R5G4gKDk9c+1dFoniSDWLv7Hfy2luk8Cxpau37yWXH73Gf4Qfl9yrelfHY3A0sZeUl7z69fn3PtpYCjycsIpW2scF8MPEkmk6umnzyf6DduFIJ4jc9GHpnoa9or5z1q1/s/WLyzUn/R52QfgeK9/0G5a80Sxu2OWlt0dvqVGf1rz8jrytKhL7JhgKjs6b6D9UTdaM3dPmFNsJNyCrbqGQqehGDWXprFGMZ6qcGvfPRNWigdKKACiiigAooooAKKKKACiiigAooooAKKKKACiiigAooooAKKKKACiiigAooooAKKKKACiiigAooooAyfGcPn+EtWixkmzlIHuFJ/pXzRX1TcxLNbyQt92RCp+hGK+WZ4mhnkhkGHjcow9wcGs5mlMZRRRUGgUd6KO9IAooopgFLSUUgCiiigAoFFApgFSLHm3eb+66rj65/wAKjq7ZJ5mm347oEf8AJsf1oAp0lFFABRRRQACjtRR2pAFLSUUAFFFFAC0lR3E0VvGZJXCr/OsK/wBWmmykOYo/X+I1y4nGU8OveevY9fK8kxOYy/dq0ere3/BNW91G2tQVLb5P7q/1rFvNTurjK7vLQ/wr/jVKkrwcRj6tbS9l2R+jZbw5g8DaVuaXd/otl+fmLSUtFcR74lLSUtABSUtJQIKWiigYlFLSUALRRRQAlLRSUCHKzK4ZGKsDkEHBBrtfCvxL8QaMUhupP7TtBxsnPzgez9fzzXE0VpSrTpPmg7HNi8Fh8XDkrwUl5/p2PpPwl410LxIqx2lx5N3j5rab5X/Ds34V0lfJKMyOHRirKcgg4Ir0jwR8Ur7TzHZeIN97a8ATj/Wxj3/vD9a9zC5upe7W08z4HNuDp006mCfMv5Xv8n1/P1PbqKq6XqFlqllHe6fcx3Fu4+V0P6H0PtVqvaTTV0fDSjKEnGSs0FFFFMQUUUUAFFFFABRRRQAUUUUAFFFFABRRRQAUUUUAFFFFABUttcNbSiQZx/EPUVFTZT8ppgdHZssgaRTkN0PtViqHh9SumRk/xEn9av0yTzz9ofS5tU+GV2YI2kktJo7kKoJJAO0/kGJ/CvG/ghZz6d4zhm1SARWF3DJaTLIcFhIuB+Ga+pLiGO4gkgmUPHIpVlPcHrXgvjHw/ceH9We2kVjbuS1vKejL6fUd6wx+c4nBYX2dKKcW9W+n9dz53Mssi8ZDG3d42/A9Kj+HOkLC0cmo6tMwhWC3eS4BNtGrBgicYxkDhgegrV0jwtYaVoV1pVnPdJ9rZnnuNw812bgnOMDgY4HFcJ4U+I1xY26WerwvdxoAFmQjzAPfPWukl+Jfh5Yi0cd7I2OF8sD9c1yUs0ws483Nb1PajjKUle9i7feH9F0i9PiNpJoEsogwhVgI9yRmNTjGc7TtxnHtXjBEuo6kQFJlupug9Wb/AOvW74z8YX3iIiDYLayVtywg5LH1Y963PhN4ZkuLxdevIysEJ/0ZWH32/vfQfzrxsXW/tLERpUvhXX82cFap9aqKEdkepWsfk20UPHyIF49hUlFFfVJWPXK2rWgv9Ku7FjgXEDxE+m5SP618Rp9o0jWlLoyXFlc/MpHIZG5H5ivuWvnT9ozwHPY6rJ4u0yBnsrog3qoP9TJ03n/Zb19frXtZPXjCbpy+0fIcW4GdWjDEU1rDf0fX5Hqmm+FvCPiJdO8VabbLbNLE8yPbhRueQcs3H3lOcehzWj4R8HQeGZP9D1jVJ4SG3QTuhRmY5LHCglvfNfN/wv8Aibq/gkm0EYvtKdtzWztgoT1KHt9Olev2/wAevBr26vNa6tFJj5kEKtg+x3c1hiMqrU5vkjdHbgOJsJXop1p8suqf6HZap4M03Ubfy57i7EjTSyyTKyh5BIu1lPGNu3C9MgAYNeXfES/h1DxRObZt0Fui28Z65Cjn9c07UvjJ/wAJG8+laPaSafGy8TSOPMkXuAB939e9VvB3h658Q6qtvGrLbIQbiXHCr6fU18dn3tfaxwfK+bR/5f8ABN6mPp46Kjh3zK56n8KrVrXwZbF1wZneX8CeP5V1VMt4Y7e3jt4UCRxqFRR2AGAKfXs4el7KlGn2Vj2KcOSCj2Cvkr4+aZJpvxQ1MsrBLrZcoSPvBhzj8QR+FfWteb/HTwC/jDSYL3Tgo1Sxztz/AMtYj95fqOo/Ed69bLcVHD1uaezR4fEeXzxuDtTV5Rd159zB+DlppnjHwHp8f9oXtjqmjpJZySWkoSRoXO4A5BG0jH4rXcS/DjwkwsPL0yOE2UqSBkA3S7Rja5I5B6n3ArxnwPJN4MuzNpjETH5Z/MH+sA/hI7f0r1jTvidpEkI+3Wt1by452AOv55BrwamdYKvXm4uyvpfqb5TiXDCwpV3aUVb7jpNZ8O2OrtcG9aZxNam2CggCJSckrxwSQOTn7orzz4mraaTp1n4etZ5Z5PPe8uHlILM7Z5OABk5bgAVq638T7ZYWTR7OR5SOJJwFVffAPNedIuoa5q+B5l1e3L8k8kn+g/lXlZpmVOpT9jR1bNsXioyj7OGtzufgjaMbzUL4r8ixrED7k5/pXqVZHhHRYtB0OGwQhpB88zgfec9T/T8K169bL8O8Ph4we/U68PT9nTUWFeb/AButGaDTr5VJVWaJj6Z5H8jXpFZ3iPSYda0a406fgSL8jY+4w6H86rHUHiKEqa3Y69P2lNxPK/hvFp2rwaj4a1JnVLvZNCyNtZZIzkFT6jgj6V2knw902Z3urjVNWn1MujR6g8y+fFszgKQu0Dk9uc15PfWuoaDrBhlD293bvlWHHTowPpXf6D8TohAsWtWknmAYM0ABDe5UnivFyvMadKHsK+jRx4TFKnH2c9LHXWnhfT7Xw4dChluRbu5edy4MkxLbn3HH8R64xwa5zxxpel6DaahrMc0wubxZIoYNw8tXlVVdgMZ5VB3IGOMVLffE7RY4ibS2u7iTsGUIPzzXm/ibX7/xBf8A2m8YALxFEn3UHoPf3rpx+a0I0nGk7yf4GmIxkFBqLu2WPh/aNeeMNOjVchJRK3HQLz/Sveq4f4VeGZNKsm1S+j2XdyoCIRzHH159z/hXcVtk+GlQw95bvUvBUnTp67sK4z426bJqnwx1iCJGeSOITqqjJOwhj+gNdnTZESSNo5FDIwKspGQQeor2qVR05qa6M0xNFV6M6T+0mvvPjn4S6xDofxB0m+us/ZjKYZuP4JAUJ+gyD+FfScfw30BojFNcahdW6wtFaRSTgraKxz+6wODwME56V5h4p8BW/g/V5ZLW3ZrW4dmgmbnaCc+X7Y/UV0nhD4g3WlWyWWpQteWyDCOpw6D09xXJmnEOHrYzkcXFLS76/LsfO5BRqZZTlQrvd39D0TQvDVvpFrfJDf3011fcz3s8gaYkLtU5xj5R04qpc+FdEs7i21VpZ4ItPjjYoHGx/K3FGbIySNzHgjJPOaov8TPDwi3LHes3ZfKA/rXD+M/G174gjNpFH9ksc5MYOWf/AHj/AErhxGbYalBuMuZ9Ej36uNpwjdO7Of1W5bUtXubtVJa5mZwMc8nivoLRLU2Wj2Vo33oYEQ/UKAa8q+FnhmTUdSTVrqMiytm3R7h/rHHTHsOtewVzZHh5qMq0/tGOAptJ1JdQrJP7vU5V9SGH41rVl6iNupI395P5GvePQNKPladUcBygqSgAooooAKKKKACikdlRSzMFUdSTgCuU174jeD9HZo7jWIp5l6xWw81s+mRwPxNFwOsoryLUvjlpcbFdP0W8nHZpZFT9BmsWf46asSfI0GyUdt8zE/yqedFcrPd6K8EHxz1zPOiaeR3HmPV+y+O0mf8ATvDoPr5Nx/iKOdBys9sorznR/jJ4RvSqXn2vT2PUyxbkH4rk/pXcaRrGlavD52l6ja3idzDKGx9QOlNNMVmXqKKKYgooooAKKKKACiiigAooooAKKKKACiiigAooooAK+cviJZf2f411SDbtVpjKvuH+b+ZNfRteO/HnTTFq1jqqr8s8Ric/7SnI/Q/pUT2Lg9TzSiiiszUKO9LSd6QBRS0lABRRS0AJRRS0AJRRQKACtTw4vnXF1a957WRR9Rhv6Vl1f8P3H2bW7SZvuiQBvoeD/OmgKH6UVe121Nnq9zb4ICyEr9DyP0NUaACiilpAJRQKO1ABRRS0wEqnqWoRWa4+/KeiZ/U1Fq2pLbDyovmmI/Ba552Z2LuxZicknvXk43MPZ+5T3/I+xyDhp4pLEYlWh0XV/wCS/Mkuria5lMkzlj2HYfSoqK7HwR4Z03WfB/inVrxrgXGlQRyW4jfCktvzuGOfuivDjGVWXnq/1P0GrVpYKina0VZWXm0l+LONpa9D1zwAuh/DKDXr62vG1Odstsnj8q3UsAu4ZJbI9Omea5Tw54Y17xF5v9jabLdLDjzHDKiqT0G5iBn2zmqnQqRkotavUzo5jh6tOVVTXLFtNtq10Y9Fdr4b+GfibWX1SJrf7DLp8ZJjnwGkkxkRjkYyMfMfl561k6P4L8UavJcpp2kSz/ZZWhmbzEVFkU4KhmIBP0Jpewq6e69RrMcI3Je0j7tr6rS+33nP0tdn4Z+GviTWxqqiD7HLpwKtHNgNJKAD5fJGOCDuPHvWXovgzxRrJuf7N0ea4FtI0crBlVQ4PKgkgMfYZo9hU0916gsxwt5L2i9219Vpfb7zn6WpLmCa1uZLe4ieGaJisiOpDKR1BFdDZ+AvGF5pi6jb6DcvbunmIdyhmXGchCdxHuBUxpylpFXNquIo0kpVJpJ7XaRzNLXSaX4E8W6pBbz2OiyzRXEZkifzEUFQcHqwwc9jgmqWn+F/EF/rc2i2mlXEmoQE+dDgKY8f3icAD3Jo9lPT3XqSsZh3zfvF7u+q09exkUldp4m8Hf2D4AsNVv7e6ttXl1CS3mikYFAihiCAPoOckUmheEP7Z+Htxq9hb3dzqy6klrFFG3ylCoJJGP1zir+rz5uW2trmP9pYf2ftL+7zct+l72+7zONorffwX4oTWpNGfSJUvo4GuDEzoP3Y6sGJ2kfQms+20XVLnRJNagtGksI51t2lDD/WNjau3O45yOgqHTmuh0RxVGSuprp1XXb7+ncz6Wug1nwV4q0jSzqeoaLcQWqgF5CVby89NwBJX8QKva14O1CTUo7XRdDv0ZdNjvJo5riOR2Vjjeu09CSMLy3tVexqdmZfX8O7NTTTvrdW0t5+ZyNJW54g8JeI9AW3bVtKmt1uW2wncrh29PlJ59utP1vwd4n0XTV1HVNGuLa1YgeY2DtJ6bgCSv44pOlNX916FxxmHly2qL3ttVr6dzBorox4F8XHSf7UGhXX2Xy/N3ZXdsxndszuxjvio9F8F+KdZ07+0dN0ae4tedrhlXfjrtBILfgDR7Gpe3K/uE8dhknL2kbJ23W/b1IPCniXVfDV+LnTZyEJHmwscxyD0I/r1r37wT4u0zxTZeZat5V1GP31s5+ZPceo96+a5EeKVo5EZHQlWVhggjqDU2mX15pt9FfWFw8FxEco6np/iK68Hjp4d23j2PIzrh+hmcOePu1Oj7+vf9D6vorjvhx44tfFFr9nn2W+qRL+8izxIP7y/wBR2rsa+opVYVYqUHofk2LwlbCVXRrRtJBRRRWhzhRRRQAUUUUAFFFFABRRRQAUUUUAFFFFABRRRQAVHcHCVJUV1/qzTA6TSV2abbr/ALAq1UVmMWcI9I1/lXK3HiO6t/EWtJcXDJY6WA/lR6fI+9PIWQ5lHyqck4Bp3JOvqpq2m2Oq2bWl/brNE3Y9QfUHsa5g+Otl5c2c2jTJcWUSz3iidSIomxtYH+I89PY+1W9J8SXOpeIrW2jsxDp9xb3EkcjMC0nlyIoOB93qeD6j3FTJRkrPVA43WpzGr/C6TzC+k6iuw9I7gEEf8CHX8qy4/hn4gaTa0tki/wB4yE/yFb9h4z1tWW5msHvreWV4Akdq0IST7R5UaiRjtfIyTjpirNv8RYbvUrbTbLS/tF3dM6wxrdp0Tdu3f3eV4B65Bryp5PhJSva3zOWWApN7DfDvw20+zkWfVJzfSDkRgbYwffu3+eK7tFWNFRFCqowABgAVwl98SrK3CyJps0sLQiRSJRuyYjJtIGQOBjkg57Y5pdQ8fz20lzaf2JtvYk3CN7kFch0DAsoIBxID68cgcV3UMPRw8eWmrG9OhGmrRR3dFcZF438tJTNYSSpBOY7iRWC+XunkijAH8XKcn8fatfwn4g/t2KRnsXs5EjimCNIHykiblOR7dq6Lo0sblMmijmheGaNZI3Uq6MMhgeoIp9FMTVzx7xr8CtH1KaS88PXh0qZiWMDrvhJ9u6/qPauDm+BHjRJtiT6XKv8AfE7AfkVzXt+ua/qlj4nW1YwW1j5sKRtNbuUn3/eHmrkRsD0Vhz681lT/ABKiW8TNn5MCbvNDSBt4OBHh/uj5jyeR716FPNsRTXLe/qeDiOGMvrz5+SzfZ2/A43wb8B7i0v4r3XtcQCJgwhslOW9i7AY/AfjXtel6fZ6ZaLaWNukEK9FUdT6n1Nc1YeOra8vrC1jsiRcymFpVnVo0cMVwrDhumeoJBGAeldfXJXryxNT2lTV7bdD0MDlmHwEXGjG1/mFFFFZHcFFFJI2xGbBOATgDJNAHL+KvBGla5I1yu6zvG6yxjhj/ALS9/wBDXE3Xwx1yN/3FzZzr2O4qfyIra1bxfr+n+HrLW1/s+4XU4ZGgt1Ug252F1JbPz4AwwwOeKk0fxnrH9rT6df2Ec9283k2sMLhVJVpA25z/ANcielebXyzC15c0o2fkYVMHTqO7Rkad8L9SkcG+v7eCPuIwXb+grv8Aw14a0vQIStjCTKww80nLt+PYewrPs/GlnceIotFNuYpZGEZDTIXSUxeZtKA5wBxu6Z4pnhjxNPqXizVdLneHyYstZBYmDSIrbXbJ4IDYGeOcgZxV4bL8Ph3zQjr3HSwtOlrFanWUUUV3mwUUVz3jPVrzTZNLhtJfK+13LRSOLR7hgBGzfKick5UfhmgC54i8P6Zr1sIdQg3Mv3JVOHT6GvPtT+F1+khOn6hBNH2EwKN+mQf0rf03xlqjNHY3WgyNflki/wBYIg8jIZANrZKfICcHocCo77x8/kW9/Zaa7aeCfPeRgGYi1afYq9jjaN3Tr9a4cTgMPiXzTjr3MauFp1fiRzVt8MtdkfE1xZwr3O8sfyArtPC/gTSdFlW5lLX12vKySLhVPsv9TmpZ/FjHU5tNsNJlvLuIFynnKgKCONi2T7yKoHrWVpXju8umtUfSM3V3apNFbJMABzLuJc+0Y4x1PWs6GWYWhLmjG789SaeDpwd0jvKK5XRPGUeq6lbQQ6bKlrcymKK4aQcsIRNyvUDbx9a6qvSTOgKKGzg4OD2NcGPE+s6fq11b3flaisV1JbokUawYVIFlZ2ZmIGAxGKTY0jtNRsrXULR7S9gSeF+qsK881r4XhpGk0jUAik8RXAJx9GH9RWnF8Qkltmlj0eZ2iEzzqJgAkcaI7MCQN3DjjH+NTReOWuLs2dro0slw10II43nVCwKyMGIIyBiM+oORz1xy4nCUMT/EV/zMquHhV+JHHL8NPEJk2mSyUZ+8ZDj+VdF4f+GdnbyLNq90bthz5MY2p+J6n9Kt3PxCtYrFtQTS7iS0C7Q/mKGMvk+ds2/7pxu9aivfHt3p8t2uoaCIvIbAUXQZ8CMO2QBnOGHTI9SO/LSyjCU5c1r+pjDA0ou9juIYo4IUhhjWONBhVUYAFPrhLbx1dvcwJNpYVriWaC3hSYHe6yIqksR8vDHPB6VctPGwuLyOFdJmWLz4beeQzL+6kkdkAx/EAynkdua9NNHXynX1m6z8s1u3rkVpVna30gP+2f5VQi3af6sfSpqr2f8AqxVigAoorL8Ua/pfhvSn1HVbgRRLwq9Wkb+6o7mgDSlkjijaWV1RFBZmY4AHqTXl3jf4x6Xppe08PxLqVyMgzMSIUP8ANvwwPevMfiH8QtY8WTNDuaz0wH5LVG+97uf4j7dBXGVm59jRQ7m74m8X+IvEUjNqmpzPGekKHZGP+Ajg/jWFRRWZYUUd6KACiiigAqWzurmzuFuLO4lt5l6PE5Vh+IqKigD07wf8Ytc0xkt9cjGqWo4L/dmUex6N+P517X4T8VaH4ntPP0m8WRgP3kLfLJH9V/r0r5Gqzpl/e6ZfR32n3MttcxnKSRtgj/63tVKbRLgmfZdFeYfC74pW+vNHpOumO11M/LHKOI5z/wCyt7dD29K9PrVO5m1YKKKKYgooooAKKKKACiiigAooooAKKKKACuW+KeknVvBt2kabprfFxFxzleo/EZrqaRlVlKsAVIwQe4oYJnymKK2vGuk/2N4mvLJR+58wvCfVCeP8PwrFrA6Ao70Ud6QBRRRQAUUUUAFFFFABRRQKAClBIO5eCORSdqKAOk8Wxi6sbDWI1GJYwkmOxHT+orm66vwqU1PQ7zRpSNw+eLPbP/1/51y0sbRSvFIu10JVgexFNiQ2iiikMKO1Ao7UAFZ+sagLVPKiIMzD/vketTaneLZwFuDI3CA/zrl5HaR2d23MxySa8vMMb7Jezhv+R9fwzkKxcvrNde4tl3f+S/ERiWJZiSTySaKSivnj9MQtejfDC6tofh547hmuIYpJbaERo7gFziToD17V5zSYGegzWtKp7OXNbv8AirHLjcKsVS9m3bVP7mn+h3XjCe3k+E/gqCOaJpojdeZGrgsmZDjI6ir/AMNJp28KXmnwvoWp2890HudJ1GXyG4AxKkhIHYfTFcDo+m3mranDp2m2/n3dw22OMMF3HGepIHQVBdQSW9zLbXEe2WJ2jkU4O1gcEfmK0VZ8yqW0tb7lY5Z4CEqTw6nrdy++Te1099mmnpue1WjaC3jjxRp2m6xE327w+1tG1zeb0E5UgxrI3VRkfrWRoWn2Fn4O01Y207VLiDUX+3RXmpbIbNlfAdIww3Z5O7mvKMDGMDFGF9BVvFJ/Z7/jqc6yVpWVV/Z+dk1umn1/4c90vLmxv/ib45t49RsVOpaLHDayPOojkfyk4DdKpeG/7JvvBGjaTGLGW90e6lF1HJq5swj7+JQV4kGB/nNeTWOjahfaZfaja2nm2lgqtdSblAjDHA4JyefTNUSAewqni3fmcd7/AIu/5mUckg4+zjV+Hl+TjHl1s09U72/Q6f4p6nbav441C+tPIZGKqXgJKSMqgFgSB1I6969Y8Pf2PYeNdDvbe4028sjZ7Rq17qW64yY2GxU3YTk9MYxmvAKNq/3R+VZ08S4Tc2rtu51YrKFWoQoRm0oxcfk1buv8vI9W8b6kq6J4GhttQUGK8uGmWOYfKfPTBbB44Jxn3rb1a+0/UPF/j7RbTVrO0vNUgtvsd00wWN9sabk3jgZ5H4mvDsD0FX9J0bUdWivG0+0M6WUDXFxhlHlxjktyRn8MmrjipN6R7fgrGE8mpQguapa19bLdzU1f0atbqegePYDpvwj0PR7nVrO+vbfUZDIsFyJfLBViF4PQZHtS+Cbc6l8HdV0i11izsLybU1ZEnuRF5oCr8uc9/wAuK8vAA6ACghT1ANZ/WFz81tLW38rG/wDZb9h7Pn15ue9ut77dj3nSdU0vT9d8O6BfazZT31votxa3F2Jg0YkkwUQv04ArDs9LTw38M5dMvPEGlxXp1u2nDwTLMIVBXa5APIyufYV5FgYxgYoCqOigfhWjxl/s9/xSX6GEci5XpU0um9Fq02/ktXpqe0+Lns7nw14jvdek0e3vpoP9GvdK1DnUXAwoeEE8dM56Z9q0JdUs49fv5otRt1P/AAhaxo6zL/rMj5Qc/e9uteDqnUqmcDkgdKTaPQdfSn9dd78v9a/5k/2BFx5XU/DT7O2r/l9OyR6z4F1rTbHwBoFxq90jra+JPMdXfc6Js4bHXAY5rV8U3el6Zonim5xpkkWroypjWXuXuiSSrLHj5CM57Y6V4jxnPGaAAOgFSsY1Dlt0/SxpPI4Tre153q7tfPm79/U90s7qw1Kzi1HX9Q0eWBNMKLrNldm3vEIHETRbssf0ql4IkW50LQba/n0HUtKtQWFw959ku9NJPzAfNlvwHNeM7ON+3jpux3pCFPYGn9cd0+X/AIP9ef3kf2EuSUVU3emm2jWlno9ell5bmj4l+yf8JFqP2C4kubT7S/kzSHLSJuOCT3PvWfRSVxt3dz3YR5YqN72J7G6ubG8ivLOZ4Z4mDI6HBBr6D+G3jKDxTpxjm2xanAo8+McBx/fX2/lXzrVzRtSvNH1OHUbCUxXELZU9j6g+oNdeDxksNO/TqeNnmS08zo22mtn+j8n/AME+rKKxfBfiK08TaHHqFthJB8s8WeY37j6dxW1X1sJxnFSjsz8drUZ0Kjp1FaS0YUUUVRmFFFFABRRRQAUUUUAFFFFABRRRQAUUUUAFQ3X3DU1Q3X3DQB1dp/x6xf7i/wAqjFjZh7pvs8ebvH2jIz5uFC8+vygCn2ZzZwn1jX+VS1RJjR+FfD0fl7dJtx5bblOCTnjqe44HB44Fcx4P1HTp/iBqUMen2Ns2JBbTorB5hv8Am25JDAkMTtAAI75r0Csa08L6Ja6jFqFvaOlxEWMTC4kIj3ZLBV3YAJOSAMUrDucyNes7G4vLHUbGyhsLGZ5o7UKyTJIs48txvO1w7MG3DAXPJrOuL/wTqOpW8j6RdxLFKZp5oyvlRuwlXYzBjgEhj8nBOOTXbXPhXQbmSV7ixMpk3ZDzSFU3MGYoN2EJYA5XByKRfCfh5bKez/s1DBcBBMrSOd+1mZSSTnO5mOepzzSsx3Rxt1qPhaS8u/tnhWaUQQpM6pGq+TD5MYywMmCwWTHAzgY5xW1Yr4Z1vxBNEfD8nmXMM8i3UgASdVdY3Iw2RliOwzjPpW7ceG9FnuLyeWxVpLyIxXB3sN6EKMcHjhF6Y6VT0LwrFpevz6v9reVpI5I0j2lVRXkDtxkjOQPuhR14JOaLMLouHw3oRlikOmQF4ixQkdyxY59fmYnnuTVyw06xsM/Y7aOHMaRnaP4UGFH4DirVFUTcKKKKAM670PSbu+F7c2MUk+VJY5wxX7pI6EjtmqkfhHw1G7Ouj225lKkkE8eg549vTtW5RRYLmVF4c0SKaCaPToRLbnMb8kg5JyfU5JOTnmtWiigAooooA5b4heK/+EXgsWjjhllnmJkWR9uIEGZGHI+YDGB3JqvqnjiO1u4ng0+4n0/dMj3AC/vWRRxH8w/iOMtgHnFdJdaVp91eG7ubVJpjCYNz5I2E5Ix0/HrWYngvw2m3bp7bUBCqbmUqMgAnbuxk7Rk9TilqPQ5i41Tw2s4X/hGpIHvZ2t2M0asrHz1jmQAP8py3UcHrzUV1rvhi5ljkn8NzxefF9rcPEpkkjZJZFZSj/KSwfOfU9jmu1n8NaJM0TSWKsYpnnQ+Yww7yCRj17sAf/rVDceEPDs7W7Saf81vHHHCyzyKyKgYLghs5AZuevNKzHdHMWHiHQ11KO7tPClwHCwR2zwvESzOHQYUPtGBGRuz09usNt4l8Px6z9q0rw1Kt8zv5k5eMeWHSR84D85MTZXj164z2Fr4V0G2mjmhsSrxlWUmaQ5YFyGOW+Y5kc5OT81QReC/DcTK0djKpUKF/0ubgAMAB83QB2GOmCaLMLoo2Xj3TZtJivHt7gOY0LowRNsjOyBDlsKSUY8nGB1ro9E1K31fS4NRtd3kzLkbsZBBwRxxwQRxVBPCnh9LSe1TTUSKeRJJNsjg70GFYMDkEY7Ed/U1p6dZWunWUVlZQiG3iGEQEnHfvyaauJ2LFQz2tvPNBNNCryW7l4WI5RipUkfgSPxqaimIz77Q9JvvO+1WMUpmdZJCcgsyrtByOcgcfSoJfDOgS3CzyaVbF1Ty1+XgLsKYx0+6Sv04rXooC5iJ4T8OpF5S6TBt8zzDnJJYgA5OcnIUDHTgUv/CKeHfI8n+ybcIAAAARgAsQAc8D524Hqa2qKVkO7KUGkaZBLHJDZQxvHKZUKrja5TYSP+A8fSrtFFMQVQl0bSpZpJpLGF3kZmclfvFkCMT9VAH0q/RQBj23hjQLdJUh0uBVlR45M5O5XADA5PcAD8KrXfg3w/cSQsLJYRHP57LGSoc7XXB9B87HAxzXQ0UrDuzIm8M6BM5eTSrZiYvJI28bNu3GOn3eM9ccUuo+GtD1C6kurzTYpppBh2JI3DGMHB9OPfA9K1qKdhXMYeFvD4RkGlwYbJ75BJUkg54OVU5HpViHQtHhRUi0+BFVomAC9DGcofwPNaNFFguFZ2uf6uH/AH/6Vo1na592Aern+VAFiy+4Ks1Wsv8AVipriaK3t5LieRY4o1Lu7HAVQMkmgDM8WeINP8NaLNqmpSbY04RB96Ruyr7mvl3xr4o1TxXq73+oSHYCRBAD8kK+gH8z3rR+KPjGfxdr7TIzLp1uSlpEfTu5Hqf5cVyVYylc1jGwUUUVJQUUUUgCiiigAooooAKKKKACiiimAAkEEEgjoR2r3j4L/EhtSMXh3XpgbwDba3LH/XD+43+16Hv9evg9LG7RuskbFHUhlYHBBHQ04uwmrn2nRXCfBzxoPFWhG3vHH9q2QCzjvKvaQfXv7/Wu7rZO5k1YKKKKYgooooAKKKKACiiigAooooAKgvpvItXfvjC/Wp6yNcm3SpCOijJ+tAHn3xP0Y32lDUYVzPaZLY6tGev5dfzryqvoNlVlKsoZSMEHoRXjPjbQ20TWXjRT9lmy8B9u6/hWUl1NYvoYdJ3paSoLFpKWkoAKWkpaAEpaSigAoooFABRRRQBe0K+OnapDdc7Adrj1U9a2/HOmgSJqtuN0UuPMI6Z7H8a5eu08H3kWpaXLpF58xRcAH+JP/rf4VS7CZxVLV3WtOm0y+e2kyV6o/wDeX1qlSGJTZpFhiaSQ4VRk04Vg+ILvzJPssZ+VOXx3PpXNi8QqFNy69D1Mny2WY4pUltu32X9aFC+uXurhpX/4CPQelQ0lLXykpOTcnufslKlClBU4KyWiEpaSlqTQKKKKAOu+DX/JTtD/AOu5/wDQGrsdM8M6emlan4jn0jTtXu7rWrmCOK/vVt4o41kfJySMsSD/ADrzDw3rF1oGuWusWKxNcWrloxKpKk4I5AIPf1rY0fxzrGmi8iNvp19a3dy109re23mxJKxJLKCcjr612UK1OMOWfd/oeFmOCxVWs6lF9Irdq9nJtaWfVdfI6+Xwloln4/vI7HSY9X08acLyOJrxVgtWOQfNfPKgjsehq9c+CvD2q6x4LaKCxt01T7Qb1dOmZreTygGwhbnJ5FcDaeOteg1291dzaXMl9D9nuIJoAYXi7JsGMAe1LfeOtcuU0dYls7I6PIz2RtYdmzdjK4yQRx6euc1oq9CzvHr281+hySy/MnKNqmqja93/ACtarylZ3t57naWt/pF/8PvHo0rQYtIECxRFYpGZXUScFgejcHOK1x4G8O2N/beG73SdMMEloDcapJqSrdLMVJyse7O3PHTpXn+sfEjXNT0e/wBKksdHt7e/UC5+zWhjZ2BB3k7vvcd/ypkHxG8QxWEduY9NluYofJiv5bRWukTGMBz7e1WsRR05tbeS7t7GUsrx9n7N8t3e3M2/hik79bNPR332Zvzaf4X8P/DbS9W1DQotU1CW7u7QOJSivtdwHYjrgKMD3rZsPD/hTULS2ttB0fR9VBs908Mt1JBqXm7SSV3fLj8PWvLr7xFqF74YsPD0ywfZLKaSaJgp8ws5Jbcc4PU9q2rP4j+ILaCHbBpUl7BB5EOoSWatdRpjGA/09RUQxFK+q0sui+ZvXy3GODcJvmcpP4mlZt8ui7eTVvMxvCmkx6t4x0/RZy8MdxdiGTJwyjPI+vGK9U0W40NZviBpek+Ho9M/s/SLqASpIxaZVDL84PfIzx614xb3Vxb3qXsMzpcxyCRZAfmDZzn867S7+KPiK5sr62az0ZDf27293NHZ7ZJgy7SzMD97BPt7Vnhq1Omve39PL8DpzTBYnESXJqrLq1Z3TvbrdaamxNY+F/DX/CNaPeeGotXm1e2inubuSVg6+acAR44GK4rx5o0OgeMtR0e3kaSC3n2xljk7SAQD7gHFaWi/EPX9L022sVh027+yDFpPd2okltx/sNnj8c1zF9d3N9fTX15M81xNIZJJG6sx5Jqa1SnKKUV+G3+ZrgMLiqVZyqvSz6t3d7p2fw2Wll+h7XdaL4NX4qSeCV8K2oiubdpPtPmMHibyiw2DOAPl/M1y1zZeHPB/hPRb698Pw65das8zO9xIyrFGjYCrjo2COfY1gSePNbfxwvjBorL+0VjMYXy28rBQp03Z6E96XQ/H2t6XYfYPI02+tlmaaGO9tRKIHY5JTnI5PvW8sRRbeltXbRaLS2n3nn08txsIwTk2rR5lztXaUk9em8X2dj07TLDS/Cd54306y0u2uLVdE+3KLjcXKMrfuH5+7wffnrXi+i266n4ktbcWMkyXNyB9ltzhmBOdik9OOMnoK2NK8e+IbDX7/Wmktr641CPyrpLuHfHInZdoI4HoOKw7HVLux1uPWLJkt7qKczx7F+VGznAHpzjHpWVatTnypaJN6eVzrwGBxOH9q5u8pKOt3uo2f49T1e/8N6BeaF4mibRtD0+60y3823WyvGmuYiCR++OSp6Y496ztctvB3hvWbbwpeeFZtSLWaPcXtuzNdNI65zGuQCB6Vzdx8QdWli1WKPTdGtl1aJo7zyLUoXJ6vndndyfb2qS0+Jfia20+K3Qae1zDD5EN+9qDdRx4xtD59PatXXovZa+i7v8A4BxQy7Hr4nddudrWy1vq9Gnprvfc6BtRtY/gHKi6LZFRqzWo8xWDbvLH74jP+s/TjpXlldBpni7VLHwzfeHfKsrqxvJGlb7RDveOQjBdDnhuOvNc/XLXqKpy26Kx7OX4WWHdVSXxSbWt9/yCkpaKwPREpaKKAOj+HviebwvryXWWazlwl1EP4l9R7jqK+kLaeG6t47i3kWSGVQ6Op4YHkGvkyvX/AIFeKC6P4ZvJCSgMlmWPb+JP6j8a9nKsXyS9jLZ7ev8AwT4ji/J1WpfXKS96Pxea7/L8vQ9Yooor6I/NAooooAKKKKYBRRRSAKKKKACiiigAooooAKiufuVLTJxlKYHR6U2/Tbdv9gVZrP8ADr7tKjH90lf1rQpkhRRRQAUUUUAFFFFABRRRQAVx+r65r1le3Kw2bTwreFIdsROUWDcQcerYwfqK7Cikxo4OfxT4gimZ1sopoTGNjLbsFOHcF/mYHB2qME/xD8da51DV7vw1HqFvI1pdeeitCkG4qGkVSpDA8qCeRxx6V01FFgucNqHiXxFpspi/s8XitLMiSeUQQIyAN3QfNnAx+vSrura7rFnq5iSGNbZ7aORfMgdvLYhsqSp5JIA9sj8esoosFzkfD/iTVdUtbl2tYYpFt5nCrG58mRG2hGyfmJ68Y6GqWjeJPE39n3AvNN+0zwI8okEJTeudoGOmQeev3a7iGKKFPLhjWNclsKMDJOSfxJNPosF0clca9rjWOk3EFiqS3RZZUaIsq/vUQNwcgYYt1/GqK+Ktea4gL2McaiSRZ4fs8m4IuB5mf7p5IHXjvXd0UWC67HAS+LtemL+RZJBGs4xI1s7fuhKF3EZB5U56evPo8eKfEkMcby6QJnlcHYkTAKDHG2wZOc5ZuefukY9O8oosF/I5FvEurf8ACNHUF03fci58kgRkKFxndjd0z8vXr+VZ974u8R22k/2hJpMCDarmN4pMxgyMmGOeoxuJ9PzrvqZPFFPC0M0ayRsMMrDII9xRZhdHFL4n1z7XcL9mhNuoQR3H2eTy24c5A+9yQF68HnvVu317Wr3wrfaklolpcwYRUaIsQ6keZlc9OuP611tR28ENvCIbeJIoxnCoMAZoswujiT4o8Q29nAz6Yt3JIFcOkLKCpaQYwTwTsGPTcOD30de1zW7O9uFtLGGSCLAG6NyzHymkPIOP4dv1I+ldTRRYLnFzeKtZSN3GmKQJVU4ifKZ35Q5I3N8qnIwPmAxmnHxJq0OjaRK8UL3d1DK8iPA4LMmMRhR0Y5xk8ZrsqY0MTTJM0aGRAQjkcqD1wffAosF0cb/wlWuG6uIm0cQpHI4R3jZgxGcR/KfvNjIPA56VTi8Y69NDa3MOnxzI8TSSrFE+I2zgIxJ5I+9kEdCPevQaZBDFbwrDBGkcajCoowAPYUWY7rsUPDepPqmmpNNA0FwOJYypGD2I9iMHqetaVFFMkKKKKACiiigAooooAKKKKACsvWzma3X3JrUrJ1Q79SjT+6n8zQBfsx+7FeUftEeKjaWEXhizkxLdASXRB6R54X8SPyFeqGaO0spbmdtsUSM7t6ADJr5J8WaxN4g8R32rzk5uJSyA/wAKdFX8AAKib0LgtTLorc8MeGNQ8QwXs9ncWFvDZBDPLd3HlIockDkjHY1F4k8O6loL24vPs80V1GZIJ7WYSxSKDg4YelZWNLmRRS7W4+U89OOtWbSye4gupRNbxfZow5SV9rSc4wg7nnpQBVopSrAZKkfUUEHAOCAehxQAlFKVYYypGemRQQRwQQfcUDEorctPC2r3WhnWIo4fI8uSVI2kxLJHGcSOq91U9TWVp9q17fQ2qzQQmVgokmfYi+7HsKBEFFPkjeOR1xu2kjcvIOD1B9Ku+HtHvdd1WLTbAR+fKHKmRiq/KhY8/RTQBn0U4qwO3ac9uOtJg43YOM9aAEoq5qGl6hYR2sl5avEt3CJ4DkHfGSRu46dD15qptbIG1snoMdaANnwV4guPDPiS11e3JIjbbMg/jjP3l/L9QK+s7C6gvrGC9tZBJBPGskbDupGRXxlX0B+zp4gN94dn0Kd8zae26LPUxMen4HP5irg+hE11PVKKKK1MwooooAKKKKACiiigAooooAGIVSx4A61zVxIZpnkP8RzW1q0vl2bDu/yisGkxoKyvFOiw65pL2kmFlHzQyf3G/wAD3rVopDPAby2ms7qW1uIzHLExVlPY1D3r1j4geGBq9sb6zQC+iXkD/lqvp9fSvKGUq5VlKsDgg9Qazasap3EoooqRhRRRQAUUUUAFFFAoAKKKKACp7G6ms7uO5gba6HI9/aoKKYHod1BaeJtFSSMhZMZRu8b9wfauCvLea0uXt7iMpIhwQav+G9Xk0q83HLW78SoP5j3FdhrWl2mvWSTwyL5m3MUo6Eeh9v5U9ydjzLULgWto8vG7oo965RiWYsxyTyTWz4uW4ttSNjcRtG0PUHuT3HqKxa+YzKv7Sry9Fp/mfrHC2XrC4JVH8U9fl0/z+YtFFFeefTBSUUUALRSUUALSUUUCFpKWkoGLRSVd0TStQ1rUotO0u1kurqQ/KiDt6k9h7mmk27ImU4wi5SdkinWpoPh3XNdk26RpV1ec4LRp8o+rdK9y8A/BjS9OSO88TMuo3nDfZwcQIfQ93/Hj2r1a2t4LWBYLaGOGJBhUjUKoHsBXsYfJ5zV6jt+Z8VmXGlGi3DCx533ei/zf4HznpPwQ8WXSB7240+wH915C7fkoI/WtuP4A3BUGTxRErdwtiSPz3ivdaK9KOU4Zbq/zPmKvF2aTd4zUfRL9bngl38A9SVT9k8R2kp7CW3aP+RauV1z4S+NtLQyDTo76MdWtJA5/75OG/SvqC7uILS1kurqZIYIlLySOcKqjqSa5Xw98QtB8Q+JjomitLdlImkkuNu2MAY4GeTnPpWNbLcImo3s3tqdmD4nzhxlUspxjvpovmrHyldW89rO0F1BLBKv3kkQqw/A1HX2R4l8M6F4jtTb6xpsNyMfK5GHT3VhyK8F+JHwj1Pw+kupaK0mpaauWdMfvoR6kD7wHqPyrzcVldWiuaOqPqMq4rwuNkqdT3Jvvs/R/5nmNFJRXmH1ItJRS0DCikpaACiikoEFLSUUDFqxpt5cadqEF9auUngcSIw9R/Sq1FNO2xMoqScZLRn1P4a1aDXNCtdUt8BZ0BZc/cbuv4GtGvHfgFr3l3dz4enf5JQZ7fPZh94fiOfwNexV9jg6/t6Sn16+p+J51l7y/GTo9N16Pb/IKKKK6TywooooAKKKKACiiigAooooAKKKKACmyfdNOoPSgDQ8LyZhni/uvn8CK2a5zw9J5eqNGePNQ/mOf8a6OqEwooooEFFFFABRRRQAUUVwnjnx7FpbyafpOye8HyvKeUiPp7msMRiaeHhz1HZGdSrGnHmkzrNZ1jTdHg87UbuOBewJyzfQDk1wes/FABmj0jT8jtLcHr/wEf415zfXdzfXLXN5O88znJdzk1BXy+JzytUdqXur8TyquPnL4dEdJe+OPE90Sf7SMI9IUC1nP4g11zltYvifaYj+RrMory5YmtP4pv72cjqze7Zs2/inxFAQY9Yu/+BPu/nW3pnxI1+2IF0tveJ33Jtb8xXF0VdPG4im/dm/vHGvUjtJntOgfEHQ9SKxXLNp87cbZTlCfZv8AHFdcrKyhlIZSMgg8Gvmiuk8JeMNT0CRY97XVln5oHboP9k9j+le1hM9d+Wuvmv8AI7qOYPap957pRWfoGsWOt2C3lhMHQ8Mp+8h9CO1aFfSQnGcVKLumeommroKKKKoYUUUUAFFFeX/Fr4s2PhRpNJ0hY73WcYbJzHbn/a9W/wBn861o0J1p8kFdnLjMZRwdJ1a0rL+tjvvEOvaP4fsTeazqEFnD2MjcsfQDqT9K8g8V/H61id4fDWkNc44FxdnYp+iDkj6kfSvD/EGtapr2ovqGr30t3cOfvO3Cj0A6AewrPr6PD5PSgr1NX+B8BmHFuJrNxw65I/e/8l/Wp3mrfF7x7qDEjWPsi84W2iVP15NYFx4z8W3DbpfEurE5zxdMv8jWEaK9KOHpQ+GK+4+dqY/FVfjqSfzZ0ll498aWePI8TamMDHzTF/8A0LNdRofxu8a6eVW8ktNSjHUTxbWP/AlxXmdJSnhaM/igvuLo5njKLvCrJfNn094P+OHhnV2S31iOXRrk8bpDvhJ/3x0/EAe9eo280NxAk9vKksTjKujAqw9QRXwjXW/D74g+IPBt0PsM5uLEtmWzmbMbfT+6fcfjmvJxWTRa5qLs+x9RlvF9SLUMWrrut/mv8j7EornPAXjLRvGWki90ubEiYE9s5HmQt6Eenoehro6+enCUJOMlZn3lKtCtBVKbun1CiiipNAooooAKKKKACsWQ+Zq0rdgQo/AVsswVSx6AZNYumgvK0jDl2LH8aAOc+N+qnS/h3cxxttlvXW2X6Hlv/HQa+aa9l/aZvv32i6WpwFSS4ceuSFX+TfnXjVYzeprBaHovwkCzeG/Fdp9nsbuaaO2EdtdziJJcM5IzkdOvWulDWKXOn6a9xp1hfy6FfWf2CG7D28Dv9wBySAW6nJrxULvYKF3EnAGMkmp5LC8ijnaSynRIHEcxaIgRueitxweDwfSkmOx6tZzHR18N6e39m3N0mj3FvIn2xUZXMudscoyFkx0J4681bsJbG38SapjVBOWsbLzPPeMvG/2lCY2deHYDkn/CvMrfwzdSWc00jG3kit7meSGaB1KiEAlckYJOenbvVXWdFuNO1o6SALqcBNohQksWUMAB1zzTuKx6Nr+rpqVt47tNSvI57S2v4Xs4/l+QG4Acx465XOT71oeMb/TIdMunje2uNNM1u2lrNcwtBFtYH93Gi+YBj7wb8cmvIbvTb+zEJutPubfzRmHzYWTeP9nI5/CibTr63u0tZrC5iuZMbInhZXbPTAIyaOYdj13WL6EXum6lLc2Mdx/ae6Oyu7tJ7SRSjfvI3Vd0aZIwCMAkehrk/ir5MkGlztdy/bH83zbOa4juHgXcNp81PvKecA8jFccNNv8A7f8A2eNPuvthOPs/kt5mf93Gam1rSZ9ISy+0EBrq2FwE2lTGCSNrA9+KTYWPV/CMemT+BrHR21OC2t7m2YPqJuIvNhklceZaqjcqCAOehJzXB+AY1sPidpcU58lYL8K3mOvygHuRx+XFZV14e1JdQmtbSyu77yztLxWknJ2hiMEZGAe/1qna6bf3XnLa2FzP5I/eiOFm8sf7WBx+NFwseyQa1t8Y+E9L+3Qf2Zc6YUvYyylH5k+Vz+XHv70nhC5YXXhybT9QsIPD8OnOlzC00asLoxuGyp+bcWIwfSvG/wCz73yBN9huPJbbh/JO1txIXnGOSCB64p0ml6gl8tlJp10t24G2FoGEjD2XGTT5gses+GIY7zV/AusQ3liLSws/s9yz3KK0cgL/AC7Sc55FVNF+zXXhAabqFxbWeni1mY31rdRlNxYttmiYbjICAAV59PWvM00fVJL2SyTS7x7uMZkhFuxkUe64yKeuk3EllHcxRyyTNO8PkLA5YbF3E5xjgZyOoxk8UXCx61pOrXEtz4Z1GXUoZrePw/OjCSdWAuAj5DKTnONo5HPSs7SNd+3eBz4yvpw2saNDPYRnbtLNNjymGOPlBbj0FeYz6XqEN1Haz6ddR3EoBjieBg7g9MAjJrQ1e/8AEUejWuh6kLm3sYHYwwSQeUCw654BYjd3zjNHMKxi12vwT1Y6V8QrEFsRXmbaTnj5vu/qB+dcVU9hcyWd/b3kRxJBKsqfVSCP5VKepTPs2imW8qz28c0ZykiBlPsRmn10GAUUUUAFFFFABRRRQAUUUUAY+uSZmSIdFGT9TWdU17J5t1I/UFuPpUNIYUUUUhhXFePfCP2/fqemR/6X1liH/LX3H+1/Ou1ooauCdj58ZWVyrAqwOCD1BpK9Z8Z+D4NXDXlltgvsc9ll+vofevLL21uLO5e2uoXhmQ4ZWHNZtWNU7kNFFFSMKKKKACgUUUwDtRRRSAKKKKYBWxoHiJtFDfaNz2fV1HVT6j/CsesvxHNttkhHV2yfoKwxFb2NKU+x3ZZg/ruLhQ6N6+m7/A9W1rSNH8WaVHIXWQFcwXMX3l/+t7GvIvE/hzUtAuNl3HvhY/u50GUb/A+1S+EvE9/4eucwnzbVj+8gY8H3Hoa9d0bVtH8Tac/klJ0IxNbyryvsR/WvMtQzBfyz/P8Ar7z63mx/Dc7fxKD/AA/yf4P1PBaK9K8T/DcMXudBkCnqbaQ8f8Bb+hrz3ULG80+4Nve20tvKP4XXH5eteXXwtWg7TR9dl+bYXMI3oy17dV8v6RXpKWiuc9MKKKKAEpaKKACiigfQmgDR8NaLqHiHWYNJ0yHzbiY9+FQd2Y9gK+qfh94M0rwdpQtbJBJdSAfaLph88rf0HoKxPgl4LTwx4cW8u4x/at+oeYnrGnVY/wCp9/pWn8QPFU+ktbaJokK3fiDUTttITysY7yP6KOfyr6TA4WGFp+2qbv8Aq3qz8vz7Nq2a4n6nhn7i+523bfZf8E1PEPiSx0iaKzCS3upT/wCosbcBpX9z2VfVjgUy0sNa1DE+tXgtUPIsrJyAo9Hk+8x+m0VH4M8MQ6DBJcXEzX2r3XzXt9Ly8jeg9FHYCuhr0oxnPWp93+ff8j5irUpUvcoa/wB59fRdF+PpsRWtvBawiK3jEaDnA7n1J7n3qWiit0rHG227sbLGksTRSIro4KsrDIIPUGvIrn4I2Z1HULqw1i408tIsmnmL/lj13K3QkZxggg4r1+isK2GpV7e0V7HbgsyxOB5vYStfc8Yg8VeOPh1dx2fjO3bV9HZgqX8XzMo+vc+zc+9etaHq2n63psWo6XdR3NtKMq6Hp7Edj7Gp721tr21ktbyCOeCRSrxyLlWHuK8d1nR9S+E+u/8ACQ6D5114ZuJAt9ZZJ8kHoR/Q/ga5X7TCat80PxX+aPTX1fNlyxioV+ltIz8rfZl26Mi+NvwxjaKfxN4ctwrqC95aRjhh3dB6+o/GvC6+19J1Cz1bS7fUbGZZ7W5jDxuOhB/z0r5w+O3gtfDevjUtPi26ZqDFlAHEUvVk+h6j8fSvOzPBRivbU9nv/mfUcK55OcvqOJfvLZvfTo/NdDziiiivEPuwooooAKKKKACiiigApKWigC7oOpTaRrVpqUJIe3lV/qAeR+Wa+pbS4jurWG6hYNFMiyIR3BGRXybX0B8FNVOoeCYreRsy2MhgP+71X9Dj8K9nJq1pum+p8NxtguehDEpaxdn6Pb8fzO3ooor6I/NgooooAKKKKACiiigAooooAKKKKACiiigCFZPs95DP2Vxn6d668HIyOlchdLuQ/Sui0S4+0abExOWUbG+oqkJl2iiigQUUUUAFFFZHjDWU0LQZ744MuNkKn+Jz0/x/CoqVI04uctkKUlFNs5f4n+Lm09W0fTJdt04/fyqeY1PYe5/SvJ+9PuJpbieSeZ2klkYs7HqSajr4PG4yeKqOctui7Hz1etKtK7CpLeGa4mWG3ieWRjhUQEk/hUdb3hDXIdBa+n+zu93NAYraQYxEx7nPvj8qwoxhKaU3ZEQScrSdkZl/p2oWDql9Zz2zN90SIVz9Kujwx4jIyNFvsf8AXI11uupqUPw0I1eb+0LhrpXhmRvM8pePvN+f54qLwTrGsvBf63qep3cthp0WfKLnEsh+6v0/xFegsHRVVU5N6q/TTvc6PYQU1F311/4c4yPSdUkvnsY7C5e6jGXiCEsv1HaoBbXP2sWfkSfaC/l+VtO7dnGMetdXo2oyatpuvxSX0Frql9JFIkksnlKVVslQx6YHatK+mhk8QX/iKxX7U8ax2llsXPnXJQAsPXaMn8qzWEpzipRl/wANr+KS/FEqjFpNP+tf6+Z5/PFLBM8MyNHIjFWVuqkdQaZV/V9J1XTXVtStJYTKSQznIY9+QetUK4ZxcXZq3qc8k07M1fDGuXmgamt5asSpwJYiflkX0P8AQ17voupWurabDf2b7opRn3U9wfcV8512nwp8QNpmsjTbhz9kvGCjJ4STsfx6flXsZPj3RqKlN+6/wZ24LEOEuR7M9kooor7A9oKKKx/GmvW3hnwxfa3dYK20ZKp/fc8Kv4kgVUYuTUVuyKlSNODnJ2S1Zwnx2+I7eFrIaLo8q/2xcplpBz9mjP8AF/vHt+fpXzHLI8srSyuzyOxZmYkliTySfWrOt6leaxq11ql/KZbm5kMkjH1PYew6VUr7PB4SOGp8q36n5Dm+aVMxrub+FbLsv831CpbO2uLy5jtrSCW4nkOEjjUszH2AqKvYf2f9NZfDnirX7Sa3t9Qgg+z29zOcLbAqS0hPbAwfwrTEVvY03M5svwjxddUr23fySueXa3oesaLIker6Xd2LOMqJ4im76ZqVfDfiBtL/ALVXRdQNjjP2gQNsx65x0r0jxJHrUfw9trqXxBZeLvDMWoo9xMEb7RCwYZUF+QDyOf73oa6bwD4k1zxh8RX1zT737J4atYjC2kyTKXZBF0EQ+8d3OfTiuWWMqKm5pLS99+nTvdnqUspoTrKk5STlaysm9b3d07OKt03PCNH0rUtYuvsulWFzez7dxjgQsQPXio/sN7/aI037LP8AbTIIhAUO/eTgLjrnNeieG7i0uNM8c6HZ3UGiajfXcT2Yu5vs22NJmLRlj90gdq2tWubabxnq/jXSFF9LAsOnaWY13fab8xBS6j+LYAT+XrWjxUlJq39af5/gznhltOVKMlPW+vp717Le6ST8+ZL18eu7ee0upbW6ieGeJykkbDBVgcEH3qKtfxL4d8QaHLG+uadcWzXBZleQhg5z83zAkZ55HWsiuuMlJXTueVUpypzcZJp9nua3hLxFqfhfW4dW0qYxzRn5lz8sq91Ydwa+vvAnijT/ABd4dg1fT2wG+WaIn5opB1U/55GDXxVXf/A/xi/hPxfHHcSEaZfkQ3Kk8Kf4X/An8ia87M8Eq8OeK95fifQ8OZxLBV1SqP8Ady/B9/8AM+s6KAcjI5FFfJH6kFFFFABRRRQBU1eXy7F+eX+UfjVfS49qD6UzWX8y7itxyFG5vr2q9ZptQUAfPv7Rk3mePIo8g+VZIvXplmP9a81r0P8AaERl+IkjHo1rER+WK88rCW5tHYOexIPYivVrbXvDd0lvDfXsKxanGL7Uhx+7uIRHtQ+7FZP++xXlcUck0qxRRvJI5CqigksfQAdTVuTSdVjeBJNMvUe4OIFa3cGU/wCzx834UJ2G0dnb69aXXh2aS8voVvJ7TVi6F/m3y7Sgx784+lVn1LTz8W7DUvtkBsknt2eff8gCxqDk+xBrkLeyvbhPMt7O4mTcV3RxMwyBuIyPQc/Tmpn0fV4/N8zSr9PJQPLut3HlqejNxwPc0XFY7Dwj4hsoLaK41q+M8ia0Zh5khZ1DQsBIO+A5Ukj0rTt9c0O0a1s5prRpPLuljlS/lmEJkVQMz9VDEHoPlznvXBX+haha28FwkMtxDLaJdNJFExWJWLABj0B+WqQs7w2RvRaXBtQ20z+WfLB9N3Si7Cx6De6tpk0EukwahZ2l2+mi3iuxdPIiETb/ACmnPUFc89B0zXO/EW4jml0qGPU4NTlt9Mjhmnhk3guC2RnvjIrHj0fV5JFjj0q/d2OFVbdyScA8DHoQfoaqTRSwStFNG8UinDI6lSp9CDQ2M77xxr1vJZXS6XqylpNXSUiCbBZBAoDcdgw/OrGv6jaahfzDRvElpphh1ie6llMxQSKxXZKuPv4AIx1/OuGh0TV5bq0thpt4sl4wW33QMPM9xxyO/Hapdc0O70zX59FUSXdzCSrCOFwSQMnCkZIGDz0I5ouxWOxXxNZx674c8/VDc2MFlJ5hBKKlwzygSMq52tyh7kA8VMup6SHtLH+0baF47a5ClNReRH37cRPcHlVbDHjp0yM153HY3sggMdncOLjd5BWJj5u3723+9jvjpQbG+WxF81lci0zt88xN5efTdjFF2Fj0m81exklWG31TRpI5NPtklge5kjRniLA4myGUrnjOdwPsKLTXNHtdWhmttZV1TUryYSzSfP8APZlQxJxkF/lB78Vwln4f1Ge2vriWGW1SztmuCZomXeBt+Ue+GB+lVI9M1KSZIY9OvHlkjEqIsDFmQ9GAxyvv0p3Cx23hjUo7jw/Y2z3zHUBDqKeczMzWu9Y9rsRkqv3+e2SazvHayReGfC1vNfC8ljhucuCSADKMAE8sODg9ODjgVzthHrFo4v7GO+haLcfPiRht28NyPTIB+tO13+2nuln1xb/z5EBRrtWDMvbG7t9KV9AtqZ9B6UUUhn154HmafwZoszZ3NYQ5J7nYK2Kwfh2NvgTQxkn/AEGLk/7orerdbGDCiiimAUUUUAFFFFABUd0/l28j+impKpa0+2zK92YCgDDoooqSgooooAKKKKACsvxDoOn65b+XeR4kA+SZeHT/ABHtWpRQB4z4l8K6lortI8f2i1zxPGOB/vDtWDX0GwDKVYAg8EEZBFcl4h8C6df7prAixuDzgDMbH3Hb8Khx7FqXc8porX1vw3q+kMTdWrNEOk0fzJ+fb8ayKksKBRQKQBRR2ooAKKKKACuc8QS+ZqBTtGAv9a6OuQupPNuZZP7zEj6Zryc2nanGPd/kfZcF4fnxU6r+yrff/wAMyOprG8urG5S6s53gmT7rocH/APVUFFeCnbY/SJRUk4yV0en+GPiPDIEttdj8p+guYxlT/vDt9RXbTQ6XrlgPMS2v7Z+h4Yfgexr56q7pOq6jpU/nafeS27dwp4P1HQ16tDNJRXLVXMv6+8+QzDhGlUl7XBy9nLt0+XVf1oekaz8NLCYtJpd29q3aOQb0/wARXGat4L8RadlmsWuIx/y0tzvH5dR+VdHovxNmQCPV7ESjvLAdp/FTx+VdhpfjDw9qAXytSjic/wAE3yH9eK39jgcT8D5X935/oeasdn+V6Voe0iuu/wCK1+88MljkifZKjRt6MMH9abX0VPbWN/HmaC3uUbuyhgfxrIuvBnhm4J3aTEh/6ZEp/I1nPJp/Zkn/AF8zro8b0HpWpNPyaf52PK9Q8Lahb6Fa61ApuLWaIO+0fNEfcenvWBX0Xp9nb2NjFY26YgiTYqsc8enPWuF8beAY5xJqGhqsUuC0lt0VvdfQ+3SlicqlCClT17r/ACHlXF1OrVdLE6Jt2l5dE+3r/wAOeX12/wAE/Di+IvHdss8e+0sh9qnBHB2n5V/FiPwBriCCCQeCDg19Bfsw6YsPhrUdWZfnurkRKf8AZQf4sa48BRVXERi9tz2+Isa8Jl9ScXq9F8/+Bc9Q8Qapa6Jol3q1422C1iMje+OgHuTgfjXEfB3Tbq/F3471pM6nq7HyQR/qbcH5VX0Bx+gqj8d7iXUrrw/4LtpCr6reK02D0jU4/qT/AMBr0+1gitbWK2gQJDCixxqOiqBgD8q+kX77EPtD83/kj8wa+qZerfFVv/4Cnt83+RkeK/FWheFoYJtcvTapcMVixE77iBk8KDXP/wDC3fh//wBBt/8AwDm/+Irgf2lbj7b4s0HRVlC4i3NzwpkcKCf++attY/AeO8+xySIZAdpcXNwUz/vbsVzVMbV9tKEHFJdz1sLkuD+p0q1aNSUppv3EnZJ9brqeteGfEGk+JNNOpaPdG4tQ5j3mNk+YdeGANY+r/EjwVpV01rd69B5yHayxK0u0+h2g1g+OdOtPDPwd1KPwYhjtpAJN0UzSfI7AOwYkn7vvXJ/Azwd4M1zwzPe6rHFfX4lZZInlI8lB0IUEdeu6rqYmupxoxS5mrt62+RzUMswLoVMZUc/ZqXKkrc3z6I9j8P8AiDRfEFsbjR9RgvI1+95bcr9R1H41NrWraboti17qt7DaW68F5WwM+g9TXz94Phj0X49Lp3hWdp7DzzFJtfcvlbcuCe4U9/an/FS5u/GXxgt/DCTslrDOlrGOykjMj49ev5Cs/wC0pexcnH3r28rnR/q3TeMUFNqm4c7b3S7Ndz1vTfid4H1C8W0t9ehErHavmxvGpPszACuqu7e3vbOS2uY0mt5kKujDKspHSvGPip8KvD2keCp9U0OOeG5sVDyeZMXEyZw2Qeh5zxgcdK6P9nnX7jWPBT2d5I0s2nTeSrsckxkZXP05H0ArajiavtvY10rtXVjkxmW4X6n9dwM5OMXZqVrrs9CL4eCbwX44vfAtzIzaddhrzSHc9v4o/qOfy96634keH08TeDr/AEvaDM0Zktz6SLyv+H41jfGWyaPRrLxRajF5oV0lyGHUxbgHX6Y5/A13FvMlxbxzxnKSIHU+oIyK0pU0lPDy26ej/wAtTmxWJlKVLHw0m9/8Uba/NWfrc+ImVlYqwwwOCPQ0ldX8W9LXSPiJrFpGu2Np/PjHbbIA3H0JI/CuUr5KpBwk4vofseGrRr0YVY7SSf3hS0lLUG4UlLSUALRSUtACUtFJQAV6Z+z9qHk+Ib3TWbC3UHmKP9pD/gTXmldD8Nr37B450mfOFacRN7h/l/mRXRhKns68ZeZ5ec4f6zgKtPyf3rVfij6Wooor7M/EQooooAKKKKACiiigAooooAKKKKACiiigBrjK1Z8NzeVeyWzcLINy/UVBVeVmhmSePhkYEUxHY0VHbTJcW6TR8q4yKkpiCiiigAryL4yaobnXIdMRv3Vqm5gO7t/9bFeungZr528Q3ZvtevrtjnzZ3IPtnA/QCvDz6s4UFBfaf5HBmE7U1HuUKKKK+RPGCt3wfqOlWU11b6zZie1uovLMgjDPCefmXPTr2rCqxaWd1d7vs0LS7SobbjgscD8zxWtGcoTUoq7LhJxldHVXuraDpPhW90XRLm5v3vmBkllj2Kg9ADjmqsmq6dF8OY9It5s30t15s6bCMLzjnGD0XvWOmjao83krZvv+bgsoxtbacknA54+tT2mgX8mWuYZLeMwzSISASzRqxK469VI9q6/bV5PSFtOXZ6L+u/c256j2j0sZKLudVyoyQMscAfWuxt9esdH8S6ZDA3n6bpqGMvHg+Y7D55B68nj2FYCaDrDkhbGQsDtK7lzn0Azk+/p3xSS6Hq0STPJYuohz5nzLlcDJ4zk4HJx071lSdajrGL6dO2v9ehEPaQ1SNLW77TY/DUOiWN5Jfn7W1y87RFAoIICgHnPOTXN0UVjVquo7sznPmdwpVJVgykhgcgjsaSisiT6D8I6n/a/h2zviQZHjAkx2ccH9RWrXnvwTvDJpV9ZM3+qmDqPZhz/KvQq+/wADWdbDwm97H0VCfPTUgr5+/ao8QtJfad4Zhk/dxL9quFB6schAfoMn/gVfQNfIPxJe98UfFXWI7GJ7iY3LwxRhhnbEMEDP+6a+gyempV+eW0UfPcV4iVPBqlDebt+v+RxdLWmdA1kWTXpsJBbrai7ZyV4hL7A+M5wW4rYm+H/iVLNJBZ77nzZ45bUMA8IiCFmYk4xiRehr6d1qa3Z+bxwlefwwf3HKV2/wu8VaZosGr6Hr8dw2j6zB5M0kABeFsEBgO/X9O9Yv/CH+Jvtc1qNHuDLEquwBUghgSu05w2QDgKSTg4ptv4S8SXGn2t/Bo9xJbXbbLeRcYkOWGBznqrZ9MZNRVdKpDlk/x+aNsMsTh6qqQg7q/R+j/OzOz1fxX4W8PeCv+EU8JS3OrrPfJeXdzeQ7EYKVOwKeTnYoPGMZ9a1LXX/hYPFNt44jl1LTb2AK50i3tQqGULt+Vl+UL+Iz+JrhrXwF4intNQlNqI5rIQN5BYEyrMxCsrA7SBtOTmq7+DtaXT7e4FuxuZr2azNptxJG8SqzFs8AYbrntXN7Gg01zu/XXe//AAD0li8ampOkrK1lZ2Vm0ra3vdvRt36op+J9Uk8ReKb7Vnjjt2vrgybCwCpk4GT7DGTXb2Pi7SfDPjrQLa1b7XoehI0byQ4bzppFPmzr68nA/wBleOtcL/YOsf2z/Y5sJBf7SwhJAJAXdkHOCMcjB57VI/hvXltxcNpk4iNql4G45hdtiP17twB19q3nTpSSi3pb89Dho18TTnKpGL5r3bt2d2vvs36I6HxVq+h2/gW28K6Rqc2sN/aLX0l29u0QjBUqEAbkk5yx6ZA61xFb7eDPFC3tvZf2LcG4ud/lICpLFBudeDgMAMlTz7VNq3gjXtN0m31Ce3GJEmeePIBthFJsO8njJJ4AOadOVKmuVS3Jr08TXbm6bSirbPRK3fXr+JzNLW5B4P8AE872qQ6Ncu13nyFGMthC+CM/KdoJAOMjpSXHhLxJbwXE82kzoluWEmSuRtALYGckDIyRkDvWntYfzI5/qte1+R/cz6h+CXiF/Efw8sLid991bA2s5PUsnAP4rtP1zXa14F+yfqLC51vSWYbWWO4Ue+Sp/pXvtfH4+kqWIlFbf5n6zkeKeKwFOpLe1n8tAooorjPWCkZgqljwAMmlrP1ybZbiBT88px9B3oAp2e64u3nP8TcD27VtRLtWqGmw7UFaI6UAfP8A+0pbGPxdYXQXCzWQBPqVdv6EV5XXvP7S+nGbQNM1RVyba4aJj6K4/wAVH514NWM9zaOxq+D5obfxXpVxcyJFDHdxtI7nCqoYZJ9q63wv4itYbmW61XU/MKeIYLhTJIWYR4kDOB6crnHtXntSx2tzIiPHbzOskgiRlQkM/wDdHq3t1qbjsejeFZrHw7paRS6/pb3LXV1MptrkPsBtHRCT6lsAfUVT0HX41bwel1q+Egiu1vA8/C7mk2h+e4Ixn1rkNO0m7u7l4WjlgCeYru0DsFdFLFDgEhvl/DqeK0G8H63FA811bPb4sBfRh42zIhIG0cfe+YZHancVjp7S/t47rw1qX/CSWcdlYWKLd2nnnfwzbk2D7xYHGPzxUja5obaMLiFreOJdKa1Ns96+4MVI2CAcH5ud2cdzXnN1bXNrObe6t5oJhjMcqFWGfY81Z/sfWMxr/ZN/mRikY+zP87DqBxyfai4WO8k8RmbxJqFvHrFlLYyadbQRw3MzJBJiNCyiRSPLYNuOe5GDXO61faZH48tb5biS/sYXt2lLv5v3QNyBjy4HQE9awzp8y2E11JuR4rhYGhaJg24gnrjA6YwefarM+g6hb6M+pXMMlvtukthBLEyyMXRmDAEdPlNFwsdYdRjs2vpL3xJb6kL7UIJrYRzlzGFk3NK2f9X8vy4PP4VgXOrra/EW41mGYTRJqkkquGyHjMh6HuCpo07wjqd2luZf9Dea4eAR3EbKylYTLuII6ELisP7JdfY/tn2Wf7Lu2+d5Z8vPpu6Z9qGwsek6rrWgWum3tpYahFKdHhMelFSP3pnQiUj6E5qjPqlp58+rf25btpT6SbVdM8w+Zu8jYIvL7ASfPu6d85rkdA0d9Wa6Y3UNpb2kQlnmlBIVSwUcKCTyRUGradcaZrFxpdyU8+3mMTlTkZBxkUXCx303ie0XxJqtxcXVvqFlFoyRW1tLL+5kcLHlAAeuQc464NOTUtGlm1bbqUU8mpyw3kTzX7WzIgBzCzr0KN0U4BABFcTrOgahpepTWk8UjRRXHkG6WJvKZuOhxz16dagn0i+W8vLe2tri7W0laOSSKB8Ag4yQRlc+hwaLsLHceKPE1vMmmLpurxQIdVlmujEGccCLbIyE5cZDnnrgmszxzdWNxosY+22sl4LxpFis7tp4nRh80hDcxknHy5/DisCbw/qUemWt8sEson87dEkTF4fLfa2/jjmsqhsLBRRWt4O046t4r0vTQu4T3SKw/wBkHLfoDSGfV/hy2Nn4e02zIwYLSKM/8BQD+lX6KK6DAKKKKACiiigAooooAKytefmKP6mtWsPWm3XuP7qgUmCKVFFFIoKKKKACiiigAooooAKKKKAA9MdawdX8I6HqRLvaCCU/xwHYfy6VvUUWC55tqXw5ukJbT7+OUdkmG0/mOK52+8La/Z583TZmUfxR/OP0r2uip5UVzM+fpYpoSRLFJGR/eUimZ96+gpI45f8AWxpJ/vKD/OqU2i6PMf3ul2j/AFiFLkHznhVFe2P4X8PMc/2Raj/dTFC+FvDytn+yLU/Vc0crDnR4fdP5dtK+cEISPyrkK+gfiZpmk6f4C1Wa1061hk8oKrpGAQSw6V8/V89nD/eRj5H6VwTD/ZqlTvK33L/ghRRSV5B9qLRRRQAUlFLQBPaXl5aNutbqeA+schX+Va9t4x8TW/CatMw9HAb+YrBoq41Zw+FtHPWwlCt/EgpeqTPd9F1hF8JWmratcpHuhDyyNxk+w9favOPGvje61gvZ6fvtrDoecPL9fQe1c1e6le3ltbW1xOzQ2yBIo+iqPp6+9VK7sRmNSpBU46K2vmeBlnDOHwtaWIqpSldtLpFX0+f5dO4V9TfAeBYPhhphUD975khx6lzXyzX1R8CpVl+GGkhf+WYdD9Q5rXJre3fp/kcvG1/qEf8AEvyZzuoE6h+0rZQvyun6fuUHsdpOf/H69aryRD5X7Tkhk+XzdOwnv+7X/A162DkZHIr2sF/y8/xM+HzrRYdLb2cf1PKfH3w1i8XeODqc/iW2giIjiNosYMoVRyAd3U89uM1F8S/hb4XtfBV9f6PZfYruwgaYOJGIkCjLBsn0B/GuZ+LvhHXtA8dHxpoNrJPC8y3O+KMs0Mo+9uA52n198VT8UfE7xN4z0g+G9P0LyJbjCXH2fdI8gz90DHyg985+teZVqYeLqRqU7Se3W/p2Pp8JQzCpHDVMLiL0opX2jy23TXX5kfgPx7e+H/hdrFqoWeWK6jhsxMNyJ5quWGD1A8tjj3qx8OPhUfF2hnxBqeqSWSXTv5CW8S84YgsR0AyCMD0rctvhNfD4Tz6ewjGuy3C3oTdwCqlRHn12s3Pqaw/A/wAQ9b8AaY3h7W/DtzJHE7GAPmJ0JOSvIwwyScj171jGHJKCxafLbQ66lf28K8spa9q567Xatur6Wvr95D4VvdQ+F/xObw/cG2ubWeWOOWTyhvMb/dYN1HUZGcUaXm3/AGlG884zq0+M+jK+3+YqbwroHiP4h/ERPFGrWElnYLMkrs6FVKp92NM8t0HNavxw8JazY+K4fG2gW8koykk3koWaKVMYfA6ggDP0PrQoT9l7SKfLGV16FSr0Hi/YVJJValJxk1tzdPnv+B6f8VHWP4ceIC5wDYSqPqVwP1Ned/ssRyDT9elP+raWFV+oD5/mK5fxX8SPEvjrSE8NWWhGKSZlFwLfdI0pBzjGPlGcZznp1r2H4ReFZPCXg+KyutpvZ3M9zt6BiAAue+AAPrmu6nUWKxcalP4Yrc8HEYeeVZPUw+IaU6klZXT0VtfwOi8QWceoaFf2MoylxbSRsPZlIqj8P5ZZvBGjPNnzPscYbPqFx/Sti6OLaUnoEP8AKszwXA1v4T0yF+q26/rzXpNfvU/J/mj5hT/2Zx/vL8nf9DwT9pSFY/iFFKvWWxjLfUMwrzGvT/2lZFb4gQRr1Swj3fizV5hXyWO/3ifqfseQX/s2jf8AlQUUlLXKeuFFFJQAtFFFABRRRQAVJaTNb3UNwn3opFcfUHNR0hoE1dWZ9bRSLLEkqnKuoYH2Ip1ZvhSb7R4X0qY8l7OIn67Bn9a0q+5g+aKZ+A1YeznKPZ2CiiiqICiiigAooooAKKKKACiiigAooooAKZMu5afRQBb8MXW13sZD/tR/1Fb1cbL5kMqzxcOhyK6yxuUu7VJ06MOR6HuKoTJqKKKBEV4xS0mdeqxsR+VfNgr6Uuk8y2ljzjchXP1FfNjKysVYYIOCPevmeIb3p/P9Dy8y+z8xKK6rwjDZzaHcx3lotwkmo2sJG4qQG3DII5rU1DQ7FIAqWr3ktray+TbeYVMpFwyZ454UZwK8iGClOCmn0v8AicUaDlHmTOB/Gr2iapNpV21xAqOxQoVbp2IP1BAI+ldvqWm6TZWttYtpoeGbVYI9plbKb4ELfMOTyTx0p02g6VcwWWnyLsktFkkMpbBeBLh1kBx1O3Bz1raOAqxk+WSujRYeaej1RyU3iGa4uJHurOGaGSBIXh3MoO0ht2RyCW5P1NOk8Tag+ox34VEuI4ZYlZcjHmFjuHuN3H0FTeF9N0/XNSvbIRCFn/eWpMhGxVfLKeefkz19K1dH0LSdUaG4t7JzbG9uUlAlb5IljzHnnjnv3qacMRUs4y3f6+nTf5ijGrJJp7mdbeM76Ha0duilXMgCTOilzyxKg4OTk+2aqW/iGaG2vITaxSC5eRzuYkKXGD8vQ47V0mrWOlLbWl5c6cs8kslla8SNGArwAk4U9c80xvC+jRWl5ukZvKkuFaXLZhKMQgOPl5AGc8nPFbSo4puymtP67FuFVv4jg6K706Jor+JNSsoNKIgsGRGBuJHLbmHO1eePrgdTVq70HTza2dk9kz2sUt8j3Yk2mBVY7WbH3ug61gstqNPVaeve3YzWFk76nnH40V6Iuh6ZqEsElxGHdbKzUxLuBCNHlpPl757nj1rgr6OOG9nhhk8yJJGVHx94A8GsK+FlRSbejM6lJw1O7+CLkarqMfYwIfyY/wCNerV5X8EIydR1KbBwIkUH6k16pX1mS3+px+f5nsYH+ChG4Un2r4oXVbjTvGjazHzPBftP16neSR+PNfbB5BFfDniKBrbxBqVs33oruWM/UORX2eSJNzT8v1PlOMpSjGjKPRv9Dq7vx1Z3er6zJNozx6XqNjHZR2kU+1reOMqygMQc8rzx3NaOs/E6HUI9UVdGlj+3JeqD9oB2faEiUfw87fL/ABzXmldL4K8Mw+IFu5bnU0sIbdoo8lNxZ5CQox6fKffpgGvXnh6MFzSW3r6HydHH4yrJ04S1l5Lzf3bnS6d8UEttI0vTZNH3ppsEAicNGWMse4bsshwCGHTBGDg81kN41huNR8P3V/pIuk0xJxNEzjbM0sjvkDGBjeOCCDt9OKnfwXo1vDJ9s1y8WaC1gup1isQy7ZXCAKS4JIJHUDj34qS88B2thdJatqVxNerHPcFTaYtykMzxsN+7OSEOOOpA71klhlsvz7f8E6ZSzGSXM1ZW/l7q34r8CxqPxC0zUdKm0u+0W7e2ltLW2LR3KRviGR33fKm0Z34wAAMU7/haDPctLLo6MJbq6eVdysPKmjSMKAykblEY5IIPORzRrHgbS28UXlm2pSWG8y3ahbXNvDB5hUDfuHI44xgdM5rP0/wHG9zJb6lqwsZbeFJLpGhy0TSSFY1xnnKgMenDLjOaSjhbbfn1LlUzJStddvs9Hf8AVvXz8yjqPjCa48aWHiGG38tbDylhiO0EonY7VA556DAzW3rnxOlvbOKG10mO2e3v45rZmfcEt4yrRwEY5AYZz71BaeFNO02LVIr6aa7vk0i5uYgtr+4XGVVt5OdwIz93g8ZzVbT/AAtY3Xh6w1TUNRe1gaBABbWgd2Z7mWMbssM425z6YGOKtrDuza20W5lB4+PNFS1ldvby+4vWfxDs7C9Mtjo86QzXV1eXCvchmM00LxfKdo2qu8nHJPrVG28cRjwBb+DrvTWns44ZgzCUBvOaQvHIvHG3JBHOQT0qTwj4b0s61rtjqxknm0y4ihi2L8jt9rSJieRwc478MT1AqzP4I0i8vbm+tdbNtpayXO8zW4R0MUqrtUbiCv7xcEkcA8UmsOpWa7d/l+ZSePlDmTWt1bTa6T/GK/pl+L4slLxLz+x9skhLXSxtGgdvIeIFSE3dXz8xJ4wK57SPF1pZeEpNEm0yW8LQyIqzyq8Cu/8Ay1VSu5GH+ywBI5rA8R6aNI1u601blblYWAWVVKhwQCDg8jg1n1tDDUbXiu3/AADjq5ji+dqctVddOtr/AJHqn7L0jL8Rpo8nDafJn8HSvp2vmX9l2B3+IVzOB8sWnuGP1dcfyr6ar53OP95+SPv+Er/2evVhRRRXlH0wEgDJ4FYW43l+03O3og9qt61cbUFrGfnk+97LS6dBsQcUAXYF2qKkoHSigDB+IWj/ANveDdS0wLmSSEtF/vr8y/qK+SiCpKsMEHBHpX2nXzH8avDZ8P8AjOaWGMrZagTcQkDgMT86/gefoRWc11Lgzh67D4e6pY2lrfxahcJD9lI1Cy3n71xGrBUHudw/KuPorNM0PTZtd0n+3LJoL+ERXNpd314xYBVuZrdl2H33DH/Aqq/2xDHpIuotYiEp8MraIouP3qTqyhl29QSPzANeeUU7isdB4mvYruw8ON9qWeeKx2XB37mUiZyA3/ASOvaug8R+IfMPjEW+slhNJbCzCTn51DANswegGc47V5/RSuOx6ofEGjRavLdz6hBIrajZyb1O8giy2GXHfbIQT7ioNH1C30jRbOPWPEllqEn9siZRFc+eYFMEq+ae+NzA47fU15zZ2V5eu0dlZ3Fy6jcywxM5A9TgdKtvot4NLsb6NTK17cS28cCIxk3x7c8e+4Yx6Gndisd5o97DpunaRban4lsL2aPUbqZil2JBGjWrqCW7ZY9PU+pqNta0U6Cs0csCxjSPsbQPfPu8zZgr9nAxy/zBs4HXPGK46Dw9cTaZLfLOiiK1a5kjaN1YASiLbkjBOTnjjt1qPV9A1LT9Rv7P7NNcrYymOaeGJmjBHfOOB9aLsLG98N7610uK4voZtO/tPzFjMWoTeXE1uRliueC2QOvTqAazvGsOlR69Hc6RqH262nxI8zzb5DJuO8uCAR7ZHI571ztFK+g7Hol9rlvceI/FRm1VJbWUQ/ZN02UbbNERs7cKG6ds1qpP/aXiSwudK1dLS3i8QXDykO2LnfMCrIAMSfLxj354NeTVe0/WNV0+CSCx1C5topfvpG5AP/16dxWO7fXYYdb8PQrqqRW8OtXkt0omwqK1ycF/Yr69q87vCpvJyhBQysVI6YycVFRSbuNIK9S/Zy0U3nim51iRCYrGHahI48x+P5A15aASQFBJJwAByTX1T8KPDv8AwjXgy0tJUC3c37+5/wB9u34DA/Cqgrsmb0OrooorYyCiiigAooooAKKKKACue1Bt17Kf9rFdDXMzndPI3qx/nSY0MooopDCiiigAooooAKKKKACiiigAooooAKKKKACiiigAooooA434zsV+Ht7g4zJGD9N1fPNfQvxp/wCSe3n/AF1i/wDQq+e6+Zzj+OvT/M/U+Cv+RfL/ABP8kJRS0V5R9eJRS0UAJRRS0CCkpaKBiUUtJQIWvof9mXUFuPB17pm7D2l0WGOu1xkH8w1fPFeg/ALxAuieO47aeTbbakn2dyTwHzlD+fH/AAKu3L6qpYiLez0+88LiXBvFZdUjHde8vl/wLnY+Lvhn4l1H4i2V5dajLqemXMoWa4OEkgiGSUYLjgjIBHrzXtqKsaKiKFVQAAOgFLRX1FDDQouTj1PynG5nWxsKcKlrQVlZWMXV/Eul6fJf2pnWW9s7Jrx7YZBMYz3xjJI6dat6DqEGqaVaahEqxm4t45jHuBZN6hsH868+8Z6THH451e6GjyS/bfD8iW80VsXH2jL5yQOGK4HPWqukeH77TrjSF0Kynsrm68KyrPJtYA3O1NnmE/xAk4zyOa5/rNVVGmtF/md/9m4aVCLjO0mr3e212t9vxuerrNCxZVljJT7wDD5fr6UhkhbYS8Z3/c5HzfT1ryLT9K8/+xrbQtBv7DUYbaZNXlngaMSAwspVnPEhZyCDz9afo81zc/8ACA6SukatHPpRZbxpLV0SMiBkxvIxyeh6U1jX1j/Wnl5/gTLJ4q7jPa99FdWUvPryq3qj1uOWJ2ZI5EZl+8FYEj60izwtv2zRnZ9/DD5fr6V4x4VtNU0m9lk0zQb28lSwuRIbi3e2uEfqqPIDsmJPAYc9+Kr6XZ3UNwTa6deJFPoV5BN5elywKZvLyquWLNI3DfMe596hY+Vl7po8jhzSSq6Ly9fPTbS+/Q9vikgZysckTMBkhSCcVla34gt9NvtKtVjFwdQvPsm5JB+6Oxmyf++elebyeG72ztfDDaBp81nqNzotzFdTIrKfNNuNgkPY7umehqGws9O/tvwVFpPhvVbO7tLoHUZZLSRFB8tgS7EYY7v4v15oljKm3LZ6fptp5hTymhfm5+ZWl07c2+uiutN7nslxGZbeSINt3qVzjpmi3iSC3jgj4SNQq/QDAp9Y3jfXIvDnha/1iVgDBETGD/E54UfmRXfOUYJzfQ8OlCdWUaUN29PU+aPjNqS6p8SdXmRg0cMgt0IOfuAKf/Hga46nzSyTTPNKxaSRizE9yTk02viKk3Obk+p+74WgsPQhRX2Ul9yEopaKg6BKKWkoAKKWigBKKWigApKWkoA+mvh42/wNozBs/wCiqM/Tit6sD4crs8CaMuc/6MD+ZJrfr7bD/wAKHovyPwjH/wC9VbfzP82FFFFanIFFFFABRRRQAUUUUAFFFFABRRRQAUUUUANkXctP0W8+w3fkyHEMp59FbsaSoLmIOppgdhRWN4d1DzU+xzt+9QfISfvL/iK2aZIV8+eLrI6f4m1C1IwFnZl/3TyP519B15b8aNJZLq21qNPkkHkzEdmH3T+IyPwrxc8oOph1NfZf4HDj6fNT5uxwFla3F5cC3tY2klYFgox0AJP6CpbG8v8AT2M9s8kQkGwkoCrDrggjBqTw7qC6Zq8N4xlCKHVvKPzYZSOPzz+FX9Q1u3uNKktUF0Xkjjj8tyPKj2EfOvfc2OfqeTXy9OMOTm5rS1/4B5UVG172ZmTteXzzXl1M7ycHLg5foAF4x6enFSWc2o29ndQ28rRCXEcsWz53Ug+2QOOeR+NbOm+KltJICVuSkNpDCigqdrIQWYA8c4//AFVM/i23U3rQR3YkmhCRykgMrBJF3dTjlx0J6H6VvGFL4vaalqMN+Y5RYZizKsMpZfvAIcj600LJj5VbHPQenWu30XXrCaWC6ur+azaCSKSXa43z7Y1Uhv7wyDjqeTxWPoHiCDTop4ri2edWm3R4I+VGIEg57lRj8ah0KSt7+juJ04K3vGDskwTschQCfl6D1qeOxuZLGa7CkRxsikHOWLdMDvW5D4kt1M5eO5A81miRCNsqFAipJ7AAdM9T9alg8WLG77oJZYjHBGiMR+7CJtcr/dbOSDRGlQ6z/AFCn1kYN7p13ZiDzVO+eHztig7lXP8AFx7VWWOZsbY5Tu6YU810y+JoPPG99RCJHCqyKw8xvLLZVsnG1twzz1HemSeJo55WVzeWsRto4kNuRuiZSCdoJHB6dQf5USpUOkwcKfSRze2QLv2uFzt3Y4+maZXTan4lhu9ElsVhlV3+X5lQg/Pu3lgM7u3AH9K522hkubiO3hXdLK4RF9SelY1YRjJKDuZzik0ou56z8F7Iw6Bc3jDBuJ8L9FGP55ru6o6Dp6aVo1rp8fIgjCk+p7n8Tmr1fd4Oj7ChGn2R9BRh7OmohXyD8btL/sn4m6vEECRzyC4QD0cZP65r6+rxD9qbw20+n2Hii3TJtj9mucdkY5RvwbI/4EK93KKyp4jlfXQ+f4qwjr4FzjvB3+Wz/wA/kfPlafh9daa6n/sOS7jnS3kklNvIUbylG58kEZGB071mVteENYTRr+6lke5SO5sZ7Vmtz8y+YhUHGRnBwcZHSvqal+V2Vz8zocvtI8zsikZNUeNQWvWSZFjXJYiRF+6o9QMDA7YrW/tTxVrk1n4f+23rOWESW7TMgdy7Puk3HBbcxO411mg+OdJXUd88uoQLNHyrlfKsSkLKPs+O7HAHC4zznrXNT+JYP+Eo03U4ZNR2WVuITdPs+0yHDfvDncuRuwASeFAyOowUpydnDb8zvdOlTimqrs3Z27f1r+D1Kc0+sQXkWlXerx3dvNMsrxfb/tFs7M3LP5bEE55Peor3VNfOtT6wbm9gu7pyDPCXj3g8bVIxxjAA9MVoXniOxfxZo2rRwzzJYNEZ5pI0SW5KPu3FVO0HGFHJ+6MmtpviFDJqE8k0F7JbFrX7PEXH+j+XAY3ZAeA2W3KfUDNDc1rydBRVJ3Tqta6dem/y2076HNXh8S6Xo1rbyahfw2OoRs4tVnkCkF2Uh06ZJU8c5qrp1vruoS2umWYvZPtEiwQRbiELbiQozwMMzH2JJ9a7I+NNBltbKxvH167htTbyfaZVjMzvFNK+3BfAUiXGckjHfNWW+JdoX02bydR32d3FII1Koqxq7MQCpAYkMRyoI/vGp9pVtpD+uhp7DDNq9bSy/wCCjhLaTV4Zb28W+u7SdkYzSGR1efLqGXI+8ckE5PY98Ulvda9a3Stb3GpwTxF5QY3dXTfjc/HIzgZPfArrLXx9DbalFM0N1fW1vp8drFDc7cM63CSM7DJHzBOevPtzWtB8T7JGaGVdRkgOGLrbwxO+GLBPkIZQOzbz1Py9qJTqfyEwo4d2/fNfLr955bNJJNK800jSSOSzu5yWJ6kk9abSu252bpkk9aEVndURSzMcKoGSSegrsPK1bPff2UNLZLTWtaZWCyOltGccHblm/mK9zrmfhf4dHhfwPp2ksoFwsfmXJHeVuW/LOPoBXTV8TjayrV5TWx+x5PhHhMFTpS3tr6vUKiupkt4Glk6D9T6VKSAMngVhXczX90FT/Uofl9z61ynphZxvcXDXEvLMcn29q2oVCrUFpCI1FWqACiiigArlfij4VTxZ4Xls0Ci9h/e2jn++B93Poen5V1VFDA+Lp4pIJnhmjaOWNirowwVYcEGmV7h8dfALXHmeKdGgLSqM30KDlgP+WgHqO/5+teH1hJWNk7hRRRSGFFFFAHYeAdQFvp+oWMl1YrHNLFI0FxctbM23PzpMDwR/dPXrXR/27oYt/wCz11RZGvL29jj1N5MTWodYwsh9AxGC2AcA4715ZRTuKx3yX1hD4NFi9/atcJpE0BRZVOX+3bgB65X5h7c10F9rmn3Oq3IfWrD+z4764lWeG8MM8G49VUZWcHA7H0ryGii4WFbG84ORk4OMUlFFIYUUUUAFFFbngjwzf+K9cj02xUqv3p5iPliTuT/QdzQB1vwJ8HnXNfGs3sOdPsGDLkcSy9l+g6n8K+i6oeHtIstC0e30vT4/Lt4F2j1Y92PuTzV+toqyMZO7CiiiqEFFFFABRRRQAUUUUAB6GuXJySa6abiFz/smuYpMaCiiikMKKKKACiiigAooooAKKKKACiiigAooooAKKKKACiiigDk/i7GZPh7qfGdiq/T0YV86V9O+Orc3fgzV4AMlrRzj6Dd/SvmEdK+czmNq0X5H6bwRUvhKkO0vzS/yFooorxz7UKKKKACkpaSgBaSlooAKKSloAKVGZHV0YqykMrA8gjoaSkoEfWHwk8YReLfC8Uski/2jbARXad92OH+jdfrkV2NfHfgjxNqHhPXotV087sfLNCx+WZO6n+h7V9WeEPEml+KNHj1LS5w6HiSM/eiburD1r6rLsaq8OST95fifknEmRyy+s6tNfu5beT7f5GtG6SIHjZXU9CDkU6sfUbK/tZGvdDaLzCcy2cpxFN7gj7j+/Q9x3EGneLdKuLsafes+laj/AM+t6BGx/wB0/dce6k13e1SdpaHz6w0px5qeq6916r9djfooorU5woorJ8Q+JND8PwGbWNTt7UYyFZvnb6KOTUykoq8nZF06c6slGCu+yNSV1jjaRt21QWO1SxwPQDk1xem/FDwpqWv22i2E15cXVxKYlxbMiggEnO7BHQ9q5HVfH/ibxvcPo/w+02eC3J2zalMNpUex6L+rewrX8G/Ca18P6zpettqct1f27SNdFx8sjMuBt7jBPU9c1wPFVKs19XV49X/ke/DK8NhKMnmErVGnyxT12fxaO13bqem187ftC+Ml1fV18OafLus7F907KeJJvT6L/Mn0rtPjV8SotDtZdB0OcPqsqlZpUORbKev/AAP+XWvnQksxZiSScknqTXDmuNTXsYP1/wAj3+EsikpLG11/hX6/5ff2CiikrwT9DFopKWgApKWigAopKWgAoopKAFpO1LSopd1VRksQAPU0CPp/wXF5HhDSIyMEWURI+qg/1rXqGxhFtYwW46RRLGMewxU1fc048sEj8Drz9pVlPu2woooqjIKKKKACiiigAooooAKKKKACiiigAooooAKDyKKKAKsyPHIssbFXU5Uj1rpdH1BL6DnCzJ99f6j2rDZdwqunm212k8DFWBH0I9DTQmdlVHXtNg1fSbjT7gfJMuAf7p7H8DVm2nWdMjhh1HpUtKUVJOMtmS0mrM+ctW0+50vUZrC7QrNC20+47EexFVDXt3xB8KJ4gshPbBU1CEfu2PAkH90/0rxW5gmtp3t7iJ4pUJV0YYINfDZhgZYSpb7L2Z4OJw7oy8jsrPwzZwuS10SkltIry3EeEjbYG3Y+8Mc9vxqfQdFtoXCTwCQCcRhZ4V3DFxCCSe+QT+B964dri4ZVVriZlVdoBckAeg56Uv2m5yP9JnyMAfvDx09/YfkKI4qjF3UAVaC2ibXhjS4Ly+E8wmkSO9iiEUKB87mJywP8Hy4P1rWbwjYzXC41FkeWRWKRxEqqu2NoO3GR9exrjYJ54GLQTSxMRgmNypI/CnC5uQioLicKrblXzDgN6gZ6+9RTr0YwUZQuTGpBKzidFb+HbG+ghbT7m8Ms0ImRZVXG3zRGRx35zUt14Y0+1QTzXd4YHEYQIg3bmdkOc8YG3P41yyTTJjZNIuBgYYjAznH5806W6upf9bczyc5+eQnn8TQq9G3wagqlO3wnV2Xh61tXu4pvtFxL9muNsghDRJglAfXdxn8qyPFGjw6TJB9nmmljl3gNIoGSpA+o69CB+NZYuroRtGLqcI5JdfMbDE9SRnmmzTTTMGmmklIGAXYsQPTmpqVqUocsYWYpTg42URleifCHw601ydeukIijytsD/E3dvoOlYHgbwpc+Ib0SSK8Wnxn97Lj73+yvv/KvbrWCG1t47e3jWOKNQqKo4AFerk2XuclXmtFt5s68FhnJ+0lsSUUUV9WeuFU9c0y01nR7rS76PzLa6iaOQexHX61copptO6JlFSTjJaM+KPG/hy+8K+JLrRr5TuibMUmOJYz91x9R+uRWLX138W/AVp420Tau2HVLYE2k56Z7o3+yf0PNfKGs6Zf6PqU2m6lbSW11C2143HP1HqPevsMBjY4mGvxLc/Js8yeeXVnZe49n+j8ynVjTITc6la2w2kyzInzZxyQOcdqr06KR4pEljYo6EMrDqCOhrvex4qtfU6/xb4NTSY9Rmj1SKW4s/LlntUt2VY0kfaoViTnHHHoetWNF8O6FqFlp8M8d3Yy3j20cF1LMA1xI8irIEh6+WoLYfOMqPXA5O81bVLtrhrq+nmNyqpMXbPmKpBUH6EA1Ym8Sa7NYx2MupTPbxokaIQPlVMbQDjIxgY5rm9nV5UubU9BV8KqjkoaW236+umnbr9x09r4f8O3msaYv2e/trfUIbnZAtwGZJImdQSxXO07fzzVIeHdPHgeLUFZZtSls2viBcFWjjExi+5t2lfl5+YNk8DANYNzrmsXWox6jcajcSXca7UlLfMo54H5n8zUaatqaaS2krfTixY5MAb5T3/LPOOmaPZVNNf61E8Th3f3Oj6Ly/wAn6XKVFFFdJ5wV6x+zr4JbW/EA8RX0OdO058xbhxLP2HuF6n3xXKfDLwLqfjXWVt7dHh0+Jh9quyvyxr6D1Y9hX1voOlWOh6RbaVpsAhtbdAiKP5n1J6k14+aY5UoOlB+8/wAD63hrJZYmqsTVXuR283/kv+AXaKKytWvzk2lqcueHcfw+31r5c/SiDWNRWSU2cDDAOJGB/SpLHy0ApNNsEQAlBn6VrJGqjhR+VAEK3CDinfaY/wC8Km2r/dH5UhjQ9UX8qAGCdPWnCRTSGCE/8s1phtY+xdfoaAJgw9aWqxt5V+5KD7EU3dPH96Mkeq80AWz0rw74ufC54Wm17w1AzxEl7mzQZK+rIO49R27V7RHdKTgnnuDU6urUmrjTsfFp6n1or6L+I3wr03xAZNR0do9P1M8sMfupj/tAdD7j8RXg3iHQdX8P3ptNWsZbaTPylh8rj1VuhrFxaNVJMzaKKKQwooooGFFFFAgooooGFFKAWIVQSScAAck16R4A+E+ra40d5rQk0zTzg7WGJpR7A/dHufyoSbE3Y5LwZ4W1XxXqq2OmxfKMGadgfLiX1J/p1NfTngrwvpvhTR00/T48scNNMw+eVvU/0HarugaNpuhabHp+l2qW9unZRyx9Se596v1tGNjKUrhRRRVEhRRRQAUUUUAFFFFABRRRQBHc/wDHvL/uH+Vc1XS3P/HtL/uH+Vc1SY0FFFFIYUUUUAFFFFABRRRQAUUUUAFFFFABRRRQAUUUUAFFFFADLiJZ7eSCT7kiFG+hGDXyhewPbXk9tIMPFIyMPcHFfWVfOPxW086d481JAuEmcXCe4cZP65rxc6p3hGfbQ+54HxHLXq0X1Sf3f8OctSUtFfPH6SFFFFACUUtFABSUtFABSUtFAgpKWigYlbPhLxLq/hfVF1DSLkxP0kjblJV/usO/8xWPRVRk4u8XqZ1aUKsHCorp9GfUHgH4qeH/ABKkdtdyJpepHAMMz4Rz/sN0P0PP1rs9X0rTNZtDa6nY295Af4ZUDY9x6H3FfFddX4Z+IXi3w+qx2OrSyQDpDcfvEx7Z5H4GvZoZvpy1o3/rsfDY/gz3/a4GfK+z/R7/ANbnvsvw9Npn/hG/FGt6KuciFZ/OhH0R84qrL4b+JyAi38fWsgHTzdOQE/Ugf0rjNK+Pd0qhdU8PxSnu9tOU/wDHWB/nW3H8efDhUeZo2rq3oojI/PcK6o18FL4ZNfNr/gHkzy7PKbtOkp+bUJfi9S5P4F+IGoZXU/iPcCNh8y2sHlfh8pFT6J8HPC9nOLrVJLzWbjOS1zJ8pPqQOv4msW7+PWjqp+yaDqEp7ebIkf8ALdXK678cfEt4rR6ZZWWmoejcyuPxOB+lZzr4CLu/efzf56HRSwHEFVckUqcX25Y/+k6nvk82j+HdJ3SPaaZYQL7Roo9hXi/xI+M0lykumeEt8MZyr37jDEf7A7fU8+wrybW9a1bW7n7Rq2oXF5J2Mr5C/QdB+FUK5MTms6i5aa5V+J7WV8I0MPJVcVLnl+H/AAfn9wsjNI7SSMzuxJZmOST6k+tNpaK8k+wCiiigYlLRRQAUlLRQAlLSUtACUtFFABWv4Kszf+LtKtNu4PdIWHqoO4/oDWRXffArTzdeNDdlcpZwM+fRj8o/ma2w1P2laMe7PPzTEfV8HVq9ov7+n4nvNFFFfan4aFFFFABRRRQAUUUUAFFFFABRRRQAUUUUAFFFFABRRRQAUbQzD6iilT76/UUAbE0LxOJYjhh+tWrW4WZf7rjqtSFdy1Subcq3mRkqw6EVRJfrnPGPhHT/ABFF5jf6PeqMJOo6+zDuK2LW7DkRzYWT9Gq3WdWjCtFwmromcIzXLJaHz94i8O6roU5S+tj5eflmQZjb8e30NZFfS00cc0bRTRrIjDDKwyD+FclrPw80C+LSW6SWMp5zCflz/unj8sV83ichknei7rszy6uXvemzxaivQL74XanGSbPUbade3mKUJ/mP1rPb4c+JgSBFbEevnCvLlluKi7OmzleFrL7Jx9Fdpb/DXxFI2JGs4R6tKT/IVuaZ8LYVIbUtTd/VIE2j/vo/4VVPKsXN/Bb10HHCVpfZPMY0aRxHGpd2OAqjJJrvfCHw7urtku9bDW1v1EA/1j/X+6P1+leiaJ4d0fRl/wBAsY437yH5nP4nmtWvawmRQg+as7+XT/gndRwEY6z1IrS2t7O2S2tYUhhjG1UQYAFS0UV76SSsj0QooopgFFFFABXJfEbwDonjaxC30fkX0QIgvIwN6ex/vL7H8MV1tFXTqSpyUouzMa9CniKbp1Y3TPjnx38PvEng+4b+0LRprLP7u8hG6Jvr/dPsf1rk6+8JY45omiljWSNhhlYZBHoRXnnin4N+DNbZ5oLWXSrhsnfaNhSfdDlfyxXv4fOo2tWXzR8Nj+D5puWElddn/n/mfKRor2nV/wBn3WonJ0rXbK6j5wJ42ib6cbh+orAk+CPjxXKra2TgdGF0oB/OvSjj8NLaa/I+dqZHmFN2lRfy1/K55tSV6hZ/AzxxM+2ZdOth/ee43f8AoINdToX7PfzB9d8Q5HeKzi6/8Db/AOJpTzHDQ3n92pdHIMxrPSk166fmeEKrMwVVLMTgADJJr1T4b/BnWddeK/8AECyaVppwwjYYnlHsp+6Pc8+1e5+Evh/4U8LlZNL0qP7QP+Xib95Jn2J6fhiuprycVnLkuWireZ9RlvCEINTxcr+S2+bKOhaRp2h6XDpulWsdraxDCog/Mk9yfU1epJHWNC7sFUdSaxb2/kuyYbXKxdC/dvp7V4bbk7s+0jGMIqMVZIl1LUWZjbWZy3RnHb6U3T7IKAzD8+9O0+yVFHFaiIFFBQkaBRT6KKQBRRRQAUUUUAFFFFADJIo5PvoD796ga2ZeYZD9Gq1RQBTE0kZ2yqVPr2NM1Kx03WLJrPUrSC7gbqkqhh9R6H3q8wDDDAEe9VpLXad0DbT/AHT0oA8s8UfBPTrlmm8P6g9kx58ib95H9Aeo/WvN9d+GvjLSSxk0eS6iH/LS0Pmg/gPmH4ivpmO4ZGCSqVb3q0jhhUOCZSmz4xuIJ7dytxDJEwPIdCuPzqIEeor7PurS0ul23VrBOvpJGGH61k3PhDwvcHM2gacxzn/UKP5VPsyuc+Rsj2pR8x2ryfQV9aL4J8IqwZfDunAjp+5FX7TQtFtMfZtJsYSOhSBQfzxR7MOc+UdI8N6/qzBdN0e9ucn7yQnaPqTwK73w78FdfvGWTWbu302LuiHzZP0+Ufma+ghRVKCE5s5Twh8PvDPhnbNaWQuLxf8Al5uPncH27L+FdXRRVkXCiiigAooooAKKKKACiiigAooooAKKKKAGXHMEg/2T/KuZrqHGUYeoNcvSY0FFFFIYUUUUAFFFFABRRRQAUUUUAFFFFABRRRQAUUUUAFFFFABXkX7QmlnfpusovBBt5D79V/rXrtc/8RNI/tvwff2SLumCebD/AL68j8+R+NcuOo+1oSj1PWyPGfU8fTqva9n6PT/gnzRSUv5iivjj9sCiiigBKKWigApKWigBKWikoAWkz70tegfDj+zptDlvr63t5D4duWv3V0GZoWjI2n+9+8VOP9qtKcOeXLc5cXifq1P2nLf/AIO33uy+Z59mjI9RXq15pulaf4ls9Eit7KeUwXepW6uqlZJpAfs8ZJ6gKoIXplqfYq1vo1xqmt6PYrrselXcjQS2yL8iyw+VI8Y4ByWxwMgVt9Wd2m9jz3nEbJxhvtrrre3y0380eX3tjdWcVrLcxeWl3CJ4CWB3oWK546cqevpVbPavV7vydQ8KWT2saP4kfQfNjV4VKGATSmQRDoJMZPTgDjmrF3pmjroTpFEZNLXToZLdxp6Kgnwh3faC+WYuSCmO5GOKbw3Z9P6/r0JjnKWk463a/H+rd7Pax5BuHqKK9ke5WbxF4ltINAjEdtei3t5tPsYZpbdcsTuib7yt3btwK4yPS1l+LH9mD+zHX7c3AjP2dsAtjYGz2xtz14zUTw7jazvrY2oZoqnNzRtaPNvfSyf6nHZGOooyMZzxXtBsYs6NqVzpTSTLDqaTG8sIoS+yDdGGjTIHO4jPPFY2mKuqaRpusfYbObXpdPvPsqC3RVmkjlQL8gG1mCM+OOcVTwrXX+tP8zKOcqSvyabb9fe8tvdbv07HnN1Y3Vra2l1PFshvEMkDbgd6htpPHTkHrUsWk6lJFNKtnKEhtRduX+X9ySAHGeoJI6ZzXU/E9b+PT/C39p2i2l4dPkaWIRCPBMzclRwCeuK6i61HUTo/9oTQQSwjwjG0TNbL5bSb0DDgYOOOOxoVCPM03tb8ip5lUVKE4pPmbW/aVlbv/TPIMjGc8VY+yXH9nHUNg+zCYQl94zvK7sYznoDzjFepaRa2WoW1rq0sUSaxcaMssXkWCTFnFw6M6w5VWYIAPxJxWium6Sup6URp8LPJrEAu0e3SPcxtJCylAW2AkAlM8GnHCN213MqmdqDceTVXv8t/+A/wPFKWrms30uo6jJdSxQRE/KEhiEaKo4AAFU65Xue5BtpNqzEpaKKRQUlLRQAlLRRQAUlLRQAV7f8AALS/s3hu61R1w15NtQ/7Ccf+hE/lXidvDJcXEdvCu6WVwiD1JOBX1L4e02PSNDstMj6W8KoT6kDk/nmvXyejzVXN9P1PjeNMZ7LCRoLeb/Bf8Gxfooor6Q/LwooooAKKKKACiiigAooooAKKKKACiiigAooooAKKKKACnR8yKP8AaFNp8AzPGP8AaH86AOmHSkYZFLRVElO5tVcdOaiiuJbYhJgXTs3cf41onmoZYQ/agCSORJEDIwYe1OrMeCWB98DFfX0NTQX6523C+W3r2NAF2igEMMggj1FFABRRRQAUUUUAFFFFABRRRQAUUUUAFFFFABRRRQAUUUUAFFFR3FxDbpvmkCD370ASVWvb6C1GHO5z0ReprOudSnuDstFMaH+Mjn/61NtLElt8hLMeST1NMBjm61CTMvyoPuoOg/xrQtLRYx0qxBAqDpU4GKLgIqhRxS0UUgCiiigAooooAKKKKACiiigAooooAKKKKAGyxpIu11yKqOktudw+eP8AUVdooAhhmWQDBqaqk9sVJkg4PdfX6UttcB+DwehFAFqigciigAooooAKKKKACiiigAooooAKKKKACiiigAooooAKKKKAA1zEg2yMPQkV09c3eLtu5R/tmkxoiooopDCiiigAooooAKKKKACiiigAooooAKKKKACiiigAooooAKKKKAPnD4o6GdC8YXUMa4trg/aIPTax5H4HIrl69/8AjL4e/tnwub2CPdd6fmVcDlo/4x/X8K+f6+Rx+H9hWa6PVH7Jw5mP17Axk370dH8uvzQUtFFcR7wlS2dvLeXkNnbJ5k88ixxoCBuZiABz7kUyMKZFDttQkbj6DvXqxt7+HxVDbQ6Hp66BBqFn9hu/LVCF81NrpIOZGYZyOep9K1pUuc4cZjPq9lbVp7u21vveux5jFYXcuqjS0iBvDN5AjLqPnzjGScde+cUahp95p627XkPlC4j82ElgdybiueD6qR+Fem6aYNY1cyXlhZf6N4tht4gluo/dOZNyNx8wO0dc0TQMdMt5dPsobvV4NFU2ULxCTCm8lEjKh4LBenB71ssMmr3OB5tKM1Fx7X+d+vba+mmu55jd2V1a21pc3EXlw3cZkgYsDvUMVJ46cgjmq2Rn3r2PW5LrTfB327UdGsk1ODSIGWKW2UrC73UnzbOgJByR6mkTS9HbSolEPnaa2nxzB101AvnnBL/aC+S2/I2Y9sUPC66PoKGde7zSj1a0fb/gNeuux46CM8EUu4qCNxAPB5xmvR/FUsd6PG1jJY2MUOk3CfYxDbLG0f78ofmAycjrmqHhSG9Twpb3Ph/S7bUtRl1Bo70SW6zGOIKuxSG+6rZfLcdOtZuhaVr/ANXsdccxvS53GzulvpqlLV9NH9+hw7OxYFnJPYk80rSyMzM0jEkYYluSPQ16dpVnOsemLpGh6bPFcahMmsqEWdIQJAAm852xiPkMD688Vb0zw/Bd+JPD1zpWnLdaNDa3Syz+UGj+V5tu8/3sbMZ56VccNJ7P+tP8zCecU4Xco7X6rpf7r2077nl99a3th9ma6V4fPgWeA7xzG2dpGDwDzxS3dlqFobWC4SSP7TEk8CbwQyvnawwcDODXowhmbw9aXOmWUV7rUehaeLeN4hKwiJfzGVDkE/dHTgE1jfE5LiLxRoKXlqlpcDS7PzYUXaEbc2Rjt9O1KVDli5XKoZi6tVU7Lr66JPbtrv6nH3sV5p+o3Frcl4buF2jmUPyGB5BIPNVw3zZDcg9c85r13xXYzS654nh8R6Zb2OkJNvtLsQKjeYZVA2v1YlS2Rz+GKp/ETTtPg0DU2+zlUguo105hpyW6qmSNqyByZlK4Oce/Gac8M1d32/r9CKGcRnyRcdZW21Wtv89V08zzEzTEndNIT1OXNNEjDbiQjb93DdPpXceH9FuNY8OeGv7N037XLFrEovDHGCVQmIrvP93AbGeOtdXcC1j8UeHtFj03T/smpXV9HdZtULSILmVVGcZXA6Yx+lKGHcle/b8bf5l1s1hTlyqN2ua+u3Lf80tDxySR5G/eSM5/2myaPOfbs819oH3d3GPpXq2n6Zo//CKWoWMy6dLpUkl066ejATbWJY3JcFGVgMLjtjBzSazerb3HiWGLTdLVdM0+1uLT/Q0JSVvLDOTjnO48Hj2p/Vmldv8Aq1yVm8ZT5IQ2+XVR7d393XoeVCVlKsJGBUfKQ3Qe1WYbW+l0+41GJZGtreRFmk3/AHXfO3vkk7W59q9TvLW6XRdS1DQtFs7jUZY9NnYLaI5QyQEyMiEY5OOAO54p0FlpZSa31K3trYT3WktqcCYSOOYrNuU44UE7cjtk0/qrva/9a/5Gcs5XK2odut39m+n/AG9o+54/keooyPavU7Zvs9uJPGGj2dlJNfmxhAtUjJt5EZXYADkIdjBuvvUFlpItfESaBFFayXGiabI9ywtBPJJOzAsY0yBIw3AAMcAAmp+rvTU3/taOt47a73Xydu9l8zzu2s7m5tLq6hi3w2qq077gNgY4H159KW2sbq5srq8gh3wWiq07hh8gZgq+5ySBxXsGo6ddRJqk+k6OJLu50C0nMUlsgLyi4YMxjX5d4AXKjpVBbSzbTLoatBDY3FzZWB1aKNRGIyb1RkqOFJTBI4q3hbdej/U5451zK6j1S3u9eW+nzdn3toeSgj2oyK9M+JFhZw+HrqR4CksV8qWTf2alqojO7KKQ5Mq4AO7H4803wpZu2neHEsNKs7vTbov/AG1NJCr7DvIYO55jATBGMVn9Xany3OlZrB0FWUett7bK/X7vX7zzXI9qWuz8dXFva6Boem6fa2iwT2XnPcCFfNlAnkCZbr0X8c81xlZTjyu1zuw1d14c9rav8HYKSloALEKoJJ4AHUmoNzvfgjoZ1LxV/aMqZt9OHmcjgyHhR+HJ/AV71XNfDXw//wAI74Vt7WRdt1N++ufXee34DArpa+uy/D+wopPd6s/GuIsx+v46U4v3VovRdfmwooortPDCiiigAooooAKKKKACiiigAooooAKKKKACiiigAooooAKmshuu4h/tCoataUu6+j9sn9KBG/RRRVCCiiigBGUNVae2V8/KKtUUAZXlT2x3QSED+6ehqaLUdvy3EZU/3l5FXSoNQy26t/CKAJYpo5V3RyKw9jT6y5bLDbkyreopqy30OPmEg9GFAGtRWcmp44mt2X3U5qePULR/+WoU/wC0MUAWqKakkb/ckVvoadQAUUUUAFFFFABRQeBzUUl1bx/fnjH/AAIUAS0VQk1azX7rPIf9harSatcScQW4X3c5/SgDYqtdX1rb5EkgLf3V5NZTLfXP+tmbH91eBU0GnKuMimA2bU7qb5baPyx/ebk1HDYySv5kzM7HuxzWpDaquPlqwqBaAKsFoqD7tWlRQKdRSAKKKKACiiigAooooAKKKKACiiigAooooAKKKKACiiigAooooAKrXdvuPmxYEg6/7VWaKAKlrcbvlbgjgg1bBzVW8t2b99DxIOo/vCi0uA49+4oAtUUUUAFFFFABRRRQAUUUUAFFFFABRRRQAUUUUAFFFFABWDqy7b5/fBrerH11cXCP6rSY0Z1FFFIYUUUUAFFFFABRRRQAUUUUAFFFFABRRRQAUUUUAFFFFABRRRQAEAghgCDwQe9fOfxQ8NN4c8SyJChFjdZltj2A7p+B/TFfRlYHj3w3D4n8Py2LbVuE/eW0h/gfH8j0NcOYYX6xS03Wx73Dubf2dik5fBLR/o/l+Vz5noqW8t57O6ltbmNoponKSIw5UjqKir5J6H7GmmroKd5su1V82Tahyo3HCn29KbSUAPEkgPEjjndwx6+v1oEsoZWEsgZfukMcj6U2igLIe800mfMmlfPXc5OaRJJWAhSSQgtwgY4z9PWm167qEYi0tby30mDTPsKWrCO4sYniZtyDfDcKfnJyTtYHqfStadPnu77HDjMWsM4x5b83/A/zPJ7lbiC4mt7hZoplYrNHJkMGB5DA85z61Gkrx5McjpkYO1iMivU/G2m6prE3iaJdKM1+mtRG3EVqqyG2PmgOMDJUnGW79zU3iPT7jT9Svh4b0Syvb46p5F3GbVJRFGIY9i7TwqsS5LDHTrW0sM0276f8P/kccM4hJRTirtd9NovV9tdPQ8vltb610+C8dZIrW83iJw+BJsIDcA9iR1osYb+eK4Fm0uy3iM8oWXaFQEAtjIzyR05r1GytbObw9YWyWtsmultSGl252zWyuJE3KCSQzY4TORn8K4/4d28U95rS3VvHIyaczASRg7W8+EZAPQ8kfial0LSSvv8A5GlPMeenOTjrF/f7zS/Le+9+xyyTSK6skrhlGFIcggeg9KsTWt9/Z8WqTLI1tJK0KTM+cuoBI654BH513fjRobuy8YwmwsYE0rUoUs/It1jaNWkZWGQMkEetL4Kt7a58J6XHcQQ3Egv757WCb7ktwLdTGp9ctjjv0oVD3uW/9XsDzG1FVeW2tn/4Dzf5fiedvNLIoWSaRxngM5IzQ0kjqqtI7KvCgsSB9PSvT7O2+1Q6da+ItLtLLWNVN1Yqv2ZImMZRTFIUH3SJMgNgEjNSeLrPRbPQrvUre3tIzbRjQPliB/eo43zY7tsB+br70fV3ZyuSs2jzxp8mr7are2/3nlkc00WRHNJHu6hWIz+VHmyblbzX3D7p3HI+ldv4P0vQtS1S48OWOoNff2lbERy3FmIGhlRg4wdzdVDA8jrXQ61YaPfSWt9p1rpsS6/dwWcMciBY4xC7LL05XdsTJGCdxpRw8pRvf+v6t95VXNadOryOD/L8Hr0l/wCA+Z5MJJPLMYkfYTkqGOCfpQZHbdmRjuGG+Y8j39a9lk0exvLewuL/AEwo0WpSxp9p0+O0DfuWaOMqrElDIFA3HJqrpFgL3T9Hm8TaXaWd+15d7VFkitKywqY1aMbc/NnC5GcD1q/qsu/9af5mP9t07X5fx9Xpprtr20PMoNYvYdGn0uOQCCaeOdnyd4ZFZVAOeBhj+lQahbXdjL5F4GjeRElKlwdwYZUnB9D9a6r4m2tvBbaXN5Tx38kcgnZrJbQyKG+VjEGO09RnjOK6HULNre3uLjw9pNrd6utvp4MX2VZTHC1vlnWM8El8AnHf3qfYttxb2/4c1+vwjGNSMfiv5apqO/b5HAafLfWAttektIbu3SZoYvtf7yMuFzjbnPGQfSqV3fXV1qE1/NO5uZpGkeQNglicnpXrGuWl9beHN3hzRLW4ul1CNruBLdZlt5nt08xVU5GN2QfSpLPT7FNTubWz0aPy5rwJNLBZx3cSOY03xSKSGjRWLYZT6+lW8NLa5zRzenZ1HBX169Fbf7+m/oePiecH5Z5QR6OaRpJGLbpHO/72WJ3fX1rW8RwahawWdrdW0C2kTzpaXEUQUXAEhDnf1cBuAT0HFY9csk07HuUpKceZf1/X4Mc8kkgUSSO4UYUMxOB7elCySKjIsjqrfeUMQD9RTaKk0shSzMAGZiAMAE9B6CkpKWgArv8A4LeGf7X17+1bqPNnYMGGRw8v8I/Dr+VcZoemXesarb6bZRl553CjjhR3J9gOa+mfDOjWugaJb6XZj5Il+Zu7serH6mvTyzC+2qc8vhX5nyvFWbrB4b2FN+/P8F1f6L/gGlRRRX1B+UBSBlJIDAkdQD0pay9atrpHGp6Wge8iXDwk4FxH12H0P909j7GplJxV7F0oKcuVuxqUVT0bU7TVrFbuzclclXRhh43HVWHYirlOMlJXQpwlCTjJWaCiiimSFFFFABRRRQAUUUUAFFFFABRRRQAUUUUAFX9DXN2zeiVQrV0Ffllk9wKYjUooopiCiiigAooooAKKKKAAgUxo1Ip9FAFd7ZW7CoJLFD/DV+igDIfTlzwPypotJ0+7LIv0Y1s4HpSbRQBj+Xer0uZfzoH9oAcXD/iK2Ni+lJ5a+lAGQRfnk3Mn4U1orwj5rmb/AL6NbPlrUMoDMEUcmgDFFjJcP87uyjrljViPTVB+7zWwkaooVRTsD0oAzksFX+GrCWqr2FWaKAI1iUdqhm1DT7e9hsZr61iup8+TA8qh5P8AdUnJ/CrVfOfjzXrXUPGWq+IotViiu9IuoYtNt93Myox3sPxyfxqZOw0rn0ZRXm+t+K/EN/4q0XS/C89kkOq6X9qVrhNyxtk5bI5OAMY9awpviJ4klN7d2cqMLGfyFsxpcr/atuAzGUfLGTycf5JzIfKz2Wisu71G7bwo+q6fZl7prPz4beQ4JYpuCn8eK4Hwh4r8RarqMWmXms2lreXNux8i5054ZIZB0MfVZVHfJBp3FY9RVgwypBHtS14R4N1jXPDvwws76xvofLudaW2WJrcHYpLbznPOcD6Yrq/GHjvVNB8T+IrcCKa1sNMimt4inPmuyLkt1x8x4pcw+U9Eur2ztZYIrq7t4JLh9kKySBTI391Qep9hVivH/FCeJo/EHgebxDqFjeLJqSyL9ngMZjbglepDDHfioh8SfEFwsmsWgElsl0Y101dNlYvEGwW88fKGxzj/APVRzBynstJuGQuRk9q8tfxL4yv38WzadqFjawaHIzostrvZ0CltnUY4U8881lpeav4g+IngvVlv4bWa80+SRALYMIgFbevJ+bdg4PbNHMHKez0V5OnjbxLD4gePVLm10pBfeSltd2biF4s4BFwucP7EAV2XxQ1m+0DwPf6tprot1AYthddw+aRVPH0Jp3FY6aivM28S+LNF1SwtdZvLG9j1awmnt2gt9ht5Ej3YPJ3LyOTWbbeOPF9r4Ci8V6g2nyRXWLa1iSI7jKXI818dsK3yj0FLmQ+U9eoryNvHXiS0s9Yhkm+2mHTnura+OlyWwjkU8oyP1HoavWXibxbpkvhm/wBavNPvbHXpI4jDDB5bW5cAqQ2fm6jPHr9aOZBys9Oorx+9+IGvW11BepqNjdwSakLVrW3snMKxlsZ+0HALewrVtPE/iu58SeJFjmsl0nQrlnm3RfvXiVWPlrjuQp5NHMg5Wel1FeXNvZ2z3V3cRW8EYy8srhVUepJ4FeTaF8QvEVzc6Zfy4ura+uBHNZRabKv2eNiQGWY/K+P8+1fxbrXiXxL4L8U6lHc2Nvo1rM9p9kMJMrhWXLb88HkcYo5g5T1e81rR7NIXvNWsLdZwGhaW4RRID0K5PI+lXkdZEV0YMrDIYHIIryXWNF0+20LT9Xk0m58QalqunW1jaWjoDDb/ALsfNkD5Rzkkn8q7r4c6Hd+HfB1jpF9cC4uIVYuwOQuWJ2j2GcU09RNaHQ0UUUxBVG9iMT/aIwcfxgfzq9QeRg9KAIbeUSKOc1NWcym0uQo/1bfdPp7VfjbctADqKKKACiiigAooooAKKKKACiiigAooooAKKKKACs7XUzBG/wDdbH51o1X1JPMspB3Az+VAHPUUUVJQUUUUAFFFFABRRRQAUUUUAFFFFABRRRQAUUUUAFFFFABRRRQAUUUUAeY/GfwadQgbxFpkWbqFf9KjUcyIP4h7j9RXitfXFeJfF3wKdMmk17SIf9BkbNxEo/1DHuP9k/pXg5pgdXWpr1/zP0HhTP1ZYLEP/C/0/wAvu7HmlFLSV4R+ghRS0UAJT2llaNY2mkMa/dQuSo+gpldR8O9H07WNSuY9Qs9TvvKhLxW1iMGRs/xueEX396qEXKXKjDEVo0KbqS2Rzv2q537/ALTPv27d3mHOPTPpTVnnV2dZ5QzDDEOct9fWvW2+HugvrvhLdaXdnb6xJPHc2TXgmMZRGIxIvuoz+VZFx4b8I3/hfxNNo8OpQX/h8jfNPMGS4G5lPy/w/dP6V0vCVFu/6tf8jzIZ1hZ25YvW3RaXk466/wAy6X7nnIkkXbtkcbOVwx+X6elAkkUsVdwW6kNjP1rqvhj4Xi8Ua1cx3X2hrSytWuZo7cZllxwEX3Jrqr74f6W8/h2/j0vVNKtb3VEsb2wvJcyKGPDq3XBAP0qKeGqTjzI2xGbYbD1nRm9f+A3b529O71PLDJId2ZHO85bLfePv60+2jubiWK1t1mmkdwIoowWLOeAFA7njpzXpk3hXwZdt4p0nTYdTi1HRIZJ1upZ8xyBGwV2dh29T1q1pGheE/DPi7wrpV4mpTa5PJa3TXSSARRuzgqmzuMjGevf2q1hJXV2rf8G1jCWdUeV8sHzWva3S1777Wt5+R5jc2OsRpLeXNpfqsEvkyzSRuPLk4+RmPRuRweeapl3YbWkYgndgtxn1+te265p8ureG/FGlwsFkuvGKRKx7ZWPms7Wvhtpf2HWbXT9L1u0utMhaSG/u2Hk3xT7yqO2cHHrVTwU/s6/0/wDIxoZ9RslWVnfp2tHX730v3PI0ZkYMjFWHQqcEUF3wF3thTlRnofavWNO8C+Gbjw7ZXdrZ6lrKzWfm3N7YXiNJby4+59nPJAPvVPwL4O8O6t4ZhvWt7vWb+S4eO5tra9SGW0jBIDCM/fJABxnvULCVLpd9f6/4B0PO8Moym09Hbp5+emz3s/vR59YaneWd/FeJKZZI2DbZv3iNjswPBFW9e8QXmrxW8DQ21nb27M8cNsrKodsZYliSScDvxjjFQavYC28Q3GmW63ChbjyY1uU2SDJwA47Hmu41/Qvh9oOozeGdUuNTg1GG3DSamGLRCYqGC+UoJ284zUQhNp62XmbVq+HhOEuRyk1dWV3bv+PrroecvI8knmSu0rdy7Ek+1X9Z1m81TVG1GUpby+WkSrb5RURVCqo5zjAHevRLbwH4fvvEOg3Vss6eHrzSnvrrMxJQxj513dvmKj86xtN0XwrY+ER4s122v7q2vr6S3sLO3m8sqik5ZmPJPH+c1f1aot3p/wANr+Jis0w02pKLb2tbW7b93ff3XfyW5x1jDqc0VxJYx3skcC+ZO0IYiNT/ABMR0HuarxzTR7vLmkTd97a5Gfr616j4Rt9Eis/Hsfhu+lvdPfRlMTyxlHUktlDkDOD3rST4W6Ws6aDLput/bWtd7axuAtUm252bfTPGfWqWDnJJxf8AV2v0MqmeUKU5RqprbpraybbTttfbfyPGmdmRVZ2KrnaCeB9PSkp08bwzyQyDDxsVYe4OKbXGe6rW0CkpaKAEpVVmYKqlmJwABkk0lewfB7wKY/K8RazDh/vWcDjp/wBNGHr6fnW+Gw88RPkiefmmZUcuoOtU+S7vsb3wl8Hf8I9pv9oX0Y/tO6Qbgf8AlinUJ9fWu6oor6+jRjRgoR2R+MY3GVcbXlWqvV/1YKKKK1OUKKKKAOY8RaXqNjft4i8OKGusD7ZZE4S8Ud/aQDoe/StLwzr+n+ILD7VYyEMp2zQuMSQt3Vh2rVri/GHha9XUD4l8KzfZNYQfvYhwl0PRh0z/ADrlqRnSfPTV11X6r/LqepQnSxcVRrvlkvhl+kvLs+npt2lFcj4K8c2WuyHTr6P+ztYjO2S2l43MOu3P8utddW1KrCrHmg7o48VhK2FqOnWjZ/1t3QUUUVoc4UUUUAFFFFABRRRQAUUUUAFFFFABW7o6bbJT/eJNYVdLbJ5dvGnoopoTJKKKKYgooooAKKKKACisHx3Z67eeHpv+Ec1F7LUov3kRABEuB9w5B6+vrivnKf4mfEC3nkgn1ueKWNijo0KAqwOCDxXDisdHDSSnF6nu5VkFXNIOVGcU1une/wCR9V0V8ln4leOySf8AhJbsc9lT/wCJrU8JeM/HWu+KdL0lvEt8VubpEcLtB2Zyx4X+6DXNHOKUmkovX0/zPVqcF4qnBzlUjZK/X/I+oKKKK9c+NCiiigAooooAZK+1TTbdSAXb7zfyprfvZQnYcmp6ACiiigAoorL8Sas2j2UU62puXlnWFU37OWzjnB9Kzq1YUYOc3oi6dOVSShFas0biPzreSHzHj3qV3ocMuR1HvWDong7Q9K8OPoUMDTW8gkEkk+1pH35yS2B6+lT6br6Sy3kGpW402e0CtKskqsoVuh3Dirf9taT5Kzf2ja+WzFVbzBgkDJH5VlDF0JrmUl89OttnruaSw1WLty/dr59DE0DwJpGjX+mXtvc38sum2720HnSqRsYkkHCjONxxTb/wBot1f3NwLnU7aG7l826tLe7McE7+rKPX2IroI9U02S6S1jvrdp3UMsYkG4gjIOPpUa65o7MUXUrVmCs2BIM4XOT+GDVe3o/zL7yfY1f5X9xYu7G1utOk0+aENayRGJo+g2EYx+Vc9ongXSNL1O11D7VqV7LZxmO0W7ufMW3U9QgwP1zWlYeJNIu9MTUPtSQRMxXEzBWBHYjNW7zUrO10t9SaVXt1TcGQg7vpSjiaM486krWv8u43QqxlyuLve3zOXj+Gvh9NHu9I+0am1lcTLMkTXGRbuCTuj44PPfNPsfhzoVvPfzXFxqWovqFr9muTeXHmF1yCDnAORtGPpW/Fr2kvZW1299DDHcKDGJHCn6fUUusazY6bbs81xD5vlmSOIyAGTA7UPEUFFz5lZeY1QrOXLyu5zdn8NtGt77TrxtS1q5fTZVktVuLsOsYU8KBt+7/nNTv8PtDa9eVbjU4rWSf7Q9hHdlbZpM53FB7++K2rTXtNmt7V5rqC3muIkkELyDcu4AgfrVmPUtPkWBo7yFhcEiEhx8+OuPXFONejJe7JClRqxesWZNt4R0u3XX1jkusa7u+1ZcfLuUqdnHHDHrmqb/D/AEfZo3k3mp202kJ5dtPDOFkKE5KscYIOT0A4Jrob3UrW20qXUg3nQRqWzF827nGB+PFYzeKmitbs3OmSQ3duImFuZQd4kOF+bt7+lZ1sZQou05dL9dtX+jt3toXSwtaorxXl+n6r0Kk3w70Ga7Z5JtSNo1z9qaw+0n7MZeu7bjP4Zqb4s6Xfax4A1HTdNtmubqUxbIlIBbEqE8kgdAa2tMv55rKW6v7RLJYyelwsoKgcnI6VDYeItJu9KGpfaVt4N20+cwUqfQ81X1mjZXla6vrpovUn2FW70vZ2011+RiaH4B0q1KXlzPqVzd/YvsyfabnzPsysuGWPjjqfWtCDwdosfg2PwpJHLcafGCEMr/vASxYMGAGCCeDW9BLHPEs0MiyRsMqynIIrJ03xDa32qX9nGuIrJAzTlvlbkg49hg81U61KDipP4tvPS/5ExpVJqTS23/I5rxF4GS38Ka4NOm1PVtUurFreJry68x9vUIucAD/Oal8H+ANPs4NHv9Qk1Ga7s7dSlrcXPmQ20hX5ti9uc9yK6Pw9rkGsWt3cpE0MVvM0e5z94AA7vbg1cj1CxkMHl3cLfaFLQ4YfOo6kUqdejUipxlo9vvt+Y50asJOMlqjkj8M9B+yR2S3urJZw3IuoLYXI8uJwc/KCv889TW9o/hrTtLv9YvITNK2ryiS5SVgyZwRgDHTk9c1cg1bTJo5pIb+2dIP9ayyAhPrTV1nSWg85dRtjHvCbvMGNx6Cq9vR35l94vZVf5X9xhab4A0WwvreeK51N7e2lMttZSXZa3hfrlU/xJqvq3w10DUJ71vtWqWsN8/mXFtbXOyF3/vlcHn9K7CG4gmtluIpkeFhuDg/KR65rL1LxDYW+j3Wo2ksV6ttjekUo9cdecUqlelTjzSkrWv8AJDhSqzlyxWu3zIbzwtY3SaGrXV9GuiujW4jlC+ZtAAEnHzD5R6VvVi694jsdLhb95FNcqUBtxKA+GIGf1zWhHqWnyXhs0vIGuBnMYcbvypLFUXNwUldW/G/+QPD1VFTcXb+v8y1RRRXQYhRRRQBFdQiaEp0PVT6Gq1jMeUfhlOCD61erP1BDDcLcLnDcNj1oA0BRUcD7kFSUAFFFFABRRRQAUUUUAFFFFABRRRQAUUUUAFIw3KVPQjFLRQBzEilJGQ9QSKbVzV4/LvWPZxuqnSGFFFFIYUUUUAFFFFABRRRQAUUUUAFFFFABRRRQAUUUUAFFFFABRRRQAU2WNJY2jkRXRgVZWGQR6GnUUBc8M+KHw/l0aSTVtHiaTTD80kY5Nuf/AIn+VedV9bsqspVlDKRggjIIryD4kfDNozLq3huEsnLTWa9V9Sn+H5V8/j8tcb1KS07f5H6Nw9xSppYbGPXpLv5Pz8+vXz8oooYFWKsCCDggjBBpK8Q+8FrofBnihvDqalby6fHqFnqVv5FxC0rRkjsQ45B5Nc7RVQm4PmiZVqMK8HTqK6Z31n8RhZv4dFp4ft4IdClmkhiS5bEgkVgQSQTnLEk9z2FY2m+LJLLT/E1mLFHGvgB2MhHkYZm44+b73t0rm6K0eIqPr/Vrfkcsctwsb2jvbq+kubv/ADO5teDvEl34Z1KS6t4YriKeFoLm3lzsmjbqpI5H1rZufHUY1LSZtN8P2un2mnXa3f2dJ3dpnB/ikbnHpxxmuNjR5JFjjRndyFVVGSSegFdJqvgPxZpemtqN7pDx26AGQiRGaIHoXUHK/iBTpzq8to7Ly2IxNDBe1Uq1lKWmrtfptfV6+qJrHxpLa6z4k1IacjnXIJYWTzSBDvbOQcfNj8K1dO+JSxLpdzqXhfT9S1XTEWO3v5JWVtq9MqOCQOh7HmpPF3ga18O/DfT9Vnt5ZNUuiGllF2hjhBYYUID8+QeozjvXLeHfCmveILWS50mxFxFFKsMjeai7WIyM7iOMDr0FbN4inJR677d9e3/DHHGGWYqk6zVop8t72293e+1tPPqjau/iFeyWOowW1iltNeawuqpMJSxicBcLjHI+Xrx16U/W/iCuo2l75PhuwtNRv1K3V6sruTn7xRDwhPqK5/VPDGvaZrcOi3mmzLfT48mJcP5uehUjIP4Va1rwR4n0YW7ajpvkpcSiFHEyMgcnhWYEhT9cVDniGne/npt/karDZYnCzV3qve3289Vou6NfQ/iEulRWtxH4a09tYtIDBDfrK6fLjGXjX5XbB6mq+ieNrWzgsjqPhex1G8sXL212szwSA7t3z7PvgHsazB4P8Rf23e6KbAC9sYDPcoZUASMAEtuzgjkdDUuneBvFWoaMNWtNHlktGQyId6h5FHUqhO5h9BQpYjRJbeX/AABSoZYk5Skle2vM1ve1nfRO7slo9TM1/V7zWtfutauiq3VxN5rbBgKeMY+mB+VddN8SmmJ1CTwzpj6+0HkNqjMxYjG3d5Z+XdjvWBovgzxJrNhFf6bpjXFtK8iK4kUAFPvbsn5QPU10N78JvEken6VcWbW13PfRlng8+JDEeMKCX+fOTyOmKdOOI1lFPXXb+u/QMVUyu8KdaUVy6JXtbunZ7abPTQ1Zdaj0D4J/2M2rafeahqDfuEt5Q728EgVnV8fdPGCPU1yvhvxjHp+gHQdY0K01zTVmNxBFNI0ZhkPUhl7H09zWPb+H9Vm0nUNVjtQLTT5BHdO0irscnAXBOSc+mazKmdepeL20t8v1NKGXYZxqRb5m5cztpZ/LVafn5nZt8QLyS41+aTTbZTq9ktmqQny0tkXONowd3XvirUvxKkniF1d+HbC41oQiEai8r8gDAYxfdLY71wVJU/Wavc1eVYR/Y/F9ku+1krrZ9RWLMxZjkk5J96KSlrA9AKKfBFLPMkMEbyyudqIgyWPoBXs3w3+GsenmPVfEMaS3Yw0VqeVi929W9ugrow2FqYiXLFHmZpm2Hy2lz1Xr0XV/13M74VfDxpGi1zX4MIMNbWrj73o7j09BXr9FFfV4bDQw8OWJ+RZnmdfMazq1X6LokFFFFdB5wUUUUAFFFFABRRRQByXjzwPY+JU+1QsLLVIx+7uVGN2OgbHX69RXI6R4417wjfjRPGlrLNEvEd0vL7fUHo4/WvW6z9e0bTdcsGstUtUniP3c8Mh9VPY1xVsK+b2lF8svwfqe3gs1gqaw2Mjz0+n80f8AC/02JNH1TT9Xs1u9Nu4rmE/xIensR1B+tXK8T17wT4l8HXjat4XvLie2Xk+V/rEHo69GH+cVq+Fvi7GwW38SWhjccG5t1yP+BJ1H4flWcMwUZcldcr/A6q/D0qtP2+Xz9rDt9peq/r0PV6Kp6Tqmm6tbi4029guoyOsbAkfUdRVyvQjJSV0fOThKEnGSs0FFFFMkKKKKACiiigAooooAmso/Nuo065bn6V0dY+hx7rhpOyjH4mtimhMKKKKYgoopHZUQu7BVAySTgAUALRXB+L/it4U0APDFdf2neLx5NqQwB/2n6D9T7V4p42+KXibxKHt1m/s2xbjyLZiCw/2m6n9BXBiMyo0dL3fkfQ5bwzjsdaXLyR7v9Fu/y8z2Xx/8VtA8NiS0s2XVNSXI8qJvkQ/7bdvoOa+c/E+tXniHXLnWL5YVuLhssIY9ijHA4+nc8msw13HgD4Z6/wCK3S4MZ0/TSebqZfvD/YXq316V4NbE18dLlS+SP0DBZbgMhpOrKWvWT/JL9FqcRXpv7OGl/bfHr3zLlLC2Z+ezN8o/TNQ/F/4bN4RWDUNLaa40twI5HflopPfHZu35eld9+zHpf2fwtf6s64a8udiEj+FB1H4k/lV4PCzji1Ca21MM6zajVyedehK6l7q+e6+6563RRRX1R+ShRRRQAUyVtqZp9QS/PIqdiefpQA+3XCbj1bk1JRRQAUVgeLfFFr4fWFWhNxPLyIlfbhfUmpvEPiCLSpre1jtZby9uP9XBF1I9Sa454/Dwc1KWsbX+e3zfZHTHB15KLUfivb5bmzWJ4x0ufV9PtraAKdl0kkgLbfkGc4PrzTdH8TWl9bXjTwy2c9kC1xDJ95QO49aNF8RDUL2K1msZbRriD7RbFnDeYnrx0PtWVXE4TE01TctJ/wCdvlrpr10NadDEYebqKOsf6+emuhHqXh6OHR5rbRYIo5pJEdzKxYuFPTc2cH0Pasi08L6h/a8dxdRQvB9uE7K8u87fLxzxyc4rqNM1MX97ewwwnybVxH527h3x8wA9q0KzeXYXEONSOy2S0WjfS3e/qWsdiKCcJbvvvql/XkcYvhfUF1nd5wNr9t+1CQSgEc5xt25z264xT7Dw3ewQ6UGjgEltfSzTEN1Rt2Oe/UcV2FFOOT4eLur/ANNP9BSzOu1Z2/pNfqcTF4c1SPR7K2a3gM9lJIEeO4KOyt/EDjA9wQa27fS7weEX0u4eFrpoXTcq4XJzjp9etbdFXRyyjSvy31XL8tF+SRFXH1alr23v89/1OMXQtYjhikFpZSyNp4spI5JeI8cbwcc57ii48N6pbJJHapa3wnsEtWad9pjKjGRwcg12dFZ/2PQtu/636df+Gsaf2nWvsv6+fT/hzgLrwvrcmnm1227fu7cKVl2rlFAYMMfMeDgk1a8JWYuPEGoXULGWwtWkW0DKQu+Q5cDPp0/Gu1oqIZNRhVjUi3p3+dvxd+uy7FSzSrOnKElv/wAC/wCCt82ZEcOpQeGWhtLKyt74KwjhQ/ulJY8/lz9axbLRtWGm3Ed1pmny3LukkklxOZftDA9DwNuO3UD0rsaK6amXwqON5PRW6W9dt/T8jCGNnBOyWrv1/wA9jE8LaXcaet5JcRwwC5l3rawnMcQxjg4HXvxWPY6Bq1pZacPs9pNLp00m2NpPkmVwRu6cEZ967Oik8touMY6+7e3zaf5pPt020GsfVUpS01/ya/J/0zE0fR7i18NPpslz5U0vmEvGMiIuScL9M1iReD9TFzcwtq4S1e3jiDrAuXCknaV7Afrk5rtqKVTK8PUjCMk/dVlq1pa3QIZhXg5Si172uy3Of8LaVfaW+pNf3STRzTF1AjAyMAFiB0zjG3pxWF4W0o6gNWaG4f7II5bWwkKkbVckkjPuRXe0VLyuk/Zxv7sb923fzv8AP1sUswqe+7ayt+Hl/XU4WDwtrC28p8yJZltlgjDuHVwGB6bRjpxnODS/8IvqctxI80URjluraRlkm3kon3gTjmu5orL+xMNZK7+/18vM0/tavrt/Vv8AIw9R8P8A2iC+WHUr1PtMLRrCZP3MeR2UDj/65rFvPDerXlndlobS2lazS1jiif5X2tnexx+ldtRW9bK6Fa90/wCr/wCZlSzCtS2/r+rHE6r4d1Z1vbW3t7OWK5u1uRcPJh15BK4x+uelWrDQdRt/EC3KrBDbCd5X2yF1fdnohGVb1INdZRULKKCnz3d9PwbfbzKeZVnDlsv6Vgooor1DzwooooAKZcRiaFo27j8jT6KAM/T5GGUYfMpwa0KzrpfJvw4+7IM/jV+JtyigB1FFFABRRRQAUUUUAFFFFABRRRQAUUUUAFFFFAGdrke6FJR1U4P0NY9dLdR+dbvH6jj61zR4ODxSY0FFFFIYUUUUAFFFFABRRRQAUUUUAFFFFABRRRQAUUUUAFFFFABRRRQAUUUUAFFFFAHE+Pfh7pviPfeWmyx1Lr5gX5JT/tj+vX614f4h0PVNBvjaapavA/8AC3VHHqp6GvqaqmrabYatZNZ6jax3MDdUcZwfUHsfcV5mLyyFb3oaSPqcm4oxGASp1ffh+K9H+j/A+UqWvVPGHwluIS914bm8+Pk/ZZWw4/3W6H6HFeY39ndWFy1re28tvMv3kkUqR+dfPV8NUoO00fpGAzTC4+HNQnfy6r1RDSUtFYHomx4I1G10jxfpWp3qlra2ukklGM4APXHt1/CvTRNpug6r4t8TXXifTtSs9Wtp47S1guPMllMjZUMn8O0cc141SVvSrumrWPMxmWxxU+ZytpZ+avf5ep3Pj+6s5/AHgS3t7q3lmtrOdZo0kDNESY8BgOVzg9a1vhxZHUfhL4qsl1G309pbyACWeTZGTwdrN2zjFeYVqWeu6haeHb7QIWi+xX0qSzAplty9MHt0q4V17RykulvwsZ1sun9WVGnLXn5rv/HzP7j1OPxHoeg+J/BNhd6nb3zaTZzQXl7C3mIjSABcN3C4/WsbVPsnhr4f6/plzr+n6teateRyWi2s/m7ArbjIx/hJ6Y615jRTeLbT0/q1vyRnDJYQlF876N7atScl6at7dND2TxZ4h0mX4eXPiC2voH13W7C3064iWUGWPZu8xiByAQB+lbFvrfhy7vNF8TWc2iwpY2SRl7rUpYprYqCCggXhxz6c14HRVLHSve3b797mL4epOHKptav7mkuX0SSS/FHpXiPXoJvhOsWn3sdtJc6/cTPawy7XEZLMuV6hcke3SrOoatBa+EfAfiDT9Ssnn0LclzbecPPyzrkBOpGAcn3ryyrmjahNpWqW+pWyQvNA25Fmj3oTgjkd+tQsU29eyX3W1OiWUwUbRd7SlK3fmTTT+Ttc9R+N8llo+kxaLpcgMesXsmrzYGPlYDaPpksfyryOtLxLrupeItVbUtVmEtwyhBtXaqqOgAHQVm1GIqqrUclsdGV4OWEw0ac3eW7fn/WgUlLVvSdM1DVroWum2c11Mf4Y1zj6noPxrFJt2R3znGEXKTskU62/CvhfWPEl15Wm2xMSnEk78Rp9T3+g5r0Xwf8ACWNNl14lmEjdRaQt8v8AwJu/4fnXqVla21lapa2dvHbwIMLHGu0CvXwuUzn71XRfifGZtxhRop08J70u/Rf5/kc54G8EaV4XiEsa/ar9hh7l15Hso/hH611NFFfQU6UKUVGCsj85xOKrYqo6taV5MKKKKswCiiigAooooAKKKKACiiigAooooAK5Pxf4A0HxDunaH7Fen/l4gAGT/tL0P8/eusoqKlKFWPLNXR0YbF1sLP2lGTi/I+fNb8EeLfCk5vbPzpYkORc2THIHqQORV3QPix4gscR6jHDqcQ4y/wAkg/4EOD+Ir3aud8R+CfDmvFpLzT1juG/5bwfI/wCOOD+NeXLLqlJ82HnbyPqqXEuGxcVTzOipf3lv/Xo/kY2i/FTwvfbVu3n06Q9fOTK/99LXYadqmm6lH5mn39tdL1/dShiPqByK8i174P6jDuk0XUIrtO0U/wC7f6Z6H9K4fVPDviHRJd17pl5bFTxIqkr+DLxWTx2LofxoX/r7jpjkGUY/XB1+V9nr+Dsz6gor5k07xj4osABa67ehR/C8nmD6fNmt6z+K3iyEYlks7gf7cGD+YrWGc0X8SaOWtwTjYfw5xl96/T9T32ivF7f4yaqoxPo1k/uruDVtPjM/O/QFPptuP/rVus0wz+1+DOGXCeaL/l3f5r/M9doryP8A4XP/ANS//wCTP/2NQS/Ga9x+50K2B/25mP8AKh5phv5vwYlwrmj/AOXf4r/M9/0ePy7MN3c5q7XzfdfHDxW6BLWz0y1AGBiNnx+ZrB1L4oeOb4MH12SBT1W3jWP9QM/rWcs4oLZNnVS4LzCfxuMfn/kj6rnmht4jLPLHFGvV3YKB+Jrkde+JvgvR9yy6zFcyr/yztR5pP4jj9a+WtQ1LUdRk8zUNQu7t/WeZnP6mqnQelclTOpP4I29T2sNwNSjrXqt+SVvxdz2zxH8eJ3DxeH9HWPqBPdtk/UIv9T+FeZeJfGXibxEx/tXV7iWM/wDLFTsjH/AVwKpaPoetaxKI9L0u8vCe8URI/PpXofhv4IeI77bLrF1baXEeqA+bLj6D5R+f4VxueMxfdr7l/kezGjk2TK75Yvz1l+r+48qGB7V1HhDwF4n8UMradp7Jak83U/yRY9ieW/DNe/8AhX4VeEdBKTGzOo3K/wDLW7w4z7L90flXdKAoCqAAOgFduHyZ71X8keHmHG0VeODhfzl/l/n9x5t4F+EGgaCY7vVMatfryDIv7lD/ALKd/qc/QV6QqhVCqAABgADpS0V7dGhTox5YKx8LjMdiMbP2lebk/wCtl0K2p2Nrqenz2F9Cs9tOhSRGHBBqn4S0O18N+H7XRbNneC2DBWfqcsWJP4mtWir5I83NbUwVap7N0r+7e9vPuFFFFUZhRRRQAhOBUNv8zu/4CnzttQmi3GIVz1PJoAkqK7mFvay3DKWEaFyB3wM1LRSd7aDVr6njWs6lZalptxeTzNJqtzOrbdp2xRDOFBrqrK+t9Q+JFnewtuglsj5JYYOQDn+tdP4l0WHXNPFnNNJCocPuQDPH1pmv6Ba6u0MzSzW1zB/qp4W2uvtXy0MoxVKo5JqVnB9uZptvq9dfm7bWPoZZnh6kFFpxupLvZNK3Raaf8Pc52O2W++Iet2qtiKWyEchXsSqj+dSXFhqGjrbXVxdQXF3Dbiw06OJCNzNwGbPoB9OK6Dw9oVpoyzNDJLPPO26WeVsu5qWbTmn12HUJpg0dvGVhi2/ddurZ+nFdkMtn7Pmkvfcm9Htd3+dt15nNLHx5+WL9xJLbeyt8r7PyOcstabRtPlittP8APsNPlEN1cmXDtIcF2C455PrWx4m8RW2hHTpLlT9nvLjyWkAJKDYzAhQCSSQBj3qO78L2txcTt9ruY7W5lE09spGyRh36ZHQZxWhqOlw3t3p1w0jobCYzIq4wxKMmD+DfpXZgaWIp80anwrbbu9rdLW313OTGVKFS0obvffy/G99tNionivw881vEuqQlrhQ0RwcEHJGTjAJweDg8VDo/iqw1fxBJpunMJ4UtBcGfDLyX2gAEDIxzkcVhzfDPT5Gh3apdtHGVIVlU9CeAccDDHpW7oXhyTTdTN9Pq1zfMLQWkayRooSMNkfdAyfevQ1OPQtaX4h0fVGnTTb1Ll4E3sqgjK8gEZHIyDyMisfR/HWl6lplrcLcW0Fw5j+0QzOyiMMSDhiuGwRjPT3FP8LeCrfQdQlvI9QuLlpLY25Eirkru3AkjknrzUN34B066srS0mvLkx21otrjgb0DbufQ9uKNQ0H6j4+0GAWzWtwLpXuY4psRuDGjq5VwNuWyUwMda25dd0mLR49Xe9T7FJjZKATuJOAAAMk+2M1y3h7wfrC6tFqGvakkrWvkC3WEg5EQkAz8owD5nueOtbNx4UtpfDA0L7VKIxMZhIyKxyXL4IIxjJp6hoPvPF+hQxN5OoQTzm386JFJw/wAhZRuxgEgcA8+1RaV410G90dNQe+SI7IvNj2uWV3GQoGMt0bBA5wap6b4FjsLaa0h1u/NrcDM8bqjF227QdxBIAGOB6Cp38G24lhuLfUbmC6t4raOGUKp2GFXUHBGDlZGBFLUNDRXxRoDTWsK6nCz3ahoQMkNkkDJxhckEDOORiotO8S2cnhm31zUGWyjmcoFyXO7eVAGBkk46AVnweBrSHakeo3fkuyPeRkKRcukhlDE4yvzMeFxxxVw+Fol0Ow023vp4ZNPuDcW9wFVmD5fqCMEYdhT1FoPXxj4ZbzNmrQv5aqz7FZsbgCo4HU5HHXr6Gquv+N9F07S/tVtdR3czorwxLu+YFtvJAO3nPXHTFRXHgWzubG7gur6a4lubiK5aWSKM4kRAoO3G0ggHIx3qF/AFuti1laarc2sE0SR3SJFHibaxYHGPl6kcdqWo9DXm8XeG4fO8zVYh5LhHwrHkttG3A+bnjIzzVK88b6QszQ2kyyMbNrpJZAyRYV9pVjtJBzntVay+Hul2l99qiuJF2zrNGFiRSuJN+CwGW54yT0qW98DWty1z/wATG5RblbhZAFU5E0vmnHHGD09qNQ0LN/4x0mNxDYTx3lwLmKF4xuXAaURlgSMNgntWne65pNnqUOm3V7HFdTbdkZB7nC5PQZIwM4z2rmofh5ax6suof2rdsRKHKsiksBKsoBbGT8yjn0rX1bwxBqGqteNeTxRTGE3VuoXbOYm3JkkZGD1x1o1FoJfeKtPGg3Wq6XIl+lvKsTBSVXcXCkZI7ZqVvFvh1ROTqkX7hgr4ViSSdo28fPzx8uaZ/wAIza/8ImPDvny+QDnzMDcf3m/6deKxV+G+lRw3McdyyCUjyz9niygD7sE7ctzxk80ahob8Hirw/PdW9rDqkLy3IUxAA4O7O0E4wCcHg4PFRX3irSdNv7m11K8ggMcgjjVd7u37sOcqF44Pvx+VZlj4CtbXUbC9XVLx3s9nULufaSQC3Xbz93kYrQm8KWkviKfWmuZxLNu3IMbQDCIv5DNPUNCfWdfFnZ291Y2M2oxTwtcCSJlWNYgobcXbAGQRgd6pW/jK1uL63hhsblraaSOH7RlQFlkj8xU25z90jJ7EijUvCX2vSdJ0xNUnit9OiSMIYldZiqhVZ1PBxjOOmTUv/CKxtrUeovqFwUEyXMluFUJJOibBJ0yOMcDjijUNCGbxa/8AZF7qVvpE3l2Ny8FwlxMkTLtCnI65zuAA65robCaW4soZ57draWRAzQsQShI6EjuKyJPDFs6yIbqbZLqi6k64GGYbcIf9nKg1vUIGFFFFMQUUUUAVNUTda7x1jO7/ABpbGTdGOasuoZCp6EYNZumMylo26qcGgDTooHSigAooooAKKKKACiiigAooooAKKKKACiiigArB1WLyrxsdH+YVvVQ1qHzLcSDqh/SgEYtFFFSUFFFFABRRRQAUUUUAFFFFABRRRQAUUUUAFFFFABRRRQAUUUUAFFFFABRRRQAUUUUAFUNb0XStatzBqljDdJ2Lr8y/Q9RV+ilKKkrSV0VTqTpyUoOzXVHk/iP4PxMWm0HUDGeogueR9Aw/qPxrzzXfCPiLRWb7dpc4jH/LWMb0/MdPxr6borzK2U0Z6x91n1OB4vx2HtGraa89/vX6pnyPS19Oax4T8N6tlr7R7V5D1kVdj/muM/jXJ6l8INAny1je3tmewJEi/rzXm1MorR+Fpn0+G40wNT+LFxf3r8NfwPD6K9Pvvg3qqEmy1izmHYSoyfyzWNc/CzxfDny7W2nx/wA87hRn/vrFcksDiI7wZ7FLP8tq/DWXz0/OxxNFdRL8PfGMZO7Q5Tg4+WRG/kaZ/wAIF4v/AOgDdf8Ajv8AjWf1eqvsv7jqWZ4J7Vo/+BL/ADOaorqYvh34ykxt0SQZ/vSxr/Nq0Lb4VeLpj+8hs7f/AK6XAP8A6Dmqjha72g/uM55xgIfFWj/4EjhqK9Ssfg3qDEG+1q2iHcRRlz+ZxXR6Z8I/Dlvhry4vb1h2LhF/IV0QyzEy+zb1PNr8V5ZS2nzeif62R4UASQACSewro9B8D+J9Z2tbaXLFCf8Alrcfu1/Xk17/AKR4b0HSMf2dpNpAw6OEy/8A30cmtWu6lkq/5eS+4+fxfHEnphqdvOX+S/zPMPDnwhsLcrNrl694458mHKR/iep/SvRdM06w0u2Ftp9nDaxD+GNAM/X1q1RXrUcLSofBE+Rx2a4vHO9ebfl0+7YKKKK3PPCiiigAooooAKKKKACiiigAooooAKKKKACiiigAooooAKKKKACg8gqRkHqD3oooAxdU8KeG9UJN7o1nIx/jWPa35jFczqHwl8M3BJtZL6zPYJKHX/x4E/rXoFFYVMLRqfFFHoYfNsbh9KVWSXrp92x5Fd/Blsn7JrwPoJbfH6gmsyf4P+IEJ8rUNOl/Fl/mK9worlllWGfS3zPUp8WZpDeafql+ljwY/CXxUCcGwI9fP/8ArVLbfB3xhcbvLFhheuZ//rV7pW/pcPk2i5HzN8xqf7Hw/n95t/rlmX937v8Agnz5B8DPFTn95f6XF7l2P8hWrZfAO8bH27xHBH6+Tblv5kV7xRVxyrDLp+JjU4uzSW00vRL9bnlOmfAvwxAQ19f6leEdVDLGp/ADP611uj/DzwZpJVrXQLRnHR5gZW/Ns11NFdNPB0KfwwR5mIznH4j+JVk/nZfchkMUUMYjhjSNB0VFAA/AU+iiuk8xu4UUUUAFFFFABRRRQAUUUUAFFFFAEF1yAvqcVOOBiq7/ADXKD3zVigCq+o6el8tg99ardsMrAZVEhHsuc1LBdW1wJDBcRSiJikmxw2xh1Bx0PtXnV5pt3/ZGpaG2i3cmtXN+00WorBmM5k3JN5vRdq4GOvy4A5qQ6LqMXw6ubAwXc0kuqPJKHiDyeV9oyW2ADzAVGdvcE/SpuVY9Cmmhhh86aaOOPj52YBeTgc/UipK8bvtA1ptMtI47XVEEkFwiRxW+1VzdxupKYPlZXJ2k4G0e4rtWuNd0zwv4g8y4mlmsncWVzdBQzx7FO7OADglgD3I5oTCx19FeWaDqXibU9bvlsdS1mfTLWOYxtNbRq8kojjKxsduPvFsDvUemah42dvJ1H+3lsTteSaKwzOpKH5VBTld3X5eOO3NHMHKeqQSxTxLLDIksbfddGBB+hFPryTTP+E6sbbSrWzS8t4I7eLy4TZ7txJPmeYeiH2JHbGav2svji11HRGmuNVu0uI4JLqM2qqqMx/eIxC4GB/e2+xPSjmDlPTKZHNFJJJHHIjvGQsiqwJQkAgH04IP41wfii78a2evXCaXFdXNkhEyFYQQwkCxiMHH8DF5D7AVWurHxZpup6pqGlyXtxdPcW8QjeNfJuP8ARVDSHjs4HIIAxincVj0iivMbq88Zf2dIbOXXDGHh3ST2IE2/a/mKFC52Z2YYK35c1Z0i78dSeJdPF6LqO1ZYvMja1BQoY8uXcYAfdnjr0wKXMFj0WivPtW1XxCfGOo22mSajO1tNbrDbRwIbbYy5k8xyMqcZI56461n+H7rx1ealBaXc2rW8Mk0TvK9ntCr5cu9SxQADcIx078Zo5h8p6jRXmGlSeP7qeOC9udQgSS7iW4dLRVMI+ffsZgQV4XkAjpzzioLuPxfHevfK+sLdtZCDzEtA4IS5ccgLwSmG4yfmJAPSjmDlPU5ZootnmypHvYIm5gNzHoB6mn1wl5aa3rHg/QI7wX8N9/aUbTSBAJokDP8AOeMD5cdQOvTNY17qnxAhuoYobXUX+zSbAxtdy3S+aw3OQuB8u3uPUCi4rHqJmiEywGVBKyllQsNxAxkgenI/On15/wCE49XuPGFld6gusSGLTpUuHvLURxxys6ZWMgDcOPfgDmqxk8cQ28U32jU5ftEczXK/Z0LW4W5UDyxtGW8osQDnPWi4WPSaR2WNGd2CqoyzE4AHrXGw3Hij/hDdWktftcl2kzDT3uoAs7Q/LyUwPm+/gEDOBxXPXE3i6fRJoNTfXGhkgnWBrWwHmSvwFWRSCVXGcHC59uKdwsepRukkayRurowDKynIIPQg06vMDqHjS10mDTbDT9S+1wyZVjafuhbi3G1dxGCQ3brkYNJrmo+MI7BY9H/4SCYfvJEmuLACQsFXEZULnaTnlgvcZNLmHynprzRRyRxvKivISI1LAFyBkgDvwCafXlqx+K7ae8m0631Bppb6e4PnWwwqtbZUplRzuyMZ6gA982YW8YXmoNBb3uuRaYI5HiuJ7VI53kEedrArwu7GOBnnmjmCx6TUSXNvJcyWyXETTxAGSMOCyA9CR1Ga4jxXeeLB4b0J7Fb+O8mt914be33MsvlqQGXaSPmz6Djkiuf0/S/Epnh1po9UW/l1F5PLaABdxswFZhtyF3/IcnAA7daLgkeuUxZYmmeFZEMqAM6BhuUHOCR2zg/ka8z0B/Ht5f2lteX2ow2skw+0TGxEbR4jcsoLD7uQozjGSME1q65Y65F4t1LVtMkvYgEsFVI4w0dwvmOJM5BJ2qT0xjdmncVjt4ZoZoFnhljkiYZV0YFSPUEUsMsc0STQyJJG4DK6HIYHuCOteRw634htpbHT7+61C1vGurSKO1jtoxE8DsA5f5cqx+YY44A4rqPhtaa3pcNpp9617Jaf2VDJi4QDyZtzBo1IA7Y4OcUlILHbUxJopJJI45UZ4yA6hgSpIyMjtxXmFpqPjb7S0F8utiyMu6a5hsh5sfDYRF2nIJxkjcAO/NWbGz8U2+pXGq28moiWa9tVeGSBFSaMxAM7gZwRwDg4GKOYfKek0wTRGcwCVDKFDFNw3AHocenBrzm3vPGBg5bWzBti+3O9momik3fOIF2/OuO+G46ZrX8FQ6y2vTX2rQTqZNPjjWWWPazATS7dwHAfaVJHbNO4rHZVmN+71ORezYYfjWnWbqXyX0Lf3lxTEaKfdFLTITlBT6ACiiigAooooAKKKKACiiigAooooAKKKKACkdQylWGQRg0tFAHNXEZhneM/wmo61dcg4W4Uf7Lf0rKpDCiiikMKKKKACiiud13VNesdUs7a3ttMkhvbgwQtI7hgdpbLY47HpQB0VFc1a+Kobe8vbLXGt7aa1kRMwq7oQyg7icfKMnGTirZ8Q2UDXf22eJRFdm3jWFJHdsIrcqFyTg54yMY5ouFjaoqmNTsTpDastwrWSxGUygEjYOpx14wazT4w8OhWP29vlAYgQSZ2n+LG3JXj73T3ouFjeoqgNY00xXkq3StHZRiWdgpIVCu8Hpz8ozxmsW48ZW1rcypcW8jRfbktoniR2JVo1feQAefm+71PbvRcLHU0ViR+I7GOGaW+uIkAu5LeNYkkZm2+q7c5A64GB608+KNCFlFeC+DQysyxlI3YsV+8QoGcD1xii4WNiisS58V6BbyFJNQBIjWQlIncBGGQxKgjHvVi78QaPa3aWs98iyuFPCkqob7pZgMLntkii4WNOisefxPocFxc28t+qyWrFZgUb5CDjHTqSeB37VVvvGGk28FvNEZrgS3QtmCwyBoiRkkqVz6cYyc8UXCx0VFY3/CQWUH2tr64ijWK7NvGsauzsdoOCuMluf4cjFEvijQo44JDfbhcKzRBIndmCnDcAEgg9QeaLhY2aKybnxJotvbQXD3oaO4jMsZjjaQlB1bCgkD3NO0rVhqGrahaxrG0FtHA8UqtnzBIpP8ASi4WNSise+8TaHZXMtvc3wSSI4fEbsqtjO3cBjd7ZzVptX01WhDXSDzrdrlDg7fKGMsT0A5HXFFwsXqK52+8Waf/AGVcXWmyLczQmLMUiPGSryKm7BAJHPBHFaA13SW1U6Yt4pud5j27W278Z27sbd3tnNFwsaVFH6VkW/ibQ53kWPUIx5aNIWdWVWVfvFWIwwHtmgDXorHi8T6HJa3F0L7bHbKry74nUqpOA2CASMnqBioj4u8PDOb8gqcMDBICg7Fht4Xn7x496LoLM3aK5+PxXp0V7f2+oTJb/ZrnylZVZgU2qQ7EDC5LEZOBxUkviXT7S9ube+uYk2T+VCsSSOznYrkEBevzds8e9FwsblFZMniTRY7GC9N6DDOWEe2NmZtv3vlA3cd+OKW88RaPaxwPJfKwuI/Ni8tWfKf3vlBwPc8UXCxq0VjaVr0M/ha11y+2W8cygtsBZVy+0e+OnNTza9pML3sb3ihrJo1uAFYlS+No4HOcjpmi4GlRXMHxdbx6jHYSx+ZLLNcRq0KSFU8vGA2V5JzzjgeuKs+G/FGn6tb2SNKkd7cRbzEFbbuA+ZVYjBI9M5ouFjeorNv9c02zvxp010FvGUMkWxjkHODwOnHJ7VTtfFWk/ZrQ3d5Es80Ubv5SSNGm/wC7livyg9t2KLhY3qKwR4o06CWaG+uY0kFzLDEkMcjlgm3PAX73PIGR+tWJfEmix2ttctfAx3IJi2ozEgdSQBkAdyQMUXQWZrUVQXWdNbRDrS3O6wCl/NCMflBwTjGevtTJ9d0mCW8ikvED2USzTgKTtRvungc59Bk0XA0qKyj4i0UagLE3yiYuI+UbaHPRS2Nob2JzVOXxZp80lmumSpdCa8S3mJVlEYYPzkjqNnSi4WZ0NFczeeLLdtV02x01RcC7kYNM8UoQKvB2kLhuc89BjmtG08R6LdXhtLe+V5Pm2/IwV9v3trEYbHsTRcLGrRWFH4u8PSW6zx6gZEY4XZDIxbjJwAuTgdcdO9T3PiTRLeC3nkv0MdwhkjKKz5QdWO0HAHqcUXCxrUVUv9SsbGw+33Vykdt8uJB8wbd0xjrnPasx/E1nJc6elnIkkVxcPDO0gaNodsZfkMAR079qLhY3qK5zUvFEcVrLdWHk3ES6fNdxiRZEaQowHGRjZz1z6YzV/wAP6pJqf27zIUj+y3PkrtJO4bEbJ/76/Si4WNSiucufFunG7sbbT5UuXuLxbcko6rtOdzK2MNggdCetWx4n0ItOPt6/uFZ3OxsEL94qcYbHfbmi6CzNiisE+MPDyqzG/b5RuI8iTO3+9jb93/a6e9Wb3xHotnMkNxfKGZFk+VGcKrfdZioIUHsTii4WZq0VjyeJ9DjvXs3vsSpKIX/dPtVz0BbGBnPGTg1V8ReLNP02OeO3lSe8ikSPyyrbNxYAruAxuwc4zmi4WOiorLtvEOjXWo/Ybe9DzF2jX92wV2XqFYjaSPQGtSgAooooAKKKKACiiigCewh8+6RO3VvpXRVQ0WDy4DKw+Z+n0q/VIlhRRRQAUUUUAFFFFABRRRQAUUUUAFFFFABRRRQAUHpRQelAFdObr6CrFV4f+Pl/92rFABUF1eWlqyLc3UEBkzsEkgXdjrjPWp64rVUDeINRlwxcIyg5Jwo8g/3WwOT/AA0mxpXO0R1kUMjKynoQcg0y4aFYW+0NGIyMN5hG0j3zXnhjtntNQZBbrJHZzSK0DRB1ZUJBymxv/Han1KG0t9TljjjtVZWwpcxeZ+ZDufyFK4+U7bTG09rcrprWphRipFuV2q3cfLxnmrVcl4WRV8TXcgDBniw2cjOIrbGRgep7DrUEl94i1fUNTbTb2OwtbByiBogfNYZzkntxXNicXHDqPuuTeyXlr1sb0MM6zeqSXV/cdpRXFP4q1CbwdZ31tAv2+6n+zr8pKg5ILYqS2v8AXdH8TWGmapfR38V8pwVjCmNvw7Zrl/teg3HlTafLr0XNtfr91zo/syqk7tJq+nV8u9jsaK4iXW9WDSaoLoCBNT+x/ZPLGCmcZz1z3reS7urzxO1tbSlLOyT/AEjAH7yRhwv4Dk4rWlmVOq7RTvdJed76+mjffQzqYGpTV21azfpbp+KRs0UUV6BxDVRFdnVFDNjcQOT9adRSOyopZ2CqOpJwBQAtFAIIyORTXdIwC7KoJxknHNADqKKKACimySJGheR1RR1LHApIpoZs+VKkmOu1gcUAPooprOisqsyhm+6CeTQA6iiigAooooAKKKKACiiigCJ7W2e4S4e3iaZBhZCgLKPY9RUtFFABRRRQAUUUUAFZ+sDmBv8AaIrQqjrX+ojb0kH9aALNqf3YqWq9l/qxVigAooooAKKKKACiiigAooooAKKKKACiiigAooooAbNGssTRt0YYrm5o2ikaNuqnFdNWZrdvkC4Xtw1JjRk0UUUhhRRRQAVk69YXN5qWiTwKpSzvDNMS2ML5bLx68kVrUUAczfaNfS2niqOOOPfqQAtvnHzfugvPpzVCTw/qarcMbGK43XxmUJdGGZVMKJuRweDlTkHqK7WilYdzm4tK1VvAl7pVyyy3k0E6RKzg7Q2dis2ACRnlsUs2kXrX88wjTY+hCxU7x/rctx9ORzXR1T1XU7HS4Emv5xDG7iNTtLZY9BwD6UWC5yLaL4hs9K1Cxs7C3uTqFhDAzNchPJdYvLYYP3vUYqYaDrEEbTRW0Ussep212kXnBd6pEqsM9Acg9a27bxToNxPDBFfgySv5agxOMPnAViR8rZHQ4NTwa7pE2pHT4r1GuAWXbg4JX7wDY2kjuAeKVkGpyVwLjw7rceqXX2dHlurx1ilmCKUkKkHfjAYY6HkjNVtF0bWLiztdYsxKGc3KmO3ufs5KvKWDKWHKn0IHGK7CLxJoNyZlS9VxFE8zExNtKJ95lJGGA/2c02LxV4fkimlXUo1jhjEjFkZQUJwCuR8wyQOM8miyHdmNoPhrUNP03W7aRIi95YJDDiTIL7JARk8gZYcmqVx4V1sLPbx+Y8V7DCsgW98uNCsaowdAMuOMjBrs9K1Ww1RJGsZ/M8ohZFZGRkJ6ZVgCM1Rk8WeH455IX1AK8bvG37p8b1JBXOMFuDx1PanZCuzOfRNVh0nV4bNYxcXGoi4jO8AvGNv8RztbAOCelULfQdchE8q2Klv7Ut72ON73zGZUQqyl2/i788eldKfEmi/YEvftwMLyGJQI3Llx1XZjdkemKSXxNoUUVtI2oJtuQTDtRmL4OCAAM5BPTrRZBqY/9i6vb65JrNvbQzOl/NKkDTBS8ckaLkN0DAr396foOhala+IU1S6jhTzRdSSqj5ETSsm1B68LyfWtuz1zSby/axtr1JJxu+UKQG2/e2sRhsd8E0X2uaVYreNdXaxCyCG4yjfIH+725z7Zo0C7OSTw74gj062s2gEsa2bQhI73yRG5dzlyOXXBHAPrWx4H0nUdMe5a/hji321rEoWQNkxoyt0+orUvNd0m0aZbi8VDCUDgKx5cZUDA+YkDOBk1DJ4n0KOyivH1BFhkkaJTsbO8DJUrjIOOxFFkGpnQWOq2Iu7FrGxnsZr17p7qeTKrGzbmBTqWHQHOOhrK0DRZNU8P6wsN0rxSxtY6bKc7fIRiw/AscfQCui0rxHa3aN9oKxPJfS2tvGqszSBcfNjGRwec8DvU9v4i0SaSaGG+jJgR5GARgCqfeKnGGx325osg1MnVrLXdW06aGXS7K1YLCsf74PIxWVGb5hgBcKeOpNUoPDGrJqS27PK9kuoG7EpvP3eC5f8A1QGd3OOuP5Vtjxh4cKhl1EOCCRshkbIHU8L0569K1Jb+zi046jJcxrabBJ52fl2noaLJhdlazkuNY0Bzc27WE1wksZTduKDLKGzgdRg/jXPz6Nrl9oMGizWOnWyWluEScyeYZHXG3aByinHzZ9cVe1jxhptroVzqNk5upIWVBE0bqQzEAbhtyB3zjnHFar6nBa6RFqGoypCrquSqtyzdAqkbiT6YzRoGpzevaPruupcXFxY21pKtoLeKFZw/mEyIzEnoFAXge9XdZ0a/upvEbQxoRqGnxwW5LgbnVWBB9OoqTUPFFusNpPpoS6jmkmjfeGQxtHEXwQQCDwOCOhrTstSik0C31a7aO3jktUuJSW+VAVDHn8aLINTm/wCy/EMMWtWMOm2kkOpEBZnuANgMSoSy4yQMZFP0vw7qFn4nt7whHtobhmEhcbiv2ZIwceuVNbcfiPRZLGa9W+UQwsqybkZWBb7o2kbue3HNVdK8UWV7d3cZdUhS6itrd9rZkd0LYIIyp4PXHSjQNTD/AOEa1q3mivbfzfNWS6Vore8ELbJJd6sGwR9R9KsaVomtaCY57Ozt755LIW8sZuNnlsHZ8hmzuHzkH6V0N1ruk2yTtPdhfInFu42MW8zAO0ADLHBB4zUMvifQo7WG4N+rJNu2BI3Zzt+9lQCwx3yOKLILsr6Posw8BRaFqCIk5tXikCNkKxJxg/iKwtJ8KaumoaZd33k7pJGm1Ta4O50fdFt9e35VvN4q099VbT7fdITZG6jm2MY2HJAyB0wM5/DrxUi+J9JhtrVr69hjlmgSZhGrsihhwScfKvoWxRoGpkxaJq1vfW9yltHKEvb52XzgCI5gArfpyOtWrDRb+HT/AAtC0cYfTXzcgOPl/dsvHryRWhN4m0OK+aykv1WZJBG48tiqscYBbGBnIxk1I+vaQmpjTWvALjzPKxsYqH67S2Nob2zmjQNSA6bcf8JNqGoeWnlTaelvE24Z3Atkew5Fc0fDWuRWFrFbWkMV2tnDF9piuymxlGCJUOVlHpgdOK6vQdWW/wDD0erXQjtlIkaT5vlQI7LnJ9lzVG+8Y6LBpd1fQSyXJt1VjEInVmDHAIyvQ/3ulGgalbQtD1G08VHUbiOPyPOu3DBwT+8Me04/4C30rIX7T4V1GG6ufsoeaK5j2TTbECmcyKwbBBODyvWujt/FmlS6nc2bNJCkFqty00sbqu05JByoxgY69c46inTeItOns2lspoZGjnhjkS4jkTb5jAA4K557HGD60BqQ+DLEy+ArWxvIiont3WRCMfK5bt24NYGneD9YWTT5bwwtI82zUSHB3QoyGPHqf3fP+8a6q28T6Fc3a2sN8GldzGuYnClxnK7iMZ4PGahj8YeHJEDR6juDLuTEEmXH+yNvzY7gZx3o0DUzZtF1k2FxoC29sbKe8M/20zfMqGTzD8nXeOgPSmP4Wubjwno+j3MQXyb8zXYjl2nYTJkgjqcMvSt648RaLBZW95JfIYbgFoSiMxYDqdoBOB344qO68UaDayCObUFyY1lyiM4CN0YlQQF9+lFkF2Zmn6Lq4udLhvBGYbCO5thOjjLxugWNtvY9j9M1Ha6PrUlppWlXNpaw22lsGFyk2TNtQqoC4yuc5Oa2dK8QWepazfaZbrLvtNp3lGCyAjOQSMDr+PUcU3+37eG81WO+aO3hsZYo0fktIXTdjA5J9hRoGpk6Xo+r6RDotzb2cNzPaaebSa384JtYkNuVuh5GDUGo6DrjXSX0MaLJNZ+RNBZXX2dEbczdwdy/Nz7jPeulsNc0q+mjhtbxZHkjaVRtK/Kpw2cjgg9QeR6VBJ4o0GOOCR9QVUnTeh2N93OAzcfKM9zgUaBdlW/0WY+D7TSFtba9aBYw8UkjIGC9dj5ypHYmsSXwlqWpx29vqfmLafa3co115ksUZhKjMg+983bnA9a6FfElrDcail8ywpa3S28RRWdpcxh+FAJJ5PTsKvf2vp39jnWBchrEIXMqqTgA4PAGeD7UWTC7OXvND8QXloyXUMDTppFxYB1kAErF12NjtkLz6Vs6BpVzbW+rw3QEYvLhnQq2TtMSLn2OVNXJ9c0mGW7ikvUD2cKzzgAnajdDwOc46DJrIufFEsdzLFHDbTKgvCCrOCPJjDgEEDk55xwKNA1KI0nxDJa6FpMunWqW2mzoXukuAS6qpUFV6gkHJrMm8H69JpS6a2+RbWCRIXkvtyOSpA2JgbM55zXX6lrbWfhWLWmijy6wMys2FUSMgPPtuP5VNB4g0aaC5nS+QR2oDTF1ZCoPQ4YAkHsR1pWQXZQvdIvZb/UZo449k+jCzj+YD9583HsORzWLrfh3X7qyNnFCskbafBCm278pUkRAG3gf6znpniupg8QaRNAk0V3uVrhLbHlOGEjfdBUjIz6kAVqU7ILs5FtD1N/DOtWhgiS5vb0Txp5gI25iPJ/4C1VtS0bX10u80W0sLae3nv8A7UtybgKQplDkFTzuGCK7eiiwXOQ03RNVtvEUU0VtFZ2q3Mkk5iuS0MynONsTZKNkjJHv610eiXdxfaVBd3VobSaQEtCW3beSBzgZyAD071coppCbCiiigAooooAKmtITPcLH2PX6VDW1o9v5cHmsPmf9BTEXlAVQoGAOlLRRTEFFFFABRRRQAUUUUAFFFFABRRTZHSONpJGCIoLMxOAAOpoAgvrxbZ4Itu+WeQRxoD17k/QAE1ZrB8NO+rXU3iCQMIZAYbFW7Qg8v9XIz9Atb1AMKKKKACg9KKD0oAgg/wCPh/oKnqvD/wAfL/7tWKACuOv45Jte1GOKMyOQ2FCFj0t+wZf5iuxrjdbsfFEev3F3o8MIRjlJGYHIKoGBU+6CkxoqzpdJp+orPHcqBYXGPMEygfuz0DFl/wDHqtalDeSahcLDHcsu/sszoePQMi/qaguB4+udOurO6tNOlWeF4iVGwgMpGfvn1qa5m+IUnEFrp0C/7u4/mXpFFjwyjR+JLmN12MsZBXbjB8q17ZP8zVXWNY0vVHvtJ15ptLe1c+WUmI81cEZ6c/TmrfhKx16LWJ7vWIYh5kbEyK4JZz5YxgdBtjFdFdWNjdsrXVnbzsv3TJGGI+ma5MZh6leHLBrzTV01+Z0YWtTpT5pp+TTs1+hw+g+IpdF8Crc3EIdvOaKyUrt3rjIJ9utWPCh0+41aPVNV1i3u9Wm+WKJW+WLP8IHrXYXVjY3UaR3Vnbzon3FkjDBfoD0qGDR9JglWaHS7KKRDlXSBQQfYgV58MtxEJ005qUYJWTvuuvr2vsdksfQlGdouMpXu1bbt6d+5l69p+kaas2tfZC91vDRx722vMeFO3OM574rIMVxYahBpNxqslgj2r3c9wjBTLOWOeT2HHFdldWdvdSQPcRCRoH8yPJOFb1x3ou7O0vFVbu1guApyoljDYP41vXy7nk5U7R9NL972tvp93mzKljuWKjO7/G3a1+39bGBp+uXsPgSPW7q3+0SxoGkGdm5A2C/TsuT74rEPxK320k1voskrI+0qJuzMohb7vRw272x3rvniieAwPGjRFdpQqCpX0x6VVGk6UIZYRplkIpkWOVBAu11UYVWGOQB0HavQo05U6cYSldpJX7+ZxVZxnOUkrJvbscSPiNeGC5l/4Rtx9jQG5BuhlWaTy1CjbkgnHXGBnjjlvizXJNe+EviSa4097KaCN4ZIi+7kbTkHAPQ9wK7iHSdKhgaCHTbOOJ4/KZFgUKycnaRjpyePc0selaXHpz6bHptmtk4Ia3EKiNs9crjBrSzIujyr/hNtc0GwuII9Rs9eRNIiuopIYAotWLKm1tp5ABzzzxziqOr+ItW1jSJdO1R/tK22qafJHdGJIyd8gypCMy8Y45zjrXsVnpGk2aTJZ6XZW6z/AOuEUCqJP97A5/Gmx6Jo0dr9lj0mwS38wS+UtugTeOjYxjI9aOVhzI83j8ZeI7m9hli1KzR7zU5NOXSxADLbAZAlJ6kjhiCMYrG/4Wd4njj8ySIER2zWMv7kY/tDBK/yAx05r2VNL01NRbUU0+0W9YYa4EKiQj3bGaY2jaOysraVYlWn+0MDbrgy/wDPQ8fe9+tFn3C67HFfGFbofCGZb+QS3WyHzm2hdz5GeBwOa42y1W38N+IdTvbG103RS2kfuYbGYXdvv81QXfZjDcgAEd+TXt19Z2l/bNa31rBdQN96KaMOp+oPFVLTw/oVpDNDa6LpsEUy7ZUjtUVZB6MAOR9aHHUE9DzOPxt4pWy1q3F5bPPataGKa4jijYCX7wwrFM+mT9aqw+MNRm1rTZ7hItRurCW9GJLNFmBW2ZwoKkrkkYyh5HWvV4dC0SGKWKHR9PjjmQRyqlsgDqOgIxyPan22j6RamA22l2MJtyxg8u3VfLLDDFcDjI4OKLPuF12OS8Aa9qmo31r9u8RaTqK3tn9pNrDFslt2z0GMgqM4O7BzRrHxAl06Ke6OkRyWomnt4MXeJWkiznem35FO085J6cc12Fjpem2Esstjp9payTHMrQwqhc+5A5qOTRdHkuZrmTSbB551KyyNboWkB6hjjJH1p2YXRhXGvX9x4a8RtNarp99psbofJn8wA+UHDBto/venauRHjPWdOgW11KWU6pZ6XIjxgZW5ldoxBKB3yCfxDCvU2s7RlnVrWEi4/wBeDGP3vGPm9eOOe1Ry6Zps1xDcS6faSTQgCKRoVLIByApxkY9qTTBNHluna7q14ukaTNe6pdXNtPdw3Rt5vs0twFVGjkO/bjhuhq/LNrsuu39pp8mvNc20lmtuvnh4YwY0ZxMc4bOWJIzntXe3+g6JqFwbi+0fT7qYgAyTWyO35kZqzZWNlYqVsrO3tgQoIijCZCjCjj0HA9qLBc57xV4ruNF1mOwh0r7YgsZb6eQT7CkcZAbC4O488DIrEHxIu/squ/h8RTP88aNdg749hfcAqlsgDn5ccg5rvntLV7oXT20LXAjMYlKAuEJyVz1wSBxVIeH9BEPkjRNNEW8ybPsqbdxGCcY64707MSaOD1fx1eam+lJp0DWUJvtOM7/aQJGE4DmMLjldpwWz17U/RPiFcjTrdl0d5raKOzM801/vlH2hyi/wfMQR7V3Z0HQ2lgmOjacZLcKsLm2TMYX7oU44x2x0p0eiaNHEYY9JsFjYICgt0AIQ5TjH8JOR6dqVmO6Ob8OeN5NY8Q2+nf2ZHDBdJcvDL9qDOBC4Q702/KSfeqN98R3tr29txowkEXmrAwuf9Y0cioQflwv3uxOMV0Gj+D9H0vXZtZt1na6kMhzI+4LvILYOMnOB94nHar7aBoTXD3DaLpzTOxZpDbJuYnqSccmjULo5ibxlqUjXumx6Vaw6jbCcSl77bGoREOUYp8x/eDjAxg5NdL4RnmuvCej3NxI0s0tjA8jsclmMakk/jUt5ouj3gYXmlWNwGkMh823VsvgDdyOuABn2FXIIooII4II0iijUIiIuFVQMAADoAKaTEx9UNc/49U/66D+Rq/VDW/8Aj3jX1kH8jTETWP8AqxVmq9j/AKsVYoAKKKKACiiigAooooAKKKKACiiigAooooAKKKKACkdVdCjDIIwRS0UAc3dQtbztG3bofUVFW7qtt50G9R86dPcelYVIYUUUUhhRRRQAUUUUAFZXiCxuL2fSWgRWW2v0nlywGEAbJ9+o4rVooA5STQ9Qa2uEEabpNfS+HzjmEMhJ+vB4rP0/wxrVvc2tszu1vZ3DzRyyXe6In5tuIgMhstzk469a7uilYdzzxPDviJzG81nukGnXNpI73wYF5EwpReiLkAYHr7Vqav4fvroWarZ2twkOkfZXjmkwpk3xnaCORwhww6HFdfRRYLmB4QsdSsjeNfK8cMjJ9nhluBPJGAOcydxnoDnHNU4tD1Bba2QxR7o/ED37fOOIizkN9eRx1rq6KdhXOQXRdXtNbk1i3torh0v7mRIDMFLxyqgDA9AwK9D2Jp2i+H9Qg1yDULuOFd/2uWUI+RC8pXaq+vAOT7mutopWHc4jw74b1ezvtMiu2la2052ZZHvN6NwQNkYAKk55zx161d8VeG59W160mQL9hlj8u/BYAkLkx4HfkmuqoosFziNK8Pa1Z2FhfyxwXOqW12ZpYTKAsi+X5Qw3QMFAIz3zVm30PU5tcttYureCJn1E3MsKyBhCohManP8AExPJxXXUUWC5xdn4b1Kx1efV7dQ09xezpNGZRg20mMMueFYEZx3qnZeFtbS3hs5/MaOzt5o4ne93o7NGyrsQAbc553V6BRRYLnF6hoOoC10wW+nK81tYLAJbe8+zywuAMgn7rJ7Y/OtXUtJv7rwjb6e0kD30IhkJxtjkeNg2OOgOMVv0U7Bc47VdH1rVk1S8ms4bW4uYbeCK3E4bISYOzM3T1wPatnxba6ld2MC6aNzpco8qrII3aMZyEcj5Wzjn61sUUWFc4C28N60qOjWaRqb64uV3XYkO2S32AFjySGAyfet3UNFu7vwFBooZYrtLWBT83G+PaSMjsSuM10VFFh3OFTw7rj3n9sSRs13BLC8cF1eiVpQm7ILgBR97jipDpGvT3F5qUmnQRTtqlveRW32lTvSOMoQWHAPOa7ailYLnFWek68mpPrclhB9oGoyXC2f2lTujeFUzv6bgRUup6b4gu2gmNjbRh/O86C1ufJYMxG0vJjLdPm24ye1dhRRYLnFaPomtWkdoktnGQNFfT5CJ1+R9zFT7g5H0ptpomu6fp93aQWdtcf2hYwwSM84X7O6xeWcjHzL34967eiiwXOMHhvUIfD+r6dGqSPPcwNCxcDzERYwSfQ/IetQahoniC41DzntvPaPUhciQXoSNow+QBFjAbGMlueOtd1RRYLmBpOmaha+CG0zEMd95UyoHw6BmZyuexHIrnT4d1+aPUd9oVa601bcGa+ErGRXDcnoAewHAr0GiiwXOQ1XTvEFxc39xaWkUUl5p0MQLzIfKkRiSvcHIJwegNUU8Pa213eytZFEuZLKQGa+EzjyZMtuJ9QSRjjjFd7RRYLnJxaHqK+HNOsvKjE8Gqm6kG8Y2ea7Zz3OGHFP0HRb+z/4Rbzoo1/s23njucODtZwoGPXoeldTRTsFzgofDWuWkNjcQed50cM0MsVveLEwDSl1IYggjB5H0qxpnhnULPTdVtfLiLXGlpbRFZMgyAOSMnnALDk12tFKwXOf8O6fqFhrF488C/Z7i3tsSiQHa8cQQqV69Qeazda8O6pcareahbFlIvYp4VjnEbSKIijYbB2kE8ZrsqKLBc4VvDWsppxurcBdTkupGbzbjewilQRvufoWwA3HcU7WfC+pJd3K6X5r2t1aR2+xLsQqmxSuHBBLLjnjnrXcUUWC5xL+HdRhW4C2UV0v2uN49t0YZdqwLHuRwflOQcg9RW34f028Xw5Lp2rtvMxlXaXDssbZwpYABjg9cVt0UWC555YeD9Z3WMl4YjJJN5eoESA7rdChjx6k+Xz/vGr1x4d1V9QvZhDHsmfUWQ+YORNGFj/Mj8K7WiiwXZzmt6XqFx4Gi0u2hikvUjtx5buApKOhYE+nyms7W9D1rXprm+mt49PmWCKKGJbgMZCsokJLgYXpgdeua7SiiwXOW0Cx1qwu7m/mtZJpbqSGJ1nvg7rEM7nLAYOM8KBk+tdTRRTQmFFFFABRRRQAUUUUAFFFKAScAEk9KALGn2/2i4Cn7g5augHAqvp9v9ntwp++eW+tWKokKKKKACiiigAooooAKKKKACiiigArjfEt2/iLXV8J6e5+zR4k1WZD91O0QPq3epPiD4ok0tItH0lfP1q9+SGNefLB43H+n51o+CfD8fh7Rlt2bzbuU+ZdTHkySHrz6CluNaam3FGkMSRRIERFCqoGAAOgp1FFMQUUUUAFB6UUUAV04u/qpqxVeQ7blD6nFWKACo7mXyLaWYqWEaFsDvgZqSq2qf8gy6/64v/6CaAOfh8S6vcJ5lv4deaPJAdJyQSDg/wAHrSTeJtXt4/MuPDrwx5ALvOQAScDPyetY9tqd9YQ/Z7O/iih8xwI2RWaI+Zgs/opJJHtikutVv7yCSC8v4ZoVkQGNVVTOd/DRkdVBAJ/GouXY72xuBdWUF0qlRLGrgHtkZxT5pYoYzJNIkaDqzsAB+Jqp4f8A+QFY/wDXun/oIriPiFeXGsW18lo2NO03b5zjpLKWC7R9MmuPMMcsHRdS130Xeyu/klqzpwWEeKqqF7Lq/wAPxO+mvLOEI011BGHGVLSAbh6j1pIL6ynk8uC8t5X67UkBP5CsT+w9J1TQdOm1SHeILVcHeVCjaCen0rI+HukWsl5d69aweRAWaG0jyT8o4LEnrmsHjMT7enBQVpa7u9rau1reW/Y2WFoeynNyd4+Ste+i3/Q7ZZ4GmaFZo2lX7yBgWH1FKZYhMITIgkI3BNw3EeuK870NAt5pCrE6alb3Mr6jIYypCc5LMeoPaug0O7s5L2bXdQuoIHvD5dmksgUiFTxgH+8cmpw2a+2teKV332Vk3802lbuOvl3sr2d9O3W7X3NK/odPRQORkciivYPMCiis3xJrVnoGmjUL4SmEzRw/u1ydzsFH4ZNAGlRTVkjZN6yKV7kHis3V9dsdMutNt7jzGbUrj7PAY1DDfgnk54HFAGpRTDLEN37xPl+98w4+tKZIxnMijaMnnoKAHUVjeLPEdj4bsoLq9huphPOsESW0e92dugAyM1H4a8U6drst3bww3lndWe3z7e8gMUiBvukg9jSuOxu0UzzY9nmeYmz+9u4qrJqUaarb6eLe5czxNIs6R5iULjhm7E54FMRdopqOj52OrY64OcU6gAoqK7ubezt3uLueKCFBl5JHCqv1Jpk19Yw+b5t5bx+TEJpd0gGyM5wx9BwefY0AWKKzb3XtDsvK+2axYW/nRiSLzbhV3oejDJ5HvSjXtD+3LY/2xYfamIUQ/aF3kkZAxnPSgDRooooAKKglvLSKeGCS6hSWZikSM4DOwGSAO5A5qegAooooAKKKKACs7WuTAvqxNaNZeqHdfwp/dUk/jQBetR+7FTVHb8RipKACiiigAooooAKKKKACiiigAooooAKKKKACiiigAooooAKxNWtfJl8xB+7f9DW3TJ41miaNxkEUAczRUlzC0EzRv1HQ+oqOpKCiiigAooooAKKKKACiiigAooooAKKKKACiiigAorlfHHjjSfC6eTJm6v2GVtozyB6sf4R+teSa38S/FWoyN5V4thEekdsoBH/Ajz/KuHEZjRoPler8j38t4bxuYR9pFcse76+nX9D6For5eHibxGJPM/t7U9/977U+f51vaH8TvFGmyKLi6TUYR1juFGcezDn881ywzmk370Wj1K3BOLjG9OcZPtqj6DormfBHjXSfFMRS3Y296gzJbSEbseqn+IV01erTqQqR5oO6PksRhquGqOlWjaS6BRRRVmIUUUUAFFFFABRRXPeM/F2k+F7YPeuZblxmK2jI3v7+w9zUVKkaceaTsjWhh6uIqKnSjeT6I6GivAta+JvirVrjydPdbCN22pFbpukPoNxyc/TFRS2vxEEwafVLuKUDLCXV40aPv8wMgKfQ4rzJZtTv7kWz6mHCFeMU69WMG+jf9fhc+gqK8Mk8TfEPwk0MmqSm6tZcbGmKzRycZ4kU9cEHrXofgXx9pfiYrasPsWo4z5DtkP8A7h7/AE610UMwpVZcj0fZnnY7h7FYWn7aNpw7xd/vOwoooruPCCiiigAooooAKKKKACisfxV4k0vw1YfatSm2luIol5eQ+gH9a8f8RfFXxBqEjJpvl6ZB22APIR7sen4CuPE46jh9JPXsj2csyHGZiualG0e70X/B+R7xRXy/L4o8SSyeZJr2pFuoP2lhj6c1paT8QvFunSBl1aS6QHlLr94D+J5/I1xxzmnfWLPcqcEYpRvGpFv5o+jqK4TwN8SdM1+RLG+RdPv24UFsxyH0U9j7Gu7r06NanWjzQd0fKYzBV8FU9nXjZ/1t3CiiitTlCiiigAooooAKKKKACiiigAooooAKKKKACtPRrXc32hxwPufX1qnY27XMwTkKOWPoK6FFVECqMADAFNCYtFFFMQUUUUAFFFFABRRRQAUUUUAFcp8QfGNt4Zs/Jh2z6lKv7mH+7/tN7e3eqvxC8d2vh6NrKyKXOpsPu5ysPu3v7Vi/Djwhd3t8PFXibfNcSESQRy9SezsP5Cpb6IpLqzU+Gvhi5gkk8Ta8Wl1a8+ZQ45iU/wBT+g4ru6KKaVhN3CiiimIKKKKACiiigCteDbh+4OasjkZqK5XchotW3QL6jg0AS1W1X/kGXf8A1xf/ANBNWaZcRLPbyQsSFkQqSOuCMUAebyeZvkb5wJGdEcF/9LIkUeUcHgL93I9KZiUKflcCF1V2zJ/oJLn92OfmB6Z966j/AIRTlybu2Yuu1y1khLD8+vA5pD4T4TF1bLsGEIsUyP165NRZl3Rs+H/+QFY/9e6f+giuQ1/wV9l0G6GmXmpXMmQy2xddjksM5AAz6/hXb2VutrZw2yEssSBAT1IAxU1cuMwFHGQ5ai6NJ9rm+FxlXDT5qb6p272OSudNv7LwBJZWn2u5u5YwCjnLruxlR7DmtzwxaGx8P2NqyFHjhXep7MRk/qTWjRRRwMKNRVIvaKj8twq4udWDg1u+YxfFHn3S2+j26yD7Y+J5FHCRDlufU9B9axNb0q4h1HUxHpL3sN3ZpBaFApEBC4wc9BnnNdrRUYnL44htylr+Ss1bX1b/AOGLoY2VFJRWn56p3/Bf0zmdZt9bsPB1r/Zpln1CxETNDGR+/A4ZOfYn8hXNiHx8NBuhLcXf2m3littyqGaaMMzPMqggkkMi9QcKa9KorthTUIqK2Ryym5Scn1PK0tfiA2lz3El9qaypLEgTyxloSDuYIDkvnZ/FnGe9WvFWm+ItU+E8dndWtzqGom6iZoygSR4xMDyMnB2++a9Kop8ouY8XvPC+vT2WrtoeiXOkaTNcWx/syTbulVM+YQgbGDx8u4bsdafpXhjxLGmk7bSeKFdba4hjaER/ZIzERu2B2Cru7ZNey0UcqDmZ4vpXgvVL422nTaLc6fMtrcxavfSyApeswOwjBJfDbWyQMYrPsvCXjS8mtZNQtJkTVmjtNRQj/UwwMm1m5/iCn8zXvFFHKg5jhfjDpmoX2h6Wml2d3O1tqEMrLaAeaiL1K54yO2e+K42bQ/E00Os3EWi6pc215Lal/wC1Chu22Z3HbGwDqBjCk4r2yihxBSPE08La02hXkMmlakIY9Z+0QwrFGB5Rjxu8gnawz/AGGOtT6d4b8WN9g8nTm0+4XS9QhikU7ViZ2Hl5GTsJ54HAr2WijlDmPP8A4baUbG9LweFr3RnSxWK5mnufkuJgeSIwTu7neSD2xVEReNZpLaFJtcieSRF1OR9gVCZlBMH+yF3fhjvXp1FOwrnDapper33w/wBV0i8S7vJWu2ii8wgySQeaMHPf5c81z134e8Vtf3OhtZC7tXS3tFvJXKxy2sbvJhyMkEghDgH9a9aopcoXPJdKsPEmmajaw3VrqcIsLN7NZ7S1W5WVRLuTG8dNpAzgdK3rTw1qeo6hqbXVwlpYvq8d4qPaZml2JEQQ+7CglcEbexrvKKOUOY4DxXB4tm8ZKNPuNTh0zzLOMmAqE2M0gmbkdQNn0rF1J/iGmlRRW6as1zALgpJwfNInIjDADk+WAck4IPTNes0UcoXPIbLwzrR1+KJodXtgutXly10jD5Y3hOx1Y55J4PGea9H8FyapL4U02TW0dNRMC/aFcAMH9wO9a9FNKwN3CiiimIKKKKACsl283VZD2XCj8K1XYIjM3QDJrJ0sM7tIw5YkmgDVT7op1A6UUAFFFFABRRRQAUUUUAFFFFABRRRQAUUUUAFFFFABRRRQAUUUUAVdRtRcxccSL90/0rBIKkgjBHWuorN1az3g3EQ+YfeA7+9JjRkUUUUhhRRRQAUUUUAFFFFABRRRQAUUUUAFc18R/Ey+F/Dz3Ue1ryY+XbIf72PvH2HX8q6WvB/jrqT3fjEWIb91ZQKu30ZvmJ/IrXFmGIdCi5R3eh7nDuXRx+OjTn8K1fov+DY4W7ubi8upLq6meaaVizu5yWPrW5pmmaRbeH49a1w3sqXNw8FtBaOqMdgBZ2ZgeBuAAxyfSuera0fxB9k0ptJvtNtdUsDN56RTMyNFJjBZXUgjIAyOQcCvlYNX94/XMTCfIlT26paO3l/SNy80bwposenXt1cXepxamgntI2PkpFFnaTMVBYkMGGEHOOtdDpWj2PiGK40f7d4Rhs5ow1tLYnbLbyKw4PmYdty54OecVWGgL4+1rSYop4dKjOhLLBHFCWjQpIUZAM575z1/OskeB7CzunmvNcg1O1hnaDytOVjNNKqlzGNwwuFBJbJAx612KLTuorl/r5ngSqwqR5Z1Wqi12vbXTsrq1r9db6B8RL7S9H1600vwvZtYyaMxR7vBEs0nfPqPfvk9q9f8AeI4/E3h2K/wq3Cny7hB/C4/oeorxbxzfxa5omka59kitZi8tn5aMWJii2+XuJ5YgHGe9bHwE1J7fxTPppb91eQE7c8b05B/LI/Gt8FiXTxPL9mX9I4c5yyOIylVGv3lO+rd3o/e1/E9xooor6Q/NAooooAKKKKAMfxlr0Hhvw/canMA7KNsMefvueg/z6V81atqF5quozahfTGW4mbc7H+Q9AK9H/aD1J5NV0/SFY+XFEZ3HqzEgZ+gB/OuZ8JeGbLxRpF1BY3ZttctFaYxTH91cQ8DggfKVJHXg5r5rMqsq9b2Udl+Z+n8M4WjgMCsXVWs932XT5dX667GN4Xk1SLxBZS6KrNqCSBoQO5759sZz7Vb1qHSYvGkojk8zTBco8zQnzAinBkVT/FgllB74q1aWWoaJofiD7RbS216FhtyWGCsUjHcVPcHaq5HGG966z4Sw2134T1awgsUh1CYBRd3Nj58MqmWNVQ8cAE8gf3s9q4qVPmtB+p7WLxapc2IWqVo6edne+u19NHuznviRcXGpLaajamOXSGGVkhbIWd+XVx/CwGFAPZRiuPhlkhmSaGRo5EYMjqcFSOhFdJ4WWSPXtT0abYba4huIrlEOY8oGZWH+6ygg/41zC8qPpWdRtvmOvBwVOHsOitbzTvv573Por4W+Kj4m0H/AEph/aFqQlxj+L0f8f55rrq+e/gzqT2Hjq1hDERXitA49cjK/qB+Zr6Er6jLsQ69FOW60PyriXLo4DHONNWjLVeV+n3/AIBRRRXceAFFFFABVHXtUttF0e51O8bEMCFiO7HsB7k8Very39oDUnjstM0lD8s8pmlHqF4UfmT+Qrnxdb2NGUz0cpwX17GU6D2b19FqzyzxLrl94g1eXUr+Us7nCID8sa9lHtWfFFLLnyopJMddik4/Ku3+JCxXEV9cG3hjlstXazjaOMITEYywU467SvBPPJqn4Dv3tNG123tdci0e+uPs3kTSTPFkKzlwGUE9CK+TlBuq1J/M/XqOJUMIpUoWtZW7Xa7LonfYZCbXS/DukSTaHZXNxeTzLK91G27CsgGOR6ms7xdprWfinVra1spY7aG9mSJVRtqoHIAB9MVZ8Vx6640+41PXk1hJi620qXTyhCCu4ZYAjkiuotLzX9M1WaHX/HVvPDCk8VxatfyyEtsZdu0rgndiq5VK8Xpt2MPaypJVYtNvm0u+/TTptsjzUEgggkEdCDXvHwc8XPr2mPpl/Lvv7NRhyeZY+xPuOh/CvHfBtrDeeJbGC4hE0O4ySRnowVS2D7cV1Oj65ND4y8JatJ5cbXVoI5xHGEUq1xMnRQBgAL/3yK2wFWVGanfTZ/h/mc3EWEhjaEqPL7yV0+z1dvnZp/I94ooor6w/IAooooAKKKKACijv70UAFFFFABRRRQAU6NGkcIgyxPFNHoK3NLs/ITzJB+8b9BTET2VutvCEHJ/iPqamoopiCiiigAooooAKKKKACiiud8WeMtF8OxlbmfzrvHy20Ry/4/3R9aLgdBNJHDE0s0ixxqMszHAA9Sa8r8efEvdv03w0xJPyvd4/RB/X8q5TxD4m8ReNL9bCGOQRO37uzgzg+7Hv9TwK9D+H3w9ttF2ajqwS51DqidUh+nq3v+VRdvYuyW5lfDbwDJ5qa74iQtITvhtpOTn++/v7fnXqdFFUlYlu4UUUUxBRRRQAUUUUAFFFFACOMrVe0O2R4/xFWaqzfu5lk7A8/SgC1RRRQAUUUUAFFFFABRRRQAVl+KNRvNJ0efUbSxhvFt43lmSS4MWEVSxwdrZPHTitSqms2S6lo97pzSGMXVvJCXAyVDKVzj8aAOe0/wAaW41JLDXIrbS5pbeKeHFyZFcSEgDOxcHgfmK1X8TeH0E+7VrUeQwWT5+hJx+PPHFUL7whb3cV1G124+0WVvaE7AdoiYsG/HNZH/CtLFVuBFeIu9v3RNohKjfuwx6sfcEH8anUrQ6mLxDocs1tDHqls8l0AYQHzvBOB+ZBFOu9e0az1NNNutSt4bx9u2Fmwx3HA/M1zNr8OrKDULK8a+adrfyzIZYFdpGRiykMeVHOO/A696t6p4WvNS8S6hdS3wg026itkkiRAzy+WzMRk8pyRyPU+lF2Fkar+KfDqJI7axaBY5BGxL/xHOAPXOD09KX/AISfw/unX+1rXdbjMo3/AHeQPx5IHHc1z+kfDqw068gnju9wt7iOWMC3VSVTdhWbqx+br7dO9SXfgRbqwOnzaqXtInMlrG1qhMbGQP8AM3VxnjHGe+Tg0ahobY8UeHjPBANXtfNuArRLv5YMxUfTJBH1GKq6f418OXdsk39oxwb5XiVZjtYlX25+hPQ+9Z9n4CtLaxuLVL1gJ44VYpCqgGOdpcgDgZLY9gO9VdT+Hf20Mra1IsZaYhTbg7RJKZP73UE4z6enWjUNDpP+Eo8PfapbX+2LTzogzOu/oF+99cUp8T+HwsDHVrUCclY8vjJBx+HPHNcYngHVLq5TTdQu4v7GtI5ktSFUv87AqTxzgjkH6e9Xn+G9v5VusWpeRJGzM7xWqpncwPy4IK9O5Ye1F2FkddPrGlwXZtJr6COfzUh8tmwd7glV+pAOPpUC+ItDaSCNdUti1wu6L5/vDJA/PBx61leLPBdvr2oC+N/Nayi38tSig4kBOyX/AHl3MB/vVBffD/TbjVLa8jmEaQxQxmMwK5Ii+7tY/d9/6U9RaGxB4p8OzCAw6xaOJziIh+G5x1+vFWZtWtodci0uaW3SSaLfEDL+8dsngJjpgE5z2rmbj4d6fM2mk3X/AB520Vs++3VzIsbbgRn7hyTnr/WrOt+Gb7UvGCaxFdJZfZbdFtZgokO/LbsocDG1sdaNR6Gq3ifQFkSP+1bZndSyKrZLAZ6f98n64q14f1W11vRrXVbPf5Fym9A4ww9j75rlrP4fR293YXA1aUm1VQ5WEI0m0seoPAO7kEH2xXT+HNNOj6Ja6Ybj7QLZPLWQptJUfdyPYYHvihXE7GhRRRTEFFFFABRRRQAUUUUAFFFFAFPWJNlmUBw0hCik06PbGKr37+fqCxjlYxz9TWjAu1BQBJRRRQAUUUUAFFFFABRRRQAUUUUAFFFFABRRRQAUUUUAFFFFABRRRQAUUUUAY+q2XlkzxD5D94DtWdXUkZGDyKxNTsjAxkjGYj/47SsMo0UUUhhRRRQAUUUUAFFFFABRRRQAV4T4n0mLVvjXPpd803lXMyjMWAx/cgqATwOQBntXu1eS/GCCfQvGGkeL7aESKrKrqeAXQ5AJHqD+lebmkL0lLomr+h9NwrWcMXOEXaU4yS9d1+Rl3XgnS/7UutEXTdWtb9LCS8hka9ilikCrnAwg3c8HniuI8LaNda/rtrpdpG7PM43kD7iZ+Zj6ACu58HajLqdveeGfB66rDNdW8mTfXSvHbp/GV2JuDEcccHPOa19Zt3+Gvw+U6TGw1S/m+z3N7JGUdCAT+7DD7uOh/E84x4vsYTXP9lb/AOX/AAT7WOOr4dvDt3qSsopv1vJ6uy8rvbTcz/iDrlp4aluNM8PzmO+kgFjIEkV1srdD/q0YfxOfnY9R060fD/TzNN4VtFmEUS293qMrYyGeRjAq/X5VH415azFmLMSSTkknrXpOmMsPwuGsQ3wiuLWzls1VUOd5uhIuW6A85A696mnV56jk1otbfNM0xeCWGw0KcX70nZu27cWvwv8A566nMeIFaHwb4dh2nBe7dvZvMAx9eBV74NI7/EKw2Z+VZGb6BTmtnxlZw6j4DbX7d4BFPdpexxLw0bSDZOvTGPMUEDOcGrv7P+ju13e69KuI0T7PCT3Y8sR9BgfjV0KLeKgl5P5L/hjLG46Ecprylo/eXzk9vlf8D2Giiivqz8lCiiigAooooA8E+OysvjnJGA1rGR7jkf0rnvCs81ra67cW8rxTR6aGR0OCrC5t8EGvRv2gdHkltbHXIlJEObebA6KTlT+eR+Nea+H/APkG+If+wX/7cwV8pjIOGKl83+B+vZJWhXymlbpZP5NI9QuZmbTrNYxb3banD5c+lXHypdfJG7mF/wDlk5MgIUcEjI54PN6fp8Pm3mleHPGU+jpcApc6bqiyQypgg7QVBV247YJHFXNc+94O/wCu7f8ApPbVYuo7LX9cvNM1y1+0RW9pYfZ548JPEZIo93zfxDJJw2eehFVJ3f8AXa5w0f3cL30abez2lyrR6Pp2fm9EcnqMS6BFLomm2V/JqN8BBJd3EBiLITzHCnPDHGWJyRxgVy9zBNbXElvcRPFNExSRHGCrDqCK7mzh1+10dNR8L+IJb2xIeRLSZP3yBSFJEbBlOCRypzzxVHxdZ3UuhW+p60qWWtxsIZYpXHnXcePlkZPvKy4wSwGRg9c1yzhdf1b7z28NiVGfK2nd2b15r+aaVl0029Lmf8OlZ/HeiBOovIyfoDk19M14X8CdHe88TvqzL+4sYzg9jIwwB+WT+Ve6V7uTwcaLk+rPg+NK8amOjTj9mOvq9fysFFFFesfIBRRRQAV4v+0KrLr+kzNny/spH4hyT/SvaK87+O+jvfeGYdShXdJYSEvj/nm3BP4ED9a4cyg54aVj3uGa8aOZ03LZ3X3qy/E5W8trHVdd8R6RqElwga4Gq2awbd9yojb5UJyMlW3Dg/dPFcVrulJZJBfWUzXWm3QJgmK4YEdY3HZx39eorQ0HVo7iO10/Ubo2s1qwbTdRH3rVgchG9Yyf++eo4yKSG6utJ1q90jxDah7a6mH22AADaxORLGRwCM5BHBBx0NfNzcZq/wDX9f13P0uhCrh5uKd7Jad0tG1+Ho9Ho0x2nah4cl0PT7LVxqyTWU0sim0WMqwcqedxz/DWdrEr6/4rvZ9Pt5WbUL2SSGHGX+dyQOO/NVtbsW0zV7vT3bebeVo92MbgOhx7jFa8c48P+Hrea1AGp6pE7ef3gt9xTanozENk9cDA6ms7t6S6f8MdPLGnapT1ctu2ur+XX8Db0jTdE0O3v9XbUbia70tDCzKq/Z555EZfKjPUlepbpweOhrIu7eWLUPCdmQVnWzhBXHKl7iR1yP8AddT+Iqxaz/2Vomn3WswwytCjPpmnFcB2Y5+0TDuOmAfvYHYc2fhZY3niP4gR6jeO8/2djdXErc5YfdH54/Kt4LnlGnFb/wBf19559Sbo06uIqSuop697JpJfe/m7LY+gT1pKKK+vPx0K5zxT4st9BuVtpbK4mkdN6kEKhH1/+tXR1zPxH0j+09AeeNc3FpmRMDkr/EPy5/Ck9hrc5m9+I2oPkWljbwj1clz/AEFYt54w8RXWd2ovEp7RKFFYNAqLs0sj1P4ZWV01lJrF/NNNLcfLEZHLEIOp59T/ACrsa8a0XxdrWlRpDHcLNAgAWKYZAHoD1FddpnxF0+XC6hZzWzf3ozvX/GqTRDizt6KzLDxBot9j7NqVuzH+Fn2t+RrTHPTmqJCiitLS7HeRPMPl/hU9/egRJpVltAuJRz/CPT3rTooqhBRRRQAUUUjMqgsxAA6k0ALRWHq3i7w3pgP2rV7beP4I33t+S5x+NcbrPxcsowU0nTZZ27PO2xfyGTSbSGotnp1c94i8ZeH9DDLdXqyTj/lhD87/AOA/HFeMa/448SayGSe/aCA9Ybf5Fx6HufxNVPDvhjW/EEv/ABL7ORoyfmnf5Yx9WPX8M1Dn2LUO50Pin4mazqe+DTR/ZtseMocysPdu34Vm+EfBeteJphcbWt7Rjl7qYE7vXaOrH9PevRvCXwy0rSylzqrDUbochSMRKfp3/H8q71VVVCqoVQMAAYApqLe4OSWxi+FfC+k+G7XytPhzKw/eTvy7/j2HsK26KKszCiiigAooooAKKKKACiiigAooooAKiuE3IaloPIoAhtH3RbT95eDU1VCfJuQ38LcGrdABRRRQAUUUUAFFFFABRXFSx+IdYvdTuG1C70i1tGK26BCokxn5iTjI4/WpdA8TXz+FEvp7G5v7gStD/o8eS+BkMcdB2zXlQzWm58s4uK1ab62dnotfTQ9GWXT5bxkm9E12urrXY7CiuT+GuoXupWuozX00jv8AajhXYnyxgHaM9AKz4NT1JpINUN9OZJNVNo1ruHliPOMbfUdc0LNqbowqqLtK/wBydg/s2ftZ07q8fzaud5TLiaK3haaeRY416sxwBWPZz3Go+JZ5I5nWxsQYdqthZZj97PqFHH1qfxT/AMgg/wDXeH/0Ytd9GsqqcktLtetv+CcdSk6bUXvb8xsXiHTXiSZmuIo3UMryW7qGB6EEipTrujhd39pW/wBN/P5da44bP3Aj8oy/Z4chNvmf6tepWVWH4g1daOTdMVil877FbZw0u/8A1k2cncH/ADbFaXZFkb8viHTI0EjNP5O5VMot32KWIAycYHJFakbpJGskbBkYBlYHgg9DXnw8rLBvI83zIM52eZ/x8R/9NHYj8q7bQP8AkA6f/wBesf8A6CKaYmi7RRXGzReINZ1TUm+33ek2loxW3AQqJCM/NnjI4/WubFYl0OVRi5N9F9+70N8Ph/bXvJRS6s7KivOIvE+s3miafZx3AjvLq7a3N1t6qu35h7/N+la1ncaloPiqz0m81OXULW+Q7GlHzow9/TP864KedUqjTjF8vupvTRy2W/5HZPKqkE1KS5tbLXVLc7GiuDOp6lv/ALU+3z+Z/a32QWu4eX5ecY2+vfNdBbz3Go+J5fJmdbHTwY3CtgSzHqD6hR+tb0cyhVdoxd21b0d9fuTMquAlTV29LP8ADp+KNHV76PTdPlvJEZ1THyqQCSTjqeB1rFXxRcOoZPD+oMpGQwKkEeo5q541VW8O3CvkIWQMR1xuGa52z17WY44LOE2JPlp5IcDBTBwWbdgHC9K9BvU4ktDWPito3QXOjXlurH7zsg+uBnn1xXS15zquqXmpwW8l20Jg+9CY1CsXMYbDDcSBtY8+tejU0waCiiimSFFFFABRRRQAVHcyrBA8rdFH51JWVqshmuUtV+6vzP8AXsKAE0yIsTI4+ZjuJrWAwKgtI9iDip6ACiiigAooooAKKKKACiiigAooooAKKKKACiiigAooooAKKKKACiiigAooooAKRgGUqwyDwRS0UAYeo2LQEyR8xf8AoNUq6kgMCCMg9RWNqNgYSZYQTH3H92kxmfRRRSGFFFFABRRRQAUUUUAFZ/iPR7PXtGuNLvlzFMvDDqjdmHuDWhRSlFSTi9i6dSVOanB2a1R4FJqXjD4a3E+kW/2aGKZy6zm2VhOOxDHn8O1c74n8Tax4kmhk1a4WTyQQiogRRnqcDvwBn0Ar6U1bTLDVrJ7PUbWO5gbqrjofUHqD7ivN9b+DtpLI0mj6o9sD0iuF3qP+BDn9K8DE5bXirUnePa5+hZVxLgJyU8VBQq/zW3+7VHjdLubYU3HaTnbnjPrXo3/CnvEHmbf7Q0/b/ey38sVv6H8HrGGRZNY1OS7AP+qgXYp+pPP5Yrihl2Jk7ctj3q3E2WUo83tL+STZ514O0PXPE0y6PZSzrYCQSTksfJiPTcR03Y6d6+idD0u00bSbfTbFNkEC7R6se5PuTT9L0+x0uzSz0+1itoE6JGMD6n1+tWq9/BYFYZXbvJn51nmezzOaUVywWy7vu/P8goooruPBCiiigAooopgV9TsbbUtPnsLyMSQToUdT6H+teC6zoUngjVL+21Wyub7Sr+3MEU0EojJHmI4+YqwDAoARjvX0FUF/Z2t/aPa3tvFcQOMNHIuQa4sXg1iEmtJI9rJ85nl0nFq8Jbq9vmn0Z4LceMdHuDZmbRb3/iXyF7TbeqMZjjTD/u/m/wBWDxjrRD4z0yK6N8ujXf2qVbVLgm8XYVhCj5RsyCQo6k4rtNe+EGm3EjS6PqEtkTyIpR5iD6HqB+dc63we18SbV1HT2X+9lh+mK8SeExkX8N/Sx9xQzPI6sPj5fJuS639N9TIs/Fum2NidP0/T9Tt7ZrSW3LrfgTAvKjkhwgwPkxjHfrWdDZah408WTf2baMrXD7m3NuWJfVmx/wDrr0DRvg5CkivrGrtKo6x2ybc/8CP+FekaHo+m6JZCz0uzjtoh12jlj6k9SfrW1HLa1Vr22iOPG8S4DCKTwS5pu+rvbX13/rUr+EdBtPDehw6Za/Nt+aWQjBkc9WNa9FFe/CChFRitEfntWrOtN1Kju3qwoooqjMKKKKACmTxRzwSQTIHikUq6t0YHqKfRQCbTuj53+JHgq68MX7XFujy6VK37qXr5f+w3ofQ96qfbvD2pafpw1ibVbe7sofIZreCOVZowxK8s6lSAcd+1fSFxDDcQPBcRJLE4wyOuVYe4Ned+IvhLo97I02k3UumuTkxkb4/w7j9a8HE5XKMnKjqn0P0DLeK6VWnGnjW4yjtJfrv+T76Hj/iXUE1bX77Uo4mijuJS6IxyVXoAT64Fakd34YvtP0tdVk1aC4sofIkW3hjkSZBIzjBZgVPzkdDXSS/B7Xlk2x6lp7rn73zD9MVp6T8G28wNq2sqU7pbR8n/AIE3T8jXFHBYpyfub9z3a2e5VGlFKt8O1r32t2/M8+uxfeLPFcx060lkluZP3UWc+Wg4UE9AAAPave/AHhe38LaItopEl1KQ9zKP4mx0HsO1XvDnh7SPD9r9n0uzSEH77nl3+rHk1qV7OCy9UH7SbvL8j4jPOIXj4rD0Vy0l97ttf/IKKKK9I+ZCg8jBGR6UUUAeLeNdJ/sfX5oEUiCT95D/ALp7fgeK1vC/gptY0M30t09tJIx8kbcqVHc/jXZ+NfDy69a26oypNFKPmP8AcJ+Yflz+FblrDHbW0dvCoWONQqgdgKnl1K5tDyLVvBmvWGWFsLqIfxwHd+nWuelSSJzHIjI46qwINfQVV72wsr1Ct3aQTg/89EBo5RqZ4HVq01LULTH2W+uYR6JIQPyr1K+8CaBcZMcU1q3/AEykOPyOapP8JJ5IvMttWCZ+6s0X88Gp5WPmRyFr4y8R25BGomXHQSoGH8q3bX4q+JIgPNhsZ/rGV/kaS6+FXiWInyZbG4HtIV/mKoTfDrxdGf8AkGq/+5Mp/rT94PdZuxfF7VOPN0izPPO12FTf8Lguv+gLD/3+P+Fcp/wgfi//AKAc3/fyP/4qlHgLxeSB/Ykw9zIn/wAVReQWidLL8XtS58vSLQem52NU7n4r+IpB+6t7GD3CFv5ms+H4b+Lpf+XCKP8A351H8q0rT4T+IJP+Pi7sYP8AgTN/IUe8L3THvPiD4tuhg6qYR/0xjVf6VhX+q6nfkm91C6uM9RJKxH5dK9PsPhBbghr7WZX9VhiC/qSf5V0ul/DrwpYkMbBrtx/FcyF/04X9KOWTDmijwaztLq9l8qztprhyfuxIWP6V2GhfDLxHqG17tYtOhPeY5f8A75H9cV7haWlrZxiO1toYEHRY0Cj9KmqlAlzZxfh74beHtL2yXMb6jOP4p/ug+yjj8812UaJHGscaKiKMKqjAA9hTqKpKxLbYUUUUxBRRRQAUUUUAFFFFABRRRQAUUUUAFFFFABRRRQBFcpuQ02zk3IY2+8n6ipz0qpOrRyCVOoPT1FAFuimxusiB16GnUAFFFFABRRRQB5tr3iO31nWJtNudT/s7SYWKyFAS85BwRx0Fdr4Xn0mbSEXRWVrSEmMYBHI5PXvzV821sTk28RP+4KfHHHGu2NFQdcKMV5eEwVajWlVqTUm+tnfyS1sku1j0cTi6VSlGnTi4peat67b/ADOP+FvNvq//AF/N/IVo+IbXTtNDala2EB1WdxHbtt5MjcA49upPtW/HHHHny0VcnJ2jGTTJbeCWWKWWFHkiJMbMuShPBI9KqlgPZ4SNC6bWzttruvNdCamN58Q61mk+l9/J+Rw99BFpd8mmX2o3FpZxWJkikSQx+dOSdzEjqfatWOa8n8DWU2oBvtDNCX3DBP7xcE/hXTSRxyY8xFfHTcM4qprljJqGmSWkVwbeRirJIFDbSGBBweO1PDYD6vVc1LTZL7vPpayFXxntqai1r3/rv1Obj0nULvTbSWJYpomtosI9xjHyD+Fo2H8qVtOmeSayFnG0q2Vt+6Ii2r+9m/2dv5Coo/BmqRMDb+J763A/hh2ov5AYqx/wjGuea8v/AAlV2HeNY2YRoGIUsRzt/wBo136nJciu9MvrLTy9wUWLz7cBFnLjPnx9gigflXS6B/yAtP8A+vWP/wBBFcx/whupmRZJPE15OysGXzwsgBByCAwPQ11unW5tNPtrUv5hhiSMtjG7AAz+lNCZPXnHiLxHDq2szaTNqX9naXCxWV1BLzEHBAx0Fej1Eba2JJNvESep2CuDMMLVxMFCE+VddHqu2jWnc68FiKeHk5Tjd9PLz1TOE11/D83hqzbTY53s7W42C5t8hrdsAliCOeoJqtpFr/a3jSzuLXULnU4bUCSa7lXauR0Vf0/WvRliiVCixoqnqAoANLHHHGu2NFQeijFcUsm9pVjOclZct0lb4duu3qm+iZ1xzTkpyjFO7vq3fffp+Vl5GD4httN01X1aHT4W1ORhHAdvLStwD/XPtWHeW8el31vpmoajcWlktm0vmpIY/NuCTuJI6n0FdvNbwTSRSSwo7xNujZlyUPqPSnyRxyACRFcDpuGa6a+XKpJyjZdtNPO9rXvp9yOejjnTilK7+f3W32/U5MT30/w+t5r9mW5JjJdxz/rBhj+GK5yMIY/KNlcSxOyNJaKrb7lsP+9X5Pu/4V6LrVj/AGhpslosgjLFSGK7gCCDyO44rAXwtdLgreQqwxtcGfcgGcKrebkDk8Diu2lSdOnGDd7JK/c5alRTnKVrXd7HNT8uJCd8rRIHuwD5dwPKQ7F+UDOfm69BXqFcq3hWdyFa6tkj4AWOOTCgAD5VMhUHaMZxXVVskZthRRRTJCiiigAoooJwMnpQBDe3C29u0h5PRR6ms/ToWZjK/LMck+9MkkN9eBlz5KcL7+9akCbFFAEijApaKKACiiigAooooAKKKKACiiigAooooAKKKKACiiigAooooAKKKKACiiigAooooAKKKKACg0UUAZWoad1lt1+qf4Vl11NUr+wWfMkeFk/Q0rDuYdFOljeNykilWHY02kMKKKKACiiigDH1TxFY6cl808c5Fk8aS7FByXXcMc+lZ9x430y3iU3NpfwSuFZIXRN7oykhh82MYHrn2qxrOleGbyZ7zUZoR5h2uTeFEZkG3kBgCQOPUVBq0XhBbH+0bm4tzGkOyOSG7wzLGp+VCrcnBIIHXvS1HoSSeL7PzhHBp+o3Ks6orxxoFZ2j8wL8zA52880xvGVm1vJPFY3xhVY/37IojDyIGRT827ncB04JqzHD4ZWQss1mjxOtwym4AMZ8vywSM8fKcc/zrPtNF8KRXFzM2oW0sOInEJvP3cSKiopI3YPQEMfUUahoTQeMLc6ZDeS2F60bIivLDGpj85kDGMZbPfGcY96W/wDG+jWkxjZbmX/ajRSCNqkkc843Aeuc4BpYLLwop86yvbENborrm78yKPaoVZGTfg4GBk/nUFtpvheKx06we4S4XZMyXEU21HA+aTcytjbnsSRRqGhdTxILjWLKzs7Kdra4uJYGunUBCURiQvOc5XHIA603VPF1hp6yzTWd81tHMYBcRxqUeQHBRfmznPHTHHWn2tj4a+3rqttcQGSJzIrJeExo0gK7tu7aC2SOnJ96ZfaX4Vupbqa6lt22SeZcKbwiON8/eK7sK3HXANGoaG7aytPbRzNDJAXUHy5ANy+xwSM/jUlVdL1C11K2a4s5PMiWR4tw6EqcHHqOODVqmIKxb/xNptlrsejzed577dzKo2Ju+7nnP5A471tVn3mi6beXwvLi3LzYAP7xgrYzjcoODjJxnpQBkxeNdMmYxw2t9LKZFjSNEUtJu3YI+bp8p64I9KaPGVrJBbyJZ3cHnmJ4xPGv7yJ32ll2semD1/Kr9j4X0Wyuorm3tZBLFjyy07ttxnHBPbcfzrJSbwTLcQWRmhQ2im3jMk+1UETg7dxbrluO559KWo9C5B4vs5hEi6dqQuJ0SSC3Mab5UYMQy/NjGFPUg0/UfFFra+HrLXFilNrcMMqUBkC7HbGM4z8vriodT0HR9QkhtLG9gtr22iRFCyF3WJQ20YDhh9885Ge+RUsWneHLjSIPDsl3b3aWKYaP7SN6lVKsWCnI+82fTNLUNBV8VWzS/Zl03UmvOSbURoZAgUNv+9jGGHfPPSi58WWFvHNNJaX4tomkT7R5QCNIilmQZOd3ykcgDI60TWPhe/lkvftNuz7AzzQ3pUhAAnJVuFwAD2yKbPpPhQzXKyyW4IDedEbwhY942ltm7Ckg4zgHn3p6hoRt400+IO93Y6haRRna8ksabQ2zeF+Viclef54qEePtHOALW/L55XYnA9c7sH6Ak8dKnth4R1YXgjktZ0gm3z5n+XcI/L39cbdpxnp+NMvdG8KwzpZ3qyKZIWmMkt1JtMY2qQzlunI4PFGoaFzV9ffTtXFs2n3Fxbiy+1SSQqC0Y3EEsCRxgduaz77xxpqi5isUkmmixsZ1xG53KCMg5HB7gdK0NQsfDmqyLdz3EMmyFYd0V4VXy2bhTtbBBPr1qtJZeFZrxETZO15K0QWGctGrgbjwrYU/L6c0ahoP/wCEv08NbNJaX0UF22Led41CSDONwO7IGSOoB5HFXPD+v2WuKWsknCiJZGMigbdxYBTz1+XP0IqM+FtDaKWJrNmjkQxlGmcqikhiEGfk5APy46Vf03TbHTvP+xQCHz5PNkwSctgDv04A4oVw0LdFFFMQUUVnX+uaTZRNJPqFvhJkhcLIpKuxwARnj1+gJ7UAUtU8VWOnXN1BPbXZ+zOkbOqrsZ3UMqglhzg98Yx9Kof8JrAbxNsDfY3jEgOw+YR5cjMMZwCCmP8AOat6xN4VSK7kvLu3bzbiIzmK5+dZOEQ8NlMAdRjjNOTQ/C96728aW9w8K+W6JclmQbWXnDZBwzde/PWlqPQqx+OtNkEvl2Gov5Cu8+1Iz5SrtyxO/GPmHTNX9O19ZbHVb29t3toLC4ePdwS6qAc8E88/qKqwaT4Rtkv5Vnt9sqG2u3e+LABsZViW+UnaPQ8Vehh0APeafHPau16S89ubgMWyoBO3PHy4Jx9aNQ0Kk3i22ilMDaXqf2lVkeWDy03xqiqxY/PjGGBGCe9b9vNHcW8c8Tbo5EDqfUEZFc9b23hW3aVvOhTCtE0813nzBMi5Adm+bKqoHpjitiG60y1jNol5axi1iG6MzLmNAOC2TkDGOTQgLlFR208FzCs1vNHNE33XjcMp+hFSUxBRRRQAUUUUAFKAWICgknoBT4IZJn2Rrk/yrbsbKO2Xcfmk7t6fSmIg07TxHiWcAv2XsK0aKKYgooooAKKKKACiiigAooooAKKKKACiiigAooooAKKKKACiiigAooooAKKKKACiiigAooooAKKKKACmuu4U6igCkjfZpSD/AKtjz7Gro6VHPGHUjGar20phbyZPu/wk9vagC5RRRQAUUUUAFY3ijxBb6EbBJVjaS9uVgjEkvlqOMlicHoB/KtmsfxRoMGvw28NxM8UcTuzBBywaN4yM9uHzn2pMECeKPDrW5uF1qxMQkEZbzhjeQSB9SASPpU+oa7o+nzpb32pWtvK6b1SSQAlfX9DWDa+CmGpWOoX2qC6msni8oLarGpjjV1CkAnJy+d3twBVnX/CY1XxJa6wL825h8sMiwgswRy2N2Rwc8ghvbFGo9C7pHijRdT0lNShvY44TCJmWVgrRqTgFhnjkEVDL4s0hddXS47q3k2wzS3EqzDEHllRhvruP/fNYjeAZhpkdjFrnlobVLSc/ZAfMjRy64+b5TyQTzn2p9z8P0ug8FxqzPaLbywW0QtlDRh3D5Zs/PgqOoGaWo9Dfk8U+HI1hZ9asVE2fLzKBuwcH8iRUFp4w8OzwSTNqUNuiXMlt++cLudDg456cjn3rJsvh/b21teR/bl33dnPbOY7YIqmTHzAZ7YHUnPrUV98PftFqtsusFFSeaSNvswLoJdpYBgwOcr16c8g4o1DQ6261bTLWQx3N/bQuAhIeQA4dtqfmeBWV/wAJjoi+IJdImvbeIqiGOVpRiRyzKUHuCoB9ziofFfg228QS2ryXkkBggeJtqA+ZlTsY+6sdw96h/wCEHt/sNxam+cme0gt3cxDO6ORpGfr/ABFjkdqHcWhtL4j0FnuUXV7MtbAmYCUfIAcHP48UDxFoRNuBq1mTc4MP70fPzjj8eK56XwH5sAtpdW3QQRSRWafZEzGHYMd5z8/QDt69eapQ/DC1WZJJdT88kr5vmWwbhW3AR5Y7B167uuaLsdkdjqGu6Pp97HZX2p2ttcyKGSKSQKxBJAOPTIIqGbxN4ehmmhm1qxjkhOJFaYDac4wfxIFZHiTwxqGs+IrqZb6O106502O0m/dB3kxI7MBn7vDDnnr04rPb4bo2u2+pPq5eOC6M3lPbAll81ZNhO7HVQMgDjtTuwsjpz4o8OhZWOtWIWJN7kzDCrxz+oqAeL/D7X1rax6jDJ9pjldZUcFFEYBbcc8HB/SsCT4aWLX0k63qqhmaaMfZlLgs4ZgzZ5HUcAdec1o3XgtJr25uE1Ex/aXujIpgVhtnjRCvJxwUByQc5Ix3pahoaOq+JdOtPDc+vW0sV7awkBmjkGPvBTz2xnNP/AOEo8O/Zo7n+2rIQyOURzKMFhjI/DI/MVl2PgwQeGbzRZdTeVbmdZtwiwseCpwqljwdvPPc1R8Q/DxdWuL2RdXeBbuWWRkMG4LvWMcfMOf3Y5OevTvRqGhv3HibTV8RWWh288NxdXEskcipKMw7Y2fJH/AcfjW3XK6b4SuLPWbO8bV1ltrW4nuVg+yhWMkqsH+fdnGWJAx7ZPWuqpq4mFFFFMQUUUUAFZmp3LSyfY4f+2jD+VS6leeV+4hOZm6kfwj1qPT7XaNzck+tAE1jbrGg4q5SKMCloAKKKKACiiigAooooAKKKKACiiigAooooAKKKKACiiigAooooAKKKKACiiigAooooAKKKKACiiigAooooAhuraK4TbIvPYjqKxbyzltjlhuTswroKGAYEMAQexoA5aita90wHL2/H+wf6VlurIxVlKkdiKQxtFFFIZx+oeDri8njRtRgFnFdSXKRm3Jcl2yyk5wR17U7UPB8s0uoPa3ttGL4yqyy228Ro+37vIwwK9fp6V11FKyHdnDt8P1LlftyNEHZl3IzMdxBIOW2469AO1Sz+BYpLu5kS6jSGWRnRSjErukVyp+bbjjHAHbNdnRRyoOZnF6/4PmlsZzYyRNM0s8gTywu4StGQCScYXYfrntU114PlunaabUIVmaV5WEVvtiyVQKNmenyDPrk111FFkF2chbeF7iPxBDcSMGjeU3N60ahIpGBBiRVySMHkk0y18EG2meaK+jMiurQ+ZGzDh9+HBbB/DHrXZUUWC7M3w3psmk6c1tLNHK7zyTMY49iguxbAXJwBmtKiimIKKKKACuXbwnvvb2aS5hZJ1uRGph+ZDNt5JzyRtPpwa6iiiwXOW0LwiNL1mO/+1iVY9xUENu3MoB/ixj8M1Uj8J3l6t0l9PBbQtdXcsQiiHmkSlgCz5wRhs4x6ZrtKKVkO7OTXwg73yXs97CJXmDXSQQbI5YgFwgGeOUUk896guPAyTXd1KbxDHNKZFDIzH5pVkYHLbSPlxwB75rs6KOVBdnH3fhaZtdEkW0WtxdNLOUUKBCQpMR5ySWRcYGAM1f8AFnhr+3rq3uPtXkm3QhV2nBbcrckEHHHauhop2C5yFv4Jjj8lWvAI8u10kaHEpyShBJJG0knnOafoPg46ZfWt0bxHMDg4VG+ZQjKM7mPPzZ9PausopWQXYUUUUxBRRRQAVxx8G3H2i6kj1GFVlkWRE8gkArMJBnJ+owMD5ia7GihoEziIfBF5HI8n9qWzsQuM27YysokBI3Y6jBAxWj4W8KjRNQNz9qWZViaGPht20sD82WIzwOgFdNRSsh3Zw0vgOZ5mk/tOIAPujjEThSct97DZ4DHgEDnpVtfBaxadNBbXqRXLSRtFcCL5kVYhEy9ckFd3fjI9K66iiyC7OWu/Cj/2u2oWVzbRjyxCkM9v5iKnlqnTIyfl4+pFVX8Cq0924vIyswcpmNvlZirHIDYwCvGAD054rs6KLILszPDOlyaRpn2SW4WdjI0m4JtAyenqfqea06KKYgoop8UckrhI1LN7UAMq3ZWMlwQzZSP1Pf6VestNSPDz4dv7vYVoU7CuR28McEeyNcD+dSUUUxBRRRQAUUUUAFFFFABRRRQAUUUUAFFFFABRRRQAUUUUAFFFFABRRRQAUUUUAFFFFABRRRQAUUUUAFFFFABRRRQAVBcQq6kVPQaAKdvO0bCGbp/Cx/kauVDcQhx0qvFM9u3ly5MfY9xQBeopFYMoZSCD0IpaAOD8SeJfEFj4zOn2UKXFvtXy4FgJdyUJOSccZ7jIHcVWsfEPiS+a3tbW8jkWe4iRr37AyiItG7PHsJ5KlV5/2sda9FopWHc8tm8VeMrfTbOVhBK15aw3EkrWxjW0DMwIPXPReo4zWnqHiTxLF4J0zUEitkurido7icowjjQbtr4K5G7C9Rjmu/opW8wueT61r2valptpbX5S2lkezdLeO1c/av3wJdXIG0DaDgj+Yq8fGmsyfZrdCkUgtv8AiYSm0dhayecqkkd8KTx756V6VRRZ9x3PL9S8ZeILS/s44riK5g/ds0n2J4xOjTFSwzzwuDxx3ycioNG1jXLL7TvmM8qL5c99Lasz26G7kUkj+IBeQO2fSvV6KLBfyPN4PEviqTzboMht7VIGC/YyPtivcvHvGTlMoA2O30NP8Wajf6X421C4tL77KzabCYomtGlFy6s+IwR908/Xn2r0WiiwrnmEvi7xgur3XmWltDb2jNLcWxjYukCYLHO3GSuSDnntV268TeIkis5/kh+1Qm5tYTaM5ud0nyQZH3WCbST6t6Cu7vrO1vrZra8gSeFsbkcZB+oqcAKAAAAOgFOw7o86j8ReK4bIXUqpP9qt7iRUFoR9l8uZU3HBy/ysTjjO3iqfmXV74K8aTLcPeNLcjy51t2jEoEcYyE/Dt1xXqNFKwXPNdY1vxDp9wVuI4L2exu540umtSuF+zq28AHtubp1xisqLW9fvvEepX9jqkdwNJsbgxzrYkLcBRG+wqTwc5GRz6V61d28F3bPbXMKTQyDDo4yGFM0+xs9Pt/IsreOCIsWKoMZJ6k+posFzkfiB4h1nSrXTJtNVI/PRnmVoS7Zwu1R2J5PGQTjisTxLrGs6npeoWjXKxTGUKLEWMnmQqsybJN44OeuDxg4HSvUaKbQrnm994l8SWN1d2FxdIn2MuIbo2DN9tkAUrFgcKcN1FUPFniDxBd6VqVnIuJpVmhl01LVt8EQjJEvmd+3tzivV6KVh3GQ/6lP90fyp9FFUSFUtRvfJ/cw4aY/kv1qO9vyWMNr8zdGfsPpTbKzwd7cseST1NACWNocmRyWY8kmtNV2ihFCjApaACiiigAooooAKKKKACiiigAooooAKKKKACiiigAooooAKKKKACiiigAooooAKKKKACiiigAooooAKKKKACiiigAooooAKiubeK4XEi5PY9xUtFAGHd6dLCCyfvE9hyKpV1NVrqyguOSu1v7y0rDuc/RVu50+4hy2N6+q/4VUpDCiiigAooooAKKKKACiiigAooooAKKKKACiiigAooooAKKKKACiiigAooooAKKKKACiiigAooooAKKKKACiigcnAoAKUAk4Ayau22mzS8yfu19+v5VqW1pDbj5Fy3949adhXM200ySTDTfIvp3NasEMcKbY1Cj9TUlFMQUUUUAFFFFABRRRQAUUUUAFFFFABRRRQAUUUUAFFFFABRRRQAUUUUAFFFFABRRRQAUUUUAFFFFABRRRQAUUUUAFFFFABRRRQAUUUUAFRyxq4ORUlFAGeBNanMfzJnlT0q3BcRzA7Thh1U9RUjKGFVJ7X+JDtbsRQBcoqjHdyRfLcKWH98f1q5HIki7o2DD2oAdRRRQAUUUUAFFFFABRRRQAUUUUAFFFFABRRRQAUUUUAFFIzKqlmYADqSaoXGpDOy1XzG/vH7o/xoAuzzRwRl5WCrWXPcT3jbIwY4e/qaSK1lnk8y4cufftWlBCqDpQBXs7NYwOBV1V2ilFFABRRRQAUUUUAFFFFABRRRQAUUUUAFFFFABRRRQAUUUUAFFFFABRRRQAUUUUAFFFFABRRRQAUUUUAFFFFABRRRQAUUUUAFFFFABRRRQAUUUUAFV7mzgn5ZMN/eXg1YooAxbjS5o8tERIvp0NUXVkbaylT6EV1FMlijlXbIisPcUrDuczRWxPpUTcxOUPoeRVGawuY/wCDePVeaAKtFKQVOGBB9DSUhhRRRQAUUUUAFFFFABRRRQAUUUUAFFFFABRRRQAUUUUAFFFFABRRRQAUUqqzHCqWPoBmrcOnXMnJURj/AGqAKdOjR5G2xqWPoBWxBpcCcyMZD+Qq7GiRrtRQo9hTsK5k2+lyNgzMEHoOTWlb2sMA/doM/wB48mpqKYgooooAKKKKACiiigAooooAKKKKACiiigAooooAKKKKACiiigAooooAKKKKACiiigAooooAKKKKACiiigAooooAKKKKACiiigAooooAKKKKACiiigAooooAKKKKAI5IlccgVUktWRt8LFG9qv0UAUFu5ouJo9w/vL1/KrMNzDL9yQZ9Dwae8atVWayRs8UAXaKzfLuof9XM2PQ8inLeXKf6yFX91OKANCiqa6jD/GkifUZqRb21bpMv48UAWKKYs0LdJUP/AAIU4Op6MD+NAC0UhZf7w/OmmaJfvSoPqwoAfRUD3lqvWdPwOahfUrcfd3v9FoAu0VmtqMzf6m2x7uf8KjY305+aUqvooxQBpTTwwjMkir9TzVGXUmY7baEt/tNwPypsOnjOWyT6mrkdsijpQBQFvcXLBriRm9ugH4VdgtVQDirKqo7UtACKoUUtFFABRRRQAUUUUAFFFFABRRRQAUUUUAFFFFABRRRQAUUUUAFFFFABRRRQAUUUUAFFFFABRRRQAUUUUAFFFFABRRRQAUUUUAFFFFABRRRQAUUUUAFFFFABRRRQAUUUUAFFFFADJIo5BiSNW+oqpLpdu33NyH2ORV6igDHk0mUf6uRW+vFVpLO6j+9CxHqOa6GilYdzlyrKfmUj6ikrqGVW+8oP1FQvZ2zfehT8qLBc52it1tMtW6Ky/RqibSYv4ZXH1waLBcx6K1G0g/wzg/VaYdJm7Sp+tFguZ1FaB0m4/wCekZ/E0n9lXH9+P8zQBQorQ/sm4/56R/rThpMveVPyNAGbRWqukf3p/wAlp66TD/FJIfpgUWAx6K3U021X+Fm+rVMlrbL92FPyosFznlVmPyqSfYVPHY3UnSEgf7XFb6qFHygD6ClosFzIi0mQ48yVV9gM1ai022T7wLn3NXaKdhDUjSMYRFUewxTqKKACiiigAooooAKKKKACiiigAooooAKKKKACiiigAooooAKKKKACiiigAooooAKKKKACiiigAooooAKKKKACiiigAooooAKKKKACiiigAooooAKKKKACiiigAooooAKKKKACiiigAooooAKKKKAAgUxo1Pan0UAQNbIR0qJ7FD/CKuUUAZzafHn7opp05PStOigDL/s5PSnDTo/QVpUUAUFsIx/CKlSzRe1WqKAIlgQdh+VPCKKdRQAUUUUAFFFFABRRRQAUUUUAFFFFABRRRQAUUUUAFFFFABRRRQAUUUUAFFFFABRRRQAUjsqIzscKoyT6ClpGVWUqwBUjBB7igDl9E1PW/Elo+pafPaWFkZHS3EkJlkcKcbm+YAcjpT5LzxJaeH9Rurw2X2uzZ2QrEwjmQKCD1yO/rXKzR658Ob6aa1hfUfDksm9kz80GTz9Pr0PtXXahq1jrfgS+1DT5fMhktZOowVO05BHYipRTRT8Pal4o1rw3b6vbNpavOpZYXjcDgkY3Z9vSrPg3xM3iBL20ntTY6nZP5c8R+YA8gEeoyDWH4A8TaVpPw+sTetcosCNvYWzlfvnuBjvWp8PtOzLqPiWTaH1iUSxopB2RD7oJHc9TQnsDW5U0/X/Ed/4u1PQIG01DYqG814nO8EjsDx1rd04+JPt1zBqD2PleSrQTQxNjfk5BBPoB+dcbos99B8WPETWFgt45iUMrTCPAyvOSDmu20PUdTvLy7g1HSRYeSE2fvhJ5mc85AA7UIGYHhbXvEeu3GrW6HToHsJvJG6JyHPPJ546Vp+DvEc2sXF/p1/Zi11DT5Nkyo25G64ZT+Fcz4Bm1SLXPFX9nWNvc/wCm/N5twYsH5sY+U5/SrvgLULeDxFqdjq8Elp4hvJTNKr42Oo+6IyOoA/OhMbR1evySRQ2hjkZC15Cp2nGQXGR9Kd4h1CTS9HuL6O3Nw8QGEBwOSBknsBnJ9hUXiP8A1Fn/ANf0H/oYqzq8EdxYPHLdPaKCrCZHClCGBByeOo6Hg0yTHt/FlmltG2oKI5CuXaA+dEMk7fnHHzYOB19abqvi61s7s28VrPPt272VDhctHx6k4kB4+lQReENJkgYLqVxJDcyeZLtkTbNJliG4HBBPRcDgcVYg8IWkZR31C+mkEokZ3ZcvjyyFPy4x+6X9aWo9BW8aaEqozSzqGQvzC3BGcqf9r5Tx7Ve0/X7C91JtPiFws6hiRJCyjK4yMnuMjj3rKn8G6V5rs95OnmBiwPl5JYnnJXPG7pnHTvWzBpFvDqC3qySl1aVgCRj94QT2/wBkYp6i0MLTfG0Els9xfW4ji2IyG3fzSSwYlCAOGAUk+1XZfF2kgp5UjsjNxK0bCNlBUMQ2OcbhVe78KaQ4tLRr6SKWGBYoxmMs4UMAxVlIJwx5xVeLwY0l+6XVwBpqFzbxRv8AN8zITnK8fd5wTnPalqPQ0T4w0dWRW+1qzEZU27ZUHbhm9FO5efepLLxLZ3uqQ2NrHKWd2VzIpQrhNwIB6g1XHhOxQySTX108kqLE0jlASoKbRwMcbAPxNP0bwpZ6ZqK30d3dSyBi2JCuCSCMnABJwf0p6hodDRRRTJ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qrrF09jpV1eRxmVoIWkCD+IgZxVqigDBh8VeG7vSvtUmq2XlPHl43kG7pypQ859sVyGhW66N4A8RXdxG1pa30sr2cMg2tsK4X5ff09K9FFjZCXzRZ24kznf5Qzn61Oyqw+ZQ31GaVh3OQ+Fr2d38P7GxkaKUiN0mhbBON7ZBH4/rWRF9u+HertH5c914YuX3Kygs1ox7fT+f1r0VY0U5VFU+wpxGRg8iiw7nlnhfXdJh+J+u3819FHa3MQEUz8IxBXvXdWvibR7zUBZ2V7Dc7YWmlkR8pGoIHJ6c5/StVoYWBDQxkehUUR28EefLhjTPB2oBmhKwm0eafDHXNLt9Y8RNe39vbm5uxJEZWCB1y3IJ47itHVLdfEnxB0e+0n97bablrm8Ufuyc5CK38R+nTNd01vAww0ETD3QGpAAAABgClYdzL8R/6iz/AOv6D/0MVF42gmuPDVzDBG8jl4jtSPecCRSfl78A8VqzwxThVmjDhHDrnswOQfzqSmK553exatJLH9nt9SIhdHtxHamGMARvuOzoG3Ee/IqUXWvzX0s72+vpCzFrWONNpzgZ37uAMdM9845rv6KLDueaWlp4gmkS5uIdUeQK6w+buIXd5TAMD24fr3A6cVZSHxNcOyifWoo1ty7Ekgm4CnIGR93O3GOOuK9CoosHMcT4ssb6416OaCzlmcR27RfuMqXWQk5f+DA59+lZssnikJCsS623KMzMG4lAXzAR12k5x/D1x2r0iiiwcxwdvb6009h9sOrS73hl2tkorCb5t/phQuP/ANdd5RRQkJsKKKKYgooooAKKKKACiiigAooooAKKKKACiiigAooooAKKKKACiiigAooooAKKKKACiiigAooooAKKKKACiiigAooooAKKKKACiiigAooooAKKKKACiiigAooooAKKKKACiiigAooooA5XxTrVzY6xFDb3D/Iit9nRAWlOTkYYZcEYHyHIOc1Xk8ZzQ20k0tpAVWNmWRJDsZ9u4RZx9/PBFdlRSsO6ONPi6+RZXl0+H5QzRwq7ebKoLDKjGMDbz2GetNi8Z3bvbK1jDbiaJmLyyfKCCw3DGcr8ucjPUe2e0ooswuuxzXiTVL2zvLm3hm8t5bWP7Gu0HfKXIYLkcnG3j8aqapr8sOuKyagBZ70CLGFYMv8AHuUjecc/MhIGOR1rsKKLBc47xjrF9a6jCtjqCQRtZGaMNJGiyPu4+8pLcfwgg0w+NLiW4sLa105XnnimkuImYh4fL5CkY+8QOhrtKKLMLo4ceObry7Zm0rb5kpRsyDBG5QCpHBxu564welaVr4oe50ie+jt4v3Twxsxc7ELopYsewUsQfpXTUUWYXRxg1zWLiz1y9XECW1gHtlVcjf8AP84yOQduR7EcUzxN4ya3aeDS2gnUwEx3McgcCTaxHsRlcd+v4V21FFmF0cfH4uujII/scEm1gA6OxW5yQD5PHO3OT9KXWNZ1QaDpmoGWOyNyhldYiu7BQFQDINp68jgntXX0UWYXOIPi/ULfZHcW1tI7XLRnG6MqgKAEg9/nz9B071BpnjDVnSNZraCSaaby8jIVTtThR1OCxyOSMHt076iizC6OG0nxdqEkmy4hgLGOKTksA5ZBlIgASSDkkHOK3fDWvf2rYSSz+RBOpbagfIZQASw9QCcHH6HitymGGMzicoDIFKhu4B6j9KLBdHn6eINVaFJYtYWeJgzQssaFpZRsxEVA+UNlyAcNgcmret61r9pDdHzUV47+SNNiDbtEKOi5Yc5JPHVjwCK7iiiwXMPUNUmggsrpp4I4PtxjunRgypHtcfMT907tmfQ1j3uv3KaDZ778wXkmXkO1VbYd2zBYbBnA4OCRnHNdjDFHChWJAilixA7knJP5mn0WC5h3mqyt4ZN5aybpl8tJpBEcxZK722HnKqSce1Ycvi260+Y28UcurQfM0d0VVPMXB6Y4fBHJUYwa7iiiwXOJ1LxhqdjuhfS4ZLhMgqjthyURwF4yfv8APB6dhzVi38YPca1BaQ2sUlrLN5azK5O4ZAyB3xznGffHWuuooswujgJPEupWerXDtP8AaokvZYXt/MQmOMPgPtVdygDksSQfxqxceNrrfqMtpp0VxaWtyII5Vk4kyu7dk4GOCOvUiu3ooswujjE8bP8A2mbeewEEIb5nkfBjHAO4djyPT+Vad3ray+EI9VW7S0d0iMhTDGNm2koM8BucfNwM5PFdBTIYY4d/loF3sXbHdj3o1C6OO0zVtcm1FLf7XBNK0JwgUNEV8oMJdyjJy+V4OParGl6prEkFtNJd2gRdNjuLkzx+WodhxlweOQx6eldZTJ4Y54WhmQPGwwynoRRYLnH+MNc1rTdWuoLFWeJ7ELBiMHZcMXKsfbCNnPHSobjxNrU0EEWnwwNeeakflOxDtweXGMKrdQcj/DuaKLBc4a38T6jC5SNWvlWDzpXmXYylQu9AqjhssRg+lI/jq8WR0/sfftkIBWQcjP3OSPnPp19ume6ooswujmE17UbvRr+eK0+zS2rrC7YLlHDYlIGOQo+YetZNr4m1KLUGh89Lq1R5EW4cjYV/dbZHdVAwNzdAB+Wa7i0toLWLyreMRpuLEDuSck1LRYLo4K28aX0cl7JcW8Tos22OAMRIq+UCH6Y8st/Eem4ZqxpniPUtR0jXbtQYXtZUjgAUMB8q5I9Qc5712tFFmF0cRL4y1CGCF5dMh3SqkgxIQArbuOR975envwDVceLNbiaeSSC1cRXbwupDAYCOQB3DHb3z1HSu/ooswuuxxd54wvI2kuLezins8SLE6twxWXaHLEgbcc/jWrqetIfDH9oLdfYXIi80YVpIi20lMHgNg454Gcmt+mRQxxtI0aBTI25yO5xjP6CjULo4rTNX1ya+SH7dBPOVIEYVWiMfkhhNuUZPz5Xg47Ypttr+s/bdNEtxEqSWMUsvnAJGSYiWY8ZHzY5BwOmOa7qmTwx3ELQzIHjb7ynoaLBc5jxR4sfR9TNpFZ+cFjBclsHJBIwOuOBzjHOOtU5vFOqNdx2LQW9pMt5bxO24nzld0LCMEc4VsHPTNdtRRZhdHF69r+q6Zqt4zB3sUu4I02R5K/KGdTx0YHr2wfaqY8aanNdW3l2cYj8x1eOJtzylVDAKeRghsfh1r0CiizC67HFf8JfqRF28Wn2s0VnbrPJJHIxEgJxtTjqO/uKseGvEl5rGtLA0IijSGVnRSCGP7sqc9vvMPwP4dbRRYLo4RvFF/ZWsd0ZHv5pEH2m2MaotnJz8pbjHQrhsknBqxP4q1Xz4AthBbxS3GzMpbKKrorbuwP7zj6V2dFFgujlNB8UX2q6nHaDSxbqXYu8j9FAHHGfm55BxVNPFOq2t3qiXNvHP5N06wx5Id0A6qMcquPmJz39q7eiizC6OU8Q6nqEKaQXu47H7SrtMVmSNc7QQN8ikd/TmqQ8XXUOqO0wi+xpHtZS3MbDzcM5xwW2Lx0+YV3FFFguca3jC6+xPcfY7cONoEJkbehJAy2QAAeq8jNVbfxhqMlxDI8NvHDKTgsxEcKlImDSnGeCxXIxzXeUUWYXRzWieIr2/1KKGbT1ggkcxg7jvDCJZMkEfdOcCsaDxNqtrJ5k1xHcxiZRcAx5VAd/CFQCp4UBXG7OPWu+oosFzz8+NNSuJ7YR2sMcZl2yKjbmf/VsApGRjDMOM52nGMU6bxlqjQi4Wzj8sAHZDlnkYSRgqp5B4cg/0rvqKLMd12OSh8WTte2UDQ2kkc7YaWKRiuM84yBnHfGcd8VY8TatNDfafFYanBG043Ro2zZKNy8lj2xkALySR2BrpHVXRkYZVgQR6ikjRI41jjUKigBQOgFFhXOJ0rWdbmtbeQXQmQ3dqk7vEAymTHmRLgY+UnGTyPXNdHoU9/cXF81xPHJbRzGKDEOxiV+8TycjPA+latFFguFFFFMQ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B//9k="/>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38" name="Group 37"/>
          <p:cNvGrpSpPr/>
          <p:nvPr/>
        </p:nvGrpSpPr>
        <p:grpSpPr>
          <a:xfrm>
            <a:off x="614760" y="3886364"/>
            <a:ext cx="10988833" cy="710948"/>
            <a:chOff x="530065" y="3502137"/>
            <a:chExt cx="10988833" cy="710948"/>
          </a:xfrm>
        </p:grpSpPr>
        <p:sp>
          <p:nvSpPr>
            <p:cNvPr id="17" name="TextBox 16"/>
            <p:cNvSpPr txBox="1"/>
            <p:nvPr/>
          </p:nvSpPr>
          <p:spPr>
            <a:xfrm>
              <a:off x="530065" y="3502137"/>
              <a:ext cx="2331661" cy="707886"/>
            </a:xfrm>
            <a:prstGeom prst="rect">
              <a:avLst/>
            </a:prstGeom>
            <a:noFill/>
          </p:spPr>
          <p:txBody>
            <a:bodyPr wrap="square" rtlCol="0">
              <a:spAutoFit/>
            </a:bodyPr>
            <a:lstStyle/>
            <a:p>
              <a:pPr algn="ctr"/>
              <a:r>
                <a:rPr lang="en-US" sz="2000" b="1" dirty="0"/>
                <a:t>Food Preparation and Serving</a:t>
              </a:r>
            </a:p>
          </p:txBody>
        </p:sp>
        <p:sp>
          <p:nvSpPr>
            <p:cNvPr id="18" name="TextBox 17"/>
            <p:cNvSpPr txBox="1"/>
            <p:nvPr/>
          </p:nvSpPr>
          <p:spPr>
            <a:xfrm>
              <a:off x="2913397" y="3505199"/>
              <a:ext cx="1981200" cy="400110"/>
            </a:xfrm>
            <a:prstGeom prst="rect">
              <a:avLst/>
            </a:prstGeom>
            <a:noFill/>
          </p:spPr>
          <p:txBody>
            <a:bodyPr wrap="square" rtlCol="0">
              <a:spAutoFit/>
            </a:bodyPr>
            <a:lstStyle/>
            <a:p>
              <a:pPr algn="ctr"/>
              <a:r>
                <a:rPr lang="en-US" sz="2000" b="1" dirty="0"/>
                <a:t>Sales</a:t>
              </a:r>
            </a:p>
          </p:txBody>
        </p:sp>
        <p:sp>
          <p:nvSpPr>
            <p:cNvPr id="19" name="TextBox 18"/>
            <p:cNvSpPr txBox="1"/>
            <p:nvPr/>
          </p:nvSpPr>
          <p:spPr>
            <a:xfrm>
              <a:off x="9537698" y="3505197"/>
              <a:ext cx="1981200" cy="400110"/>
            </a:xfrm>
            <a:prstGeom prst="rect">
              <a:avLst/>
            </a:prstGeom>
            <a:noFill/>
          </p:spPr>
          <p:txBody>
            <a:bodyPr wrap="square" rtlCol="0">
              <a:spAutoFit/>
            </a:bodyPr>
            <a:lstStyle/>
            <a:p>
              <a:pPr algn="ctr"/>
              <a:r>
                <a:rPr lang="en-US" sz="2000" b="1" dirty="0"/>
                <a:t>Transportation</a:t>
              </a:r>
            </a:p>
          </p:txBody>
        </p:sp>
        <p:sp>
          <p:nvSpPr>
            <p:cNvPr id="20" name="TextBox 19"/>
            <p:cNvSpPr txBox="1"/>
            <p:nvPr/>
          </p:nvSpPr>
          <p:spPr>
            <a:xfrm>
              <a:off x="5121500" y="3505199"/>
              <a:ext cx="1981200" cy="707886"/>
            </a:xfrm>
            <a:prstGeom prst="rect">
              <a:avLst/>
            </a:prstGeom>
            <a:noFill/>
          </p:spPr>
          <p:txBody>
            <a:bodyPr wrap="square" rtlCol="0">
              <a:spAutoFit/>
            </a:bodyPr>
            <a:lstStyle/>
            <a:p>
              <a:pPr algn="ctr"/>
              <a:r>
                <a:rPr lang="en-US" sz="2000" b="1" dirty="0"/>
                <a:t>Office and Administrative</a:t>
              </a:r>
            </a:p>
          </p:txBody>
        </p:sp>
        <p:sp>
          <p:nvSpPr>
            <p:cNvPr id="21" name="TextBox 20"/>
            <p:cNvSpPr txBox="1"/>
            <p:nvPr/>
          </p:nvSpPr>
          <p:spPr>
            <a:xfrm>
              <a:off x="7329599" y="3505198"/>
              <a:ext cx="1981200" cy="400110"/>
            </a:xfrm>
            <a:prstGeom prst="rect">
              <a:avLst/>
            </a:prstGeom>
            <a:noFill/>
          </p:spPr>
          <p:txBody>
            <a:bodyPr wrap="square" rtlCol="0">
              <a:spAutoFit/>
            </a:bodyPr>
            <a:lstStyle/>
            <a:p>
              <a:pPr algn="ctr"/>
              <a:r>
                <a:rPr lang="en-US" sz="2000" b="1" dirty="0"/>
                <a:t>Production</a:t>
              </a:r>
            </a:p>
          </p:txBody>
        </p:sp>
      </p:grpSp>
      <p:sp>
        <p:nvSpPr>
          <p:cNvPr id="22" name="TextBox 21"/>
          <p:cNvSpPr txBox="1"/>
          <p:nvPr/>
        </p:nvSpPr>
        <p:spPr>
          <a:xfrm>
            <a:off x="959900" y="528220"/>
            <a:ext cx="10243000" cy="1077218"/>
          </a:xfrm>
          <a:prstGeom prst="rect">
            <a:avLst/>
          </a:prstGeom>
          <a:noFill/>
        </p:spPr>
        <p:txBody>
          <a:bodyPr wrap="square" rtlCol="0">
            <a:spAutoFit/>
          </a:bodyPr>
          <a:lstStyle/>
          <a:p>
            <a:pPr algn="ctr"/>
            <a:r>
              <a:rPr lang="en-US" sz="3200" dirty="0"/>
              <a:t>Percentage of the Workers that are Vulnerable During the Pandemic in Each Top 5 Industry </a:t>
            </a:r>
          </a:p>
        </p:txBody>
      </p:sp>
      <p:grpSp>
        <p:nvGrpSpPr>
          <p:cNvPr id="3" name="Group 2"/>
          <p:cNvGrpSpPr/>
          <p:nvPr/>
        </p:nvGrpSpPr>
        <p:grpSpPr>
          <a:xfrm>
            <a:off x="953157" y="2148208"/>
            <a:ext cx="10487276" cy="1640731"/>
            <a:chOff x="768797" y="1488356"/>
            <a:chExt cx="10487276" cy="1640731"/>
          </a:xfrm>
        </p:grpSpPr>
        <p:grpSp>
          <p:nvGrpSpPr>
            <p:cNvPr id="30" name="Group 29"/>
            <p:cNvGrpSpPr/>
            <p:nvPr/>
          </p:nvGrpSpPr>
          <p:grpSpPr>
            <a:xfrm>
              <a:off x="768797" y="1488357"/>
              <a:ext cx="10487276" cy="1640730"/>
              <a:chOff x="768798" y="1291985"/>
              <a:chExt cx="10487276" cy="1640730"/>
            </a:xfrm>
          </p:grpSpPr>
          <p:graphicFrame>
            <p:nvGraphicFramePr>
              <p:cNvPr id="14" name="Chart 13"/>
              <p:cNvGraphicFramePr/>
              <p:nvPr/>
            </p:nvGraphicFramePr>
            <p:xfrm>
              <a:off x="768798" y="1354777"/>
              <a:ext cx="1632401" cy="157562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p:nvPr/>
            </p:nvGraphicFramePr>
            <p:xfrm>
              <a:off x="2976899" y="1298466"/>
              <a:ext cx="1632401" cy="157562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6" name="Chart 25"/>
              <p:cNvGraphicFramePr/>
              <p:nvPr/>
            </p:nvGraphicFramePr>
            <p:xfrm>
              <a:off x="5184999" y="1291985"/>
              <a:ext cx="1632401" cy="157562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8" name="Chart 27"/>
              <p:cNvGraphicFramePr/>
              <p:nvPr/>
            </p:nvGraphicFramePr>
            <p:xfrm>
              <a:off x="7393099" y="1291985"/>
              <a:ext cx="1632401" cy="157562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9" name="Chart 28"/>
              <p:cNvGraphicFramePr/>
              <p:nvPr/>
            </p:nvGraphicFramePr>
            <p:xfrm>
              <a:off x="9601200" y="1305244"/>
              <a:ext cx="1654874" cy="1627471"/>
            </p:xfrm>
            <a:graphic>
              <a:graphicData uri="http://schemas.openxmlformats.org/drawingml/2006/chart">
                <c:chart xmlns:c="http://schemas.openxmlformats.org/drawingml/2006/chart" xmlns:r="http://schemas.openxmlformats.org/officeDocument/2006/relationships" r:id="rId7"/>
              </a:graphicData>
            </a:graphic>
          </p:graphicFrame>
        </p:grpSp>
        <p:graphicFrame>
          <p:nvGraphicFramePr>
            <p:cNvPr id="25" name="Chart 24"/>
            <p:cNvGraphicFramePr/>
            <p:nvPr/>
          </p:nvGraphicFramePr>
          <p:xfrm>
            <a:off x="9601198" y="1488356"/>
            <a:ext cx="1632401" cy="1575629"/>
          </p:xfrm>
          <a:graphic>
            <a:graphicData uri="http://schemas.openxmlformats.org/drawingml/2006/chart">
              <c:chart xmlns:c="http://schemas.openxmlformats.org/drawingml/2006/chart" xmlns:r="http://schemas.openxmlformats.org/officeDocument/2006/relationships" r:id="rId8"/>
            </a:graphicData>
          </a:graphic>
        </p:graphicFrame>
      </p:grpSp>
      <p:sp>
        <p:nvSpPr>
          <p:cNvPr id="27" name="TextBox 26"/>
          <p:cNvSpPr txBox="1"/>
          <p:nvPr/>
        </p:nvSpPr>
        <p:spPr>
          <a:xfrm>
            <a:off x="1143000" y="4935204"/>
            <a:ext cx="10243000" cy="1077218"/>
          </a:xfrm>
          <a:prstGeom prst="rect">
            <a:avLst/>
          </a:prstGeom>
          <a:noFill/>
        </p:spPr>
        <p:txBody>
          <a:bodyPr wrap="square" rtlCol="0">
            <a:spAutoFit/>
          </a:bodyPr>
          <a:lstStyle/>
          <a:p>
            <a:pPr algn="ctr"/>
            <a:r>
              <a:rPr lang="en-US" sz="3200" dirty="0"/>
              <a:t>…together, they make up almost one-third </a:t>
            </a:r>
          </a:p>
          <a:p>
            <a:pPr algn="ctr"/>
            <a:r>
              <a:rPr lang="en-US" sz="3200" dirty="0"/>
              <a:t>of the total workforce in Georgia.</a:t>
            </a:r>
          </a:p>
        </p:txBody>
      </p:sp>
      <p:sp>
        <p:nvSpPr>
          <p:cNvPr id="24" name="Footer Placeholder 4">
            <a:extLst>
              <a:ext uri="{FF2B5EF4-FFF2-40B4-BE49-F238E27FC236}">
                <a16:creationId xmlns:a16="http://schemas.microsoft.com/office/drawing/2014/main" id="{631D7218-B747-4E29-A1BA-22E0D3CC3FB8}"/>
              </a:ext>
            </a:extLst>
          </p:cNvPr>
          <p:cNvSpPr>
            <a:spLocks noGrp="1"/>
          </p:cNvSpPr>
          <p:nvPr>
            <p:ph type="ftr" sz="quarter" idx="11"/>
          </p:nvPr>
        </p:nvSpPr>
        <p:spPr>
          <a:xfrm>
            <a:off x="6998711" y="6401870"/>
            <a:ext cx="4198120" cy="411480"/>
          </a:xfrm>
          <a:noFill/>
          <a:ln>
            <a:noFill/>
          </a:ln>
        </p:spPr>
        <p:txBody>
          <a:bodyPr/>
          <a:lstStyle>
            <a:lvl1pPr algn="r">
              <a:defRPr>
                <a:solidFill>
                  <a:schemeClr val="accent3"/>
                </a:solidFill>
              </a:defRPr>
            </a:lvl1pPr>
          </a:lstStyle>
          <a:p>
            <a:r>
              <a:rPr lang="en-US" sz="1200" dirty="0"/>
              <a:t>Adult Education /Pruitt</a:t>
            </a:r>
          </a:p>
        </p:txBody>
      </p:sp>
    </p:spTree>
    <p:extLst>
      <p:ext uri="{BB962C8B-B14F-4D97-AF65-F5344CB8AC3E}">
        <p14:creationId xmlns:p14="http://schemas.microsoft.com/office/powerpoint/2010/main" val="2423980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453C79-9126-4130-AC83-AC7AFEA45E86}"/>
              </a:ext>
            </a:extLst>
          </p:cNvPr>
          <p:cNvSpPr>
            <a:spLocks noGrp="1"/>
          </p:cNvSpPr>
          <p:nvPr>
            <p:ph type="ctrTitle"/>
          </p:nvPr>
        </p:nvSpPr>
        <p:spPr>
          <a:xfrm>
            <a:off x="2249715" y="2586274"/>
            <a:ext cx="10101943" cy="1565312"/>
          </a:xfrm>
        </p:spPr>
        <p:txBody>
          <a:bodyPr/>
          <a:lstStyle/>
          <a:p>
            <a:r>
              <a:rPr lang="en-US" dirty="0"/>
              <a:t>Working Toward a Unified Vision</a:t>
            </a:r>
          </a:p>
        </p:txBody>
      </p:sp>
    </p:spTree>
    <p:extLst>
      <p:ext uri="{BB962C8B-B14F-4D97-AF65-F5344CB8AC3E}">
        <p14:creationId xmlns:p14="http://schemas.microsoft.com/office/powerpoint/2010/main" val="583173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9E5BC8-D2F7-4BEC-A1E0-5D194461A5FB}"/>
              </a:ext>
            </a:extLst>
          </p:cNvPr>
          <p:cNvSpPr>
            <a:spLocks noGrp="1"/>
          </p:cNvSpPr>
          <p:nvPr>
            <p:ph type="title"/>
          </p:nvPr>
        </p:nvSpPr>
        <p:spPr>
          <a:xfrm>
            <a:off x="534589" y="135597"/>
            <a:ext cx="11232092" cy="1143000"/>
          </a:xfrm>
        </p:spPr>
        <p:txBody>
          <a:bodyPr>
            <a:noAutofit/>
          </a:bodyPr>
          <a:lstStyle/>
          <a:p>
            <a:pPr algn="l"/>
            <a:r>
              <a:rPr lang="en-US" sz="4000" b="1" dirty="0"/>
              <a:t>Setting Workforce “North Star”</a:t>
            </a:r>
            <a:endParaRPr lang="en-US" sz="4000" dirty="0"/>
          </a:p>
        </p:txBody>
      </p:sp>
      <p:sp>
        <p:nvSpPr>
          <p:cNvPr id="4" name="Slide Number Placeholder 3">
            <a:extLst>
              <a:ext uri="{FF2B5EF4-FFF2-40B4-BE49-F238E27FC236}">
                <a16:creationId xmlns:a16="http://schemas.microsoft.com/office/drawing/2014/main" id="{DE91DB76-2C3C-4CAC-ABB2-5DCA8E793F3A}"/>
              </a:ext>
            </a:extLst>
          </p:cNvPr>
          <p:cNvSpPr>
            <a:spLocks noGrp="1"/>
          </p:cNvSpPr>
          <p:nvPr>
            <p:ph type="sldNum" sz="quarter" idx="12"/>
          </p:nvPr>
        </p:nvSpPr>
        <p:spPr/>
        <p:txBody>
          <a:bodyPr/>
          <a:lstStyle/>
          <a:p>
            <a:fld id="{C6BF0614-88EF-E141-A4D8-626B55E019E0}" type="slidenum">
              <a:rPr lang="en-US" smtClean="0"/>
              <a:pPr/>
              <a:t>13</a:t>
            </a:fld>
            <a:endParaRPr lang="en-US" dirty="0"/>
          </a:p>
        </p:txBody>
      </p:sp>
      <p:graphicFrame>
        <p:nvGraphicFramePr>
          <p:cNvPr id="18" name="Diagram 17">
            <a:extLst>
              <a:ext uri="{FF2B5EF4-FFF2-40B4-BE49-F238E27FC236}">
                <a16:creationId xmlns:a16="http://schemas.microsoft.com/office/drawing/2014/main" id="{0A523D9E-32A1-4F88-96D5-773FF404DD22}"/>
              </a:ext>
            </a:extLst>
          </p:cNvPr>
          <p:cNvGraphicFramePr/>
          <p:nvPr>
            <p:extLst>
              <p:ext uri="{D42A27DB-BD31-4B8C-83A1-F6EECF244321}">
                <p14:modId xmlns:p14="http://schemas.microsoft.com/office/powerpoint/2010/main" val="4272403247"/>
              </p:ext>
            </p:extLst>
          </p:nvPr>
        </p:nvGraphicFramePr>
        <p:xfrm>
          <a:off x="1456061" y="1010072"/>
          <a:ext cx="9389148" cy="57450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TextBox 18">
            <a:extLst>
              <a:ext uri="{FF2B5EF4-FFF2-40B4-BE49-F238E27FC236}">
                <a16:creationId xmlns:a16="http://schemas.microsoft.com/office/drawing/2014/main" id="{BA262461-DE43-491C-94F2-AFDDCBEF4943}"/>
              </a:ext>
            </a:extLst>
          </p:cNvPr>
          <p:cNvSpPr txBox="1"/>
          <p:nvPr/>
        </p:nvSpPr>
        <p:spPr>
          <a:xfrm>
            <a:off x="7404528" y="2332623"/>
            <a:ext cx="3608680" cy="369332"/>
          </a:xfrm>
          <a:prstGeom prst="rect">
            <a:avLst/>
          </a:prstGeom>
          <a:noFill/>
        </p:spPr>
        <p:txBody>
          <a:bodyPr wrap="none" rtlCol="0">
            <a:spAutoFit/>
          </a:bodyPr>
          <a:lstStyle/>
          <a:p>
            <a:r>
              <a:rPr lang="en-US" dirty="0">
                <a:solidFill>
                  <a:schemeClr val="accent3"/>
                </a:solidFill>
              </a:rPr>
              <a:t>Required by Perkins V and WIOA</a:t>
            </a:r>
          </a:p>
        </p:txBody>
      </p:sp>
      <p:sp>
        <p:nvSpPr>
          <p:cNvPr id="21" name="TextBox 20">
            <a:extLst>
              <a:ext uri="{FF2B5EF4-FFF2-40B4-BE49-F238E27FC236}">
                <a16:creationId xmlns:a16="http://schemas.microsoft.com/office/drawing/2014/main" id="{C4BE08C9-2B33-4438-94AC-1BDD43A8DCCB}"/>
              </a:ext>
            </a:extLst>
          </p:cNvPr>
          <p:cNvSpPr txBox="1"/>
          <p:nvPr/>
        </p:nvSpPr>
        <p:spPr>
          <a:xfrm>
            <a:off x="8282031" y="4788056"/>
            <a:ext cx="3608680" cy="369332"/>
          </a:xfrm>
          <a:prstGeom prst="rect">
            <a:avLst/>
          </a:prstGeom>
          <a:noFill/>
        </p:spPr>
        <p:txBody>
          <a:bodyPr wrap="none" rtlCol="0">
            <a:spAutoFit/>
          </a:bodyPr>
          <a:lstStyle/>
          <a:p>
            <a:r>
              <a:rPr lang="en-US" dirty="0"/>
              <a:t>Required by Perkins V and WIOA</a:t>
            </a:r>
          </a:p>
        </p:txBody>
      </p:sp>
      <p:sp>
        <p:nvSpPr>
          <p:cNvPr id="23" name="TextBox 22">
            <a:extLst>
              <a:ext uri="{FF2B5EF4-FFF2-40B4-BE49-F238E27FC236}">
                <a16:creationId xmlns:a16="http://schemas.microsoft.com/office/drawing/2014/main" id="{A1299FB5-B452-4877-9096-7A9D763BE28D}"/>
              </a:ext>
            </a:extLst>
          </p:cNvPr>
          <p:cNvSpPr txBox="1"/>
          <p:nvPr/>
        </p:nvSpPr>
        <p:spPr>
          <a:xfrm>
            <a:off x="1456061" y="4925584"/>
            <a:ext cx="2108269" cy="369332"/>
          </a:xfrm>
          <a:prstGeom prst="rect">
            <a:avLst/>
          </a:prstGeom>
          <a:noFill/>
        </p:spPr>
        <p:txBody>
          <a:bodyPr wrap="none" rtlCol="0">
            <a:spAutoFit/>
          </a:bodyPr>
          <a:lstStyle/>
          <a:p>
            <a:r>
              <a:rPr lang="en-US" dirty="0"/>
              <a:t>Required by ESSA</a:t>
            </a:r>
          </a:p>
        </p:txBody>
      </p:sp>
      <p:sp>
        <p:nvSpPr>
          <p:cNvPr id="25" name="TextBox 24">
            <a:extLst>
              <a:ext uri="{FF2B5EF4-FFF2-40B4-BE49-F238E27FC236}">
                <a16:creationId xmlns:a16="http://schemas.microsoft.com/office/drawing/2014/main" id="{EDB34BEA-F3A5-45D8-9EC5-9A4B65085A14}"/>
              </a:ext>
            </a:extLst>
          </p:cNvPr>
          <p:cNvSpPr txBox="1"/>
          <p:nvPr/>
        </p:nvSpPr>
        <p:spPr>
          <a:xfrm>
            <a:off x="958504" y="3236265"/>
            <a:ext cx="3350890" cy="646331"/>
          </a:xfrm>
          <a:prstGeom prst="rect">
            <a:avLst/>
          </a:prstGeom>
          <a:noFill/>
        </p:spPr>
        <p:txBody>
          <a:bodyPr wrap="square" rtlCol="0">
            <a:spAutoFit/>
          </a:bodyPr>
          <a:lstStyle/>
          <a:p>
            <a:pPr algn="r"/>
            <a:r>
              <a:rPr lang="en-US" dirty="0"/>
              <a:t>States can a</a:t>
            </a:r>
            <a:r>
              <a:rPr lang="en-US" sz="1800" dirty="0"/>
              <a:t>dd </a:t>
            </a:r>
            <a:r>
              <a:rPr lang="en-US" dirty="0"/>
              <a:t>other goals </a:t>
            </a:r>
            <a:r>
              <a:rPr lang="en-US" sz="1800" dirty="0"/>
              <a:t>under all three statutes  </a:t>
            </a:r>
            <a:endParaRPr lang="en-US" sz="1800" dirty="0">
              <a:solidFill>
                <a:schemeClr val="accent4">
                  <a:lumMod val="60000"/>
                  <a:lumOff val="40000"/>
                </a:schemeClr>
              </a:solidFill>
            </a:endParaRPr>
          </a:p>
        </p:txBody>
      </p:sp>
      <p:cxnSp>
        <p:nvCxnSpPr>
          <p:cNvPr id="27" name="Straight Arrow Connector 26">
            <a:extLst>
              <a:ext uri="{FF2B5EF4-FFF2-40B4-BE49-F238E27FC236}">
                <a16:creationId xmlns:a16="http://schemas.microsoft.com/office/drawing/2014/main" id="{425BB1D8-6D3B-4D25-ADB6-77136EBE56E1}"/>
              </a:ext>
            </a:extLst>
          </p:cNvPr>
          <p:cNvCxnSpPr>
            <a:cxnSpLocks/>
          </p:cNvCxnSpPr>
          <p:nvPr/>
        </p:nvCxnSpPr>
        <p:spPr>
          <a:xfrm flipH="1" flipV="1">
            <a:off x="7068530" y="2476743"/>
            <a:ext cx="335998" cy="21908"/>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30" name="Straight Arrow Connector 29">
            <a:extLst>
              <a:ext uri="{FF2B5EF4-FFF2-40B4-BE49-F238E27FC236}">
                <a16:creationId xmlns:a16="http://schemas.microsoft.com/office/drawing/2014/main" id="{528EF727-071D-429E-B229-C126CB30E0EC}"/>
              </a:ext>
            </a:extLst>
          </p:cNvPr>
          <p:cNvCxnSpPr/>
          <p:nvPr/>
        </p:nvCxnSpPr>
        <p:spPr>
          <a:xfrm flipH="1">
            <a:off x="8509024" y="5176744"/>
            <a:ext cx="728966" cy="277321"/>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cxnSp>
        <p:nvCxnSpPr>
          <p:cNvPr id="32" name="Straight Arrow Connector 31">
            <a:extLst>
              <a:ext uri="{FF2B5EF4-FFF2-40B4-BE49-F238E27FC236}">
                <a16:creationId xmlns:a16="http://schemas.microsoft.com/office/drawing/2014/main" id="{D1399FF6-4C2A-4847-8DD8-13F04DB32BF2}"/>
              </a:ext>
            </a:extLst>
          </p:cNvPr>
          <p:cNvCxnSpPr/>
          <p:nvPr/>
        </p:nvCxnSpPr>
        <p:spPr>
          <a:xfrm>
            <a:off x="2956987" y="5259435"/>
            <a:ext cx="607343" cy="333291"/>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E953FBA8-9021-4138-BA2D-FB0F68B2F80C}"/>
              </a:ext>
            </a:extLst>
          </p:cNvPr>
          <p:cNvCxnSpPr>
            <a:cxnSpLocks/>
          </p:cNvCxnSpPr>
          <p:nvPr/>
        </p:nvCxnSpPr>
        <p:spPr>
          <a:xfrm>
            <a:off x="4309394" y="3701641"/>
            <a:ext cx="847397" cy="361910"/>
          </a:xfrm>
          <a:prstGeom prst="straightConnector1">
            <a:avLst/>
          </a:prstGeom>
          <a:ln w="38100">
            <a:solidFill>
              <a:schemeClr val="accent2">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3" name="Footer Placeholder 4">
            <a:extLst>
              <a:ext uri="{FF2B5EF4-FFF2-40B4-BE49-F238E27FC236}">
                <a16:creationId xmlns:a16="http://schemas.microsoft.com/office/drawing/2014/main" id="{3116C736-759D-4B70-BCDA-36F484FE38B7}"/>
              </a:ext>
            </a:extLst>
          </p:cNvPr>
          <p:cNvSpPr>
            <a:spLocks noGrp="1"/>
          </p:cNvSpPr>
          <p:nvPr>
            <p:ph type="ftr" sz="quarter" idx="11"/>
          </p:nvPr>
        </p:nvSpPr>
        <p:spPr>
          <a:xfrm>
            <a:off x="6998711" y="6401870"/>
            <a:ext cx="4198120" cy="411480"/>
          </a:xfrm>
          <a:noFill/>
          <a:ln>
            <a:noFill/>
          </a:ln>
        </p:spPr>
        <p:txBody>
          <a:bodyPr/>
          <a:lstStyle>
            <a:lvl1pPr algn="r">
              <a:defRPr>
                <a:solidFill>
                  <a:schemeClr val="accent3"/>
                </a:solidFill>
              </a:defRPr>
            </a:lvl1pPr>
          </a:lstStyle>
          <a:p>
            <a:r>
              <a:rPr lang="en-US" sz="1200" dirty="0"/>
              <a:t>Adult Education /Pruitt</a:t>
            </a:r>
          </a:p>
        </p:txBody>
      </p:sp>
    </p:spTree>
    <p:extLst>
      <p:ext uri="{BB962C8B-B14F-4D97-AF65-F5344CB8AC3E}">
        <p14:creationId xmlns:p14="http://schemas.microsoft.com/office/powerpoint/2010/main" val="137176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23D8D3-F62E-43A9-AC59-817F5E3C5117}"/>
              </a:ext>
            </a:extLst>
          </p:cNvPr>
          <p:cNvSpPr>
            <a:spLocks noGrp="1"/>
          </p:cNvSpPr>
          <p:nvPr>
            <p:ph type="title"/>
          </p:nvPr>
        </p:nvSpPr>
        <p:spPr>
          <a:xfrm>
            <a:off x="486997" y="13703"/>
            <a:ext cx="11441539" cy="1143000"/>
          </a:xfrm>
        </p:spPr>
        <p:txBody>
          <a:bodyPr>
            <a:noAutofit/>
          </a:bodyPr>
          <a:lstStyle/>
          <a:p>
            <a:pPr algn="l"/>
            <a:r>
              <a:rPr lang="en-US" sz="4000" dirty="0"/>
              <a:t>Ensure that your programs help everyone take part in achieving the vision</a:t>
            </a:r>
          </a:p>
        </p:txBody>
      </p:sp>
      <p:sp>
        <p:nvSpPr>
          <p:cNvPr id="4" name="Slide Number Placeholder 3">
            <a:extLst>
              <a:ext uri="{FF2B5EF4-FFF2-40B4-BE49-F238E27FC236}">
                <a16:creationId xmlns:a16="http://schemas.microsoft.com/office/drawing/2014/main" id="{03A1E979-40E1-4E15-B89F-1B7697A0718B}"/>
              </a:ext>
            </a:extLst>
          </p:cNvPr>
          <p:cNvSpPr>
            <a:spLocks noGrp="1"/>
          </p:cNvSpPr>
          <p:nvPr>
            <p:ph type="sldNum" sz="quarter" idx="12"/>
          </p:nvPr>
        </p:nvSpPr>
        <p:spPr/>
        <p:txBody>
          <a:bodyPr/>
          <a:lstStyle/>
          <a:p>
            <a:fld id="{C6BF0614-88EF-E141-A4D8-626B55E019E0}" type="slidenum">
              <a:rPr lang="en-US" smtClean="0"/>
              <a:pPr/>
              <a:t>14</a:t>
            </a:fld>
            <a:endParaRPr lang="en-US" dirty="0"/>
          </a:p>
        </p:txBody>
      </p:sp>
      <p:graphicFrame>
        <p:nvGraphicFramePr>
          <p:cNvPr id="2" name="Diagram 1">
            <a:extLst>
              <a:ext uri="{FF2B5EF4-FFF2-40B4-BE49-F238E27FC236}">
                <a16:creationId xmlns:a16="http://schemas.microsoft.com/office/drawing/2014/main" id="{FCFCD3CF-CDAB-4415-95FE-C164811E8218}"/>
              </a:ext>
            </a:extLst>
          </p:cNvPr>
          <p:cNvGraphicFramePr/>
          <p:nvPr/>
        </p:nvGraphicFramePr>
        <p:xfrm>
          <a:off x="776177" y="1369353"/>
          <a:ext cx="10928825" cy="5029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a:extLst>
              <a:ext uri="{FF2B5EF4-FFF2-40B4-BE49-F238E27FC236}">
                <a16:creationId xmlns:a16="http://schemas.microsoft.com/office/drawing/2014/main" id="{16394968-B8E8-4069-8551-6745B74AAA94}"/>
              </a:ext>
            </a:extLst>
          </p:cNvPr>
          <p:cNvSpPr>
            <a:spLocks noGrp="1"/>
          </p:cNvSpPr>
          <p:nvPr>
            <p:ph type="ftr" sz="quarter" idx="11"/>
          </p:nvPr>
        </p:nvSpPr>
        <p:spPr>
          <a:xfrm>
            <a:off x="6998711" y="6401870"/>
            <a:ext cx="4198120" cy="411480"/>
          </a:xfrm>
          <a:noFill/>
          <a:ln>
            <a:noFill/>
          </a:ln>
        </p:spPr>
        <p:txBody>
          <a:bodyPr/>
          <a:lstStyle>
            <a:lvl1pPr algn="r">
              <a:defRPr>
                <a:solidFill>
                  <a:schemeClr val="accent3"/>
                </a:solidFill>
              </a:defRPr>
            </a:lvl1pPr>
          </a:lstStyle>
          <a:p>
            <a:r>
              <a:rPr lang="en-US" sz="1200" dirty="0"/>
              <a:t>Adult Education /Pruitt</a:t>
            </a:r>
          </a:p>
        </p:txBody>
      </p:sp>
    </p:spTree>
    <p:extLst>
      <p:ext uri="{BB962C8B-B14F-4D97-AF65-F5344CB8AC3E}">
        <p14:creationId xmlns:p14="http://schemas.microsoft.com/office/powerpoint/2010/main" val="3197407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453C79-9126-4130-AC83-AC7AFEA45E86}"/>
              </a:ext>
            </a:extLst>
          </p:cNvPr>
          <p:cNvSpPr>
            <a:spLocks noGrp="1"/>
          </p:cNvSpPr>
          <p:nvPr>
            <p:ph type="ctrTitle"/>
          </p:nvPr>
        </p:nvSpPr>
        <p:spPr>
          <a:xfrm>
            <a:off x="2366682" y="2586274"/>
            <a:ext cx="9984976" cy="1565312"/>
          </a:xfrm>
        </p:spPr>
        <p:txBody>
          <a:bodyPr/>
          <a:lstStyle/>
          <a:p>
            <a:r>
              <a:rPr lang="en-US" dirty="0"/>
              <a:t>Work-Based Learning Recommendations</a:t>
            </a:r>
          </a:p>
        </p:txBody>
      </p:sp>
    </p:spTree>
    <p:extLst>
      <p:ext uri="{BB962C8B-B14F-4D97-AF65-F5344CB8AC3E}">
        <p14:creationId xmlns:p14="http://schemas.microsoft.com/office/powerpoint/2010/main" val="3891690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0FD521D-EFC6-48CE-9293-96668CEE072B}"/>
              </a:ext>
            </a:extLst>
          </p:cNvPr>
          <p:cNvSpPr>
            <a:spLocks noGrp="1"/>
          </p:cNvSpPr>
          <p:nvPr>
            <p:ph sz="half" idx="2"/>
          </p:nvPr>
        </p:nvSpPr>
        <p:spPr>
          <a:xfrm>
            <a:off x="1061156" y="1417638"/>
            <a:ext cx="10610287" cy="4880419"/>
          </a:xfrm>
        </p:spPr>
        <p:txBody>
          <a:bodyPr>
            <a:noAutofit/>
          </a:bodyPr>
          <a:lstStyle/>
          <a:p>
            <a:pPr marL="0" indent="0">
              <a:spcBef>
                <a:spcPts val="0"/>
              </a:spcBef>
              <a:buNone/>
            </a:pPr>
            <a:r>
              <a:rPr lang="en-US" sz="1600" b="1" i="1" dirty="0"/>
              <a:t>Process</a:t>
            </a:r>
            <a:endParaRPr lang="en-US" sz="1600" dirty="0"/>
          </a:p>
          <a:p>
            <a:pPr>
              <a:spcBef>
                <a:spcPts val="0"/>
              </a:spcBef>
            </a:pPr>
            <a:r>
              <a:rPr lang="en-US" sz="1600" dirty="0"/>
              <a:t>Engage business and industry leaders in forging and strengthening regional industry sector partnerships in support of career education.</a:t>
            </a:r>
            <a:br>
              <a:rPr lang="en-US" sz="1600" dirty="0"/>
            </a:br>
            <a:endParaRPr lang="en-US" sz="1600" dirty="0"/>
          </a:p>
          <a:p>
            <a:pPr lvl="0">
              <a:spcBef>
                <a:spcPts val="0"/>
              </a:spcBef>
            </a:pPr>
            <a:r>
              <a:rPr lang="en-US" sz="1600" dirty="0"/>
              <a:t>Prioritize state resources and efforts to develop career pathways in critical industry sectors as identify by regional business partnerships. </a:t>
            </a:r>
          </a:p>
          <a:p>
            <a:pPr marL="0" indent="0">
              <a:spcBef>
                <a:spcPts val="0"/>
              </a:spcBef>
              <a:buNone/>
            </a:pPr>
            <a:endParaRPr lang="en-US" sz="1600" b="1" i="1" dirty="0"/>
          </a:p>
          <a:p>
            <a:pPr marL="0" indent="0">
              <a:spcBef>
                <a:spcPts val="0"/>
              </a:spcBef>
              <a:buNone/>
            </a:pPr>
            <a:r>
              <a:rPr lang="en-US" sz="1600" b="1" i="1" dirty="0"/>
              <a:t>Supportive Policies</a:t>
            </a:r>
            <a:endParaRPr lang="en-US" sz="1600" dirty="0"/>
          </a:p>
          <a:p>
            <a:pPr lvl="0">
              <a:spcBef>
                <a:spcPts val="0"/>
              </a:spcBef>
            </a:pPr>
            <a:r>
              <a:rPr lang="en-US" sz="1600" dirty="0"/>
              <a:t>Adopt a business-friendly statewide policy for K-16 and work-based learning that promotes a continuum of experiences beginning in the middle grades and extending through postsecondary.</a:t>
            </a:r>
            <a:br>
              <a:rPr lang="en-US" sz="1600" dirty="0"/>
            </a:br>
            <a:endParaRPr lang="en-US" sz="1600" dirty="0"/>
          </a:p>
          <a:p>
            <a:pPr lvl="0">
              <a:spcBef>
                <a:spcPts val="0"/>
              </a:spcBef>
            </a:pPr>
            <a:r>
              <a:rPr lang="en-US" sz="1600" dirty="0"/>
              <a:t>Recognize the importance of work-based learning in high school by including those experiences in graduation requirements and high school accountability ratings.</a:t>
            </a:r>
            <a:br>
              <a:rPr lang="en-US" sz="1600" dirty="0"/>
            </a:br>
            <a:endParaRPr lang="en-US" sz="1600" dirty="0"/>
          </a:p>
          <a:p>
            <a:pPr lvl="0">
              <a:spcBef>
                <a:spcPts val="0"/>
              </a:spcBef>
            </a:pPr>
            <a:r>
              <a:rPr lang="en-US" sz="1600" dirty="0"/>
              <a:t>Provide policy solutions for workers' compensation and liability insurance for work-based learning placements.</a:t>
            </a:r>
          </a:p>
          <a:p>
            <a:pPr marL="0" indent="0">
              <a:spcBef>
                <a:spcPts val="0"/>
              </a:spcBef>
              <a:buNone/>
            </a:pPr>
            <a:br>
              <a:rPr lang="en-US" sz="1600" b="1" i="1" dirty="0"/>
            </a:br>
            <a:endParaRPr lang="en-US" sz="1600" dirty="0"/>
          </a:p>
        </p:txBody>
      </p:sp>
      <p:sp>
        <p:nvSpPr>
          <p:cNvPr id="3" name="Title 2">
            <a:extLst>
              <a:ext uri="{FF2B5EF4-FFF2-40B4-BE49-F238E27FC236}">
                <a16:creationId xmlns:a16="http://schemas.microsoft.com/office/drawing/2014/main" id="{A2537816-6901-4971-A954-7A2C129E8E7D}"/>
              </a:ext>
            </a:extLst>
          </p:cNvPr>
          <p:cNvSpPr>
            <a:spLocks noGrp="1"/>
          </p:cNvSpPr>
          <p:nvPr>
            <p:ph type="title"/>
          </p:nvPr>
        </p:nvSpPr>
        <p:spPr/>
        <p:txBody>
          <a:bodyPr/>
          <a:lstStyle/>
          <a:p>
            <a:r>
              <a:rPr lang="en-US" dirty="0"/>
              <a:t>Recommendations</a:t>
            </a:r>
          </a:p>
        </p:txBody>
      </p:sp>
      <p:sp>
        <p:nvSpPr>
          <p:cNvPr id="4" name="Slide Number Placeholder 3">
            <a:extLst>
              <a:ext uri="{FF2B5EF4-FFF2-40B4-BE49-F238E27FC236}">
                <a16:creationId xmlns:a16="http://schemas.microsoft.com/office/drawing/2014/main" id="{D962DECE-C9B7-4760-A4A3-5761589ACE8A}"/>
              </a:ext>
            </a:extLst>
          </p:cNvPr>
          <p:cNvSpPr>
            <a:spLocks noGrp="1"/>
          </p:cNvSpPr>
          <p:nvPr>
            <p:ph type="sldNum" sz="quarter" idx="12"/>
          </p:nvPr>
        </p:nvSpPr>
        <p:spPr/>
        <p:txBody>
          <a:bodyPr/>
          <a:lstStyle/>
          <a:p>
            <a:fld id="{C6BF0614-88EF-E141-A4D8-626B55E019E0}" type="slidenum">
              <a:rPr lang="en-US" smtClean="0"/>
              <a:pPr/>
              <a:t>16</a:t>
            </a:fld>
            <a:endParaRPr lang="en-US" dirty="0"/>
          </a:p>
        </p:txBody>
      </p:sp>
      <p:sp>
        <p:nvSpPr>
          <p:cNvPr id="5" name="Footer Placeholder 4">
            <a:extLst>
              <a:ext uri="{FF2B5EF4-FFF2-40B4-BE49-F238E27FC236}">
                <a16:creationId xmlns:a16="http://schemas.microsoft.com/office/drawing/2014/main" id="{0C464809-795C-413C-AE14-0937BA548024}"/>
              </a:ext>
            </a:extLst>
          </p:cNvPr>
          <p:cNvSpPr>
            <a:spLocks noGrp="1"/>
          </p:cNvSpPr>
          <p:nvPr>
            <p:ph type="ftr" sz="quarter" idx="11"/>
          </p:nvPr>
        </p:nvSpPr>
        <p:spPr>
          <a:xfrm>
            <a:off x="6998711" y="6401870"/>
            <a:ext cx="4198120" cy="411480"/>
          </a:xfrm>
          <a:noFill/>
          <a:ln>
            <a:noFill/>
          </a:ln>
        </p:spPr>
        <p:txBody>
          <a:bodyPr/>
          <a:lstStyle>
            <a:lvl1pPr algn="r">
              <a:defRPr>
                <a:solidFill>
                  <a:schemeClr val="accent3"/>
                </a:solidFill>
              </a:defRPr>
            </a:lvl1pPr>
          </a:lstStyle>
          <a:p>
            <a:r>
              <a:rPr lang="en-US" sz="1200" dirty="0"/>
              <a:t>Adult Education /Pruitt</a:t>
            </a:r>
          </a:p>
        </p:txBody>
      </p:sp>
    </p:spTree>
    <p:extLst>
      <p:ext uri="{BB962C8B-B14F-4D97-AF65-F5344CB8AC3E}">
        <p14:creationId xmlns:p14="http://schemas.microsoft.com/office/powerpoint/2010/main" val="521451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B0B6D4-3687-41E5-B9EB-4CB6941B6E99}"/>
              </a:ext>
            </a:extLst>
          </p:cNvPr>
          <p:cNvSpPr>
            <a:spLocks noGrp="1"/>
          </p:cNvSpPr>
          <p:nvPr>
            <p:ph sz="half" idx="2"/>
          </p:nvPr>
        </p:nvSpPr>
        <p:spPr>
          <a:xfrm>
            <a:off x="1061156" y="1273996"/>
            <a:ext cx="10702754" cy="5112194"/>
          </a:xfrm>
        </p:spPr>
        <p:txBody>
          <a:bodyPr>
            <a:normAutofit fontScale="25000" lnSpcReduction="20000"/>
          </a:bodyPr>
          <a:lstStyle/>
          <a:p>
            <a:pPr marL="0" indent="0">
              <a:lnSpc>
                <a:spcPct val="120000"/>
              </a:lnSpc>
              <a:spcBef>
                <a:spcPts val="0"/>
              </a:spcBef>
              <a:buNone/>
            </a:pPr>
            <a:r>
              <a:rPr lang="en-US" sz="6400" b="1" i="1" dirty="0"/>
              <a:t>Funding</a:t>
            </a:r>
            <a:endParaRPr lang="en-US" sz="6400" dirty="0"/>
          </a:p>
          <a:p>
            <a:pPr lvl="0">
              <a:lnSpc>
                <a:spcPct val="120000"/>
              </a:lnSpc>
              <a:spcBef>
                <a:spcPts val="0"/>
              </a:spcBef>
            </a:pPr>
            <a:r>
              <a:rPr lang="en-US" sz="6400" dirty="0"/>
              <a:t>Support industry sector partnerships by braiding funding from multiple sources — federal, state, local, private and philanthropic.</a:t>
            </a:r>
            <a:br>
              <a:rPr lang="en-US" sz="6400" dirty="0"/>
            </a:br>
            <a:endParaRPr lang="en-US" sz="6400" dirty="0"/>
          </a:p>
          <a:p>
            <a:pPr lvl="0">
              <a:lnSpc>
                <a:spcPct val="120000"/>
              </a:lnSpc>
              <a:spcBef>
                <a:spcPts val="0"/>
              </a:spcBef>
            </a:pPr>
            <a:r>
              <a:rPr lang="en-US" sz="6400" dirty="0"/>
              <a:t>Provide incentives to employers offering paid work-based learning experiences.</a:t>
            </a:r>
            <a:endParaRPr lang="en-US" sz="6400" b="1" i="1" dirty="0"/>
          </a:p>
          <a:p>
            <a:pPr marL="0" indent="0">
              <a:lnSpc>
                <a:spcPct val="120000"/>
              </a:lnSpc>
              <a:spcBef>
                <a:spcPts val="0"/>
              </a:spcBef>
              <a:buNone/>
            </a:pPr>
            <a:endParaRPr lang="en-US" sz="6400" b="1" i="1" dirty="0"/>
          </a:p>
          <a:p>
            <a:pPr marL="0" indent="0">
              <a:lnSpc>
                <a:spcPct val="120000"/>
              </a:lnSpc>
              <a:spcBef>
                <a:spcPts val="0"/>
              </a:spcBef>
              <a:buNone/>
            </a:pPr>
            <a:r>
              <a:rPr lang="en-US" sz="6400" b="1" i="1" dirty="0"/>
              <a:t>Tools and Mechanisms</a:t>
            </a:r>
            <a:endParaRPr lang="en-US" sz="6400" dirty="0"/>
          </a:p>
          <a:p>
            <a:pPr lvl="0">
              <a:lnSpc>
                <a:spcPct val="120000"/>
              </a:lnSpc>
              <a:spcBef>
                <a:spcPts val="0"/>
              </a:spcBef>
            </a:pPr>
            <a:r>
              <a:rPr lang="en-US" sz="6400" dirty="0"/>
              <a:t>Promote Simulated Workplace and other virtual solutions to expand work-based learning opportunities in rural and hard-to-serve communities.</a:t>
            </a:r>
            <a:br>
              <a:rPr lang="en-US" sz="6400" dirty="0"/>
            </a:br>
            <a:endParaRPr lang="en-US" sz="6400" dirty="0"/>
          </a:p>
          <a:p>
            <a:pPr lvl="0">
              <a:lnSpc>
                <a:spcPct val="120000"/>
              </a:lnSpc>
              <a:spcBef>
                <a:spcPts val="0"/>
              </a:spcBef>
            </a:pPr>
            <a:r>
              <a:rPr lang="en-US" sz="6400" dirty="0"/>
              <a:t>Designate a state agency or special council to work with employers and secondary and postsecondary education agencies to identify, evaluate and approve industry certification examinations, technical skills assessments, dual credit courses and end-of-course assessments that are part of a system of stackable credentials.</a:t>
            </a:r>
            <a:br>
              <a:rPr lang="en-US" sz="6400" dirty="0"/>
            </a:br>
            <a:endParaRPr lang="en-US" sz="6400" dirty="0"/>
          </a:p>
          <a:p>
            <a:pPr>
              <a:lnSpc>
                <a:spcPct val="120000"/>
              </a:lnSpc>
              <a:spcBef>
                <a:spcPts val="0"/>
              </a:spcBef>
            </a:pPr>
            <a:r>
              <a:rPr lang="en-US" sz="6400" dirty="0"/>
              <a:t>Promote structured dual enrollment programs for career pathways and establish uniform statewide policies so students can earn credits toward high school graduation that are automatically added to students’ transcripts at postsecondary institutions. .</a:t>
            </a:r>
          </a:p>
          <a:p>
            <a:endParaRPr lang="en-US" dirty="0"/>
          </a:p>
        </p:txBody>
      </p:sp>
      <p:sp>
        <p:nvSpPr>
          <p:cNvPr id="3" name="Title 2">
            <a:extLst>
              <a:ext uri="{FF2B5EF4-FFF2-40B4-BE49-F238E27FC236}">
                <a16:creationId xmlns:a16="http://schemas.microsoft.com/office/drawing/2014/main" id="{34F81389-A7C7-462D-8AEC-C8A1A7804528}"/>
              </a:ext>
            </a:extLst>
          </p:cNvPr>
          <p:cNvSpPr>
            <a:spLocks noGrp="1"/>
          </p:cNvSpPr>
          <p:nvPr>
            <p:ph type="title"/>
          </p:nvPr>
        </p:nvSpPr>
        <p:spPr/>
        <p:txBody>
          <a:bodyPr/>
          <a:lstStyle/>
          <a:p>
            <a:r>
              <a:rPr lang="en-US" dirty="0"/>
              <a:t>Recommendations continued..</a:t>
            </a:r>
          </a:p>
        </p:txBody>
      </p:sp>
      <p:sp>
        <p:nvSpPr>
          <p:cNvPr id="4" name="Slide Number Placeholder 3">
            <a:extLst>
              <a:ext uri="{FF2B5EF4-FFF2-40B4-BE49-F238E27FC236}">
                <a16:creationId xmlns:a16="http://schemas.microsoft.com/office/drawing/2014/main" id="{0E11A0F9-A01C-4116-933E-34FA6CAAE475}"/>
              </a:ext>
            </a:extLst>
          </p:cNvPr>
          <p:cNvSpPr>
            <a:spLocks noGrp="1"/>
          </p:cNvSpPr>
          <p:nvPr>
            <p:ph type="sldNum" sz="quarter" idx="12"/>
          </p:nvPr>
        </p:nvSpPr>
        <p:spPr/>
        <p:txBody>
          <a:bodyPr/>
          <a:lstStyle/>
          <a:p>
            <a:fld id="{C6BF0614-88EF-E141-A4D8-626B55E019E0}" type="slidenum">
              <a:rPr lang="en-US" smtClean="0"/>
              <a:pPr/>
              <a:t>17</a:t>
            </a:fld>
            <a:endParaRPr lang="en-US" dirty="0"/>
          </a:p>
        </p:txBody>
      </p:sp>
      <p:sp>
        <p:nvSpPr>
          <p:cNvPr id="5" name="Footer Placeholder 4">
            <a:extLst>
              <a:ext uri="{FF2B5EF4-FFF2-40B4-BE49-F238E27FC236}">
                <a16:creationId xmlns:a16="http://schemas.microsoft.com/office/drawing/2014/main" id="{4D8099A1-C9AE-4AEA-A7BF-409CA7170C97}"/>
              </a:ext>
            </a:extLst>
          </p:cNvPr>
          <p:cNvSpPr>
            <a:spLocks noGrp="1"/>
          </p:cNvSpPr>
          <p:nvPr>
            <p:ph type="ftr" sz="quarter" idx="11"/>
          </p:nvPr>
        </p:nvSpPr>
        <p:spPr>
          <a:xfrm>
            <a:off x="6998711" y="6401870"/>
            <a:ext cx="4198120" cy="411480"/>
          </a:xfrm>
          <a:noFill/>
          <a:ln>
            <a:noFill/>
          </a:ln>
        </p:spPr>
        <p:txBody>
          <a:bodyPr/>
          <a:lstStyle>
            <a:lvl1pPr algn="r">
              <a:defRPr>
                <a:solidFill>
                  <a:schemeClr val="accent3"/>
                </a:solidFill>
              </a:defRPr>
            </a:lvl1pPr>
          </a:lstStyle>
          <a:p>
            <a:r>
              <a:rPr lang="en-US" sz="1200" dirty="0"/>
              <a:t>Adult Education /Pruitt</a:t>
            </a:r>
          </a:p>
        </p:txBody>
      </p:sp>
    </p:spTree>
    <p:extLst>
      <p:ext uri="{BB962C8B-B14F-4D97-AF65-F5344CB8AC3E}">
        <p14:creationId xmlns:p14="http://schemas.microsoft.com/office/powerpoint/2010/main" val="1752858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841E3C4D-9D68-4573-BF4F-106A94667CDB}"/>
              </a:ext>
            </a:extLst>
          </p:cNvPr>
          <p:cNvSpPr>
            <a:spLocks noGrp="1"/>
          </p:cNvSpPr>
          <p:nvPr>
            <p:ph type="subTitle" idx="1"/>
          </p:nvPr>
        </p:nvSpPr>
        <p:spPr>
          <a:xfrm>
            <a:off x="2851593" y="1776248"/>
            <a:ext cx="8364111" cy="2344902"/>
          </a:xfrm>
        </p:spPr>
        <p:txBody>
          <a:bodyPr>
            <a:noAutofit/>
          </a:bodyPr>
          <a:lstStyle/>
          <a:p>
            <a:pPr>
              <a:defRPr/>
            </a:pPr>
            <a:r>
              <a:rPr lang="en-US" sz="3600" b="1" dirty="0"/>
              <a:t>Contact me:</a:t>
            </a:r>
          </a:p>
          <a:p>
            <a:pPr>
              <a:defRPr/>
            </a:pPr>
            <a:r>
              <a:rPr lang="en-US" sz="3600" dirty="0"/>
              <a:t>Stephen L. Pruitt, Ph.D.</a:t>
            </a:r>
            <a:br>
              <a:rPr lang="en-US" sz="3600" dirty="0"/>
            </a:br>
            <a:r>
              <a:rPr lang="en-US" sz="3600" dirty="0"/>
              <a:t>President</a:t>
            </a:r>
            <a:br>
              <a:rPr lang="en-US" sz="3600" dirty="0"/>
            </a:br>
            <a:r>
              <a:rPr lang="en-US" sz="3600" dirty="0"/>
              <a:t>Stephen.Pruitt@SREB.org</a:t>
            </a:r>
            <a:br>
              <a:rPr lang="en-US" sz="3600" dirty="0"/>
            </a:br>
            <a:r>
              <a:rPr lang="en-US" sz="3600" dirty="0"/>
              <a:t>Twitter:  @DrSPruitt</a:t>
            </a:r>
          </a:p>
        </p:txBody>
      </p:sp>
      <p:sp>
        <p:nvSpPr>
          <p:cNvPr id="64515" name="Rectangle 8">
            <a:extLst>
              <a:ext uri="{FF2B5EF4-FFF2-40B4-BE49-F238E27FC236}">
                <a16:creationId xmlns:a16="http://schemas.microsoft.com/office/drawing/2014/main" id="{FA65ABB1-FC0E-426A-96DE-E13325661020}"/>
              </a:ext>
            </a:extLst>
          </p:cNvPr>
          <p:cNvSpPr>
            <a:spLocks noChangeArrowheads="1"/>
          </p:cNvSpPr>
          <p:nvPr/>
        </p:nvSpPr>
        <p:spPr bwMode="auto">
          <a:xfrm>
            <a:off x="5975350" y="3244850"/>
            <a:ext cx="241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5D5040"/>
              </a:buClr>
              <a:buFont typeface="Arial" panose="020B0604020202020204" pitchFamily="34" charset="0"/>
              <a:buChar char="•"/>
              <a:defRPr sz="3200">
                <a:solidFill>
                  <a:srgbClr val="5D5040"/>
                </a:solidFill>
                <a:latin typeface="Georgia" panose="02040502050405020303" pitchFamily="18" charset="0"/>
              </a:defRPr>
            </a:lvl1pPr>
            <a:lvl2pPr marL="742950" indent="-285750">
              <a:spcBef>
                <a:spcPct val="20000"/>
              </a:spcBef>
              <a:buClr>
                <a:srgbClr val="7C6A55"/>
              </a:buClr>
              <a:buFont typeface="Arial" panose="020B0604020202020204" pitchFamily="34" charset="0"/>
              <a:buChar char="–"/>
              <a:defRPr sz="2800">
                <a:solidFill>
                  <a:srgbClr val="7C6A55"/>
                </a:solidFill>
                <a:latin typeface="Arial" panose="020B0604020202020204" pitchFamily="34" charset="0"/>
              </a:defRPr>
            </a:lvl2pPr>
            <a:lvl3pPr marL="1143000" indent="-228600">
              <a:spcBef>
                <a:spcPct val="20000"/>
              </a:spcBef>
              <a:buClr>
                <a:srgbClr val="7C6A55"/>
              </a:buClr>
              <a:buFont typeface="Arial" panose="020B0604020202020204" pitchFamily="34" charset="0"/>
              <a:buChar char="•"/>
              <a:defRPr sz="2400">
                <a:solidFill>
                  <a:srgbClr val="7C6A55"/>
                </a:solidFill>
                <a:latin typeface="Arial" panose="020B0604020202020204" pitchFamily="34" charset="0"/>
              </a:defRPr>
            </a:lvl3pPr>
            <a:lvl4pPr marL="1600200" indent="-228600">
              <a:spcBef>
                <a:spcPct val="20000"/>
              </a:spcBef>
              <a:buClr>
                <a:srgbClr val="7C6A55"/>
              </a:buClr>
              <a:buFont typeface="Arial" panose="020B0604020202020204" pitchFamily="34" charset="0"/>
              <a:buChar char="–"/>
              <a:defRPr sz="2000">
                <a:solidFill>
                  <a:srgbClr val="7C6A55"/>
                </a:solidFill>
                <a:latin typeface="Arial" panose="020B0604020202020204" pitchFamily="34" charset="0"/>
              </a:defRPr>
            </a:lvl4pPr>
            <a:lvl5pPr marL="2057400" indent="-228600">
              <a:spcBef>
                <a:spcPct val="20000"/>
              </a:spcBef>
              <a:buClr>
                <a:srgbClr val="7C6A55"/>
              </a:buClr>
              <a:buFont typeface="Arial" panose="020B0604020202020204" pitchFamily="34" charset="0"/>
              <a:buChar char="»"/>
              <a:defRPr sz="2000">
                <a:solidFill>
                  <a:srgbClr val="7C6A55"/>
                </a:solidFill>
                <a:latin typeface="Arial" panose="020B0604020202020204" pitchFamily="34" charset="0"/>
              </a:defRPr>
            </a:lvl5pPr>
            <a:lvl6pPr marL="2514600" indent="-228600" defTabSz="457200" eaLnBrk="0" fontAlgn="base" hangingPunct="0">
              <a:spcBef>
                <a:spcPct val="20000"/>
              </a:spcBef>
              <a:spcAft>
                <a:spcPct val="0"/>
              </a:spcAft>
              <a:buClr>
                <a:srgbClr val="7C6A55"/>
              </a:buClr>
              <a:buFont typeface="Arial" panose="020B0604020202020204" pitchFamily="34" charset="0"/>
              <a:buChar char="»"/>
              <a:defRPr sz="2000">
                <a:solidFill>
                  <a:srgbClr val="7C6A55"/>
                </a:solidFill>
                <a:latin typeface="Arial" panose="020B0604020202020204" pitchFamily="34" charset="0"/>
              </a:defRPr>
            </a:lvl6pPr>
            <a:lvl7pPr marL="2971800" indent="-228600" defTabSz="457200" eaLnBrk="0" fontAlgn="base" hangingPunct="0">
              <a:spcBef>
                <a:spcPct val="20000"/>
              </a:spcBef>
              <a:spcAft>
                <a:spcPct val="0"/>
              </a:spcAft>
              <a:buClr>
                <a:srgbClr val="7C6A55"/>
              </a:buClr>
              <a:buFont typeface="Arial" panose="020B0604020202020204" pitchFamily="34" charset="0"/>
              <a:buChar char="»"/>
              <a:defRPr sz="2000">
                <a:solidFill>
                  <a:srgbClr val="7C6A55"/>
                </a:solidFill>
                <a:latin typeface="Arial" panose="020B0604020202020204" pitchFamily="34" charset="0"/>
              </a:defRPr>
            </a:lvl7pPr>
            <a:lvl8pPr marL="3429000" indent="-228600" defTabSz="457200" eaLnBrk="0" fontAlgn="base" hangingPunct="0">
              <a:spcBef>
                <a:spcPct val="20000"/>
              </a:spcBef>
              <a:spcAft>
                <a:spcPct val="0"/>
              </a:spcAft>
              <a:buClr>
                <a:srgbClr val="7C6A55"/>
              </a:buClr>
              <a:buFont typeface="Arial" panose="020B0604020202020204" pitchFamily="34" charset="0"/>
              <a:buChar char="»"/>
              <a:defRPr sz="2000">
                <a:solidFill>
                  <a:srgbClr val="7C6A55"/>
                </a:solidFill>
                <a:latin typeface="Arial" panose="020B0604020202020204" pitchFamily="34" charset="0"/>
              </a:defRPr>
            </a:lvl8pPr>
            <a:lvl9pPr marL="3886200" indent="-228600" defTabSz="457200" eaLnBrk="0" fontAlgn="base" hangingPunct="0">
              <a:spcBef>
                <a:spcPct val="20000"/>
              </a:spcBef>
              <a:spcAft>
                <a:spcPct val="0"/>
              </a:spcAft>
              <a:buClr>
                <a:srgbClr val="7C6A55"/>
              </a:buClr>
              <a:buFont typeface="Arial" panose="020B0604020202020204" pitchFamily="34" charset="0"/>
              <a:buChar char="»"/>
              <a:defRPr sz="2000">
                <a:solidFill>
                  <a:srgbClr val="7C6A55"/>
                </a:solidFill>
                <a:latin typeface="Arial" panose="020B0604020202020204" pitchFamily="34" charset="0"/>
              </a:defRPr>
            </a:lvl9pPr>
          </a:lstStyle>
          <a:p>
            <a:pPr>
              <a:spcBef>
                <a:spcPct val="0"/>
              </a:spcBef>
              <a:buClrTx/>
              <a:buFontTx/>
              <a:buNone/>
            </a:pPr>
            <a:r>
              <a:rPr lang="en-US" altLang="en-US" sz="1800" dirty="0">
                <a:solidFill>
                  <a:srgbClr val="000000"/>
                </a:solidFill>
                <a:latin typeface="Times New Roman" panose="02020603050405020304" pitchFamily="18" charset="0"/>
              </a:rPr>
              <a:t> </a:t>
            </a:r>
            <a:endParaRPr lang="en-US" altLang="en-US" sz="1800" dirty="0">
              <a:solidFill>
                <a:schemeClr val="tx1"/>
              </a:solidFill>
              <a:latin typeface="Tw Cen MT" panose="020B0602020104020603" pitchFamily="34" charset="0"/>
            </a:endParaRPr>
          </a:p>
        </p:txBody>
      </p:sp>
      <p:sp>
        <p:nvSpPr>
          <p:cNvPr id="64516" name="Rectangle 9">
            <a:extLst>
              <a:ext uri="{FF2B5EF4-FFF2-40B4-BE49-F238E27FC236}">
                <a16:creationId xmlns:a16="http://schemas.microsoft.com/office/drawing/2014/main" id="{89C2E4E8-1491-4186-A9B3-86451F9A6A7F}"/>
              </a:ext>
            </a:extLst>
          </p:cNvPr>
          <p:cNvSpPr>
            <a:spLocks noChangeArrowheads="1"/>
          </p:cNvSpPr>
          <p:nvPr/>
        </p:nvSpPr>
        <p:spPr bwMode="auto">
          <a:xfrm>
            <a:off x="5975350" y="3244850"/>
            <a:ext cx="241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5D5040"/>
              </a:buClr>
              <a:buFont typeface="Arial" panose="020B0604020202020204" pitchFamily="34" charset="0"/>
              <a:buChar char="•"/>
              <a:defRPr sz="3200">
                <a:solidFill>
                  <a:srgbClr val="5D5040"/>
                </a:solidFill>
                <a:latin typeface="Georgia" panose="02040502050405020303" pitchFamily="18" charset="0"/>
              </a:defRPr>
            </a:lvl1pPr>
            <a:lvl2pPr marL="742950" indent="-285750">
              <a:spcBef>
                <a:spcPct val="20000"/>
              </a:spcBef>
              <a:buClr>
                <a:srgbClr val="7C6A55"/>
              </a:buClr>
              <a:buFont typeface="Arial" panose="020B0604020202020204" pitchFamily="34" charset="0"/>
              <a:buChar char="–"/>
              <a:defRPr sz="2800">
                <a:solidFill>
                  <a:srgbClr val="7C6A55"/>
                </a:solidFill>
                <a:latin typeface="Arial" panose="020B0604020202020204" pitchFamily="34" charset="0"/>
              </a:defRPr>
            </a:lvl2pPr>
            <a:lvl3pPr marL="1143000" indent="-228600">
              <a:spcBef>
                <a:spcPct val="20000"/>
              </a:spcBef>
              <a:buClr>
                <a:srgbClr val="7C6A55"/>
              </a:buClr>
              <a:buFont typeface="Arial" panose="020B0604020202020204" pitchFamily="34" charset="0"/>
              <a:buChar char="•"/>
              <a:defRPr sz="2400">
                <a:solidFill>
                  <a:srgbClr val="7C6A55"/>
                </a:solidFill>
                <a:latin typeface="Arial" panose="020B0604020202020204" pitchFamily="34" charset="0"/>
              </a:defRPr>
            </a:lvl3pPr>
            <a:lvl4pPr marL="1600200" indent="-228600">
              <a:spcBef>
                <a:spcPct val="20000"/>
              </a:spcBef>
              <a:buClr>
                <a:srgbClr val="7C6A55"/>
              </a:buClr>
              <a:buFont typeface="Arial" panose="020B0604020202020204" pitchFamily="34" charset="0"/>
              <a:buChar char="–"/>
              <a:defRPr sz="2000">
                <a:solidFill>
                  <a:srgbClr val="7C6A55"/>
                </a:solidFill>
                <a:latin typeface="Arial" panose="020B0604020202020204" pitchFamily="34" charset="0"/>
              </a:defRPr>
            </a:lvl4pPr>
            <a:lvl5pPr marL="2057400" indent="-228600">
              <a:spcBef>
                <a:spcPct val="20000"/>
              </a:spcBef>
              <a:buClr>
                <a:srgbClr val="7C6A55"/>
              </a:buClr>
              <a:buFont typeface="Arial" panose="020B0604020202020204" pitchFamily="34" charset="0"/>
              <a:buChar char="»"/>
              <a:defRPr sz="2000">
                <a:solidFill>
                  <a:srgbClr val="7C6A55"/>
                </a:solidFill>
                <a:latin typeface="Arial" panose="020B0604020202020204" pitchFamily="34" charset="0"/>
              </a:defRPr>
            </a:lvl5pPr>
            <a:lvl6pPr marL="2514600" indent="-228600" defTabSz="457200" eaLnBrk="0" fontAlgn="base" hangingPunct="0">
              <a:spcBef>
                <a:spcPct val="20000"/>
              </a:spcBef>
              <a:spcAft>
                <a:spcPct val="0"/>
              </a:spcAft>
              <a:buClr>
                <a:srgbClr val="7C6A55"/>
              </a:buClr>
              <a:buFont typeface="Arial" panose="020B0604020202020204" pitchFamily="34" charset="0"/>
              <a:buChar char="»"/>
              <a:defRPr sz="2000">
                <a:solidFill>
                  <a:srgbClr val="7C6A55"/>
                </a:solidFill>
                <a:latin typeface="Arial" panose="020B0604020202020204" pitchFamily="34" charset="0"/>
              </a:defRPr>
            </a:lvl6pPr>
            <a:lvl7pPr marL="2971800" indent="-228600" defTabSz="457200" eaLnBrk="0" fontAlgn="base" hangingPunct="0">
              <a:spcBef>
                <a:spcPct val="20000"/>
              </a:spcBef>
              <a:spcAft>
                <a:spcPct val="0"/>
              </a:spcAft>
              <a:buClr>
                <a:srgbClr val="7C6A55"/>
              </a:buClr>
              <a:buFont typeface="Arial" panose="020B0604020202020204" pitchFamily="34" charset="0"/>
              <a:buChar char="»"/>
              <a:defRPr sz="2000">
                <a:solidFill>
                  <a:srgbClr val="7C6A55"/>
                </a:solidFill>
                <a:latin typeface="Arial" panose="020B0604020202020204" pitchFamily="34" charset="0"/>
              </a:defRPr>
            </a:lvl7pPr>
            <a:lvl8pPr marL="3429000" indent="-228600" defTabSz="457200" eaLnBrk="0" fontAlgn="base" hangingPunct="0">
              <a:spcBef>
                <a:spcPct val="20000"/>
              </a:spcBef>
              <a:spcAft>
                <a:spcPct val="0"/>
              </a:spcAft>
              <a:buClr>
                <a:srgbClr val="7C6A55"/>
              </a:buClr>
              <a:buFont typeface="Arial" panose="020B0604020202020204" pitchFamily="34" charset="0"/>
              <a:buChar char="»"/>
              <a:defRPr sz="2000">
                <a:solidFill>
                  <a:srgbClr val="7C6A55"/>
                </a:solidFill>
                <a:latin typeface="Arial" panose="020B0604020202020204" pitchFamily="34" charset="0"/>
              </a:defRPr>
            </a:lvl8pPr>
            <a:lvl9pPr marL="3886200" indent="-228600" defTabSz="457200" eaLnBrk="0" fontAlgn="base" hangingPunct="0">
              <a:spcBef>
                <a:spcPct val="20000"/>
              </a:spcBef>
              <a:spcAft>
                <a:spcPct val="0"/>
              </a:spcAft>
              <a:buClr>
                <a:srgbClr val="7C6A55"/>
              </a:buClr>
              <a:buFont typeface="Arial" panose="020B0604020202020204" pitchFamily="34" charset="0"/>
              <a:buChar char="»"/>
              <a:defRPr sz="2000">
                <a:solidFill>
                  <a:srgbClr val="7C6A55"/>
                </a:solidFill>
                <a:latin typeface="Arial" panose="020B0604020202020204" pitchFamily="34" charset="0"/>
              </a:defRPr>
            </a:lvl9pPr>
          </a:lstStyle>
          <a:p>
            <a:pPr>
              <a:spcBef>
                <a:spcPct val="0"/>
              </a:spcBef>
              <a:buClrTx/>
              <a:buFontTx/>
              <a:buNone/>
            </a:pPr>
            <a:r>
              <a:rPr lang="en-US" altLang="en-US" sz="1800" dirty="0">
                <a:solidFill>
                  <a:srgbClr val="000000"/>
                </a:solidFill>
                <a:latin typeface="Times New Roman" panose="02020603050405020304" pitchFamily="18" charset="0"/>
              </a:rPr>
              <a:t> </a:t>
            </a:r>
            <a:endParaRPr lang="en-US" altLang="en-US" sz="1800" dirty="0">
              <a:solidFill>
                <a:schemeClr val="tx1"/>
              </a:solidFill>
              <a:latin typeface="Tw Cen MT" panose="020B0602020104020603" pitchFamily="34" charset="0"/>
            </a:endParaRPr>
          </a:p>
        </p:txBody>
      </p:sp>
      <p:sp>
        <p:nvSpPr>
          <p:cNvPr id="64517" name="Rectangle 10">
            <a:extLst>
              <a:ext uri="{FF2B5EF4-FFF2-40B4-BE49-F238E27FC236}">
                <a16:creationId xmlns:a16="http://schemas.microsoft.com/office/drawing/2014/main" id="{2175D142-1A6F-402A-8E4F-3856372C8C16}"/>
              </a:ext>
            </a:extLst>
          </p:cNvPr>
          <p:cNvSpPr>
            <a:spLocks noChangeArrowheads="1"/>
          </p:cNvSpPr>
          <p:nvPr/>
        </p:nvSpPr>
        <p:spPr bwMode="auto">
          <a:xfrm>
            <a:off x="5975350" y="3244850"/>
            <a:ext cx="241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5D5040"/>
              </a:buClr>
              <a:buFont typeface="Arial" panose="020B0604020202020204" pitchFamily="34" charset="0"/>
              <a:buChar char="•"/>
              <a:defRPr sz="3200">
                <a:solidFill>
                  <a:srgbClr val="5D5040"/>
                </a:solidFill>
                <a:latin typeface="Georgia" panose="02040502050405020303" pitchFamily="18" charset="0"/>
              </a:defRPr>
            </a:lvl1pPr>
            <a:lvl2pPr marL="742950" indent="-285750">
              <a:spcBef>
                <a:spcPct val="20000"/>
              </a:spcBef>
              <a:buClr>
                <a:srgbClr val="7C6A55"/>
              </a:buClr>
              <a:buFont typeface="Arial" panose="020B0604020202020204" pitchFamily="34" charset="0"/>
              <a:buChar char="–"/>
              <a:defRPr sz="2800">
                <a:solidFill>
                  <a:srgbClr val="7C6A55"/>
                </a:solidFill>
                <a:latin typeface="Arial" panose="020B0604020202020204" pitchFamily="34" charset="0"/>
              </a:defRPr>
            </a:lvl2pPr>
            <a:lvl3pPr marL="1143000" indent="-228600">
              <a:spcBef>
                <a:spcPct val="20000"/>
              </a:spcBef>
              <a:buClr>
                <a:srgbClr val="7C6A55"/>
              </a:buClr>
              <a:buFont typeface="Arial" panose="020B0604020202020204" pitchFamily="34" charset="0"/>
              <a:buChar char="•"/>
              <a:defRPr sz="2400">
                <a:solidFill>
                  <a:srgbClr val="7C6A55"/>
                </a:solidFill>
                <a:latin typeface="Arial" panose="020B0604020202020204" pitchFamily="34" charset="0"/>
              </a:defRPr>
            </a:lvl3pPr>
            <a:lvl4pPr marL="1600200" indent="-228600">
              <a:spcBef>
                <a:spcPct val="20000"/>
              </a:spcBef>
              <a:buClr>
                <a:srgbClr val="7C6A55"/>
              </a:buClr>
              <a:buFont typeface="Arial" panose="020B0604020202020204" pitchFamily="34" charset="0"/>
              <a:buChar char="–"/>
              <a:defRPr sz="2000">
                <a:solidFill>
                  <a:srgbClr val="7C6A55"/>
                </a:solidFill>
                <a:latin typeface="Arial" panose="020B0604020202020204" pitchFamily="34" charset="0"/>
              </a:defRPr>
            </a:lvl4pPr>
            <a:lvl5pPr marL="2057400" indent="-228600">
              <a:spcBef>
                <a:spcPct val="20000"/>
              </a:spcBef>
              <a:buClr>
                <a:srgbClr val="7C6A55"/>
              </a:buClr>
              <a:buFont typeface="Arial" panose="020B0604020202020204" pitchFamily="34" charset="0"/>
              <a:buChar char="»"/>
              <a:defRPr sz="2000">
                <a:solidFill>
                  <a:srgbClr val="7C6A55"/>
                </a:solidFill>
                <a:latin typeface="Arial" panose="020B0604020202020204" pitchFamily="34" charset="0"/>
              </a:defRPr>
            </a:lvl5pPr>
            <a:lvl6pPr marL="2514600" indent="-228600" defTabSz="457200" eaLnBrk="0" fontAlgn="base" hangingPunct="0">
              <a:spcBef>
                <a:spcPct val="20000"/>
              </a:spcBef>
              <a:spcAft>
                <a:spcPct val="0"/>
              </a:spcAft>
              <a:buClr>
                <a:srgbClr val="7C6A55"/>
              </a:buClr>
              <a:buFont typeface="Arial" panose="020B0604020202020204" pitchFamily="34" charset="0"/>
              <a:buChar char="»"/>
              <a:defRPr sz="2000">
                <a:solidFill>
                  <a:srgbClr val="7C6A55"/>
                </a:solidFill>
                <a:latin typeface="Arial" panose="020B0604020202020204" pitchFamily="34" charset="0"/>
              </a:defRPr>
            </a:lvl6pPr>
            <a:lvl7pPr marL="2971800" indent="-228600" defTabSz="457200" eaLnBrk="0" fontAlgn="base" hangingPunct="0">
              <a:spcBef>
                <a:spcPct val="20000"/>
              </a:spcBef>
              <a:spcAft>
                <a:spcPct val="0"/>
              </a:spcAft>
              <a:buClr>
                <a:srgbClr val="7C6A55"/>
              </a:buClr>
              <a:buFont typeface="Arial" panose="020B0604020202020204" pitchFamily="34" charset="0"/>
              <a:buChar char="»"/>
              <a:defRPr sz="2000">
                <a:solidFill>
                  <a:srgbClr val="7C6A55"/>
                </a:solidFill>
                <a:latin typeface="Arial" panose="020B0604020202020204" pitchFamily="34" charset="0"/>
              </a:defRPr>
            </a:lvl7pPr>
            <a:lvl8pPr marL="3429000" indent="-228600" defTabSz="457200" eaLnBrk="0" fontAlgn="base" hangingPunct="0">
              <a:spcBef>
                <a:spcPct val="20000"/>
              </a:spcBef>
              <a:spcAft>
                <a:spcPct val="0"/>
              </a:spcAft>
              <a:buClr>
                <a:srgbClr val="7C6A55"/>
              </a:buClr>
              <a:buFont typeface="Arial" panose="020B0604020202020204" pitchFamily="34" charset="0"/>
              <a:buChar char="»"/>
              <a:defRPr sz="2000">
                <a:solidFill>
                  <a:srgbClr val="7C6A55"/>
                </a:solidFill>
                <a:latin typeface="Arial" panose="020B0604020202020204" pitchFamily="34" charset="0"/>
              </a:defRPr>
            </a:lvl8pPr>
            <a:lvl9pPr marL="3886200" indent="-228600" defTabSz="457200" eaLnBrk="0" fontAlgn="base" hangingPunct="0">
              <a:spcBef>
                <a:spcPct val="20000"/>
              </a:spcBef>
              <a:spcAft>
                <a:spcPct val="0"/>
              </a:spcAft>
              <a:buClr>
                <a:srgbClr val="7C6A55"/>
              </a:buClr>
              <a:buFont typeface="Arial" panose="020B0604020202020204" pitchFamily="34" charset="0"/>
              <a:buChar char="»"/>
              <a:defRPr sz="2000">
                <a:solidFill>
                  <a:srgbClr val="7C6A55"/>
                </a:solidFill>
                <a:latin typeface="Arial" panose="020B0604020202020204" pitchFamily="34" charset="0"/>
              </a:defRPr>
            </a:lvl9pPr>
          </a:lstStyle>
          <a:p>
            <a:pPr>
              <a:spcBef>
                <a:spcPct val="0"/>
              </a:spcBef>
              <a:buClrTx/>
              <a:buFontTx/>
              <a:buNone/>
            </a:pPr>
            <a:r>
              <a:rPr lang="en-US" altLang="en-US" sz="1800" dirty="0">
                <a:solidFill>
                  <a:srgbClr val="000000"/>
                </a:solidFill>
                <a:latin typeface="Times New Roman" panose="02020603050405020304" pitchFamily="18" charset="0"/>
              </a:rPr>
              <a:t> </a:t>
            </a:r>
            <a:endParaRPr lang="en-US" altLang="en-US" sz="1800" dirty="0">
              <a:solidFill>
                <a:schemeClr val="tx1"/>
              </a:solidFill>
              <a:latin typeface="Tw Cen MT" panose="020B0602020104020603" pitchFamily="34" charset="0"/>
            </a:endParaRPr>
          </a:p>
        </p:txBody>
      </p:sp>
    </p:spTree>
  </p:cSld>
  <p:clrMapOvr>
    <a:masterClrMapping/>
  </p:clrMapOvr>
</p:sld>
</file>

<file path=ppt/theme/theme1.xml><?xml version="1.0" encoding="utf-8"?>
<a:theme xmlns:a="http://schemas.openxmlformats.org/drawingml/2006/main" name="SREB Debut ">
  <a:themeElements>
    <a:clrScheme name="Custom 27">
      <a:dk1>
        <a:srgbClr val="5D5040"/>
      </a:dk1>
      <a:lt1>
        <a:sysClr val="window" lastClr="FFFFFF"/>
      </a:lt1>
      <a:dk2>
        <a:srgbClr val="2758BC"/>
      </a:dk2>
      <a:lt2>
        <a:srgbClr val="A6A6A6"/>
      </a:lt2>
      <a:accent1>
        <a:srgbClr val="F8971D"/>
      </a:accent1>
      <a:accent2>
        <a:srgbClr val="FDBE57"/>
      </a:accent2>
      <a:accent3>
        <a:srgbClr val="2758BC"/>
      </a:accent3>
      <a:accent4>
        <a:srgbClr val="7C6A55"/>
      </a:accent4>
      <a:accent5>
        <a:srgbClr val="5D5040"/>
      </a:accent5>
      <a:accent6>
        <a:srgbClr val="C5C19D"/>
      </a:accent6>
      <a:hlink>
        <a:srgbClr val="2758BC"/>
      </a:hlink>
      <a:folHlink>
        <a:srgbClr val="F8971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Custom 24">
      <a:dk1>
        <a:srgbClr val="F8971D"/>
      </a:dk1>
      <a:lt1>
        <a:sysClr val="window" lastClr="FFFFFF"/>
      </a:lt1>
      <a:dk2>
        <a:srgbClr val="005694"/>
      </a:dk2>
      <a:lt2>
        <a:srgbClr val="ACA095"/>
      </a:lt2>
      <a:accent1>
        <a:srgbClr val="F8971D"/>
      </a:accent1>
      <a:accent2>
        <a:srgbClr val="FDBE57"/>
      </a:accent2>
      <a:accent3>
        <a:srgbClr val="005694"/>
      </a:accent3>
      <a:accent4>
        <a:srgbClr val="7C6A55"/>
      </a:accent4>
      <a:accent5>
        <a:srgbClr val="5D5040"/>
      </a:accent5>
      <a:accent6>
        <a:srgbClr val="C5C19D"/>
      </a:accent6>
      <a:hlink>
        <a:srgbClr val="0000FF"/>
      </a:hlink>
      <a:folHlink>
        <a:srgbClr val="F8971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Custom 24">
      <a:dk1>
        <a:srgbClr val="F8971D"/>
      </a:dk1>
      <a:lt1>
        <a:sysClr val="window" lastClr="FFFFFF"/>
      </a:lt1>
      <a:dk2>
        <a:srgbClr val="005694"/>
      </a:dk2>
      <a:lt2>
        <a:srgbClr val="ACA095"/>
      </a:lt2>
      <a:accent1>
        <a:srgbClr val="F8971D"/>
      </a:accent1>
      <a:accent2>
        <a:srgbClr val="FDBE57"/>
      </a:accent2>
      <a:accent3>
        <a:srgbClr val="005694"/>
      </a:accent3>
      <a:accent4>
        <a:srgbClr val="7C6A55"/>
      </a:accent4>
      <a:accent5>
        <a:srgbClr val="5D5040"/>
      </a:accent5>
      <a:accent6>
        <a:srgbClr val="C5C19D"/>
      </a:accent6>
      <a:hlink>
        <a:srgbClr val="0000FF"/>
      </a:hlink>
      <a:folHlink>
        <a:srgbClr val="F8971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CB2D215-CAA1-4DDD-8798-3DD9A8D6C2FE}"/>
</file>

<file path=customXml/itemProps2.xml><?xml version="1.0" encoding="utf-8"?>
<ds:datastoreItem xmlns:ds="http://schemas.openxmlformats.org/officeDocument/2006/customXml" ds:itemID="{573CE79E-A61A-444E-B3A2-0F23F4482BF7}"/>
</file>

<file path=customXml/itemProps3.xml><?xml version="1.0" encoding="utf-8"?>
<ds:datastoreItem xmlns:ds="http://schemas.openxmlformats.org/officeDocument/2006/customXml" ds:itemID="{D877722F-6E1F-45E0-B8F6-490F68644777}"/>
</file>

<file path=docProps/app.xml><?xml version="1.0" encoding="utf-8"?>
<Properties xmlns="http://schemas.openxmlformats.org/officeDocument/2006/extended-properties" xmlns:vt="http://schemas.openxmlformats.org/officeDocument/2006/docPropsVTypes">
  <TotalTime>25</TotalTime>
  <Words>1537</Words>
  <Application>Microsoft Office PowerPoint</Application>
  <PresentationFormat>Widescreen</PresentationFormat>
  <Paragraphs>188</Paragraphs>
  <Slides>18</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Georgia</vt:lpstr>
      <vt:lpstr>HelveticaNeueLT Std Lt Cn</vt:lpstr>
      <vt:lpstr>Kepler Std Light</vt:lpstr>
      <vt:lpstr>Times New Roman</vt:lpstr>
      <vt:lpstr>Tw Cen MT</vt:lpstr>
      <vt:lpstr>SREB Debut </vt:lpstr>
      <vt:lpstr>Adult Education Preparing for a New Workforce</vt:lpstr>
      <vt:lpstr>PowerPoint Presentation</vt:lpstr>
      <vt:lpstr>A More Dependent Population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Working Toward a Unified Vision</vt:lpstr>
      <vt:lpstr>Setting Workforce “North Star”</vt:lpstr>
      <vt:lpstr>Ensure that your programs help everyone take part in achieving the vision</vt:lpstr>
      <vt:lpstr>Work-Based Learning Recommendations</vt:lpstr>
      <vt:lpstr>Recommendations</vt:lpstr>
      <vt:lpstr>Recommendations continued..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Adult Education Preparing for a New Workforce</dc:title>
  <dc:creator>Stephen Pruitt</dc:creator>
  <cp:lastModifiedBy>Stephen Pruitt</cp:lastModifiedBy>
  <cp:revision>3</cp:revision>
  <dcterms:created xsi:type="dcterms:W3CDTF">2020-10-05T15:54:04Z</dcterms:created>
  <dcterms:modified xsi:type="dcterms:W3CDTF">2020-10-05T17:20:55Z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