
<file path=[Content_Types].xml><?xml version="1.0" encoding="utf-8"?>
<Types xmlns="http://schemas.openxmlformats.org/package/2006/content-types">
  <Default Extension="svg" ContentType="image/sv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3" r:id="rId1"/>
  </p:sldMasterIdLst>
  <p:notesMasterIdLst>
    <p:notesMasterId r:id="rId15"/>
  </p:notesMasterIdLst>
  <p:sldIdLst>
    <p:sldId id="283" r:id="rId2"/>
    <p:sldId id="300" r:id="rId3"/>
    <p:sldId id="287" r:id="rId4"/>
    <p:sldId id="257" r:id="rId5"/>
    <p:sldId id="304" r:id="rId6"/>
    <p:sldId id="288" r:id="rId7"/>
    <p:sldId id="264" r:id="rId8"/>
    <p:sldId id="301" r:id="rId9"/>
    <p:sldId id="303" r:id="rId10"/>
    <p:sldId id="306" r:id="rId11"/>
    <p:sldId id="302" r:id="rId12"/>
    <p:sldId id="298" r:id="rId13"/>
    <p:sldId id="29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7C80"/>
    <a:srgbClr val="FF9999"/>
    <a:srgbClr val="FFCC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6" d="100"/>
          <a:sy n="66" d="100"/>
        </p:scale>
        <p:origin x="4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92CC26-8794-4237-AA2E-90BAE56ACFF2}" type="doc">
      <dgm:prSet loTypeId="urn:microsoft.com/office/officeart/2018/2/layout/IconVerticalSolidList" loCatId="icon" qsTypeId="urn:microsoft.com/office/officeart/2005/8/quickstyle/3d1" qsCatId="3D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521B58A-B761-4458-B99D-6C82F3BD595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/>
            <a:t>The history of racial discrimination and oppression in Georgia</a:t>
          </a:r>
        </a:p>
      </dgm:t>
    </dgm:pt>
    <dgm:pt modelId="{02BAA55E-D9EC-4ED5-9173-23B1D76D3EE4}" type="parTrans" cxnId="{F15E7144-C61F-4EDA-A43F-14FEE15F004A}">
      <dgm:prSet/>
      <dgm:spPr/>
      <dgm:t>
        <a:bodyPr/>
        <a:lstStyle/>
        <a:p>
          <a:endParaRPr lang="en-US"/>
        </a:p>
      </dgm:t>
    </dgm:pt>
    <dgm:pt modelId="{9B652989-97FA-4EE0-B908-14E273C70A70}" type="sibTrans" cxnId="{F15E7144-C61F-4EDA-A43F-14FEE15F004A}">
      <dgm:prSet/>
      <dgm:spPr/>
      <dgm:t>
        <a:bodyPr/>
        <a:lstStyle/>
        <a:p>
          <a:endParaRPr lang="en-US"/>
        </a:p>
      </dgm:t>
    </dgm:pt>
    <dgm:pt modelId="{38159AD7-D80D-4CD2-A94C-9CC06068C5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/>
            <a:t>Relationship between race, drug laws, and mass incarceration</a:t>
          </a:r>
        </a:p>
      </dgm:t>
    </dgm:pt>
    <dgm:pt modelId="{C4519BE8-B14D-4C2A-BFD3-98E308A49BC8}" type="parTrans" cxnId="{745EF052-82B9-45A0-B4F2-40FC2C96F51F}">
      <dgm:prSet/>
      <dgm:spPr/>
      <dgm:t>
        <a:bodyPr/>
        <a:lstStyle/>
        <a:p>
          <a:endParaRPr lang="en-US"/>
        </a:p>
      </dgm:t>
    </dgm:pt>
    <dgm:pt modelId="{B2891617-790E-4FE7-A28F-48CAE0561F2D}" type="sibTrans" cxnId="{745EF052-82B9-45A0-B4F2-40FC2C96F51F}">
      <dgm:prSet/>
      <dgm:spPr/>
      <dgm:t>
        <a:bodyPr/>
        <a:lstStyle/>
        <a:p>
          <a:endParaRPr lang="en-US"/>
        </a:p>
      </dgm:t>
    </dgm:pt>
    <dgm:pt modelId="{F87F5988-0D6E-48F2-81D6-90402D0F104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Georgia’s commitment to being smart on crime, safety and justice</a:t>
          </a:r>
        </a:p>
      </dgm:t>
    </dgm:pt>
    <dgm:pt modelId="{621D8A3F-D269-4169-895B-259034527F9B}" type="parTrans" cxnId="{9685B314-DC43-49A0-834C-C0D7F2C65448}">
      <dgm:prSet/>
      <dgm:spPr/>
      <dgm:t>
        <a:bodyPr/>
        <a:lstStyle/>
        <a:p>
          <a:endParaRPr lang="en-US"/>
        </a:p>
      </dgm:t>
    </dgm:pt>
    <dgm:pt modelId="{9CDE3812-F083-4955-97F8-EAF98BC29DA9}" type="sibTrans" cxnId="{9685B314-DC43-49A0-834C-C0D7F2C65448}">
      <dgm:prSet/>
      <dgm:spPr/>
      <dgm:t>
        <a:bodyPr/>
        <a:lstStyle/>
        <a:p>
          <a:endParaRPr lang="en-US"/>
        </a:p>
      </dgm:t>
    </dgm:pt>
    <dgm:pt modelId="{C95DB0C7-7831-489B-8920-AB95254F167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Practicing redemption and restoring humanity</a:t>
          </a:r>
        </a:p>
      </dgm:t>
    </dgm:pt>
    <dgm:pt modelId="{3BAA74D1-8A8F-4EA2-B4F6-1F58B05CA018}" type="sibTrans" cxnId="{9125A670-661E-4D8F-977E-C479AF95DD89}">
      <dgm:prSet/>
      <dgm:spPr/>
      <dgm:t>
        <a:bodyPr/>
        <a:lstStyle/>
        <a:p>
          <a:endParaRPr lang="en-US"/>
        </a:p>
      </dgm:t>
    </dgm:pt>
    <dgm:pt modelId="{8AEE35E9-AB34-4754-A112-072B138CCF6E}" type="parTrans" cxnId="{9125A670-661E-4D8F-977E-C479AF95DD89}">
      <dgm:prSet/>
      <dgm:spPr/>
      <dgm:t>
        <a:bodyPr/>
        <a:lstStyle/>
        <a:p>
          <a:endParaRPr lang="en-US"/>
        </a:p>
      </dgm:t>
    </dgm:pt>
    <dgm:pt modelId="{E92DA74C-C944-4538-A438-4B32AD3A1200}" type="pres">
      <dgm:prSet presAssocID="{DC92CC26-8794-4237-AA2E-90BAE56ACFF2}" presName="root" presStyleCnt="0">
        <dgm:presLayoutVars>
          <dgm:dir/>
          <dgm:resizeHandles val="exact"/>
        </dgm:presLayoutVars>
      </dgm:prSet>
      <dgm:spPr/>
    </dgm:pt>
    <dgm:pt modelId="{A653EB08-0913-4CEF-8DFD-C9056ABD9957}" type="pres">
      <dgm:prSet presAssocID="{1521B58A-B761-4458-B99D-6C82F3BD595C}" presName="compNode" presStyleCnt="0"/>
      <dgm:spPr/>
    </dgm:pt>
    <dgm:pt modelId="{4C545A49-4387-4F65-99E2-E1E1453F8F5F}" type="pres">
      <dgm:prSet presAssocID="{1521B58A-B761-4458-B99D-6C82F3BD595C}" presName="bgRect" presStyleLbl="bgShp" presStyleIdx="0" presStyleCnt="4"/>
      <dgm:spPr/>
    </dgm:pt>
    <dgm:pt modelId="{DCF69421-1692-493D-8E91-22BA1C4C1339}" type="pres">
      <dgm:prSet presAssocID="{1521B58A-B761-4458-B99D-6C82F3BD595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4A6E4812-4DD1-4F73-A6A8-1FBFD56D31B5}" type="pres">
      <dgm:prSet presAssocID="{1521B58A-B761-4458-B99D-6C82F3BD595C}" presName="spaceRect" presStyleCnt="0"/>
      <dgm:spPr/>
    </dgm:pt>
    <dgm:pt modelId="{546C45A3-F672-48C5-84A8-77B87CFEE760}" type="pres">
      <dgm:prSet presAssocID="{1521B58A-B761-4458-B99D-6C82F3BD595C}" presName="parTx" presStyleLbl="revTx" presStyleIdx="0" presStyleCnt="4">
        <dgm:presLayoutVars>
          <dgm:chMax val="0"/>
          <dgm:chPref val="0"/>
        </dgm:presLayoutVars>
      </dgm:prSet>
      <dgm:spPr/>
    </dgm:pt>
    <dgm:pt modelId="{2B748212-BB6D-45AA-9ADC-E0E760C7C13F}" type="pres">
      <dgm:prSet presAssocID="{9B652989-97FA-4EE0-B908-14E273C70A70}" presName="sibTrans" presStyleCnt="0"/>
      <dgm:spPr/>
    </dgm:pt>
    <dgm:pt modelId="{D08F7806-D8D9-41B7-8ECF-19362045A658}" type="pres">
      <dgm:prSet presAssocID="{38159AD7-D80D-4CD2-A94C-9CC06068C509}" presName="compNode" presStyleCnt="0"/>
      <dgm:spPr/>
    </dgm:pt>
    <dgm:pt modelId="{FEC622D5-8FFD-4D93-A067-E144A344C35C}" type="pres">
      <dgm:prSet presAssocID="{38159AD7-D80D-4CD2-A94C-9CC06068C509}" presName="bgRect" presStyleLbl="bgShp" presStyleIdx="1" presStyleCnt="4" custLinFactNeighborX="-87"/>
      <dgm:spPr/>
    </dgm:pt>
    <dgm:pt modelId="{75608595-7C2B-4CD3-8596-65487020536D}" type="pres">
      <dgm:prSet presAssocID="{38159AD7-D80D-4CD2-A94C-9CC06068C50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cuffs"/>
        </a:ext>
      </dgm:extLst>
    </dgm:pt>
    <dgm:pt modelId="{5DC26112-D9A4-45F7-9726-4C2236DE0E6B}" type="pres">
      <dgm:prSet presAssocID="{38159AD7-D80D-4CD2-A94C-9CC06068C509}" presName="spaceRect" presStyleCnt="0"/>
      <dgm:spPr/>
    </dgm:pt>
    <dgm:pt modelId="{BA516708-C24A-47DD-B5B1-D2BA4FB1A672}" type="pres">
      <dgm:prSet presAssocID="{38159AD7-D80D-4CD2-A94C-9CC06068C509}" presName="parTx" presStyleLbl="revTx" presStyleIdx="1" presStyleCnt="4">
        <dgm:presLayoutVars>
          <dgm:chMax val="0"/>
          <dgm:chPref val="0"/>
        </dgm:presLayoutVars>
      </dgm:prSet>
      <dgm:spPr/>
    </dgm:pt>
    <dgm:pt modelId="{02B740CE-B773-46B6-B9DA-70370DA1999D}" type="pres">
      <dgm:prSet presAssocID="{B2891617-790E-4FE7-A28F-48CAE0561F2D}" presName="sibTrans" presStyleCnt="0"/>
      <dgm:spPr/>
    </dgm:pt>
    <dgm:pt modelId="{675ACB07-6AB1-4865-A27A-234F63A387C8}" type="pres">
      <dgm:prSet presAssocID="{F87F5988-0D6E-48F2-81D6-90402D0F1046}" presName="compNode" presStyleCnt="0"/>
      <dgm:spPr/>
    </dgm:pt>
    <dgm:pt modelId="{793337C8-97D2-43D5-BCC8-8009B7AB118D}" type="pres">
      <dgm:prSet presAssocID="{F87F5988-0D6E-48F2-81D6-90402D0F1046}" presName="bgRect" presStyleLbl="bgShp" presStyleIdx="2" presStyleCnt="4"/>
      <dgm:spPr/>
    </dgm:pt>
    <dgm:pt modelId="{E32B758E-DF6A-47C8-96B9-A45978D836F8}" type="pres">
      <dgm:prSet presAssocID="{F87F5988-0D6E-48F2-81D6-90402D0F104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35371E33-D111-42EB-8350-36F54FD02A84}" type="pres">
      <dgm:prSet presAssocID="{F87F5988-0D6E-48F2-81D6-90402D0F1046}" presName="spaceRect" presStyleCnt="0"/>
      <dgm:spPr/>
    </dgm:pt>
    <dgm:pt modelId="{91D879ED-B11E-4FF2-8D8F-DC94AF7B67B9}" type="pres">
      <dgm:prSet presAssocID="{F87F5988-0D6E-48F2-81D6-90402D0F1046}" presName="parTx" presStyleLbl="revTx" presStyleIdx="2" presStyleCnt="4">
        <dgm:presLayoutVars>
          <dgm:chMax val="0"/>
          <dgm:chPref val="0"/>
        </dgm:presLayoutVars>
      </dgm:prSet>
      <dgm:spPr/>
    </dgm:pt>
    <dgm:pt modelId="{61476839-5492-4E00-AA41-E4C572BC709C}" type="pres">
      <dgm:prSet presAssocID="{9CDE3812-F083-4955-97F8-EAF98BC29DA9}" presName="sibTrans" presStyleCnt="0"/>
      <dgm:spPr/>
    </dgm:pt>
    <dgm:pt modelId="{6347D9B7-85FF-4C27-840F-373E6F405C19}" type="pres">
      <dgm:prSet presAssocID="{C95DB0C7-7831-489B-8920-AB95254F1673}" presName="compNode" presStyleCnt="0"/>
      <dgm:spPr/>
    </dgm:pt>
    <dgm:pt modelId="{C811CCE2-3139-474B-98B4-53FC93DB588A}" type="pres">
      <dgm:prSet presAssocID="{C95DB0C7-7831-489B-8920-AB95254F1673}" presName="bgRect" presStyleLbl="bgShp" presStyleIdx="3" presStyleCnt="4" custScaleY="93913"/>
      <dgm:spPr/>
    </dgm:pt>
    <dgm:pt modelId="{33A109D0-D052-44DC-B26E-AB2B48BAE924}" type="pres">
      <dgm:prSet presAssocID="{C95DB0C7-7831-489B-8920-AB95254F167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esent"/>
        </a:ext>
      </dgm:extLst>
    </dgm:pt>
    <dgm:pt modelId="{4112CCCD-8EBF-40FD-9F59-5E671A990CFE}" type="pres">
      <dgm:prSet presAssocID="{C95DB0C7-7831-489B-8920-AB95254F1673}" presName="spaceRect" presStyleCnt="0"/>
      <dgm:spPr/>
    </dgm:pt>
    <dgm:pt modelId="{7592C5DA-AF36-478A-B9F3-D0DDF6F468C0}" type="pres">
      <dgm:prSet presAssocID="{C95DB0C7-7831-489B-8920-AB95254F167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685B314-DC43-49A0-834C-C0D7F2C65448}" srcId="{DC92CC26-8794-4237-AA2E-90BAE56ACFF2}" destId="{F87F5988-0D6E-48F2-81D6-90402D0F1046}" srcOrd="2" destOrd="0" parTransId="{621D8A3F-D269-4169-895B-259034527F9B}" sibTransId="{9CDE3812-F083-4955-97F8-EAF98BC29DA9}"/>
    <dgm:cxn modelId="{50ED4B21-A564-45FA-BA63-3447BDB05089}" type="presOf" srcId="{F87F5988-0D6E-48F2-81D6-90402D0F1046}" destId="{91D879ED-B11E-4FF2-8D8F-DC94AF7B67B9}" srcOrd="0" destOrd="0" presId="urn:microsoft.com/office/officeart/2018/2/layout/IconVerticalSolidList"/>
    <dgm:cxn modelId="{40AB023A-980D-4A7C-A8C7-883686D2BFFF}" type="presOf" srcId="{C95DB0C7-7831-489B-8920-AB95254F1673}" destId="{7592C5DA-AF36-478A-B9F3-D0DDF6F468C0}" srcOrd="0" destOrd="0" presId="urn:microsoft.com/office/officeart/2018/2/layout/IconVerticalSolidList"/>
    <dgm:cxn modelId="{8ED89263-EB0D-402F-97FF-4694C40D7940}" type="presOf" srcId="{DC92CC26-8794-4237-AA2E-90BAE56ACFF2}" destId="{E92DA74C-C944-4538-A438-4B32AD3A1200}" srcOrd="0" destOrd="0" presId="urn:microsoft.com/office/officeart/2018/2/layout/IconVerticalSolidList"/>
    <dgm:cxn modelId="{F15E7144-C61F-4EDA-A43F-14FEE15F004A}" srcId="{DC92CC26-8794-4237-AA2E-90BAE56ACFF2}" destId="{1521B58A-B761-4458-B99D-6C82F3BD595C}" srcOrd="0" destOrd="0" parTransId="{02BAA55E-D9EC-4ED5-9173-23B1D76D3EE4}" sibTransId="{9B652989-97FA-4EE0-B908-14E273C70A70}"/>
    <dgm:cxn modelId="{9125A670-661E-4D8F-977E-C479AF95DD89}" srcId="{DC92CC26-8794-4237-AA2E-90BAE56ACFF2}" destId="{C95DB0C7-7831-489B-8920-AB95254F1673}" srcOrd="3" destOrd="0" parTransId="{8AEE35E9-AB34-4754-A112-072B138CCF6E}" sibTransId="{3BAA74D1-8A8F-4EA2-B4F6-1F58B05CA018}"/>
    <dgm:cxn modelId="{745EF052-82B9-45A0-B4F2-40FC2C96F51F}" srcId="{DC92CC26-8794-4237-AA2E-90BAE56ACFF2}" destId="{38159AD7-D80D-4CD2-A94C-9CC06068C509}" srcOrd="1" destOrd="0" parTransId="{C4519BE8-B14D-4C2A-BFD3-98E308A49BC8}" sibTransId="{B2891617-790E-4FE7-A28F-48CAE0561F2D}"/>
    <dgm:cxn modelId="{BA90CE8D-0815-4421-82FE-0EC7A6C12265}" type="presOf" srcId="{1521B58A-B761-4458-B99D-6C82F3BD595C}" destId="{546C45A3-F672-48C5-84A8-77B87CFEE760}" srcOrd="0" destOrd="0" presId="urn:microsoft.com/office/officeart/2018/2/layout/IconVerticalSolidList"/>
    <dgm:cxn modelId="{0642DCA6-B270-4813-A5CA-8C99B420609B}" type="presOf" srcId="{38159AD7-D80D-4CD2-A94C-9CC06068C509}" destId="{BA516708-C24A-47DD-B5B1-D2BA4FB1A672}" srcOrd="0" destOrd="0" presId="urn:microsoft.com/office/officeart/2018/2/layout/IconVerticalSolidList"/>
    <dgm:cxn modelId="{080E412F-A27F-4EB2-9271-4A8FAF7E4AFD}" type="presParOf" srcId="{E92DA74C-C944-4538-A438-4B32AD3A1200}" destId="{A653EB08-0913-4CEF-8DFD-C9056ABD9957}" srcOrd="0" destOrd="0" presId="urn:microsoft.com/office/officeart/2018/2/layout/IconVerticalSolidList"/>
    <dgm:cxn modelId="{CA62026E-0DCD-44D3-B294-E80CD23AA926}" type="presParOf" srcId="{A653EB08-0913-4CEF-8DFD-C9056ABD9957}" destId="{4C545A49-4387-4F65-99E2-E1E1453F8F5F}" srcOrd="0" destOrd="0" presId="urn:microsoft.com/office/officeart/2018/2/layout/IconVerticalSolidList"/>
    <dgm:cxn modelId="{EF4DC375-0D9E-4F66-943B-56346279D196}" type="presParOf" srcId="{A653EB08-0913-4CEF-8DFD-C9056ABD9957}" destId="{DCF69421-1692-493D-8E91-22BA1C4C1339}" srcOrd="1" destOrd="0" presId="urn:microsoft.com/office/officeart/2018/2/layout/IconVerticalSolidList"/>
    <dgm:cxn modelId="{89E306D6-BEBD-46BA-9CDC-D8632AB1F894}" type="presParOf" srcId="{A653EB08-0913-4CEF-8DFD-C9056ABD9957}" destId="{4A6E4812-4DD1-4F73-A6A8-1FBFD56D31B5}" srcOrd="2" destOrd="0" presId="urn:microsoft.com/office/officeart/2018/2/layout/IconVerticalSolidList"/>
    <dgm:cxn modelId="{62855FC5-0F9D-4DA5-8040-C4802BC8E2F1}" type="presParOf" srcId="{A653EB08-0913-4CEF-8DFD-C9056ABD9957}" destId="{546C45A3-F672-48C5-84A8-77B87CFEE760}" srcOrd="3" destOrd="0" presId="urn:microsoft.com/office/officeart/2018/2/layout/IconVerticalSolidList"/>
    <dgm:cxn modelId="{192BCDD4-CB65-4B35-93EA-AA71DE4D792F}" type="presParOf" srcId="{E92DA74C-C944-4538-A438-4B32AD3A1200}" destId="{2B748212-BB6D-45AA-9ADC-E0E760C7C13F}" srcOrd="1" destOrd="0" presId="urn:microsoft.com/office/officeart/2018/2/layout/IconVerticalSolidList"/>
    <dgm:cxn modelId="{F05E3D04-7588-4DD1-A793-8FE6A341E164}" type="presParOf" srcId="{E92DA74C-C944-4538-A438-4B32AD3A1200}" destId="{D08F7806-D8D9-41B7-8ECF-19362045A658}" srcOrd="2" destOrd="0" presId="urn:microsoft.com/office/officeart/2018/2/layout/IconVerticalSolidList"/>
    <dgm:cxn modelId="{FBB26B76-B579-4C88-95EA-C03543E12F66}" type="presParOf" srcId="{D08F7806-D8D9-41B7-8ECF-19362045A658}" destId="{FEC622D5-8FFD-4D93-A067-E144A344C35C}" srcOrd="0" destOrd="0" presId="urn:microsoft.com/office/officeart/2018/2/layout/IconVerticalSolidList"/>
    <dgm:cxn modelId="{36A93398-1EFE-46E3-AFF5-1CA4E73C24B2}" type="presParOf" srcId="{D08F7806-D8D9-41B7-8ECF-19362045A658}" destId="{75608595-7C2B-4CD3-8596-65487020536D}" srcOrd="1" destOrd="0" presId="urn:microsoft.com/office/officeart/2018/2/layout/IconVerticalSolidList"/>
    <dgm:cxn modelId="{E494C486-00D0-4691-B09B-85E9ED197DF2}" type="presParOf" srcId="{D08F7806-D8D9-41B7-8ECF-19362045A658}" destId="{5DC26112-D9A4-45F7-9726-4C2236DE0E6B}" srcOrd="2" destOrd="0" presId="urn:microsoft.com/office/officeart/2018/2/layout/IconVerticalSolidList"/>
    <dgm:cxn modelId="{EDC020A1-6221-46A4-82E8-7B2D610D226B}" type="presParOf" srcId="{D08F7806-D8D9-41B7-8ECF-19362045A658}" destId="{BA516708-C24A-47DD-B5B1-D2BA4FB1A672}" srcOrd="3" destOrd="0" presId="urn:microsoft.com/office/officeart/2018/2/layout/IconVerticalSolidList"/>
    <dgm:cxn modelId="{11090BEC-1290-457D-A6A8-8425EADA56D5}" type="presParOf" srcId="{E92DA74C-C944-4538-A438-4B32AD3A1200}" destId="{02B740CE-B773-46B6-B9DA-70370DA1999D}" srcOrd="3" destOrd="0" presId="urn:microsoft.com/office/officeart/2018/2/layout/IconVerticalSolidList"/>
    <dgm:cxn modelId="{70C7DCFB-7E22-4561-B393-6889CA2F2589}" type="presParOf" srcId="{E92DA74C-C944-4538-A438-4B32AD3A1200}" destId="{675ACB07-6AB1-4865-A27A-234F63A387C8}" srcOrd="4" destOrd="0" presId="urn:microsoft.com/office/officeart/2018/2/layout/IconVerticalSolidList"/>
    <dgm:cxn modelId="{248E872B-53EC-4B7E-877C-734409CA6BED}" type="presParOf" srcId="{675ACB07-6AB1-4865-A27A-234F63A387C8}" destId="{793337C8-97D2-43D5-BCC8-8009B7AB118D}" srcOrd="0" destOrd="0" presId="urn:microsoft.com/office/officeart/2018/2/layout/IconVerticalSolidList"/>
    <dgm:cxn modelId="{A8954F1B-2F48-49DB-B9D4-CEE12FF5C82B}" type="presParOf" srcId="{675ACB07-6AB1-4865-A27A-234F63A387C8}" destId="{E32B758E-DF6A-47C8-96B9-A45978D836F8}" srcOrd="1" destOrd="0" presId="urn:microsoft.com/office/officeart/2018/2/layout/IconVerticalSolidList"/>
    <dgm:cxn modelId="{CFEDBB7F-D5CD-4B54-9A55-D7F991AA1246}" type="presParOf" srcId="{675ACB07-6AB1-4865-A27A-234F63A387C8}" destId="{35371E33-D111-42EB-8350-36F54FD02A84}" srcOrd="2" destOrd="0" presId="urn:microsoft.com/office/officeart/2018/2/layout/IconVerticalSolidList"/>
    <dgm:cxn modelId="{0B0624BB-D102-43A9-B059-9B01D4154546}" type="presParOf" srcId="{675ACB07-6AB1-4865-A27A-234F63A387C8}" destId="{91D879ED-B11E-4FF2-8D8F-DC94AF7B67B9}" srcOrd="3" destOrd="0" presId="urn:microsoft.com/office/officeart/2018/2/layout/IconVerticalSolidList"/>
    <dgm:cxn modelId="{4094347A-4E94-4416-8C44-BD08512D9100}" type="presParOf" srcId="{E92DA74C-C944-4538-A438-4B32AD3A1200}" destId="{61476839-5492-4E00-AA41-E4C572BC709C}" srcOrd="5" destOrd="0" presId="urn:microsoft.com/office/officeart/2018/2/layout/IconVerticalSolidList"/>
    <dgm:cxn modelId="{C013F9D2-8E5D-49BC-9D1E-736286B56D72}" type="presParOf" srcId="{E92DA74C-C944-4538-A438-4B32AD3A1200}" destId="{6347D9B7-85FF-4C27-840F-373E6F405C19}" srcOrd="6" destOrd="0" presId="urn:microsoft.com/office/officeart/2018/2/layout/IconVerticalSolidList"/>
    <dgm:cxn modelId="{D6D9E455-371E-474D-87B0-23A1582FBB31}" type="presParOf" srcId="{6347D9B7-85FF-4C27-840F-373E6F405C19}" destId="{C811CCE2-3139-474B-98B4-53FC93DB588A}" srcOrd="0" destOrd="0" presId="urn:microsoft.com/office/officeart/2018/2/layout/IconVerticalSolidList"/>
    <dgm:cxn modelId="{CE4B5465-0568-44D3-BC89-6A45D0D69DF3}" type="presParOf" srcId="{6347D9B7-85FF-4C27-840F-373E6F405C19}" destId="{33A109D0-D052-44DC-B26E-AB2B48BAE924}" srcOrd="1" destOrd="0" presId="urn:microsoft.com/office/officeart/2018/2/layout/IconVerticalSolidList"/>
    <dgm:cxn modelId="{21F07470-C784-49C6-85E5-8404F2166D39}" type="presParOf" srcId="{6347D9B7-85FF-4C27-840F-373E6F405C19}" destId="{4112CCCD-8EBF-40FD-9F59-5E671A990CFE}" srcOrd="2" destOrd="0" presId="urn:microsoft.com/office/officeart/2018/2/layout/IconVerticalSolidList"/>
    <dgm:cxn modelId="{4A02F57C-9FE6-40AC-BC91-6AF0FBE92C51}" type="presParOf" srcId="{6347D9B7-85FF-4C27-840F-373E6F405C19}" destId="{7592C5DA-AF36-478A-B9F3-D0DDF6F468C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0424D8-5D53-4A7A-87A8-19C04293A238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7E37DB7-775F-4CCD-B096-87BE96FC918C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→ </a:t>
          </a:r>
          <a:r>
            <a:rPr lang="en-US" dirty="0">
              <a:latin typeface="+mn-lt"/>
              <a:cs typeface="Times New Roman" panose="02020603050405020304" pitchFamily="18" charset="0"/>
            </a:rPr>
            <a:t>P</a:t>
          </a:r>
          <a:r>
            <a:rPr lang="en-US" dirty="0"/>
            <a:t>ossible Racist Motives  </a:t>
          </a:r>
        </a:p>
      </dgm:t>
    </dgm:pt>
    <dgm:pt modelId="{39B40368-504A-480A-8B43-532925E018F0}" type="parTrans" cxnId="{4C0DC740-BC05-43BB-A2CA-8792B7658C64}">
      <dgm:prSet/>
      <dgm:spPr/>
      <dgm:t>
        <a:bodyPr/>
        <a:lstStyle/>
        <a:p>
          <a:endParaRPr lang="en-US"/>
        </a:p>
      </dgm:t>
    </dgm:pt>
    <dgm:pt modelId="{84C1B81A-2605-4729-8B31-17A10BE44167}" type="sibTrans" cxnId="{4C0DC740-BC05-43BB-A2CA-8792B7658C64}">
      <dgm:prSet/>
      <dgm:spPr/>
      <dgm:t>
        <a:bodyPr/>
        <a:lstStyle/>
        <a:p>
          <a:endParaRPr lang="en-US"/>
        </a:p>
      </dgm:t>
    </dgm:pt>
    <dgm:pt modelId="{1E739B62-D3A2-42E6-B794-999F8F6EA345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→ </a:t>
          </a:r>
          <a:r>
            <a:rPr lang="en-US" dirty="0"/>
            <a:t>Vague </a:t>
          </a:r>
        </a:p>
      </dgm:t>
    </dgm:pt>
    <dgm:pt modelId="{75840589-0D98-4E34-898D-9FD9EB47C3ED}" type="parTrans" cxnId="{B2860CE3-43C4-4E26-9CCC-1F9A318AAF44}">
      <dgm:prSet/>
      <dgm:spPr/>
      <dgm:t>
        <a:bodyPr/>
        <a:lstStyle/>
        <a:p>
          <a:endParaRPr lang="en-US"/>
        </a:p>
      </dgm:t>
    </dgm:pt>
    <dgm:pt modelId="{365B0F2D-282C-4662-9FE6-BD9332F2A362}" type="sibTrans" cxnId="{B2860CE3-43C4-4E26-9CCC-1F9A318AAF44}">
      <dgm:prSet/>
      <dgm:spPr/>
      <dgm:t>
        <a:bodyPr/>
        <a:lstStyle/>
        <a:p>
          <a:endParaRPr lang="en-US"/>
        </a:p>
      </dgm:t>
    </dgm:pt>
    <dgm:pt modelId="{EEFC94C2-01F1-4B45-B791-3FC715A1ABCE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→ </a:t>
          </a:r>
          <a:r>
            <a:rPr lang="en-US" dirty="0"/>
            <a:t>Meaningless </a:t>
          </a:r>
        </a:p>
      </dgm:t>
    </dgm:pt>
    <dgm:pt modelId="{D889CFB7-3330-4B83-8D2D-5AC3AAACF713}" type="parTrans" cxnId="{8BEB9067-E754-494E-9302-AC71FACD32BF}">
      <dgm:prSet/>
      <dgm:spPr/>
      <dgm:t>
        <a:bodyPr/>
        <a:lstStyle/>
        <a:p>
          <a:endParaRPr lang="en-US"/>
        </a:p>
      </dgm:t>
    </dgm:pt>
    <dgm:pt modelId="{6FCB15BF-9B31-40FE-8F34-B339ABD1520F}" type="sibTrans" cxnId="{8BEB9067-E754-494E-9302-AC71FACD32BF}">
      <dgm:prSet/>
      <dgm:spPr/>
      <dgm:t>
        <a:bodyPr/>
        <a:lstStyle/>
        <a:p>
          <a:endParaRPr lang="en-US"/>
        </a:p>
      </dgm:t>
    </dgm:pt>
    <dgm:pt modelId="{3063398E-660A-4854-AC1D-C78F727420BA}" type="pres">
      <dgm:prSet presAssocID="{9A0424D8-5D53-4A7A-87A8-19C04293A238}" presName="vert0" presStyleCnt="0">
        <dgm:presLayoutVars>
          <dgm:dir/>
          <dgm:animOne val="branch"/>
          <dgm:animLvl val="lvl"/>
        </dgm:presLayoutVars>
      </dgm:prSet>
      <dgm:spPr/>
    </dgm:pt>
    <dgm:pt modelId="{17324E89-5F3C-46E6-AC88-6B8BB2665CF1}" type="pres">
      <dgm:prSet presAssocID="{07E37DB7-775F-4CCD-B096-87BE96FC918C}" presName="thickLine" presStyleLbl="alignNode1" presStyleIdx="0" presStyleCnt="3"/>
      <dgm:spPr/>
    </dgm:pt>
    <dgm:pt modelId="{8F0B6D37-9C23-454C-A27F-DBA720563569}" type="pres">
      <dgm:prSet presAssocID="{07E37DB7-775F-4CCD-B096-87BE96FC918C}" presName="horz1" presStyleCnt="0"/>
      <dgm:spPr/>
    </dgm:pt>
    <dgm:pt modelId="{5AD3C765-D2BB-4CF8-B1AC-7EB3AF5E26D7}" type="pres">
      <dgm:prSet presAssocID="{07E37DB7-775F-4CCD-B096-87BE96FC918C}" presName="tx1" presStyleLbl="revTx" presStyleIdx="0" presStyleCnt="3"/>
      <dgm:spPr/>
    </dgm:pt>
    <dgm:pt modelId="{F484788D-DB3C-4143-A305-416C70C8FF90}" type="pres">
      <dgm:prSet presAssocID="{07E37DB7-775F-4CCD-B096-87BE96FC918C}" presName="vert1" presStyleCnt="0"/>
      <dgm:spPr/>
    </dgm:pt>
    <dgm:pt modelId="{C45EDC60-EC45-487A-A1E3-680D6F7447E4}" type="pres">
      <dgm:prSet presAssocID="{1E739B62-D3A2-42E6-B794-999F8F6EA345}" presName="thickLine" presStyleLbl="alignNode1" presStyleIdx="1" presStyleCnt="3"/>
      <dgm:spPr/>
    </dgm:pt>
    <dgm:pt modelId="{26FDE436-9A69-47A4-AAF4-A14309C9F8EC}" type="pres">
      <dgm:prSet presAssocID="{1E739B62-D3A2-42E6-B794-999F8F6EA345}" presName="horz1" presStyleCnt="0"/>
      <dgm:spPr/>
    </dgm:pt>
    <dgm:pt modelId="{F0E1CCFB-6696-408A-BD4D-5A1A53A6A84E}" type="pres">
      <dgm:prSet presAssocID="{1E739B62-D3A2-42E6-B794-999F8F6EA345}" presName="tx1" presStyleLbl="revTx" presStyleIdx="1" presStyleCnt="3"/>
      <dgm:spPr/>
    </dgm:pt>
    <dgm:pt modelId="{D985637C-632E-4232-BCF7-9BACD85A9B9B}" type="pres">
      <dgm:prSet presAssocID="{1E739B62-D3A2-42E6-B794-999F8F6EA345}" presName="vert1" presStyleCnt="0"/>
      <dgm:spPr/>
    </dgm:pt>
    <dgm:pt modelId="{28B34F6F-8895-4380-ABBF-6DC434E64881}" type="pres">
      <dgm:prSet presAssocID="{EEFC94C2-01F1-4B45-B791-3FC715A1ABCE}" presName="thickLine" presStyleLbl="alignNode1" presStyleIdx="2" presStyleCnt="3"/>
      <dgm:spPr/>
    </dgm:pt>
    <dgm:pt modelId="{9A92A564-B1F8-4D29-995C-1B645C4C8010}" type="pres">
      <dgm:prSet presAssocID="{EEFC94C2-01F1-4B45-B791-3FC715A1ABCE}" presName="horz1" presStyleCnt="0"/>
      <dgm:spPr/>
    </dgm:pt>
    <dgm:pt modelId="{A6F38BC1-6B7E-4878-8CB5-7DF9C2136EE8}" type="pres">
      <dgm:prSet presAssocID="{EEFC94C2-01F1-4B45-B791-3FC715A1ABCE}" presName="tx1" presStyleLbl="revTx" presStyleIdx="2" presStyleCnt="3"/>
      <dgm:spPr/>
    </dgm:pt>
    <dgm:pt modelId="{35B118CD-3662-4325-967D-899B309A2F73}" type="pres">
      <dgm:prSet presAssocID="{EEFC94C2-01F1-4B45-B791-3FC715A1ABCE}" presName="vert1" presStyleCnt="0"/>
      <dgm:spPr/>
    </dgm:pt>
  </dgm:ptLst>
  <dgm:cxnLst>
    <dgm:cxn modelId="{4C0DC740-BC05-43BB-A2CA-8792B7658C64}" srcId="{9A0424D8-5D53-4A7A-87A8-19C04293A238}" destId="{07E37DB7-775F-4CCD-B096-87BE96FC918C}" srcOrd="0" destOrd="0" parTransId="{39B40368-504A-480A-8B43-532925E018F0}" sibTransId="{84C1B81A-2605-4729-8B31-17A10BE44167}"/>
    <dgm:cxn modelId="{C208C245-FE0F-4FFE-B6C6-817F9C63DFD3}" type="presOf" srcId="{EEFC94C2-01F1-4B45-B791-3FC715A1ABCE}" destId="{A6F38BC1-6B7E-4878-8CB5-7DF9C2136EE8}" srcOrd="0" destOrd="0" presId="urn:microsoft.com/office/officeart/2008/layout/LinedList"/>
    <dgm:cxn modelId="{8BEB9067-E754-494E-9302-AC71FACD32BF}" srcId="{9A0424D8-5D53-4A7A-87A8-19C04293A238}" destId="{EEFC94C2-01F1-4B45-B791-3FC715A1ABCE}" srcOrd="2" destOrd="0" parTransId="{D889CFB7-3330-4B83-8D2D-5AC3AAACF713}" sibTransId="{6FCB15BF-9B31-40FE-8F34-B339ABD1520F}"/>
    <dgm:cxn modelId="{AACC8D77-EE6C-436A-8C94-074A114F7610}" type="presOf" srcId="{1E739B62-D3A2-42E6-B794-999F8F6EA345}" destId="{F0E1CCFB-6696-408A-BD4D-5A1A53A6A84E}" srcOrd="0" destOrd="0" presId="urn:microsoft.com/office/officeart/2008/layout/LinedList"/>
    <dgm:cxn modelId="{275BC6C7-D82E-4AD4-B7BC-9F426207CBCA}" type="presOf" srcId="{9A0424D8-5D53-4A7A-87A8-19C04293A238}" destId="{3063398E-660A-4854-AC1D-C78F727420BA}" srcOrd="0" destOrd="0" presId="urn:microsoft.com/office/officeart/2008/layout/LinedList"/>
    <dgm:cxn modelId="{B2860CE3-43C4-4E26-9CCC-1F9A318AAF44}" srcId="{9A0424D8-5D53-4A7A-87A8-19C04293A238}" destId="{1E739B62-D3A2-42E6-B794-999F8F6EA345}" srcOrd="1" destOrd="0" parTransId="{75840589-0D98-4E34-898D-9FD9EB47C3ED}" sibTransId="{365B0F2D-282C-4662-9FE6-BD9332F2A362}"/>
    <dgm:cxn modelId="{6584BEF2-D5BB-4BCA-8A97-F6741AB15981}" type="presOf" srcId="{07E37DB7-775F-4CCD-B096-87BE96FC918C}" destId="{5AD3C765-D2BB-4CF8-B1AC-7EB3AF5E26D7}" srcOrd="0" destOrd="0" presId="urn:microsoft.com/office/officeart/2008/layout/LinedList"/>
    <dgm:cxn modelId="{8AEBF572-0C37-4A88-963D-25DE8C343AFA}" type="presParOf" srcId="{3063398E-660A-4854-AC1D-C78F727420BA}" destId="{17324E89-5F3C-46E6-AC88-6B8BB2665CF1}" srcOrd="0" destOrd="0" presId="urn:microsoft.com/office/officeart/2008/layout/LinedList"/>
    <dgm:cxn modelId="{0F4A14BC-B4B7-4537-8ED3-45E9844F98B6}" type="presParOf" srcId="{3063398E-660A-4854-AC1D-C78F727420BA}" destId="{8F0B6D37-9C23-454C-A27F-DBA720563569}" srcOrd="1" destOrd="0" presId="urn:microsoft.com/office/officeart/2008/layout/LinedList"/>
    <dgm:cxn modelId="{218FB282-CD56-4586-AD02-5C4A5C3D55D6}" type="presParOf" srcId="{8F0B6D37-9C23-454C-A27F-DBA720563569}" destId="{5AD3C765-D2BB-4CF8-B1AC-7EB3AF5E26D7}" srcOrd="0" destOrd="0" presId="urn:microsoft.com/office/officeart/2008/layout/LinedList"/>
    <dgm:cxn modelId="{C376C2D8-BB89-45D9-BBAC-4FAD0AE06A27}" type="presParOf" srcId="{8F0B6D37-9C23-454C-A27F-DBA720563569}" destId="{F484788D-DB3C-4143-A305-416C70C8FF90}" srcOrd="1" destOrd="0" presId="urn:microsoft.com/office/officeart/2008/layout/LinedList"/>
    <dgm:cxn modelId="{C1896416-DAA0-4B09-9D5F-D32D49E9A872}" type="presParOf" srcId="{3063398E-660A-4854-AC1D-C78F727420BA}" destId="{C45EDC60-EC45-487A-A1E3-680D6F7447E4}" srcOrd="2" destOrd="0" presId="urn:microsoft.com/office/officeart/2008/layout/LinedList"/>
    <dgm:cxn modelId="{66A6B61A-23A0-4DEA-B955-B38AEFEDE988}" type="presParOf" srcId="{3063398E-660A-4854-AC1D-C78F727420BA}" destId="{26FDE436-9A69-47A4-AAF4-A14309C9F8EC}" srcOrd="3" destOrd="0" presId="urn:microsoft.com/office/officeart/2008/layout/LinedList"/>
    <dgm:cxn modelId="{43E80742-C5E6-4EFB-808D-AC0408DE5E24}" type="presParOf" srcId="{26FDE436-9A69-47A4-AAF4-A14309C9F8EC}" destId="{F0E1CCFB-6696-408A-BD4D-5A1A53A6A84E}" srcOrd="0" destOrd="0" presId="urn:microsoft.com/office/officeart/2008/layout/LinedList"/>
    <dgm:cxn modelId="{5B793F43-8056-4ED6-A89D-E497C39F3875}" type="presParOf" srcId="{26FDE436-9A69-47A4-AAF4-A14309C9F8EC}" destId="{D985637C-632E-4232-BCF7-9BACD85A9B9B}" srcOrd="1" destOrd="0" presId="urn:microsoft.com/office/officeart/2008/layout/LinedList"/>
    <dgm:cxn modelId="{292D1880-9E2D-48A0-960E-55E8E7162B6A}" type="presParOf" srcId="{3063398E-660A-4854-AC1D-C78F727420BA}" destId="{28B34F6F-8895-4380-ABBF-6DC434E64881}" srcOrd="4" destOrd="0" presId="urn:microsoft.com/office/officeart/2008/layout/LinedList"/>
    <dgm:cxn modelId="{4721AFE4-218F-4663-9691-66FAB46C7176}" type="presParOf" srcId="{3063398E-660A-4854-AC1D-C78F727420BA}" destId="{9A92A564-B1F8-4D29-995C-1B645C4C8010}" srcOrd="5" destOrd="0" presId="urn:microsoft.com/office/officeart/2008/layout/LinedList"/>
    <dgm:cxn modelId="{6B2A5E00-252F-4C1F-9379-CFE8541534E8}" type="presParOf" srcId="{9A92A564-B1F8-4D29-995C-1B645C4C8010}" destId="{A6F38BC1-6B7E-4878-8CB5-7DF9C2136EE8}" srcOrd="0" destOrd="0" presId="urn:microsoft.com/office/officeart/2008/layout/LinedList"/>
    <dgm:cxn modelId="{CADC1E85-38D8-455A-8C5D-6C8ED488A07C}" type="presParOf" srcId="{9A92A564-B1F8-4D29-995C-1B645C4C8010}" destId="{35B118CD-3662-4325-967D-899B309A2F7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45A49-4387-4F65-99E2-E1E1453F8F5F}">
      <dsp:nvSpPr>
        <dsp:cNvPr id="0" name=""/>
        <dsp:cNvSpPr/>
      </dsp:nvSpPr>
      <dsp:spPr>
        <a:xfrm>
          <a:off x="0" y="2001"/>
          <a:ext cx="6692813" cy="10145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CF69421-1692-493D-8E91-22BA1C4C1339}">
      <dsp:nvSpPr>
        <dsp:cNvPr id="0" name=""/>
        <dsp:cNvSpPr/>
      </dsp:nvSpPr>
      <dsp:spPr>
        <a:xfrm>
          <a:off x="306906" y="230279"/>
          <a:ext cx="558011" cy="5580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6C45A3-F672-48C5-84A8-77B87CFEE760}">
      <dsp:nvSpPr>
        <dsp:cNvPr id="0" name=""/>
        <dsp:cNvSpPr/>
      </dsp:nvSpPr>
      <dsp:spPr>
        <a:xfrm>
          <a:off x="1171823" y="2001"/>
          <a:ext cx="5520990" cy="1014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375" tIns="107375" rIns="107375" bIns="10737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history of racial discrimination and oppression in Georgia</a:t>
          </a:r>
        </a:p>
      </dsp:txBody>
      <dsp:txXfrm>
        <a:off x="1171823" y="2001"/>
        <a:ext cx="5520990" cy="1014565"/>
      </dsp:txXfrm>
    </dsp:sp>
    <dsp:sp modelId="{FEC622D5-8FFD-4D93-A067-E144A344C35C}">
      <dsp:nvSpPr>
        <dsp:cNvPr id="0" name=""/>
        <dsp:cNvSpPr/>
      </dsp:nvSpPr>
      <dsp:spPr>
        <a:xfrm>
          <a:off x="0" y="1270208"/>
          <a:ext cx="6692813" cy="10145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5608595-7C2B-4CD3-8596-65487020536D}">
      <dsp:nvSpPr>
        <dsp:cNvPr id="0" name=""/>
        <dsp:cNvSpPr/>
      </dsp:nvSpPr>
      <dsp:spPr>
        <a:xfrm>
          <a:off x="306906" y="1498486"/>
          <a:ext cx="558011" cy="5580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516708-C24A-47DD-B5B1-D2BA4FB1A672}">
      <dsp:nvSpPr>
        <dsp:cNvPr id="0" name=""/>
        <dsp:cNvSpPr/>
      </dsp:nvSpPr>
      <dsp:spPr>
        <a:xfrm>
          <a:off x="1171823" y="1270208"/>
          <a:ext cx="5520990" cy="1014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375" tIns="107375" rIns="107375" bIns="10737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Relationship between race, drug laws, and mass incarceration</a:t>
          </a:r>
        </a:p>
      </dsp:txBody>
      <dsp:txXfrm>
        <a:off x="1171823" y="1270208"/>
        <a:ext cx="5520990" cy="1014565"/>
      </dsp:txXfrm>
    </dsp:sp>
    <dsp:sp modelId="{793337C8-97D2-43D5-BCC8-8009B7AB118D}">
      <dsp:nvSpPr>
        <dsp:cNvPr id="0" name=""/>
        <dsp:cNvSpPr/>
      </dsp:nvSpPr>
      <dsp:spPr>
        <a:xfrm>
          <a:off x="0" y="2538415"/>
          <a:ext cx="6692813" cy="10145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32B758E-DF6A-47C8-96B9-A45978D836F8}">
      <dsp:nvSpPr>
        <dsp:cNvPr id="0" name=""/>
        <dsp:cNvSpPr/>
      </dsp:nvSpPr>
      <dsp:spPr>
        <a:xfrm>
          <a:off x="306906" y="2766692"/>
          <a:ext cx="558011" cy="5580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D879ED-B11E-4FF2-8D8F-DC94AF7B67B9}">
      <dsp:nvSpPr>
        <dsp:cNvPr id="0" name=""/>
        <dsp:cNvSpPr/>
      </dsp:nvSpPr>
      <dsp:spPr>
        <a:xfrm>
          <a:off x="1171823" y="2538415"/>
          <a:ext cx="5520990" cy="1014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375" tIns="107375" rIns="107375" bIns="10737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Georgia’s commitment to being smart on crime, safety and justice</a:t>
          </a:r>
        </a:p>
      </dsp:txBody>
      <dsp:txXfrm>
        <a:off x="1171823" y="2538415"/>
        <a:ext cx="5520990" cy="1014565"/>
      </dsp:txXfrm>
    </dsp:sp>
    <dsp:sp modelId="{C811CCE2-3139-474B-98B4-53FC93DB588A}">
      <dsp:nvSpPr>
        <dsp:cNvPr id="0" name=""/>
        <dsp:cNvSpPr/>
      </dsp:nvSpPr>
      <dsp:spPr>
        <a:xfrm>
          <a:off x="0" y="3837500"/>
          <a:ext cx="6692813" cy="9528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3A109D0-D052-44DC-B26E-AB2B48BAE924}">
      <dsp:nvSpPr>
        <dsp:cNvPr id="0" name=""/>
        <dsp:cNvSpPr/>
      </dsp:nvSpPr>
      <dsp:spPr>
        <a:xfrm>
          <a:off x="306906" y="4034899"/>
          <a:ext cx="558011" cy="55801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92C5DA-AF36-478A-B9F3-D0DDF6F468C0}">
      <dsp:nvSpPr>
        <dsp:cNvPr id="0" name=""/>
        <dsp:cNvSpPr/>
      </dsp:nvSpPr>
      <dsp:spPr>
        <a:xfrm>
          <a:off x="1171823" y="3806622"/>
          <a:ext cx="5520990" cy="1014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375" tIns="107375" rIns="107375" bIns="10737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Practicing redemption and restoring humanity</a:t>
          </a:r>
        </a:p>
      </dsp:txBody>
      <dsp:txXfrm>
        <a:off x="1171823" y="3806622"/>
        <a:ext cx="5520990" cy="10145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24E89-5F3C-46E6-AC88-6B8BB2665CF1}">
      <dsp:nvSpPr>
        <dsp:cNvPr id="0" name=""/>
        <dsp:cNvSpPr/>
      </dsp:nvSpPr>
      <dsp:spPr>
        <a:xfrm>
          <a:off x="0" y="1333"/>
          <a:ext cx="85963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D3C765-D2BB-4CF8-B1AC-7EB3AF5E26D7}">
      <dsp:nvSpPr>
        <dsp:cNvPr id="0" name=""/>
        <dsp:cNvSpPr/>
      </dsp:nvSpPr>
      <dsp:spPr>
        <a:xfrm>
          <a:off x="0" y="1333"/>
          <a:ext cx="8596311" cy="90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→ </a:t>
          </a:r>
          <a:r>
            <a:rPr lang="en-US" sz="4200" kern="1200" dirty="0">
              <a:latin typeface="+mn-lt"/>
              <a:cs typeface="Times New Roman" panose="02020603050405020304" pitchFamily="18" charset="0"/>
            </a:rPr>
            <a:t>P</a:t>
          </a:r>
          <a:r>
            <a:rPr lang="en-US" sz="4200" kern="1200" dirty="0"/>
            <a:t>ossible Racist Motives  </a:t>
          </a:r>
        </a:p>
      </dsp:txBody>
      <dsp:txXfrm>
        <a:off x="0" y="1333"/>
        <a:ext cx="8596311" cy="909249"/>
      </dsp:txXfrm>
    </dsp:sp>
    <dsp:sp modelId="{C45EDC60-EC45-487A-A1E3-680D6F7447E4}">
      <dsp:nvSpPr>
        <dsp:cNvPr id="0" name=""/>
        <dsp:cNvSpPr/>
      </dsp:nvSpPr>
      <dsp:spPr>
        <a:xfrm>
          <a:off x="0" y="910582"/>
          <a:ext cx="85963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E1CCFB-6696-408A-BD4D-5A1A53A6A84E}">
      <dsp:nvSpPr>
        <dsp:cNvPr id="0" name=""/>
        <dsp:cNvSpPr/>
      </dsp:nvSpPr>
      <dsp:spPr>
        <a:xfrm>
          <a:off x="0" y="910582"/>
          <a:ext cx="8596311" cy="90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→ </a:t>
          </a:r>
          <a:r>
            <a:rPr lang="en-US" sz="4200" kern="1200" dirty="0"/>
            <a:t>Vague </a:t>
          </a:r>
        </a:p>
      </dsp:txBody>
      <dsp:txXfrm>
        <a:off x="0" y="910582"/>
        <a:ext cx="8596311" cy="909249"/>
      </dsp:txXfrm>
    </dsp:sp>
    <dsp:sp modelId="{28B34F6F-8895-4380-ABBF-6DC434E64881}">
      <dsp:nvSpPr>
        <dsp:cNvPr id="0" name=""/>
        <dsp:cNvSpPr/>
      </dsp:nvSpPr>
      <dsp:spPr>
        <a:xfrm>
          <a:off x="0" y="1819831"/>
          <a:ext cx="859631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38BC1-6B7E-4878-8CB5-7DF9C2136EE8}">
      <dsp:nvSpPr>
        <dsp:cNvPr id="0" name=""/>
        <dsp:cNvSpPr/>
      </dsp:nvSpPr>
      <dsp:spPr>
        <a:xfrm>
          <a:off x="0" y="1819831"/>
          <a:ext cx="8596311" cy="90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→ </a:t>
          </a:r>
          <a:r>
            <a:rPr lang="en-US" sz="4200" kern="1200" dirty="0"/>
            <a:t>Meaningless </a:t>
          </a:r>
        </a:p>
      </dsp:txBody>
      <dsp:txXfrm>
        <a:off x="0" y="1819831"/>
        <a:ext cx="8596311" cy="9092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8042B-7ADA-4C0C-BB9D-F434F3756189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76CBB-03B3-4473-8895-4C052BED4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43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42B84-2A80-4266-99B4-AB6F725241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AEE2D-9A1A-4785-BAD8-4B35B760F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5C02D-634A-4B26-93CA-6A1EE55AE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A3D-9A0F-4281-98DD-2A37F443369B}" type="datetime1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846FC-9B84-4E3E-87C0-0272305CF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6BF55-04A6-47AD-92BD-E64051A36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195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625E2-D8DA-4FE4-94DA-3BD04D88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7DEC0-7F87-4936-8AB5-6E738B836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DBBB6-3D43-458F-B260-8CC489CC7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CE70C-21A3-4EE7-9467-441DB3D01E1F}" type="datetime1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2970E-2A9D-4D4C-8B88-7C1432F3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80759-2606-4B72-AFF9-1814283E3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34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12BB8-D7C1-4896-9B4F-1BD29FCE9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BF0E7-9F60-41C7-B7FB-FAC7104AA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84609-B6BF-4366-910A-E41F23F6D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6553-F40E-45C0-912F-0E6542EA69E4}" type="datetime1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3719B-EDEF-4762-9971-230046930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D8A89-0EE9-45EF-8AC4-C4D747685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8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98630-7560-464F-BE4E-CEC4B8E4D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A39DA-B90A-4B2F-9FB2-ECB963F71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9D7D1-E593-4B1D-A092-ECB67EFE2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802274-2FB4-4BA4-A4BA-FFECDDBE5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9202-F556-4908-A82B-3F5A8685C060}" type="datetime1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EEE61-EDCF-496C-9FE1-B013ECD89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8B799-4F2B-4BB3-A173-48AD91A4C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48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2E800-3CB0-4010-8662-79E5D399C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8A8AD-2BE6-42CC-8D33-82E42FDCE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29E2C9-EEE7-4A71-B41F-EA2D478ED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F7669-D8E2-41A6-9E3B-49CDA29A6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7C90EA-10DC-4F2B-9EF0-66AB31F307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F492B7-B80E-43CB-8128-A67EA1531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E7DD-D98B-40D5-90C3-7443755B28E0}" type="datetime1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8933B7-D52D-4994-ADD5-6E7A17F26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91FDC3-427D-4E0B-AACE-DD38D7187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9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6F860-AFF0-4AD1-8728-F804536A6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E723CA-8F8E-48CB-8294-B3AF8EDF4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2A0FC-38C6-4E55-AFEE-56A5FB7614D3}" type="datetime1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C4133-DD6C-4BB7-A917-02CF0DFC8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64AD32-D019-4C2D-BDD2-02C1989B2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251601-6CB5-4E17-8482-EB9409048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94BA-D5E4-445F-9508-C48F81EA22CE}" type="datetime1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16B018-BA31-418F-A946-8C2E66B1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58FBD-2065-410E-80FC-CA17995B9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546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D6ED-C6F0-48E2-A5E5-B875F4D5B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5E5EF-0FF2-4F78-B19B-4F10A440C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F1F49-D592-4868-B297-1F8E78ED9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87E2D7-7E39-4ADF-836F-BD57CDEB7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712D3-1049-4225-9719-47E604F775B8}" type="datetime1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64932-0EAB-4B3C-A654-734C170EB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B0A5F-58A4-4286-9B79-C5792C22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52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59EF5-3298-4FE7-8B74-C8C9077C7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1C0A60-DB58-4C4D-9AB7-DB644ACCE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32A80-E455-4B33-92E1-84EB1BD6C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65DEB8-6D50-4E9D-A84A-126564B18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5690A-259F-4097-BE31-E3D9FA9DCCF0}" type="datetime1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90307-244E-4E13-84E1-6BCC036F6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C4560-157D-4FE9-BE4A-6DA9BEC70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01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E903A-F5FD-4B53-9A06-BF9F23B4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DF245D-5A0F-467D-AFE9-DC5CBF5CD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55C67-7E1D-48FB-B0DD-A2F29FB0C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FF5B-34B2-4A51-8C9A-261A678EE451}" type="datetime1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C1BE7-6D18-4824-9B41-57EB8C5CE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DF40C-76C9-46F5-831B-649D92C81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06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336ED2-93D6-4CCE-BFB2-C3641974CF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3E2D34-967C-4DDC-8AC2-72C46FF3A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9AA29-A109-4C53-BDE7-FB2459F0E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62C0-8058-4817-9E31-C8427C9878AD}" type="datetime1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413B6-B7A0-4EFD-85FB-014C1C6AD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7D641-ED10-4974-AE34-D10A17034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8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E95240-17F9-41A6-8553-EEA689800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963A6-02C2-4AB1-AB05-3F1E361ED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3B16A-5958-4904-98F1-2C85C39F3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F702F-01BE-4E4B-A198-EACFA8C990E6}" type="datetime1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24D90-9D65-47D5-8707-69C72F464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91A52-BBDC-4B66-BC4C-0FC0EDBDF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73516-ED8F-4940-B838-60C5A022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9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ntencingproject.org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c.org/" TargetMode="External"/><Relationship Id="rId2" Type="http://schemas.openxmlformats.org/officeDocument/2006/relationships/hyperlink" Target="mailto:rmeyers@lac.or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lachealthandjustice.org/" TargetMode="External"/><Relationship Id="rId4" Type="http://schemas.openxmlformats.org/officeDocument/2006/relationships/hyperlink" Target="http://www.hirenetwork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0C1F40-0346-4E19-83B5-2E87B69FFB2D}"/>
              </a:ext>
            </a:extLst>
          </p:cNvPr>
          <p:cNvSpPr txBox="1"/>
          <p:nvPr/>
        </p:nvSpPr>
        <p:spPr>
          <a:xfrm>
            <a:off x="760395" y="373813"/>
            <a:ext cx="8662737" cy="6365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Felony Disenfranchisement in Georgia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Senate Study Committee on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“Revising Voting Rights for Nonviolent Felons”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Roberta Meyers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Dir. of State Strategy &amp; Reentry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October 22, 2019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LaGrange College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829CF1-E8D0-48A0-9FF5-0410A5C7E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787" y="4948574"/>
            <a:ext cx="2554614" cy="1923735"/>
          </a:xfrm>
          <a:prstGeom prst="rect">
            <a:avLst/>
          </a:prstGeom>
        </p:spPr>
      </p:pic>
      <p:pic>
        <p:nvPicPr>
          <p:cNvPr id="1026" name="Picture 2" descr="Image result for roberta meyers">
            <a:extLst>
              <a:ext uri="{FF2B5EF4-FFF2-40B4-BE49-F238E27FC236}">
                <a16:creationId xmlns:a16="http://schemas.microsoft.com/office/drawing/2014/main" id="{28872D22-2736-4CCB-B811-B040A7569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787" y="2271562"/>
            <a:ext cx="2554614" cy="256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995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829CF1-E8D0-48A0-9FF5-0410A5C7E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60" y="301102"/>
            <a:ext cx="2275539" cy="16782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A2823E-7500-4EA1-AC03-35FD39B899CB}"/>
              </a:ext>
            </a:extLst>
          </p:cNvPr>
          <p:cNvSpPr txBox="1"/>
          <p:nvPr/>
        </p:nvSpPr>
        <p:spPr>
          <a:xfrm>
            <a:off x="3733397" y="5086513"/>
            <a:ext cx="4763557" cy="1867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Legal Action Center’s No Health = No Justice Campaign is a Multistate Plan </a:t>
            </a:r>
            <a:r>
              <a: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envisioning a system of mass </a:t>
            </a:r>
            <a:r>
              <a:rPr lang="en-US" b="1" u="sng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decarceration</a:t>
            </a:r>
            <a:r>
              <a: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where health care is provided to all and people are no longer criminalized for conditions related to their health.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B61FF9-B47A-41EA-A784-18338F63D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599" y="3388003"/>
            <a:ext cx="1704084" cy="168893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3036291-E863-4C98-9A3F-EE5610623985}"/>
              </a:ext>
            </a:extLst>
          </p:cNvPr>
          <p:cNvSpPr txBox="1"/>
          <p:nvPr/>
        </p:nvSpPr>
        <p:spPr>
          <a:xfrm>
            <a:off x="717675" y="2095096"/>
            <a:ext cx="3600340" cy="2137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Legal Action Center is the only non-profit law and policy organization in the United States whose sole mission is to </a:t>
            </a:r>
            <a:r>
              <a: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fight discrimination against people with histories of addiction, HIV/AIDS, or criminal records, and to advocate for sound public policies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in these areas.</a:t>
            </a:r>
            <a:endParaRPr lang="en-US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736516-9446-4BB5-9292-81214B672106}"/>
              </a:ext>
            </a:extLst>
          </p:cNvPr>
          <p:cNvSpPr txBox="1"/>
          <p:nvPr/>
        </p:nvSpPr>
        <p:spPr>
          <a:xfrm>
            <a:off x="5647038" y="301504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7814C5-2043-40E0-924F-CA5C37AA2FD3}"/>
              </a:ext>
            </a:extLst>
          </p:cNvPr>
          <p:cNvSpPr txBox="1"/>
          <p:nvPr/>
        </p:nvSpPr>
        <p:spPr>
          <a:xfrm>
            <a:off x="7412177" y="1990183"/>
            <a:ext cx="37860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Legal Action Center’s National H.I.R.E Network is a national clearinghouse of information and policy advocacy project that aims to </a:t>
            </a:r>
            <a:r>
              <a:rPr lang="en-US" b="1" u="sng" dirty="0"/>
              <a:t>improve employment and other opportunities for people with criminal records.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57C0766B-BE6B-4177-B831-172C22D8BA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226" y="580427"/>
            <a:ext cx="4003330" cy="131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9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B2E5E-73E1-4B98-A42C-EAD4B9B9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439" y="466348"/>
            <a:ext cx="8279934" cy="754708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Criminalization of Drug 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1C8E27-BB6B-486C-ABF0-79C1ECEB99F6}"/>
              </a:ext>
            </a:extLst>
          </p:cNvPr>
          <p:cNvSpPr txBox="1"/>
          <p:nvPr/>
        </p:nvSpPr>
        <p:spPr>
          <a:xfrm>
            <a:off x="629173" y="1603584"/>
            <a:ext cx="10593883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Millions of Americans are suffering today because of decades of unjust public policy favoring </a:t>
            </a:r>
            <a:r>
              <a:rPr lang="en-US" sz="28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punishment over treatment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  <a:p>
            <a:endParaRPr lang="en-US" sz="2800" dirty="0"/>
          </a:p>
          <a:p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More people with substance use disorders are in the criminal justice system </a:t>
            </a:r>
            <a:r>
              <a:rPr lang="en-US" sz="2800" b="1" dirty="0">
                <a:solidFill>
                  <a:srgbClr val="C00000"/>
                </a:solidFill>
              </a:rPr>
              <a:t>(6 million) 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than in treatment (2.3 million). </a:t>
            </a:r>
          </a:p>
          <a:p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800" b="1" dirty="0">
                <a:solidFill>
                  <a:srgbClr val="C00000"/>
                </a:solidFill>
              </a:rPr>
              <a:t>60-80%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 people in the criminal justice system suffer from substance use disorders. </a:t>
            </a:r>
          </a:p>
          <a:p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883E5-F39D-43B2-8420-FCA07A7EE96E}"/>
              </a:ext>
            </a:extLst>
          </p:cNvPr>
          <p:cNvSpPr txBox="1"/>
          <p:nvPr/>
        </p:nvSpPr>
        <p:spPr>
          <a:xfrm>
            <a:off x="5562601" y="3956784"/>
            <a:ext cx="463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pic>
        <p:nvPicPr>
          <p:cNvPr id="8" name="Graphic 7" descr="User">
            <a:extLst>
              <a:ext uri="{FF2B5EF4-FFF2-40B4-BE49-F238E27FC236}">
                <a16:creationId xmlns:a16="http://schemas.microsoft.com/office/drawing/2014/main" id="{1D9688F8-4CED-4568-B107-EE02D9299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3573" y="5232682"/>
            <a:ext cx="914400" cy="914400"/>
          </a:xfrm>
          <a:prstGeom prst="rect">
            <a:avLst/>
          </a:prstGeom>
        </p:spPr>
      </p:pic>
      <p:pic>
        <p:nvPicPr>
          <p:cNvPr id="15" name="Graphic 14" descr="User">
            <a:extLst>
              <a:ext uri="{FF2B5EF4-FFF2-40B4-BE49-F238E27FC236}">
                <a16:creationId xmlns:a16="http://schemas.microsoft.com/office/drawing/2014/main" id="{689666F9-D1CA-4BC1-A81C-EDAB2A484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5600" y="5232682"/>
            <a:ext cx="914400" cy="914400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id="{703672A8-E1A1-4401-A735-32FCC34F4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2584" y="5254416"/>
            <a:ext cx="914400" cy="914400"/>
          </a:xfrm>
          <a:prstGeom prst="rect">
            <a:avLst/>
          </a:prstGeom>
        </p:spPr>
      </p:pic>
      <p:pic>
        <p:nvPicPr>
          <p:cNvPr id="19" name="Graphic 18" descr="User">
            <a:extLst>
              <a:ext uri="{FF2B5EF4-FFF2-40B4-BE49-F238E27FC236}">
                <a16:creationId xmlns:a16="http://schemas.microsoft.com/office/drawing/2014/main" id="{EA792B39-65DB-4042-817B-E01424D16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5290" y="5222333"/>
            <a:ext cx="914400" cy="914400"/>
          </a:xfrm>
          <a:prstGeom prst="rect">
            <a:avLst/>
          </a:prstGeom>
        </p:spPr>
      </p:pic>
      <p:pic>
        <p:nvPicPr>
          <p:cNvPr id="20" name="Graphic 19" descr="User">
            <a:extLst>
              <a:ext uri="{FF2B5EF4-FFF2-40B4-BE49-F238E27FC236}">
                <a16:creationId xmlns:a16="http://schemas.microsoft.com/office/drawing/2014/main" id="{38578A85-AE5A-49BE-A0BC-F4BECC713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9011" y="5222333"/>
            <a:ext cx="914400" cy="914400"/>
          </a:xfrm>
          <a:prstGeom prst="rect">
            <a:avLst/>
          </a:prstGeom>
        </p:spPr>
      </p:pic>
      <p:pic>
        <p:nvPicPr>
          <p:cNvPr id="21" name="Graphic 20" descr="User">
            <a:extLst>
              <a:ext uri="{FF2B5EF4-FFF2-40B4-BE49-F238E27FC236}">
                <a16:creationId xmlns:a16="http://schemas.microsoft.com/office/drawing/2014/main" id="{5EE336E0-FEE8-456A-9E04-B5F256CC7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93" y="5222333"/>
            <a:ext cx="914400" cy="914400"/>
          </a:xfrm>
          <a:prstGeom prst="rect">
            <a:avLst/>
          </a:prstGeom>
        </p:spPr>
      </p:pic>
      <p:pic>
        <p:nvPicPr>
          <p:cNvPr id="22" name="Graphic 21" descr="User">
            <a:extLst>
              <a:ext uri="{FF2B5EF4-FFF2-40B4-BE49-F238E27FC236}">
                <a16:creationId xmlns:a16="http://schemas.microsoft.com/office/drawing/2014/main" id="{BB3E215A-C0FB-412E-B124-0E2258B9F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94990" y="5222333"/>
            <a:ext cx="914400" cy="914400"/>
          </a:xfrm>
          <a:prstGeom prst="rect">
            <a:avLst/>
          </a:prstGeom>
        </p:spPr>
      </p:pic>
      <p:pic>
        <p:nvPicPr>
          <p:cNvPr id="23" name="Graphic 22" descr="User">
            <a:extLst>
              <a:ext uri="{FF2B5EF4-FFF2-40B4-BE49-F238E27FC236}">
                <a16:creationId xmlns:a16="http://schemas.microsoft.com/office/drawing/2014/main" id="{BDB349DF-E52C-4D57-B0CF-80050A435D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8031" y="5216522"/>
            <a:ext cx="914400" cy="914400"/>
          </a:xfrm>
          <a:prstGeom prst="rect">
            <a:avLst/>
          </a:prstGeom>
        </p:spPr>
      </p:pic>
      <p:pic>
        <p:nvPicPr>
          <p:cNvPr id="24" name="Graphic 23" descr="User">
            <a:extLst>
              <a:ext uri="{FF2B5EF4-FFF2-40B4-BE49-F238E27FC236}">
                <a16:creationId xmlns:a16="http://schemas.microsoft.com/office/drawing/2014/main" id="{C87551B2-8CC8-4FBA-8DE4-E6E07056E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94458" y="5210711"/>
            <a:ext cx="914400" cy="914400"/>
          </a:xfrm>
          <a:prstGeom prst="rect">
            <a:avLst/>
          </a:prstGeom>
        </p:spPr>
      </p:pic>
      <p:pic>
        <p:nvPicPr>
          <p:cNvPr id="25" name="Graphic 24" descr="User">
            <a:extLst>
              <a:ext uri="{FF2B5EF4-FFF2-40B4-BE49-F238E27FC236}">
                <a16:creationId xmlns:a16="http://schemas.microsoft.com/office/drawing/2014/main" id="{14D4A020-B7D0-4FD1-9731-6E4038D0CD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1196" y="5203922"/>
            <a:ext cx="914400" cy="914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D8C806-993A-4EED-8AFF-82DAA1AAD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83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B2E5E-73E1-4B98-A42C-EAD4B9B9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Consider…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883E5-F39D-43B2-8420-FCA07A7EE96E}"/>
              </a:ext>
            </a:extLst>
          </p:cNvPr>
          <p:cNvSpPr txBox="1"/>
          <p:nvPr/>
        </p:nvSpPr>
        <p:spPr>
          <a:xfrm>
            <a:off x="5562601" y="3956784"/>
            <a:ext cx="463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graphicFrame>
        <p:nvGraphicFramePr>
          <p:cNvPr id="9" name="TextBox 5">
            <a:extLst>
              <a:ext uri="{FF2B5EF4-FFF2-40B4-BE49-F238E27FC236}">
                <a16:creationId xmlns:a16="http://schemas.microsoft.com/office/drawing/2014/main" id="{90659F8E-2CD1-4669-9253-CB143B1D4B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5581177"/>
              </p:ext>
            </p:extLst>
          </p:nvPr>
        </p:nvGraphicFramePr>
        <p:xfrm>
          <a:off x="4852543" y="944564"/>
          <a:ext cx="6692814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99734-C8E6-48D4-9C4C-3BA45E9D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69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B8654D-BA33-44BF-BE2A-F58F1F709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074C8C-FB6B-41DC-BBB0-7BD1D73DF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299" y="3571467"/>
            <a:ext cx="4013901" cy="31500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547A2B-6306-435D-A027-7E4C5BC9C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68" y="413116"/>
            <a:ext cx="5285690" cy="3015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BF774C-00B8-4CF9-8575-CEA96703F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1744" y="413116"/>
            <a:ext cx="4758142" cy="30158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3F93B4-4DDD-4A7C-8FFA-67FB671621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86" y="3609999"/>
            <a:ext cx="4155415" cy="298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13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B2E5E-73E1-4B98-A42C-EAD4B9B9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1478684"/>
            <a:ext cx="10602945" cy="1601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“No person who has been convicted of </a:t>
            </a:r>
            <a:r>
              <a:rPr lang="en-US" sz="3600" dirty="0">
                <a:solidFill>
                  <a:srgbClr val="FF0000"/>
                </a:solidFill>
              </a:rPr>
              <a:t>a felony involving moral turpitude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may register, remain registered or vote </a:t>
            </a:r>
            <a:r>
              <a:rPr lang="en-US" sz="3600" dirty="0">
                <a:solidFill>
                  <a:srgbClr val="FF0000"/>
                </a:solidFill>
              </a:rPr>
              <a:t>except upon completion of the sentence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.”</a:t>
            </a:r>
          </a:p>
        </p:txBody>
      </p:sp>
      <p:graphicFrame>
        <p:nvGraphicFramePr>
          <p:cNvPr id="32" name="TextBox 5">
            <a:extLst>
              <a:ext uri="{FF2B5EF4-FFF2-40B4-BE49-F238E27FC236}">
                <a16:creationId xmlns:a16="http://schemas.microsoft.com/office/drawing/2014/main" id="{E76A8297-A86C-438B-8D1E-CAA560BBAF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0764571"/>
              </p:ext>
            </p:extLst>
          </p:nvPr>
        </p:nvGraphicFramePr>
        <p:xfrm>
          <a:off x="677863" y="3311611"/>
          <a:ext cx="8596311" cy="2730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08606F3-9185-4A14-AD5C-E965CB35F147}"/>
              </a:ext>
            </a:extLst>
          </p:cNvPr>
          <p:cNvSpPr txBox="1"/>
          <p:nvPr/>
        </p:nvSpPr>
        <p:spPr>
          <a:xfrm>
            <a:off x="2953266" y="492809"/>
            <a:ext cx="6808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Problems With “Moral Turpitude”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78630E-BC02-416F-AC8E-18EEBF633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59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535ED9-CE05-41EE-A544-036ACCB01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272" y="-27883"/>
            <a:ext cx="6830728" cy="5804034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C36F4D-9B39-4EEA-96DB-6A574414E332}"/>
              </a:ext>
            </a:extLst>
          </p:cNvPr>
          <p:cNvSpPr txBox="1">
            <a:spLocks/>
          </p:cNvSpPr>
          <p:nvPr/>
        </p:nvSpPr>
        <p:spPr>
          <a:xfrm>
            <a:off x="7299158" y="5728024"/>
            <a:ext cx="5476874" cy="407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i="1" dirty="0"/>
              <a:t>Graph source: Drug Policy Alliance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2E01ED-1793-4D94-8A43-2FB5E4DCF3E2}"/>
              </a:ext>
            </a:extLst>
          </p:cNvPr>
          <p:cNvSpPr txBox="1">
            <a:spLocks/>
          </p:cNvSpPr>
          <p:nvPr/>
        </p:nvSpPr>
        <p:spPr>
          <a:xfrm>
            <a:off x="741144" y="331498"/>
            <a:ext cx="3522847" cy="580403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sz="2800" b="1" i="1" dirty="0">
                <a:solidFill>
                  <a:schemeClr val="tx1"/>
                </a:solidFill>
              </a:rPr>
              <a:t>Nothing has contributed more to the systematic mass incarceration of people of color in the United States than the War on Drugs.” </a:t>
            </a:r>
          </a:p>
          <a:p>
            <a:r>
              <a:rPr lang="en-US" sz="2800" dirty="0">
                <a:solidFill>
                  <a:schemeClr val="tx1"/>
                </a:solidFill>
              </a:rPr>
              <a:t>Michelle Alexander, The New Jim Crow (2010)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4F29E3-2FE6-4E34-81C6-3CD0458DA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1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ABAC5-4B57-4BFC-ADD1-77F57FD4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140" y="435751"/>
            <a:ext cx="10200359" cy="761771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Georgia Criminal Justice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FFB5C-F6F0-4377-B32F-05CAD9A45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14915"/>
            <a:ext cx="10641975" cy="46264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Probation sentences in Georgia average 6.3 years, near double the US average</a:t>
            </a:r>
          </a:p>
          <a:p>
            <a:r>
              <a:rPr lang="en-US" dirty="0"/>
              <a:t>202,421 people on felony probation and living in their community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800" dirty="0"/>
              <a:t>35% (71,667) for felony drug offenses (possession, sale, etc.)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800" dirty="0"/>
              <a:t>32% (64,579) for property offenses (burglary, vehicle theft, fraud, etc.)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800" dirty="0"/>
              <a:t>1% (1,723) for driving while intoxicated or under influence of alcohol or drugs </a:t>
            </a:r>
          </a:p>
          <a:p>
            <a:pPr lvl="0"/>
            <a:r>
              <a:rPr lang="en-US" dirty="0"/>
              <a:t>20,426 Georgians were on felony parole (8.7%)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800" dirty="0"/>
              <a:t>Over 60% are people of color and 57% had non-violent crimes (property, drug)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6E44D-7DA0-4D1C-8E75-440B342CE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965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6FF07CD-2CB9-42BF-B506-389CF10F4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417" y="1183031"/>
            <a:ext cx="7670219" cy="50861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AF396D1-590B-4FD4-9DF1-79B14DD78AD5}"/>
              </a:ext>
            </a:extLst>
          </p:cNvPr>
          <p:cNvSpPr txBox="1"/>
          <p:nvPr/>
        </p:nvSpPr>
        <p:spPr>
          <a:xfrm>
            <a:off x="2474494" y="356135"/>
            <a:ext cx="65717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Felony Disenfranchisement by State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6B22DA-35BC-486C-ABF2-7A5CBB3433B5}"/>
              </a:ext>
            </a:extLst>
          </p:cNvPr>
          <p:cNvSpPr txBox="1"/>
          <p:nvPr/>
        </p:nvSpPr>
        <p:spPr>
          <a:xfrm>
            <a:off x="2474494" y="6395796"/>
            <a:ext cx="685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Graphic Source: Sentencing Project, </a:t>
            </a:r>
            <a:r>
              <a:rPr lang="en-US" dirty="0">
                <a:hlinkClick r:id="rId3"/>
              </a:rPr>
              <a:t>www.sentencingproject.org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0978C6-96FB-47F3-95D1-00C23ADD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7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42A9F-4B03-4C9E-B763-16C11B10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cap="small" dirty="0"/>
              <a:t>JUSTICE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FD7E1-E76E-4C5F-B19F-AAD43A19C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dirty="0"/>
              <a:t>What is our goal when seeking justice?</a:t>
            </a:r>
          </a:p>
          <a:p>
            <a:endParaRPr lang="en-US" sz="4400" dirty="0"/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PUNISHMENT OR CHANGING BEHAVIOR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F143D-C4FF-48B8-B022-4C6534E7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797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on a bench posing for the camera&#10;&#10;Description automatically generated">
            <a:extLst>
              <a:ext uri="{FF2B5EF4-FFF2-40B4-BE49-F238E27FC236}">
                <a16:creationId xmlns:a16="http://schemas.microsoft.com/office/drawing/2014/main" id="{6349D55A-80ED-43CE-8764-7CF4235B84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4063"/>
          <a:stretch/>
        </p:blipFill>
        <p:spPr>
          <a:xfrm>
            <a:off x="20" y="10"/>
            <a:ext cx="6095979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CFC0F2-CD96-4B58-AACD-59AB09C531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111"/>
          <a:stretch/>
        </p:blipFill>
        <p:spPr>
          <a:xfrm>
            <a:off x="6095999" y="10"/>
            <a:ext cx="6095999" cy="685799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681A80-9C16-43BD-A4AB-B2139DF7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8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B2E5E-73E1-4B98-A42C-EAD4B9B9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538" y="286692"/>
            <a:ext cx="10372771" cy="754708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Recommendations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B6A72A-BDA0-4E2E-8A14-2E556FE7C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28725"/>
            <a:ext cx="10795980" cy="5342581"/>
          </a:xfrm>
        </p:spPr>
        <p:txBody>
          <a:bodyPr>
            <a:normAutofit/>
          </a:bodyPr>
          <a:lstStyle/>
          <a:p>
            <a:r>
              <a:rPr lang="en-US" sz="2400" b="1" dirty="0"/>
              <a:t>Automatically restore voting rights of all individuals who are serving their sentence under community supervision</a:t>
            </a:r>
            <a:r>
              <a:rPr lang="en-US" sz="2400" dirty="0"/>
              <a:t> along with those who completed their sentences; </a:t>
            </a:r>
            <a:r>
              <a:rPr lang="en-US" sz="2400" b="1" u="sng" dirty="0"/>
              <a:t>or</a:t>
            </a:r>
            <a:endParaRPr lang="en-US" sz="2400" b="1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b="1" dirty="0"/>
              <a:t>Limit criminal disenfranchisement to a list of specific offenses</a:t>
            </a:r>
            <a:r>
              <a:rPr lang="en-US" sz="2400" dirty="0"/>
              <a:t> – Georgia law should be clarified to define a list of disqualifying felony offenses to be considered felonies of moral turpitude. Individuals convicted of any other offense not listed should have their voting rights automatically restored; </a:t>
            </a:r>
            <a:r>
              <a:rPr lang="en-US" sz="2400" b="1" u="sng" dirty="0"/>
              <a:t>and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b="1" dirty="0"/>
              <a:t>Allow people to register to vote regardless of outstanding legal financial obligations</a:t>
            </a:r>
            <a:r>
              <a:rPr lang="en-US" sz="2400" dirty="0"/>
              <a:t> – Clarify the law to ensure that voting rights restoration is not conditioned on a person’s ability to pay any fines, fees or other criminal justice debt. 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A26FF2-0234-45A7-9E1F-9F032918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7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B6A72A-BDA0-4E2E-8A14-2E556FE7C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1659" y="816638"/>
            <a:ext cx="9529010" cy="5224724"/>
          </a:xfrm>
        </p:spPr>
        <p:txBody>
          <a:bodyPr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Roberta “Toni” Meyers</a:t>
            </a:r>
          </a:p>
          <a:p>
            <a:pPr marL="0" indent="0" algn="ctr">
              <a:buNone/>
            </a:pPr>
            <a:r>
              <a:rPr lang="en-US" dirty="0"/>
              <a:t>Legal Action Center</a:t>
            </a:r>
          </a:p>
          <a:p>
            <a:pPr marL="0" indent="0" algn="ctr">
              <a:buNone/>
            </a:pPr>
            <a:r>
              <a:rPr lang="en-US" dirty="0"/>
              <a:t>225 Varick Street, Suite 402</a:t>
            </a:r>
          </a:p>
          <a:p>
            <a:pPr marL="0" indent="0" algn="ctr">
              <a:buNone/>
            </a:pPr>
            <a:r>
              <a:rPr lang="en-US" dirty="0"/>
              <a:t>New York, NY 10014</a:t>
            </a:r>
          </a:p>
          <a:p>
            <a:pPr marL="0" indent="0" algn="ctr">
              <a:buNone/>
            </a:pPr>
            <a:r>
              <a:rPr lang="en-US" dirty="0"/>
              <a:t>Home Office: Stockbridge, GA 30281</a:t>
            </a:r>
          </a:p>
          <a:p>
            <a:pPr marL="0" indent="0" algn="ctr">
              <a:buNone/>
            </a:pPr>
            <a:r>
              <a:rPr lang="en-US" dirty="0"/>
              <a:t>212-243-1313 ext. 135</a:t>
            </a:r>
          </a:p>
          <a:p>
            <a:pPr marL="0" indent="0" algn="ctr">
              <a:buNone/>
            </a:pPr>
            <a:r>
              <a:rPr lang="en-US" dirty="0"/>
              <a:t>Email:  </a:t>
            </a:r>
            <a:r>
              <a:rPr lang="en-US" dirty="0">
                <a:hlinkClick r:id="rId2"/>
              </a:rPr>
              <a:t>rmeyers@lac.org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www.lac.org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4"/>
              </a:rPr>
              <a:t>www.hirenetwork.org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5"/>
              </a:rPr>
              <a:t>www.lachealthandjustice.org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C03AE6-2BE7-4065-8964-62A3F4C2C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3516-ED8F-4940-B838-60C5A022FB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31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87CD2F2-10C0-4F30-B28B-317E21B79A2A}"/>
</file>

<file path=customXml/itemProps2.xml><?xml version="1.0" encoding="utf-8"?>
<ds:datastoreItem xmlns:ds="http://schemas.openxmlformats.org/officeDocument/2006/customXml" ds:itemID="{F2160C3F-6AFC-4322-BCF5-7AFAF6072DA5}"/>
</file>

<file path=customXml/itemProps3.xml><?xml version="1.0" encoding="utf-8"?>
<ds:datastoreItem xmlns:ds="http://schemas.openxmlformats.org/officeDocument/2006/customXml" ds:itemID="{D1964C28-0F1B-438D-9DEC-2201156A4CC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644</Words>
  <Application>Microsoft Office PowerPoint</Application>
  <PresentationFormat>Widescreen</PresentationFormat>
  <Paragraphs>83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Wingdings 3</vt:lpstr>
      <vt:lpstr>Office Theme</vt:lpstr>
      <vt:lpstr>PowerPoint Presentation</vt:lpstr>
      <vt:lpstr>PowerPoint Presentation</vt:lpstr>
      <vt:lpstr>The Criminalization of Drug Use</vt:lpstr>
      <vt:lpstr>Consider…</vt:lpstr>
      <vt:lpstr>PowerPoint Presentation</vt:lpstr>
      <vt:lpstr>“No person who has been convicted of a felony involving moral turpitude may register, remain registered or vote except upon completion of the sentence.”</vt:lpstr>
      <vt:lpstr>PowerPoint Presentation</vt:lpstr>
      <vt:lpstr>Georgia Criminal Justice Statistics</vt:lpstr>
      <vt:lpstr>PowerPoint Presentation</vt:lpstr>
      <vt:lpstr>JUSTICE</vt:lpstr>
      <vt:lpstr>PowerPoint Presentation</vt:lpstr>
      <vt:lpstr>Recommendations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 Meyers LAC Testimony</dc:title>
  <dc:creator>Roberta Meyers</dc:creator>
  <cp:lastModifiedBy>Roberta Meyers</cp:lastModifiedBy>
  <cp:revision>14</cp:revision>
  <dcterms:created xsi:type="dcterms:W3CDTF">2019-10-20T21:16:49Z</dcterms:created>
  <dcterms:modified xsi:type="dcterms:W3CDTF">2019-10-21T15:25:19Z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