
<file path=[Content_Types].xml><?xml version="1.0" encoding="utf-8"?>
<Types xmlns="http://schemas.openxmlformats.org/package/2006/content-types">
  <Default Extension="svg" ContentType="image/svg+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Default Extension="png" ContentType="image/png"/>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customXml/itemProps2.xml" ContentType="application/vnd.openxmlformats-officedocument.customXmlProperties+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
  </p:notesMasterIdLst>
  <p:sldIdLst>
    <p:sldId id="313" r:id="rId3"/>
    <p:sldId id="34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480B25-C0D1-40B7-B37C-ACB436C63668}"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82667864-340F-4FC0-B85D-1CE449A38980}">
      <dgm:prSet phldrT="[Text]" custT="1"/>
      <dgm:spPr/>
      <dgm:t>
        <a:bodyPr/>
        <a:lstStyle/>
        <a:p>
          <a:r>
            <a:rPr lang="en-US" dirty="0"/>
            <a:t>Skills for Reading Screenings</a:t>
          </a:r>
        </a:p>
      </dgm:t>
    </dgm:pt>
    <dgm:pt modelId="{B757F8D6-F39C-4495-B758-E5577A110F11}" type="parTrans" cxnId="{F77710C1-5D31-40DA-8A75-50D8CE60A567}">
      <dgm:prSet/>
      <dgm:spPr/>
      <dgm:t>
        <a:bodyPr/>
        <a:lstStyle/>
        <a:p>
          <a:endParaRPr lang="en-US"/>
        </a:p>
      </dgm:t>
    </dgm:pt>
    <dgm:pt modelId="{F021FB50-951D-488A-98C8-FF59D3C88FEB}" type="sibTrans" cxnId="{F77710C1-5D31-40DA-8A75-50D8CE60A567}">
      <dgm:prSet/>
      <dgm:spPr/>
      <dgm:t>
        <a:bodyPr/>
        <a:lstStyle/>
        <a:p>
          <a:endParaRPr lang="en-US"/>
        </a:p>
      </dgm:t>
    </dgm:pt>
    <dgm:pt modelId="{83546B95-25E8-409F-BE62-CBC9301EFB56}" type="pres">
      <dgm:prSet presAssocID="{DB480B25-C0D1-40B7-B37C-ACB436C63668}" presName="Name0" presStyleCnt="0">
        <dgm:presLayoutVars>
          <dgm:chMax val="7"/>
          <dgm:chPref val="7"/>
          <dgm:dir/>
        </dgm:presLayoutVars>
      </dgm:prSet>
      <dgm:spPr/>
    </dgm:pt>
    <dgm:pt modelId="{1B342125-C678-4FEF-885F-62E90AE621D7}" type="pres">
      <dgm:prSet presAssocID="{DB480B25-C0D1-40B7-B37C-ACB436C63668}" presName="Name1" presStyleCnt="0"/>
      <dgm:spPr/>
    </dgm:pt>
    <dgm:pt modelId="{974057E8-553C-40F7-9507-C017B9DA8264}" type="pres">
      <dgm:prSet presAssocID="{DB480B25-C0D1-40B7-B37C-ACB436C63668}" presName="cycle" presStyleCnt="0"/>
      <dgm:spPr/>
    </dgm:pt>
    <dgm:pt modelId="{E2984A7D-B352-4C99-B31F-00F6196E65E6}" type="pres">
      <dgm:prSet presAssocID="{DB480B25-C0D1-40B7-B37C-ACB436C63668}" presName="srcNode" presStyleLbl="node1" presStyleIdx="0" presStyleCnt="1"/>
      <dgm:spPr/>
    </dgm:pt>
    <dgm:pt modelId="{63D0E578-76CB-4081-B05F-ADD19E1ADBCD}" type="pres">
      <dgm:prSet presAssocID="{DB480B25-C0D1-40B7-B37C-ACB436C63668}" presName="conn" presStyleLbl="parChTrans1D2" presStyleIdx="0" presStyleCnt="1"/>
      <dgm:spPr/>
    </dgm:pt>
    <dgm:pt modelId="{3CC2E59F-08F5-4D4D-9761-2FF05C2A1F33}" type="pres">
      <dgm:prSet presAssocID="{DB480B25-C0D1-40B7-B37C-ACB436C63668}" presName="extraNode" presStyleLbl="node1" presStyleIdx="0" presStyleCnt="1"/>
      <dgm:spPr/>
    </dgm:pt>
    <dgm:pt modelId="{6AA68694-28F6-48B8-967E-348750C30133}" type="pres">
      <dgm:prSet presAssocID="{DB480B25-C0D1-40B7-B37C-ACB436C63668}" presName="dstNode" presStyleLbl="node1" presStyleIdx="0" presStyleCnt="1"/>
      <dgm:spPr/>
    </dgm:pt>
    <dgm:pt modelId="{E06906ED-FC07-4CE5-AA04-1518B9E9C741}" type="pres">
      <dgm:prSet presAssocID="{82667864-340F-4FC0-B85D-1CE449A38980}" presName="text_1" presStyleLbl="node1" presStyleIdx="0" presStyleCnt="1">
        <dgm:presLayoutVars>
          <dgm:bulletEnabled val="1"/>
        </dgm:presLayoutVars>
      </dgm:prSet>
      <dgm:spPr/>
    </dgm:pt>
    <dgm:pt modelId="{00BCBFF7-D877-4EAC-BF81-05752C543074}" type="pres">
      <dgm:prSet presAssocID="{82667864-340F-4FC0-B85D-1CE449A38980}" presName="accent_1" presStyleCnt="0"/>
      <dgm:spPr/>
    </dgm:pt>
    <dgm:pt modelId="{905A3FB8-E93A-45ED-BB20-DE7644588753}" type="pres">
      <dgm:prSet presAssocID="{82667864-340F-4FC0-B85D-1CE449A38980}" presName="accentRepeatNode" presStyleLbl="solidFgAcc1" presStyleIdx="0" presStyleCnt="1"/>
      <dgm:spPr/>
    </dgm:pt>
  </dgm:ptLst>
  <dgm:cxnLst>
    <dgm:cxn modelId="{F54A0867-FA7D-4979-843D-884D125CE908}" type="presOf" srcId="{F021FB50-951D-488A-98C8-FF59D3C88FEB}" destId="{63D0E578-76CB-4081-B05F-ADD19E1ADBCD}" srcOrd="0" destOrd="0" presId="urn:microsoft.com/office/officeart/2008/layout/VerticalCurvedList"/>
    <dgm:cxn modelId="{0A0D7880-5935-48CA-8C63-2B3E16671B5C}" type="presOf" srcId="{DB480B25-C0D1-40B7-B37C-ACB436C63668}" destId="{83546B95-25E8-409F-BE62-CBC9301EFB56}" srcOrd="0" destOrd="0" presId="urn:microsoft.com/office/officeart/2008/layout/VerticalCurvedList"/>
    <dgm:cxn modelId="{F77710C1-5D31-40DA-8A75-50D8CE60A567}" srcId="{DB480B25-C0D1-40B7-B37C-ACB436C63668}" destId="{82667864-340F-4FC0-B85D-1CE449A38980}" srcOrd="0" destOrd="0" parTransId="{B757F8D6-F39C-4495-B758-E5577A110F11}" sibTransId="{F021FB50-951D-488A-98C8-FF59D3C88FEB}"/>
    <dgm:cxn modelId="{C0B78BE3-A4D9-4C7E-AE2D-A10A3E51FA1F}" type="presOf" srcId="{82667864-340F-4FC0-B85D-1CE449A38980}" destId="{E06906ED-FC07-4CE5-AA04-1518B9E9C741}" srcOrd="0" destOrd="0" presId="urn:microsoft.com/office/officeart/2008/layout/VerticalCurvedList"/>
    <dgm:cxn modelId="{E8868146-9447-4812-867F-2AC5B486D78B}" type="presParOf" srcId="{83546B95-25E8-409F-BE62-CBC9301EFB56}" destId="{1B342125-C678-4FEF-885F-62E90AE621D7}" srcOrd="0" destOrd="0" presId="urn:microsoft.com/office/officeart/2008/layout/VerticalCurvedList"/>
    <dgm:cxn modelId="{94FE63DF-CB5C-4F29-932A-68E7294687B4}" type="presParOf" srcId="{1B342125-C678-4FEF-885F-62E90AE621D7}" destId="{974057E8-553C-40F7-9507-C017B9DA8264}" srcOrd="0" destOrd="0" presId="urn:microsoft.com/office/officeart/2008/layout/VerticalCurvedList"/>
    <dgm:cxn modelId="{57F2FADC-5359-4C57-8FFB-25F478D03085}" type="presParOf" srcId="{974057E8-553C-40F7-9507-C017B9DA8264}" destId="{E2984A7D-B352-4C99-B31F-00F6196E65E6}" srcOrd="0" destOrd="0" presId="urn:microsoft.com/office/officeart/2008/layout/VerticalCurvedList"/>
    <dgm:cxn modelId="{650201F7-87E2-498C-94E5-2E40F9C1FD95}" type="presParOf" srcId="{974057E8-553C-40F7-9507-C017B9DA8264}" destId="{63D0E578-76CB-4081-B05F-ADD19E1ADBCD}" srcOrd="1" destOrd="0" presId="urn:microsoft.com/office/officeart/2008/layout/VerticalCurvedList"/>
    <dgm:cxn modelId="{552E5E56-FCC7-4619-B54A-116F7FBC1198}" type="presParOf" srcId="{974057E8-553C-40F7-9507-C017B9DA8264}" destId="{3CC2E59F-08F5-4D4D-9761-2FF05C2A1F33}" srcOrd="2" destOrd="0" presId="urn:microsoft.com/office/officeart/2008/layout/VerticalCurvedList"/>
    <dgm:cxn modelId="{0D16FB81-6E8A-4009-9E5F-1D8D0B48DDC5}" type="presParOf" srcId="{974057E8-553C-40F7-9507-C017B9DA8264}" destId="{6AA68694-28F6-48B8-967E-348750C30133}" srcOrd="3" destOrd="0" presId="urn:microsoft.com/office/officeart/2008/layout/VerticalCurvedList"/>
    <dgm:cxn modelId="{B6B83095-FC17-4009-A81F-AFD8D9E5EFB5}" type="presParOf" srcId="{1B342125-C678-4FEF-885F-62E90AE621D7}" destId="{E06906ED-FC07-4CE5-AA04-1518B9E9C741}" srcOrd="1" destOrd="0" presId="urn:microsoft.com/office/officeart/2008/layout/VerticalCurvedList"/>
    <dgm:cxn modelId="{7E0FEE06-1E6B-4BDC-8EB3-C42F2CDA06D0}" type="presParOf" srcId="{1B342125-C678-4FEF-885F-62E90AE621D7}" destId="{00BCBFF7-D877-4EAC-BF81-05752C543074}" srcOrd="2" destOrd="0" presId="urn:microsoft.com/office/officeart/2008/layout/VerticalCurvedList"/>
    <dgm:cxn modelId="{54BAAA6F-4F13-4373-AFFE-EFDD5335E8F1}" type="presParOf" srcId="{00BCBFF7-D877-4EAC-BF81-05752C543074}" destId="{905A3FB8-E93A-45ED-BB20-DE764458875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480B25-C0D1-40B7-B37C-ACB436C63668}"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82667864-340F-4FC0-B85D-1CE449A38980}">
      <dgm:prSet phldrT="[Text]" custT="1"/>
      <dgm:spPr/>
      <dgm:t>
        <a:bodyPr/>
        <a:lstStyle/>
        <a:p>
          <a:r>
            <a:rPr lang="en-US" dirty="0"/>
            <a:t>Skills for Universal Reading Screenings: Mississippi</a:t>
          </a:r>
        </a:p>
      </dgm:t>
    </dgm:pt>
    <dgm:pt modelId="{B757F8D6-F39C-4495-B758-E5577A110F11}" type="parTrans" cxnId="{F77710C1-5D31-40DA-8A75-50D8CE60A567}">
      <dgm:prSet/>
      <dgm:spPr/>
      <dgm:t>
        <a:bodyPr/>
        <a:lstStyle/>
        <a:p>
          <a:endParaRPr lang="en-US"/>
        </a:p>
      </dgm:t>
    </dgm:pt>
    <dgm:pt modelId="{F021FB50-951D-488A-98C8-FF59D3C88FEB}" type="sibTrans" cxnId="{F77710C1-5D31-40DA-8A75-50D8CE60A567}">
      <dgm:prSet/>
      <dgm:spPr/>
      <dgm:t>
        <a:bodyPr/>
        <a:lstStyle/>
        <a:p>
          <a:endParaRPr lang="en-US"/>
        </a:p>
      </dgm:t>
    </dgm:pt>
    <dgm:pt modelId="{83546B95-25E8-409F-BE62-CBC9301EFB56}" type="pres">
      <dgm:prSet presAssocID="{DB480B25-C0D1-40B7-B37C-ACB436C63668}" presName="Name0" presStyleCnt="0">
        <dgm:presLayoutVars>
          <dgm:chMax val="7"/>
          <dgm:chPref val="7"/>
          <dgm:dir/>
        </dgm:presLayoutVars>
      </dgm:prSet>
      <dgm:spPr/>
    </dgm:pt>
    <dgm:pt modelId="{1B342125-C678-4FEF-885F-62E90AE621D7}" type="pres">
      <dgm:prSet presAssocID="{DB480B25-C0D1-40B7-B37C-ACB436C63668}" presName="Name1" presStyleCnt="0"/>
      <dgm:spPr/>
    </dgm:pt>
    <dgm:pt modelId="{974057E8-553C-40F7-9507-C017B9DA8264}" type="pres">
      <dgm:prSet presAssocID="{DB480B25-C0D1-40B7-B37C-ACB436C63668}" presName="cycle" presStyleCnt="0"/>
      <dgm:spPr/>
    </dgm:pt>
    <dgm:pt modelId="{E2984A7D-B352-4C99-B31F-00F6196E65E6}" type="pres">
      <dgm:prSet presAssocID="{DB480B25-C0D1-40B7-B37C-ACB436C63668}" presName="srcNode" presStyleLbl="node1" presStyleIdx="0" presStyleCnt="1"/>
      <dgm:spPr/>
    </dgm:pt>
    <dgm:pt modelId="{63D0E578-76CB-4081-B05F-ADD19E1ADBCD}" type="pres">
      <dgm:prSet presAssocID="{DB480B25-C0D1-40B7-B37C-ACB436C63668}" presName="conn" presStyleLbl="parChTrans1D2" presStyleIdx="0" presStyleCnt="1"/>
      <dgm:spPr/>
    </dgm:pt>
    <dgm:pt modelId="{3CC2E59F-08F5-4D4D-9761-2FF05C2A1F33}" type="pres">
      <dgm:prSet presAssocID="{DB480B25-C0D1-40B7-B37C-ACB436C63668}" presName="extraNode" presStyleLbl="node1" presStyleIdx="0" presStyleCnt="1"/>
      <dgm:spPr/>
    </dgm:pt>
    <dgm:pt modelId="{6AA68694-28F6-48B8-967E-348750C30133}" type="pres">
      <dgm:prSet presAssocID="{DB480B25-C0D1-40B7-B37C-ACB436C63668}" presName="dstNode" presStyleLbl="node1" presStyleIdx="0" presStyleCnt="1"/>
      <dgm:spPr/>
    </dgm:pt>
    <dgm:pt modelId="{E06906ED-FC07-4CE5-AA04-1518B9E9C741}" type="pres">
      <dgm:prSet presAssocID="{82667864-340F-4FC0-B85D-1CE449A38980}" presName="text_1" presStyleLbl="node1" presStyleIdx="0" presStyleCnt="1">
        <dgm:presLayoutVars>
          <dgm:bulletEnabled val="1"/>
        </dgm:presLayoutVars>
      </dgm:prSet>
      <dgm:spPr/>
    </dgm:pt>
    <dgm:pt modelId="{00BCBFF7-D877-4EAC-BF81-05752C543074}" type="pres">
      <dgm:prSet presAssocID="{82667864-340F-4FC0-B85D-1CE449A38980}" presName="accent_1" presStyleCnt="0"/>
      <dgm:spPr/>
    </dgm:pt>
    <dgm:pt modelId="{905A3FB8-E93A-45ED-BB20-DE7644588753}" type="pres">
      <dgm:prSet presAssocID="{82667864-340F-4FC0-B85D-1CE449A38980}" presName="accentRepeatNode" presStyleLbl="solidFgAcc1" presStyleIdx="0" presStyleCnt="1"/>
      <dgm:spPr/>
    </dgm:pt>
  </dgm:ptLst>
  <dgm:cxnLst>
    <dgm:cxn modelId="{F54A0867-FA7D-4979-843D-884D125CE908}" type="presOf" srcId="{F021FB50-951D-488A-98C8-FF59D3C88FEB}" destId="{63D0E578-76CB-4081-B05F-ADD19E1ADBCD}" srcOrd="0" destOrd="0" presId="urn:microsoft.com/office/officeart/2008/layout/VerticalCurvedList"/>
    <dgm:cxn modelId="{0A0D7880-5935-48CA-8C63-2B3E16671B5C}" type="presOf" srcId="{DB480B25-C0D1-40B7-B37C-ACB436C63668}" destId="{83546B95-25E8-409F-BE62-CBC9301EFB56}" srcOrd="0" destOrd="0" presId="urn:microsoft.com/office/officeart/2008/layout/VerticalCurvedList"/>
    <dgm:cxn modelId="{F77710C1-5D31-40DA-8A75-50D8CE60A567}" srcId="{DB480B25-C0D1-40B7-B37C-ACB436C63668}" destId="{82667864-340F-4FC0-B85D-1CE449A38980}" srcOrd="0" destOrd="0" parTransId="{B757F8D6-F39C-4495-B758-E5577A110F11}" sibTransId="{F021FB50-951D-488A-98C8-FF59D3C88FEB}"/>
    <dgm:cxn modelId="{C0B78BE3-A4D9-4C7E-AE2D-A10A3E51FA1F}" type="presOf" srcId="{82667864-340F-4FC0-B85D-1CE449A38980}" destId="{E06906ED-FC07-4CE5-AA04-1518B9E9C741}" srcOrd="0" destOrd="0" presId="urn:microsoft.com/office/officeart/2008/layout/VerticalCurvedList"/>
    <dgm:cxn modelId="{E8868146-9447-4812-867F-2AC5B486D78B}" type="presParOf" srcId="{83546B95-25E8-409F-BE62-CBC9301EFB56}" destId="{1B342125-C678-4FEF-885F-62E90AE621D7}" srcOrd="0" destOrd="0" presId="urn:microsoft.com/office/officeart/2008/layout/VerticalCurvedList"/>
    <dgm:cxn modelId="{94FE63DF-CB5C-4F29-932A-68E7294687B4}" type="presParOf" srcId="{1B342125-C678-4FEF-885F-62E90AE621D7}" destId="{974057E8-553C-40F7-9507-C017B9DA8264}" srcOrd="0" destOrd="0" presId="urn:microsoft.com/office/officeart/2008/layout/VerticalCurvedList"/>
    <dgm:cxn modelId="{57F2FADC-5359-4C57-8FFB-25F478D03085}" type="presParOf" srcId="{974057E8-553C-40F7-9507-C017B9DA8264}" destId="{E2984A7D-B352-4C99-B31F-00F6196E65E6}" srcOrd="0" destOrd="0" presId="urn:microsoft.com/office/officeart/2008/layout/VerticalCurvedList"/>
    <dgm:cxn modelId="{650201F7-87E2-498C-94E5-2E40F9C1FD95}" type="presParOf" srcId="{974057E8-553C-40F7-9507-C017B9DA8264}" destId="{63D0E578-76CB-4081-B05F-ADD19E1ADBCD}" srcOrd="1" destOrd="0" presId="urn:microsoft.com/office/officeart/2008/layout/VerticalCurvedList"/>
    <dgm:cxn modelId="{552E5E56-FCC7-4619-B54A-116F7FBC1198}" type="presParOf" srcId="{974057E8-553C-40F7-9507-C017B9DA8264}" destId="{3CC2E59F-08F5-4D4D-9761-2FF05C2A1F33}" srcOrd="2" destOrd="0" presId="urn:microsoft.com/office/officeart/2008/layout/VerticalCurvedList"/>
    <dgm:cxn modelId="{0D16FB81-6E8A-4009-9E5F-1D8D0B48DDC5}" type="presParOf" srcId="{974057E8-553C-40F7-9507-C017B9DA8264}" destId="{6AA68694-28F6-48B8-967E-348750C30133}" srcOrd="3" destOrd="0" presId="urn:microsoft.com/office/officeart/2008/layout/VerticalCurvedList"/>
    <dgm:cxn modelId="{B6B83095-FC17-4009-A81F-AFD8D9E5EFB5}" type="presParOf" srcId="{1B342125-C678-4FEF-885F-62E90AE621D7}" destId="{E06906ED-FC07-4CE5-AA04-1518B9E9C741}" srcOrd="1" destOrd="0" presId="urn:microsoft.com/office/officeart/2008/layout/VerticalCurvedList"/>
    <dgm:cxn modelId="{7E0FEE06-1E6B-4BDC-8EB3-C42F2CDA06D0}" type="presParOf" srcId="{1B342125-C678-4FEF-885F-62E90AE621D7}" destId="{00BCBFF7-D877-4EAC-BF81-05752C543074}" srcOrd="2" destOrd="0" presId="urn:microsoft.com/office/officeart/2008/layout/VerticalCurvedList"/>
    <dgm:cxn modelId="{54BAAA6F-4F13-4373-AFFE-EFDD5335E8F1}" type="presParOf" srcId="{00BCBFF7-D877-4EAC-BF81-05752C543074}" destId="{905A3FB8-E93A-45ED-BB20-DE764458875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0E578-76CB-4081-B05F-ADD19E1ADBCD}">
      <dsp:nvSpPr>
        <dsp:cNvPr id="0" name=""/>
        <dsp:cNvSpPr/>
      </dsp:nvSpPr>
      <dsp:spPr>
        <a:xfrm>
          <a:off x="-1524875" y="-258941"/>
          <a:ext cx="1991963" cy="1991963"/>
        </a:xfrm>
        <a:prstGeom prst="blockArc">
          <a:avLst>
            <a:gd name="adj1" fmla="val 18900000"/>
            <a:gd name="adj2" fmla="val 2700000"/>
            <a:gd name="adj3" fmla="val 108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6906ED-FC07-4CE5-AA04-1518B9E9C741}">
      <dsp:nvSpPr>
        <dsp:cNvPr id="0" name=""/>
        <dsp:cNvSpPr/>
      </dsp:nvSpPr>
      <dsp:spPr>
        <a:xfrm>
          <a:off x="455542" y="372606"/>
          <a:ext cx="11008841" cy="7288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5026"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Skills for Reading Screenings</a:t>
          </a:r>
        </a:p>
      </dsp:txBody>
      <dsp:txXfrm>
        <a:off x="455542" y="372606"/>
        <a:ext cx="11008841" cy="728867"/>
      </dsp:txXfrm>
    </dsp:sp>
    <dsp:sp modelId="{905A3FB8-E93A-45ED-BB20-DE7644588753}">
      <dsp:nvSpPr>
        <dsp:cNvPr id="0" name=""/>
        <dsp:cNvSpPr/>
      </dsp:nvSpPr>
      <dsp:spPr>
        <a:xfrm>
          <a:off x="0" y="281497"/>
          <a:ext cx="911084" cy="9110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0E578-76CB-4081-B05F-ADD19E1ADBCD}">
      <dsp:nvSpPr>
        <dsp:cNvPr id="0" name=""/>
        <dsp:cNvSpPr/>
      </dsp:nvSpPr>
      <dsp:spPr>
        <a:xfrm>
          <a:off x="-1524840" y="-258941"/>
          <a:ext cx="1991963" cy="1991963"/>
        </a:xfrm>
        <a:prstGeom prst="blockArc">
          <a:avLst>
            <a:gd name="adj1" fmla="val 18900000"/>
            <a:gd name="adj2" fmla="val 2700000"/>
            <a:gd name="adj3" fmla="val 108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6906ED-FC07-4CE5-AA04-1518B9E9C741}">
      <dsp:nvSpPr>
        <dsp:cNvPr id="0" name=""/>
        <dsp:cNvSpPr/>
      </dsp:nvSpPr>
      <dsp:spPr>
        <a:xfrm>
          <a:off x="455593" y="372564"/>
          <a:ext cx="11126806" cy="7289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5026"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Skills for Universal Reading Screenings: Mississippi</a:t>
          </a:r>
        </a:p>
      </dsp:txBody>
      <dsp:txXfrm>
        <a:off x="455593" y="372564"/>
        <a:ext cx="11126806" cy="728950"/>
      </dsp:txXfrm>
    </dsp:sp>
    <dsp:sp modelId="{905A3FB8-E93A-45ED-BB20-DE7644588753}">
      <dsp:nvSpPr>
        <dsp:cNvPr id="0" name=""/>
        <dsp:cNvSpPr/>
      </dsp:nvSpPr>
      <dsp:spPr>
        <a:xfrm>
          <a:off x="0" y="281446"/>
          <a:ext cx="911187" cy="91118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04AB6-949A-409F-BEA1-29DD887727F7}" type="datetimeFigureOut">
              <a:rPr lang="en-US" smtClean="0"/>
              <a:t>9/13/2018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D3EE4-695B-4A10-9C7B-ED5A58ABD057}" type="slidenum">
              <a:rPr lang="en-US" smtClean="0"/>
              <a:t>‹#›</a:t>
            </a:fld>
            <a:endParaRPr lang="en-US"/>
          </a:p>
        </p:txBody>
      </p:sp>
    </p:spTree>
    <p:extLst>
      <p:ext uri="{BB962C8B-B14F-4D97-AF65-F5344CB8AC3E}">
        <p14:creationId xmlns:p14="http://schemas.microsoft.com/office/powerpoint/2010/main" val="348187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SREB states lay out either requirements or suggestions for skills that should be included in screening for reading difficulties in given grades, which you see here. You can also see that there is a lot of variation in the skills states advise or require. This is because a lot of these skills are highly correlated, so a student who performs very poorly on one measure is likely to perform poorly on others. Making sure a universal screener is as short and quick as possible while also providing the data you need requires selecting the number and variety of skills carefully.</a:t>
            </a:r>
          </a:p>
        </p:txBody>
      </p:sp>
      <p:sp>
        <p:nvSpPr>
          <p:cNvPr id="4" name="Slide Number Placeholder 3"/>
          <p:cNvSpPr>
            <a:spLocks noGrp="1"/>
          </p:cNvSpPr>
          <p:nvPr>
            <p:ph type="sldNum" sz="quarter" idx="5"/>
          </p:nvPr>
        </p:nvSpPr>
        <p:spPr/>
        <p:txBody>
          <a:bodyPr/>
          <a:lstStyle/>
          <a:p>
            <a:fld id="{7EE0861A-2A30-4457-9849-2D3F645A46C0}" type="slidenum">
              <a:rPr lang="en-US" smtClean="0"/>
              <a:t>1</a:t>
            </a:fld>
            <a:endParaRPr lang="en-US"/>
          </a:p>
        </p:txBody>
      </p:sp>
    </p:spTree>
    <p:extLst>
      <p:ext uri="{BB962C8B-B14F-4D97-AF65-F5344CB8AC3E}">
        <p14:creationId xmlns:p14="http://schemas.microsoft.com/office/powerpoint/2010/main" val="103372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Mississippi’s screening criteria are based on guidance from the International Dyslexia Association. You can see that first grade is the only grade level in which screening of more than four skills is required, and the skills are a bit different from year to year. Providing this kind of detail can help make sure there is consistency across schools and districts, especially if the state has approved certain screening tools for measuring these skills.</a:t>
            </a:r>
          </a:p>
        </p:txBody>
      </p:sp>
      <p:sp>
        <p:nvSpPr>
          <p:cNvPr id="4" name="Slide Number Placeholder 3"/>
          <p:cNvSpPr>
            <a:spLocks noGrp="1"/>
          </p:cNvSpPr>
          <p:nvPr>
            <p:ph type="sldNum" sz="quarter" idx="5"/>
          </p:nvPr>
        </p:nvSpPr>
        <p:spPr/>
        <p:txBody>
          <a:bodyPr/>
          <a:lstStyle/>
          <a:p>
            <a:fld id="{7EE0861A-2A30-4457-9849-2D3F645A46C0}" type="slidenum">
              <a:rPr lang="en-US" smtClean="0"/>
              <a:t>2</a:t>
            </a:fld>
            <a:endParaRPr lang="en-US"/>
          </a:p>
        </p:txBody>
      </p:sp>
    </p:spTree>
    <p:extLst>
      <p:ext uri="{BB962C8B-B14F-4D97-AF65-F5344CB8AC3E}">
        <p14:creationId xmlns:p14="http://schemas.microsoft.com/office/powerpoint/2010/main" val="2124497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C307C7D-CAC0-4510-9522-C6715D1521BF}"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382544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07C7D-CAC0-4510-9522-C6715D1521BF}"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218738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307C7D-CAC0-4510-9522-C6715D1521BF}"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2778696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307C7D-CAC0-4510-9522-C6715D1521BF}"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1350203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307C7D-CAC0-4510-9522-C6715D1521BF}" type="datetimeFigureOut">
              <a:rPr lang="en-US" smtClean="0"/>
              <a:t>9/13/2018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1902711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307C7D-CAC0-4510-9522-C6715D1521BF}" type="datetimeFigureOut">
              <a:rPr lang="en-US" smtClean="0"/>
              <a:t>9/13/2018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47338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07C7D-CAC0-4510-9522-C6715D1521BF}" type="datetimeFigureOut">
              <a:rPr lang="en-US" smtClean="0"/>
              <a:t>9/13/2018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63439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FC307C7D-CAC0-4510-9522-C6715D1521BF}"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1772820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FC307C7D-CAC0-4510-9522-C6715D1521BF}"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3546347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07C7D-CAC0-4510-9522-C6715D1521BF}"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4089571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07C7D-CAC0-4510-9522-C6715D1521BF}"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F97FA-B5C5-4DA0-AC72-8830021BE0F6}" type="slidenum">
              <a:rPr lang="en-US" smtClean="0"/>
              <a:t>‹#›</a:t>
            </a:fld>
            <a:endParaRPr lang="en-US"/>
          </a:p>
        </p:txBody>
      </p:sp>
    </p:spTree>
    <p:extLst>
      <p:ext uri="{BB962C8B-B14F-4D97-AF65-F5344CB8AC3E}">
        <p14:creationId xmlns:p14="http://schemas.microsoft.com/office/powerpoint/2010/main" val="610052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4B34E8-9027-4735-A5C0-82F5717F1A4B}" type="datetimeFigureOut">
              <a:rPr lang="en-US" smtClean="0"/>
              <a:pPr/>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144132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4B34E8-9027-4735-A5C0-82F5717F1A4B}" type="datetimeFigureOut">
              <a:rPr lang="en-US" smtClean="0"/>
              <a:pPr/>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2690634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4B34E8-9027-4735-A5C0-82F5717F1A4B}" type="datetimeFigureOut">
              <a:rPr lang="en-US" smtClean="0"/>
              <a:pPr/>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335070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4B34E8-9027-4735-A5C0-82F5717F1A4B}" type="datetimeFigureOut">
              <a:rPr lang="en-US" smtClean="0"/>
              <a:pPr/>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2784983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4B34E8-9027-4735-A5C0-82F5717F1A4B}" type="datetimeFigureOut">
              <a:rPr lang="en-US" smtClean="0"/>
              <a:pPr/>
              <a:t>9/13/2018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1725062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4B34E8-9027-4735-A5C0-82F5717F1A4B}" type="datetimeFigureOut">
              <a:rPr lang="en-US" smtClean="0"/>
              <a:pPr/>
              <a:t>9/13/2018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2195840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4B34E8-9027-4735-A5C0-82F5717F1A4B}" type="datetimeFigureOut">
              <a:rPr lang="en-US" smtClean="0"/>
              <a:pPr/>
              <a:t>9/13/2018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1803451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D24B34E8-9027-4735-A5C0-82F5717F1A4B}" type="datetimeFigureOut">
              <a:rPr lang="en-US" smtClean="0"/>
              <a:pPr/>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3152901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D24B34E8-9027-4735-A5C0-82F5717F1A4B}" type="datetimeFigureOut">
              <a:rPr lang="en-US" smtClean="0"/>
              <a:pPr/>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607461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4B34E8-9027-4735-A5C0-82F5717F1A4B}" type="datetimeFigureOut">
              <a:rPr lang="en-US" smtClean="0"/>
              <a:pPr/>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2771865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4B34E8-9027-4735-A5C0-82F5717F1A4B}" type="datetimeFigureOut">
              <a:rPr lang="en-US" smtClean="0"/>
              <a:pPr/>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C43E8-DF08-406B-B3E5-81B65EAB9996}" type="slidenum">
              <a:rPr lang="en-US" smtClean="0"/>
              <a:pPr/>
              <a:t>‹#›</a:t>
            </a:fld>
            <a:endParaRPr lang="en-US"/>
          </a:p>
        </p:txBody>
      </p:sp>
    </p:spTree>
    <p:extLst>
      <p:ext uri="{BB962C8B-B14F-4D97-AF65-F5344CB8AC3E}">
        <p14:creationId xmlns:p14="http://schemas.microsoft.com/office/powerpoint/2010/main" val="394923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C307C7D-CAC0-4510-9522-C6715D1521BF}" type="datetimeFigureOut">
              <a:rPr lang="en-US" smtClean="0"/>
              <a:t>9/13/2018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4F97FA-B5C5-4DA0-AC72-8830021BE0F6}" type="slidenum">
              <a:rPr lang="en-US" smtClean="0"/>
              <a:t>‹#›</a:t>
            </a:fld>
            <a:endParaRPr lang="en-US"/>
          </a:p>
        </p:txBody>
      </p:sp>
    </p:spTree>
    <p:extLst>
      <p:ext uri="{BB962C8B-B14F-4D97-AF65-F5344CB8AC3E}">
        <p14:creationId xmlns:p14="http://schemas.microsoft.com/office/powerpoint/2010/main" val="668965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4B34E8-9027-4735-A5C0-82F5717F1A4B}" type="datetimeFigureOut">
              <a:rPr lang="en-US" smtClean="0"/>
              <a:pPr/>
              <a:t>9/13/2018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7C43E8-DF08-406B-B3E5-81B65EAB9996}" type="slidenum">
              <a:rPr lang="en-US" smtClean="0"/>
              <a:pPr/>
              <a:t>‹#›</a:t>
            </a:fld>
            <a:endParaRPr lang="en-US"/>
          </a:p>
        </p:txBody>
      </p:sp>
    </p:spTree>
    <p:extLst>
      <p:ext uri="{BB962C8B-B14F-4D97-AF65-F5344CB8AC3E}">
        <p14:creationId xmlns:p14="http://schemas.microsoft.com/office/powerpoint/2010/main" val="40730610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jpe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hyperlink" Target="https://www.mdek12.org/sites/default/files/Offices/MDE/OA/OSA/Universal%20Screener%20and%20Diagnostic%20Assessment/screener-guidance-april-2018-04-18_20180419134804_279631.pdf" TargetMode="External"/><Relationship Id="rId5" Type="http://schemas.openxmlformats.org/officeDocument/2006/relationships/diagramQuickStyle" Target="../diagrams/quickStyle2.xml"/><Relationship Id="rId10" Type="http://schemas.openxmlformats.org/officeDocument/2006/relationships/image" Target="../media/image3.png"/><Relationship Id="rId4" Type="http://schemas.openxmlformats.org/officeDocument/2006/relationships/diagramLayout" Target="../diagrams/layout2.xml"/><Relationship Id="rId9"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5834B43-BF8B-4610-A96F-AEAFB600A337}"/>
              </a:ext>
            </a:extLst>
          </p:cNvPr>
          <p:cNvGrpSpPr/>
          <p:nvPr/>
        </p:nvGrpSpPr>
        <p:grpSpPr>
          <a:xfrm>
            <a:off x="609600" y="111731"/>
            <a:ext cx="11464384" cy="1474080"/>
            <a:chOff x="609600" y="210207"/>
            <a:chExt cx="10888718" cy="1474080"/>
          </a:xfrm>
        </p:grpSpPr>
        <p:graphicFrame>
          <p:nvGraphicFramePr>
            <p:cNvPr id="13" name="Content Placeholder 2">
              <a:extLst>
                <a:ext uri="{FF2B5EF4-FFF2-40B4-BE49-F238E27FC236}">
                  <a16:creationId xmlns:a16="http://schemas.microsoft.com/office/drawing/2014/main" id="{4C244806-FFF9-4B7D-894E-269F0232C858}"/>
                </a:ext>
              </a:extLst>
            </p:cNvPr>
            <p:cNvGraphicFramePr>
              <a:graphicFrameLocks/>
            </p:cNvGraphicFramePr>
            <p:nvPr>
              <p:extLst>
                <p:ext uri="{D42A27DB-BD31-4B8C-83A1-F6EECF244321}">
                  <p14:modId xmlns:p14="http://schemas.microsoft.com/office/powerpoint/2010/main" val="2389149230"/>
                </p:ext>
              </p:extLst>
            </p:nvPr>
          </p:nvGraphicFramePr>
          <p:xfrm>
            <a:off x="609600" y="210207"/>
            <a:ext cx="10888718" cy="1474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Graphic 13" descr="Magnifying glass">
              <a:extLst>
                <a:ext uri="{FF2B5EF4-FFF2-40B4-BE49-F238E27FC236}">
                  <a16:creationId xmlns:a16="http://schemas.microsoft.com/office/drawing/2014/main" id="{E5E8F12A-97EA-403D-94FE-338EB1CC448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8144" y="599763"/>
              <a:ext cx="694464" cy="694464"/>
            </a:xfrm>
            <a:prstGeom prst="rect">
              <a:avLst/>
            </a:prstGeom>
          </p:spPr>
        </p:pic>
      </p:grpSp>
      <p:pic>
        <p:nvPicPr>
          <p:cNvPr id="20" name="Picture 19">
            <a:extLst>
              <a:ext uri="{FF2B5EF4-FFF2-40B4-BE49-F238E27FC236}">
                <a16:creationId xmlns:a16="http://schemas.microsoft.com/office/drawing/2014/main" id="{1697519D-31E5-4BF3-9E06-EB060B0A06B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81445" y="6196806"/>
            <a:ext cx="1467616" cy="560717"/>
          </a:xfrm>
          <a:prstGeom prst="rect">
            <a:avLst/>
          </a:prstGeom>
        </p:spPr>
      </p:pic>
      <p:sp>
        <p:nvSpPr>
          <p:cNvPr id="25" name="TextBox 24">
            <a:extLst>
              <a:ext uri="{FF2B5EF4-FFF2-40B4-BE49-F238E27FC236}">
                <a16:creationId xmlns:a16="http://schemas.microsoft.com/office/drawing/2014/main" id="{64708542-A33D-46C6-82D7-79B16DFF4B99}"/>
              </a:ext>
            </a:extLst>
          </p:cNvPr>
          <p:cNvSpPr txBox="1"/>
          <p:nvPr/>
        </p:nvSpPr>
        <p:spPr>
          <a:xfrm>
            <a:off x="253999" y="6552882"/>
            <a:ext cx="10256555" cy="307777"/>
          </a:xfrm>
          <a:prstGeom prst="rect">
            <a:avLst/>
          </a:prstGeom>
          <a:noFill/>
        </p:spPr>
        <p:txBody>
          <a:bodyPr wrap="square" rtlCol="0">
            <a:spAutoFit/>
          </a:bodyPr>
          <a:lstStyle/>
          <a:p>
            <a:r>
              <a:rPr lang="en-US" sz="1400" i="1" dirty="0">
                <a:latin typeface="Georgia" panose="02040502050405020303" pitchFamily="18" charset="0"/>
              </a:rPr>
              <a:t>Note: Some states (like Maryland) recommend certain skills if schools choose to screen students, but do not require screenings.</a:t>
            </a:r>
          </a:p>
        </p:txBody>
      </p:sp>
      <p:pic>
        <p:nvPicPr>
          <p:cNvPr id="53" name="Picture 52">
            <a:extLst>
              <a:ext uri="{FF2B5EF4-FFF2-40B4-BE49-F238E27FC236}">
                <a16:creationId xmlns:a16="http://schemas.microsoft.com/office/drawing/2014/main" id="{7DC65BB4-160C-43BF-8E9F-851841005B8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11840" y="6381471"/>
            <a:ext cx="1224245" cy="410122"/>
          </a:xfrm>
          <a:prstGeom prst="rect">
            <a:avLst/>
          </a:prstGeom>
        </p:spPr>
      </p:pic>
      <p:graphicFrame>
        <p:nvGraphicFramePr>
          <p:cNvPr id="6" name="Content Placeholder 5">
            <a:extLst>
              <a:ext uri="{FF2B5EF4-FFF2-40B4-BE49-F238E27FC236}">
                <a16:creationId xmlns:a16="http://schemas.microsoft.com/office/drawing/2014/main" id="{ECBDB35E-A098-4293-8595-A5AD4A3EDD05}"/>
              </a:ext>
            </a:extLst>
          </p:cNvPr>
          <p:cNvGraphicFramePr>
            <a:graphicFrameLocks noGrp="1"/>
          </p:cNvGraphicFramePr>
          <p:nvPr>
            <p:ph idx="1"/>
            <p:extLst/>
          </p:nvPr>
        </p:nvGraphicFramePr>
        <p:xfrm>
          <a:off x="335280" y="1402080"/>
          <a:ext cx="11724636" cy="4917972"/>
        </p:xfrm>
        <a:graphic>
          <a:graphicData uri="http://schemas.openxmlformats.org/drawingml/2006/table">
            <a:tbl>
              <a:tblPr firstRow="1" bandRow="1">
                <a:tableStyleId>{5C22544A-7EE6-4342-B048-85BDC9FD1C3A}</a:tableStyleId>
              </a:tblPr>
              <a:tblGrid>
                <a:gridCol w="4286546">
                  <a:extLst>
                    <a:ext uri="{9D8B030D-6E8A-4147-A177-3AD203B41FA5}">
                      <a16:colId xmlns:a16="http://schemas.microsoft.com/office/drawing/2014/main" val="2634680778"/>
                    </a:ext>
                  </a:extLst>
                </a:gridCol>
                <a:gridCol w="743809">
                  <a:extLst>
                    <a:ext uri="{9D8B030D-6E8A-4147-A177-3AD203B41FA5}">
                      <a16:colId xmlns:a16="http://schemas.microsoft.com/office/drawing/2014/main" val="3591831393"/>
                    </a:ext>
                  </a:extLst>
                </a:gridCol>
                <a:gridCol w="743809">
                  <a:extLst>
                    <a:ext uri="{9D8B030D-6E8A-4147-A177-3AD203B41FA5}">
                      <a16:colId xmlns:a16="http://schemas.microsoft.com/office/drawing/2014/main" val="1449944805"/>
                    </a:ext>
                  </a:extLst>
                </a:gridCol>
                <a:gridCol w="743809">
                  <a:extLst>
                    <a:ext uri="{9D8B030D-6E8A-4147-A177-3AD203B41FA5}">
                      <a16:colId xmlns:a16="http://schemas.microsoft.com/office/drawing/2014/main" val="1296279304"/>
                    </a:ext>
                  </a:extLst>
                </a:gridCol>
                <a:gridCol w="743809">
                  <a:extLst>
                    <a:ext uri="{9D8B030D-6E8A-4147-A177-3AD203B41FA5}">
                      <a16:colId xmlns:a16="http://schemas.microsoft.com/office/drawing/2014/main" val="1604239282"/>
                    </a:ext>
                  </a:extLst>
                </a:gridCol>
                <a:gridCol w="743809">
                  <a:extLst>
                    <a:ext uri="{9D8B030D-6E8A-4147-A177-3AD203B41FA5}">
                      <a16:colId xmlns:a16="http://schemas.microsoft.com/office/drawing/2014/main" val="1733587772"/>
                    </a:ext>
                  </a:extLst>
                </a:gridCol>
                <a:gridCol w="743809">
                  <a:extLst>
                    <a:ext uri="{9D8B030D-6E8A-4147-A177-3AD203B41FA5}">
                      <a16:colId xmlns:a16="http://schemas.microsoft.com/office/drawing/2014/main" val="3855609123"/>
                    </a:ext>
                  </a:extLst>
                </a:gridCol>
                <a:gridCol w="743809">
                  <a:extLst>
                    <a:ext uri="{9D8B030D-6E8A-4147-A177-3AD203B41FA5}">
                      <a16:colId xmlns:a16="http://schemas.microsoft.com/office/drawing/2014/main" val="489858908"/>
                    </a:ext>
                  </a:extLst>
                </a:gridCol>
                <a:gridCol w="743809">
                  <a:extLst>
                    <a:ext uri="{9D8B030D-6E8A-4147-A177-3AD203B41FA5}">
                      <a16:colId xmlns:a16="http://schemas.microsoft.com/office/drawing/2014/main" val="3194949494"/>
                    </a:ext>
                  </a:extLst>
                </a:gridCol>
                <a:gridCol w="743809">
                  <a:extLst>
                    <a:ext uri="{9D8B030D-6E8A-4147-A177-3AD203B41FA5}">
                      <a16:colId xmlns:a16="http://schemas.microsoft.com/office/drawing/2014/main" val="61977886"/>
                    </a:ext>
                  </a:extLst>
                </a:gridCol>
                <a:gridCol w="743809">
                  <a:extLst>
                    <a:ext uri="{9D8B030D-6E8A-4147-A177-3AD203B41FA5}">
                      <a16:colId xmlns:a16="http://schemas.microsoft.com/office/drawing/2014/main" val="1208622835"/>
                    </a:ext>
                  </a:extLst>
                </a:gridCol>
              </a:tblGrid>
              <a:tr h="339659">
                <a:tc>
                  <a:txBody>
                    <a:bodyPr/>
                    <a:lstStyle/>
                    <a:p>
                      <a:pPr algn="ctr"/>
                      <a:r>
                        <a:rPr lang="en-US" sz="1800" dirty="0"/>
                        <a:t>Skill</a:t>
                      </a:r>
                    </a:p>
                  </a:txBody>
                  <a:tcPr/>
                </a:tc>
                <a:tc>
                  <a:txBody>
                    <a:bodyPr/>
                    <a:lstStyle/>
                    <a:p>
                      <a:pPr algn="ctr"/>
                      <a:r>
                        <a:rPr lang="en-US" sz="1800" dirty="0"/>
                        <a:t>AL</a:t>
                      </a:r>
                    </a:p>
                  </a:txBody>
                  <a:tcPr/>
                </a:tc>
                <a:tc>
                  <a:txBody>
                    <a:bodyPr/>
                    <a:lstStyle/>
                    <a:p>
                      <a:pPr algn="ctr"/>
                      <a:r>
                        <a:rPr lang="en-US" sz="1800" dirty="0"/>
                        <a:t>AR</a:t>
                      </a:r>
                    </a:p>
                  </a:txBody>
                  <a:tcPr/>
                </a:tc>
                <a:tc>
                  <a:txBody>
                    <a:bodyPr/>
                    <a:lstStyle/>
                    <a:p>
                      <a:pPr algn="ctr"/>
                      <a:r>
                        <a:rPr lang="en-US" sz="1800" dirty="0"/>
                        <a:t>KY</a:t>
                      </a:r>
                    </a:p>
                  </a:txBody>
                  <a:tcPr/>
                </a:tc>
                <a:tc>
                  <a:txBody>
                    <a:bodyPr/>
                    <a:lstStyle/>
                    <a:p>
                      <a:pPr algn="ctr"/>
                      <a:r>
                        <a:rPr lang="en-US" sz="1800" dirty="0"/>
                        <a:t>LA</a:t>
                      </a:r>
                    </a:p>
                  </a:txBody>
                  <a:tcPr/>
                </a:tc>
                <a:tc>
                  <a:txBody>
                    <a:bodyPr/>
                    <a:lstStyle/>
                    <a:p>
                      <a:pPr algn="ctr"/>
                      <a:r>
                        <a:rPr lang="en-US" sz="1800" dirty="0"/>
                        <a:t>MD</a:t>
                      </a:r>
                    </a:p>
                  </a:txBody>
                  <a:tcPr/>
                </a:tc>
                <a:tc>
                  <a:txBody>
                    <a:bodyPr/>
                    <a:lstStyle/>
                    <a:p>
                      <a:pPr algn="ctr"/>
                      <a:r>
                        <a:rPr lang="en-US" sz="1800" dirty="0"/>
                        <a:t>MS</a:t>
                      </a:r>
                    </a:p>
                  </a:txBody>
                  <a:tcPr/>
                </a:tc>
                <a:tc>
                  <a:txBody>
                    <a:bodyPr/>
                    <a:lstStyle/>
                    <a:p>
                      <a:pPr algn="ctr"/>
                      <a:r>
                        <a:rPr lang="en-US" sz="1800" dirty="0"/>
                        <a:t>NC</a:t>
                      </a:r>
                    </a:p>
                  </a:txBody>
                  <a:tcPr/>
                </a:tc>
                <a:tc>
                  <a:txBody>
                    <a:bodyPr/>
                    <a:lstStyle/>
                    <a:p>
                      <a:pPr algn="ctr"/>
                      <a:r>
                        <a:rPr lang="en-US" sz="1800" dirty="0"/>
                        <a:t>OK</a:t>
                      </a:r>
                    </a:p>
                  </a:txBody>
                  <a:tcPr/>
                </a:tc>
                <a:tc>
                  <a:txBody>
                    <a:bodyPr/>
                    <a:lstStyle/>
                    <a:p>
                      <a:pPr algn="ctr"/>
                      <a:r>
                        <a:rPr lang="en-US" sz="1800" dirty="0"/>
                        <a:t>TN</a:t>
                      </a:r>
                    </a:p>
                  </a:txBody>
                  <a:tcPr/>
                </a:tc>
                <a:tc>
                  <a:txBody>
                    <a:bodyPr/>
                    <a:lstStyle/>
                    <a:p>
                      <a:pPr algn="ctr"/>
                      <a:r>
                        <a:rPr lang="en-US" sz="1800" dirty="0"/>
                        <a:t>TX</a:t>
                      </a:r>
                    </a:p>
                  </a:txBody>
                  <a:tcPr/>
                </a:tc>
                <a:extLst>
                  <a:ext uri="{0D108BD9-81ED-4DB2-BD59-A6C34878D82A}">
                    <a16:rowId xmlns:a16="http://schemas.microsoft.com/office/drawing/2014/main" val="2624165647"/>
                  </a:ext>
                </a:extLst>
              </a:tr>
              <a:tr h="325158">
                <a:tc>
                  <a:txBody>
                    <a:bodyPr/>
                    <a:lstStyle/>
                    <a:p>
                      <a:r>
                        <a:rPr lang="en-US" sz="1400" dirty="0"/>
                        <a:t>Letter Naming / Alphabet Knowledge</a:t>
                      </a:r>
                    </a:p>
                  </a:txBody>
                  <a:tcPr anchor="ctr"/>
                </a:tc>
                <a:tc>
                  <a:txBody>
                    <a:bodyPr/>
                    <a:lstStyle/>
                    <a:p>
                      <a:pPr algn="ctr"/>
                      <a:r>
                        <a:rPr lang="en-US" sz="1500" dirty="0"/>
                        <a:t>K</a:t>
                      </a:r>
                    </a:p>
                  </a:txBody>
                  <a:tcPr anchor="ctr"/>
                </a:tc>
                <a:tc>
                  <a:txBody>
                    <a:bodyPr/>
                    <a:lstStyle/>
                    <a:p>
                      <a:pPr algn="ctr"/>
                      <a:r>
                        <a:rPr lang="en-US" sz="1500" dirty="0"/>
                        <a:t>K – 2+</a:t>
                      </a:r>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sym typeface="Wingdings" panose="05000000000000000000" pitchFamily="2" charset="2"/>
                        </a:rPr>
                        <a:t></a:t>
                      </a:r>
                      <a:endParaRPr lang="en-US" sz="1500" dirty="0"/>
                    </a:p>
                  </a:txBody>
                  <a:tcPr anchor="ctr"/>
                </a:tc>
                <a:tc>
                  <a:txBody>
                    <a:bodyPr/>
                    <a:lstStyle/>
                    <a:p>
                      <a:pPr algn="ctr"/>
                      <a:r>
                        <a:rPr lang="en-US" sz="1500" dirty="0"/>
                        <a:t>K – 1</a:t>
                      </a:r>
                    </a:p>
                  </a:txBody>
                  <a:tcP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t>K – 1</a:t>
                      </a:r>
                    </a:p>
                  </a:txBody>
                  <a:tcPr anchor="ctr"/>
                </a:tc>
                <a:tc>
                  <a:txBody>
                    <a:bodyPr/>
                    <a:lstStyle/>
                    <a:p>
                      <a:pPr algn="ctr"/>
                      <a:endParaRPr lang="en-US" sz="1500" dirty="0"/>
                    </a:p>
                  </a:txBody>
                  <a:tcPr anchor="ctr"/>
                </a:tc>
                <a:extLst>
                  <a:ext uri="{0D108BD9-81ED-4DB2-BD59-A6C34878D82A}">
                    <a16:rowId xmlns:a16="http://schemas.microsoft.com/office/drawing/2014/main" val="3230142015"/>
                  </a:ext>
                </a:extLst>
              </a:tr>
              <a:tr h="325158">
                <a:tc>
                  <a:txBody>
                    <a:bodyPr/>
                    <a:lstStyle/>
                    <a:p>
                      <a:r>
                        <a:rPr lang="en-US" sz="1400" dirty="0"/>
                        <a:t>Letter Sounds / Sound-Symbol Recognition</a:t>
                      </a:r>
                    </a:p>
                  </a:txBody>
                  <a:tcPr anchor="ctr"/>
                </a:tc>
                <a:tc>
                  <a:txBody>
                    <a:bodyPr/>
                    <a:lstStyle/>
                    <a:p>
                      <a:pPr algn="ctr"/>
                      <a:r>
                        <a:rPr lang="en-US" sz="1500" dirty="0"/>
                        <a:t>K</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500" dirty="0"/>
                        <a:t>K – 2+</a:t>
                      </a:r>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sym typeface="Wingdings" panose="05000000000000000000" pitchFamily="2" charset="2"/>
                        </a:rPr>
                        <a:t></a:t>
                      </a:r>
                      <a:endParaRPr lang="en-US" sz="1500" dirty="0"/>
                    </a:p>
                  </a:txBody>
                  <a:tcPr anchor="ctr"/>
                </a:tc>
                <a:tc>
                  <a:txBody>
                    <a:bodyPr/>
                    <a:lstStyle/>
                    <a:p>
                      <a:pPr algn="ctr"/>
                      <a:r>
                        <a:rPr lang="en-US" sz="1500" dirty="0"/>
                        <a:t>K – 1</a:t>
                      </a:r>
                    </a:p>
                  </a:txBody>
                  <a:tcPr/>
                </a:tc>
                <a:tc>
                  <a:txBody>
                    <a:bodyPr/>
                    <a:lstStyle/>
                    <a:p>
                      <a:pPr algn="ctr"/>
                      <a:endParaRPr lang="en-US" sz="1500"/>
                    </a:p>
                  </a:txBody>
                  <a:tcPr anchor="ctr"/>
                </a:tc>
                <a:tc>
                  <a:txBody>
                    <a:bodyPr/>
                    <a:lstStyle/>
                    <a:p>
                      <a:pPr algn="ctr"/>
                      <a:endParaRPr lang="en-US" sz="1500"/>
                    </a:p>
                  </a:txBody>
                  <a:tcPr anchor="ctr"/>
                </a:tc>
                <a:tc>
                  <a:txBody>
                    <a:bodyPr/>
                    <a:lstStyle/>
                    <a:p>
                      <a:pPr algn="ctr"/>
                      <a:r>
                        <a:rPr lang="en-US" sz="1500" dirty="0"/>
                        <a:t>K – 1</a:t>
                      </a:r>
                    </a:p>
                  </a:txBody>
                  <a:tcPr anchor="ctr"/>
                </a:tc>
                <a:tc>
                  <a:txBody>
                    <a:bodyPr/>
                    <a:lstStyle/>
                    <a:p>
                      <a:pPr algn="ctr"/>
                      <a:endParaRPr lang="en-US" sz="1500"/>
                    </a:p>
                  </a:txBody>
                  <a:tcPr anchor="ctr"/>
                </a:tc>
                <a:extLst>
                  <a:ext uri="{0D108BD9-81ED-4DB2-BD59-A6C34878D82A}">
                    <a16:rowId xmlns:a16="http://schemas.microsoft.com/office/drawing/2014/main" val="3805048208"/>
                  </a:ext>
                </a:extLst>
              </a:tr>
              <a:tr h="325158">
                <a:tc>
                  <a:txBody>
                    <a:bodyPr/>
                    <a:lstStyle/>
                    <a:p>
                      <a:r>
                        <a:rPr lang="en-US" sz="1400" dirty="0"/>
                        <a:t>Phonemic Awareness (unspecified)</a:t>
                      </a:r>
                    </a:p>
                  </a:txBody>
                  <a:tcPr anchor="ctr"/>
                </a:tc>
                <a:tc>
                  <a:txBody>
                    <a:bodyPr/>
                    <a:lstStyle/>
                    <a:p>
                      <a:pPr algn="ctr"/>
                      <a:endParaRPr lang="en-US" sz="1500" dirty="0"/>
                    </a:p>
                  </a:txBody>
                  <a:tcPr anchor="ctr"/>
                </a:tc>
                <a:tc>
                  <a:txBody>
                    <a:bodyPr/>
                    <a:lstStyle/>
                    <a:p>
                      <a:pPr algn="ctr"/>
                      <a:r>
                        <a:rPr lang="en-US" sz="1500" dirty="0"/>
                        <a:t>K – 2+</a:t>
                      </a:r>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sym typeface="Wingdings" panose="05000000000000000000" pitchFamily="2" charset="2"/>
                        </a:rPr>
                        <a:t></a:t>
                      </a:r>
                      <a:endParaRPr lang="en-US" sz="1500" dirty="0"/>
                    </a:p>
                  </a:txBody>
                  <a:tcPr anchor="ctr"/>
                </a:tc>
                <a:tc>
                  <a:txBody>
                    <a:bodyPr/>
                    <a:lstStyle/>
                    <a:p>
                      <a:pPr algn="ctr"/>
                      <a:r>
                        <a:rPr lang="en-US" sz="1500" dirty="0"/>
                        <a:t>K – 1</a:t>
                      </a:r>
                    </a:p>
                  </a:txBody>
                  <a:tcPr/>
                </a:tc>
                <a:tc>
                  <a:txBody>
                    <a:bodyPr/>
                    <a:lstStyle/>
                    <a:p>
                      <a:pPr algn="ctr"/>
                      <a:endParaRPr lang="en-US" sz="1500" dirty="0"/>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t>K – 1</a:t>
                      </a:r>
                    </a:p>
                  </a:txBody>
                  <a:tcPr anchor="ctr"/>
                </a:tc>
                <a:extLst>
                  <a:ext uri="{0D108BD9-81ED-4DB2-BD59-A6C34878D82A}">
                    <a16:rowId xmlns:a16="http://schemas.microsoft.com/office/drawing/2014/main" val="2602395389"/>
                  </a:ext>
                </a:extLst>
              </a:tr>
              <a:tr h="325158">
                <a:tc>
                  <a:txBody>
                    <a:bodyPr/>
                    <a:lstStyle/>
                    <a:p>
                      <a:r>
                        <a:rPr lang="en-US" sz="1400" dirty="0"/>
                        <a:t>Phoneme Segmentation</a:t>
                      </a:r>
                    </a:p>
                  </a:txBody>
                  <a:tcPr anchor="ctr"/>
                </a:tc>
                <a:tc>
                  <a:txBody>
                    <a:bodyPr/>
                    <a:lstStyle/>
                    <a:p>
                      <a:pPr algn="ctr"/>
                      <a:r>
                        <a:rPr lang="en-US" sz="1500" dirty="0"/>
                        <a:t>K</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a:p>
                  </a:txBody>
                  <a:tcPr anchor="ctr"/>
                </a:tc>
                <a:tc>
                  <a:txBody>
                    <a:bodyPr/>
                    <a:lstStyle/>
                    <a:p>
                      <a:pPr algn="ctr"/>
                      <a:endParaRPr lang="en-US" sz="1500"/>
                    </a:p>
                  </a:txBody>
                  <a:tcPr/>
                </a:tc>
                <a:tc>
                  <a:txBody>
                    <a:bodyPr/>
                    <a:lstStyle/>
                    <a:p>
                      <a:pPr algn="ctr"/>
                      <a:r>
                        <a:rPr lang="en-US" sz="1500" dirty="0"/>
                        <a:t>K – 3</a:t>
                      </a:r>
                    </a:p>
                  </a:txBody>
                  <a:tcPr anchor="ctr"/>
                </a:tc>
                <a:tc>
                  <a:txBody>
                    <a:bodyPr/>
                    <a:lstStyle/>
                    <a:p>
                      <a:pPr algn="ctr"/>
                      <a:endParaRPr lang="en-US" sz="1500"/>
                    </a:p>
                  </a:txBody>
                  <a:tcPr anchor="ctr"/>
                </a:tc>
                <a:tc>
                  <a:txBody>
                    <a:bodyPr/>
                    <a:lstStyle/>
                    <a:p>
                      <a:pPr algn="ctr"/>
                      <a:r>
                        <a:rPr lang="en-US" sz="1500" dirty="0"/>
                        <a:t>K – 1</a:t>
                      </a:r>
                    </a:p>
                  </a:txBody>
                  <a:tcPr anchor="ctr"/>
                </a:tc>
                <a:tc>
                  <a:txBody>
                    <a:bodyPr/>
                    <a:lstStyle/>
                    <a:p>
                      <a:pPr algn="ctr"/>
                      <a:endParaRPr lang="en-US" sz="1500" dirty="0"/>
                    </a:p>
                  </a:txBody>
                  <a:tcPr anchor="ctr"/>
                </a:tc>
                <a:extLst>
                  <a:ext uri="{0D108BD9-81ED-4DB2-BD59-A6C34878D82A}">
                    <a16:rowId xmlns:a16="http://schemas.microsoft.com/office/drawing/2014/main" val="674928364"/>
                  </a:ext>
                </a:extLst>
              </a:tr>
              <a:tr h="325158">
                <a:tc>
                  <a:txBody>
                    <a:bodyPr/>
                    <a:lstStyle/>
                    <a:p>
                      <a:r>
                        <a:rPr lang="en-US" sz="1400" dirty="0"/>
                        <a:t>Phoneme Blending</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tc>
                <a:tc>
                  <a:txBody>
                    <a:bodyPr/>
                    <a:lstStyle/>
                    <a:p>
                      <a:pPr algn="ctr"/>
                      <a:endParaRPr lang="en-US" sz="1500" dirty="0"/>
                    </a:p>
                  </a:txBody>
                  <a:tcPr anchor="ctr"/>
                </a:tc>
                <a:tc>
                  <a:txBody>
                    <a:bodyPr/>
                    <a:lstStyle/>
                    <a:p>
                      <a:pPr algn="ctr"/>
                      <a:endParaRPr lang="en-US" sz="1500"/>
                    </a:p>
                  </a:txBody>
                  <a:tcPr anchor="ctr"/>
                </a:tc>
                <a:tc>
                  <a:txBody>
                    <a:bodyPr/>
                    <a:lstStyle/>
                    <a:p>
                      <a:pPr algn="ctr"/>
                      <a:r>
                        <a:rPr lang="en-US" sz="1500" dirty="0"/>
                        <a:t>K – 1</a:t>
                      </a:r>
                    </a:p>
                  </a:txBody>
                  <a:tcPr anchor="ctr"/>
                </a:tc>
                <a:tc>
                  <a:txBody>
                    <a:bodyPr/>
                    <a:lstStyle/>
                    <a:p>
                      <a:pPr algn="ctr"/>
                      <a:endParaRPr lang="en-US" sz="1500" dirty="0"/>
                    </a:p>
                  </a:txBody>
                  <a:tcPr anchor="ctr"/>
                </a:tc>
                <a:extLst>
                  <a:ext uri="{0D108BD9-81ED-4DB2-BD59-A6C34878D82A}">
                    <a16:rowId xmlns:a16="http://schemas.microsoft.com/office/drawing/2014/main" val="3925582796"/>
                  </a:ext>
                </a:extLst>
              </a:tr>
              <a:tr h="325158">
                <a:tc>
                  <a:txBody>
                    <a:bodyPr/>
                    <a:lstStyle/>
                    <a:p>
                      <a:r>
                        <a:rPr lang="en-US" sz="1400" dirty="0"/>
                        <a:t>First Sound Fluency</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r>
                        <a:rPr lang="en-US" sz="1500" dirty="0"/>
                        <a:t>K</a:t>
                      </a:r>
                    </a:p>
                  </a:txBody>
                  <a:tcPr anchor="ctr"/>
                </a:tc>
                <a:tc>
                  <a:txBody>
                    <a:bodyPr/>
                    <a:lstStyle/>
                    <a:p>
                      <a:pPr algn="ctr"/>
                      <a:endParaRPr lang="en-US" sz="1500" dirty="0"/>
                    </a:p>
                  </a:txBody>
                  <a:tcPr anchor="ctr"/>
                </a:tc>
                <a:tc>
                  <a:txBody>
                    <a:bodyPr/>
                    <a:lstStyle/>
                    <a:p>
                      <a:pPr algn="ctr"/>
                      <a:endParaRPr lang="en-US" sz="1500" dirty="0"/>
                    </a:p>
                  </a:txBody>
                  <a:tcPr/>
                </a:tc>
                <a:tc>
                  <a:txBody>
                    <a:bodyPr/>
                    <a:lstStyle/>
                    <a:p>
                      <a:pPr algn="ctr"/>
                      <a:r>
                        <a:rPr lang="en-US" sz="1500" dirty="0"/>
                        <a:t>K – 3</a:t>
                      </a:r>
                    </a:p>
                  </a:txBody>
                  <a:tcPr anchor="ctr"/>
                </a:tc>
                <a:tc>
                  <a:txBody>
                    <a:bodyPr/>
                    <a:lstStyle/>
                    <a:p>
                      <a:pPr algn="ctr"/>
                      <a:endParaRPr lang="en-US" sz="1500"/>
                    </a:p>
                  </a:txBody>
                  <a:tcPr anchor="ctr"/>
                </a:tc>
                <a:tc>
                  <a:txBody>
                    <a:bodyPr/>
                    <a:lstStyle/>
                    <a:p>
                      <a:pPr algn="ctr"/>
                      <a:endParaRPr lang="en-US" sz="1500" dirty="0"/>
                    </a:p>
                  </a:txBody>
                  <a:tcPr anchor="ctr"/>
                </a:tc>
                <a:tc>
                  <a:txBody>
                    <a:bodyPr/>
                    <a:lstStyle/>
                    <a:p>
                      <a:pPr algn="ctr"/>
                      <a:endParaRPr lang="en-US" sz="1500" dirty="0"/>
                    </a:p>
                  </a:txBody>
                  <a:tcPr anchor="ctr"/>
                </a:tc>
                <a:extLst>
                  <a:ext uri="{0D108BD9-81ED-4DB2-BD59-A6C34878D82A}">
                    <a16:rowId xmlns:a16="http://schemas.microsoft.com/office/drawing/2014/main" val="2632734518"/>
                  </a:ext>
                </a:extLst>
              </a:tr>
              <a:tr h="325158">
                <a:tc>
                  <a:txBody>
                    <a:bodyPr/>
                    <a:lstStyle/>
                    <a:p>
                      <a:r>
                        <a:rPr lang="en-US" sz="1400" dirty="0"/>
                        <a:t>Phonological Awareness (unspecified)</a:t>
                      </a:r>
                    </a:p>
                  </a:txBody>
                  <a:tcPr anchor="ctr"/>
                </a:tc>
                <a:tc>
                  <a:txBody>
                    <a:bodyPr/>
                    <a:lstStyle/>
                    <a:p>
                      <a:pPr algn="ctr"/>
                      <a:endParaRPr lang="en-US" sz="1500" dirty="0"/>
                    </a:p>
                  </a:txBody>
                  <a:tcPr anchor="ctr"/>
                </a:tc>
                <a:tc>
                  <a:txBody>
                    <a:bodyPr/>
                    <a:lstStyle/>
                    <a:p>
                      <a:pPr algn="ctr"/>
                      <a:r>
                        <a:rPr lang="en-US" sz="1500" dirty="0"/>
                        <a:t>K – 2+</a:t>
                      </a:r>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r>
                        <a:rPr lang="en-US" sz="1500" dirty="0"/>
                        <a:t>K – 1</a:t>
                      </a:r>
                    </a:p>
                  </a:txBody>
                  <a:tcPr/>
                </a:tc>
                <a:tc>
                  <a:txBody>
                    <a:bodyPr/>
                    <a:lstStyle/>
                    <a:p>
                      <a:pPr algn="ctr"/>
                      <a:endParaRPr lang="en-US" sz="1500"/>
                    </a:p>
                  </a:txBody>
                  <a:tcPr anchor="ctr"/>
                </a:tc>
                <a:tc>
                  <a:txBody>
                    <a:bodyPr/>
                    <a:lstStyle/>
                    <a:p>
                      <a:pPr algn="ctr"/>
                      <a:endParaRPr lang="en-US" sz="1500"/>
                    </a:p>
                  </a:txBody>
                  <a:tcPr anchor="ctr"/>
                </a:tc>
                <a:tc>
                  <a:txBody>
                    <a:bodyPr/>
                    <a:lstStyle/>
                    <a:p>
                      <a:pPr algn="ctr"/>
                      <a:endParaRPr lang="en-US" sz="1500" dirty="0"/>
                    </a:p>
                  </a:txBody>
                  <a:tcPr anchor="ctr"/>
                </a:tc>
                <a:tc>
                  <a:txBody>
                    <a:bodyPr/>
                    <a:lstStyle/>
                    <a:p>
                      <a:pPr algn="ctr"/>
                      <a:r>
                        <a:rPr lang="en-US" sz="1500" dirty="0"/>
                        <a:t>K – 1</a:t>
                      </a:r>
                    </a:p>
                  </a:txBody>
                  <a:tcPr anchor="ctr"/>
                </a:tc>
                <a:extLst>
                  <a:ext uri="{0D108BD9-81ED-4DB2-BD59-A6C34878D82A}">
                    <a16:rowId xmlns:a16="http://schemas.microsoft.com/office/drawing/2014/main" val="1560871883"/>
                  </a:ext>
                </a:extLst>
              </a:tr>
              <a:tr h="325158">
                <a:tc>
                  <a:txBody>
                    <a:bodyPr/>
                    <a:lstStyle/>
                    <a:p>
                      <a:r>
                        <a:rPr lang="en-US" sz="1400" dirty="0"/>
                        <a:t>Rapid Automatic Naming</a:t>
                      </a:r>
                    </a:p>
                  </a:txBody>
                  <a:tcPr anchor="ctr"/>
                </a:tc>
                <a:tc>
                  <a:txBody>
                    <a:bodyPr/>
                    <a:lstStyle/>
                    <a:p>
                      <a:pPr algn="ctr"/>
                      <a:endParaRPr lang="en-US" sz="1500" dirty="0"/>
                    </a:p>
                  </a:txBody>
                  <a:tcPr anchor="ctr"/>
                </a:tc>
                <a:tc>
                  <a:txBody>
                    <a:bodyPr/>
                    <a:lstStyle/>
                    <a:p>
                      <a:pPr algn="ctr"/>
                      <a:r>
                        <a:rPr lang="en-US" sz="1500" dirty="0"/>
                        <a:t>K – 2+</a:t>
                      </a:r>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sym typeface="Wingdings" panose="05000000000000000000" pitchFamily="2" charset="2"/>
                        </a:rPr>
                        <a:t></a:t>
                      </a:r>
                      <a:endParaRPr lang="en-US" sz="1500" dirty="0"/>
                    </a:p>
                  </a:txBody>
                  <a:tcPr anchor="ctr"/>
                </a:tc>
                <a:tc>
                  <a:txBody>
                    <a:bodyPr/>
                    <a:lstStyle/>
                    <a:p>
                      <a:pPr algn="ctr"/>
                      <a:r>
                        <a:rPr lang="en-US" sz="1500" dirty="0"/>
                        <a:t>K – 1</a:t>
                      </a:r>
                    </a:p>
                  </a:txBody>
                  <a:tcPr/>
                </a:tc>
                <a:tc>
                  <a:txBody>
                    <a:bodyPr/>
                    <a:lstStyle/>
                    <a:p>
                      <a:pPr algn="ctr"/>
                      <a:endParaRPr lang="en-US" sz="1500"/>
                    </a:p>
                  </a:txBody>
                  <a:tcPr anchor="ctr"/>
                </a:tc>
                <a:tc>
                  <a:txBody>
                    <a:bodyPr/>
                    <a:lstStyle/>
                    <a:p>
                      <a:pPr algn="ctr"/>
                      <a:endParaRPr lang="en-US" sz="1500"/>
                    </a:p>
                  </a:txBody>
                  <a:tcPr anchor="ctr"/>
                </a:tc>
                <a:tc>
                  <a:txBody>
                    <a:bodyPr/>
                    <a:lstStyle/>
                    <a:p>
                      <a:pPr algn="ctr"/>
                      <a:endParaRPr lang="en-US" sz="1500" dirty="0"/>
                    </a:p>
                  </a:txBody>
                  <a:tcPr anchor="ctr"/>
                </a:tc>
                <a:tc>
                  <a:txBody>
                    <a:bodyPr/>
                    <a:lstStyle/>
                    <a:p>
                      <a:pPr algn="ctr"/>
                      <a:endParaRPr lang="en-US" sz="1500" dirty="0"/>
                    </a:p>
                  </a:txBody>
                  <a:tcPr anchor="ctr"/>
                </a:tc>
                <a:extLst>
                  <a:ext uri="{0D108BD9-81ED-4DB2-BD59-A6C34878D82A}">
                    <a16:rowId xmlns:a16="http://schemas.microsoft.com/office/drawing/2014/main" val="1160125205"/>
                  </a:ext>
                </a:extLst>
              </a:tr>
              <a:tr h="325158">
                <a:tc>
                  <a:txBody>
                    <a:bodyPr/>
                    <a:lstStyle/>
                    <a:p>
                      <a:r>
                        <a:rPr lang="en-US" sz="1400" dirty="0"/>
                        <a:t>Nonsense Word Fluency / Decoding Skills / Phonics</a:t>
                      </a:r>
                    </a:p>
                  </a:txBody>
                  <a:tcPr anchor="ctr"/>
                </a:tc>
                <a:tc>
                  <a:txBody>
                    <a:bodyPr/>
                    <a:lstStyle/>
                    <a:p>
                      <a:pPr algn="ctr"/>
                      <a:r>
                        <a:rPr lang="en-US" sz="1500" dirty="0"/>
                        <a:t>K – 12</a:t>
                      </a:r>
                    </a:p>
                  </a:txBody>
                  <a:tcPr anchor="ctr"/>
                </a:tc>
                <a:tc>
                  <a:txBody>
                    <a:bodyPr/>
                    <a:lstStyle/>
                    <a:p>
                      <a:pPr algn="ctr"/>
                      <a:endParaRPr lang="en-US" sz="1500"/>
                    </a:p>
                  </a:txBody>
                  <a:tcPr anchor="ctr"/>
                </a:tc>
                <a:tc>
                  <a:txBody>
                    <a:bodyPr/>
                    <a:lstStyle/>
                    <a:p>
                      <a:pPr algn="ctr"/>
                      <a:r>
                        <a:rPr lang="en-US" sz="1500" dirty="0"/>
                        <a:t>K – 3</a:t>
                      </a:r>
                    </a:p>
                  </a:txBody>
                  <a:tcPr anchor="ctr"/>
                </a:tc>
                <a:tc>
                  <a:txBody>
                    <a:bodyPr/>
                    <a:lstStyle/>
                    <a:p>
                      <a:pPr algn="ctr"/>
                      <a:r>
                        <a:rPr lang="en-US" sz="1500" dirty="0"/>
                        <a:t>1</a:t>
                      </a:r>
                    </a:p>
                  </a:txBody>
                  <a:tcPr anchor="ctr"/>
                </a:tc>
                <a:tc>
                  <a:txBody>
                    <a:bodyPr/>
                    <a:lstStyle/>
                    <a:p>
                      <a:pPr algn="ctr"/>
                      <a:r>
                        <a:rPr lang="en-US" sz="1500" dirty="0">
                          <a:sym typeface="Wingdings" panose="05000000000000000000" pitchFamily="2" charset="2"/>
                        </a:rPr>
                        <a:t></a:t>
                      </a:r>
                      <a:endParaRPr lang="en-US" sz="1500" dirty="0"/>
                    </a:p>
                  </a:txBody>
                  <a:tcPr anchor="ctr"/>
                </a:tc>
                <a:tc>
                  <a:txBody>
                    <a:bodyPr/>
                    <a:lstStyle/>
                    <a:p>
                      <a:pPr algn="ctr"/>
                      <a:r>
                        <a:rPr lang="en-US" sz="1500" dirty="0"/>
                        <a:t>K – 3</a:t>
                      </a:r>
                    </a:p>
                  </a:txBody>
                  <a:tcPr/>
                </a:tc>
                <a:tc>
                  <a:txBody>
                    <a:bodyPr/>
                    <a:lstStyle/>
                    <a:p>
                      <a:pPr algn="ctr"/>
                      <a:r>
                        <a:rPr lang="en-US" sz="1500" dirty="0"/>
                        <a:t>K – 3</a:t>
                      </a:r>
                    </a:p>
                  </a:txBody>
                  <a:tcPr anchor="ctr"/>
                </a:tc>
                <a:tc>
                  <a:txBody>
                    <a:bodyPr/>
                    <a:lstStyle/>
                    <a:p>
                      <a:pPr algn="ctr"/>
                      <a:r>
                        <a:rPr lang="en-US" sz="1500" dirty="0"/>
                        <a:t>K – 3</a:t>
                      </a:r>
                    </a:p>
                  </a:txBody>
                  <a:tcPr anchor="ctr"/>
                </a:tc>
                <a:tc>
                  <a:txBody>
                    <a:bodyPr/>
                    <a:lstStyle/>
                    <a:p>
                      <a:pPr algn="ctr"/>
                      <a:r>
                        <a:rPr lang="en-US" sz="1500" dirty="0"/>
                        <a:t>1+</a:t>
                      </a:r>
                    </a:p>
                  </a:txBody>
                  <a:tcPr anchor="ctr"/>
                </a:tc>
                <a:tc>
                  <a:txBody>
                    <a:bodyPr/>
                    <a:lstStyle/>
                    <a:p>
                      <a:pPr algn="ctr"/>
                      <a:r>
                        <a:rPr lang="en-US" sz="1500" dirty="0"/>
                        <a:t>K – 2</a:t>
                      </a:r>
                    </a:p>
                  </a:txBody>
                  <a:tcPr anchor="ctr"/>
                </a:tc>
                <a:extLst>
                  <a:ext uri="{0D108BD9-81ED-4DB2-BD59-A6C34878D82A}">
                    <a16:rowId xmlns:a16="http://schemas.microsoft.com/office/drawing/2014/main" val="692068245"/>
                  </a:ext>
                </a:extLst>
              </a:tr>
              <a:tr h="325158">
                <a:tc>
                  <a:txBody>
                    <a:bodyPr/>
                    <a:lstStyle/>
                    <a:p>
                      <a:r>
                        <a:rPr lang="en-US" sz="1400" dirty="0"/>
                        <a:t>Word Reading / Oral Reading Fluency</a:t>
                      </a:r>
                    </a:p>
                  </a:txBody>
                  <a:tcPr anchor="ctr"/>
                </a:tc>
                <a:tc>
                  <a:txBody>
                    <a:bodyPr/>
                    <a:lstStyle/>
                    <a:p>
                      <a:pPr algn="ctr"/>
                      <a:r>
                        <a:rPr lang="en-US" sz="1500" dirty="0"/>
                        <a:t>1 – 12</a:t>
                      </a:r>
                    </a:p>
                  </a:txBody>
                  <a:tcPr anchor="ctr"/>
                </a:tc>
                <a:tc>
                  <a:txBody>
                    <a:bodyPr/>
                    <a:lstStyle/>
                    <a:p>
                      <a:pPr algn="ctr"/>
                      <a:endParaRPr lang="en-US" sz="1500"/>
                    </a:p>
                  </a:txBody>
                  <a:tcPr anchor="ctr"/>
                </a:tc>
                <a:tc>
                  <a:txBody>
                    <a:bodyPr/>
                    <a:lstStyle/>
                    <a:p>
                      <a:pPr algn="ctr"/>
                      <a:endParaRPr lang="en-US" sz="1500" dirty="0"/>
                    </a:p>
                  </a:txBody>
                  <a:tcPr anchor="ctr"/>
                </a:tc>
                <a:tc>
                  <a:txBody>
                    <a:bodyPr/>
                    <a:lstStyle/>
                    <a:p>
                      <a:pPr algn="ctr"/>
                      <a:r>
                        <a:rPr lang="en-US" sz="1500" dirty="0"/>
                        <a:t>2</a:t>
                      </a:r>
                    </a:p>
                  </a:txBody>
                  <a:tcPr anchor="ctr"/>
                </a:tc>
                <a:tc>
                  <a:txBody>
                    <a:bodyPr/>
                    <a:lstStyle/>
                    <a:p>
                      <a:pPr algn="ctr"/>
                      <a:endParaRPr lang="en-US" sz="1500"/>
                    </a:p>
                  </a:txBody>
                  <a:tcPr anchor="ctr"/>
                </a:tc>
                <a:tc>
                  <a:txBody>
                    <a:bodyPr/>
                    <a:lstStyle/>
                    <a:p>
                      <a:pPr algn="ctr"/>
                      <a:r>
                        <a:rPr lang="en-US" sz="1500" dirty="0"/>
                        <a:t>1 – 3 </a:t>
                      </a:r>
                    </a:p>
                  </a:txBody>
                  <a:tcPr/>
                </a:tc>
                <a:tc>
                  <a:txBody>
                    <a:bodyPr/>
                    <a:lstStyle/>
                    <a:p>
                      <a:pPr algn="ctr"/>
                      <a:r>
                        <a:rPr lang="en-US" sz="1500" dirty="0"/>
                        <a:t>K – 3</a:t>
                      </a:r>
                    </a:p>
                  </a:txBody>
                  <a:tcPr anchor="ctr"/>
                </a:tc>
                <a:tc>
                  <a:txBody>
                    <a:bodyPr/>
                    <a:lstStyle/>
                    <a:p>
                      <a:pPr algn="ctr"/>
                      <a:r>
                        <a:rPr lang="en-US" sz="1500" dirty="0"/>
                        <a:t>K – 3</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500" dirty="0"/>
                        <a:t>1+</a:t>
                      </a:r>
                    </a:p>
                  </a:txBody>
                  <a:tcPr anchor="ctr"/>
                </a:tc>
                <a:tc>
                  <a:txBody>
                    <a:bodyPr/>
                    <a:lstStyle/>
                    <a:p>
                      <a:pPr algn="ctr"/>
                      <a:r>
                        <a:rPr lang="en-US" sz="1500" dirty="0"/>
                        <a:t>1 – 2</a:t>
                      </a:r>
                    </a:p>
                  </a:txBody>
                  <a:tcPr anchor="ctr"/>
                </a:tc>
                <a:extLst>
                  <a:ext uri="{0D108BD9-81ED-4DB2-BD59-A6C34878D82A}">
                    <a16:rowId xmlns:a16="http://schemas.microsoft.com/office/drawing/2014/main" val="1830278912"/>
                  </a:ext>
                </a:extLst>
              </a:tr>
              <a:tr h="325158">
                <a:tc>
                  <a:txBody>
                    <a:bodyPr/>
                    <a:lstStyle/>
                    <a:p>
                      <a:r>
                        <a:rPr lang="en-US" sz="1400" dirty="0"/>
                        <a:t>Spelling / Encoding Skills</a:t>
                      </a:r>
                    </a:p>
                  </a:txBody>
                  <a:tcPr anchor="ctr"/>
                </a:tc>
                <a:tc>
                  <a:txBody>
                    <a:bodyPr/>
                    <a:lstStyle/>
                    <a:p>
                      <a:pPr algn="ctr"/>
                      <a:r>
                        <a:rPr lang="en-US" sz="1500" dirty="0"/>
                        <a:t>1 – 12</a:t>
                      </a:r>
                    </a:p>
                  </a:txBody>
                  <a:tcPr anchor="ctr"/>
                </a:tc>
                <a:tc>
                  <a:txBody>
                    <a:bodyPr/>
                    <a:lstStyle/>
                    <a:p>
                      <a:pPr algn="ctr"/>
                      <a:r>
                        <a:rPr lang="en-US" sz="1500" dirty="0"/>
                        <a:t>K – 2+</a:t>
                      </a:r>
                    </a:p>
                  </a:txBody>
                  <a:tcPr anchor="ctr"/>
                </a:tc>
                <a:tc>
                  <a:txBody>
                    <a:bodyPr/>
                    <a:lstStyle/>
                    <a:p>
                      <a:pPr algn="ctr"/>
                      <a:r>
                        <a:rPr lang="en-US" sz="1500" dirty="0"/>
                        <a:t>K – 3</a:t>
                      </a:r>
                    </a:p>
                  </a:txBody>
                  <a:tcPr anchor="ctr"/>
                </a:tc>
                <a:tc>
                  <a:txBody>
                    <a:bodyPr/>
                    <a:lstStyle/>
                    <a:p>
                      <a:pPr algn="ctr"/>
                      <a:endParaRPr lang="en-US" sz="1500"/>
                    </a:p>
                  </a:txBody>
                  <a:tcPr anchor="ctr"/>
                </a:tc>
                <a:tc>
                  <a:txBody>
                    <a:bodyPr/>
                    <a:lstStyle/>
                    <a:p>
                      <a:pPr algn="ctr"/>
                      <a:endParaRPr lang="en-US" sz="1500"/>
                    </a:p>
                  </a:txBody>
                  <a:tcPr anchor="ctr"/>
                </a:tc>
                <a:tc>
                  <a:txBody>
                    <a:bodyPr/>
                    <a:lstStyle/>
                    <a:p>
                      <a:pPr algn="ctr"/>
                      <a:r>
                        <a:rPr lang="en-US" sz="1500" dirty="0"/>
                        <a:t>K – 1</a:t>
                      </a:r>
                    </a:p>
                  </a:txBody>
                  <a:tcPr/>
                </a:tc>
                <a:tc>
                  <a:txBody>
                    <a:bodyPr/>
                    <a:lstStyle/>
                    <a:p>
                      <a:pPr algn="ctr"/>
                      <a:endParaRPr lang="en-US" sz="1500" dirty="0"/>
                    </a:p>
                  </a:txBody>
                  <a:tcPr anchor="ctr"/>
                </a:tc>
                <a:tc>
                  <a:txBody>
                    <a:bodyPr/>
                    <a:lstStyle/>
                    <a:p>
                      <a:pPr algn="ctr"/>
                      <a:endParaRPr lang="en-US" sz="1500"/>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500" dirty="0"/>
                        <a:t>1+</a:t>
                      </a:r>
                    </a:p>
                  </a:txBody>
                  <a:tcPr anchor="ctr"/>
                </a:tc>
                <a:tc>
                  <a:txBody>
                    <a:bodyPr/>
                    <a:lstStyle/>
                    <a:p>
                      <a:pPr algn="ctr"/>
                      <a:endParaRPr lang="en-US" sz="1500" dirty="0"/>
                    </a:p>
                  </a:txBody>
                  <a:tcPr anchor="ctr"/>
                </a:tc>
                <a:extLst>
                  <a:ext uri="{0D108BD9-81ED-4DB2-BD59-A6C34878D82A}">
                    <a16:rowId xmlns:a16="http://schemas.microsoft.com/office/drawing/2014/main" val="2327023748"/>
                  </a:ext>
                </a:extLst>
              </a:tr>
              <a:tr h="325158">
                <a:tc>
                  <a:txBody>
                    <a:bodyPr/>
                    <a:lstStyle/>
                    <a:p>
                      <a:r>
                        <a:rPr lang="en-US" sz="1400" dirty="0"/>
                        <a:t>Sight Word Reading / Word Identification</a:t>
                      </a:r>
                    </a:p>
                  </a:txBody>
                  <a:tcPr anchor="ctr"/>
                </a:tc>
                <a:tc>
                  <a:txBody>
                    <a:bodyPr/>
                    <a:lstStyle/>
                    <a:p>
                      <a:pPr algn="ctr"/>
                      <a:r>
                        <a:rPr lang="en-US" sz="1500" dirty="0"/>
                        <a:t>1 – 12</a:t>
                      </a:r>
                    </a:p>
                  </a:txBody>
                  <a:tcPr anchor="ctr"/>
                </a:tc>
                <a:tc>
                  <a:txBody>
                    <a:bodyPr/>
                    <a:lstStyle/>
                    <a:p>
                      <a:pPr algn="ctr"/>
                      <a:endParaRPr lang="en-US" sz="1500" dirty="0"/>
                    </a:p>
                  </a:txBody>
                  <a:tcPr anchor="ctr"/>
                </a:tc>
                <a:tc>
                  <a:txBody>
                    <a:bodyPr/>
                    <a:lstStyle/>
                    <a:p>
                      <a:pPr algn="ctr"/>
                      <a:endParaRPr lang="en-US" sz="1500"/>
                    </a:p>
                  </a:txBody>
                  <a:tcPr anchor="ctr"/>
                </a:tc>
                <a:tc>
                  <a:txBody>
                    <a:bodyPr/>
                    <a:lstStyle/>
                    <a:p>
                      <a:pPr algn="ctr"/>
                      <a:endParaRPr lang="en-US" sz="1500"/>
                    </a:p>
                  </a:txBody>
                  <a:tcPr anchor="ctr"/>
                </a:tc>
                <a:tc>
                  <a:txBody>
                    <a:bodyPr/>
                    <a:lstStyle/>
                    <a:p>
                      <a:pPr algn="ctr"/>
                      <a:endParaRPr lang="en-US" sz="1500"/>
                    </a:p>
                  </a:txBody>
                  <a:tcPr anchor="ctr"/>
                </a:tc>
                <a:tc>
                  <a:txBody>
                    <a:bodyPr/>
                    <a:lstStyle/>
                    <a:p>
                      <a:pPr algn="ctr"/>
                      <a:r>
                        <a:rPr lang="en-US" sz="1500" dirty="0"/>
                        <a:t>1 – 3</a:t>
                      </a:r>
                    </a:p>
                  </a:txBody>
                  <a:tcPr/>
                </a:tc>
                <a:tc>
                  <a:txBody>
                    <a:bodyPr/>
                    <a:lstStyle/>
                    <a:p>
                      <a:pPr algn="ctr"/>
                      <a:endParaRPr lang="en-US" sz="1500"/>
                    </a:p>
                  </a:txBody>
                  <a:tcPr anchor="ctr"/>
                </a:tc>
                <a:tc>
                  <a:txBody>
                    <a:bodyPr/>
                    <a:lstStyle/>
                    <a:p>
                      <a:pPr algn="ctr"/>
                      <a:endParaRPr lang="en-US" sz="1500"/>
                    </a:p>
                  </a:txBody>
                  <a:tcPr anchor="ctr"/>
                </a:tc>
                <a:tc>
                  <a:txBody>
                    <a:bodyPr/>
                    <a:lstStyle/>
                    <a:p>
                      <a:pPr algn="ctr"/>
                      <a:endParaRPr lang="en-US" sz="1500"/>
                    </a:p>
                  </a:txBody>
                  <a:tcPr anchor="ctr"/>
                </a:tc>
                <a:tc>
                  <a:txBody>
                    <a:bodyPr/>
                    <a:lstStyle/>
                    <a:p>
                      <a:pPr algn="ctr"/>
                      <a:endParaRPr lang="en-US" sz="1500" dirty="0"/>
                    </a:p>
                  </a:txBody>
                  <a:tcPr anchor="ctr"/>
                </a:tc>
                <a:extLst>
                  <a:ext uri="{0D108BD9-81ED-4DB2-BD59-A6C34878D82A}">
                    <a16:rowId xmlns:a16="http://schemas.microsoft.com/office/drawing/2014/main" val="1839651306"/>
                  </a:ext>
                </a:extLst>
              </a:tr>
              <a:tr h="325158">
                <a:tc>
                  <a:txBody>
                    <a:bodyPr/>
                    <a:lstStyle/>
                    <a:p>
                      <a:r>
                        <a:rPr lang="en-US" sz="1400" dirty="0"/>
                        <a:t>Vocabulary</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a:p>
                  </a:txBody>
                  <a:tcPr anchor="ctr"/>
                </a:tc>
                <a:tc>
                  <a:txBody>
                    <a:bodyPr/>
                    <a:lstStyle/>
                    <a:p>
                      <a:pPr algn="ctr"/>
                      <a:r>
                        <a:rPr lang="en-US" sz="1500" dirty="0"/>
                        <a:t>K – 3</a:t>
                      </a:r>
                    </a:p>
                  </a:txBody>
                  <a:tcPr/>
                </a:tc>
                <a:tc>
                  <a:txBody>
                    <a:bodyPr/>
                    <a:lstStyle/>
                    <a:p>
                      <a:pPr algn="ctr"/>
                      <a:endParaRPr lang="en-US" sz="1500"/>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t>K – 2</a:t>
                      </a:r>
                    </a:p>
                  </a:txBody>
                  <a:tcPr anchor="ctr"/>
                </a:tc>
                <a:extLst>
                  <a:ext uri="{0D108BD9-81ED-4DB2-BD59-A6C34878D82A}">
                    <a16:rowId xmlns:a16="http://schemas.microsoft.com/office/drawing/2014/main" val="2659347060"/>
                  </a:ext>
                </a:extLst>
              </a:tr>
              <a:tr h="325158">
                <a:tc>
                  <a:txBody>
                    <a:bodyPr/>
                    <a:lstStyle/>
                    <a:p>
                      <a:r>
                        <a:rPr lang="en-US" sz="1400" dirty="0"/>
                        <a:t>Comprehension</a:t>
                      </a:r>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endParaRPr lang="en-US" sz="1500" dirty="0"/>
                    </a:p>
                  </a:txBody>
                  <a:tcPr anchor="ctr"/>
                </a:tc>
                <a:tc>
                  <a:txBody>
                    <a:bodyPr/>
                    <a:lstStyle/>
                    <a:p>
                      <a:pPr algn="ctr"/>
                      <a:r>
                        <a:rPr lang="en-US" sz="1500" dirty="0"/>
                        <a:t>3</a:t>
                      </a:r>
                    </a:p>
                  </a:txBody>
                  <a:tcPr anchor="ctr"/>
                </a:tc>
                <a:tc>
                  <a:txBody>
                    <a:bodyPr/>
                    <a:lstStyle/>
                    <a:p>
                      <a:pPr algn="ctr"/>
                      <a:endParaRPr lang="en-US" sz="1500"/>
                    </a:p>
                  </a:txBody>
                  <a:tcPr anchor="ctr"/>
                </a:tc>
                <a:tc>
                  <a:txBody>
                    <a:bodyPr/>
                    <a:lstStyle/>
                    <a:p>
                      <a:pPr algn="ctr"/>
                      <a:r>
                        <a:rPr lang="en-US" sz="1500" dirty="0"/>
                        <a:t>1 – 3</a:t>
                      </a:r>
                    </a:p>
                  </a:txBody>
                  <a:tcPr/>
                </a:tc>
                <a:tc>
                  <a:txBody>
                    <a:bodyPr/>
                    <a:lstStyle/>
                    <a:p>
                      <a:pPr algn="ctr"/>
                      <a:endParaRPr lang="en-US" sz="1500"/>
                    </a:p>
                  </a:txBody>
                  <a:tcPr anchor="ctr"/>
                </a:tc>
                <a:tc>
                  <a:txBody>
                    <a:bodyPr/>
                    <a:lstStyle/>
                    <a:p>
                      <a:pPr algn="ctr"/>
                      <a:r>
                        <a:rPr lang="en-US" sz="1500" dirty="0"/>
                        <a:t>K – 3</a:t>
                      </a:r>
                    </a:p>
                  </a:txBody>
                  <a:tcPr anchor="ctr"/>
                </a:tc>
                <a:tc>
                  <a:txBody>
                    <a:bodyPr/>
                    <a:lstStyle/>
                    <a:p>
                      <a:pPr algn="ctr"/>
                      <a:endParaRPr lang="en-US" sz="1500" dirty="0"/>
                    </a:p>
                  </a:txBody>
                  <a:tcPr anchor="ctr"/>
                </a:tc>
                <a:tc>
                  <a:txBody>
                    <a:bodyPr/>
                    <a:lstStyle/>
                    <a:p>
                      <a:pPr algn="ctr"/>
                      <a:r>
                        <a:rPr lang="en-US" sz="1500" dirty="0"/>
                        <a:t>K – 2</a:t>
                      </a:r>
                    </a:p>
                  </a:txBody>
                  <a:tcPr anchor="ctr"/>
                </a:tc>
                <a:extLst>
                  <a:ext uri="{0D108BD9-81ED-4DB2-BD59-A6C34878D82A}">
                    <a16:rowId xmlns:a16="http://schemas.microsoft.com/office/drawing/2014/main" val="133811345"/>
                  </a:ext>
                </a:extLst>
              </a:tr>
            </a:tbl>
          </a:graphicData>
        </a:graphic>
      </p:graphicFrame>
      <p:sp>
        <p:nvSpPr>
          <p:cNvPr id="8" name="Rectangle 7">
            <a:extLst>
              <a:ext uri="{FF2B5EF4-FFF2-40B4-BE49-F238E27FC236}">
                <a16:creationId xmlns:a16="http://schemas.microsoft.com/office/drawing/2014/main" id="{34D1C336-10DC-4B9B-90BB-C250ACA2184E}"/>
              </a:ext>
            </a:extLst>
          </p:cNvPr>
          <p:cNvSpPr/>
          <p:nvPr/>
        </p:nvSpPr>
        <p:spPr>
          <a:xfrm>
            <a:off x="-121920" y="-111760"/>
            <a:ext cx="335280" cy="70713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909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5834B43-BF8B-4610-A96F-AEAFB600A337}"/>
              </a:ext>
            </a:extLst>
          </p:cNvPr>
          <p:cNvGrpSpPr/>
          <p:nvPr/>
        </p:nvGrpSpPr>
        <p:grpSpPr>
          <a:xfrm>
            <a:off x="609600" y="111731"/>
            <a:ext cx="11582400" cy="1474080"/>
            <a:chOff x="609600" y="210207"/>
            <a:chExt cx="10888718" cy="1474080"/>
          </a:xfrm>
        </p:grpSpPr>
        <p:graphicFrame>
          <p:nvGraphicFramePr>
            <p:cNvPr id="13" name="Content Placeholder 2">
              <a:extLst>
                <a:ext uri="{FF2B5EF4-FFF2-40B4-BE49-F238E27FC236}">
                  <a16:creationId xmlns:a16="http://schemas.microsoft.com/office/drawing/2014/main" id="{4C244806-FFF9-4B7D-894E-269F0232C858}"/>
                </a:ext>
              </a:extLst>
            </p:cNvPr>
            <p:cNvGraphicFramePr>
              <a:graphicFrameLocks/>
            </p:cNvGraphicFramePr>
            <p:nvPr>
              <p:extLst>
                <p:ext uri="{D42A27DB-BD31-4B8C-83A1-F6EECF244321}">
                  <p14:modId xmlns:p14="http://schemas.microsoft.com/office/powerpoint/2010/main" val="1896570955"/>
                </p:ext>
              </p:extLst>
            </p:nvPr>
          </p:nvGraphicFramePr>
          <p:xfrm>
            <a:off x="609600" y="210207"/>
            <a:ext cx="10888718" cy="1474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Graphic 13" descr="Magnifying glass">
              <a:extLst>
                <a:ext uri="{FF2B5EF4-FFF2-40B4-BE49-F238E27FC236}">
                  <a16:creationId xmlns:a16="http://schemas.microsoft.com/office/drawing/2014/main" id="{E5E8F12A-97EA-403D-94FE-338EB1CC448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8144" y="599763"/>
              <a:ext cx="694464" cy="694464"/>
            </a:xfrm>
            <a:prstGeom prst="rect">
              <a:avLst/>
            </a:prstGeom>
          </p:spPr>
        </p:pic>
      </p:grpSp>
      <p:pic>
        <p:nvPicPr>
          <p:cNvPr id="20" name="Picture 19">
            <a:extLst>
              <a:ext uri="{FF2B5EF4-FFF2-40B4-BE49-F238E27FC236}">
                <a16:creationId xmlns:a16="http://schemas.microsoft.com/office/drawing/2014/main" id="{1697519D-31E5-4BF3-9E06-EB060B0A06B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81445" y="6196806"/>
            <a:ext cx="1467616" cy="560717"/>
          </a:xfrm>
          <a:prstGeom prst="rect">
            <a:avLst/>
          </a:prstGeom>
        </p:spPr>
      </p:pic>
      <p:sp>
        <p:nvSpPr>
          <p:cNvPr id="25" name="TextBox 24">
            <a:extLst>
              <a:ext uri="{FF2B5EF4-FFF2-40B4-BE49-F238E27FC236}">
                <a16:creationId xmlns:a16="http://schemas.microsoft.com/office/drawing/2014/main" id="{64708542-A33D-46C6-82D7-79B16DFF4B99}"/>
              </a:ext>
            </a:extLst>
          </p:cNvPr>
          <p:cNvSpPr txBox="1"/>
          <p:nvPr/>
        </p:nvSpPr>
        <p:spPr>
          <a:xfrm>
            <a:off x="253999" y="6552882"/>
            <a:ext cx="10256555" cy="307777"/>
          </a:xfrm>
          <a:prstGeom prst="rect">
            <a:avLst/>
          </a:prstGeom>
          <a:noFill/>
        </p:spPr>
        <p:txBody>
          <a:bodyPr wrap="square" rtlCol="0">
            <a:spAutoFit/>
          </a:bodyPr>
          <a:lstStyle/>
          <a:p>
            <a:r>
              <a:rPr lang="en-US" sz="1400" i="1" dirty="0">
                <a:latin typeface="Georgia" panose="02040502050405020303" pitchFamily="18" charset="0"/>
              </a:rPr>
              <a:t>Source: </a:t>
            </a:r>
            <a:r>
              <a:rPr lang="en-US" sz="1400" i="1" dirty="0">
                <a:latin typeface="Georgia" panose="02040502050405020303" pitchFamily="18" charset="0"/>
                <a:hlinkClick r:id="rId11"/>
              </a:rPr>
              <a:t>Mississippi Department of Education</a:t>
            </a:r>
            <a:endParaRPr lang="en-US" sz="1400" i="1" dirty="0">
              <a:latin typeface="Georgia" panose="02040502050405020303" pitchFamily="18" charset="0"/>
            </a:endParaRPr>
          </a:p>
        </p:txBody>
      </p:sp>
      <p:pic>
        <p:nvPicPr>
          <p:cNvPr id="53" name="Picture 52">
            <a:extLst>
              <a:ext uri="{FF2B5EF4-FFF2-40B4-BE49-F238E27FC236}">
                <a16:creationId xmlns:a16="http://schemas.microsoft.com/office/drawing/2014/main" id="{7DC65BB4-160C-43BF-8E9F-851841005B8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11840" y="6381471"/>
            <a:ext cx="1224245" cy="410122"/>
          </a:xfrm>
          <a:prstGeom prst="rect">
            <a:avLst/>
          </a:prstGeom>
        </p:spPr>
      </p:pic>
      <p:sp>
        <p:nvSpPr>
          <p:cNvPr id="8" name="Rectangle 7">
            <a:extLst>
              <a:ext uri="{FF2B5EF4-FFF2-40B4-BE49-F238E27FC236}">
                <a16:creationId xmlns:a16="http://schemas.microsoft.com/office/drawing/2014/main" id="{34D1C336-10DC-4B9B-90BB-C250ACA2184E}"/>
              </a:ext>
            </a:extLst>
          </p:cNvPr>
          <p:cNvSpPr/>
          <p:nvPr/>
        </p:nvSpPr>
        <p:spPr>
          <a:xfrm>
            <a:off x="-121920" y="-111760"/>
            <a:ext cx="335280" cy="70713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6679332-0A3F-4B44-9B18-2697CD864031}"/>
              </a:ext>
            </a:extLst>
          </p:cNvPr>
          <p:cNvPicPr>
            <a:picLocks noChangeAspect="1"/>
          </p:cNvPicPr>
          <p:nvPr/>
        </p:nvPicPr>
        <p:blipFill>
          <a:blip r:embed="rId13"/>
          <a:stretch>
            <a:fillRect/>
          </a:stretch>
        </p:blipFill>
        <p:spPr>
          <a:xfrm>
            <a:off x="520140" y="1569506"/>
            <a:ext cx="9045287" cy="4950670"/>
          </a:xfrm>
          <a:prstGeom prst="rect">
            <a:avLst/>
          </a:prstGeom>
        </p:spPr>
      </p:pic>
      <p:sp>
        <p:nvSpPr>
          <p:cNvPr id="10" name="TextBox 9">
            <a:extLst>
              <a:ext uri="{FF2B5EF4-FFF2-40B4-BE49-F238E27FC236}">
                <a16:creationId xmlns:a16="http://schemas.microsoft.com/office/drawing/2014/main" id="{D6D3A532-34BD-4DAF-8CB0-1D5C26D18034}"/>
              </a:ext>
            </a:extLst>
          </p:cNvPr>
          <p:cNvSpPr txBox="1"/>
          <p:nvPr/>
        </p:nvSpPr>
        <p:spPr>
          <a:xfrm>
            <a:off x="9646109" y="2644813"/>
            <a:ext cx="2465208" cy="2677656"/>
          </a:xfrm>
          <a:prstGeom prst="rect">
            <a:avLst/>
          </a:prstGeom>
          <a:noFill/>
        </p:spPr>
        <p:txBody>
          <a:bodyPr wrap="square" rtlCol="0">
            <a:spAutoFit/>
          </a:bodyPr>
          <a:lstStyle/>
          <a:p>
            <a:r>
              <a:rPr lang="en-US" sz="2800" dirty="0"/>
              <a:t>Content criteria based on International Dyslexia Association Guidance</a:t>
            </a:r>
          </a:p>
        </p:txBody>
      </p:sp>
    </p:spTree>
    <p:extLst>
      <p:ext uri="{BB962C8B-B14F-4D97-AF65-F5344CB8AC3E}">
        <p14:creationId xmlns:p14="http://schemas.microsoft.com/office/powerpoint/2010/main" val="1704334476"/>
      </p:ext>
    </p:extLst>
  </p:cSld>
  <p:clrMapOvr>
    <a:masterClrMapping/>
  </p:clrMapOvr>
</p:sld>
</file>

<file path=ppt/theme/theme1.xml><?xml version="1.0" encoding="utf-8"?>
<a:theme xmlns:a="http://schemas.openxmlformats.org/drawingml/2006/main" name="SREB PPT">
  <a:themeElements>
    <a:clrScheme name="SREB">
      <a:dk1>
        <a:sysClr val="windowText" lastClr="000000"/>
      </a:dk1>
      <a:lt1>
        <a:sysClr val="window" lastClr="FFFFFF"/>
      </a:lt1>
      <a:dk2>
        <a:srgbClr val="005694"/>
      </a:dk2>
      <a:lt2>
        <a:srgbClr val="C5C19D"/>
      </a:lt2>
      <a:accent1>
        <a:srgbClr val="008BB0"/>
      </a:accent1>
      <a:accent2>
        <a:srgbClr val="E31B23"/>
      </a:accent2>
      <a:accent3>
        <a:srgbClr val="5C8727"/>
      </a:accent3>
      <a:accent4>
        <a:srgbClr val="7C6A55"/>
      </a:accent4>
      <a:accent5>
        <a:srgbClr val="BCC5BB"/>
      </a:accent5>
      <a:accent6>
        <a:srgbClr val="F8971D"/>
      </a:accent6>
      <a:hlink>
        <a:srgbClr val="FDBE57"/>
      </a:hlink>
      <a:folHlink>
        <a:srgbClr val="6CB33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REB PPT" id="{A6A84349-54E0-4EAF-ABED-CAD46589307C}" vid="{6417A998-1F92-491A-BE2C-5277E98E028F}"/>
    </a:ext>
  </a:extLst>
</a:theme>
</file>

<file path=ppt/theme/theme2.xml><?xml version="1.0" encoding="utf-8"?>
<a:theme xmlns:a="http://schemas.openxmlformats.org/drawingml/2006/main" name="1_SREB PPT">
  <a:themeElements>
    <a:clrScheme name="SREB">
      <a:dk1>
        <a:sysClr val="windowText" lastClr="000000"/>
      </a:dk1>
      <a:lt1>
        <a:sysClr val="window" lastClr="FFFFFF"/>
      </a:lt1>
      <a:dk2>
        <a:srgbClr val="005694"/>
      </a:dk2>
      <a:lt2>
        <a:srgbClr val="C5C19D"/>
      </a:lt2>
      <a:accent1>
        <a:srgbClr val="008BB0"/>
      </a:accent1>
      <a:accent2>
        <a:srgbClr val="E31B23"/>
      </a:accent2>
      <a:accent3>
        <a:srgbClr val="5C8727"/>
      </a:accent3>
      <a:accent4>
        <a:srgbClr val="7C6A55"/>
      </a:accent4>
      <a:accent5>
        <a:srgbClr val="BCC5BB"/>
      </a:accent5>
      <a:accent6>
        <a:srgbClr val="F8971D"/>
      </a:accent6>
      <a:hlink>
        <a:srgbClr val="FDBE57"/>
      </a:hlink>
      <a:folHlink>
        <a:srgbClr val="6CB33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REB PPT" id="{B299CEF3-290F-4DA7-B45E-0209EF9A1291}" vid="{51FD6D25-0CD6-4354-9728-F1813CC63A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EF84E34A-29A2-4F4A-A201-CF1214587E2F}"/>
</file>

<file path=customXml/itemProps2.xml><?xml version="1.0" encoding="utf-8"?>
<ds:datastoreItem xmlns:ds="http://schemas.openxmlformats.org/officeDocument/2006/customXml" ds:itemID="{76D42D74-FEC2-472A-9F49-002FA3527905}"/>
</file>

<file path=customXml/itemProps3.xml><?xml version="1.0" encoding="utf-8"?>
<ds:datastoreItem xmlns:ds="http://schemas.openxmlformats.org/officeDocument/2006/customXml" ds:itemID="{B970510F-232B-4539-A126-07E643644A40}"/>
</file>

<file path=docProps/app.xml><?xml version="1.0" encoding="utf-8"?>
<Properties xmlns="http://schemas.openxmlformats.org/officeDocument/2006/extended-properties" xmlns:vt="http://schemas.openxmlformats.org/officeDocument/2006/docPropsVTypes">
  <Template>Default Theme</Template>
  <TotalTime>3</TotalTime>
  <Words>471</Words>
  <Application>Microsoft Office PowerPoint</Application>
  <PresentationFormat>Widescreen</PresentationFormat>
  <Paragraphs>97</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Georgia</vt:lpstr>
      <vt:lpstr>Wingdings</vt:lpstr>
      <vt:lpstr>SREB PPT</vt:lpstr>
      <vt:lpstr>1_SREB PPT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Durrance</dc:creator>
  <cp:lastModifiedBy>Samantha Durrance</cp:lastModifiedBy>
  <cp:revision>1</cp:revision>
  <dcterms:created xsi:type="dcterms:W3CDTF">2018-09-13T13:47:59Z</dcterms:created>
  <dcterms:modified xsi:type="dcterms:W3CDTF">2018-09-13T13:51:40Z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0260771-a9fd-4aa8-a138-a40ac53a5467_Enabled">
    <vt:lpwstr>True</vt:lpwstr>
  </property>
  <property fmtid="{D5CDD505-2E9C-101B-9397-08002B2CF9AE}" pid="3" name="MSIP_Label_00260771-a9fd-4aa8-a138-a40ac53a5467_SiteId">
    <vt:lpwstr>eb20950b-168c-497a-9845-2b099844f3ef</vt:lpwstr>
  </property>
  <property fmtid="{D5CDD505-2E9C-101B-9397-08002B2CF9AE}" pid="4" name="MSIP_Label_00260771-a9fd-4aa8-a138-a40ac53a5467_Owner">
    <vt:lpwstr>Samantha.Durrance@SREB.ORG</vt:lpwstr>
  </property>
  <property fmtid="{D5CDD505-2E9C-101B-9397-08002B2CF9AE}" pid="5" name="MSIP_Label_00260771-a9fd-4aa8-a138-a40ac53a5467_SetDate">
    <vt:lpwstr>2018-09-13T13:49:56.3440384Z</vt:lpwstr>
  </property>
  <property fmtid="{D5CDD505-2E9C-101B-9397-08002B2CF9AE}" pid="6" name="MSIP_Label_00260771-a9fd-4aa8-a138-a40ac53a5467_Name">
    <vt:lpwstr>General</vt:lpwstr>
  </property>
  <property fmtid="{D5CDD505-2E9C-101B-9397-08002B2CF9AE}" pid="7" name="MSIP_Label_00260771-a9fd-4aa8-a138-a40ac53a5467_Application">
    <vt:lpwstr>Microsoft Azure Information Protection</vt:lpwstr>
  </property>
  <property fmtid="{D5CDD505-2E9C-101B-9397-08002B2CF9AE}" pid="8" name="MSIP_Label_00260771-a9fd-4aa8-a138-a40ac53a5467_Extended_MSFT_Method">
    <vt:lpwstr>Automatic</vt:lpwstr>
  </property>
  <property fmtid="{D5CDD505-2E9C-101B-9397-08002B2CF9AE}" pid="9" name="Sensitivity">
    <vt:lpwstr>General</vt:lpwstr>
  </property>
  <property fmtid="{D5CDD505-2E9C-101B-9397-08002B2CF9AE}" pid="10" name="ContentTypeId">
    <vt:lpwstr>0x0101001FD4480C948BFE43BEB99D9404D53592</vt:lpwstr>
  </property>
</Properties>
</file>