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19"/>
  </p:notesMasterIdLst>
  <p:handoutMasterIdLst>
    <p:handoutMasterId r:id="rId20"/>
  </p:handoutMasterIdLst>
  <p:sldIdLst>
    <p:sldId id="256" r:id="rId2"/>
    <p:sldId id="280" r:id="rId3"/>
    <p:sldId id="281" r:id="rId4"/>
    <p:sldId id="258" r:id="rId5"/>
    <p:sldId id="264" r:id="rId6"/>
    <p:sldId id="295" r:id="rId7"/>
    <p:sldId id="296" r:id="rId8"/>
    <p:sldId id="274" r:id="rId9"/>
    <p:sldId id="275" r:id="rId10"/>
    <p:sldId id="285" r:id="rId11"/>
    <p:sldId id="284" r:id="rId12"/>
    <p:sldId id="297" r:id="rId13"/>
    <p:sldId id="298" r:id="rId14"/>
    <p:sldId id="301" r:id="rId15"/>
    <p:sldId id="304" r:id="rId16"/>
    <p:sldId id="303" r:id="rId17"/>
    <p:sldId id="300" r:id="rId1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0066FF"/>
    <a:srgbClr val="D60093"/>
    <a:srgbClr val="00FF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82" autoAdjust="0"/>
    <p:restoredTop sz="94654" autoAdjust="0"/>
  </p:normalViewPr>
  <p:slideViewPr>
    <p:cSldViewPr>
      <p:cViewPr varScale="1">
        <p:scale>
          <a:sx n="77" d="100"/>
          <a:sy n="77" d="100"/>
        </p:scale>
        <p:origin x="980" y="60"/>
      </p:cViewPr>
      <p:guideLst>
        <p:guide orient="horz" pos="2160"/>
        <p:guide pos="2880"/>
      </p:guideLst>
    </p:cSldViewPr>
  </p:slideViewPr>
  <p:outlineViewPr>
    <p:cViewPr>
      <p:scale>
        <a:sx n="33" d="100"/>
        <a:sy n="33" d="100"/>
      </p:scale>
      <p:origin x="48" y="3642"/>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3550"/>
          </a:xfrm>
          <a:prstGeom prst="rect">
            <a:avLst/>
          </a:prstGeom>
        </p:spPr>
        <p:txBody>
          <a:bodyPr vert="horz" lIns="92226" tIns="46113" rIns="92226" bIns="46113" rtlCol="0"/>
          <a:lstStyle>
            <a:lvl1pPr algn="l" eaLnBrk="0" hangingPunct="0">
              <a:defRPr sz="1200">
                <a:latin typeface="Arial" charset="0"/>
                <a:cs typeface="+mn-cs"/>
              </a:defRPr>
            </a:lvl1pPr>
          </a:lstStyle>
          <a:p>
            <a:pPr>
              <a:defRPr/>
            </a:pPr>
            <a:endParaRPr lang="en-US"/>
          </a:p>
        </p:txBody>
      </p:sp>
      <p:sp>
        <p:nvSpPr>
          <p:cNvPr id="3" name="Date Placeholder 2"/>
          <p:cNvSpPr>
            <a:spLocks noGrp="1"/>
          </p:cNvSpPr>
          <p:nvPr>
            <p:ph type="dt" sz="quarter" idx="1"/>
          </p:nvPr>
        </p:nvSpPr>
        <p:spPr>
          <a:xfrm>
            <a:off x="3971925" y="0"/>
            <a:ext cx="3036888" cy="463550"/>
          </a:xfrm>
          <a:prstGeom prst="rect">
            <a:avLst/>
          </a:prstGeom>
        </p:spPr>
        <p:txBody>
          <a:bodyPr vert="horz" lIns="92226" tIns="46113" rIns="92226" bIns="46113" rtlCol="0"/>
          <a:lstStyle>
            <a:lvl1pPr algn="r" eaLnBrk="0" hangingPunct="0">
              <a:defRPr sz="1200" smtClean="0">
                <a:latin typeface="Arial" charset="0"/>
                <a:cs typeface="+mn-cs"/>
              </a:defRPr>
            </a:lvl1pPr>
          </a:lstStyle>
          <a:p>
            <a:pPr>
              <a:defRPr/>
            </a:pPr>
            <a:fld id="{2E0EFE03-D00F-4112-B7B5-9289818C757B}" type="datetime1">
              <a:rPr lang="en-US"/>
              <a:pPr>
                <a:defRPr/>
              </a:pPr>
              <a:t>8/15/2017</a:t>
            </a:fld>
            <a:endParaRPr lang="en-US"/>
          </a:p>
        </p:txBody>
      </p:sp>
      <p:sp>
        <p:nvSpPr>
          <p:cNvPr id="4" name="Footer Placeholder 3"/>
          <p:cNvSpPr>
            <a:spLocks noGrp="1"/>
          </p:cNvSpPr>
          <p:nvPr>
            <p:ph type="ftr" sz="quarter" idx="2"/>
          </p:nvPr>
        </p:nvSpPr>
        <p:spPr>
          <a:xfrm>
            <a:off x="0" y="8831263"/>
            <a:ext cx="3036888" cy="463550"/>
          </a:xfrm>
          <a:prstGeom prst="rect">
            <a:avLst/>
          </a:prstGeom>
        </p:spPr>
        <p:txBody>
          <a:bodyPr vert="horz" lIns="92226" tIns="46113" rIns="92226" bIns="46113" rtlCol="0" anchor="b"/>
          <a:lstStyle>
            <a:lvl1pPr algn="l" eaLnBrk="0" hangingPunct="0">
              <a:defRPr sz="1200">
                <a:latin typeface="Arial" charset="0"/>
                <a:cs typeface="+mn-cs"/>
              </a:defRPr>
            </a:lvl1pPr>
          </a:lstStyle>
          <a:p>
            <a:pPr>
              <a:defRPr/>
            </a:pPr>
            <a:endParaRPr lang="en-US"/>
          </a:p>
        </p:txBody>
      </p:sp>
      <p:sp>
        <p:nvSpPr>
          <p:cNvPr id="5" name="Slide Number Placeholder 4"/>
          <p:cNvSpPr>
            <a:spLocks noGrp="1"/>
          </p:cNvSpPr>
          <p:nvPr>
            <p:ph type="sldNum" sz="quarter" idx="3"/>
          </p:nvPr>
        </p:nvSpPr>
        <p:spPr>
          <a:xfrm>
            <a:off x="3971925" y="8831263"/>
            <a:ext cx="3036888" cy="463550"/>
          </a:xfrm>
          <a:prstGeom prst="rect">
            <a:avLst/>
          </a:prstGeom>
        </p:spPr>
        <p:txBody>
          <a:bodyPr vert="horz" lIns="92226" tIns="46113" rIns="92226" bIns="46113" rtlCol="0" anchor="b"/>
          <a:lstStyle>
            <a:lvl1pPr algn="r" eaLnBrk="0" hangingPunct="0">
              <a:defRPr sz="1200" smtClean="0">
                <a:latin typeface="Arial" charset="0"/>
                <a:cs typeface="+mn-cs"/>
              </a:defRPr>
            </a:lvl1pPr>
          </a:lstStyle>
          <a:p>
            <a:pPr>
              <a:defRPr/>
            </a:pPr>
            <a:fld id="{C7BF0712-F7C4-400B-BE40-26E6E635FD9D}" type="slidenum">
              <a:rPr lang="en-US"/>
              <a:pPr>
                <a:defRPr/>
              </a:pPr>
              <a:t>‹#›</a:t>
            </a:fld>
            <a:endParaRPr lang="en-US"/>
          </a:p>
        </p:txBody>
      </p:sp>
    </p:spTree>
    <p:extLst>
      <p:ext uri="{BB962C8B-B14F-4D97-AF65-F5344CB8AC3E}">
        <p14:creationId xmlns:p14="http://schemas.microsoft.com/office/powerpoint/2010/main" val="30522658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6" tIns="46588" rIns="93176" bIns="46588" rtlCol="0"/>
          <a:lstStyle>
            <a:lvl1pPr algn="l" eaLnBrk="0" hangingPunct="0">
              <a:defRPr sz="1200">
                <a:latin typeface="Arial" charset="0"/>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6" tIns="46588" rIns="93176" bIns="46588" rtlCol="0"/>
          <a:lstStyle>
            <a:lvl1pPr algn="r" eaLnBrk="0" hangingPunct="0">
              <a:defRPr sz="1200" smtClean="0">
                <a:latin typeface="Arial" charset="0"/>
                <a:cs typeface="+mn-cs"/>
              </a:defRPr>
            </a:lvl1pPr>
          </a:lstStyle>
          <a:p>
            <a:pPr>
              <a:defRPr/>
            </a:pPr>
            <a:fld id="{36D7D467-E1AC-4677-8E1E-340C2088217D}" type="datetime1">
              <a:rPr lang="en-US"/>
              <a:pPr>
                <a:defRPr/>
              </a:pPr>
              <a:t>8/15/2017</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6" tIns="46588" rIns="93176" bIns="46588"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6" tIns="46588" rIns="93176" bIns="4658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6" tIns="46588" rIns="93176" bIns="46588" rtlCol="0" anchor="b"/>
          <a:lstStyle>
            <a:lvl1pPr algn="l" eaLnBrk="0" hangingPunct="0">
              <a:defRPr sz="1200">
                <a:latin typeface="Arial" charset="0"/>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6" tIns="46588" rIns="93176" bIns="46588" rtlCol="0" anchor="b"/>
          <a:lstStyle>
            <a:lvl1pPr algn="r" eaLnBrk="0" hangingPunct="0">
              <a:defRPr sz="1200" smtClean="0">
                <a:latin typeface="Arial" charset="0"/>
                <a:cs typeface="+mn-cs"/>
              </a:defRPr>
            </a:lvl1pPr>
          </a:lstStyle>
          <a:p>
            <a:pPr>
              <a:defRPr/>
            </a:pPr>
            <a:fld id="{49406D06-590A-43E3-82CA-9C7D2BD0CB01}" type="slidenum">
              <a:rPr lang="en-US"/>
              <a:pPr>
                <a:defRPr/>
              </a:pPr>
              <a:t>‹#›</a:t>
            </a:fld>
            <a:endParaRPr lang="en-US"/>
          </a:p>
        </p:txBody>
      </p:sp>
    </p:spTree>
    <p:extLst>
      <p:ext uri="{BB962C8B-B14F-4D97-AF65-F5344CB8AC3E}">
        <p14:creationId xmlns:p14="http://schemas.microsoft.com/office/powerpoint/2010/main" val="3787014135"/>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A807E4EA-E720-4FD0-BE0A-7FDFF13870FB}"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3C41E430-5047-4534-AFE1-C7FED1AA75CE}"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E320D087-9CEE-49CC-BF0A-FFFFCD57C2B1}"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There is an AN regarding “Definition of Rural and Rural Area.”</a:t>
            </a:r>
          </a:p>
          <a:p>
            <a:pPr>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Other political subdivision of a state could be a borough, parish, precinct, etc.  </a:t>
            </a:r>
          </a:p>
          <a:p>
            <a:pPr>
              <a:spcBef>
                <a:spcPct val="0"/>
              </a:spcBef>
            </a:pPr>
            <a:endParaRPr lang="en-US" altLang="en-US" smtClean="0"/>
          </a:p>
          <a:p>
            <a:pPr>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smtClean="0"/>
              <a:t>Cooperatives are only eligible when they are organized as nonprofits and they don’t restrict membership – have OGC review their organizational documents for eligibility.  Typically what we see are corporations that are described in section 501(c)(3) of the Internal Revenue Code, or organized under  Membership Corporation Laws (volunteer fire departments).  </a:t>
            </a: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Significant ties to the local community are required for loan making.  These significant ties are extremely important if the project has problems once the facility is operating.  There is a much better chance the facility will be able to recover and continue operating, if there is strong support from the community. </a:t>
            </a:r>
          </a:p>
          <a:p>
            <a:pPr>
              <a:spcBef>
                <a:spcPct val="0"/>
              </a:spcBef>
            </a:pPr>
            <a:r>
              <a:rPr lang="en-US" altLang="en-US" smtClean="0"/>
              <a:t>Discuss YMCA example – significant support from the community turned things around.  They held a major fundraising campaign to bring the account current and to retire the debt within 5 years.  Flip-side – Daycare Center in the same state, failed due to lack of community support – only parents of kids in the center were providing support.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Fire/rescue vehicles, police cars, garbage trucks, refrigerated trucks, snow plows, highway vehicles, CT scanners, MRI’s, thermal imaging cameras, jaws of life, gas lines, emergency shelter, warning system/sirens, jail, animal shelter, airport/runways, and recycling center.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It is important to look at the impact the proposed project will have; i.e., we have had requests to fund dams, it is very important to determine who will benefit from this type of facility – it can’t be done just to protect a specific group of homes; and you have to consider what impact changing the water flow will have on surrounding communities.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80C8B1BF-2A0C-4D47-8302-613BF383634C}" type="slidenum">
              <a:rPr lang="en-US" altLang="en-US"/>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35553FFC-5A50-4223-B180-79A38DA86F7E}"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FA62277C-B1D8-4376-86A1-4CF93AFAE1BD}"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E013F8AB-8051-470B-AF36-11F727B0C692}"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A81484B5-A9DE-418C-9B67-8F75FA7AEB7B}" type="slidenum">
              <a:rPr lang="en-US" altLang="en-US"/>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07C48253-6697-41EC-A934-D73321254999}" type="slidenum">
              <a:rPr lang="en-US" altLang="en-US"/>
              <a:pPr/>
              <a:t>16</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8241EDC9-03B1-4D32-9D28-788CC0F843A7}" type="slidenum">
              <a:rPr lang="en-US" altLang="en-US"/>
              <a:pPr/>
              <a:t>17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A5B03532-8984-4853-9B9C-BABD3DB8D548}" type="slidenum">
              <a:rPr lang="en-US"/>
              <a:pPr>
                <a:defRPr/>
              </a:pPr>
              <a:t>‹#›</a:t>
            </a:fld>
            <a:endParaRPr lang="en-US"/>
          </a:p>
        </p:txBody>
      </p:sp>
    </p:spTree>
    <p:extLst>
      <p:ext uri="{BB962C8B-B14F-4D97-AF65-F5344CB8AC3E}">
        <p14:creationId xmlns:p14="http://schemas.microsoft.com/office/powerpoint/2010/main" val="318857177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0D1FE28-6AA5-478B-92BC-03837F53205A}" type="slidenum">
              <a:rPr lang="en-US"/>
              <a:pPr>
                <a:defRPr/>
              </a:pPr>
              <a:t>‹#›</a:t>
            </a:fld>
            <a:endParaRPr lang="en-US"/>
          </a:p>
        </p:txBody>
      </p:sp>
    </p:spTree>
    <p:extLst>
      <p:ext uri="{BB962C8B-B14F-4D97-AF65-F5344CB8AC3E}">
        <p14:creationId xmlns:p14="http://schemas.microsoft.com/office/powerpoint/2010/main" val="2575487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3F0BDC-AB8F-4AB8-81C0-F962F5068457}" type="slidenum">
              <a:rPr lang="en-US"/>
              <a:pPr>
                <a:defRPr/>
              </a:pPr>
              <a:t>‹#›</a:t>
            </a:fld>
            <a:endParaRPr lang="en-US"/>
          </a:p>
        </p:txBody>
      </p:sp>
    </p:spTree>
    <p:extLst>
      <p:ext uri="{BB962C8B-B14F-4D97-AF65-F5344CB8AC3E}">
        <p14:creationId xmlns:p14="http://schemas.microsoft.com/office/powerpoint/2010/main" val="26018591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43ADA00-8AAC-40DE-BF47-CCE7CF57DB10}" type="slidenum">
              <a:rPr lang="en-US"/>
              <a:pPr>
                <a:defRPr/>
              </a:pPr>
              <a:t>‹#›</a:t>
            </a:fld>
            <a:endParaRPr lang="en-US"/>
          </a:p>
        </p:txBody>
      </p:sp>
    </p:spTree>
    <p:extLst>
      <p:ext uri="{BB962C8B-B14F-4D97-AF65-F5344CB8AC3E}">
        <p14:creationId xmlns:p14="http://schemas.microsoft.com/office/powerpoint/2010/main" val="1745852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506B37C5-B3D3-4673-A514-085B7F990668}" type="slidenum">
              <a:rPr lang="en-US"/>
              <a:pPr>
                <a:defRPr/>
              </a:pPr>
              <a:t>‹#›</a:t>
            </a:fld>
            <a:endParaRPr lang="en-US"/>
          </a:p>
        </p:txBody>
      </p:sp>
    </p:spTree>
    <p:extLst>
      <p:ext uri="{BB962C8B-B14F-4D97-AF65-F5344CB8AC3E}">
        <p14:creationId xmlns:p14="http://schemas.microsoft.com/office/powerpoint/2010/main" val="933897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A440A933-E455-4921-8285-7FA92C8A45E0}" type="slidenum">
              <a:rPr lang="en-US"/>
              <a:pPr>
                <a:defRPr/>
              </a:pPr>
              <a:t>‹#›</a:t>
            </a:fld>
            <a:endParaRPr lang="en-US"/>
          </a:p>
        </p:txBody>
      </p:sp>
    </p:spTree>
    <p:extLst>
      <p:ext uri="{BB962C8B-B14F-4D97-AF65-F5344CB8AC3E}">
        <p14:creationId xmlns:p14="http://schemas.microsoft.com/office/powerpoint/2010/main" val="3119820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C84ECF06-2756-4081-8BE5-90D98C0799AF}" type="slidenum">
              <a:rPr lang="en-US"/>
              <a:pPr>
                <a:defRPr/>
              </a:pPr>
              <a:t>‹#›</a:t>
            </a:fld>
            <a:endParaRPr lang="en-US"/>
          </a:p>
        </p:txBody>
      </p:sp>
    </p:spTree>
    <p:extLst>
      <p:ext uri="{BB962C8B-B14F-4D97-AF65-F5344CB8AC3E}">
        <p14:creationId xmlns:p14="http://schemas.microsoft.com/office/powerpoint/2010/main" val="613342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34CACD57-005C-465F-B4FB-11B19FD2E44A}" type="slidenum">
              <a:rPr lang="en-US"/>
              <a:pPr>
                <a:defRPr/>
              </a:pPr>
              <a:t>‹#›</a:t>
            </a:fld>
            <a:endParaRPr lang="en-US"/>
          </a:p>
        </p:txBody>
      </p:sp>
    </p:spTree>
    <p:extLst>
      <p:ext uri="{BB962C8B-B14F-4D97-AF65-F5344CB8AC3E}">
        <p14:creationId xmlns:p14="http://schemas.microsoft.com/office/powerpoint/2010/main" val="2349087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6503C740-4635-4D12-88B5-CEE05732A5BD}" type="slidenum">
              <a:rPr lang="en-US"/>
              <a:pPr>
                <a:defRPr/>
              </a:pPr>
              <a:t>‹#›</a:t>
            </a:fld>
            <a:endParaRPr lang="en-US"/>
          </a:p>
        </p:txBody>
      </p:sp>
    </p:spTree>
    <p:extLst>
      <p:ext uri="{BB962C8B-B14F-4D97-AF65-F5344CB8AC3E}">
        <p14:creationId xmlns:p14="http://schemas.microsoft.com/office/powerpoint/2010/main" val="2308640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F13F001-08A9-411F-B3FA-BE856373CED5}" type="slidenum">
              <a:rPr lang="en-US"/>
              <a:pPr>
                <a:defRPr/>
              </a:pPr>
              <a:t>‹#›</a:t>
            </a:fld>
            <a:endParaRPr lang="en-US"/>
          </a:p>
        </p:txBody>
      </p:sp>
    </p:spTree>
    <p:extLst>
      <p:ext uri="{BB962C8B-B14F-4D97-AF65-F5344CB8AC3E}">
        <p14:creationId xmlns:p14="http://schemas.microsoft.com/office/powerpoint/2010/main" val="2657322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9163554-0CBE-47E8-83B1-754035C25707}" type="slidenum">
              <a:rPr lang="en-US"/>
              <a:pPr>
                <a:defRPr/>
              </a:pPr>
              <a:t>‹#›</a:t>
            </a:fld>
            <a:endParaRPr lang="en-US"/>
          </a:p>
        </p:txBody>
      </p:sp>
    </p:spTree>
    <p:extLst>
      <p:ext uri="{BB962C8B-B14F-4D97-AF65-F5344CB8AC3E}">
        <p14:creationId xmlns:p14="http://schemas.microsoft.com/office/powerpoint/2010/main" val="3064837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mn-cs"/>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latin typeface="Arial" charset="0"/>
                <a:cs typeface="+mn-cs"/>
              </a:defRPr>
            </a:lvl1pPr>
          </a:lstStyle>
          <a:p>
            <a:pPr>
              <a:defRPr/>
            </a:pPr>
            <a:fld id="{BB6AFA28-5721-4D57-9C3B-8F6FE33C4EE3}"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hangingPunct="0">
                <a:defRPr/>
              </a:pPr>
              <a:endParaRPr lang="en-US">
                <a:latin typeface="Arial" charset="0"/>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hangingPunct="0">
                <a:defRPr/>
              </a:pPr>
              <a:endParaRPr lang="en-US">
                <a:latin typeface="Arial" charset="0"/>
                <a:cs typeface="+mn-cs"/>
              </a:endParaRPr>
            </a:p>
          </p:txBody>
        </p:sp>
      </p:grpSp>
    </p:spTree>
  </p:cSld>
  <p:clrMap bg1="lt1" tx1="dk1" bg2="lt2" tx2="dk2" accent1="accent1" accent2="accent2" accent3="accent3" accent4="accent4" accent5="accent5" accent6="accent6" hlink="hlink" folHlink="folHlink"/>
  <p:sldLayoutIdLst>
    <p:sldLayoutId id="2147483817" r:id="rId1"/>
    <p:sldLayoutId id="2147483809" r:id="rId2"/>
    <p:sldLayoutId id="2147483818" r:id="rId3"/>
    <p:sldLayoutId id="2147483810" r:id="rId4"/>
    <p:sldLayoutId id="2147483811" r:id="rId5"/>
    <p:sldLayoutId id="2147483812" r:id="rId6"/>
    <p:sldLayoutId id="2147483813" r:id="rId7"/>
    <p:sldLayoutId id="2147483814" r:id="rId8"/>
    <p:sldLayoutId id="2147483819" r:id="rId9"/>
    <p:sldLayoutId id="2147483815" r:id="rId10"/>
    <p:sldLayoutId id="2147483816"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rd.usda.gov/ga"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 y="533400"/>
            <a:ext cx="8686800" cy="1555750"/>
          </a:xfrm>
        </p:spPr>
        <p:txBody>
          <a:bodyPr>
            <a:normAutofit fontScale="90000"/>
          </a:bodyPr>
          <a:lstStyle/>
          <a:p>
            <a:pPr algn="ctr" fontAlgn="auto">
              <a:spcAft>
                <a:spcPts val="0"/>
              </a:spcAft>
              <a:defRPr/>
            </a:pPr>
            <a:r>
              <a:rPr lang="en-US" dirty="0" smtClean="0">
                <a:solidFill>
                  <a:schemeClr val="tx1"/>
                </a:solidFill>
              </a:rPr>
              <a:t>USDA Rural Development Community Facility Program</a:t>
            </a:r>
          </a:p>
        </p:txBody>
      </p:sp>
      <p:pic>
        <p:nvPicPr>
          <p:cNvPr id="512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2238" y="3810000"/>
            <a:ext cx="36798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352550"/>
          </a:xfrm>
        </p:spPr>
        <p:txBody>
          <a:bodyPr>
            <a:normAutofit fontScale="90000"/>
          </a:bodyPr>
          <a:lstStyle/>
          <a:p>
            <a:pPr algn="ctr" fontAlgn="auto">
              <a:spcAft>
                <a:spcPts val="0"/>
              </a:spcAft>
              <a:defRPr/>
            </a:pPr>
            <a:r>
              <a:rPr lang="en-US" dirty="0" smtClean="0"/>
              <a:t>What Is An Essential Community Facility?</a:t>
            </a:r>
            <a:endParaRPr lang="en-US" dirty="0"/>
          </a:p>
        </p:txBody>
      </p:sp>
      <p:sp>
        <p:nvSpPr>
          <p:cNvPr id="3" name="Content Placeholder 2"/>
          <p:cNvSpPr>
            <a:spLocks noGrp="1"/>
          </p:cNvSpPr>
          <p:nvPr>
            <p:ph idx="1"/>
          </p:nvPr>
        </p:nvSpPr>
        <p:spPr/>
        <p:txBody>
          <a:bodyPr>
            <a:normAutofit/>
          </a:bodyPr>
          <a:lstStyle/>
          <a:p>
            <a:pPr marL="274320" indent="-274320" fontAlgn="auto">
              <a:spcAft>
                <a:spcPts val="0"/>
              </a:spcAft>
              <a:buClr>
                <a:schemeClr val="accent3"/>
              </a:buClr>
              <a:buFont typeface="Wingdings 2"/>
              <a:buChar char=""/>
              <a:defRPr/>
            </a:pPr>
            <a:endParaRPr lang="en-US" dirty="0" smtClean="0"/>
          </a:p>
          <a:p>
            <a:pPr marL="640080" lvl="1" indent="-246888" fontAlgn="auto">
              <a:spcAft>
                <a:spcPts val="0"/>
              </a:spcAft>
              <a:buClr>
                <a:schemeClr val="accent3"/>
              </a:buClr>
              <a:buFont typeface="Wingdings 2"/>
              <a:buChar char=""/>
              <a:defRPr/>
            </a:pPr>
            <a:r>
              <a:rPr lang="en-US" dirty="0" smtClean="0"/>
              <a:t>Provides an essential service to the local community – the service must be a function customarily provided by a local unit of government.</a:t>
            </a:r>
          </a:p>
          <a:p>
            <a:pPr marL="640080" lvl="1" indent="-246888" fontAlgn="auto">
              <a:spcAft>
                <a:spcPts val="0"/>
              </a:spcAft>
              <a:buClr>
                <a:schemeClr val="accent3"/>
              </a:buClr>
              <a:buFont typeface="Wingdings 2"/>
              <a:buNone/>
              <a:defRPr/>
            </a:pPr>
            <a:endParaRPr lang="en-US" dirty="0" smtClean="0"/>
          </a:p>
          <a:p>
            <a:pPr marL="640080" lvl="1" indent="-246888" fontAlgn="auto">
              <a:spcAft>
                <a:spcPts val="0"/>
              </a:spcAft>
              <a:buClr>
                <a:schemeClr val="accent3"/>
              </a:buClr>
              <a:buFont typeface="Wingdings 2"/>
              <a:buChar char=""/>
              <a:defRPr/>
            </a:pPr>
            <a:r>
              <a:rPr lang="en-US" dirty="0" smtClean="0"/>
              <a:t>Must be a public improvement needed for the orderly development of a rural community.</a:t>
            </a:r>
          </a:p>
          <a:p>
            <a:pPr marL="640080" lvl="1" indent="-246888" fontAlgn="auto">
              <a:spcAft>
                <a:spcPts val="0"/>
              </a:spcAft>
              <a:buClr>
                <a:schemeClr val="accent3"/>
              </a:buClr>
              <a:buFont typeface="Wingdings 2"/>
              <a:buChar char=""/>
              <a:defRPr/>
            </a:pPr>
            <a:endParaRPr lang="en-US" dirty="0" smtClean="0"/>
          </a:p>
          <a:p>
            <a:pPr marL="640080" lvl="1" indent="-246888" fontAlgn="auto">
              <a:spcAft>
                <a:spcPts val="0"/>
              </a:spcAft>
              <a:buClr>
                <a:schemeClr val="accent3"/>
              </a:buClr>
              <a:buFont typeface="Wingdings 2"/>
              <a:buChar char=""/>
              <a:defRPr/>
            </a:pPr>
            <a:r>
              <a:rPr lang="en-US" dirty="0" smtClean="0"/>
              <a:t>All facilities must be for public use and be located in an eligible rural area.</a:t>
            </a:r>
          </a:p>
          <a:p>
            <a:pPr marL="640080" lvl="1" indent="-246888" fontAlgn="auto">
              <a:spcAft>
                <a:spcPts val="0"/>
              </a:spcAft>
              <a:buFont typeface="Wingdings 2"/>
              <a:buNone/>
              <a:defRPr/>
            </a:pPr>
            <a:endParaRPr lang="en-US" dirty="0" smtClean="0"/>
          </a:p>
          <a:p>
            <a:pPr marL="640080" lvl="1" indent="-246888" fontAlgn="auto">
              <a:spcAft>
                <a:spcPts val="0"/>
              </a:spcAft>
              <a:buFont typeface="Wingdings 2"/>
              <a:buNone/>
              <a:defRPr/>
            </a:pPr>
            <a:endParaRPr lang="en-US" dirty="0" smtClean="0"/>
          </a:p>
          <a:p>
            <a:pPr marL="640080" lvl="1" indent="-246888" fontAlgn="auto">
              <a:spcAft>
                <a:spcPts val="0"/>
              </a:spcAft>
              <a:buFont typeface="Wingdings 2"/>
              <a:buNone/>
              <a:defRPr/>
            </a:pPr>
            <a:endParaRPr lang="en-US" dirty="0" smtClean="0"/>
          </a:p>
        </p:txBody>
      </p:sp>
    </p:spTree>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42950"/>
          </a:xfrm>
        </p:spPr>
        <p:txBody>
          <a:bodyPr>
            <a:normAutofit fontScale="90000"/>
          </a:bodyPr>
          <a:lstStyle/>
          <a:p>
            <a:pPr algn="ctr" fontAlgn="auto">
              <a:spcAft>
                <a:spcPts val="0"/>
              </a:spcAft>
              <a:defRPr/>
            </a:pPr>
            <a:r>
              <a:rPr lang="en-US" dirty="0" smtClean="0"/>
              <a:t/>
            </a:r>
            <a:br>
              <a:rPr lang="en-US" dirty="0" smtClean="0"/>
            </a:br>
            <a:r>
              <a:rPr lang="en-US" dirty="0" smtClean="0"/>
              <a:t> An Eligible Facility Must Be:</a:t>
            </a:r>
            <a:endParaRPr lang="en-US" dirty="0"/>
          </a:p>
        </p:txBody>
      </p:sp>
      <p:sp>
        <p:nvSpPr>
          <p:cNvPr id="7171" name="Content Placeholder 2"/>
          <p:cNvSpPr>
            <a:spLocks noGrp="1"/>
          </p:cNvSpPr>
          <p:nvPr>
            <p:ph idx="1"/>
          </p:nvPr>
        </p:nvSpPr>
        <p:spPr/>
        <p:txBody>
          <a:bodyPr/>
          <a:lstStyle/>
          <a:p>
            <a:r>
              <a:rPr lang="en-US" altLang="en-US" smtClean="0"/>
              <a:t>A function customarily provided by a local unit of government</a:t>
            </a:r>
          </a:p>
          <a:p>
            <a:pPr>
              <a:buFont typeface="Wingdings 2" pitchFamily="18" charset="2"/>
              <a:buNone/>
            </a:pPr>
            <a:endParaRPr lang="en-US" altLang="en-US" smtClean="0"/>
          </a:p>
          <a:p>
            <a:r>
              <a:rPr lang="en-US" altLang="en-US" smtClean="0"/>
              <a:t>Operated on a non-profit basis</a:t>
            </a:r>
          </a:p>
          <a:p>
            <a:pPr>
              <a:buFont typeface="Wingdings 2" pitchFamily="18" charset="2"/>
              <a:buNone/>
            </a:pPr>
            <a:endParaRPr lang="en-US" altLang="en-US" smtClean="0"/>
          </a:p>
          <a:p>
            <a:r>
              <a:rPr lang="en-US" altLang="en-US" smtClean="0"/>
              <a:t>Able to demonstrate significant support (N/A for Public Bodies)</a:t>
            </a:r>
          </a:p>
          <a:p>
            <a:pPr>
              <a:buFont typeface="Wingdings 2" pitchFamily="18" charset="2"/>
              <a:buNone/>
            </a:pPr>
            <a:endParaRPr lang="en-US" altLang="en-US" smtClean="0"/>
          </a:p>
        </p:txBody>
      </p:sp>
    </p:spTree>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 y="152400"/>
            <a:ext cx="8229600" cy="1371600"/>
          </a:xfrm>
        </p:spPr>
        <p:txBody>
          <a:bodyPr/>
          <a:lstStyle/>
          <a:p>
            <a:pPr algn="ctr"/>
            <a:r>
              <a:rPr lang="en-US" altLang="en-US" u="sng" smtClean="0"/>
              <a:t/>
            </a:r>
            <a:br>
              <a:rPr lang="en-US" altLang="en-US" u="sng" smtClean="0"/>
            </a:br>
            <a:r>
              <a:rPr lang="en-US" altLang="en-US" smtClean="0"/>
              <a:t>Eligible Rural Areas</a:t>
            </a:r>
            <a:endParaRPr lang="en-US" altLang="en-US" i="1" smtClean="0"/>
          </a:p>
        </p:txBody>
      </p:sp>
      <p:sp>
        <p:nvSpPr>
          <p:cNvPr id="8195" name="Rectangle 3"/>
          <p:cNvSpPr>
            <a:spLocks noGrp="1" noChangeArrowheads="1"/>
          </p:cNvSpPr>
          <p:nvPr>
            <p:ph type="body" idx="1"/>
          </p:nvPr>
        </p:nvSpPr>
        <p:spPr>
          <a:xfrm>
            <a:off x="381000" y="1524000"/>
            <a:ext cx="8229600" cy="4648200"/>
          </a:xfrm>
        </p:spPr>
        <p:txBody>
          <a:bodyPr/>
          <a:lstStyle/>
          <a:p>
            <a:pPr marL="0" indent="0">
              <a:buFontTx/>
              <a:buNone/>
            </a:pPr>
            <a:endParaRPr lang="en-US" altLang="en-US" sz="2800" smtClean="0"/>
          </a:p>
          <a:p>
            <a:pPr marL="0" indent="0">
              <a:buFontTx/>
              <a:buNone/>
            </a:pPr>
            <a:r>
              <a:rPr lang="en-US" altLang="en-US" sz="2800" smtClean="0"/>
              <a:t>Cities, towns, and census designated places (CDPs)</a:t>
            </a:r>
          </a:p>
          <a:p>
            <a:pPr marL="0" indent="0">
              <a:buFontTx/>
              <a:buNone/>
            </a:pPr>
            <a:r>
              <a:rPr lang="en-US" altLang="en-US" sz="2800" smtClean="0"/>
              <a:t>with populations of </a:t>
            </a:r>
            <a:r>
              <a:rPr lang="en-US" altLang="en-US" sz="2800" b="1" smtClean="0"/>
              <a:t>20,000 or less</a:t>
            </a:r>
            <a:r>
              <a:rPr lang="en-US" altLang="en-US" sz="2800" smtClean="0"/>
              <a:t>  according to</a:t>
            </a:r>
          </a:p>
          <a:p>
            <a:pPr marL="0" indent="0">
              <a:buFontTx/>
              <a:buNone/>
            </a:pPr>
            <a:r>
              <a:rPr lang="en-US" altLang="en-US" sz="2800" smtClean="0"/>
              <a:t>the latest decennial census of the United States.  </a:t>
            </a:r>
          </a:p>
          <a:p>
            <a:pPr marL="0" indent="0">
              <a:buFontTx/>
              <a:buNone/>
            </a:pPr>
            <a:endParaRPr lang="en-US" altLang="en-US" sz="2800" smtClean="0"/>
          </a:p>
          <a:p>
            <a:pPr marL="0" indent="0">
              <a:buFont typeface="Wingdings 2" pitchFamily="18" charset="2"/>
              <a:buNone/>
            </a:pPr>
            <a:r>
              <a:rPr lang="en-US" altLang="en-US" sz="2800" smtClean="0"/>
              <a:t>There is no limitation placed on population in </a:t>
            </a:r>
            <a:r>
              <a:rPr lang="en-US" altLang="en-US" sz="2800" u="sng" smtClean="0"/>
              <a:t>unincorporated</a:t>
            </a:r>
            <a:r>
              <a:rPr lang="en-US" altLang="en-US" sz="2800" smtClean="0"/>
              <a:t> rural areas, with the exception of CDP’s.</a:t>
            </a:r>
          </a:p>
          <a:p>
            <a:pPr marL="0" indent="0">
              <a:buFontTx/>
              <a:buNone/>
            </a:pPr>
            <a:endParaRPr lang="en-US" altLang="en-US" sz="2800" smtClean="0"/>
          </a:p>
          <a:p>
            <a:pPr marL="0" indent="0">
              <a:buFont typeface="Wingdings 2" pitchFamily="18" charset="2"/>
              <a:buNone/>
            </a:pPr>
            <a:endParaRPr lang="en-US" altLang="en-US" sz="2800" smtClean="0"/>
          </a:p>
          <a:p>
            <a:pPr marL="0" indent="0">
              <a:buFont typeface="Wingdings 2" pitchFamily="18" charset="2"/>
              <a:buNone/>
            </a:pPr>
            <a:endParaRPr lang="en-US" altLang="en-US" sz="2800" smtClean="0"/>
          </a:p>
          <a:p>
            <a:pPr marL="0" indent="0">
              <a:buFont typeface="Wingdings 2" pitchFamily="18" charset="2"/>
              <a:buNone/>
            </a:pPr>
            <a:endParaRPr lang="en-US" altLang="en-US" sz="2800" smtClean="0"/>
          </a:p>
          <a:p>
            <a:pPr marL="0" indent="0">
              <a:buFontTx/>
              <a:buNone/>
            </a:pPr>
            <a:endParaRPr lang="en-US" altLang="en-US" sz="2800" smtClean="0"/>
          </a:p>
        </p:txBody>
      </p:sp>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28600"/>
            <a:ext cx="8229600" cy="990600"/>
          </a:xfrm>
        </p:spPr>
        <p:txBody>
          <a:bodyPr/>
          <a:lstStyle/>
          <a:p>
            <a:pPr algn="ctr"/>
            <a:r>
              <a:rPr lang="en-US" altLang="en-US" sz="4000" smtClean="0"/>
              <a:t> Eligible Applicants</a:t>
            </a:r>
          </a:p>
        </p:txBody>
      </p:sp>
      <p:sp>
        <p:nvSpPr>
          <p:cNvPr id="20483" name="Rectangle 3"/>
          <p:cNvSpPr>
            <a:spLocks noGrp="1" noChangeArrowheads="1"/>
          </p:cNvSpPr>
          <p:nvPr>
            <p:ph type="body" idx="1"/>
          </p:nvPr>
        </p:nvSpPr>
        <p:spPr>
          <a:xfrm>
            <a:off x="685800" y="1219200"/>
            <a:ext cx="7772400" cy="4343400"/>
          </a:xfrm>
        </p:spPr>
        <p:txBody>
          <a:bodyPr>
            <a:normAutofit/>
          </a:bodyPr>
          <a:lstStyle/>
          <a:p>
            <a:pPr marL="274320" indent="-274320" fontAlgn="auto">
              <a:spcAft>
                <a:spcPts val="0"/>
              </a:spcAft>
              <a:buClr>
                <a:schemeClr val="accent3"/>
              </a:buClr>
              <a:buFontTx/>
              <a:buNone/>
              <a:defRPr/>
            </a:pPr>
            <a:endParaRPr lang="en-US" b="1" u="sng" dirty="0" smtClean="0"/>
          </a:p>
          <a:p>
            <a:pPr marL="274320" indent="-274320" fontAlgn="auto">
              <a:spcAft>
                <a:spcPts val="0"/>
              </a:spcAft>
              <a:buClr>
                <a:schemeClr val="accent3"/>
              </a:buClr>
              <a:buFontTx/>
              <a:buNone/>
              <a:defRPr/>
            </a:pPr>
            <a:r>
              <a:rPr lang="en-US" b="1" u="sng" dirty="0" smtClean="0"/>
              <a:t>PUBLIC BODIES</a:t>
            </a:r>
          </a:p>
          <a:p>
            <a:pPr marL="274320" indent="-274320" fontAlgn="auto">
              <a:spcAft>
                <a:spcPts val="0"/>
              </a:spcAft>
              <a:buClr>
                <a:schemeClr val="accent3"/>
              </a:buClr>
              <a:buFontTx/>
              <a:buNone/>
              <a:defRPr/>
            </a:pPr>
            <a:r>
              <a:rPr lang="en-US" dirty="0" smtClean="0">
                <a:solidFill>
                  <a:schemeClr val="tx2"/>
                </a:solidFill>
              </a:rPr>
              <a:t>     </a:t>
            </a:r>
            <a:r>
              <a:rPr lang="en-US" dirty="0" smtClean="0"/>
              <a:t>Such as:</a:t>
            </a:r>
          </a:p>
          <a:p>
            <a:pPr marL="640080" lvl="1" indent="-246888" fontAlgn="auto">
              <a:spcAft>
                <a:spcPts val="0"/>
              </a:spcAft>
              <a:buClr>
                <a:schemeClr val="accent3"/>
              </a:buClr>
              <a:buFont typeface="Wingdings 2"/>
              <a:buChar char=""/>
              <a:defRPr/>
            </a:pPr>
            <a:r>
              <a:rPr lang="en-US" dirty="0" smtClean="0"/>
              <a:t>	 </a:t>
            </a:r>
            <a:r>
              <a:rPr lang="en-US" sz="2800" dirty="0" smtClean="0"/>
              <a:t>municipality</a:t>
            </a:r>
          </a:p>
          <a:p>
            <a:pPr marL="640080" lvl="1" indent="-246888" fontAlgn="auto">
              <a:spcAft>
                <a:spcPts val="0"/>
              </a:spcAft>
              <a:buClr>
                <a:schemeClr val="accent3"/>
              </a:buClr>
              <a:buFont typeface="Wingdings 2"/>
              <a:buChar char=""/>
              <a:defRPr/>
            </a:pPr>
            <a:r>
              <a:rPr lang="en-US" sz="2800" dirty="0" smtClean="0"/>
              <a:t>	 county</a:t>
            </a:r>
          </a:p>
          <a:p>
            <a:pPr marL="640080" lvl="1" indent="-246888" fontAlgn="auto">
              <a:spcAft>
                <a:spcPts val="0"/>
              </a:spcAft>
              <a:buClr>
                <a:schemeClr val="accent3"/>
              </a:buClr>
              <a:buFont typeface="Wingdings 2"/>
              <a:buChar char=""/>
              <a:defRPr/>
            </a:pPr>
            <a:r>
              <a:rPr lang="en-US" sz="2800" dirty="0" smtClean="0"/>
              <a:t>	 district</a:t>
            </a:r>
          </a:p>
          <a:p>
            <a:pPr marL="640080" lvl="1" indent="-246888" fontAlgn="auto">
              <a:spcAft>
                <a:spcPts val="0"/>
              </a:spcAft>
              <a:buClr>
                <a:schemeClr val="accent3"/>
              </a:buClr>
              <a:buFont typeface="Wingdings 2"/>
              <a:buChar char=""/>
              <a:defRPr/>
            </a:pPr>
            <a:r>
              <a:rPr lang="en-US" sz="2800" dirty="0" smtClean="0"/>
              <a:t>   	authority, or,</a:t>
            </a:r>
          </a:p>
          <a:p>
            <a:pPr marL="640080" lvl="1" indent="-246888" fontAlgn="auto">
              <a:spcAft>
                <a:spcPts val="0"/>
              </a:spcAft>
              <a:buClr>
                <a:schemeClr val="accent3"/>
              </a:buClr>
              <a:buFont typeface="Wingdings 2"/>
              <a:buChar char=""/>
              <a:defRPr/>
            </a:pPr>
            <a:r>
              <a:rPr lang="en-US" sz="2800" dirty="0" smtClean="0"/>
              <a:t>   other political subdivision of a state   </a:t>
            </a:r>
          </a:p>
        </p:txBody>
      </p:sp>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228600"/>
            <a:ext cx="7772400" cy="1143000"/>
          </a:xfrm>
        </p:spPr>
        <p:txBody>
          <a:bodyPr/>
          <a:lstStyle/>
          <a:p>
            <a:pPr algn="ctr"/>
            <a:r>
              <a:rPr lang="en-US" altLang="en-US" sz="4000" smtClean="0"/>
              <a:t>Eligible Applicants</a:t>
            </a:r>
          </a:p>
        </p:txBody>
      </p:sp>
      <p:sp>
        <p:nvSpPr>
          <p:cNvPr id="10243" name="Rectangle 3"/>
          <p:cNvSpPr>
            <a:spLocks noGrp="1" noChangeArrowheads="1"/>
          </p:cNvSpPr>
          <p:nvPr>
            <p:ph type="body" idx="1"/>
          </p:nvPr>
        </p:nvSpPr>
        <p:spPr>
          <a:xfrm>
            <a:off x="685800" y="1676400"/>
            <a:ext cx="7772400" cy="3657600"/>
          </a:xfrm>
        </p:spPr>
        <p:txBody>
          <a:bodyPr/>
          <a:lstStyle/>
          <a:p>
            <a:pPr>
              <a:lnSpc>
                <a:spcPct val="90000"/>
              </a:lnSpc>
              <a:buFontTx/>
              <a:buNone/>
            </a:pPr>
            <a:r>
              <a:rPr lang="en-US" altLang="en-US" b="1" u="sng" smtClean="0"/>
              <a:t>NON-PROFIT ORGANIZATIONS</a:t>
            </a:r>
          </a:p>
          <a:p>
            <a:pPr>
              <a:lnSpc>
                <a:spcPct val="90000"/>
              </a:lnSpc>
              <a:buFontTx/>
              <a:buNone/>
            </a:pPr>
            <a:endParaRPr lang="en-US" altLang="en-US" b="1" smtClean="0"/>
          </a:p>
          <a:p>
            <a:pPr>
              <a:lnSpc>
                <a:spcPct val="90000"/>
              </a:lnSpc>
            </a:pPr>
            <a:r>
              <a:rPr lang="en-US" altLang="en-US" smtClean="0"/>
              <a:t>An organization operated on a not-for-profit basis, such as an association, cooperative, or  private corporation. </a:t>
            </a:r>
          </a:p>
          <a:p>
            <a:pPr>
              <a:lnSpc>
                <a:spcPct val="90000"/>
              </a:lnSpc>
              <a:buFontTx/>
              <a:buNone/>
            </a:pPr>
            <a:endParaRPr lang="en-US" altLang="en-US" smtClean="0"/>
          </a:p>
          <a:p>
            <a:pPr>
              <a:lnSpc>
                <a:spcPct val="90000"/>
              </a:lnSpc>
            </a:pPr>
            <a:r>
              <a:rPr lang="en-US" altLang="en-US" smtClean="0"/>
              <a:t>Need to provide organizational documents  to demonstrate nonprofit status.</a:t>
            </a:r>
          </a:p>
        </p:txBody>
      </p:sp>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533400"/>
            <a:ext cx="7772400" cy="1143000"/>
          </a:xfrm>
        </p:spPr>
        <p:txBody>
          <a:bodyPr/>
          <a:lstStyle/>
          <a:p>
            <a:r>
              <a:rPr lang="en-US" altLang="en-US" sz="4000" smtClean="0"/>
              <a:t>Nonprofit Corporations</a:t>
            </a:r>
          </a:p>
        </p:txBody>
      </p:sp>
      <p:sp>
        <p:nvSpPr>
          <p:cNvPr id="11267" name="Rectangle 3"/>
          <p:cNvSpPr>
            <a:spLocks noGrp="1" noChangeArrowheads="1"/>
          </p:cNvSpPr>
          <p:nvPr>
            <p:ph type="body" idx="1"/>
          </p:nvPr>
        </p:nvSpPr>
        <p:spPr>
          <a:xfrm>
            <a:off x="457200" y="2362200"/>
            <a:ext cx="8229600" cy="3352800"/>
          </a:xfrm>
        </p:spPr>
        <p:txBody>
          <a:bodyPr/>
          <a:lstStyle/>
          <a:p>
            <a:pPr>
              <a:lnSpc>
                <a:spcPct val="80000"/>
              </a:lnSpc>
            </a:pPr>
            <a:r>
              <a:rPr lang="en-US" altLang="en-US" sz="2800" smtClean="0"/>
              <a:t>Must have </a:t>
            </a:r>
            <a:r>
              <a:rPr lang="en-US" altLang="en-US" sz="2800" b="1" u="sng" smtClean="0"/>
              <a:t>significant ties</a:t>
            </a:r>
            <a:r>
              <a:rPr lang="en-US" altLang="en-US" sz="2800" smtClean="0"/>
              <a:t> to local community</a:t>
            </a:r>
          </a:p>
          <a:p>
            <a:pPr>
              <a:lnSpc>
                <a:spcPct val="80000"/>
              </a:lnSpc>
            </a:pPr>
            <a:endParaRPr lang="en-US" altLang="en-US" sz="2800" smtClean="0"/>
          </a:p>
          <a:p>
            <a:pPr lvl="1">
              <a:lnSpc>
                <a:spcPct val="80000"/>
              </a:lnSpc>
            </a:pPr>
            <a:r>
              <a:rPr lang="en-US" altLang="en-US" smtClean="0"/>
              <a:t>To ensure that a facility under private control will carry out a public purpose</a:t>
            </a:r>
          </a:p>
          <a:p>
            <a:pPr lvl="1">
              <a:lnSpc>
                <a:spcPct val="80000"/>
              </a:lnSpc>
            </a:pPr>
            <a:endParaRPr lang="en-US" altLang="en-US" smtClean="0"/>
          </a:p>
          <a:p>
            <a:pPr lvl="1">
              <a:lnSpc>
                <a:spcPct val="80000"/>
              </a:lnSpc>
            </a:pPr>
            <a:r>
              <a:rPr lang="en-US" altLang="en-US" smtClean="0"/>
              <a:t>Facility will continue to primarily serve rural areas</a:t>
            </a:r>
          </a:p>
          <a:p>
            <a:pPr lvl="1">
              <a:lnSpc>
                <a:spcPct val="80000"/>
              </a:lnSpc>
            </a:pPr>
            <a:endParaRPr lang="en-US" altLang="en-US" smtClean="0"/>
          </a:p>
          <a:p>
            <a:pPr lvl="1">
              <a:lnSpc>
                <a:spcPct val="80000"/>
              </a:lnSpc>
            </a:pPr>
            <a:r>
              <a:rPr lang="en-US" altLang="en-US" smtClean="0"/>
              <a:t>Elected officials support the project</a:t>
            </a:r>
          </a:p>
          <a:p>
            <a:pPr lvl="1">
              <a:lnSpc>
                <a:spcPct val="80000"/>
              </a:lnSpc>
            </a:pPr>
            <a:endParaRPr lang="en-US" altLang="en-US" smtClean="0"/>
          </a:p>
          <a:p>
            <a:pPr lvl="1">
              <a:lnSpc>
                <a:spcPct val="80000"/>
              </a:lnSpc>
              <a:buFontTx/>
              <a:buNone/>
            </a:pPr>
            <a:endParaRPr lang="en-US" altLang="en-US" smtClean="0"/>
          </a:p>
          <a:p>
            <a:pPr lvl="1">
              <a:lnSpc>
                <a:spcPct val="80000"/>
              </a:lnSpc>
              <a:buFontTx/>
              <a:buNone/>
            </a:pPr>
            <a:endParaRPr lang="en-US" altLang="en-US" smtClean="0"/>
          </a:p>
        </p:txBody>
      </p:sp>
    </p:spTree>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 y="533400"/>
            <a:ext cx="7772400" cy="1143000"/>
          </a:xfrm>
        </p:spPr>
        <p:txBody>
          <a:bodyPr/>
          <a:lstStyle/>
          <a:p>
            <a:pPr algn="ctr"/>
            <a:r>
              <a:rPr lang="en-US" altLang="en-US" sz="4000" smtClean="0"/>
              <a:t>How Can Funds Be Used?</a:t>
            </a:r>
            <a:br>
              <a:rPr lang="en-US" altLang="en-US" sz="4000" smtClean="0"/>
            </a:br>
            <a:r>
              <a:rPr lang="en-US" altLang="en-US" sz="2800" i="1" smtClean="0"/>
              <a:t>Eligible Loan Purposes</a:t>
            </a:r>
          </a:p>
        </p:txBody>
      </p:sp>
      <p:sp>
        <p:nvSpPr>
          <p:cNvPr id="12291" name="Rectangle 3"/>
          <p:cNvSpPr>
            <a:spLocks noGrp="1" noChangeArrowheads="1"/>
          </p:cNvSpPr>
          <p:nvPr>
            <p:ph type="body" idx="1"/>
          </p:nvPr>
        </p:nvSpPr>
        <p:spPr>
          <a:xfrm>
            <a:off x="381000" y="1828800"/>
            <a:ext cx="8229600" cy="3886200"/>
          </a:xfrm>
        </p:spPr>
        <p:txBody>
          <a:bodyPr/>
          <a:lstStyle/>
          <a:p>
            <a:r>
              <a:rPr lang="en-US" altLang="en-US" smtClean="0"/>
              <a:t>Purchase real estate/buildings</a:t>
            </a:r>
          </a:p>
          <a:p>
            <a:endParaRPr lang="en-US" altLang="en-US" smtClean="0"/>
          </a:p>
          <a:p>
            <a:r>
              <a:rPr lang="en-US" altLang="en-US" smtClean="0"/>
              <a:t>Construction, expansion, or renovations, to essential community facilities </a:t>
            </a:r>
          </a:p>
          <a:p>
            <a:endParaRPr lang="en-US" altLang="en-US" smtClean="0"/>
          </a:p>
          <a:p>
            <a:r>
              <a:rPr lang="en-US" altLang="en-US" smtClean="0"/>
              <a:t>Purchase vehicles and major equipment</a:t>
            </a:r>
          </a:p>
        </p:txBody>
      </p:sp>
    </p:spTree>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609600"/>
            <a:ext cx="7772400" cy="1143000"/>
          </a:xfrm>
        </p:spPr>
        <p:txBody>
          <a:bodyPr/>
          <a:lstStyle/>
          <a:p>
            <a:pPr algn="ctr"/>
            <a:r>
              <a:rPr lang="en-US" altLang="en-US" sz="3600" i="1" smtClean="0"/>
              <a:t>Eligible Loan Purposes</a:t>
            </a:r>
            <a:r>
              <a:rPr lang="en-US" altLang="en-US" smtClean="0"/>
              <a:t> </a:t>
            </a:r>
            <a:br>
              <a:rPr lang="en-US" altLang="en-US" smtClean="0"/>
            </a:br>
            <a:endParaRPr lang="en-US" altLang="en-US" sz="1800" smtClean="0"/>
          </a:p>
        </p:txBody>
      </p:sp>
      <p:sp>
        <p:nvSpPr>
          <p:cNvPr id="13315" name="Rectangle 3"/>
          <p:cNvSpPr>
            <a:spLocks noGrp="1" noChangeArrowheads="1"/>
          </p:cNvSpPr>
          <p:nvPr>
            <p:ph type="body" idx="1"/>
          </p:nvPr>
        </p:nvSpPr>
        <p:spPr>
          <a:xfrm>
            <a:off x="533400" y="2209800"/>
            <a:ext cx="7772400" cy="3962400"/>
          </a:xfrm>
        </p:spPr>
        <p:txBody>
          <a:bodyPr/>
          <a:lstStyle/>
          <a:p>
            <a:pPr>
              <a:lnSpc>
                <a:spcPct val="90000"/>
              </a:lnSpc>
            </a:pPr>
            <a:r>
              <a:rPr lang="en-US" altLang="en-US" smtClean="0"/>
              <a:t>Purchase an existing facility to improve or to prevent a loss of service;</a:t>
            </a:r>
          </a:p>
          <a:p>
            <a:pPr>
              <a:lnSpc>
                <a:spcPct val="90000"/>
              </a:lnSpc>
              <a:buFontTx/>
              <a:buNone/>
            </a:pPr>
            <a:endParaRPr lang="en-US" altLang="en-US" smtClean="0"/>
          </a:p>
          <a:p>
            <a:pPr>
              <a:lnSpc>
                <a:spcPct val="90000"/>
              </a:lnSpc>
            </a:pPr>
            <a:r>
              <a:rPr lang="en-US" altLang="en-US" smtClean="0"/>
              <a:t>Construct buildings, roads, bridges, day care facilities, hospitals, medical clinics, public safety facilities, city halls, court houses, etc.</a:t>
            </a:r>
          </a:p>
          <a:p>
            <a:pPr>
              <a:lnSpc>
                <a:spcPct val="90000"/>
              </a:lnSpc>
              <a:buFont typeface="Wingdings 2" pitchFamily="18" charset="2"/>
              <a:buNone/>
            </a:pPr>
            <a:endParaRPr lang="en-US" altLang="en-US" smtClean="0"/>
          </a:p>
          <a:p>
            <a:pPr>
              <a:lnSpc>
                <a:spcPct val="90000"/>
              </a:lnSpc>
            </a:pPr>
            <a:r>
              <a:rPr lang="en-US" altLang="en-US" smtClean="0"/>
              <a:t>Finance anything essential for orderly community development except recreational facilities</a:t>
            </a:r>
          </a:p>
        </p:txBody>
      </p:sp>
    </p:spTree>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z="3600" i="1" smtClean="0"/>
              <a:t>Loan</a:t>
            </a:r>
            <a:r>
              <a:rPr lang="en-US" altLang="en-US" sz="3600" b="1" i="1" smtClean="0"/>
              <a:t> </a:t>
            </a:r>
            <a:r>
              <a:rPr lang="en-US" altLang="en-US" sz="3600" i="1" smtClean="0"/>
              <a:t>Terms</a:t>
            </a:r>
          </a:p>
        </p:txBody>
      </p:sp>
      <p:sp>
        <p:nvSpPr>
          <p:cNvPr id="14339" name="Rectangle 3"/>
          <p:cNvSpPr>
            <a:spLocks noGrp="1" noChangeArrowheads="1"/>
          </p:cNvSpPr>
          <p:nvPr>
            <p:ph type="body" idx="1"/>
          </p:nvPr>
        </p:nvSpPr>
        <p:spPr>
          <a:xfrm>
            <a:off x="685800" y="1905000"/>
            <a:ext cx="7772400" cy="3429000"/>
          </a:xfrm>
        </p:spPr>
        <p:txBody>
          <a:bodyPr/>
          <a:lstStyle/>
          <a:p>
            <a:pPr marL="0" indent="0">
              <a:buFontTx/>
              <a:buNone/>
            </a:pPr>
            <a:endParaRPr lang="en-US" altLang="en-US" smtClean="0">
              <a:solidFill>
                <a:srgbClr val="0033CC"/>
              </a:solidFill>
            </a:endParaRPr>
          </a:p>
          <a:p>
            <a:pPr marL="0" indent="0">
              <a:buFontTx/>
              <a:buNone/>
            </a:pPr>
            <a:r>
              <a:rPr lang="en-US" altLang="en-US" smtClean="0"/>
              <a:t>Up to 40 years dependent upon the useful life of the security and repayment ability.</a:t>
            </a:r>
          </a:p>
          <a:p>
            <a:pPr marL="0" indent="0">
              <a:buFontTx/>
              <a:buNone/>
            </a:pPr>
            <a:endParaRPr lang="en-US" altLang="en-US" smtClean="0"/>
          </a:p>
          <a:p>
            <a:pPr marL="0" indent="0">
              <a:buFontTx/>
              <a:buNone/>
            </a:pPr>
            <a:r>
              <a:rPr lang="en-US" altLang="en-US" smtClean="0"/>
              <a:t>Principal can be deferred for up to 3 years to allow facility to become operational.</a:t>
            </a:r>
          </a:p>
        </p:txBody>
      </p:sp>
    </p:spTree>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93725" y="381000"/>
            <a:ext cx="7250113" cy="1200150"/>
          </a:xfrm>
          <a:prstGeom prst="rect">
            <a:avLst/>
          </a:prstGeom>
          <a:noFill/>
          <a:ln w="9525">
            <a:noFill/>
            <a:miter lim="800000"/>
            <a:headEnd/>
            <a:tailEnd/>
          </a:ln>
          <a:effectLst/>
        </p:spPr>
        <p:txBody>
          <a:bodyPr>
            <a:spAutoFit/>
          </a:bodyPr>
          <a:lstStyle/>
          <a:p>
            <a:pPr eaLnBrk="0" hangingPunct="0">
              <a:defRPr/>
            </a:pPr>
            <a:endParaRPr lang="en-US" sz="3600" b="1" i="1" dirty="0">
              <a:solidFill>
                <a:srgbClr val="3399FF"/>
              </a:solidFill>
              <a:latin typeface="Arial" charset="0"/>
              <a:cs typeface="+mn-cs"/>
            </a:endParaRPr>
          </a:p>
          <a:p>
            <a:pPr eaLnBrk="0" hangingPunct="0">
              <a:defRPr/>
            </a:pPr>
            <a:r>
              <a:rPr lang="en-US" sz="3600" i="1" dirty="0">
                <a:solidFill>
                  <a:schemeClr val="tx2"/>
                </a:solidFill>
                <a:latin typeface="+mj-lt"/>
                <a:cs typeface="+mn-cs"/>
              </a:rPr>
              <a:t>Interest </a:t>
            </a:r>
            <a:r>
              <a:rPr lang="en-US" sz="3600" i="1" dirty="0">
                <a:solidFill>
                  <a:schemeClr val="tx2"/>
                </a:solidFill>
                <a:latin typeface="+mj-lt"/>
                <a:cs typeface="+mn-cs"/>
              </a:rPr>
              <a:t>Rates (as of </a:t>
            </a:r>
            <a:r>
              <a:rPr lang="en-US" sz="3600" i="1" dirty="0">
                <a:solidFill>
                  <a:schemeClr val="tx2"/>
                </a:solidFill>
                <a:latin typeface="+mj-lt"/>
                <a:cs typeface="+mn-cs"/>
              </a:rPr>
              <a:t>July 1, 2017)</a:t>
            </a:r>
            <a:endParaRPr lang="en-US" sz="3600" i="1" dirty="0">
              <a:solidFill>
                <a:schemeClr val="tx2"/>
              </a:solidFill>
              <a:latin typeface="+mj-lt"/>
              <a:cs typeface="+mn-cs"/>
            </a:endParaRPr>
          </a:p>
        </p:txBody>
      </p:sp>
      <p:sp>
        <p:nvSpPr>
          <p:cNvPr id="10243" name="Text Box 3"/>
          <p:cNvSpPr txBox="1">
            <a:spLocks noChangeArrowheads="1"/>
          </p:cNvSpPr>
          <p:nvPr/>
        </p:nvSpPr>
        <p:spPr bwMode="auto">
          <a:xfrm>
            <a:off x="600075" y="1981200"/>
            <a:ext cx="8077200" cy="4216400"/>
          </a:xfrm>
          <a:prstGeom prst="rect">
            <a:avLst/>
          </a:prstGeom>
          <a:noFill/>
          <a:ln w="9525">
            <a:noFill/>
            <a:miter lim="800000"/>
            <a:headEnd/>
            <a:tailEnd/>
          </a:ln>
          <a:effectLst/>
        </p:spPr>
        <p:txBody>
          <a:bodyPr>
            <a:spAutoFit/>
          </a:bodyPr>
          <a:lstStyle/>
          <a:p>
            <a:pPr eaLnBrk="0" hangingPunct="0">
              <a:defRPr/>
            </a:pPr>
            <a:endParaRPr lang="en-US" sz="2800" dirty="0">
              <a:solidFill>
                <a:schemeClr val="accent2"/>
              </a:solidFill>
              <a:latin typeface="Arial" charset="0"/>
              <a:cs typeface="+mn-cs"/>
            </a:endParaRPr>
          </a:p>
          <a:p>
            <a:pPr eaLnBrk="0" hangingPunct="0">
              <a:defRPr/>
            </a:pPr>
            <a:r>
              <a:rPr lang="en-US" sz="2400" dirty="0">
                <a:latin typeface="+mn-lt"/>
                <a:cs typeface="+mn-cs"/>
              </a:rPr>
              <a:t>Present </a:t>
            </a:r>
            <a:r>
              <a:rPr lang="en-US" sz="2400" dirty="0">
                <a:latin typeface="+mn-lt"/>
                <a:cs typeface="+mn-cs"/>
              </a:rPr>
              <a:t>rates (subject to change quarterly):    </a:t>
            </a:r>
          </a:p>
          <a:p>
            <a:pPr lvl="1" eaLnBrk="0" hangingPunct="0">
              <a:buClr>
                <a:srgbClr val="00B0F0"/>
              </a:buClr>
              <a:buFontTx/>
              <a:buChar char="•"/>
              <a:defRPr/>
            </a:pPr>
            <a:r>
              <a:rPr lang="en-US" sz="2400" dirty="0">
                <a:latin typeface="+mn-lt"/>
                <a:cs typeface="+mn-cs"/>
              </a:rPr>
              <a:t> Market -	</a:t>
            </a:r>
            <a:r>
              <a:rPr lang="en-US" sz="2400" b="1" dirty="0">
                <a:latin typeface="+mn-lt"/>
                <a:cs typeface="+mn-cs"/>
              </a:rPr>
              <a:t>3.250%</a:t>
            </a:r>
            <a:r>
              <a:rPr lang="en-US" sz="2400" dirty="0">
                <a:latin typeface="+mn-lt"/>
                <a:cs typeface="+mn-cs"/>
              </a:rPr>
              <a:t>  (above $49,785)</a:t>
            </a:r>
          </a:p>
          <a:p>
            <a:pPr lvl="1" eaLnBrk="0" hangingPunct="0">
              <a:buClr>
                <a:srgbClr val="00B0F0"/>
              </a:buClr>
              <a:buFontTx/>
              <a:buChar char="•"/>
              <a:defRPr/>
            </a:pPr>
            <a:r>
              <a:rPr lang="en-US" sz="2400" dirty="0">
                <a:latin typeface="+mn-lt"/>
                <a:cs typeface="+mn-cs"/>
              </a:rPr>
              <a:t> Intermediate -</a:t>
            </a:r>
            <a:r>
              <a:rPr lang="en-US" sz="2400" b="1" dirty="0">
                <a:latin typeface="+mn-lt"/>
                <a:cs typeface="+mn-cs"/>
              </a:rPr>
              <a:t>3.875%</a:t>
            </a:r>
            <a:r>
              <a:rPr lang="en-US" sz="2400" dirty="0">
                <a:latin typeface="+mn-lt"/>
                <a:cs typeface="+mn-cs"/>
              </a:rPr>
              <a:t>  ($39,828 - $49,785)</a:t>
            </a:r>
          </a:p>
          <a:p>
            <a:pPr lvl="1" eaLnBrk="0" hangingPunct="0">
              <a:buClr>
                <a:srgbClr val="00B0F0"/>
              </a:buClr>
              <a:buFontTx/>
              <a:buChar char="•"/>
              <a:defRPr/>
            </a:pPr>
            <a:r>
              <a:rPr lang="en-US" sz="2400" dirty="0">
                <a:latin typeface="+mn-lt"/>
                <a:cs typeface="+mn-cs"/>
              </a:rPr>
              <a:t> Poverty -	</a:t>
            </a:r>
            <a:r>
              <a:rPr lang="en-US" sz="2400" b="1" dirty="0">
                <a:latin typeface="+mn-lt"/>
                <a:cs typeface="+mn-cs"/>
              </a:rPr>
              <a:t>4.500%</a:t>
            </a:r>
            <a:r>
              <a:rPr lang="en-US" sz="2400" dirty="0">
                <a:latin typeface="+mn-lt"/>
                <a:cs typeface="+mn-cs"/>
              </a:rPr>
              <a:t>  (below $39,828)</a:t>
            </a:r>
          </a:p>
          <a:p>
            <a:pPr lvl="1" eaLnBrk="0" hangingPunct="0">
              <a:defRPr/>
            </a:pPr>
            <a:endParaRPr lang="en-US" sz="2400" dirty="0">
              <a:latin typeface="+mn-lt"/>
              <a:cs typeface="+mn-cs"/>
            </a:endParaRPr>
          </a:p>
          <a:p>
            <a:pPr lvl="1" eaLnBrk="0" hangingPunct="0">
              <a:defRPr/>
            </a:pPr>
            <a:r>
              <a:rPr lang="en-US" sz="2400" b="1" dirty="0">
                <a:latin typeface="+mn-lt"/>
                <a:cs typeface="+mn-cs"/>
              </a:rPr>
              <a:t>NOTE</a:t>
            </a:r>
            <a:r>
              <a:rPr lang="en-US" sz="2400" dirty="0">
                <a:latin typeface="+mn-lt"/>
                <a:cs typeface="+mn-cs"/>
              </a:rPr>
              <a:t>: </a:t>
            </a:r>
            <a:r>
              <a:rPr lang="en-US" sz="2400" b="1" i="1" dirty="0">
                <a:latin typeface="+mn-lt"/>
                <a:cs typeface="+mn-cs"/>
              </a:rPr>
              <a:t>Rates based on applicant’s median household income as shown in the </a:t>
            </a:r>
            <a:r>
              <a:rPr lang="en-US" sz="2400" b="1" i="1" dirty="0">
                <a:latin typeface="+mn-lt"/>
                <a:cs typeface="+mn-cs"/>
              </a:rPr>
              <a:t>2010 </a:t>
            </a:r>
            <a:r>
              <a:rPr lang="en-US" sz="2400" b="1" i="1" dirty="0">
                <a:latin typeface="+mn-lt"/>
                <a:cs typeface="+mn-cs"/>
              </a:rPr>
              <a:t>Census Data.  The Poverty rate involves alleviating an existing health or sanitary problem</a:t>
            </a:r>
            <a:r>
              <a:rPr lang="en-US" sz="2400" dirty="0">
                <a:latin typeface="+mn-lt"/>
                <a:cs typeface="+mn-cs"/>
              </a:rPr>
              <a:t>.</a:t>
            </a:r>
          </a:p>
          <a:p>
            <a:pPr eaLnBrk="0" hangingPunct="0">
              <a:defRPr/>
            </a:pPr>
            <a:endParaRPr lang="en-US" sz="2400" dirty="0">
              <a:latin typeface="Arial" charset="0"/>
              <a:cs typeface="+mn-cs"/>
            </a:endParaRPr>
          </a:p>
        </p:txBody>
      </p:sp>
    </p:spTree>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93725" y="381000"/>
            <a:ext cx="7250113" cy="1200150"/>
          </a:xfrm>
          <a:prstGeom prst="rect">
            <a:avLst/>
          </a:prstGeom>
          <a:noFill/>
          <a:ln w="9525">
            <a:noFill/>
            <a:miter lim="800000"/>
            <a:headEnd/>
            <a:tailEnd/>
          </a:ln>
          <a:effectLst/>
        </p:spPr>
        <p:txBody>
          <a:bodyPr>
            <a:spAutoFit/>
          </a:bodyPr>
          <a:lstStyle/>
          <a:p>
            <a:pPr eaLnBrk="0" hangingPunct="0">
              <a:defRPr/>
            </a:pPr>
            <a:endParaRPr lang="en-US" sz="3600" b="1" i="1" dirty="0">
              <a:solidFill>
                <a:srgbClr val="3399FF"/>
              </a:solidFill>
              <a:latin typeface="Arial" charset="0"/>
              <a:cs typeface="+mn-cs"/>
            </a:endParaRPr>
          </a:p>
          <a:p>
            <a:pPr eaLnBrk="0" hangingPunct="0">
              <a:defRPr/>
            </a:pPr>
            <a:r>
              <a:rPr lang="en-US" sz="3600" i="1" dirty="0">
                <a:solidFill>
                  <a:schemeClr val="tx2"/>
                </a:solidFill>
                <a:latin typeface="+mj-lt"/>
                <a:cs typeface="+mn-cs"/>
              </a:rPr>
              <a:t>Maximum Loan Amount</a:t>
            </a:r>
            <a:endParaRPr lang="en-US" sz="3600" i="1" dirty="0">
              <a:solidFill>
                <a:schemeClr val="tx2"/>
              </a:solidFill>
              <a:latin typeface="+mj-lt"/>
              <a:cs typeface="+mn-cs"/>
            </a:endParaRPr>
          </a:p>
        </p:txBody>
      </p:sp>
      <p:sp>
        <p:nvSpPr>
          <p:cNvPr id="10243" name="Text Box 3"/>
          <p:cNvSpPr txBox="1">
            <a:spLocks noChangeArrowheads="1"/>
          </p:cNvSpPr>
          <p:nvPr/>
        </p:nvSpPr>
        <p:spPr bwMode="auto">
          <a:xfrm>
            <a:off x="593725" y="1905000"/>
            <a:ext cx="7756525" cy="2738438"/>
          </a:xfrm>
          <a:prstGeom prst="rect">
            <a:avLst/>
          </a:prstGeom>
          <a:noFill/>
          <a:ln w="9525">
            <a:noFill/>
            <a:miter lim="800000"/>
            <a:headEnd/>
            <a:tailEnd/>
          </a:ln>
          <a:effectLst/>
        </p:spPr>
        <p:txBody>
          <a:bodyPr>
            <a:spAutoFit/>
          </a:bodyPr>
          <a:lstStyle/>
          <a:p>
            <a:pPr eaLnBrk="0" hangingPunct="0">
              <a:defRPr/>
            </a:pPr>
            <a:endParaRPr lang="en-US" sz="2800" dirty="0">
              <a:solidFill>
                <a:schemeClr val="accent2"/>
              </a:solidFill>
              <a:latin typeface="Arial" charset="0"/>
              <a:cs typeface="+mn-cs"/>
            </a:endParaRPr>
          </a:p>
          <a:p>
            <a:pPr>
              <a:buClr>
                <a:srgbClr val="FF33CC"/>
              </a:buClr>
              <a:buFont typeface="Wingdings" pitchFamily="2" charset="2"/>
              <a:buNone/>
              <a:defRPr/>
            </a:pPr>
            <a:r>
              <a:rPr lang="en-US" altLang="en-US" sz="2400" dirty="0">
                <a:latin typeface="+mn-lt"/>
                <a:cs typeface="+mn-cs"/>
              </a:rPr>
              <a:t>Up to 100% of eligible project costs subject to</a:t>
            </a:r>
            <a:r>
              <a:rPr lang="en-US" altLang="en-US" sz="2400" dirty="0">
                <a:latin typeface="+mn-lt"/>
                <a:cs typeface="+mn-cs"/>
              </a:rPr>
              <a:t>:</a:t>
            </a:r>
          </a:p>
          <a:p>
            <a:pPr>
              <a:buClr>
                <a:srgbClr val="FF33CC"/>
              </a:buClr>
              <a:buFont typeface="Wingdings" pitchFamily="2" charset="2"/>
              <a:buNone/>
              <a:defRPr/>
            </a:pPr>
            <a:endParaRPr lang="en-US" altLang="en-US" sz="2400" dirty="0">
              <a:latin typeface="+mn-lt"/>
              <a:cs typeface="+mn-cs"/>
            </a:endParaRPr>
          </a:p>
          <a:p>
            <a:pPr marL="800100" lvl="1" indent="-342900">
              <a:buClr>
                <a:srgbClr val="00B0F0"/>
              </a:buClr>
              <a:buFont typeface="Arial" panose="020B0604020202020204" pitchFamily="34" charset="0"/>
              <a:buChar char="•"/>
              <a:defRPr/>
            </a:pPr>
            <a:r>
              <a:rPr lang="en-US" altLang="en-US" sz="2400" dirty="0">
                <a:latin typeface="+mn-lt"/>
                <a:cs typeface="+mn-cs"/>
              </a:rPr>
              <a:t>Adequate security</a:t>
            </a:r>
          </a:p>
          <a:p>
            <a:pPr marL="800100" lvl="1" indent="-342900">
              <a:buClr>
                <a:srgbClr val="00B0F0"/>
              </a:buClr>
              <a:buFont typeface="Arial" panose="020B0604020202020204" pitchFamily="34" charset="0"/>
              <a:buChar char="•"/>
              <a:defRPr/>
            </a:pPr>
            <a:r>
              <a:rPr lang="en-US" altLang="en-US" sz="2400" dirty="0">
                <a:latin typeface="+mn-lt"/>
                <a:cs typeface="+mn-cs"/>
              </a:rPr>
              <a:t>Ability </a:t>
            </a:r>
            <a:r>
              <a:rPr lang="en-US" altLang="en-US" sz="2400" dirty="0">
                <a:latin typeface="+mn-lt"/>
                <a:cs typeface="+mn-cs"/>
              </a:rPr>
              <a:t>to </a:t>
            </a:r>
            <a:r>
              <a:rPr lang="en-US" altLang="en-US" sz="2400" dirty="0">
                <a:latin typeface="+mn-lt"/>
                <a:cs typeface="+mn-cs"/>
              </a:rPr>
              <a:t>repay</a:t>
            </a:r>
          </a:p>
          <a:p>
            <a:pPr marL="800100" lvl="1" indent="-342900">
              <a:buClr>
                <a:srgbClr val="00B0F0"/>
              </a:buClr>
              <a:buFont typeface="Arial" panose="020B0604020202020204" pitchFamily="34" charset="0"/>
              <a:buChar char="•"/>
              <a:defRPr/>
            </a:pPr>
            <a:r>
              <a:rPr lang="en-US" altLang="en-US" sz="2400" dirty="0">
                <a:latin typeface="+mn-lt"/>
                <a:cs typeface="+mn-cs"/>
              </a:rPr>
              <a:t>Applicant’s </a:t>
            </a:r>
            <a:r>
              <a:rPr lang="en-US" altLang="en-US" sz="2400" dirty="0">
                <a:latin typeface="+mn-lt"/>
                <a:cs typeface="+mn-cs"/>
              </a:rPr>
              <a:t>authority </a:t>
            </a:r>
            <a:r>
              <a:rPr lang="en-US" altLang="en-US" sz="2400" dirty="0">
                <a:latin typeface="+mn-lt"/>
                <a:cs typeface="+mn-cs"/>
              </a:rPr>
              <a:t>to borrow</a:t>
            </a:r>
          </a:p>
          <a:p>
            <a:pPr marL="800100" lvl="1" indent="-342900">
              <a:buClr>
                <a:srgbClr val="00B0F0"/>
              </a:buClr>
              <a:buFont typeface="Arial" panose="020B0604020202020204" pitchFamily="34" charset="0"/>
              <a:buChar char="•"/>
              <a:defRPr/>
            </a:pPr>
            <a:r>
              <a:rPr lang="en-US" altLang="en-US" sz="2400" dirty="0">
                <a:latin typeface="+mn-lt"/>
                <a:cs typeface="+mn-cs"/>
              </a:rPr>
              <a:t>Availability </a:t>
            </a:r>
            <a:r>
              <a:rPr lang="en-US" altLang="en-US" sz="2400" dirty="0">
                <a:latin typeface="+mn-lt"/>
                <a:cs typeface="+mn-cs"/>
              </a:rPr>
              <a:t>of </a:t>
            </a:r>
            <a:r>
              <a:rPr lang="en-US" altLang="en-US" sz="2400" dirty="0">
                <a:latin typeface="+mn-lt"/>
                <a:cs typeface="+mn-cs"/>
              </a:rPr>
              <a:t>funds</a:t>
            </a:r>
            <a:endParaRPr lang="en-US" altLang="en-US" sz="2400" dirty="0">
              <a:latin typeface="+mn-lt"/>
              <a:cs typeface="+mn-cs"/>
            </a:endParaRPr>
          </a:p>
        </p:txBody>
      </p:sp>
    </p:spTree>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93725" y="381000"/>
            <a:ext cx="7250113" cy="1200150"/>
          </a:xfrm>
          <a:prstGeom prst="rect">
            <a:avLst/>
          </a:prstGeom>
          <a:noFill/>
          <a:ln w="9525">
            <a:noFill/>
            <a:miter lim="800000"/>
            <a:headEnd/>
            <a:tailEnd/>
          </a:ln>
          <a:effectLst/>
        </p:spPr>
        <p:txBody>
          <a:bodyPr>
            <a:spAutoFit/>
          </a:bodyPr>
          <a:lstStyle/>
          <a:p>
            <a:pPr eaLnBrk="0" hangingPunct="0">
              <a:defRPr/>
            </a:pPr>
            <a:endParaRPr lang="en-US" sz="3600" b="1" i="1" dirty="0">
              <a:solidFill>
                <a:srgbClr val="3399FF"/>
              </a:solidFill>
              <a:latin typeface="Arial" charset="0"/>
              <a:cs typeface="+mn-cs"/>
            </a:endParaRPr>
          </a:p>
          <a:p>
            <a:pPr eaLnBrk="0" hangingPunct="0">
              <a:defRPr/>
            </a:pPr>
            <a:r>
              <a:rPr lang="en-US" sz="3600" i="1" dirty="0">
                <a:solidFill>
                  <a:schemeClr val="tx2"/>
                </a:solidFill>
                <a:latin typeface="+mj-lt"/>
                <a:cs typeface="+mn-cs"/>
              </a:rPr>
              <a:t>Security</a:t>
            </a:r>
            <a:endParaRPr lang="en-US" sz="3600" i="1" dirty="0">
              <a:solidFill>
                <a:schemeClr val="tx2"/>
              </a:solidFill>
              <a:latin typeface="+mj-lt"/>
              <a:cs typeface="+mn-cs"/>
            </a:endParaRPr>
          </a:p>
        </p:txBody>
      </p:sp>
      <p:sp>
        <p:nvSpPr>
          <p:cNvPr id="10243" name="Text Box 3"/>
          <p:cNvSpPr txBox="1">
            <a:spLocks noChangeArrowheads="1"/>
          </p:cNvSpPr>
          <p:nvPr/>
        </p:nvSpPr>
        <p:spPr bwMode="auto">
          <a:xfrm>
            <a:off x="609600" y="1371600"/>
            <a:ext cx="3878263" cy="3108325"/>
          </a:xfrm>
          <a:prstGeom prst="rect">
            <a:avLst/>
          </a:prstGeom>
          <a:noFill/>
          <a:ln w="9525">
            <a:noFill/>
            <a:miter lim="800000"/>
            <a:headEnd/>
            <a:tailEnd/>
          </a:ln>
          <a:effectLst/>
        </p:spPr>
        <p:txBody>
          <a:bodyPr>
            <a:spAutoFit/>
          </a:bodyPr>
          <a:lstStyle/>
          <a:p>
            <a:pPr eaLnBrk="0" hangingPunct="0">
              <a:defRPr/>
            </a:pPr>
            <a:endParaRPr lang="en-US" sz="2800" dirty="0">
              <a:solidFill>
                <a:schemeClr val="accent2"/>
              </a:solidFill>
              <a:latin typeface="Arial" charset="0"/>
              <a:cs typeface="+mn-cs"/>
            </a:endParaRPr>
          </a:p>
          <a:p>
            <a:pPr marL="342900" indent="-342900">
              <a:buClr>
                <a:srgbClr val="00B0F0"/>
              </a:buClr>
              <a:buFont typeface="Arial" panose="020B0604020202020204" pitchFamily="34" charset="0"/>
              <a:buChar char="•"/>
              <a:defRPr/>
            </a:pPr>
            <a:r>
              <a:rPr lang="en-US" altLang="en-US" sz="2400" dirty="0">
                <a:latin typeface="+mn-lt"/>
                <a:cs typeface="+mn-cs"/>
              </a:rPr>
              <a:t>Public Bodies</a:t>
            </a:r>
          </a:p>
          <a:p>
            <a:pPr>
              <a:buClr>
                <a:schemeClr val="bg2"/>
              </a:buClr>
              <a:buFont typeface="Monotype Sorts" pitchFamily="2" charset="2"/>
              <a:buChar char="è"/>
              <a:defRPr/>
            </a:pPr>
            <a:endParaRPr lang="en-US" altLang="en-US" sz="2400" dirty="0">
              <a:solidFill>
                <a:srgbClr val="0033CC"/>
              </a:solidFill>
              <a:latin typeface="Arial" charset="0"/>
              <a:cs typeface="+mn-cs"/>
            </a:endParaRPr>
          </a:p>
          <a:p>
            <a:pPr>
              <a:buClr>
                <a:schemeClr val="bg2"/>
              </a:buClr>
              <a:buFont typeface="Monotype Sorts" pitchFamily="2" charset="2"/>
              <a:buNone/>
              <a:defRPr/>
            </a:pPr>
            <a:endParaRPr lang="en-US" altLang="en-US" sz="2400" dirty="0">
              <a:solidFill>
                <a:srgbClr val="0033CC"/>
              </a:solidFill>
              <a:latin typeface="Arial" charset="0"/>
              <a:cs typeface="+mn-cs"/>
            </a:endParaRPr>
          </a:p>
          <a:p>
            <a:pPr>
              <a:buClr>
                <a:schemeClr val="bg2"/>
              </a:buClr>
              <a:buFont typeface="Monotype Sorts" pitchFamily="2" charset="2"/>
              <a:buNone/>
              <a:defRPr/>
            </a:pPr>
            <a:endParaRPr lang="en-US" altLang="en-US" sz="2400" dirty="0">
              <a:solidFill>
                <a:srgbClr val="0033CC"/>
              </a:solidFill>
              <a:latin typeface="Arial" charset="0"/>
              <a:cs typeface="+mn-cs"/>
            </a:endParaRPr>
          </a:p>
          <a:p>
            <a:pPr>
              <a:buClr>
                <a:schemeClr val="bg2"/>
              </a:buClr>
              <a:buFont typeface="Monotype Sorts" pitchFamily="2" charset="2"/>
              <a:buNone/>
              <a:defRPr/>
            </a:pPr>
            <a:endParaRPr lang="en-US" altLang="en-US" sz="2400" dirty="0">
              <a:solidFill>
                <a:srgbClr val="0033CC"/>
              </a:solidFill>
              <a:latin typeface="Arial" charset="0"/>
              <a:cs typeface="+mn-cs"/>
            </a:endParaRPr>
          </a:p>
          <a:p>
            <a:pPr>
              <a:buClr>
                <a:schemeClr val="bg2"/>
              </a:buClr>
              <a:buFont typeface="Monotype Sorts" pitchFamily="2" charset="2"/>
              <a:buNone/>
              <a:defRPr/>
            </a:pPr>
            <a:endParaRPr lang="en-US" altLang="en-US" sz="2400" dirty="0">
              <a:solidFill>
                <a:srgbClr val="0033CC"/>
              </a:solidFill>
              <a:latin typeface="Arial" charset="0"/>
              <a:cs typeface="+mn-cs"/>
            </a:endParaRPr>
          </a:p>
          <a:p>
            <a:pPr marL="342900" indent="-342900">
              <a:buClr>
                <a:srgbClr val="00B0F0"/>
              </a:buClr>
              <a:buFont typeface="Arial" panose="020B0604020202020204" pitchFamily="34" charset="0"/>
              <a:buChar char="•"/>
              <a:defRPr/>
            </a:pPr>
            <a:r>
              <a:rPr lang="en-US" altLang="en-US" sz="2400" dirty="0">
                <a:latin typeface="+mn-lt"/>
                <a:cs typeface="+mn-cs"/>
              </a:rPr>
              <a:t>Non-Profit </a:t>
            </a:r>
            <a:r>
              <a:rPr lang="en-US" altLang="en-US" sz="2400" dirty="0">
                <a:latin typeface="+mn-lt"/>
                <a:cs typeface="+mn-cs"/>
              </a:rPr>
              <a:t>Corporations</a:t>
            </a:r>
            <a:endParaRPr lang="en-US" altLang="en-US" sz="2400" dirty="0">
              <a:latin typeface="+mn-lt"/>
              <a:cs typeface="+mn-cs"/>
            </a:endParaRPr>
          </a:p>
        </p:txBody>
      </p:sp>
      <p:sp>
        <p:nvSpPr>
          <p:cNvPr id="2" name="Rectangle 1"/>
          <p:cNvSpPr/>
          <p:nvPr/>
        </p:nvSpPr>
        <p:spPr>
          <a:xfrm>
            <a:off x="4572000" y="1858963"/>
            <a:ext cx="4114800" cy="3694112"/>
          </a:xfrm>
          <a:prstGeom prst="rect">
            <a:avLst/>
          </a:prstGeom>
        </p:spPr>
        <p:txBody>
          <a:bodyPr>
            <a:spAutoFit/>
          </a:bodyPr>
          <a:lstStyle/>
          <a:p>
            <a:pPr marL="283464" indent="-283464" eaLnBrk="0" hangingPunct="0">
              <a:buClr>
                <a:srgbClr val="00B0F0"/>
              </a:buClr>
              <a:buFont typeface="Wingdings" pitchFamily="2" charset="2"/>
              <a:buChar char="§"/>
              <a:defRPr/>
            </a:pPr>
            <a:r>
              <a:rPr lang="en-US" altLang="en-US" dirty="0">
                <a:latin typeface="+mn-lt"/>
                <a:cs typeface="+mn-cs"/>
              </a:rPr>
              <a:t> revenue </a:t>
            </a:r>
            <a:r>
              <a:rPr lang="en-US" altLang="en-US" dirty="0">
                <a:latin typeface="+mn-lt"/>
                <a:cs typeface="+mn-cs"/>
              </a:rPr>
              <a:t>bonds </a:t>
            </a:r>
          </a:p>
          <a:p>
            <a:pPr marL="283464" indent="-283464" eaLnBrk="0" hangingPunct="0">
              <a:buClr>
                <a:srgbClr val="00B0F0"/>
              </a:buClr>
              <a:buFont typeface="Wingdings" pitchFamily="2" charset="2"/>
              <a:buChar char="§"/>
              <a:defRPr/>
            </a:pPr>
            <a:r>
              <a:rPr lang="en-US" altLang="en-US" dirty="0">
                <a:latin typeface="+mn-lt"/>
                <a:cs typeface="+mn-cs"/>
              </a:rPr>
              <a:t> general obligation bonds </a:t>
            </a:r>
          </a:p>
          <a:p>
            <a:pPr marL="283464" indent="-283464" eaLnBrk="0" hangingPunct="0">
              <a:buClr>
                <a:srgbClr val="00B0F0"/>
              </a:buClr>
              <a:buFont typeface="Wingdings" pitchFamily="2" charset="2"/>
              <a:buChar char="§"/>
              <a:defRPr/>
            </a:pPr>
            <a:r>
              <a:rPr lang="en-US" altLang="en-US" dirty="0">
                <a:latin typeface="+mn-lt"/>
                <a:cs typeface="+mn-cs"/>
              </a:rPr>
              <a:t> special assessment bonds</a:t>
            </a:r>
          </a:p>
          <a:p>
            <a:pPr marL="283464" indent="-283464" eaLnBrk="0" hangingPunct="0">
              <a:buClr>
                <a:srgbClr val="00B0F0"/>
              </a:buClr>
              <a:buFont typeface="Wingdings" pitchFamily="2" charset="2"/>
              <a:buChar char="§"/>
              <a:defRPr/>
            </a:pPr>
            <a:r>
              <a:rPr lang="en-US" altLang="en-US" dirty="0">
                <a:latin typeface="+mn-lt"/>
                <a:cs typeface="+mn-cs"/>
              </a:rPr>
              <a:t> promissory notes</a:t>
            </a:r>
          </a:p>
          <a:p>
            <a:pPr marL="283464" indent="-283464" eaLnBrk="0" hangingPunct="0">
              <a:buClr>
                <a:srgbClr val="00B0F0"/>
              </a:buClr>
              <a:buFont typeface="Wingdings" pitchFamily="2" charset="2"/>
              <a:buChar char="§"/>
              <a:defRPr/>
            </a:pPr>
            <a:r>
              <a:rPr lang="en-US" altLang="en-US" dirty="0">
                <a:latin typeface="+mn-lt"/>
                <a:cs typeface="+mn-cs"/>
              </a:rPr>
              <a:t> real estate mortgages</a:t>
            </a:r>
          </a:p>
          <a:p>
            <a:pPr eaLnBrk="0" hangingPunct="0">
              <a:defRPr/>
            </a:pPr>
            <a:endParaRPr lang="en-US" altLang="en-US" dirty="0">
              <a:solidFill>
                <a:srgbClr val="0033CC"/>
              </a:solidFill>
              <a:latin typeface="Arial" charset="0"/>
              <a:cs typeface="+mn-cs"/>
            </a:endParaRPr>
          </a:p>
          <a:p>
            <a:pPr eaLnBrk="0" hangingPunct="0">
              <a:defRPr/>
            </a:pPr>
            <a:endParaRPr lang="en-US" altLang="en-US" dirty="0">
              <a:solidFill>
                <a:srgbClr val="0033CC"/>
              </a:solidFill>
              <a:latin typeface="Arial" charset="0"/>
              <a:cs typeface="+mn-cs"/>
            </a:endParaRPr>
          </a:p>
          <a:p>
            <a:pPr eaLnBrk="0" hangingPunct="0">
              <a:defRPr/>
            </a:pPr>
            <a:endParaRPr lang="en-US" altLang="en-US" dirty="0">
              <a:solidFill>
                <a:srgbClr val="0033CC"/>
              </a:solidFill>
              <a:latin typeface="Arial" charset="0"/>
              <a:cs typeface="+mn-cs"/>
            </a:endParaRPr>
          </a:p>
          <a:p>
            <a:pPr marL="285750" indent="-285750" eaLnBrk="0" hangingPunct="0">
              <a:buClr>
                <a:srgbClr val="00B0F0"/>
              </a:buClr>
              <a:buFont typeface="Wingdings" panose="05000000000000000000" pitchFamily="2" charset="2"/>
              <a:buChar char="§"/>
              <a:defRPr/>
            </a:pPr>
            <a:r>
              <a:rPr lang="en-US" altLang="en-US" dirty="0">
                <a:solidFill>
                  <a:srgbClr val="0033CC"/>
                </a:solidFill>
                <a:latin typeface="Arial" charset="0"/>
                <a:cs typeface="+mn-cs"/>
              </a:rPr>
              <a:t> </a:t>
            </a:r>
            <a:r>
              <a:rPr lang="en-US" altLang="en-US" dirty="0">
                <a:latin typeface="+mn-lt"/>
                <a:cs typeface="+mn-cs"/>
              </a:rPr>
              <a:t>promissory notes</a:t>
            </a:r>
          </a:p>
          <a:p>
            <a:pPr marL="285750" indent="-285750" eaLnBrk="0" hangingPunct="0">
              <a:buClr>
                <a:srgbClr val="00B0F0"/>
              </a:buClr>
              <a:buFont typeface="Wingdings" panose="05000000000000000000" pitchFamily="2" charset="2"/>
              <a:buChar char="§"/>
              <a:defRPr/>
            </a:pPr>
            <a:r>
              <a:rPr lang="en-US" altLang="en-US" dirty="0">
                <a:latin typeface="+mn-lt"/>
                <a:cs typeface="+mn-cs"/>
              </a:rPr>
              <a:t> real estate mortgages</a:t>
            </a:r>
          </a:p>
          <a:p>
            <a:pPr marL="285750" indent="-285750" eaLnBrk="0" hangingPunct="0">
              <a:buClr>
                <a:srgbClr val="00B0F0"/>
              </a:buClr>
              <a:buFont typeface="Wingdings" panose="05000000000000000000" pitchFamily="2" charset="2"/>
              <a:buChar char="§"/>
              <a:defRPr/>
            </a:pPr>
            <a:r>
              <a:rPr lang="en-US" altLang="en-US" dirty="0">
                <a:latin typeface="+mn-lt"/>
                <a:cs typeface="+mn-cs"/>
              </a:rPr>
              <a:t> financing statements</a:t>
            </a:r>
          </a:p>
          <a:p>
            <a:pPr marL="285750" indent="-285750" eaLnBrk="0" hangingPunct="0">
              <a:buClr>
                <a:srgbClr val="00B0F0"/>
              </a:buClr>
              <a:buFont typeface="Wingdings" panose="05000000000000000000" pitchFamily="2" charset="2"/>
              <a:buChar char="§"/>
              <a:defRPr/>
            </a:pPr>
            <a:r>
              <a:rPr lang="en-US" altLang="en-US" dirty="0">
                <a:latin typeface="+mn-lt"/>
                <a:cs typeface="+mn-cs"/>
              </a:rPr>
              <a:t> security agreements</a:t>
            </a:r>
          </a:p>
          <a:p>
            <a:pPr marL="285750" indent="-285750" eaLnBrk="0" hangingPunct="0">
              <a:buClr>
                <a:srgbClr val="00B0F0"/>
              </a:buClr>
              <a:buFont typeface="Wingdings" panose="05000000000000000000" pitchFamily="2" charset="2"/>
              <a:buChar char="§"/>
              <a:defRPr/>
            </a:pPr>
            <a:r>
              <a:rPr lang="en-US" altLang="en-US" dirty="0">
                <a:latin typeface="+mn-lt"/>
                <a:cs typeface="+mn-cs"/>
              </a:rPr>
              <a:t> revenue anticipation bonds</a:t>
            </a:r>
          </a:p>
        </p:txBody>
      </p:sp>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609600" y="1143000"/>
            <a:ext cx="7756525" cy="5324475"/>
          </a:xfrm>
          <a:prstGeom prst="rect">
            <a:avLst/>
          </a:prstGeom>
          <a:noFill/>
          <a:ln w="9525">
            <a:noFill/>
            <a:miter lim="800000"/>
            <a:headEnd/>
            <a:tailEnd/>
          </a:ln>
          <a:effectLst/>
        </p:spPr>
        <p:txBody>
          <a:bodyPr>
            <a:spAutoFit/>
          </a:bodyPr>
          <a:lstStyle/>
          <a:p>
            <a:pPr eaLnBrk="0" hangingPunct="0">
              <a:defRPr/>
            </a:pPr>
            <a:endParaRPr lang="en-US" sz="2800" dirty="0">
              <a:solidFill>
                <a:schemeClr val="accent2"/>
              </a:solidFill>
              <a:latin typeface="Arial" charset="0"/>
              <a:cs typeface="+mn-cs"/>
            </a:endParaRPr>
          </a:p>
          <a:p>
            <a:pPr>
              <a:buClr>
                <a:srgbClr val="FF33CC"/>
              </a:buClr>
              <a:buFont typeface="Wingdings" pitchFamily="2" charset="2"/>
              <a:buNone/>
              <a:defRPr/>
            </a:pPr>
            <a:r>
              <a:rPr lang="en-US" altLang="en-US" sz="2400" dirty="0">
                <a:latin typeface="+mn-lt"/>
                <a:cs typeface="+mn-cs"/>
              </a:rPr>
              <a:t>A few pointers:</a:t>
            </a:r>
          </a:p>
          <a:p>
            <a:pPr>
              <a:buClr>
                <a:srgbClr val="FF33CC"/>
              </a:buClr>
              <a:buFont typeface="Wingdings" pitchFamily="2" charset="2"/>
              <a:buNone/>
              <a:defRPr/>
            </a:pPr>
            <a:endParaRPr lang="en-US" altLang="en-US" sz="2400" dirty="0">
              <a:latin typeface="+mn-lt"/>
              <a:cs typeface="+mn-cs"/>
            </a:endParaRPr>
          </a:p>
          <a:p>
            <a:pPr marL="800100" lvl="1" indent="-342900">
              <a:buClr>
                <a:srgbClr val="00B0F0"/>
              </a:buClr>
              <a:buFont typeface="Arial" panose="020B0604020202020204" pitchFamily="34" charset="0"/>
              <a:buChar char="•"/>
              <a:defRPr/>
            </a:pPr>
            <a:r>
              <a:rPr lang="en-US" altLang="en-US" sz="2400" dirty="0">
                <a:latin typeface="+mn-lt"/>
                <a:cs typeface="+mn-cs"/>
              </a:rPr>
              <a:t>Contact USDA early</a:t>
            </a:r>
          </a:p>
          <a:p>
            <a:pPr marL="800100" lvl="1" indent="-342900">
              <a:buClr>
                <a:srgbClr val="00B0F0"/>
              </a:buClr>
              <a:buFont typeface="Arial" panose="020B0604020202020204" pitchFamily="34" charset="0"/>
              <a:buChar char="•"/>
              <a:defRPr/>
            </a:pPr>
            <a:r>
              <a:rPr lang="en-US" altLang="en-US" sz="2400" dirty="0">
                <a:latin typeface="+mn-lt"/>
                <a:cs typeface="+mn-cs"/>
              </a:rPr>
              <a:t>If the request involves any construction or renovation, you will need an Architect</a:t>
            </a:r>
          </a:p>
          <a:p>
            <a:pPr marL="800100" lvl="1" indent="-342900">
              <a:buClr>
                <a:srgbClr val="00B0F0"/>
              </a:buClr>
              <a:buFont typeface="Arial" panose="020B0604020202020204" pitchFamily="34" charset="0"/>
              <a:buChar char="•"/>
              <a:defRPr/>
            </a:pPr>
            <a:r>
              <a:rPr lang="en-US" altLang="en-US" sz="2400" dirty="0">
                <a:latin typeface="+mn-lt"/>
                <a:cs typeface="+mn-cs"/>
              </a:rPr>
              <a:t>Any construction method other than design/bid/build will need National Office concurrence</a:t>
            </a:r>
          </a:p>
          <a:p>
            <a:pPr marL="800100" lvl="1" indent="-342900">
              <a:buClr>
                <a:srgbClr val="00B0F0"/>
              </a:buClr>
              <a:buFont typeface="Arial" panose="020B0604020202020204" pitchFamily="34" charset="0"/>
              <a:buChar char="•"/>
              <a:defRPr/>
            </a:pPr>
            <a:r>
              <a:rPr lang="en-US" altLang="en-US" sz="2400" dirty="0">
                <a:latin typeface="+mn-lt"/>
                <a:cs typeface="+mn-cs"/>
              </a:rPr>
              <a:t>A financial feasibility report will be required.  An examination opinion from a CPA may also be required.</a:t>
            </a:r>
          </a:p>
          <a:p>
            <a:pPr marL="800100" lvl="1" indent="-342900">
              <a:buClr>
                <a:srgbClr val="00B0F0"/>
              </a:buClr>
              <a:buFont typeface="Arial" panose="020B0604020202020204" pitchFamily="34" charset="0"/>
              <a:buChar char="•"/>
              <a:defRPr/>
            </a:pPr>
            <a:r>
              <a:rPr lang="en-US" altLang="en-US" sz="2400" dirty="0">
                <a:latin typeface="+mn-lt"/>
                <a:cs typeface="+mn-cs"/>
              </a:rPr>
              <a:t>Some projects may include Historic Preservation involvement </a:t>
            </a:r>
            <a:endParaRPr lang="en-US" altLang="en-US" sz="2400" dirty="0">
              <a:latin typeface="+mn-lt"/>
              <a:cs typeface="+mn-cs"/>
            </a:endParaRPr>
          </a:p>
        </p:txBody>
      </p:sp>
    </p:spTree>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92125"/>
            <a:ext cx="8240713" cy="461963"/>
          </a:xfrm>
          <a:prstGeom prst="rect">
            <a:avLst/>
          </a:prstGeom>
          <a:noFill/>
        </p:spPr>
        <p:txBody>
          <a:bodyPr>
            <a:spAutoFit/>
          </a:bodyPr>
          <a:lstStyle/>
          <a:p>
            <a:pPr algn="ctr" eaLnBrk="0" hangingPunct="0">
              <a:defRPr/>
            </a:pPr>
            <a:r>
              <a:rPr lang="en-US" sz="2400" b="1" dirty="0">
                <a:latin typeface="+mj-lt"/>
                <a:cs typeface="+mn-cs"/>
              </a:rPr>
              <a:t>USDA Georgia Community Facilities Loan Case Study 2016</a:t>
            </a:r>
            <a:endParaRPr lang="en-US" sz="2400" b="1" dirty="0">
              <a:latin typeface="+mj-lt"/>
              <a:cs typeface="+mn-cs"/>
            </a:endParaRPr>
          </a:p>
        </p:txBody>
      </p:sp>
      <p:pic>
        <p:nvPicPr>
          <p:cNvPr id="194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486400"/>
            <a:ext cx="89154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304800" y="1066800"/>
            <a:ext cx="8610600" cy="1016000"/>
          </a:xfrm>
          <a:prstGeom prst="rect">
            <a:avLst/>
          </a:prstGeom>
        </p:spPr>
        <p:txBody>
          <a:bodyPr>
            <a:spAutoFit/>
          </a:bodyPr>
          <a:lstStyle/>
          <a:p>
            <a:pPr algn="ctr" eaLnBrk="0" hangingPunct="0">
              <a:defRPr/>
            </a:pPr>
            <a:r>
              <a:rPr lang="en-US" sz="2000" dirty="0">
                <a:latin typeface="+mj-lt"/>
                <a:cs typeface="+mn-cs"/>
              </a:rPr>
              <a:t>City of Vienna, GA</a:t>
            </a:r>
          </a:p>
          <a:p>
            <a:pPr algn="ctr" eaLnBrk="0" hangingPunct="0">
              <a:defRPr/>
            </a:pPr>
            <a:endParaRPr lang="en-US" sz="2000" dirty="0">
              <a:latin typeface="+mj-lt"/>
              <a:cs typeface="+mn-cs"/>
            </a:endParaRPr>
          </a:p>
          <a:p>
            <a:pPr algn="ctr" eaLnBrk="0" hangingPunct="0">
              <a:defRPr/>
            </a:pPr>
            <a:r>
              <a:rPr lang="en-US" sz="2000" dirty="0">
                <a:latin typeface="+mj-lt"/>
                <a:cs typeface="+mn-cs"/>
              </a:rPr>
              <a:t>USDA Rural </a:t>
            </a:r>
            <a:r>
              <a:rPr lang="en-US" sz="2000" dirty="0">
                <a:latin typeface="+mj-lt"/>
                <a:cs typeface="+mn-cs"/>
              </a:rPr>
              <a:t>Development </a:t>
            </a:r>
            <a:r>
              <a:rPr lang="en-US" sz="2000" dirty="0">
                <a:latin typeface="+mj-lt"/>
                <a:cs typeface="+mn-cs"/>
              </a:rPr>
              <a:t>Community Facility direct loan of  $858,525</a:t>
            </a:r>
            <a:endParaRPr lang="en-US" sz="2000" dirty="0">
              <a:latin typeface="+mj-lt"/>
              <a:cs typeface="+mn-cs"/>
            </a:endParaRPr>
          </a:p>
        </p:txBody>
      </p:sp>
      <p:graphicFrame>
        <p:nvGraphicFramePr>
          <p:cNvPr id="11" name="Table 10"/>
          <p:cNvGraphicFramePr>
            <a:graphicFrameLocks noGrp="1"/>
          </p:cNvGraphicFramePr>
          <p:nvPr/>
        </p:nvGraphicFramePr>
        <p:xfrm>
          <a:off x="609600" y="2362200"/>
          <a:ext cx="8153400" cy="3065463"/>
        </p:xfrm>
        <a:graphic>
          <a:graphicData uri="http://schemas.openxmlformats.org/drawingml/2006/table">
            <a:tbl>
              <a:tblPr firstRow="1" firstCol="1" lastRow="1" lastCol="1" bandRow="1" bandCol="1"/>
              <a:tblGrid>
                <a:gridCol w="2277605"/>
                <a:gridCol w="5875795"/>
              </a:tblGrid>
              <a:tr h="1493687">
                <a:tc>
                  <a:txBody>
                    <a:bodyPr/>
                    <a:lstStyle/>
                    <a:p>
                      <a:pPr marL="0" marR="0">
                        <a:lnSpc>
                          <a:spcPct val="115000"/>
                        </a:lnSpc>
                        <a:spcBef>
                          <a:spcPts val="0"/>
                        </a:spcBef>
                        <a:spcAft>
                          <a:spcPts val="0"/>
                        </a:spcAf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Project Description: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45725" marB="45725">
                    <a:lnL>
                      <a:noFill/>
                    </a:lnL>
                    <a:lnR>
                      <a:noFill/>
                    </a:lnR>
                    <a:lnT>
                      <a:noFill/>
                    </a:lnT>
                    <a:lnB>
                      <a:noFill/>
                    </a:lnB>
                  </a:tcPr>
                </a:tc>
                <a:tc>
                  <a:txBody>
                    <a:bodyPr/>
                    <a:lstStyle/>
                    <a:p>
                      <a:pPr marL="0" marR="0">
                        <a:lnSpc>
                          <a:spcPct val="115000"/>
                        </a:lnSpc>
                        <a:spcBef>
                          <a:spcPts val="0"/>
                        </a:spcBef>
                        <a:spcAft>
                          <a:spcPts val="0"/>
                        </a:spcAf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Rural Development funds will be used to purchase the existing building that houses its Fire Department.  The City currently leases the building from a private, non-profit company</a:t>
                      </a:r>
                      <a:r>
                        <a:rPr lang="en-US" sz="2000" dirty="0" smtClean="0">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45725" marB="45725">
                    <a:lnL>
                      <a:noFill/>
                    </a:lnL>
                    <a:lnR>
                      <a:noFill/>
                    </a:lnR>
                    <a:lnT>
                      <a:noFill/>
                    </a:lnT>
                    <a:lnB>
                      <a:noFill/>
                    </a:lnB>
                  </a:tcPr>
                </a:tc>
              </a:tr>
              <a:tr h="785888">
                <a:tc>
                  <a:txBody>
                    <a:bodyPr/>
                    <a:lstStyle/>
                    <a:p>
                      <a:pPr marL="0" marR="0">
                        <a:lnSpc>
                          <a:spcPct val="115000"/>
                        </a:lnSpc>
                        <a:spcBef>
                          <a:spcPts val="0"/>
                        </a:spcBef>
                        <a:spcAft>
                          <a:spcPts val="0"/>
                        </a:spcAf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smtClean="0">
                          <a:effectLst/>
                          <a:latin typeface="Calibri" panose="020F0502020204030204" pitchFamily="34" charset="0"/>
                          <a:ea typeface="Times New Roman" panose="02020603050405020304" pitchFamily="18" charset="0"/>
                          <a:cs typeface="Times New Roman" panose="02020603050405020304" pitchFamily="18" charset="0"/>
                        </a:rPr>
                        <a:t>Loan Terms:</a:t>
                      </a:r>
                    </a:p>
                  </a:txBody>
                  <a:tcPr marL="73025" marR="73025" marT="45725" marB="45725">
                    <a:lnL>
                      <a:noFill/>
                    </a:lnL>
                    <a:lnR>
                      <a:noFill/>
                    </a:lnR>
                    <a:lnT>
                      <a:noFill/>
                    </a:lnT>
                    <a:lnB>
                      <a:noFill/>
                    </a:lnB>
                  </a:tcPr>
                </a:tc>
                <a:tc>
                  <a:txBody>
                    <a:bodyPr/>
                    <a:lstStyle/>
                    <a:p>
                      <a:pPr marL="0" marR="0">
                        <a:lnSpc>
                          <a:spcPct val="115000"/>
                        </a:lnSpc>
                        <a:spcBef>
                          <a:spcPts val="0"/>
                        </a:spcBef>
                        <a:spcAft>
                          <a:spcPts val="0"/>
                        </a:spcAf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smtClean="0">
                          <a:effectLst/>
                          <a:latin typeface="Calibri" panose="020F0502020204030204" pitchFamily="34" charset="0"/>
                          <a:ea typeface="Times New Roman" panose="02020603050405020304" pitchFamily="18" charset="0"/>
                          <a:cs typeface="Times New Roman" panose="02020603050405020304" pitchFamily="18" charset="0"/>
                        </a:rPr>
                        <a:t>20 years at 2.8750 percent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45725" marB="45725">
                    <a:lnL>
                      <a:noFill/>
                    </a:lnL>
                    <a:lnR>
                      <a:noFill/>
                    </a:lnR>
                    <a:lnT>
                      <a:noFill/>
                    </a:lnT>
                    <a:lnB>
                      <a:noFill/>
                    </a:lnB>
                  </a:tcPr>
                </a:tc>
              </a:tr>
              <a:tr h="785888">
                <a:tc>
                  <a:txBody>
                    <a:bodyPr/>
                    <a:lstStyle/>
                    <a:p>
                      <a:pPr marL="0" marR="0">
                        <a:lnSpc>
                          <a:spcPct val="115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45725" marB="45725">
                    <a:lnL>
                      <a:noFill/>
                    </a:lnL>
                    <a:lnR>
                      <a:noFill/>
                    </a:lnR>
                    <a:lnT>
                      <a:noFill/>
                    </a:lnT>
                    <a:lnB>
                      <a:noFill/>
                    </a:lnB>
                  </a:tcPr>
                </a:tc>
                <a:tc>
                  <a:txBody>
                    <a:bodyPr/>
                    <a:lstStyle/>
                    <a:p>
                      <a:pPr marL="0" marR="0">
                        <a:lnSpc>
                          <a:spcPct val="115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45725" marB="45725">
                    <a:lnL>
                      <a:noFill/>
                    </a:lnL>
                    <a:lnR>
                      <a:noFill/>
                    </a:lnR>
                    <a:lnT>
                      <a:noFill/>
                    </a:lnT>
                    <a:lnB>
                      <a:noFill/>
                    </a:lnB>
                  </a:tcPr>
                </a:tc>
              </a:tr>
            </a:tbl>
          </a:graphicData>
        </a:graphic>
      </p:graphicFrame>
      <p:sp>
        <p:nvSpPr>
          <p:cNvPr id="19468" name="Rectangle 11"/>
          <p:cNvSpPr>
            <a:spLocks noChangeArrowheads="1"/>
          </p:cNvSpPr>
          <p:nvPr/>
        </p:nvSpPr>
        <p:spPr bwMode="auto">
          <a:xfrm>
            <a:off x="2286000" y="4802188"/>
            <a:ext cx="37147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tabLst>
                <a:tab pos="2971800" algn="ctr"/>
                <a:tab pos="5943600" algn="r"/>
              </a:tabLst>
              <a:defRPr>
                <a:solidFill>
                  <a:schemeClr val="tx1"/>
                </a:solidFill>
                <a:latin typeface="Arial" pitchFamily="34" charset="0"/>
              </a:defRPr>
            </a:lvl1pPr>
            <a:lvl2pPr marL="742950" indent="-285750" eaLnBrk="0" hangingPunct="0">
              <a:tabLst>
                <a:tab pos="2971800" algn="ctr"/>
                <a:tab pos="5943600" algn="r"/>
              </a:tabLst>
              <a:defRPr>
                <a:solidFill>
                  <a:schemeClr val="tx1"/>
                </a:solidFill>
                <a:latin typeface="Arial" pitchFamily="34" charset="0"/>
              </a:defRPr>
            </a:lvl2pPr>
            <a:lvl3pPr marL="1143000" indent="-228600" eaLnBrk="0" hangingPunct="0">
              <a:tabLst>
                <a:tab pos="2971800" algn="ctr"/>
                <a:tab pos="5943600" algn="r"/>
              </a:tabLst>
              <a:defRPr>
                <a:solidFill>
                  <a:schemeClr val="tx1"/>
                </a:solidFill>
                <a:latin typeface="Arial" pitchFamily="34" charset="0"/>
              </a:defRPr>
            </a:lvl3pPr>
            <a:lvl4pPr marL="1600200" indent="-228600" eaLnBrk="0" hangingPunct="0">
              <a:tabLst>
                <a:tab pos="2971800" algn="ctr"/>
                <a:tab pos="5943600" algn="r"/>
              </a:tabLst>
              <a:defRPr>
                <a:solidFill>
                  <a:schemeClr val="tx1"/>
                </a:solidFill>
                <a:latin typeface="Arial" pitchFamily="34" charset="0"/>
              </a:defRPr>
            </a:lvl4pPr>
            <a:lvl5pPr marL="2057400" indent="-228600" eaLnBrk="0" hangingPunct="0">
              <a:tabLst>
                <a:tab pos="2971800" algn="ctr"/>
                <a:tab pos="5943600" algn="r"/>
              </a:tabLst>
              <a:defRPr>
                <a:solidFill>
                  <a:schemeClr val="tx1"/>
                </a:solidFill>
                <a:latin typeface="Arial" pitchFamily="34" charset="0"/>
              </a:defRPr>
            </a:lvl5pPr>
            <a:lvl6pPr marL="2514600" indent="-228600" eaLnBrk="0" fontAlgn="base" hangingPunct="0">
              <a:spcBef>
                <a:spcPct val="0"/>
              </a:spcBef>
              <a:spcAft>
                <a:spcPct val="0"/>
              </a:spcAft>
              <a:tabLst>
                <a:tab pos="2971800" algn="ctr"/>
                <a:tab pos="5943600" algn="r"/>
              </a:tabLst>
              <a:defRPr>
                <a:solidFill>
                  <a:schemeClr val="tx1"/>
                </a:solidFill>
                <a:latin typeface="Arial" pitchFamily="34" charset="0"/>
              </a:defRPr>
            </a:lvl6pPr>
            <a:lvl7pPr marL="2971800" indent="-228600" eaLnBrk="0" fontAlgn="base" hangingPunct="0">
              <a:spcBef>
                <a:spcPct val="0"/>
              </a:spcBef>
              <a:spcAft>
                <a:spcPct val="0"/>
              </a:spcAft>
              <a:tabLst>
                <a:tab pos="2971800" algn="ctr"/>
                <a:tab pos="5943600" algn="r"/>
              </a:tabLst>
              <a:defRPr>
                <a:solidFill>
                  <a:schemeClr val="tx1"/>
                </a:solidFill>
                <a:latin typeface="Arial" pitchFamily="34" charset="0"/>
              </a:defRPr>
            </a:lvl7pPr>
            <a:lvl8pPr marL="3429000" indent="-228600" eaLnBrk="0" fontAlgn="base" hangingPunct="0">
              <a:spcBef>
                <a:spcPct val="0"/>
              </a:spcBef>
              <a:spcAft>
                <a:spcPct val="0"/>
              </a:spcAft>
              <a:tabLst>
                <a:tab pos="2971800" algn="ctr"/>
                <a:tab pos="5943600" algn="r"/>
              </a:tabLst>
              <a:defRPr>
                <a:solidFill>
                  <a:schemeClr val="tx1"/>
                </a:solidFill>
                <a:latin typeface="Arial" pitchFamily="34" charset="0"/>
              </a:defRPr>
            </a:lvl8pPr>
            <a:lvl9pPr marL="3886200" indent="-228600" eaLnBrk="0" fontAlgn="base" hangingPunct="0">
              <a:spcBef>
                <a:spcPct val="0"/>
              </a:spcBef>
              <a:spcAft>
                <a:spcPct val="0"/>
              </a:spcAft>
              <a:tabLst>
                <a:tab pos="2971800" algn="ctr"/>
                <a:tab pos="5943600" algn="r"/>
              </a:tabLst>
              <a:defRPr>
                <a:solidFill>
                  <a:schemeClr val="tx1"/>
                </a:solidFill>
                <a:latin typeface="Arial" pitchFamily="34" charset="0"/>
              </a:defRPr>
            </a:lvl9pPr>
          </a:lstStyle>
          <a:p>
            <a:pPr algn="ctr"/>
            <a:r>
              <a:rPr lang="en-US" altLang="en-US" sz="1100">
                <a:latin typeface="Calibri" pitchFamily="34" charset="0"/>
                <a:ea typeface="Calibri" pitchFamily="34" charset="0"/>
                <a:cs typeface="Times New Roman" pitchFamily="18" charset="0"/>
              </a:rPr>
              <a:t>USDA is an equal opportunity provider, employer, and lender.</a:t>
            </a:r>
          </a:p>
        </p:txBody>
      </p:sp>
    </p:spTree>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RDO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049338"/>
            <a:ext cx="542925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1"/>
          <p:cNvSpPr>
            <a:spLocks noChangeArrowheads="1"/>
          </p:cNvSpPr>
          <p:nvPr/>
        </p:nvSpPr>
        <p:spPr bwMode="auto">
          <a:xfrm>
            <a:off x="4038600" y="2286000"/>
            <a:ext cx="1409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b="1">
                <a:solidFill>
                  <a:srgbClr val="FF0000"/>
                </a:solidFill>
                <a:latin typeface="Times New Roman" pitchFamily="18" charset="0"/>
              </a:rPr>
              <a:t> Cartersville</a:t>
            </a:r>
            <a:endParaRPr lang="en-US" altLang="en-US"/>
          </a:p>
        </p:txBody>
      </p:sp>
      <p:sp>
        <p:nvSpPr>
          <p:cNvPr id="20484" name="Rectangle 2"/>
          <p:cNvSpPr>
            <a:spLocks noChangeArrowheads="1"/>
          </p:cNvSpPr>
          <p:nvPr/>
        </p:nvSpPr>
        <p:spPr bwMode="auto">
          <a:xfrm>
            <a:off x="5638800" y="2286000"/>
            <a:ext cx="962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b="1">
                <a:solidFill>
                  <a:srgbClr val="FF0000"/>
                </a:solidFill>
                <a:latin typeface="Times New Roman" pitchFamily="18" charset="0"/>
              </a:rPr>
              <a:t>Monroe</a:t>
            </a:r>
          </a:p>
        </p:txBody>
      </p:sp>
      <p:sp>
        <p:nvSpPr>
          <p:cNvPr id="20485" name="Rectangle 4"/>
          <p:cNvSpPr>
            <a:spLocks noChangeArrowheads="1"/>
          </p:cNvSpPr>
          <p:nvPr/>
        </p:nvSpPr>
        <p:spPr bwMode="auto">
          <a:xfrm>
            <a:off x="4838700" y="3892550"/>
            <a:ext cx="1281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b="1">
                <a:solidFill>
                  <a:srgbClr val="FF0000"/>
                </a:solidFill>
                <a:latin typeface="Times New Roman" pitchFamily="18" charset="0"/>
              </a:rPr>
              <a:t>Fort Valley</a:t>
            </a:r>
          </a:p>
        </p:txBody>
      </p:sp>
      <p:sp>
        <p:nvSpPr>
          <p:cNvPr id="20486" name="Rectangle 5"/>
          <p:cNvSpPr>
            <a:spLocks noChangeArrowheads="1"/>
          </p:cNvSpPr>
          <p:nvPr/>
        </p:nvSpPr>
        <p:spPr bwMode="auto">
          <a:xfrm>
            <a:off x="6643688" y="3460750"/>
            <a:ext cx="1390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b="1">
                <a:solidFill>
                  <a:srgbClr val="FF0000"/>
                </a:solidFill>
                <a:latin typeface="Times New Roman" pitchFamily="18" charset="0"/>
              </a:rPr>
              <a:t>Sandersville</a:t>
            </a:r>
            <a:endParaRPr lang="en-US" altLang="en-US">
              <a:solidFill>
                <a:srgbClr val="FF0000"/>
              </a:solidFill>
              <a:latin typeface="Times New Roman" pitchFamily="18" charset="0"/>
            </a:endParaRPr>
          </a:p>
        </p:txBody>
      </p:sp>
      <p:sp>
        <p:nvSpPr>
          <p:cNvPr id="20487" name="Rectangle 6"/>
          <p:cNvSpPr>
            <a:spLocks noChangeArrowheads="1"/>
          </p:cNvSpPr>
          <p:nvPr/>
        </p:nvSpPr>
        <p:spPr bwMode="auto">
          <a:xfrm>
            <a:off x="5240338" y="5497513"/>
            <a:ext cx="796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b="1">
                <a:solidFill>
                  <a:srgbClr val="FF0000"/>
                </a:solidFill>
                <a:latin typeface="Times New Roman" pitchFamily="18" charset="0"/>
              </a:rPr>
              <a:t>Tifton</a:t>
            </a:r>
            <a:endParaRPr lang="en-US" altLang="en-US"/>
          </a:p>
        </p:txBody>
      </p:sp>
      <p:sp>
        <p:nvSpPr>
          <p:cNvPr id="20488" name="Rectangle 7"/>
          <p:cNvSpPr>
            <a:spLocks noChangeArrowheads="1"/>
          </p:cNvSpPr>
          <p:nvPr/>
        </p:nvSpPr>
        <p:spPr bwMode="auto">
          <a:xfrm>
            <a:off x="7354888" y="4975225"/>
            <a:ext cx="979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b="1">
                <a:solidFill>
                  <a:srgbClr val="FF0000"/>
                </a:solidFill>
                <a:latin typeface="Times New Roman" pitchFamily="18" charset="0"/>
              </a:rPr>
              <a:t>Douglas</a:t>
            </a:r>
            <a:endParaRPr lang="en-US" altLang="en-US"/>
          </a:p>
        </p:txBody>
      </p:sp>
      <p:sp>
        <p:nvSpPr>
          <p:cNvPr id="9" name="Rectangle 8"/>
          <p:cNvSpPr/>
          <p:nvPr/>
        </p:nvSpPr>
        <p:spPr>
          <a:xfrm>
            <a:off x="171450" y="1331913"/>
            <a:ext cx="2952750" cy="4802187"/>
          </a:xfrm>
          <a:prstGeom prst="rect">
            <a:avLst/>
          </a:prstGeom>
        </p:spPr>
        <p:txBody>
          <a:bodyPr>
            <a:spAutoFit/>
          </a:bodyPr>
          <a:lstStyle/>
          <a:p>
            <a:pPr marL="285750" indent="-285750" eaLnBrk="0" hangingPunct="0">
              <a:buFont typeface="Arial" panose="020B0604020202020204" pitchFamily="34" charset="0"/>
              <a:buChar char="•"/>
              <a:defRPr/>
            </a:pPr>
            <a:r>
              <a:rPr lang="nb-NO" dirty="0">
                <a:latin typeface="Arial" charset="0"/>
                <a:cs typeface="+mn-cs"/>
              </a:rPr>
              <a:t>Cartersville </a:t>
            </a:r>
            <a:endParaRPr lang="nb-NO" dirty="0">
              <a:latin typeface="Arial" charset="0"/>
              <a:cs typeface="+mn-cs"/>
            </a:endParaRPr>
          </a:p>
          <a:p>
            <a:pPr eaLnBrk="0" hangingPunct="0">
              <a:defRPr/>
            </a:pPr>
            <a:r>
              <a:rPr lang="nb-NO" dirty="0">
                <a:latin typeface="Arial" charset="0"/>
                <a:cs typeface="+mn-cs"/>
              </a:rPr>
              <a:t>    770-386-3393</a:t>
            </a:r>
          </a:p>
          <a:p>
            <a:pPr eaLnBrk="0" hangingPunct="0">
              <a:defRPr/>
            </a:pPr>
            <a:endParaRPr lang="nb-NO" dirty="0">
              <a:latin typeface="Arial" charset="0"/>
              <a:cs typeface="+mn-cs"/>
            </a:endParaRPr>
          </a:p>
          <a:p>
            <a:pPr marL="285750" indent="-285750" eaLnBrk="0" hangingPunct="0">
              <a:buFont typeface="Arial" panose="020B0604020202020204" pitchFamily="34" charset="0"/>
              <a:buChar char="•"/>
              <a:defRPr/>
            </a:pPr>
            <a:r>
              <a:rPr lang="nb-NO" dirty="0">
                <a:latin typeface="Arial" charset="0"/>
                <a:cs typeface="+mn-cs"/>
              </a:rPr>
              <a:t>Monroe</a:t>
            </a:r>
          </a:p>
          <a:p>
            <a:pPr eaLnBrk="0" hangingPunct="0">
              <a:defRPr/>
            </a:pPr>
            <a:r>
              <a:rPr lang="nb-NO" dirty="0">
                <a:latin typeface="Arial" charset="0"/>
                <a:cs typeface="+mn-cs"/>
              </a:rPr>
              <a:t>     770-267-1413</a:t>
            </a:r>
          </a:p>
          <a:p>
            <a:pPr eaLnBrk="0" hangingPunct="0">
              <a:defRPr/>
            </a:pPr>
            <a:endParaRPr lang="nb-NO" dirty="0">
              <a:latin typeface="Arial" charset="0"/>
              <a:cs typeface="+mn-cs"/>
            </a:endParaRPr>
          </a:p>
          <a:p>
            <a:pPr marL="285750" indent="-285750" eaLnBrk="0" hangingPunct="0">
              <a:buFont typeface="Arial" panose="020B0604020202020204" pitchFamily="34" charset="0"/>
              <a:buChar char="•"/>
              <a:defRPr/>
            </a:pPr>
            <a:r>
              <a:rPr lang="nb-NO" dirty="0">
                <a:latin typeface="Arial" charset="0"/>
                <a:cs typeface="+mn-cs"/>
              </a:rPr>
              <a:t>Fort </a:t>
            </a:r>
            <a:r>
              <a:rPr lang="nb-NO" dirty="0">
                <a:latin typeface="Arial" charset="0"/>
                <a:cs typeface="+mn-cs"/>
              </a:rPr>
              <a:t>Valley</a:t>
            </a:r>
          </a:p>
          <a:p>
            <a:pPr eaLnBrk="0" hangingPunct="0">
              <a:defRPr/>
            </a:pPr>
            <a:r>
              <a:rPr lang="nb-NO" dirty="0">
                <a:latin typeface="Arial" charset="0"/>
                <a:cs typeface="+mn-cs"/>
              </a:rPr>
              <a:t>     478-827-0016</a:t>
            </a:r>
          </a:p>
          <a:p>
            <a:pPr eaLnBrk="0" hangingPunct="0">
              <a:defRPr/>
            </a:pPr>
            <a:endParaRPr lang="nb-NO" dirty="0">
              <a:latin typeface="Arial" charset="0"/>
              <a:cs typeface="+mn-cs"/>
            </a:endParaRPr>
          </a:p>
          <a:p>
            <a:pPr marL="285750" indent="-285750" eaLnBrk="0" hangingPunct="0">
              <a:buFont typeface="Arial" panose="020B0604020202020204" pitchFamily="34" charset="0"/>
              <a:buChar char="•"/>
              <a:defRPr/>
            </a:pPr>
            <a:r>
              <a:rPr lang="nb-NO" dirty="0">
                <a:latin typeface="Arial" charset="0"/>
                <a:cs typeface="+mn-cs"/>
              </a:rPr>
              <a:t>Sandersville</a:t>
            </a:r>
          </a:p>
          <a:p>
            <a:pPr eaLnBrk="0" hangingPunct="0">
              <a:defRPr/>
            </a:pPr>
            <a:r>
              <a:rPr lang="nb-NO" dirty="0">
                <a:latin typeface="Arial" charset="0"/>
                <a:cs typeface="+mn-cs"/>
              </a:rPr>
              <a:t>     478-552-0901</a:t>
            </a:r>
          </a:p>
          <a:p>
            <a:pPr eaLnBrk="0" hangingPunct="0">
              <a:defRPr/>
            </a:pPr>
            <a:endParaRPr lang="nb-NO" dirty="0">
              <a:latin typeface="Arial" charset="0"/>
              <a:cs typeface="+mn-cs"/>
            </a:endParaRPr>
          </a:p>
          <a:p>
            <a:pPr marL="285750" indent="-285750" eaLnBrk="0" hangingPunct="0">
              <a:buFont typeface="Arial" panose="020B0604020202020204" pitchFamily="34" charset="0"/>
              <a:buChar char="•"/>
              <a:defRPr/>
            </a:pPr>
            <a:r>
              <a:rPr lang="nb-NO" dirty="0">
                <a:latin typeface="Arial" charset="0"/>
                <a:cs typeface="+mn-cs"/>
              </a:rPr>
              <a:t>Tifton</a:t>
            </a:r>
          </a:p>
          <a:p>
            <a:pPr eaLnBrk="0" hangingPunct="0">
              <a:defRPr/>
            </a:pPr>
            <a:r>
              <a:rPr lang="nb-NO" dirty="0">
                <a:latin typeface="Arial" charset="0"/>
                <a:cs typeface="+mn-cs"/>
              </a:rPr>
              <a:t> </a:t>
            </a:r>
            <a:r>
              <a:rPr lang="nb-NO" dirty="0">
                <a:latin typeface="Arial" charset="0"/>
                <a:cs typeface="+mn-cs"/>
              </a:rPr>
              <a:t>    229-382-0273</a:t>
            </a:r>
          </a:p>
          <a:p>
            <a:pPr eaLnBrk="0" hangingPunct="0">
              <a:defRPr/>
            </a:pPr>
            <a:endParaRPr lang="nb-NO" dirty="0">
              <a:latin typeface="Arial" charset="0"/>
              <a:cs typeface="+mn-cs"/>
            </a:endParaRPr>
          </a:p>
          <a:p>
            <a:pPr marL="285750" indent="-285750" eaLnBrk="0" hangingPunct="0">
              <a:buFont typeface="Arial" panose="020B0604020202020204" pitchFamily="34" charset="0"/>
              <a:buChar char="•"/>
              <a:defRPr/>
            </a:pPr>
            <a:r>
              <a:rPr lang="nb-NO" dirty="0">
                <a:latin typeface="Arial" charset="0"/>
                <a:cs typeface="+mn-cs"/>
              </a:rPr>
              <a:t>Douglas</a:t>
            </a:r>
          </a:p>
          <a:p>
            <a:pPr eaLnBrk="0" hangingPunct="0">
              <a:defRPr/>
            </a:pPr>
            <a:r>
              <a:rPr lang="nb-NO" dirty="0">
                <a:latin typeface="Arial" charset="0"/>
                <a:cs typeface="+mn-cs"/>
              </a:rPr>
              <a:t> </a:t>
            </a:r>
            <a:r>
              <a:rPr lang="nb-NO" dirty="0">
                <a:latin typeface="Arial" charset="0"/>
                <a:cs typeface="+mn-cs"/>
              </a:rPr>
              <a:t>   912-384-481</a:t>
            </a:r>
            <a:endParaRPr lang="nb-NO" dirty="0">
              <a:latin typeface="Arial" charset="0"/>
              <a:cs typeface="+mn-cs"/>
            </a:endParaRPr>
          </a:p>
        </p:txBody>
      </p:sp>
      <p:sp>
        <p:nvSpPr>
          <p:cNvPr id="20490" name="TextBox 9"/>
          <p:cNvSpPr txBox="1">
            <a:spLocks noChangeArrowheads="1"/>
          </p:cNvSpPr>
          <p:nvPr/>
        </p:nvSpPr>
        <p:spPr bwMode="auto">
          <a:xfrm>
            <a:off x="1828800" y="228600"/>
            <a:ext cx="5410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400" b="1"/>
              <a:t>USDA GEORGIA AREA OFFICES</a:t>
            </a:r>
          </a:p>
        </p:txBody>
      </p:sp>
    </p:spTree>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704850"/>
            <a:ext cx="8229600" cy="590550"/>
          </a:xfrm>
        </p:spPr>
        <p:txBody>
          <a:bodyPr/>
          <a:lstStyle/>
          <a:p>
            <a:r>
              <a:rPr lang="en-US" altLang="en-US" sz="3200" i="1" smtClean="0"/>
              <a:t>Contact Information</a:t>
            </a:r>
            <a:endParaRPr lang="en-US" altLang="en-US" sz="3200" smtClean="0"/>
          </a:p>
        </p:txBody>
      </p:sp>
      <p:sp>
        <p:nvSpPr>
          <p:cNvPr id="21507" name="Content Placeholder 2"/>
          <p:cNvSpPr>
            <a:spLocks noGrp="1"/>
          </p:cNvSpPr>
          <p:nvPr>
            <p:ph idx="1"/>
          </p:nvPr>
        </p:nvSpPr>
        <p:spPr>
          <a:xfrm>
            <a:off x="457200" y="1752600"/>
            <a:ext cx="8229600" cy="4800600"/>
          </a:xfrm>
        </p:spPr>
        <p:txBody>
          <a:bodyPr/>
          <a:lstStyle/>
          <a:p>
            <a:pPr marL="0" indent="0" algn="ctr">
              <a:buFont typeface="Wingdings 2" pitchFamily="18" charset="2"/>
              <a:buNone/>
            </a:pPr>
            <a:r>
              <a:rPr lang="en-US" altLang="en-US" sz="1600" b="1" u="sng" smtClean="0"/>
              <a:t>USDA Georgia Rural Development Contacts:</a:t>
            </a:r>
          </a:p>
          <a:p>
            <a:pPr marL="0" indent="0" algn="ctr">
              <a:buFont typeface="Wingdings 2" pitchFamily="18" charset="2"/>
              <a:buNone/>
            </a:pPr>
            <a:r>
              <a:rPr lang="en-US" altLang="en-US" sz="1600" b="1" smtClean="0"/>
              <a:t>Jack Stanek, Acting State Director</a:t>
            </a:r>
          </a:p>
          <a:p>
            <a:pPr marL="0" indent="0" algn="ctr">
              <a:buFont typeface="Wingdings 2" pitchFamily="18" charset="2"/>
              <a:buNone/>
            </a:pPr>
            <a:r>
              <a:rPr lang="en-US" altLang="en-US" sz="1600" b="1" smtClean="0"/>
              <a:t>Jack.Stanek@ga.usda.gov</a:t>
            </a:r>
          </a:p>
          <a:p>
            <a:pPr marL="0" indent="0" algn="ctr">
              <a:buFont typeface="Wingdings 2" pitchFamily="18" charset="2"/>
              <a:buNone/>
            </a:pPr>
            <a:r>
              <a:rPr lang="en-US" altLang="en-US" sz="1600" b="1" smtClean="0"/>
              <a:t>(706) 552-2568</a:t>
            </a:r>
          </a:p>
          <a:p>
            <a:pPr marL="0" indent="0" algn="ctr">
              <a:buFont typeface="Wingdings 2" pitchFamily="18" charset="2"/>
              <a:buNone/>
            </a:pPr>
            <a:endParaRPr lang="en-US" altLang="en-US" sz="1600" b="1" smtClean="0"/>
          </a:p>
          <a:p>
            <a:pPr marL="0" indent="0" algn="ctr">
              <a:buFont typeface="Wingdings 2" pitchFamily="18" charset="2"/>
              <a:buNone/>
            </a:pPr>
            <a:r>
              <a:rPr lang="en-US" altLang="en-US" sz="1600" b="1" smtClean="0"/>
              <a:t>Kathy L. Ross, Acting Community Programs Director</a:t>
            </a:r>
          </a:p>
          <a:p>
            <a:pPr marL="0" indent="0" algn="ctr">
              <a:buFont typeface="Wingdings 2" pitchFamily="18" charset="2"/>
              <a:buNone/>
            </a:pPr>
            <a:r>
              <a:rPr lang="en-US" altLang="en-US" sz="1600" b="1" smtClean="0"/>
              <a:t>Katherine.ross@ga.usda.gov</a:t>
            </a:r>
          </a:p>
          <a:p>
            <a:pPr marL="0" indent="0" algn="ctr">
              <a:buFont typeface="Wingdings 2" pitchFamily="18" charset="2"/>
              <a:buNone/>
            </a:pPr>
            <a:r>
              <a:rPr lang="en-US" altLang="en-US" sz="1600" b="1" smtClean="0"/>
              <a:t>(706) 546-2171</a:t>
            </a:r>
          </a:p>
          <a:p>
            <a:pPr marL="0" indent="0" algn="ctr">
              <a:buFont typeface="Wingdings 2" pitchFamily="18" charset="2"/>
              <a:buNone/>
            </a:pPr>
            <a:endParaRPr lang="en-US" altLang="en-US" sz="1600" b="1" smtClean="0"/>
          </a:p>
          <a:p>
            <a:pPr marL="0" indent="0" algn="ctr">
              <a:buFont typeface="Wingdings 2" pitchFamily="18" charset="2"/>
              <a:buNone/>
            </a:pPr>
            <a:r>
              <a:rPr lang="en-US" altLang="en-US" sz="1600" b="1" smtClean="0"/>
              <a:t>Reggie Taylor, EDFP – Community Development Specialist</a:t>
            </a:r>
          </a:p>
          <a:p>
            <a:pPr marL="0" indent="0" algn="ctr">
              <a:buFont typeface="Wingdings 2" pitchFamily="18" charset="2"/>
              <a:buNone/>
            </a:pPr>
            <a:r>
              <a:rPr lang="en-US" altLang="en-US" sz="1600" b="1" smtClean="0"/>
              <a:t>Reggie.Taylor@ga.usda.gov</a:t>
            </a:r>
          </a:p>
          <a:p>
            <a:pPr marL="0" indent="0" algn="ctr">
              <a:buFont typeface="Wingdings 2" pitchFamily="18" charset="2"/>
              <a:buNone/>
            </a:pPr>
            <a:r>
              <a:rPr lang="en-US" altLang="en-US" sz="1600" b="1" smtClean="0"/>
              <a:t>(706) 552-2557</a:t>
            </a:r>
          </a:p>
          <a:p>
            <a:pPr marL="0" indent="0" algn="ctr">
              <a:buFont typeface="Wingdings 2" pitchFamily="18" charset="2"/>
              <a:buNone/>
            </a:pPr>
            <a:r>
              <a:rPr lang="en-US" altLang="en-US" sz="2000" smtClean="0"/>
              <a:t>Georgia USDA webpage</a:t>
            </a:r>
          </a:p>
          <a:p>
            <a:pPr marL="0" indent="0" algn="ctr">
              <a:buFont typeface="Wingdings 2" pitchFamily="18" charset="2"/>
              <a:buNone/>
            </a:pPr>
            <a:r>
              <a:rPr lang="en-US" altLang="en-US" sz="2400" b="1" smtClean="0">
                <a:solidFill>
                  <a:srgbClr val="FF0000"/>
                </a:solidFill>
                <a:hlinkClick r:id="rId3"/>
              </a:rPr>
              <a:t>http://www.rd.usda.gov/ga</a:t>
            </a:r>
            <a:endParaRPr lang="en-US" altLang="en-US" sz="2400" b="1" smtClean="0">
              <a:solidFill>
                <a:srgbClr val="FF0000"/>
              </a:solidFill>
            </a:endParaRPr>
          </a:p>
          <a:p>
            <a:pPr marL="0" indent="0">
              <a:buFont typeface="Wingdings 2" pitchFamily="18" charset="2"/>
              <a:buNone/>
            </a:pPr>
            <a:endParaRPr lang="en-US" altLang="en-US" sz="2400" smtClean="0"/>
          </a:p>
        </p:txBody>
      </p:sp>
    </p:spTree>
  </p:cSld>
  <p:clrMapOvr>
    <a:masterClrMapping/>
  </p:clrMapOvr>
  <p:transition spd="slow">
    <p:cove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Minutes</_ResourceType>
    <PublishingStartDate xmlns="http://schemas.microsoft.com/sharepoint/v3" xsi:nil="true"/>
  </documentManagement>
</p:properties>
</file>

<file path=customXml/itemProps1.xml><?xml version="1.0" encoding="utf-8"?>
<ds:datastoreItem xmlns:ds="http://schemas.openxmlformats.org/officeDocument/2006/customXml" ds:itemID="{D4DFE289-125F-491F-BE0B-2E67BF4CAD2C}"/>
</file>

<file path=customXml/itemProps2.xml><?xml version="1.0" encoding="utf-8"?>
<ds:datastoreItem xmlns:ds="http://schemas.openxmlformats.org/officeDocument/2006/customXml" ds:itemID="{7A06EAEB-846C-46DF-A120-967A58322CF8}"/>
</file>

<file path=customXml/itemProps3.xml><?xml version="1.0" encoding="utf-8"?>
<ds:datastoreItem xmlns:ds="http://schemas.openxmlformats.org/officeDocument/2006/customXml" ds:itemID="{5E99A677-302A-4CE2-B8F8-CAEF0F3DA6EB}"/>
</file>

<file path=docProps/app.xml><?xml version="1.0" encoding="utf-8"?>
<Properties xmlns="http://schemas.openxmlformats.org/officeDocument/2006/extended-properties" xmlns:vt="http://schemas.openxmlformats.org/officeDocument/2006/docPropsVTypes">
  <Template>Flow</Template>
  <TotalTime>1614</TotalTime>
  <Words>961</Words>
  <Application>Microsoft Office PowerPoint</Application>
  <PresentationFormat>On-screen Show (4:3)</PresentationFormat>
  <Paragraphs>180</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Constantia</vt:lpstr>
      <vt:lpstr>Wingdings 2</vt:lpstr>
      <vt:lpstr>Wingdings</vt:lpstr>
      <vt:lpstr>Monotype Sorts</vt:lpstr>
      <vt:lpstr>Times New Roman</vt:lpstr>
      <vt:lpstr>Flow</vt:lpstr>
      <vt:lpstr>USDA Rural Development Community Facility Program</vt:lpstr>
      <vt:lpstr>What Is An Essential Community Facility?</vt:lpstr>
      <vt:lpstr>  An Eligible Facility Must Be:</vt:lpstr>
      <vt:lpstr> Eligible Rural Areas</vt:lpstr>
      <vt:lpstr> Eligible Applicants</vt:lpstr>
      <vt:lpstr>Eligible Applicants</vt:lpstr>
      <vt:lpstr>Nonprofit Corporations</vt:lpstr>
      <vt:lpstr>How Can Funds Be Used? Eligible Loan Purposes</vt:lpstr>
      <vt:lpstr>Eligible Loan Purposes  </vt:lpstr>
      <vt:lpstr>Loan Terms</vt:lpstr>
      <vt:lpstr>PowerPoint Presentation</vt:lpstr>
      <vt:lpstr>PowerPoint Presentation</vt:lpstr>
      <vt:lpstr>PowerPoint Presentation</vt:lpstr>
      <vt:lpstr>PowerPoint Presentation</vt:lpstr>
      <vt:lpstr>PowerPoint Presentation</vt:lpstr>
      <vt:lpstr>PowerPoint Presentation</vt:lpstr>
      <vt:lpstr>Contact Information</vt:lpstr>
    </vt:vector>
  </TitlesOfParts>
  <Company>USDA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Reggie Taylor - USDA - Presentation</dc:title>
  <dc:creator>mitsy.lister</dc:creator>
  <cp:lastModifiedBy>Krieg, Amy</cp:lastModifiedBy>
  <cp:revision>133</cp:revision>
  <dcterms:created xsi:type="dcterms:W3CDTF">2007-11-19T04:53:12Z</dcterms:created>
  <dcterms:modified xsi:type="dcterms:W3CDTF">2017-08-15T21:06:14Z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