
<file path=[Content_Types].xml><?xml version="1.0" encoding="utf-8"?>
<Types xmlns="http://schemas.openxmlformats.org/package/2006/content-types">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customXml/itemProps1.xml" ContentType="application/vnd.openxmlformats-officedocument.customXmlProperties+xml"/>
  <Default Extension="jpeg" ContentType="image/jpeg"/>
  <Default Extension="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Layouts/slideLayout7.xml" ContentType="application/vnd.openxmlformats-officedocument.presentationml.slideLayout+xml"/>
  <Override PartName="/ppt/notesSlides/notesSlide1.xml" ContentType="application/vnd.openxmlformats-officedocument.presentationml.notesSlide+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75" r:id="rId2"/>
    <p:sldId id="410" r:id="rId3"/>
    <p:sldId id="258" r:id="rId4"/>
    <p:sldId id="27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72" y="4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57B9CC-6D6A-42AB-95FA-3E00F64F08CB}" type="datetimeFigureOut">
              <a:rPr lang="en-US" smtClean="0"/>
              <a:t>10/30/2019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B8F77-6BC0-4D16-8163-9ED7543BA77A}" type="slidenum">
              <a:rPr lang="en-US" smtClean="0"/>
              <a:t>‹#›</a:t>
            </a:fld>
            <a:endParaRPr lang="en-US"/>
          </a:p>
        </p:txBody>
      </p:sp>
    </p:spTree>
    <p:extLst>
      <p:ext uri="{BB962C8B-B14F-4D97-AF65-F5344CB8AC3E}">
        <p14:creationId xmlns:p14="http://schemas.microsoft.com/office/powerpoint/2010/main" val="3739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a:t>
            </a:r>
            <a:r>
              <a:rPr lang="en-US" baseline="0" dirty="0"/>
              <a:t> yourself to the class and give a brief overview of your background.  Give an overview of what the topic of discussion will be about.</a:t>
            </a:r>
            <a:endParaRPr lang="en-US" dirty="0"/>
          </a:p>
        </p:txBody>
      </p:sp>
      <p:sp>
        <p:nvSpPr>
          <p:cNvPr id="4" name="Slide Number Placeholder 3"/>
          <p:cNvSpPr>
            <a:spLocks noGrp="1"/>
          </p:cNvSpPr>
          <p:nvPr>
            <p:ph type="sldNum" sz="quarter" idx="10"/>
          </p:nvPr>
        </p:nvSpPr>
        <p:spPr/>
        <p:txBody>
          <a:bodyPr/>
          <a:lstStyle/>
          <a:p>
            <a:fld id="{701592A7-7DF0-5D4A-AE91-D53B61859FD8}" type="slidenum">
              <a:rPr lang="en-US" smtClean="0"/>
              <a:t>1</a:t>
            </a:fld>
            <a:endParaRPr lang="en-US" dirty="0"/>
          </a:p>
        </p:txBody>
      </p:sp>
    </p:spTree>
    <p:extLst>
      <p:ext uri="{BB962C8B-B14F-4D97-AF65-F5344CB8AC3E}">
        <p14:creationId xmlns:p14="http://schemas.microsoft.com/office/powerpoint/2010/main" val="3807355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E3A1-7B15-4ED2-88A3-6212180C6B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26DB75-DEB1-4ACB-8F2E-1FBF8A78D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16D3C1-9D7A-42C3-B397-2E91DE36FA88}"/>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5" name="Footer Placeholder 4">
            <a:extLst>
              <a:ext uri="{FF2B5EF4-FFF2-40B4-BE49-F238E27FC236}">
                <a16:creationId xmlns:a16="http://schemas.microsoft.com/office/drawing/2014/main" id="{80924E08-784C-4D66-834E-DA0F610C86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93F02-9F57-4483-B0F0-F904CE93C895}"/>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2565603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C4F4B-5AFC-401D-8AB3-A0709F404C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5ED310-3DFB-4300-A947-BDB634733F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C38DE-7475-4526-ABA7-13E5E44B47BF}"/>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5" name="Footer Placeholder 4">
            <a:extLst>
              <a:ext uri="{FF2B5EF4-FFF2-40B4-BE49-F238E27FC236}">
                <a16:creationId xmlns:a16="http://schemas.microsoft.com/office/drawing/2014/main" id="{3B837F97-7FD2-4651-A8C5-A53F1389F1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CE84A2-42DF-47D4-8EE1-8FDE4AB8C0D8}"/>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129401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10347-CCB2-4A37-A083-9BBBC59721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115CA5-7ED4-4A58-AA2D-EB4BD5C237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AEF253-8312-4575-A60A-85B33A25E807}"/>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5" name="Footer Placeholder 4">
            <a:extLst>
              <a:ext uri="{FF2B5EF4-FFF2-40B4-BE49-F238E27FC236}">
                <a16:creationId xmlns:a16="http://schemas.microsoft.com/office/drawing/2014/main" id="{98148BDB-976A-494F-A891-7AA3E349E4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125A3-EABC-46EF-9DAE-6FE8E5ACD2DA}"/>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717319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23934-4481-4794-80AA-82DCDD6F89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6B4F81-4FF6-4BBF-931C-A8CA185BBA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1F4F94-0869-4D33-812F-F85653F73C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A88773-1D51-4B90-AEE9-6223E1A853F3}"/>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6" name="Footer Placeholder 5">
            <a:extLst>
              <a:ext uri="{FF2B5EF4-FFF2-40B4-BE49-F238E27FC236}">
                <a16:creationId xmlns:a16="http://schemas.microsoft.com/office/drawing/2014/main" id="{94AB6F62-097E-484A-BEAB-203F458C72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638D9-438D-4459-A679-1DF17C98E6AA}"/>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291281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A7116-A25A-418E-A4D2-F2F1ED5604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162328B-B065-443A-B469-3D190020E5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7D64B8-7BA8-4BAD-98A4-FD5982C78F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E78FACE-79B8-4750-AB9B-1768A1A782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E2666D-542C-4C67-A525-BFB109CC0C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72BF54-507A-448F-9C63-94702E44767C}"/>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8" name="Footer Placeholder 7">
            <a:extLst>
              <a:ext uri="{FF2B5EF4-FFF2-40B4-BE49-F238E27FC236}">
                <a16:creationId xmlns:a16="http://schemas.microsoft.com/office/drawing/2014/main" id="{01CA1A92-C4A3-43E7-AF8C-C60A76590C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5FCFF1-A9EB-49A2-ADE7-A8D6102FFF27}"/>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1550072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8CEC7-D559-4F26-8D01-37DD389465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9523DF-4F13-427F-A964-AD97DE300995}"/>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4" name="Footer Placeholder 3">
            <a:extLst>
              <a:ext uri="{FF2B5EF4-FFF2-40B4-BE49-F238E27FC236}">
                <a16:creationId xmlns:a16="http://schemas.microsoft.com/office/drawing/2014/main" id="{F0F8980B-289E-4178-9917-39DF1A0151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8A0E76-F2FA-422A-93AC-9A3D2C9FF066}"/>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1404860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C02E56-1013-4D67-900E-3CB648A3B829}"/>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3" name="Footer Placeholder 2">
            <a:extLst>
              <a:ext uri="{FF2B5EF4-FFF2-40B4-BE49-F238E27FC236}">
                <a16:creationId xmlns:a16="http://schemas.microsoft.com/office/drawing/2014/main" id="{684F9DBA-111F-4389-B4D6-6FA8466D54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5AB3CD-A2BC-4FF4-99DD-5F1C90FC3129}"/>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1623620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53596-433A-4923-8FCE-3DAB1446C0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870FA-1971-4892-9CF2-2AB0C3A96D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E7679D-C4DB-4317-9338-AF36DA29DB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FE520B-32AC-497C-8578-33D8443A0C8E}"/>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6" name="Footer Placeholder 5">
            <a:extLst>
              <a:ext uri="{FF2B5EF4-FFF2-40B4-BE49-F238E27FC236}">
                <a16:creationId xmlns:a16="http://schemas.microsoft.com/office/drawing/2014/main" id="{FD6BF80F-EDEE-4AEA-A42B-309CD1836D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69069A-9370-41BB-85B4-D0EEA7CEFB72}"/>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73015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562FC-129D-437E-8E10-2BF6B19950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62427F-C668-49F4-8050-818412176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AF1696-B5B0-4C40-91E6-EF7BE48F9F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D9E144-EF8B-48F6-BFB7-8174BB9EAEEC}"/>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6" name="Footer Placeholder 5">
            <a:extLst>
              <a:ext uri="{FF2B5EF4-FFF2-40B4-BE49-F238E27FC236}">
                <a16:creationId xmlns:a16="http://schemas.microsoft.com/office/drawing/2014/main" id="{ED9CF5B3-35A0-4135-A744-A12F854E4F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67B9DD-9DA1-4926-A75F-84908A1D9BDA}"/>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274433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CA8ED-4952-4668-A5A5-833C344EA8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8590A0-E36E-478F-BBB7-5378020BB4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B3698C-4D8D-4A32-AC2A-49478AB41AAB}"/>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5" name="Footer Placeholder 4">
            <a:extLst>
              <a:ext uri="{FF2B5EF4-FFF2-40B4-BE49-F238E27FC236}">
                <a16:creationId xmlns:a16="http://schemas.microsoft.com/office/drawing/2014/main" id="{9D1917E0-1CA7-4395-AD4B-316E8837F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4539D-2F56-45EA-9300-E9B83E2E6328}"/>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2095499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229009-2973-4872-9121-ADDA35DBC9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738FE4-844E-4ABD-889F-E0C1D35305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76864F-DBAE-4732-A5B4-7D87B25F595D}"/>
              </a:ext>
            </a:extLst>
          </p:cNvPr>
          <p:cNvSpPr>
            <a:spLocks noGrp="1"/>
          </p:cNvSpPr>
          <p:nvPr>
            <p:ph type="dt" sz="half" idx="10"/>
          </p:nvPr>
        </p:nvSpPr>
        <p:spPr/>
        <p:txBody>
          <a:bodyPr/>
          <a:lstStyle/>
          <a:p>
            <a:fld id="{12228718-7489-4430-96E4-86DA78F3B7F5}" type="datetimeFigureOut">
              <a:rPr lang="en-US" smtClean="0"/>
              <a:t>10/30/2019</a:t>
            </a:fld>
            <a:endParaRPr lang="en-US"/>
          </a:p>
        </p:txBody>
      </p:sp>
      <p:sp>
        <p:nvSpPr>
          <p:cNvPr id="5" name="Footer Placeholder 4">
            <a:extLst>
              <a:ext uri="{FF2B5EF4-FFF2-40B4-BE49-F238E27FC236}">
                <a16:creationId xmlns:a16="http://schemas.microsoft.com/office/drawing/2014/main" id="{773162F1-5703-45CD-B087-36ECAD7F4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6B25C0-67B7-42DD-BAB0-BA8B12FC9D0A}"/>
              </a:ext>
            </a:extLst>
          </p:cNvPr>
          <p:cNvSpPr>
            <a:spLocks noGrp="1"/>
          </p:cNvSpPr>
          <p:nvPr>
            <p:ph type="sldNum" sz="quarter" idx="12"/>
          </p:nvPr>
        </p:nvSpPr>
        <p:spPr/>
        <p:txBody>
          <a:bodyPr/>
          <a:lstStyle/>
          <a:p>
            <a:fld id="{DC3AAD4C-CE77-4C96-AF8D-01C75DD4D09D}" type="slidenum">
              <a:rPr lang="en-US" smtClean="0"/>
              <a:t>‹#›</a:t>
            </a:fld>
            <a:endParaRPr lang="en-US"/>
          </a:p>
        </p:txBody>
      </p:sp>
    </p:spTree>
    <p:extLst>
      <p:ext uri="{BB962C8B-B14F-4D97-AF65-F5344CB8AC3E}">
        <p14:creationId xmlns:p14="http://schemas.microsoft.com/office/powerpoint/2010/main" val="3361931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D86833-4DB1-4DCA-A54F-F0E469C27E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BF90B0-570F-4AE0-80B1-9A0FB9D357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4CB5B0-1029-4F6E-B3F9-A3BAD37180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228718-7489-4430-96E4-86DA78F3B7F5}" type="datetimeFigureOut">
              <a:rPr lang="en-US" smtClean="0"/>
              <a:t>10/30/2019</a:t>
            </a:fld>
            <a:endParaRPr lang="en-US"/>
          </a:p>
        </p:txBody>
      </p:sp>
      <p:sp>
        <p:nvSpPr>
          <p:cNvPr id="5" name="Footer Placeholder 4">
            <a:extLst>
              <a:ext uri="{FF2B5EF4-FFF2-40B4-BE49-F238E27FC236}">
                <a16:creationId xmlns:a16="http://schemas.microsoft.com/office/drawing/2014/main" id="{0EFD3A9A-9227-424E-BAD4-6F7953D80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30F8F4-F759-4D36-87E8-3DBF790DB1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3AAD4C-CE77-4C96-AF8D-01C75DD4D09D}" type="slidenum">
              <a:rPr lang="en-US" smtClean="0"/>
              <a:t>‹#›</a:t>
            </a:fld>
            <a:endParaRPr lang="en-US"/>
          </a:p>
        </p:txBody>
      </p:sp>
    </p:spTree>
    <p:extLst>
      <p:ext uri="{BB962C8B-B14F-4D97-AF65-F5344CB8AC3E}">
        <p14:creationId xmlns:p14="http://schemas.microsoft.com/office/powerpoint/2010/main" val="2057992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855624885"/>
              </p:ext>
            </p:extLst>
          </p:nvPr>
        </p:nvGraphicFramePr>
        <p:xfrm>
          <a:off x="1085850" y="427309"/>
          <a:ext cx="10306859" cy="5935391"/>
        </p:xfrm>
        <a:graphic>
          <a:graphicData uri="http://schemas.openxmlformats.org/drawingml/2006/table">
            <a:tbl>
              <a:tblPr/>
              <a:tblGrid>
                <a:gridCol w="10306859">
                  <a:extLst>
                    <a:ext uri="{9D8B030D-6E8A-4147-A177-3AD203B41FA5}">
                      <a16:colId xmlns:a16="http://schemas.microsoft.com/office/drawing/2014/main" val="20000"/>
                    </a:ext>
                  </a:extLst>
                </a:gridCol>
              </a:tblGrid>
              <a:tr h="5935391">
                <a:tc>
                  <a:txBody>
                    <a:bodyPr/>
                    <a:lstStyle/>
                    <a:p>
                      <a:endParaRPr lang="en-US" dirty="0"/>
                    </a:p>
                  </a:txBody>
                  <a:tcPr>
                    <a:lnL w="12700" cmpd="sng">
                      <a:solidFill>
                        <a:scrgbClr r="0" g="0" b="0"/>
                      </a:solidFill>
                      <a:prstDash val="solid"/>
                    </a:lnL>
                    <a:lnR w="12700" cmpd="sng">
                      <a:solidFill>
                        <a:scrgbClr r="0" g="0" b="0"/>
                      </a:solidFill>
                      <a:prstDash val="solid"/>
                    </a:lnR>
                    <a:lnT w="12700" cmpd="sng">
                      <a:solidFill>
                        <a:scrgbClr r="0" g="0" b="0"/>
                      </a:solidFill>
                      <a:prstDash val="solid"/>
                    </a:lnT>
                    <a:lnB w="12700" cmpd="sng">
                      <a:solidFill>
                        <a:scrgbClr r="0" g="0" b="0"/>
                      </a:solidFill>
                      <a:prstDash val="solid"/>
                    </a:lnB>
                  </a:tcPr>
                </a:tc>
                <a:extLst>
                  <a:ext uri="{0D108BD9-81ED-4DB2-BD59-A6C34878D82A}">
                    <a16:rowId xmlns:a16="http://schemas.microsoft.com/office/drawing/2014/main" val="10000"/>
                  </a:ext>
                </a:extLst>
              </a:tr>
            </a:tbl>
          </a:graphicData>
        </a:graphic>
      </p:graphicFrame>
      <p:pic>
        <p:nvPicPr>
          <p:cNvPr id="13" name="Picture 12" descr="PresentationLOGO_GDC.jpg"/>
          <p:cNvPicPr>
            <a:picLocks noChangeAspect="1"/>
          </p:cNvPicPr>
          <p:nvPr/>
        </p:nvPicPr>
        <p:blipFill rotWithShape="1">
          <a:blip r:embed="rId3" cstate="print">
            <a:extLst>
              <a:ext uri="{28A0092B-C50C-407E-A947-70E740481C1C}">
                <a14:useLocalDpi xmlns:a14="http://schemas.microsoft.com/office/drawing/2010/main" val="0"/>
              </a:ext>
            </a:extLst>
          </a:blip>
          <a:srcRect l="8097" t="17743" r="18337" b="30573"/>
          <a:stretch/>
        </p:blipFill>
        <p:spPr>
          <a:xfrm>
            <a:off x="5842001" y="4771093"/>
            <a:ext cx="4538139" cy="1367241"/>
          </a:xfrm>
          <a:prstGeom prst="rect">
            <a:avLst/>
          </a:prstGeom>
        </p:spPr>
      </p:pic>
      <p:sp>
        <p:nvSpPr>
          <p:cNvPr id="6" name="Title 1">
            <a:extLst>
              <a:ext uri="{FF2B5EF4-FFF2-40B4-BE49-F238E27FC236}">
                <a16:creationId xmlns:a16="http://schemas.microsoft.com/office/drawing/2014/main" id="{5B043482-C3F7-48B4-9121-00F358B4091C}"/>
              </a:ext>
            </a:extLst>
          </p:cNvPr>
          <p:cNvSpPr txBox="1">
            <a:spLocks/>
          </p:cNvSpPr>
          <p:nvPr/>
        </p:nvSpPr>
        <p:spPr>
          <a:xfrm rot="10800000" flipV="1">
            <a:off x="1943099" y="1123950"/>
            <a:ext cx="8790445" cy="2181225"/>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latin typeface="Times New Roman" panose="02020603050405020304" pitchFamily="18" charset="0"/>
                <a:cs typeface="Times New Roman" panose="02020603050405020304" pitchFamily="18" charset="0"/>
              </a:rPr>
              <a:t>Sex Offender </a:t>
            </a:r>
          </a:p>
          <a:p>
            <a:r>
              <a:rPr lang="en-US" b="1" dirty="0">
                <a:latin typeface="Times New Roman" panose="02020603050405020304" pitchFamily="18" charset="0"/>
                <a:cs typeface="Times New Roman" panose="02020603050405020304" pitchFamily="18" charset="0"/>
              </a:rPr>
              <a:t>Psych-educational Program (SOPP) Goals and Design</a:t>
            </a:r>
            <a:endParaRPr lang="en-US" dirty="0"/>
          </a:p>
        </p:txBody>
      </p:sp>
    </p:spTree>
    <p:extLst>
      <p:ext uri="{BB962C8B-B14F-4D97-AF65-F5344CB8AC3E}">
        <p14:creationId xmlns:p14="http://schemas.microsoft.com/office/powerpoint/2010/main" val="3168348775"/>
      </p:ext>
    </p:extLst>
  </p:cSld>
  <p:clrMapOvr>
    <a:masterClrMapping/>
  </p:clrMapOvr>
  <mc:AlternateContent xmlns:mc="http://schemas.openxmlformats.org/markup-compatibility/2006" xmlns:p14="http://schemas.microsoft.com/office/powerpoint/2010/main">
    <mc:Choice Requires="p14">
      <p:transition spd="slow" p14:dur="2000" advTm="4169"/>
    </mc:Choice>
    <mc:Fallback xmlns="">
      <p:transition spd="slow" advTm="416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1262E1-E71E-4B7C-B3D6-0C6C00CCD179}"/>
              </a:ext>
            </a:extLst>
          </p:cNvPr>
          <p:cNvSpPr>
            <a:spLocks noGrp="1"/>
          </p:cNvSpPr>
          <p:nvPr>
            <p:ph idx="1"/>
          </p:nvPr>
        </p:nvSpPr>
        <p:spPr>
          <a:xfrm>
            <a:off x="247649" y="1543050"/>
            <a:ext cx="11630025" cy="4905375"/>
          </a:xfrm>
        </p:spPr>
        <p:txBody>
          <a:bodyPr>
            <a:normAutofit fontScale="85000" lnSpcReduction="20000"/>
          </a:bodyPr>
          <a:lstStyle/>
          <a:p>
            <a:r>
              <a:rPr lang="en-US"/>
              <a:t>Facilitator Counselor Training</a:t>
            </a:r>
          </a:p>
          <a:p>
            <a:pPr lvl="1"/>
            <a:r>
              <a:rPr lang="en-US"/>
              <a:t>GDC counseling staff are trained in a 4 day specialized training conducted by a contracted Licensed Clinical Social Worker (LCSW).</a:t>
            </a:r>
          </a:p>
          <a:p>
            <a:r>
              <a:rPr lang="en-US"/>
              <a:t>Curriculum Length:</a:t>
            </a:r>
          </a:p>
          <a:p>
            <a:pPr lvl="1"/>
            <a:r>
              <a:rPr lang="en-US"/>
              <a:t>Three months-(24 sessions)</a:t>
            </a:r>
          </a:p>
          <a:p>
            <a:pPr lvl="1"/>
            <a:r>
              <a:rPr lang="en-US"/>
              <a:t>Classes held twice per week for two hours per session</a:t>
            </a:r>
          </a:p>
          <a:p>
            <a:r>
              <a:rPr lang="en-US"/>
              <a:t>SOPP is not a treatment program, it is an psycho-educational program.</a:t>
            </a:r>
          </a:p>
          <a:p>
            <a:r>
              <a:rPr lang="en-US"/>
              <a:t>Treatment Upon Release</a:t>
            </a:r>
          </a:p>
          <a:p>
            <a:pPr lvl="1"/>
            <a:r>
              <a:rPr lang="en-US"/>
              <a:t>Upon release, I agree to actively pursue treatment (therapy services).  This program </a:t>
            </a:r>
            <a:r>
              <a:rPr lang="en-US" b="1" u="sng"/>
              <a:t>does not </a:t>
            </a:r>
            <a:r>
              <a:rPr lang="en-US"/>
              <a:t>substitute for therapy after I am released from prison.  This program </a:t>
            </a:r>
            <a:r>
              <a:rPr lang="en-US" b="1" u="sng"/>
              <a:t>is not </a:t>
            </a:r>
            <a:r>
              <a:rPr lang="en-US"/>
              <a:t>offered outside of prison.  If you have questions about the mandate for therapy after you are released, you will have to talk with the court authorities handling your case.</a:t>
            </a:r>
          </a:p>
          <a:p>
            <a:r>
              <a:rPr lang="en-US"/>
              <a:t>All state and private facilities can facilitate the SOPP program if they have a trained SOPP facilitator.</a:t>
            </a:r>
          </a:p>
          <a:p>
            <a:r>
              <a:rPr lang="en-US"/>
              <a:t>Currently there are 2,869 offenders referred to SOPP and 361 currently enrolled in SOPP across GDC facilities.</a:t>
            </a:r>
          </a:p>
          <a:p>
            <a:pPr marL="0" indent="0">
              <a:buNone/>
            </a:pPr>
            <a:endParaRPr lang="en-US"/>
          </a:p>
          <a:p>
            <a:pPr lvl="1"/>
            <a:endParaRPr lang="en-US"/>
          </a:p>
          <a:p>
            <a:endParaRPr lang="en-US"/>
          </a:p>
          <a:p>
            <a:endParaRPr lang="en-US"/>
          </a:p>
          <a:p>
            <a:pPr marL="0" indent="0">
              <a:buNone/>
            </a:pPr>
            <a:endParaRPr lang="en-US"/>
          </a:p>
          <a:p>
            <a:endParaRPr lang="en-US"/>
          </a:p>
          <a:p>
            <a:endParaRPr lang="en-US" dirty="0"/>
          </a:p>
        </p:txBody>
      </p:sp>
      <p:sp>
        <p:nvSpPr>
          <p:cNvPr id="15" name="Title 1">
            <a:extLst>
              <a:ext uri="{FF2B5EF4-FFF2-40B4-BE49-F238E27FC236}">
                <a16:creationId xmlns:a16="http://schemas.microsoft.com/office/drawing/2014/main" id="{213D559D-8A6B-4446-BD11-32BC366A4933}"/>
              </a:ext>
            </a:extLst>
          </p:cNvPr>
          <p:cNvSpPr>
            <a:spLocks noGrp="1"/>
          </p:cNvSpPr>
          <p:nvPr>
            <p:ph type="title"/>
          </p:nvPr>
        </p:nvSpPr>
        <p:spPr>
          <a:xfrm>
            <a:off x="2895600" y="323850"/>
            <a:ext cx="6734175" cy="962026"/>
          </a:xfrm>
        </p:spPr>
        <p:style>
          <a:lnRef idx="2">
            <a:schemeClr val="dk1"/>
          </a:lnRef>
          <a:fillRef idx="1">
            <a:schemeClr val="lt1"/>
          </a:fillRef>
          <a:effectRef idx="0">
            <a:schemeClr val="dk1"/>
          </a:effectRef>
          <a:fontRef idx="minor">
            <a:schemeClr val="dk1"/>
          </a:fontRef>
        </p:style>
        <p:txBody>
          <a:bodyPr>
            <a:normAutofit/>
          </a:bodyPr>
          <a:lstStyle/>
          <a:p>
            <a:r>
              <a:rPr lang="en-US" b="1" dirty="0">
                <a:latin typeface="Times New Roman" panose="02020603050405020304" pitchFamily="18" charset="0"/>
                <a:cs typeface="Times New Roman" panose="02020603050405020304" pitchFamily="18" charset="0"/>
              </a:rPr>
              <a:t>SOPP Goals and Design</a:t>
            </a:r>
            <a:endParaRPr lang="en-US" dirty="0"/>
          </a:p>
        </p:txBody>
      </p:sp>
      <p:pic>
        <p:nvPicPr>
          <p:cNvPr id="16" name="Picture 15" descr="PresentationLOGO_GDC.jpg">
            <a:extLst>
              <a:ext uri="{FF2B5EF4-FFF2-40B4-BE49-F238E27FC236}">
                <a16:creationId xmlns:a16="http://schemas.microsoft.com/office/drawing/2014/main" id="{BDF8B033-5563-4078-B443-9F421EE7E8A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861" t="17742" r="15182" b="23212"/>
          <a:stretch/>
        </p:blipFill>
        <p:spPr>
          <a:xfrm>
            <a:off x="324910" y="73166"/>
            <a:ext cx="2057399" cy="668243"/>
          </a:xfrm>
          <a:prstGeom prst="rect">
            <a:avLst/>
          </a:prstGeom>
        </p:spPr>
      </p:pic>
    </p:spTree>
    <p:extLst>
      <p:ext uri="{BB962C8B-B14F-4D97-AF65-F5344CB8AC3E}">
        <p14:creationId xmlns:p14="http://schemas.microsoft.com/office/powerpoint/2010/main" val="2553858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774" y="180975"/>
            <a:ext cx="7296151" cy="885825"/>
          </a:xfrm>
        </p:spPr>
        <p:style>
          <a:lnRef idx="2">
            <a:schemeClr val="dk1"/>
          </a:lnRef>
          <a:fillRef idx="1">
            <a:schemeClr val="lt1"/>
          </a:fillRef>
          <a:effectRef idx="0">
            <a:schemeClr val="dk1"/>
          </a:effectRef>
          <a:fontRef idx="minor">
            <a:schemeClr val="dk1"/>
          </a:fontRef>
        </p:style>
        <p:txBody>
          <a:bodyPr>
            <a:normAutofit/>
          </a:bodyPr>
          <a:lstStyle/>
          <a:p>
            <a:r>
              <a:rPr lang="en-US" dirty="0"/>
              <a:t>Who is referred to SOPP</a:t>
            </a:r>
          </a:p>
        </p:txBody>
      </p:sp>
      <p:sp>
        <p:nvSpPr>
          <p:cNvPr id="3" name="Content Placeholder 2"/>
          <p:cNvSpPr>
            <a:spLocks noGrp="1"/>
          </p:cNvSpPr>
          <p:nvPr>
            <p:ph idx="1"/>
          </p:nvPr>
        </p:nvSpPr>
        <p:spPr>
          <a:xfrm>
            <a:off x="180975" y="1266826"/>
            <a:ext cx="11686114" cy="4910138"/>
          </a:xfrm>
        </p:spPr>
        <p:txBody>
          <a:bodyPr>
            <a:normAutofit lnSpcReduction="10000"/>
          </a:bodyPr>
          <a:lstStyle/>
          <a:p>
            <a:pPr algn="ctr">
              <a:spcBef>
                <a:spcPts val="0"/>
              </a:spcBef>
              <a:tabLst>
                <a:tab pos="3429000" algn="ctr"/>
                <a:tab pos="6858000" algn="r"/>
              </a:tabLst>
            </a:pPr>
            <a:r>
              <a:rPr lang="en-US" sz="2000" dirty="0">
                <a:effectLst/>
                <a:latin typeface="Times New Roman"/>
                <a:ea typeface="Times New Roman"/>
                <a:cs typeface="Times New Roman"/>
              </a:rPr>
              <a:t>Sex Offender Administration Unit began referring offenders to SOPP program based on current law, </a:t>
            </a:r>
          </a:p>
          <a:p>
            <a:pPr marL="0" indent="0" algn="ctr">
              <a:spcBef>
                <a:spcPts val="0"/>
              </a:spcBef>
              <a:buNone/>
              <a:tabLst>
                <a:tab pos="3429000" algn="ctr"/>
                <a:tab pos="6858000" algn="r"/>
              </a:tabLst>
            </a:pPr>
            <a:r>
              <a:rPr lang="en-US" sz="2000" dirty="0">
                <a:latin typeface="Times New Roman"/>
                <a:ea typeface="Times New Roman"/>
                <a:cs typeface="Times New Roman"/>
              </a:rPr>
              <a:t>    </a:t>
            </a:r>
            <a:r>
              <a:rPr lang="en-US" sz="2000" dirty="0">
                <a:effectLst/>
                <a:latin typeface="Times New Roman"/>
                <a:ea typeface="Times New Roman"/>
                <a:cs typeface="Times New Roman"/>
              </a:rPr>
              <a:t>O.C.G.A. 42-1-12 for current sex offense ONLY. </a:t>
            </a:r>
          </a:p>
          <a:p>
            <a:pPr marL="0" indent="0">
              <a:spcBef>
                <a:spcPts val="0"/>
              </a:spcBef>
              <a:buNone/>
              <a:tabLst>
                <a:tab pos="3429000" algn="ctr"/>
                <a:tab pos="6858000" algn="r"/>
              </a:tabLst>
            </a:pPr>
            <a:r>
              <a:rPr lang="en-US" sz="2000" dirty="0">
                <a:effectLst/>
                <a:latin typeface="Times New Roman"/>
                <a:ea typeface="Times New Roman"/>
                <a:cs typeface="Times New Roman"/>
              </a:rPr>
              <a:t> </a:t>
            </a:r>
            <a:endParaRPr lang="en-US" sz="2000" dirty="0">
              <a:effectLst/>
              <a:latin typeface="Courier"/>
              <a:ea typeface="Times New Roman"/>
              <a:cs typeface="Times New Roman"/>
            </a:endParaRPr>
          </a:p>
          <a:p>
            <a:pPr marL="0" indent="0">
              <a:buNone/>
            </a:pPr>
            <a:r>
              <a:rPr lang="en-US" sz="2000" b="1" u="sng" dirty="0"/>
              <a:t>Offender serving CURRENT sex offense</a:t>
            </a:r>
            <a:endParaRPr lang="en-US" sz="2000" dirty="0"/>
          </a:p>
          <a:p>
            <a:r>
              <a:rPr lang="en-US" sz="2000" dirty="0"/>
              <a:t> (Example: Offender required to register for expired 1998 Rape.  He/she enters GDC in 2008 for a Theft by Taking.  Even though the Offender is required to register the sex offense has expired,  therefore the Offender would not be referred to SOPP) However, it if still on parole (active) for that active rape offense he will be required to take SOPP-if he/she has never completed SOPP.</a:t>
            </a:r>
          </a:p>
          <a:p>
            <a:r>
              <a:rPr lang="en-US" sz="2000" u="sng" dirty="0"/>
              <a:t>Non-Registerable</a:t>
            </a:r>
            <a:r>
              <a:rPr lang="en-US" sz="2000" dirty="0"/>
              <a:t> sex offenders will not be referred unless the current offense is a FELONY sex offense that meets the criteria for registration; however, the court has ordered “NO REGISTRATION” or “NOT REQUIRED TO REGISTER”, this would then REQUIRE a SOPP REFERRAL.</a:t>
            </a:r>
          </a:p>
          <a:p>
            <a:r>
              <a:rPr lang="en-US" sz="2000" dirty="0"/>
              <a:t>If an Offender was sentenced to probation for a sex offense and was later revoked to prison, a REFERRAL WILL BE MADE FOR SOPP.</a:t>
            </a:r>
          </a:p>
          <a:p>
            <a:r>
              <a:rPr lang="en-US" sz="2000" dirty="0"/>
              <a:t>GDC Staff does not refer offenders to SOPP.  This is being done during intake at diagnostics by SOAU Unit. If there are questions regarding a referral, please forward your concerns to your Chief Counselor and Deputy Warden of Care &amp; Treatment. </a:t>
            </a:r>
          </a:p>
          <a:p>
            <a:endParaRPr lang="en-US" dirty="0"/>
          </a:p>
        </p:txBody>
      </p:sp>
      <p:pic>
        <p:nvPicPr>
          <p:cNvPr id="7" name="Picture 6" descr="PresentationLOGO_GDC.jpg"/>
          <p:cNvPicPr>
            <a:picLocks noChangeAspect="1"/>
          </p:cNvPicPr>
          <p:nvPr/>
        </p:nvPicPr>
        <p:blipFill rotWithShape="1">
          <a:blip r:embed="rId2" cstate="print">
            <a:extLst>
              <a:ext uri="{28A0092B-C50C-407E-A947-70E740481C1C}">
                <a14:useLocalDpi xmlns:a14="http://schemas.microsoft.com/office/drawing/2010/main" val="0"/>
              </a:ext>
            </a:extLst>
          </a:blip>
          <a:srcRect l="6861" t="17742" r="15182" b="23212"/>
          <a:stretch/>
        </p:blipFill>
        <p:spPr>
          <a:xfrm>
            <a:off x="180975" y="164449"/>
            <a:ext cx="2057399" cy="668243"/>
          </a:xfrm>
          <a:prstGeom prst="rect">
            <a:avLst/>
          </a:prstGeom>
        </p:spPr>
      </p:pic>
    </p:spTree>
    <p:extLst>
      <p:ext uri="{BB962C8B-B14F-4D97-AF65-F5344CB8AC3E}">
        <p14:creationId xmlns:p14="http://schemas.microsoft.com/office/powerpoint/2010/main" val="2520766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9424" y="161925"/>
            <a:ext cx="6572251" cy="981075"/>
          </a:xfrm>
        </p:spPr>
        <p:style>
          <a:lnRef idx="2">
            <a:schemeClr val="dk1"/>
          </a:lnRef>
          <a:fillRef idx="1">
            <a:schemeClr val="lt1"/>
          </a:fillRef>
          <a:effectRef idx="0">
            <a:schemeClr val="dk1"/>
          </a:effectRef>
          <a:fontRef idx="minor">
            <a:schemeClr val="dk1"/>
          </a:fontRef>
        </p:style>
        <p:txBody>
          <a:bodyPr>
            <a:normAutofit/>
          </a:bodyPr>
          <a:lstStyle/>
          <a:p>
            <a:r>
              <a:rPr lang="en-US" b="1">
                <a:latin typeface="Times New Roman" panose="02020603050405020304" pitchFamily="18" charset="0"/>
                <a:cs typeface="Times New Roman" panose="02020603050405020304" pitchFamily="18" charset="0"/>
              </a:rPr>
              <a:t>SOPP Goals and Design</a:t>
            </a:r>
            <a:endParaRPr lang="en-US" dirty="0"/>
          </a:p>
        </p:txBody>
      </p:sp>
      <p:sp>
        <p:nvSpPr>
          <p:cNvPr id="3" name="Content Placeholder 2"/>
          <p:cNvSpPr>
            <a:spLocks noGrp="1"/>
          </p:cNvSpPr>
          <p:nvPr>
            <p:ph idx="1"/>
          </p:nvPr>
        </p:nvSpPr>
        <p:spPr>
          <a:xfrm>
            <a:off x="295276" y="1352551"/>
            <a:ext cx="11468099" cy="4446366"/>
          </a:xfrm>
        </p:spPr>
        <p:txBody>
          <a:bodyPr>
            <a:normAutofit lnSpcReduction="10000"/>
          </a:bodyPr>
          <a:lstStyle/>
          <a:p>
            <a:pPr lvl="0"/>
            <a:r>
              <a:rPr lang="en-US" sz="2600" dirty="0">
                <a:cs typeface="Times New Roman" panose="02020603050405020304" pitchFamily="18" charset="0"/>
              </a:rPr>
              <a:t>To focus the offender on the reality of harm to his victim(s) regardless of the specific details of </a:t>
            </a:r>
            <a:r>
              <a:rPr lang="en-US" sz="2600" u="sng" dirty="0">
                <a:cs typeface="Times New Roman" panose="02020603050405020304" pitchFamily="18" charset="0"/>
              </a:rPr>
              <a:t>his/her </a:t>
            </a:r>
            <a:r>
              <a:rPr lang="en-US" sz="2600" dirty="0">
                <a:cs typeface="Times New Roman" panose="02020603050405020304" pitchFamily="18" charset="0"/>
              </a:rPr>
              <a:t>conviction;</a:t>
            </a:r>
            <a:endParaRPr lang="en-US" sz="2600" b="1" dirty="0">
              <a:cs typeface="Times New Roman" panose="02020603050405020304" pitchFamily="18" charset="0"/>
            </a:endParaRPr>
          </a:p>
          <a:p>
            <a:pPr lvl="0"/>
            <a:r>
              <a:rPr lang="en-US" sz="2600" dirty="0">
                <a:cs typeface="Times New Roman" panose="02020603050405020304" pitchFamily="18" charset="0"/>
              </a:rPr>
              <a:t>To ensure that the offender recognizes that </a:t>
            </a:r>
            <a:r>
              <a:rPr lang="en-US" sz="2600" u="sng" dirty="0">
                <a:cs typeface="Times New Roman" panose="02020603050405020304" pitchFamily="18" charset="0"/>
              </a:rPr>
              <a:t>he/she</a:t>
            </a:r>
            <a:r>
              <a:rPr lang="en-US" sz="2600" dirty="0">
                <a:cs typeface="Times New Roman" panose="02020603050405020304" pitchFamily="18" charset="0"/>
              </a:rPr>
              <a:t> made choices throughout every step of the process that ended with his present position in the group and that he must accept responsibility for all choices;</a:t>
            </a:r>
            <a:endParaRPr lang="en-US" sz="2600" b="1" dirty="0">
              <a:cs typeface="Times New Roman" panose="02020603050405020304" pitchFamily="18" charset="0"/>
            </a:endParaRPr>
          </a:p>
          <a:p>
            <a:pPr lvl="0"/>
            <a:r>
              <a:rPr lang="en-US" dirty="0">
                <a:cs typeface="Times New Roman" panose="02020603050405020304" pitchFamily="18" charset="0"/>
              </a:rPr>
              <a:t>To provide focus on sexual offending as abuse of power to meet one’s own needs despite the cost to others;</a:t>
            </a:r>
            <a:endParaRPr lang="en-US" b="1" dirty="0">
              <a:cs typeface="Times New Roman" panose="02020603050405020304" pitchFamily="18" charset="0"/>
            </a:endParaRPr>
          </a:p>
          <a:p>
            <a:pPr lvl="0"/>
            <a:r>
              <a:rPr lang="en-US" dirty="0">
                <a:cs typeface="Times New Roman" panose="02020603050405020304" pitchFamily="18" charset="0"/>
              </a:rPr>
              <a:t>To provide a forum for discussion relevant to the task of controlling one’s behavior for the rest of one’s life;</a:t>
            </a:r>
            <a:endParaRPr lang="en-US" b="1" dirty="0">
              <a:cs typeface="Times New Roman" panose="02020603050405020304" pitchFamily="18" charset="0"/>
            </a:endParaRPr>
          </a:p>
          <a:p>
            <a:r>
              <a:rPr lang="en-US" dirty="0">
                <a:cs typeface="Times New Roman" panose="02020603050405020304" pitchFamily="18" charset="0"/>
              </a:rPr>
              <a:t>To provide a setting in which the offender can practice new ways of handling feelings and urges</a:t>
            </a:r>
          </a:p>
          <a:p>
            <a:endParaRPr lang="en-US" dirty="0"/>
          </a:p>
        </p:txBody>
      </p:sp>
      <p:pic>
        <p:nvPicPr>
          <p:cNvPr id="4" name="Picture 3" descr="PresentationLOGO_GDC.jpg">
            <a:extLst>
              <a:ext uri="{FF2B5EF4-FFF2-40B4-BE49-F238E27FC236}">
                <a16:creationId xmlns:a16="http://schemas.microsoft.com/office/drawing/2014/main" id="{7E37F494-3E30-462B-919C-082C4882A1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861" t="17742" r="15182" b="23212"/>
          <a:stretch/>
        </p:blipFill>
        <p:spPr>
          <a:xfrm>
            <a:off x="180975" y="164449"/>
            <a:ext cx="2057399" cy="668243"/>
          </a:xfrm>
          <a:prstGeom prst="rect">
            <a:avLst/>
          </a:prstGeom>
        </p:spPr>
      </p:pic>
    </p:spTree>
    <p:extLst>
      <p:ext uri="{BB962C8B-B14F-4D97-AF65-F5344CB8AC3E}">
        <p14:creationId xmlns:p14="http://schemas.microsoft.com/office/powerpoint/2010/main" val="1375746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352C1780-F6CB-43CC-8CE6-AA3292DCCD19}"/>
</file>

<file path=customXml/itemProps2.xml><?xml version="1.0" encoding="utf-8"?>
<ds:datastoreItem xmlns:ds="http://schemas.openxmlformats.org/officeDocument/2006/customXml" ds:itemID="{2689DF33-2582-4264-BD13-0ADC30FF1FB8}"/>
</file>

<file path=customXml/itemProps3.xml><?xml version="1.0" encoding="utf-8"?>
<ds:datastoreItem xmlns:ds="http://schemas.openxmlformats.org/officeDocument/2006/customXml" ds:itemID="{86F86E1D-6DA5-481B-A433-8476CE010EC9}"/>
</file>

<file path=docProps/app.xml><?xml version="1.0" encoding="utf-8"?>
<Properties xmlns="http://schemas.openxmlformats.org/officeDocument/2006/extended-properties" xmlns:vt="http://schemas.openxmlformats.org/officeDocument/2006/docPropsVTypes">
  <TotalTime>85</TotalTime>
  <Words>568</Words>
  <Application>Microsoft Office PowerPoint</Application>
  <PresentationFormat>Widescreen</PresentationFormat>
  <Paragraphs>35</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Courier</vt:lpstr>
      <vt:lpstr>Times New Roman</vt:lpstr>
      <vt:lpstr>Office Theme</vt:lpstr>
      <vt:lpstr>PowerPoint Presentation</vt:lpstr>
      <vt:lpstr>SOPP Goals and Design</vt:lpstr>
      <vt:lpstr>Who is referred to SOPP</vt:lpstr>
      <vt:lpstr>SOPP Goals and Design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SOPP 10 30</dc:title>
  <dc:creator>Moody, Talisha</dc:creator>
  <cp:lastModifiedBy>Thrower, Rob</cp:lastModifiedBy>
  <cp:revision>10</cp:revision>
  <dcterms:created xsi:type="dcterms:W3CDTF">2019-10-29T20:04:59Z</dcterms:created>
  <dcterms:modified xsi:type="dcterms:W3CDTF">2019-10-30T16:17:15Z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