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svg" ContentType="image/svg+xml"/>
  <Default Extension="tmp" ContentType="image/png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7" r:id="rId3"/>
    <p:sldId id="270" r:id="rId4"/>
    <p:sldId id="257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8" r:id="rId13"/>
    <p:sldId id="269" r:id="rId14"/>
    <p:sldId id="273" r:id="rId15"/>
    <p:sldId id="272" r:id="rId16"/>
    <p:sldId id="271" r:id="rId17"/>
    <p:sldId id="258" r:id="rId18"/>
  </p:sldIdLst>
  <p:sldSz cx="12192000" cy="6858000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E91E78-5839-47A9-8A52-197483FA753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8B3B1E7C-F706-48B6-A0FA-9E302AB5AE9F}">
      <dgm:prSet/>
      <dgm:spPr/>
      <dgm:t>
        <a:bodyPr/>
        <a:lstStyle/>
        <a:p>
          <a:pPr>
            <a:defRPr cap="all"/>
          </a:pPr>
          <a:r>
            <a:rPr lang="en-US"/>
            <a:t>Exchange Plans</a:t>
          </a:r>
        </a:p>
      </dgm:t>
    </dgm:pt>
    <dgm:pt modelId="{5B731766-F791-48DA-8530-BBD030E721AD}" type="parTrans" cxnId="{7B4E7366-0D94-4363-986E-A3A2F443D257}">
      <dgm:prSet/>
      <dgm:spPr/>
      <dgm:t>
        <a:bodyPr/>
        <a:lstStyle/>
        <a:p>
          <a:endParaRPr lang="en-US"/>
        </a:p>
      </dgm:t>
    </dgm:pt>
    <dgm:pt modelId="{15F00CD5-1DA8-4A78-8855-C1782E84A34A}" type="sibTrans" cxnId="{7B4E7366-0D94-4363-986E-A3A2F443D257}">
      <dgm:prSet/>
      <dgm:spPr/>
      <dgm:t>
        <a:bodyPr/>
        <a:lstStyle/>
        <a:p>
          <a:endParaRPr lang="en-US"/>
        </a:p>
      </dgm:t>
    </dgm:pt>
    <dgm:pt modelId="{43271E51-572C-474A-BC0C-C753AECD16ED}">
      <dgm:prSet/>
      <dgm:spPr/>
      <dgm:t>
        <a:bodyPr/>
        <a:lstStyle/>
        <a:p>
          <a:pPr>
            <a:defRPr cap="all"/>
          </a:pPr>
          <a:r>
            <a:rPr lang="en-US" dirty="0"/>
            <a:t>MEWAs, AHPs</a:t>
          </a:r>
        </a:p>
      </dgm:t>
    </dgm:pt>
    <dgm:pt modelId="{B5C691B3-F3CB-4529-9510-7D1FD62961FC}" type="parTrans" cxnId="{7B494510-83DB-40C4-BF62-F1B6DB4269FC}">
      <dgm:prSet/>
      <dgm:spPr/>
      <dgm:t>
        <a:bodyPr/>
        <a:lstStyle/>
        <a:p>
          <a:endParaRPr lang="en-US"/>
        </a:p>
      </dgm:t>
    </dgm:pt>
    <dgm:pt modelId="{385451A8-0CAD-467E-AFC9-39E41E27ABA8}" type="sibTrans" cxnId="{7B494510-83DB-40C4-BF62-F1B6DB4269FC}">
      <dgm:prSet/>
      <dgm:spPr/>
      <dgm:t>
        <a:bodyPr/>
        <a:lstStyle/>
        <a:p>
          <a:endParaRPr lang="en-US"/>
        </a:p>
      </dgm:t>
    </dgm:pt>
    <dgm:pt modelId="{C473DF14-6E4B-46C4-9D82-8D27B28730CB}">
      <dgm:prSet/>
      <dgm:spPr/>
      <dgm:t>
        <a:bodyPr/>
        <a:lstStyle/>
        <a:p>
          <a:pPr>
            <a:defRPr cap="all"/>
          </a:pPr>
          <a:r>
            <a:rPr lang="en-US"/>
            <a:t>Multiemployer plans </a:t>
          </a:r>
        </a:p>
      </dgm:t>
    </dgm:pt>
    <dgm:pt modelId="{F0D8FD39-0AA1-403E-AF6F-2F1A75A25EED}" type="parTrans" cxnId="{8DE14873-D2B1-4DF8-821E-B1D3BB6FC85F}">
      <dgm:prSet/>
      <dgm:spPr/>
      <dgm:t>
        <a:bodyPr/>
        <a:lstStyle/>
        <a:p>
          <a:endParaRPr lang="en-US"/>
        </a:p>
      </dgm:t>
    </dgm:pt>
    <dgm:pt modelId="{3898595D-8254-4225-AA0B-CFD9586EA4E7}" type="sibTrans" cxnId="{8DE14873-D2B1-4DF8-821E-B1D3BB6FC85F}">
      <dgm:prSet/>
      <dgm:spPr/>
      <dgm:t>
        <a:bodyPr/>
        <a:lstStyle/>
        <a:p>
          <a:endParaRPr lang="en-US"/>
        </a:p>
      </dgm:t>
    </dgm:pt>
    <dgm:pt modelId="{5C27A005-551F-4015-BE96-9E6CCEE95FED}">
      <dgm:prSet/>
      <dgm:spPr/>
      <dgm:t>
        <a:bodyPr/>
        <a:lstStyle/>
        <a:p>
          <a:pPr>
            <a:defRPr cap="all"/>
          </a:pPr>
          <a:r>
            <a:rPr lang="en-US"/>
            <a:t>Short-term policies</a:t>
          </a:r>
        </a:p>
      </dgm:t>
    </dgm:pt>
    <dgm:pt modelId="{C91D94A3-26A9-4F4E-B1BF-A54A7B280A26}" type="parTrans" cxnId="{ACB35722-0ED4-4F09-B254-6CD40890B374}">
      <dgm:prSet/>
      <dgm:spPr/>
      <dgm:t>
        <a:bodyPr/>
        <a:lstStyle/>
        <a:p>
          <a:endParaRPr lang="en-US"/>
        </a:p>
      </dgm:t>
    </dgm:pt>
    <dgm:pt modelId="{566F288F-B282-4CB7-9819-C4EAFB020C58}" type="sibTrans" cxnId="{ACB35722-0ED4-4F09-B254-6CD40890B374}">
      <dgm:prSet/>
      <dgm:spPr/>
      <dgm:t>
        <a:bodyPr/>
        <a:lstStyle/>
        <a:p>
          <a:endParaRPr lang="en-US"/>
        </a:p>
      </dgm:t>
    </dgm:pt>
    <dgm:pt modelId="{37BDBF1B-0BF5-4235-9203-822F309DD045}">
      <dgm:prSet/>
      <dgm:spPr/>
      <dgm:t>
        <a:bodyPr/>
        <a:lstStyle/>
        <a:p>
          <a:pPr>
            <a:defRPr cap="all"/>
          </a:pPr>
          <a:r>
            <a:rPr lang="en-US"/>
            <a:t>PEOs</a:t>
          </a:r>
        </a:p>
      </dgm:t>
    </dgm:pt>
    <dgm:pt modelId="{9623672A-90EF-4A53-8156-F46D0A6F89F4}" type="parTrans" cxnId="{24AFCF03-E1A1-4ADA-8DC6-F994471FF73C}">
      <dgm:prSet/>
      <dgm:spPr/>
      <dgm:t>
        <a:bodyPr/>
        <a:lstStyle/>
        <a:p>
          <a:endParaRPr lang="en-US"/>
        </a:p>
      </dgm:t>
    </dgm:pt>
    <dgm:pt modelId="{1BB1AEFD-300A-4CFC-B94F-A4B8DDACD3D5}" type="sibTrans" cxnId="{24AFCF03-E1A1-4ADA-8DC6-F994471FF73C}">
      <dgm:prSet/>
      <dgm:spPr/>
      <dgm:t>
        <a:bodyPr/>
        <a:lstStyle/>
        <a:p>
          <a:endParaRPr lang="en-US"/>
        </a:p>
      </dgm:t>
    </dgm:pt>
    <dgm:pt modelId="{541DED8B-75C1-4315-86E5-22855E8BE3E3}" type="pres">
      <dgm:prSet presAssocID="{D5E91E78-5839-47A9-8A52-197483FA7534}" presName="root" presStyleCnt="0">
        <dgm:presLayoutVars>
          <dgm:dir/>
          <dgm:resizeHandles val="exact"/>
        </dgm:presLayoutVars>
      </dgm:prSet>
      <dgm:spPr/>
    </dgm:pt>
    <dgm:pt modelId="{2E01BAC7-5C78-443F-8C48-2EEF1FE1BCF6}" type="pres">
      <dgm:prSet presAssocID="{8B3B1E7C-F706-48B6-A0FA-9E302AB5AE9F}" presName="compNode" presStyleCnt="0"/>
      <dgm:spPr/>
    </dgm:pt>
    <dgm:pt modelId="{0015FF55-EA1A-4293-9419-E17DAB05B769}" type="pres">
      <dgm:prSet presAssocID="{8B3B1E7C-F706-48B6-A0FA-9E302AB5AE9F}" presName="iconBgRect" presStyleLbl="bgShp" presStyleIdx="0" presStyleCnt="5"/>
      <dgm:spPr/>
    </dgm:pt>
    <dgm:pt modelId="{54812CDF-0DA2-4959-85F0-5A18237C2777}" type="pres">
      <dgm:prSet presAssocID="{8B3B1E7C-F706-48B6-A0FA-9E302AB5AE9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035EA265-76EB-4996-89CF-B145D4B3B8C5}" type="pres">
      <dgm:prSet presAssocID="{8B3B1E7C-F706-48B6-A0FA-9E302AB5AE9F}" presName="spaceRect" presStyleCnt="0"/>
      <dgm:spPr/>
    </dgm:pt>
    <dgm:pt modelId="{B8CD205E-F027-4205-98EA-04FF84AA3266}" type="pres">
      <dgm:prSet presAssocID="{8B3B1E7C-F706-48B6-A0FA-9E302AB5AE9F}" presName="textRect" presStyleLbl="revTx" presStyleIdx="0" presStyleCnt="5">
        <dgm:presLayoutVars>
          <dgm:chMax val="1"/>
          <dgm:chPref val="1"/>
        </dgm:presLayoutVars>
      </dgm:prSet>
      <dgm:spPr/>
    </dgm:pt>
    <dgm:pt modelId="{62D36A2A-DAA6-4CA2-8922-779D23774A48}" type="pres">
      <dgm:prSet presAssocID="{15F00CD5-1DA8-4A78-8855-C1782E84A34A}" presName="sibTrans" presStyleCnt="0"/>
      <dgm:spPr/>
    </dgm:pt>
    <dgm:pt modelId="{8F20BA70-996B-4BF8-9DAE-540574B70096}" type="pres">
      <dgm:prSet presAssocID="{43271E51-572C-474A-BC0C-C753AECD16ED}" presName="compNode" presStyleCnt="0"/>
      <dgm:spPr/>
    </dgm:pt>
    <dgm:pt modelId="{4D6EA0CA-2714-489B-86AF-3626689852CF}" type="pres">
      <dgm:prSet presAssocID="{43271E51-572C-474A-BC0C-C753AECD16ED}" presName="iconBgRect" presStyleLbl="bgShp" presStyleIdx="1" presStyleCnt="5"/>
      <dgm:spPr/>
    </dgm:pt>
    <dgm:pt modelId="{DBE82A55-F3C6-42D2-B6C7-1958321C8F78}" type="pres">
      <dgm:prSet presAssocID="{43271E51-572C-474A-BC0C-C753AECD16E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"/>
        </a:ext>
      </dgm:extLst>
    </dgm:pt>
    <dgm:pt modelId="{3B4E6BAD-1BBE-4EFF-B979-18AF4C3B9579}" type="pres">
      <dgm:prSet presAssocID="{43271E51-572C-474A-BC0C-C753AECD16ED}" presName="spaceRect" presStyleCnt="0"/>
      <dgm:spPr/>
    </dgm:pt>
    <dgm:pt modelId="{743A6F46-9534-4C83-92E4-3B31E95AA36D}" type="pres">
      <dgm:prSet presAssocID="{43271E51-572C-474A-BC0C-C753AECD16ED}" presName="textRect" presStyleLbl="revTx" presStyleIdx="1" presStyleCnt="5">
        <dgm:presLayoutVars>
          <dgm:chMax val="1"/>
          <dgm:chPref val="1"/>
        </dgm:presLayoutVars>
      </dgm:prSet>
      <dgm:spPr/>
    </dgm:pt>
    <dgm:pt modelId="{053A39E8-1E7A-4F98-A659-8F73B596D415}" type="pres">
      <dgm:prSet presAssocID="{385451A8-0CAD-467E-AFC9-39E41E27ABA8}" presName="sibTrans" presStyleCnt="0"/>
      <dgm:spPr/>
    </dgm:pt>
    <dgm:pt modelId="{3F61B41B-12D6-44E9-86F8-72EA92C04ED3}" type="pres">
      <dgm:prSet presAssocID="{C473DF14-6E4B-46C4-9D82-8D27B28730CB}" presName="compNode" presStyleCnt="0"/>
      <dgm:spPr/>
    </dgm:pt>
    <dgm:pt modelId="{5D01B890-6727-483D-B963-650C9C383E4C}" type="pres">
      <dgm:prSet presAssocID="{C473DF14-6E4B-46C4-9D82-8D27B28730CB}" presName="iconBgRect" presStyleLbl="bgShp" presStyleIdx="2" presStyleCnt="5"/>
      <dgm:spPr/>
    </dgm:pt>
    <dgm:pt modelId="{BBD5FB8D-A072-44AF-8084-10697DC157BA}" type="pres">
      <dgm:prSet presAssocID="{C473DF14-6E4B-46C4-9D82-8D27B28730C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0040555D-836F-4037-BA98-594F9D629CBE}" type="pres">
      <dgm:prSet presAssocID="{C473DF14-6E4B-46C4-9D82-8D27B28730CB}" presName="spaceRect" presStyleCnt="0"/>
      <dgm:spPr/>
    </dgm:pt>
    <dgm:pt modelId="{B5ADCCBF-2BD2-493F-983A-D94C5EE2CB80}" type="pres">
      <dgm:prSet presAssocID="{C473DF14-6E4B-46C4-9D82-8D27B28730CB}" presName="textRect" presStyleLbl="revTx" presStyleIdx="2" presStyleCnt="5">
        <dgm:presLayoutVars>
          <dgm:chMax val="1"/>
          <dgm:chPref val="1"/>
        </dgm:presLayoutVars>
      </dgm:prSet>
      <dgm:spPr/>
    </dgm:pt>
    <dgm:pt modelId="{9020D560-3BCF-45D4-9E29-86A98242C18A}" type="pres">
      <dgm:prSet presAssocID="{3898595D-8254-4225-AA0B-CFD9586EA4E7}" presName="sibTrans" presStyleCnt="0"/>
      <dgm:spPr/>
    </dgm:pt>
    <dgm:pt modelId="{AE25FDE5-4E2A-4AAA-89A1-D77155B9E650}" type="pres">
      <dgm:prSet presAssocID="{5C27A005-551F-4015-BE96-9E6CCEE95FED}" presName="compNode" presStyleCnt="0"/>
      <dgm:spPr/>
    </dgm:pt>
    <dgm:pt modelId="{04C67BA4-9736-448C-9DDC-DB843D4F5A5E}" type="pres">
      <dgm:prSet presAssocID="{5C27A005-551F-4015-BE96-9E6CCEE95FED}" presName="iconBgRect" presStyleLbl="bgShp" presStyleIdx="3" presStyleCnt="5"/>
      <dgm:spPr/>
    </dgm:pt>
    <dgm:pt modelId="{0477B5B9-5B6C-4228-A701-7A10CB48ADC7}" type="pres">
      <dgm:prSet presAssocID="{5C27A005-551F-4015-BE96-9E6CCEE95FE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commerce"/>
        </a:ext>
      </dgm:extLst>
    </dgm:pt>
    <dgm:pt modelId="{6EDB95B2-A9FE-4C8D-B2FC-73F898FBCAB5}" type="pres">
      <dgm:prSet presAssocID="{5C27A005-551F-4015-BE96-9E6CCEE95FED}" presName="spaceRect" presStyleCnt="0"/>
      <dgm:spPr/>
    </dgm:pt>
    <dgm:pt modelId="{18F7CEEC-F5F1-4534-A362-C94BC41583FB}" type="pres">
      <dgm:prSet presAssocID="{5C27A005-551F-4015-BE96-9E6CCEE95FED}" presName="textRect" presStyleLbl="revTx" presStyleIdx="3" presStyleCnt="5">
        <dgm:presLayoutVars>
          <dgm:chMax val="1"/>
          <dgm:chPref val="1"/>
        </dgm:presLayoutVars>
      </dgm:prSet>
      <dgm:spPr/>
    </dgm:pt>
    <dgm:pt modelId="{B69E1B52-0BCF-490C-9CFD-8C9DCC8814E7}" type="pres">
      <dgm:prSet presAssocID="{566F288F-B282-4CB7-9819-C4EAFB020C58}" presName="sibTrans" presStyleCnt="0"/>
      <dgm:spPr/>
    </dgm:pt>
    <dgm:pt modelId="{33236031-6EF0-41BD-99FF-297210139CEC}" type="pres">
      <dgm:prSet presAssocID="{37BDBF1B-0BF5-4235-9203-822F309DD045}" presName="compNode" presStyleCnt="0"/>
      <dgm:spPr/>
    </dgm:pt>
    <dgm:pt modelId="{69B47669-5F3D-4091-BDA3-87FBA3462F81}" type="pres">
      <dgm:prSet presAssocID="{37BDBF1B-0BF5-4235-9203-822F309DD045}" presName="iconBgRect" presStyleLbl="bgShp" presStyleIdx="4" presStyleCnt="5"/>
      <dgm:spPr/>
    </dgm:pt>
    <dgm:pt modelId="{E22BE4BF-4549-484F-8D42-E882135E1F6A}" type="pres">
      <dgm:prSet presAssocID="{37BDBF1B-0BF5-4235-9203-822F309DD045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058A7D61-D969-4DC2-BCC6-B49968423203}" type="pres">
      <dgm:prSet presAssocID="{37BDBF1B-0BF5-4235-9203-822F309DD045}" presName="spaceRect" presStyleCnt="0"/>
      <dgm:spPr/>
    </dgm:pt>
    <dgm:pt modelId="{A887EBD8-30BF-4F39-9263-65C4D946494A}" type="pres">
      <dgm:prSet presAssocID="{37BDBF1B-0BF5-4235-9203-822F309DD04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24AFCF03-E1A1-4ADA-8DC6-F994471FF73C}" srcId="{D5E91E78-5839-47A9-8A52-197483FA7534}" destId="{37BDBF1B-0BF5-4235-9203-822F309DD045}" srcOrd="4" destOrd="0" parTransId="{9623672A-90EF-4A53-8156-F46D0A6F89F4}" sibTransId="{1BB1AEFD-300A-4CFC-B94F-A4B8DDACD3D5}"/>
    <dgm:cxn modelId="{7B494510-83DB-40C4-BF62-F1B6DB4269FC}" srcId="{D5E91E78-5839-47A9-8A52-197483FA7534}" destId="{43271E51-572C-474A-BC0C-C753AECD16ED}" srcOrd="1" destOrd="0" parTransId="{B5C691B3-F3CB-4529-9510-7D1FD62961FC}" sibTransId="{385451A8-0CAD-467E-AFC9-39E41E27ABA8}"/>
    <dgm:cxn modelId="{CE475C1F-F9FA-4ADC-B6AE-9E4F8C603F88}" type="presOf" srcId="{D5E91E78-5839-47A9-8A52-197483FA7534}" destId="{541DED8B-75C1-4315-86E5-22855E8BE3E3}" srcOrd="0" destOrd="0" presId="urn:microsoft.com/office/officeart/2018/5/layout/IconCircleLabelList"/>
    <dgm:cxn modelId="{ACB35722-0ED4-4F09-B254-6CD40890B374}" srcId="{D5E91E78-5839-47A9-8A52-197483FA7534}" destId="{5C27A005-551F-4015-BE96-9E6CCEE95FED}" srcOrd="3" destOrd="0" parTransId="{C91D94A3-26A9-4F4E-B1BF-A54A7B280A26}" sibTransId="{566F288F-B282-4CB7-9819-C4EAFB020C58}"/>
    <dgm:cxn modelId="{8E3DCE34-DFAB-4FFE-9309-4D02584AD16A}" type="presOf" srcId="{37BDBF1B-0BF5-4235-9203-822F309DD045}" destId="{A887EBD8-30BF-4F39-9263-65C4D946494A}" srcOrd="0" destOrd="0" presId="urn:microsoft.com/office/officeart/2018/5/layout/IconCircleLabelList"/>
    <dgm:cxn modelId="{F1B65344-3F4C-4953-AE85-19915260AC72}" type="presOf" srcId="{43271E51-572C-474A-BC0C-C753AECD16ED}" destId="{743A6F46-9534-4C83-92E4-3B31E95AA36D}" srcOrd="0" destOrd="0" presId="urn:microsoft.com/office/officeart/2018/5/layout/IconCircleLabelList"/>
    <dgm:cxn modelId="{7B4E7366-0D94-4363-986E-A3A2F443D257}" srcId="{D5E91E78-5839-47A9-8A52-197483FA7534}" destId="{8B3B1E7C-F706-48B6-A0FA-9E302AB5AE9F}" srcOrd="0" destOrd="0" parTransId="{5B731766-F791-48DA-8530-BBD030E721AD}" sibTransId="{15F00CD5-1DA8-4A78-8855-C1782E84A34A}"/>
    <dgm:cxn modelId="{8DE14873-D2B1-4DF8-821E-B1D3BB6FC85F}" srcId="{D5E91E78-5839-47A9-8A52-197483FA7534}" destId="{C473DF14-6E4B-46C4-9D82-8D27B28730CB}" srcOrd="2" destOrd="0" parTransId="{F0D8FD39-0AA1-403E-AF6F-2F1A75A25EED}" sibTransId="{3898595D-8254-4225-AA0B-CFD9586EA4E7}"/>
    <dgm:cxn modelId="{B562E297-CA97-418B-B3BE-59FD3C9E08F3}" type="presOf" srcId="{C473DF14-6E4B-46C4-9D82-8D27B28730CB}" destId="{B5ADCCBF-2BD2-493F-983A-D94C5EE2CB80}" srcOrd="0" destOrd="0" presId="urn:microsoft.com/office/officeart/2018/5/layout/IconCircleLabelList"/>
    <dgm:cxn modelId="{7C4983D5-094F-4920-BE77-ECDEF27771E1}" type="presOf" srcId="{5C27A005-551F-4015-BE96-9E6CCEE95FED}" destId="{18F7CEEC-F5F1-4534-A362-C94BC41583FB}" srcOrd="0" destOrd="0" presId="urn:microsoft.com/office/officeart/2018/5/layout/IconCircleLabelList"/>
    <dgm:cxn modelId="{9482B6DB-154C-4543-8E93-D3ABEC3D475F}" type="presOf" srcId="{8B3B1E7C-F706-48B6-A0FA-9E302AB5AE9F}" destId="{B8CD205E-F027-4205-98EA-04FF84AA3266}" srcOrd="0" destOrd="0" presId="urn:microsoft.com/office/officeart/2018/5/layout/IconCircleLabelList"/>
    <dgm:cxn modelId="{75BC50F1-04CD-4B53-A2D2-BA3ADAA98AA6}" type="presParOf" srcId="{541DED8B-75C1-4315-86E5-22855E8BE3E3}" destId="{2E01BAC7-5C78-443F-8C48-2EEF1FE1BCF6}" srcOrd="0" destOrd="0" presId="urn:microsoft.com/office/officeart/2018/5/layout/IconCircleLabelList"/>
    <dgm:cxn modelId="{F1B62537-9595-435C-990E-D64EDBAD473E}" type="presParOf" srcId="{2E01BAC7-5C78-443F-8C48-2EEF1FE1BCF6}" destId="{0015FF55-EA1A-4293-9419-E17DAB05B769}" srcOrd="0" destOrd="0" presId="urn:microsoft.com/office/officeart/2018/5/layout/IconCircleLabelList"/>
    <dgm:cxn modelId="{7EB971D6-4C4B-43ED-976A-E5676BD3BDE4}" type="presParOf" srcId="{2E01BAC7-5C78-443F-8C48-2EEF1FE1BCF6}" destId="{54812CDF-0DA2-4959-85F0-5A18237C2777}" srcOrd="1" destOrd="0" presId="urn:microsoft.com/office/officeart/2018/5/layout/IconCircleLabelList"/>
    <dgm:cxn modelId="{CC0EE376-389D-4998-BF9D-40B081EC2939}" type="presParOf" srcId="{2E01BAC7-5C78-443F-8C48-2EEF1FE1BCF6}" destId="{035EA265-76EB-4996-89CF-B145D4B3B8C5}" srcOrd="2" destOrd="0" presId="urn:microsoft.com/office/officeart/2018/5/layout/IconCircleLabelList"/>
    <dgm:cxn modelId="{CA9821C3-AD15-4F70-A060-2DD8926D475A}" type="presParOf" srcId="{2E01BAC7-5C78-443F-8C48-2EEF1FE1BCF6}" destId="{B8CD205E-F027-4205-98EA-04FF84AA3266}" srcOrd="3" destOrd="0" presId="urn:microsoft.com/office/officeart/2018/5/layout/IconCircleLabelList"/>
    <dgm:cxn modelId="{26C1D1AD-AD1F-417B-8593-0F07799858EB}" type="presParOf" srcId="{541DED8B-75C1-4315-86E5-22855E8BE3E3}" destId="{62D36A2A-DAA6-4CA2-8922-779D23774A48}" srcOrd="1" destOrd="0" presId="urn:microsoft.com/office/officeart/2018/5/layout/IconCircleLabelList"/>
    <dgm:cxn modelId="{733A929D-E99F-4647-96F0-16E4F0447565}" type="presParOf" srcId="{541DED8B-75C1-4315-86E5-22855E8BE3E3}" destId="{8F20BA70-996B-4BF8-9DAE-540574B70096}" srcOrd="2" destOrd="0" presId="urn:microsoft.com/office/officeart/2018/5/layout/IconCircleLabelList"/>
    <dgm:cxn modelId="{F6796E1C-0B38-4ADF-A220-DF3BD1ED130A}" type="presParOf" srcId="{8F20BA70-996B-4BF8-9DAE-540574B70096}" destId="{4D6EA0CA-2714-489B-86AF-3626689852CF}" srcOrd="0" destOrd="0" presId="urn:microsoft.com/office/officeart/2018/5/layout/IconCircleLabelList"/>
    <dgm:cxn modelId="{44429585-BFAF-4133-87A0-F49CFE5CE9C6}" type="presParOf" srcId="{8F20BA70-996B-4BF8-9DAE-540574B70096}" destId="{DBE82A55-F3C6-42D2-B6C7-1958321C8F78}" srcOrd="1" destOrd="0" presId="urn:microsoft.com/office/officeart/2018/5/layout/IconCircleLabelList"/>
    <dgm:cxn modelId="{F141ED83-44E6-424B-AF84-7386FD3DFD4E}" type="presParOf" srcId="{8F20BA70-996B-4BF8-9DAE-540574B70096}" destId="{3B4E6BAD-1BBE-4EFF-B979-18AF4C3B9579}" srcOrd="2" destOrd="0" presId="urn:microsoft.com/office/officeart/2018/5/layout/IconCircleLabelList"/>
    <dgm:cxn modelId="{C178B04A-B809-43A8-A274-EB2A6D1FB88B}" type="presParOf" srcId="{8F20BA70-996B-4BF8-9DAE-540574B70096}" destId="{743A6F46-9534-4C83-92E4-3B31E95AA36D}" srcOrd="3" destOrd="0" presId="urn:microsoft.com/office/officeart/2018/5/layout/IconCircleLabelList"/>
    <dgm:cxn modelId="{790728CA-8DDC-4B4F-847B-73C89E7433BB}" type="presParOf" srcId="{541DED8B-75C1-4315-86E5-22855E8BE3E3}" destId="{053A39E8-1E7A-4F98-A659-8F73B596D415}" srcOrd="3" destOrd="0" presId="urn:microsoft.com/office/officeart/2018/5/layout/IconCircleLabelList"/>
    <dgm:cxn modelId="{1CE832D9-BDF8-4433-9343-32DB297B1492}" type="presParOf" srcId="{541DED8B-75C1-4315-86E5-22855E8BE3E3}" destId="{3F61B41B-12D6-44E9-86F8-72EA92C04ED3}" srcOrd="4" destOrd="0" presId="urn:microsoft.com/office/officeart/2018/5/layout/IconCircleLabelList"/>
    <dgm:cxn modelId="{4579C22C-1E0D-463A-99FD-D3D565E4357C}" type="presParOf" srcId="{3F61B41B-12D6-44E9-86F8-72EA92C04ED3}" destId="{5D01B890-6727-483D-B963-650C9C383E4C}" srcOrd="0" destOrd="0" presId="urn:microsoft.com/office/officeart/2018/5/layout/IconCircleLabelList"/>
    <dgm:cxn modelId="{7BDED101-87AF-4373-9E43-FD9046EF5A2D}" type="presParOf" srcId="{3F61B41B-12D6-44E9-86F8-72EA92C04ED3}" destId="{BBD5FB8D-A072-44AF-8084-10697DC157BA}" srcOrd="1" destOrd="0" presId="urn:microsoft.com/office/officeart/2018/5/layout/IconCircleLabelList"/>
    <dgm:cxn modelId="{78DFAD38-4AC8-40EB-8FF6-EB74A6D60D0F}" type="presParOf" srcId="{3F61B41B-12D6-44E9-86F8-72EA92C04ED3}" destId="{0040555D-836F-4037-BA98-594F9D629CBE}" srcOrd="2" destOrd="0" presId="urn:microsoft.com/office/officeart/2018/5/layout/IconCircleLabelList"/>
    <dgm:cxn modelId="{C3D314EC-714F-489E-8D82-1908D419E04E}" type="presParOf" srcId="{3F61B41B-12D6-44E9-86F8-72EA92C04ED3}" destId="{B5ADCCBF-2BD2-493F-983A-D94C5EE2CB80}" srcOrd="3" destOrd="0" presId="urn:microsoft.com/office/officeart/2018/5/layout/IconCircleLabelList"/>
    <dgm:cxn modelId="{878C20D1-4329-45AB-A3B8-26BC5DA78C08}" type="presParOf" srcId="{541DED8B-75C1-4315-86E5-22855E8BE3E3}" destId="{9020D560-3BCF-45D4-9E29-86A98242C18A}" srcOrd="5" destOrd="0" presId="urn:microsoft.com/office/officeart/2018/5/layout/IconCircleLabelList"/>
    <dgm:cxn modelId="{7AE56981-4BC0-4339-9DFF-AA610AFAD7D7}" type="presParOf" srcId="{541DED8B-75C1-4315-86E5-22855E8BE3E3}" destId="{AE25FDE5-4E2A-4AAA-89A1-D77155B9E650}" srcOrd="6" destOrd="0" presId="urn:microsoft.com/office/officeart/2018/5/layout/IconCircleLabelList"/>
    <dgm:cxn modelId="{A24DE0F5-F07D-4573-A671-9CC7EAEBD769}" type="presParOf" srcId="{AE25FDE5-4E2A-4AAA-89A1-D77155B9E650}" destId="{04C67BA4-9736-448C-9DDC-DB843D4F5A5E}" srcOrd="0" destOrd="0" presId="urn:microsoft.com/office/officeart/2018/5/layout/IconCircleLabelList"/>
    <dgm:cxn modelId="{16102D47-58CA-4671-A07C-69B16A5E961D}" type="presParOf" srcId="{AE25FDE5-4E2A-4AAA-89A1-D77155B9E650}" destId="{0477B5B9-5B6C-4228-A701-7A10CB48ADC7}" srcOrd="1" destOrd="0" presId="urn:microsoft.com/office/officeart/2018/5/layout/IconCircleLabelList"/>
    <dgm:cxn modelId="{CEE24953-FF06-402E-95FF-3DADA4BB95F4}" type="presParOf" srcId="{AE25FDE5-4E2A-4AAA-89A1-D77155B9E650}" destId="{6EDB95B2-A9FE-4C8D-B2FC-73F898FBCAB5}" srcOrd="2" destOrd="0" presId="urn:microsoft.com/office/officeart/2018/5/layout/IconCircleLabelList"/>
    <dgm:cxn modelId="{DB03B797-E008-4A37-872F-1B965AEAF8C6}" type="presParOf" srcId="{AE25FDE5-4E2A-4AAA-89A1-D77155B9E650}" destId="{18F7CEEC-F5F1-4534-A362-C94BC41583FB}" srcOrd="3" destOrd="0" presId="urn:microsoft.com/office/officeart/2018/5/layout/IconCircleLabelList"/>
    <dgm:cxn modelId="{94E850B9-30F2-4257-B57C-88E4AEC0AB39}" type="presParOf" srcId="{541DED8B-75C1-4315-86E5-22855E8BE3E3}" destId="{B69E1B52-0BCF-490C-9CFD-8C9DCC8814E7}" srcOrd="7" destOrd="0" presId="urn:microsoft.com/office/officeart/2018/5/layout/IconCircleLabelList"/>
    <dgm:cxn modelId="{ABA556D0-BC0F-4C20-8C4D-F8C6FD9B38B7}" type="presParOf" srcId="{541DED8B-75C1-4315-86E5-22855E8BE3E3}" destId="{33236031-6EF0-41BD-99FF-297210139CEC}" srcOrd="8" destOrd="0" presId="urn:microsoft.com/office/officeart/2018/5/layout/IconCircleLabelList"/>
    <dgm:cxn modelId="{5FFB54CC-56C3-4C73-89A9-402EE3B2FC9E}" type="presParOf" srcId="{33236031-6EF0-41BD-99FF-297210139CEC}" destId="{69B47669-5F3D-4091-BDA3-87FBA3462F81}" srcOrd="0" destOrd="0" presId="urn:microsoft.com/office/officeart/2018/5/layout/IconCircleLabelList"/>
    <dgm:cxn modelId="{C32BE3A1-B2AC-4422-A663-EE101EBA7351}" type="presParOf" srcId="{33236031-6EF0-41BD-99FF-297210139CEC}" destId="{E22BE4BF-4549-484F-8D42-E882135E1F6A}" srcOrd="1" destOrd="0" presId="urn:microsoft.com/office/officeart/2018/5/layout/IconCircleLabelList"/>
    <dgm:cxn modelId="{37B56637-878B-437D-AF8B-9E64A68172B2}" type="presParOf" srcId="{33236031-6EF0-41BD-99FF-297210139CEC}" destId="{058A7D61-D969-4DC2-BCC6-B49968423203}" srcOrd="2" destOrd="0" presId="urn:microsoft.com/office/officeart/2018/5/layout/IconCircleLabelList"/>
    <dgm:cxn modelId="{3647708A-C478-43A4-8030-A42AFFB732E0}" type="presParOf" srcId="{33236031-6EF0-41BD-99FF-297210139CEC}" destId="{A887EBD8-30BF-4F39-9263-65C4D946494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5FF55-EA1A-4293-9419-E17DAB05B769}">
      <dsp:nvSpPr>
        <dsp:cNvPr id="0" name=""/>
        <dsp:cNvSpPr/>
      </dsp:nvSpPr>
      <dsp:spPr>
        <a:xfrm>
          <a:off x="592801" y="55771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12CDF-0DA2-4959-85F0-5A18237C2777}">
      <dsp:nvSpPr>
        <dsp:cNvPr id="0" name=""/>
        <dsp:cNvSpPr/>
      </dsp:nvSpPr>
      <dsp:spPr>
        <a:xfrm>
          <a:off x="826801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CD205E-F027-4205-98EA-04FF84AA3266}">
      <dsp:nvSpPr>
        <dsp:cNvPr id="0" name=""/>
        <dsp:cNvSpPr/>
      </dsp:nvSpPr>
      <dsp:spPr>
        <a:xfrm>
          <a:off x="241801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Exchange Plans</a:t>
          </a:r>
        </a:p>
      </dsp:txBody>
      <dsp:txXfrm>
        <a:off x="241801" y="1997713"/>
        <a:ext cx="1800000" cy="720000"/>
      </dsp:txXfrm>
    </dsp:sp>
    <dsp:sp modelId="{4D6EA0CA-2714-489B-86AF-3626689852CF}">
      <dsp:nvSpPr>
        <dsp:cNvPr id="0" name=""/>
        <dsp:cNvSpPr/>
      </dsp:nvSpPr>
      <dsp:spPr>
        <a:xfrm>
          <a:off x="2707801" y="55771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E82A55-F3C6-42D2-B6C7-1958321C8F78}">
      <dsp:nvSpPr>
        <dsp:cNvPr id="0" name=""/>
        <dsp:cNvSpPr/>
      </dsp:nvSpPr>
      <dsp:spPr>
        <a:xfrm>
          <a:off x="2941801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3A6F46-9534-4C83-92E4-3B31E95AA36D}">
      <dsp:nvSpPr>
        <dsp:cNvPr id="0" name=""/>
        <dsp:cNvSpPr/>
      </dsp:nvSpPr>
      <dsp:spPr>
        <a:xfrm>
          <a:off x="2356801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MEWAs, AHPs</a:t>
          </a:r>
        </a:p>
      </dsp:txBody>
      <dsp:txXfrm>
        <a:off x="2356801" y="1997713"/>
        <a:ext cx="1800000" cy="720000"/>
      </dsp:txXfrm>
    </dsp:sp>
    <dsp:sp modelId="{5D01B890-6727-483D-B963-650C9C383E4C}">
      <dsp:nvSpPr>
        <dsp:cNvPr id="0" name=""/>
        <dsp:cNvSpPr/>
      </dsp:nvSpPr>
      <dsp:spPr>
        <a:xfrm>
          <a:off x="4822802" y="55771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5FB8D-A072-44AF-8084-10697DC157BA}">
      <dsp:nvSpPr>
        <dsp:cNvPr id="0" name=""/>
        <dsp:cNvSpPr/>
      </dsp:nvSpPr>
      <dsp:spPr>
        <a:xfrm>
          <a:off x="5056802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DCCBF-2BD2-493F-983A-D94C5EE2CB80}">
      <dsp:nvSpPr>
        <dsp:cNvPr id="0" name=""/>
        <dsp:cNvSpPr/>
      </dsp:nvSpPr>
      <dsp:spPr>
        <a:xfrm>
          <a:off x="4471802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Multiemployer plans </a:t>
          </a:r>
        </a:p>
      </dsp:txBody>
      <dsp:txXfrm>
        <a:off x="4471802" y="1997713"/>
        <a:ext cx="1800000" cy="720000"/>
      </dsp:txXfrm>
    </dsp:sp>
    <dsp:sp modelId="{04C67BA4-9736-448C-9DDC-DB843D4F5A5E}">
      <dsp:nvSpPr>
        <dsp:cNvPr id="0" name=""/>
        <dsp:cNvSpPr/>
      </dsp:nvSpPr>
      <dsp:spPr>
        <a:xfrm>
          <a:off x="1650301" y="316771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77B5B9-5B6C-4228-A701-7A10CB48ADC7}">
      <dsp:nvSpPr>
        <dsp:cNvPr id="0" name=""/>
        <dsp:cNvSpPr/>
      </dsp:nvSpPr>
      <dsp:spPr>
        <a:xfrm>
          <a:off x="1884301" y="3401713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7CEEC-F5F1-4534-A362-C94BC41583FB}">
      <dsp:nvSpPr>
        <dsp:cNvPr id="0" name=""/>
        <dsp:cNvSpPr/>
      </dsp:nvSpPr>
      <dsp:spPr>
        <a:xfrm>
          <a:off x="1299301" y="460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Short-term policies</a:t>
          </a:r>
        </a:p>
      </dsp:txBody>
      <dsp:txXfrm>
        <a:off x="1299301" y="4607713"/>
        <a:ext cx="1800000" cy="720000"/>
      </dsp:txXfrm>
    </dsp:sp>
    <dsp:sp modelId="{69B47669-5F3D-4091-BDA3-87FBA3462F81}">
      <dsp:nvSpPr>
        <dsp:cNvPr id="0" name=""/>
        <dsp:cNvSpPr/>
      </dsp:nvSpPr>
      <dsp:spPr>
        <a:xfrm>
          <a:off x="3765302" y="316771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BE4BF-4549-484F-8D42-E882135E1F6A}">
      <dsp:nvSpPr>
        <dsp:cNvPr id="0" name=""/>
        <dsp:cNvSpPr/>
      </dsp:nvSpPr>
      <dsp:spPr>
        <a:xfrm>
          <a:off x="3999302" y="3401713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7EBD8-30BF-4F39-9263-65C4D946494A}">
      <dsp:nvSpPr>
        <dsp:cNvPr id="0" name=""/>
        <dsp:cNvSpPr/>
      </dsp:nvSpPr>
      <dsp:spPr>
        <a:xfrm>
          <a:off x="3414302" y="460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PEOs</a:t>
          </a:r>
        </a:p>
      </dsp:txBody>
      <dsp:txXfrm>
        <a:off x="3414302" y="4607713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82F49B-8527-4E0E-83FA-792209B898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D81BD5-AB82-47D9-AEC5-95B2916C48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AB9D42B0-09B0-4EDB-9898-C56AACD9E1AC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B1C5BA-CCEB-47BB-BE47-D115321EE7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95616-3108-486F-BF51-560A72E2B7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1410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595B0713-A842-448F-A1AE-3C96D4BD4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17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9E376665-4275-45BE-839C-1575EB6301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1171575"/>
            <a:ext cx="5626100" cy="3163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6" tIns="47023" rIns="94046" bIns="470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510564"/>
            <a:ext cx="5669280" cy="3690461"/>
          </a:xfrm>
          <a:prstGeom prst="rect">
            <a:avLst/>
          </a:prstGeom>
        </p:spPr>
        <p:txBody>
          <a:bodyPr vert="horz" lIns="94046" tIns="47023" rIns="94046" bIns="470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396FC29D-D654-43D0-AF08-F2307B819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7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Professional_employer_organization#cite_note-1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m.wikipedia.org/wiki/Professional_employer_organization#cite_note-2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63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03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91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Exchange:</a:t>
            </a:r>
          </a:p>
          <a:p>
            <a:endParaRPr lang="en-US" dirty="0"/>
          </a:p>
          <a:p>
            <a:r>
              <a:rPr lang="en-US" dirty="0"/>
              <a:t>MEWAS</a:t>
            </a:r>
          </a:p>
          <a:p>
            <a:endParaRPr lang="en-US" dirty="0"/>
          </a:p>
          <a:p>
            <a:r>
              <a:rPr lang="en-US" dirty="0"/>
              <a:t>Multiemployer plans - an employee benefit plan shared by two or more employers, who are often in the same geographic area or industry. The benefits provided to workers are based on a negotiated hourly contribution made to the Multiemployer Plan on behalf of an employee by his or her employer. This provides a useful mechanism to share the costs of benefits when a worker has multiple employers or regularly switches employers, such as actors or construction workers. The terms of the plan are collectively bargained between the employers and a union, or group of unions. As set forth in the Taft-Hartley Act, these plans are governed by a board comprised equally of employer and union representatives, and are only applicable to unionized workforces. About 20 million people get benefits through a MEP.</a:t>
            </a:r>
          </a:p>
          <a:p>
            <a:r>
              <a:rPr lang="en-US" dirty="0"/>
              <a:t>Example – Screen Actors Guild-Producers pension and benefit plan, created in 1961 under SAG President Ronald Reagan.  MEPs are not available to cover independent workers without and amendment to the Taft- Hawley Act</a:t>
            </a:r>
          </a:p>
          <a:p>
            <a:endParaRPr lang="en-US" dirty="0"/>
          </a:p>
          <a:p>
            <a:r>
              <a:rPr lang="en-US" dirty="0"/>
              <a:t>The Black Car Fund – NY for-hire drivers (~130,000 drivers ~300 companies) uses a 2.5% rider surcharge to finance Worker’s Comp. It did not give competitive advantage to any marketer and was not construed as a benefit of employment but rather a legal mandate.</a:t>
            </a:r>
          </a:p>
          <a:p>
            <a:endParaRPr lang="en-US" dirty="0"/>
          </a:p>
          <a:p>
            <a:pPr fontAlgn="base"/>
            <a:r>
              <a:rPr lang="en-US" dirty="0"/>
              <a:t>PEOS - The PEO enters into a contractual co-employment agreement with its clientele. Through co-employment, the PEO becomes the employer of record for tax purposes through filing payroll taxes under its own tax identification numbers.</a:t>
            </a:r>
          </a:p>
          <a:p>
            <a:pPr fontAlgn="base"/>
            <a:r>
              <a:rPr lang="en-US" dirty="0"/>
              <a:t>As of 2017, industry gross revenues in the United States were estimated to be over US$174 billion annually. </a:t>
            </a:r>
            <a:r>
              <a:rPr lang="en-US" baseline="30000" dirty="0">
                <a:hlinkClick r:id="rId3"/>
              </a:rPr>
              <a:t>[1]</a:t>
            </a:r>
            <a:r>
              <a:rPr lang="en-US" dirty="0"/>
              <a:t> In 2017, there were 907 PEOs operating in the United States alone, servicing 3.7 million worksite employees (WSEs), which were spread over approximately 175,000 PEO clients.</a:t>
            </a:r>
            <a:r>
              <a:rPr lang="en-US" baseline="30000" dirty="0">
                <a:hlinkClick r:id="rId4"/>
              </a:rPr>
              <a:t>[2]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46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11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05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83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70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07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36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00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31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9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FC29D-D654-43D0-AF08-F2307B8196A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4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E0027-65D8-42AD-ADA7-F7591899FB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3FC0C-0C0B-41D8-BE1F-532E8C527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0A1AC-4C8A-44F4-B7C6-7CA1FE7D6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2285C-87B4-42F0-AEBA-70139088A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F01C0-B2C1-4059-BF83-EBD1AD2B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34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0FDD-B50E-48CE-8F0D-365FA8598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3A003-2D6F-4FFD-AC48-119DEDFC6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E4F1A-71F4-480B-8A6A-4E06A1640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9D5DA-EB0E-42D0-A3D1-01E43C180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38C4E-145D-4A08-9930-137E26FA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45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8548-7405-42A5-9A30-7DF41CB6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1994C-B5D5-4DBD-86C8-93D0BEB6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7C391-09D4-4922-AE36-95D1EE96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C0873-7A12-4DF8-B6CD-D57A89107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AE827-5D65-4007-8CB6-CED31CAE1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4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DFF56-4E3A-4D58-827C-DA39C283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8D69C-F6E3-4D19-86E2-6A0D88D54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C3527-30DF-47E8-9BDD-88383631F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0FE70D-4C25-4D45-8D8B-99ED7336D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3CDB5-EF2C-4301-A7FA-A2B502FC9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1E94B-C03B-46F7-B383-F0CAE753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17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A0702-7462-475D-85DB-E91538441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A2894-9163-4ACC-B536-D657EAF84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8D3BD-B420-46F1-ADC1-7AEC37894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570CF-2951-4B67-87AD-F937560F4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FBBE5-67EC-4DB4-8638-843B7711E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AA324A-371F-4991-BC07-A6738F1F9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512ECE-47AF-451F-9C84-EBACE4A8E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CA9B4-B9C2-4162-A8D0-6B025D62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7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F037B-A710-4A2A-9320-AC1773DB0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919541-FC72-449A-B92C-BFD2AFE1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ACD8E8-FF52-48E0-B8F8-C007BBF7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80D43-5BCF-40E8-8ECC-ACF6965DF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20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A74CE4-5AB4-47C4-8800-7851F1CE7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A1B6C-918D-4EC1-9A38-A44E8CB09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CD88A-AD21-4431-8928-80E3CB75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7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F5DAE-4C18-418F-9942-0E0A0E624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F1F72-E4F6-4180-9CF2-F4E39B636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54DF3-427B-4089-A886-E954B08F1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44C85-4814-425B-96CE-301AFFB3E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3B8B3C-8670-42DB-B89C-441A69362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5163B-077A-48AC-90A4-6CB876F3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2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7EB5-873E-48E6-BC8D-09006303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E41CB6-2F96-4E10-A816-CD017D7F32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EA806-CDAB-4BC7-8E4F-C3686174E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780EF-C777-4C96-AFE3-5E54AFE7A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341B70-0F88-4B13-AA6A-A1AA40E08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EF496-2F3D-49E0-8D66-3BA132EA9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5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A0A31-2990-4532-A85A-9D68B843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B1B8DD-8583-4B8A-A3C1-98F31F2C7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9763A-5E36-437B-B15D-E55D6702A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F8229-3214-4D68-98A9-2E421C16C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40FD1-2EB1-4074-8BB8-ACA2CFA21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8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C5CCDF-13E7-4A36-96DA-DBFFE657F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FE4ECB-C8AB-4B3E-A4BF-E1A54A06D5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751BA-37C3-4264-8A4C-33261A48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36DCC-50F9-42C8-B3A5-4488B194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99CB0-31D5-483B-B936-783760A2A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5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9DEEF-E628-464C-BC60-56374C040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D4C4AB-A6AF-4955-80E3-57904EE3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1A35-ABB8-4122-A58C-80240A72CF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32961-E2F9-46F5-AD9E-70888B3A86C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17813-2A96-4DD4-8E68-D8062B9BA9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93ECC-C90F-4C37-B24D-D4EAE4437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02B2A-3734-4866-A5F6-0E5106E2A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3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9F9B4-66C5-41DA-B0E0-3644023C7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1183" y="379320"/>
            <a:ext cx="9849633" cy="1324160"/>
          </a:xfrm>
        </p:spPr>
        <p:txBody>
          <a:bodyPr>
            <a:normAutofit/>
          </a:bodyPr>
          <a:lstStyle/>
          <a:p>
            <a:r>
              <a:rPr lang="en-US" sz="4000" dirty="0"/>
              <a:t>SR 325 Portable Benefits for Independent Workers Study Committee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DC4CF-4A73-4DD7-BD54-E8F713AA0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1438" y="3187544"/>
            <a:ext cx="4789118" cy="913655"/>
          </a:xfrm>
        </p:spPr>
        <p:txBody>
          <a:bodyPr>
            <a:normAutofit/>
          </a:bodyPr>
          <a:lstStyle/>
          <a:p>
            <a:r>
              <a:rPr lang="en-US" dirty="0"/>
              <a:t>Jesse Weathington</a:t>
            </a:r>
          </a:p>
          <a:p>
            <a:r>
              <a:rPr lang="en-US" sz="2000" i="1" dirty="0"/>
              <a:t>Executive Director</a:t>
            </a:r>
          </a:p>
        </p:txBody>
      </p:sp>
      <p:pic>
        <p:nvPicPr>
          <p:cNvPr id="5" name="Picture 4" descr="A picture containing bottle, red&#10;&#10;Description automatically generated">
            <a:extLst>
              <a:ext uri="{FF2B5EF4-FFF2-40B4-BE49-F238E27FC236}">
                <a16:creationId xmlns:a16="http://schemas.microsoft.com/office/drawing/2014/main" id="{79F5AF07-3F10-46B5-A46B-2F0CBF2B2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941" y="1723061"/>
            <a:ext cx="5830114" cy="1324160"/>
          </a:xfrm>
          <a:prstGeom prst="rect">
            <a:avLst/>
          </a:prstGeom>
        </p:spPr>
      </p:pic>
      <p:pic>
        <p:nvPicPr>
          <p:cNvPr id="7" name="Picture 6" descr="A picture containing fruit&#10;&#10;Description automatically generated">
            <a:extLst>
              <a:ext uri="{FF2B5EF4-FFF2-40B4-BE49-F238E27FC236}">
                <a16:creationId xmlns:a16="http://schemas.microsoft.com/office/drawing/2014/main" id="{EAB99736-25A2-4D32-858C-CF4AD352A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247786"/>
            <a:ext cx="12191999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09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07A258-5695-4A91-A2E0-F681A817D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en-US" sz="2800" dirty="0"/>
              <a:t>Relationship between </a:t>
            </a:r>
            <a:r>
              <a:rPr lang="en-US" sz="2800" dirty="0" err="1"/>
              <a:t>Nonemployer</a:t>
            </a:r>
            <a:r>
              <a:rPr lang="en-US" sz="2800" dirty="0"/>
              <a:t> firms and jobs market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8017EC2-4397-49B8-83F1-9DF8146FB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415623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Ratio changed from 8.31:1 to 6:1 in 18 years.</a:t>
            </a:r>
          </a:p>
          <a:p>
            <a:r>
              <a:rPr lang="en-US" sz="2000" dirty="0"/>
              <a:t>Total payroll employment decreased significantly during the Great Recession.</a:t>
            </a:r>
          </a:p>
          <a:p>
            <a:r>
              <a:rPr lang="en-US" sz="2000" dirty="0"/>
              <a:t>Growth in this sector has outpaced growth in payroll employment over the previous two decades.</a:t>
            </a:r>
          </a:p>
          <a:p>
            <a:pPr lvl="1"/>
            <a:r>
              <a:rPr lang="en-US" sz="1600" dirty="0"/>
              <a:t>2.6% vs. 0.8%</a:t>
            </a:r>
          </a:p>
          <a:p>
            <a:r>
              <a:rPr lang="en-US" sz="2000" dirty="0"/>
              <a:t>A 2014 study found that more than one in three workers—53 million Americans—are now freelancing.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99832B-BAA6-4229-89E4-5FFD13C3A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293" y="335902"/>
            <a:ext cx="7499707" cy="60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88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8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E9EBF18-526A-457D-816A-D72C71ED5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99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1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A98B9B-C648-42CC-B483-AE62F46C6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Portable Health Benefits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8568EE1A-5CDC-42AF-8E6B-2A5FEF898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1246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178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4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92FE33-F817-4DFE-AF85-D7B5B7DB06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295" y="643467"/>
            <a:ext cx="740341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96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6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39AFF75-A154-403C-81DC-4B6A44D65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41" y="643467"/>
            <a:ext cx="73063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12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5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EB1D1D4-B339-4103-AC99-D3145C128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295" y="643467"/>
            <a:ext cx="740341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05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05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B36310F-90B0-4207-9D2B-476002F82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551" y="643467"/>
            <a:ext cx="737889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42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C119960-3C03-4426-AE75-F72E301682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5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4F13397-2A82-4358-B1F3-4E679C616D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97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17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CC1070-4530-4A26-8B1C-DB6B7986AB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551" y="643467"/>
            <a:ext cx="737889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82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6518D98-BC95-4E8A-ACD8-4CC38548C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29" y="643467"/>
            <a:ext cx="735454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62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5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C168CBB3-1D62-44AA-96D2-04C6C21DE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029" y="643467"/>
            <a:ext cx="747794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18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F93AFDA-14B0-4914-88DC-9E6FE08BC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767" y="643467"/>
            <a:ext cx="75284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03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6181D3DC-50D5-4701-8216-B95F36389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006" y="643467"/>
            <a:ext cx="75539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44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63166E-6482-4B76-9660-6295B64D3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288881"/>
            <a:ext cx="10905066" cy="428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17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DF7283-AAAC-4BA7-B108-8363C502B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Estimated Impact of 1332 Reinsurance Program on Exchange Premiums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976766E-23D4-46D9-9779-2BB9D979B2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983583"/>
            <a:ext cx="6553545" cy="489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25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EAE49A0-76DB-4620-B171-2889B2B8F49B}"/>
</file>

<file path=customXml/itemProps2.xml><?xml version="1.0" encoding="utf-8"?>
<ds:datastoreItem xmlns:ds="http://schemas.openxmlformats.org/officeDocument/2006/customXml" ds:itemID="{D95E5B3D-43FB-46EA-A52E-15084DE1E684}"/>
</file>

<file path=customXml/itemProps3.xml><?xml version="1.0" encoding="utf-8"?>
<ds:datastoreItem xmlns:ds="http://schemas.openxmlformats.org/officeDocument/2006/customXml" ds:itemID="{46572EA8-1FD8-4202-8EB5-7C0646371BE2}"/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403</Words>
  <Application>Microsoft Office PowerPoint</Application>
  <PresentationFormat>Widescreen</PresentationFormat>
  <Paragraphs>41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SR 325 Portable Benefits for Independent Workers Study Committee</vt:lpstr>
      <vt:lpstr>Relationship between Nonemployer firms and jobs market</vt:lpstr>
      <vt:lpstr>PowerPoint Presentation</vt:lpstr>
      <vt:lpstr>Portable Health Benefits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Estimated Impact of 1332 Reinsurance Program on Exchange Premiums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 325 Portable Benefits for Independent Workers Study Committee</dc:title>
  <dc:creator>Jesse Weathington</dc:creator>
  <cp:lastModifiedBy>Jesse Weathington</cp:lastModifiedBy>
  <cp:revision>4</cp:revision>
  <cp:lastPrinted>2019-10-16T19:22:46Z</cp:lastPrinted>
  <dcterms:created xsi:type="dcterms:W3CDTF">2019-10-16T18:54:50Z</dcterms:created>
  <dcterms:modified xsi:type="dcterms:W3CDTF">2019-10-17T11:54:36Z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