
<file path=[Content_Types].xml><?xml version="1.0" encoding="utf-8"?>
<Types xmlns="http://schemas.openxmlformats.org/package/2006/content-types"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notesSlides/notesSlide30.xml" ContentType="application/vnd.openxmlformats-officedocument.presentationml.notesSlide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customXml/itemProps2.xml" ContentType="application/vnd.openxmlformats-officedocument.customXmlPropertie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Default Extension="svg" ContentType="image/svg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notesSlides/notesSlide3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slideMasters/slideMaster2.xml" ContentType="application/vnd.openxmlformats-officedocument.presentationml.slideMaster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notesSlides/notesSlide26.xml" ContentType="application/vnd.openxmlformats-officedocument.presentationml.notesSlide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Layouts/slideLayout12.xml" ContentType="application/vnd.openxmlformats-officedocument.presentationml.slideLayout+xml"/>
  <Override PartName="/ppt/diagrams/layout27.xml" ContentType="application/vnd.openxmlformats-officedocument.drawingml.diagramLayout+xml"/>
  <Override PartName="/ppt/diagrams/layout16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rawing20.xml" ContentType="application/vnd.ms-office.drawingml.diagramDrawing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drawing19.xml" ContentType="application/vnd.ms-office.drawingml.diagramDrawing+xml"/>
  <Override PartName="/ppt/notesSlides/notesSlide28.xml" ContentType="application/vnd.openxmlformats-officedocument.presentationml.notesSlide+xml"/>
  <Override PartName="/ppt/diagrams/quickStyle29.xml" ContentType="application/vnd.openxmlformats-officedocument.drawingml.diagramStyle+xml"/>
  <Override PartName="/ppt/slideLayouts/slideLayout14.xml" ContentType="application/vnd.openxmlformats-officedocument.presentationml.slideLayout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layout18.xml" ContentType="application/vnd.openxmlformats-officedocument.drawingml.diagram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colors28.xml" ContentType="application/vnd.openxmlformats-officedocument.drawingml.diagramColors+xml"/>
  <Override PartName="/ppt/notesSlides/notesSlide31.xml" ContentType="application/vnd.openxmlformats-officedocument.presentationml.notesSlide+xml"/>
  <Override PartName="/ppt/diagrams/quickStyle3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diagrams/colors20.xml" ContentType="application/vnd.openxmlformats-officedocument.drawingml.diagramColors+xml"/>
  <Default Extension="rels" ContentType="application/vnd.openxmlformats-package.relationships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quickStyle9.xml" ContentType="application/vnd.openxmlformats-officedocument.drawingml.diagramStyle+xml"/>
  <Override PartName="/ppt/diagrams/drawing30.xml" ContentType="application/vnd.ms-office.drawingml.diagramDrawing+xml"/>
  <Override PartName="/ppt/notesSlides/notesSlide5.xml" ContentType="application/vnd.openxmlformats-officedocument.presentationml.notesSlide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data30.xml" ContentType="application/vnd.openxmlformats-officedocument.drawingml.diagramData+xml"/>
  <Override PartName="/ppt/slides/slide3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layout23.xml" ContentType="application/vnd.openxmlformats-officedocument.drawingml.diagramLayout+xml"/>
  <Default Extension="jpg" ContentType="image/jpeg"/>
  <Override PartName="/ppt/slides/slide8.xml" ContentType="application/vnd.openxmlformats-officedocument.presentationml.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quickStyle17.xml" ContentType="application/vnd.openxmlformats-officedocument.drawingml.diagramStyle+xml"/>
  <Override PartName="/ppt/diagrams/drawing1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7"/>
  </p:notesMasterIdLst>
  <p:sldIdLst>
    <p:sldId id="262" r:id="rId3"/>
    <p:sldId id="340" r:id="rId4"/>
    <p:sldId id="392" r:id="rId5"/>
    <p:sldId id="274" r:id="rId6"/>
    <p:sldId id="292" r:id="rId7"/>
    <p:sldId id="388" r:id="rId8"/>
    <p:sldId id="334" r:id="rId9"/>
    <p:sldId id="393" r:id="rId10"/>
    <p:sldId id="391" r:id="rId11"/>
    <p:sldId id="264" r:id="rId12"/>
    <p:sldId id="325" r:id="rId13"/>
    <p:sldId id="306" r:id="rId14"/>
    <p:sldId id="358" r:id="rId15"/>
    <p:sldId id="319" r:id="rId16"/>
    <p:sldId id="318" r:id="rId17"/>
    <p:sldId id="320" r:id="rId18"/>
    <p:sldId id="331" r:id="rId19"/>
    <p:sldId id="355" r:id="rId20"/>
    <p:sldId id="354" r:id="rId21"/>
    <p:sldId id="399" r:id="rId22"/>
    <p:sldId id="398" r:id="rId23"/>
    <p:sldId id="394" r:id="rId24"/>
    <p:sldId id="382" r:id="rId25"/>
    <p:sldId id="383" r:id="rId26"/>
    <p:sldId id="384" r:id="rId27"/>
    <p:sldId id="385" r:id="rId28"/>
    <p:sldId id="395" r:id="rId29"/>
    <p:sldId id="335" r:id="rId30"/>
    <p:sldId id="338" r:id="rId31"/>
    <p:sldId id="343" r:id="rId32"/>
    <p:sldId id="350" r:id="rId33"/>
    <p:sldId id="337" r:id="rId34"/>
    <p:sldId id="359" r:id="rId35"/>
    <p:sldId id="400" r:id="rId3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E57"/>
    <a:srgbClr val="6CB33F"/>
    <a:srgbClr val="E7EEF2"/>
    <a:srgbClr val="5C1810"/>
    <a:srgbClr val="F9F9F7"/>
    <a:srgbClr val="FCFAF9"/>
    <a:srgbClr val="541209"/>
    <a:srgbClr val="232323"/>
    <a:srgbClr val="CBDAE4"/>
    <a:srgbClr val="E7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25" autoAdjust="0"/>
    <p:restoredTop sz="94728" autoAdjust="0"/>
  </p:normalViewPr>
  <p:slideViewPr>
    <p:cSldViewPr snapToGrid="0">
      <p:cViewPr varScale="1">
        <p:scale>
          <a:sx n="101" d="100"/>
          <a:sy n="101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9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ustomXml" Target="../customXml/item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customXml" Target="../customXml/item2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C7839-42F2-4562-B009-35B043CCDC9E}">
      <dgm:prSet phldrT="[Text]"/>
      <dgm:spPr/>
      <dgm:t>
        <a:bodyPr/>
        <a:lstStyle/>
        <a:p>
          <a:r>
            <a:rPr lang="en-US" dirty="0"/>
            <a:t>Teacher training for dyslexia</a:t>
          </a:r>
        </a:p>
      </dgm:t>
    </dgm:pt>
    <dgm:pt modelId="{82E4A989-F33D-409B-8ACE-EA132DB35842}" type="parTrans" cxnId="{2AAAE8C3-6516-44B2-8F39-619DC33C7B2A}">
      <dgm:prSet/>
      <dgm:spPr/>
      <dgm:t>
        <a:bodyPr/>
        <a:lstStyle/>
        <a:p>
          <a:endParaRPr lang="en-US"/>
        </a:p>
      </dgm:t>
    </dgm:pt>
    <dgm:pt modelId="{961AB811-19E0-4FB4-AD3E-4FD108DC8405}" type="sibTrans" cxnId="{2AAAE8C3-6516-44B2-8F39-619DC33C7B2A}">
      <dgm:prSet/>
      <dgm:spPr/>
      <dgm:t>
        <a:bodyPr/>
        <a:lstStyle/>
        <a:p>
          <a:endParaRPr lang="en-US"/>
        </a:p>
      </dgm:t>
    </dgm:pt>
    <dgm:pt modelId="{7275868F-B76D-4A9C-80B3-54C00A01AB29}">
      <dgm:prSet phldrT="[Text]"/>
      <dgm:spPr/>
      <dgm:t>
        <a:bodyPr/>
        <a:lstStyle/>
        <a:p>
          <a:r>
            <a:rPr lang="en-US" dirty="0"/>
            <a:t>Leveraging funds to support students with dyslexia</a:t>
          </a:r>
        </a:p>
      </dgm:t>
    </dgm:pt>
    <dgm:pt modelId="{494CAD80-E15E-4045-AA54-4D356B5307F9}" type="parTrans" cxnId="{8B834F29-6677-4FAD-852B-CC1D9A9A2B74}">
      <dgm:prSet/>
      <dgm:spPr/>
      <dgm:t>
        <a:bodyPr/>
        <a:lstStyle/>
        <a:p>
          <a:endParaRPr lang="en-US"/>
        </a:p>
      </dgm:t>
    </dgm:pt>
    <dgm:pt modelId="{A843D18F-68E5-4B17-A869-415E71680309}" type="sibTrans" cxnId="{8B834F29-6677-4FAD-852B-CC1D9A9A2B74}">
      <dgm:prSet/>
      <dgm:spPr/>
      <dgm:t>
        <a:bodyPr/>
        <a:lstStyle/>
        <a:p>
          <a:endParaRPr lang="en-US"/>
        </a:p>
      </dgm:t>
    </dgm:pt>
    <dgm:pt modelId="{5071B50B-3988-44F1-9DC9-96DE71B3F4F6}">
      <dgm:prSet/>
      <dgm:spPr/>
      <dgm:t>
        <a:bodyPr/>
        <a:lstStyle/>
        <a:p>
          <a:r>
            <a:rPr lang="en-US" dirty="0"/>
            <a:t>Screening to identify all at-risk readers</a:t>
          </a:r>
        </a:p>
      </dgm:t>
    </dgm:pt>
    <dgm:pt modelId="{D0E9F051-4F93-4C4E-ACCA-22DB01A4266F}" type="parTrans" cxnId="{F5D511C6-9F43-47B2-A8B0-4993DBEBA86C}">
      <dgm:prSet/>
      <dgm:spPr/>
      <dgm:t>
        <a:bodyPr/>
        <a:lstStyle/>
        <a:p>
          <a:endParaRPr lang="en-US"/>
        </a:p>
      </dgm:t>
    </dgm:pt>
    <dgm:pt modelId="{C5137756-0FD3-4DA1-A6C3-E25B92831CD7}" type="sibTrans" cxnId="{F5D511C6-9F43-47B2-A8B0-4993DBEBA86C}">
      <dgm:prSet/>
      <dgm:spPr/>
      <dgm:t>
        <a:bodyPr/>
        <a:lstStyle/>
        <a:p>
          <a:endParaRPr lang="en-US"/>
        </a:p>
      </dgm:t>
    </dgm:pt>
    <dgm:pt modelId="{D5EF8114-91FD-41AB-897F-C5D86F45CED4}">
      <dgm:prSet/>
      <dgm:spPr/>
      <dgm:t>
        <a:bodyPr/>
        <a:lstStyle/>
        <a:p>
          <a:r>
            <a:rPr lang="en-US" dirty="0"/>
            <a:t>Evidence-based reading instruction and intervention</a:t>
          </a:r>
        </a:p>
      </dgm:t>
    </dgm:pt>
    <dgm:pt modelId="{A798F334-20B7-4E52-B2E7-6568464FE5C5}" type="parTrans" cxnId="{B279E566-19F1-4AD1-B5B6-0F28AAD921CA}">
      <dgm:prSet/>
      <dgm:spPr/>
      <dgm:t>
        <a:bodyPr/>
        <a:lstStyle/>
        <a:p>
          <a:endParaRPr lang="en-US"/>
        </a:p>
      </dgm:t>
    </dgm:pt>
    <dgm:pt modelId="{A59D66CF-6BD5-4326-844D-6BC724C30CEC}" type="sibTrans" cxnId="{B279E566-19F1-4AD1-B5B6-0F28AAD921CA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4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4"/>
      <dgm:spPr/>
    </dgm:pt>
    <dgm:pt modelId="{6AA68694-28F6-48B8-967E-348750C30133}" type="pres">
      <dgm:prSet presAssocID="{DB480B25-C0D1-40B7-B37C-ACB436C63668}" presName="dstNode" presStyleLbl="node1" presStyleIdx="0" presStyleCnt="4"/>
      <dgm:spPr/>
    </dgm:pt>
    <dgm:pt modelId="{D5F7BA1F-4025-4B6C-A9AE-CD9104449D91}" type="pres">
      <dgm:prSet presAssocID="{D5EF8114-91FD-41AB-897F-C5D86F45CED4}" presName="text_1" presStyleLbl="node1" presStyleIdx="0" presStyleCnt="4">
        <dgm:presLayoutVars>
          <dgm:bulletEnabled val="1"/>
        </dgm:presLayoutVars>
      </dgm:prSet>
      <dgm:spPr/>
    </dgm:pt>
    <dgm:pt modelId="{71B011FF-605C-4546-81D7-D2F2BAF91DF9}" type="pres">
      <dgm:prSet presAssocID="{D5EF8114-91FD-41AB-897F-C5D86F45CED4}" presName="accent_1" presStyleCnt="0"/>
      <dgm:spPr/>
    </dgm:pt>
    <dgm:pt modelId="{BB800F9C-CE80-4E11-B8D8-AE79B1932E8D}" type="pres">
      <dgm:prSet presAssocID="{D5EF8114-91FD-41AB-897F-C5D86F45CED4}" presName="accentRepeatNode" presStyleLbl="solidFgAcc1" presStyleIdx="0" presStyleCnt="4"/>
      <dgm:spPr/>
    </dgm:pt>
    <dgm:pt modelId="{043C8509-6918-409A-B297-E1AE5A2807F6}" type="pres">
      <dgm:prSet presAssocID="{5071B50B-3988-44F1-9DC9-96DE71B3F4F6}" presName="text_2" presStyleLbl="node1" presStyleIdx="1" presStyleCnt="4">
        <dgm:presLayoutVars>
          <dgm:bulletEnabled val="1"/>
        </dgm:presLayoutVars>
      </dgm:prSet>
      <dgm:spPr/>
    </dgm:pt>
    <dgm:pt modelId="{E423EFF3-F5A6-43DB-9B2A-043ACB462444}" type="pres">
      <dgm:prSet presAssocID="{5071B50B-3988-44F1-9DC9-96DE71B3F4F6}" presName="accent_2" presStyleCnt="0"/>
      <dgm:spPr/>
    </dgm:pt>
    <dgm:pt modelId="{D656FAAF-1A9C-4B26-95FB-7CCADF0369F6}" type="pres">
      <dgm:prSet presAssocID="{5071B50B-3988-44F1-9DC9-96DE71B3F4F6}" presName="accentRepeatNode" presStyleLbl="solidFgAcc1" presStyleIdx="1" presStyleCnt="4"/>
      <dgm:spPr/>
    </dgm:pt>
    <dgm:pt modelId="{664512BB-BE84-47C2-82B1-88311D8DD301}" type="pres">
      <dgm:prSet presAssocID="{178C7839-42F2-4562-B009-35B043CCDC9E}" presName="text_3" presStyleLbl="node1" presStyleIdx="2" presStyleCnt="4">
        <dgm:presLayoutVars>
          <dgm:bulletEnabled val="1"/>
        </dgm:presLayoutVars>
      </dgm:prSet>
      <dgm:spPr/>
    </dgm:pt>
    <dgm:pt modelId="{2F44984C-DB85-4A7A-89C8-47B85E5E1351}" type="pres">
      <dgm:prSet presAssocID="{178C7839-42F2-4562-B009-35B043CCDC9E}" presName="accent_3" presStyleCnt="0"/>
      <dgm:spPr/>
    </dgm:pt>
    <dgm:pt modelId="{75CEB69A-FDCC-45BE-B4D3-2C205F872C51}" type="pres">
      <dgm:prSet presAssocID="{178C7839-42F2-4562-B009-35B043CCDC9E}" presName="accentRepeatNode" presStyleLbl="solidFgAcc1" presStyleIdx="2" presStyleCnt="4"/>
      <dgm:spPr/>
    </dgm:pt>
    <dgm:pt modelId="{38CBCD45-C8F2-4B7E-B64E-7019E26F07E5}" type="pres">
      <dgm:prSet presAssocID="{7275868F-B76D-4A9C-80B3-54C00A01AB29}" presName="text_4" presStyleLbl="node1" presStyleIdx="3" presStyleCnt="4">
        <dgm:presLayoutVars>
          <dgm:bulletEnabled val="1"/>
        </dgm:presLayoutVars>
      </dgm:prSet>
      <dgm:spPr/>
    </dgm:pt>
    <dgm:pt modelId="{0EF25D15-5ADC-4612-8A3F-9C2D6ABBB0E3}" type="pres">
      <dgm:prSet presAssocID="{7275868F-B76D-4A9C-80B3-54C00A01AB29}" presName="accent_4" presStyleCnt="0"/>
      <dgm:spPr/>
    </dgm:pt>
    <dgm:pt modelId="{FCB0A455-C3FF-48D4-8505-BB289AFF04ED}" type="pres">
      <dgm:prSet presAssocID="{7275868F-B76D-4A9C-80B3-54C00A01AB29}" presName="accentRepeatNode" presStyleLbl="solidFgAcc1" presStyleIdx="3" presStyleCnt="4"/>
      <dgm:spPr/>
    </dgm:pt>
  </dgm:ptLst>
  <dgm:cxnLst>
    <dgm:cxn modelId="{904ECB09-C4AB-41AD-8D4A-A3713A4A7A2D}" type="presOf" srcId="{A59D66CF-6BD5-4326-844D-6BC724C30CEC}" destId="{63D0E578-76CB-4081-B05F-ADD19E1ADBCD}" srcOrd="0" destOrd="0" presId="urn:microsoft.com/office/officeart/2008/layout/VerticalCurvedList"/>
    <dgm:cxn modelId="{8B834F29-6677-4FAD-852B-CC1D9A9A2B74}" srcId="{DB480B25-C0D1-40B7-B37C-ACB436C63668}" destId="{7275868F-B76D-4A9C-80B3-54C00A01AB29}" srcOrd="3" destOrd="0" parTransId="{494CAD80-E15E-4045-AA54-4D356B5307F9}" sibTransId="{A843D18F-68E5-4B17-A869-415E71680309}"/>
    <dgm:cxn modelId="{D087CC3E-D522-4BA5-ABA9-043B8CE6227B}" type="presOf" srcId="{178C7839-42F2-4562-B009-35B043CCDC9E}" destId="{664512BB-BE84-47C2-82B1-88311D8DD301}" srcOrd="0" destOrd="0" presId="urn:microsoft.com/office/officeart/2008/layout/VerticalCurvedList"/>
    <dgm:cxn modelId="{B279E566-19F1-4AD1-B5B6-0F28AAD921CA}" srcId="{DB480B25-C0D1-40B7-B37C-ACB436C63668}" destId="{D5EF8114-91FD-41AB-897F-C5D86F45CED4}" srcOrd="0" destOrd="0" parTransId="{A798F334-20B7-4E52-B2E7-6568464FE5C5}" sibTransId="{A59D66CF-6BD5-4326-844D-6BC724C30CEC}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2AAAE8C3-6516-44B2-8F39-619DC33C7B2A}" srcId="{DB480B25-C0D1-40B7-B37C-ACB436C63668}" destId="{178C7839-42F2-4562-B009-35B043CCDC9E}" srcOrd="2" destOrd="0" parTransId="{82E4A989-F33D-409B-8ACE-EA132DB35842}" sibTransId="{961AB811-19E0-4FB4-AD3E-4FD108DC8405}"/>
    <dgm:cxn modelId="{F5D511C6-9F43-47B2-A8B0-4993DBEBA86C}" srcId="{DB480B25-C0D1-40B7-B37C-ACB436C63668}" destId="{5071B50B-3988-44F1-9DC9-96DE71B3F4F6}" srcOrd="1" destOrd="0" parTransId="{D0E9F051-4F93-4C4E-ACCA-22DB01A4266F}" sibTransId="{C5137756-0FD3-4DA1-A6C3-E25B92831CD7}"/>
    <dgm:cxn modelId="{50E8EDD5-F402-4B79-A481-DCD24D79F47B}" type="presOf" srcId="{7275868F-B76D-4A9C-80B3-54C00A01AB29}" destId="{38CBCD45-C8F2-4B7E-B64E-7019E26F07E5}" srcOrd="0" destOrd="0" presId="urn:microsoft.com/office/officeart/2008/layout/VerticalCurvedList"/>
    <dgm:cxn modelId="{3D7AD9D9-3FC3-4C98-B654-0DAEFE58034F}" type="presOf" srcId="{5071B50B-3988-44F1-9DC9-96DE71B3F4F6}" destId="{043C8509-6918-409A-B297-E1AE5A2807F6}" srcOrd="0" destOrd="0" presId="urn:microsoft.com/office/officeart/2008/layout/VerticalCurvedList"/>
    <dgm:cxn modelId="{B8249AF6-8935-480C-9E8E-45723D3B9191}" type="presOf" srcId="{D5EF8114-91FD-41AB-897F-C5D86F45CED4}" destId="{D5F7BA1F-4025-4B6C-A9AE-CD9104449D9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141BA128-7387-40AB-B558-EFFC783A642F}" type="presParOf" srcId="{1B342125-C678-4FEF-885F-62E90AE621D7}" destId="{D5F7BA1F-4025-4B6C-A9AE-CD9104449D91}" srcOrd="1" destOrd="0" presId="urn:microsoft.com/office/officeart/2008/layout/VerticalCurvedList"/>
    <dgm:cxn modelId="{9EB8C923-2BE8-43DD-BD8F-E648297C2AD3}" type="presParOf" srcId="{1B342125-C678-4FEF-885F-62E90AE621D7}" destId="{71B011FF-605C-4546-81D7-D2F2BAF91DF9}" srcOrd="2" destOrd="0" presId="urn:microsoft.com/office/officeart/2008/layout/VerticalCurvedList"/>
    <dgm:cxn modelId="{3F9224AE-37FE-4125-A5D9-DACC1EA93B32}" type="presParOf" srcId="{71B011FF-605C-4546-81D7-D2F2BAF91DF9}" destId="{BB800F9C-CE80-4E11-B8D8-AE79B1932E8D}" srcOrd="0" destOrd="0" presId="urn:microsoft.com/office/officeart/2008/layout/VerticalCurvedList"/>
    <dgm:cxn modelId="{40ADE922-A53B-41B3-8AAF-BA24EE2BE59C}" type="presParOf" srcId="{1B342125-C678-4FEF-885F-62E90AE621D7}" destId="{043C8509-6918-409A-B297-E1AE5A2807F6}" srcOrd="3" destOrd="0" presId="urn:microsoft.com/office/officeart/2008/layout/VerticalCurvedList"/>
    <dgm:cxn modelId="{833482D6-27FA-4FCC-B085-E24ED4C0523D}" type="presParOf" srcId="{1B342125-C678-4FEF-885F-62E90AE621D7}" destId="{E423EFF3-F5A6-43DB-9B2A-043ACB462444}" srcOrd="4" destOrd="0" presId="urn:microsoft.com/office/officeart/2008/layout/VerticalCurvedList"/>
    <dgm:cxn modelId="{BDEA7938-852C-4C63-AF07-E6E7C037EC3F}" type="presParOf" srcId="{E423EFF3-F5A6-43DB-9B2A-043ACB462444}" destId="{D656FAAF-1A9C-4B26-95FB-7CCADF0369F6}" srcOrd="0" destOrd="0" presId="urn:microsoft.com/office/officeart/2008/layout/VerticalCurvedList"/>
    <dgm:cxn modelId="{25998028-CCF3-48BD-A37C-554E85CDB5DD}" type="presParOf" srcId="{1B342125-C678-4FEF-885F-62E90AE621D7}" destId="{664512BB-BE84-47C2-82B1-88311D8DD301}" srcOrd="5" destOrd="0" presId="urn:microsoft.com/office/officeart/2008/layout/VerticalCurvedList"/>
    <dgm:cxn modelId="{04C08F36-BC51-41B0-ADB0-01FE2DC0FDD7}" type="presParOf" srcId="{1B342125-C678-4FEF-885F-62E90AE621D7}" destId="{2F44984C-DB85-4A7A-89C8-47B85E5E1351}" srcOrd="6" destOrd="0" presId="urn:microsoft.com/office/officeart/2008/layout/VerticalCurvedList"/>
    <dgm:cxn modelId="{306ED973-D679-41D4-B126-B84CB47BB2C7}" type="presParOf" srcId="{2F44984C-DB85-4A7A-89C8-47B85E5E1351}" destId="{75CEB69A-FDCC-45BE-B4D3-2C205F872C51}" srcOrd="0" destOrd="0" presId="urn:microsoft.com/office/officeart/2008/layout/VerticalCurvedList"/>
    <dgm:cxn modelId="{725D086B-6916-4212-9283-678973CC803C}" type="presParOf" srcId="{1B342125-C678-4FEF-885F-62E90AE621D7}" destId="{38CBCD45-C8F2-4B7E-B64E-7019E26F07E5}" srcOrd="7" destOrd="0" presId="urn:microsoft.com/office/officeart/2008/layout/VerticalCurvedList"/>
    <dgm:cxn modelId="{15F1CA6C-DB2D-426F-BB50-612A954AEB92}" type="presParOf" srcId="{1B342125-C678-4FEF-885F-62E90AE621D7}" destId="{0EF25D15-5ADC-4612-8A3F-9C2D6ABBB0E3}" srcOrd="8" destOrd="0" presId="urn:microsoft.com/office/officeart/2008/layout/VerticalCurvedList"/>
    <dgm:cxn modelId="{DA90AA1B-556D-48A6-851B-39BC5025EC35}" type="presParOf" srcId="{0EF25D15-5ADC-4612-8A3F-9C2D6ABBB0E3}" destId="{FCB0A455-C3FF-48D4-8505-BB289AFF04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C7839-42F2-4562-B009-35B043CCDC9E}">
      <dgm:prSet phldrT="[Text]"/>
      <dgm:spPr/>
      <dgm:t>
        <a:bodyPr/>
        <a:lstStyle/>
        <a:p>
          <a:r>
            <a:rPr lang="en-US" dirty="0"/>
            <a:t>Teacher training for dyslexia</a:t>
          </a:r>
        </a:p>
      </dgm:t>
    </dgm:pt>
    <dgm:pt modelId="{82E4A989-F33D-409B-8ACE-EA132DB35842}" type="parTrans" cxnId="{2AAAE8C3-6516-44B2-8F39-619DC33C7B2A}">
      <dgm:prSet/>
      <dgm:spPr/>
      <dgm:t>
        <a:bodyPr/>
        <a:lstStyle/>
        <a:p>
          <a:endParaRPr lang="en-US"/>
        </a:p>
      </dgm:t>
    </dgm:pt>
    <dgm:pt modelId="{961AB811-19E0-4FB4-AD3E-4FD108DC8405}" type="sibTrans" cxnId="{2AAAE8C3-6516-44B2-8F39-619DC33C7B2A}">
      <dgm:prSet/>
      <dgm:spPr/>
      <dgm:t>
        <a:bodyPr/>
        <a:lstStyle/>
        <a:p>
          <a:endParaRPr lang="en-US"/>
        </a:p>
      </dgm:t>
    </dgm:pt>
    <dgm:pt modelId="{7275868F-B76D-4A9C-80B3-54C00A01AB29}">
      <dgm:prSet phldrT="[Text]"/>
      <dgm:spPr/>
      <dgm:t>
        <a:bodyPr/>
        <a:lstStyle/>
        <a:p>
          <a:r>
            <a:rPr lang="en-US" dirty="0"/>
            <a:t>Using state funds to support students with dyslexia</a:t>
          </a:r>
        </a:p>
      </dgm:t>
    </dgm:pt>
    <dgm:pt modelId="{494CAD80-E15E-4045-AA54-4D356B5307F9}" type="parTrans" cxnId="{8B834F29-6677-4FAD-852B-CC1D9A9A2B74}">
      <dgm:prSet/>
      <dgm:spPr/>
      <dgm:t>
        <a:bodyPr/>
        <a:lstStyle/>
        <a:p>
          <a:endParaRPr lang="en-US"/>
        </a:p>
      </dgm:t>
    </dgm:pt>
    <dgm:pt modelId="{A843D18F-68E5-4B17-A869-415E71680309}" type="sibTrans" cxnId="{8B834F29-6677-4FAD-852B-CC1D9A9A2B74}">
      <dgm:prSet/>
      <dgm:spPr/>
      <dgm:t>
        <a:bodyPr/>
        <a:lstStyle/>
        <a:p>
          <a:endParaRPr lang="en-US"/>
        </a:p>
      </dgm:t>
    </dgm:pt>
    <dgm:pt modelId="{5071B50B-3988-44F1-9DC9-96DE71B3F4F6}">
      <dgm:prSet/>
      <dgm:spPr/>
      <dgm:t>
        <a:bodyPr/>
        <a:lstStyle/>
        <a:p>
          <a:r>
            <a:rPr lang="en-US" dirty="0"/>
            <a:t>Screening to identify all at-risk readers</a:t>
          </a:r>
        </a:p>
      </dgm:t>
    </dgm:pt>
    <dgm:pt modelId="{D0E9F051-4F93-4C4E-ACCA-22DB01A4266F}" type="parTrans" cxnId="{F5D511C6-9F43-47B2-A8B0-4993DBEBA86C}">
      <dgm:prSet/>
      <dgm:spPr/>
      <dgm:t>
        <a:bodyPr/>
        <a:lstStyle/>
        <a:p>
          <a:endParaRPr lang="en-US"/>
        </a:p>
      </dgm:t>
    </dgm:pt>
    <dgm:pt modelId="{C5137756-0FD3-4DA1-A6C3-E25B92831CD7}" type="sibTrans" cxnId="{F5D511C6-9F43-47B2-A8B0-4993DBEBA86C}">
      <dgm:prSet/>
      <dgm:spPr/>
      <dgm:t>
        <a:bodyPr/>
        <a:lstStyle/>
        <a:p>
          <a:endParaRPr lang="en-US"/>
        </a:p>
      </dgm:t>
    </dgm:pt>
    <dgm:pt modelId="{D5EF8114-91FD-41AB-897F-C5D86F45CED4}">
      <dgm:prSet/>
      <dgm:spPr/>
      <dgm:t>
        <a:bodyPr/>
        <a:lstStyle/>
        <a:p>
          <a:r>
            <a:rPr lang="en-US" dirty="0"/>
            <a:t>Evidence-based reading instruction and intervention</a:t>
          </a:r>
        </a:p>
      </dgm:t>
    </dgm:pt>
    <dgm:pt modelId="{A798F334-20B7-4E52-B2E7-6568464FE5C5}" type="parTrans" cxnId="{B279E566-19F1-4AD1-B5B6-0F28AAD921CA}">
      <dgm:prSet/>
      <dgm:spPr/>
      <dgm:t>
        <a:bodyPr/>
        <a:lstStyle/>
        <a:p>
          <a:endParaRPr lang="en-US"/>
        </a:p>
      </dgm:t>
    </dgm:pt>
    <dgm:pt modelId="{A59D66CF-6BD5-4326-844D-6BC724C30CEC}" type="sibTrans" cxnId="{B279E566-19F1-4AD1-B5B6-0F28AAD921CA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4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4"/>
      <dgm:spPr/>
    </dgm:pt>
    <dgm:pt modelId="{6AA68694-28F6-48B8-967E-348750C30133}" type="pres">
      <dgm:prSet presAssocID="{DB480B25-C0D1-40B7-B37C-ACB436C63668}" presName="dstNode" presStyleLbl="node1" presStyleIdx="0" presStyleCnt="4"/>
      <dgm:spPr/>
    </dgm:pt>
    <dgm:pt modelId="{D5F7BA1F-4025-4B6C-A9AE-CD9104449D91}" type="pres">
      <dgm:prSet presAssocID="{D5EF8114-91FD-41AB-897F-C5D86F45CED4}" presName="text_1" presStyleLbl="node1" presStyleIdx="0" presStyleCnt="4">
        <dgm:presLayoutVars>
          <dgm:bulletEnabled val="1"/>
        </dgm:presLayoutVars>
      </dgm:prSet>
      <dgm:spPr/>
    </dgm:pt>
    <dgm:pt modelId="{71B011FF-605C-4546-81D7-D2F2BAF91DF9}" type="pres">
      <dgm:prSet presAssocID="{D5EF8114-91FD-41AB-897F-C5D86F45CED4}" presName="accent_1" presStyleCnt="0"/>
      <dgm:spPr/>
    </dgm:pt>
    <dgm:pt modelId="{BB800F9C-CE80-4E11-B8D8-AE79B1932E8D}" type="pres">
      <dgm:prSet presAssocID="{D5EF8114-91FD-41AB-897F-C5D86F45CED4}" presName="accentRepeatNode" presStyleLbl="solidFgAcc1" presStyleIdx="0" presStyleCnt="4"/>
      <dgm:spPr/>
    </dgm:pt>
    <dgm:pt modelId="{043C8509-6918-409A-B297-E1AE5A2807F6}" type="pres">
      <dgm:prSet presAssocID="{5071B50B-3988-44F1-9DC9-96DE71B3F4F6}" presName="text_2" presStyleLbl="node1" presStyleIdx="1" presStyleCnt="4">
        <dgm:presLayoutVars>
          <dgm:bulletEnabled val="1"/>
        </dgm:presLayoutVars>
      </dgm:prSet>
      <dgm:spPr/>
    </dgm:pt>
    <dgm:pt modelId="{E423EFF3-F5A6-43DB-9B2A-043ACB462444}" type="pres">
      <dgm:prSet presAssocID="{5071B50B-3988-44F1-9DC9-96DE71B3F4F6}" presName="accent_2" presStyleCnt="0"/>
      <dgm:spPr/>
    </dgm:pt>
    <dgm:pt modelId="{D656FAAF-1A9C-4B26-95FB-7CCADF0369F6}" type="pres">
      <dgm:prSet presAssocID="{5071B50B-3988-44F1-9DC9-96DE71B3F4F6}" presName="accentRepeatNode" presStyleLbl="solidFgAcc1" presStyleIdx="1" presStyleCnt="4"/>
      <dgm:spPr/>
    </dgm:pt>
    <dgm:pt modelId="{664512BB-BE84-47C2-82B1-88311D8DD301}" type="pres">
      <dgm:prSet presAssocID="{178C7839-42F2-4562-B009-35B043CCDC9E}" presName="text_3" presStyleLbl="node1" presStyleIdx="2" presStyleCnt="4">
        <dgm:presLayoutVars>
          <dgm:bulletEnabled val="1"/>
        </dgm:presLayoutVars>
      </dgm:prSet>
      <dgm:spPr/>
    </dgm:pt>
    <dgm:pt modelId="{2F44984C-DB85-4A7A-89C8-47B85E5E1351}" type="pres">
      <dgm:prSet presAssocID="{178C7839-42F2-4562-B009-35B043CCDC9E}" presName="accent_3" presStyleCnt="0"/>
      <dgm:spPr/>
    </dgm:pt>
    <dgm:pt modelId="{75CEB69A-FDCC-45BE-B4D3-2C205F872C51}" type="pres">
      <dgm:prSet presAssocID="{178C7839-42F2-4562-B009-35B043CCDC9E}" presName="accentRepeatNode" presStyleLbl="solidFgAcc1" presStyleIdx="2" presStyleCnt="4"/>
      <dgm:spPr/>
    </dgm:pt>
    <dgm:pt modelId="{38CBCD45-C8F2-4B7E-B64E-7019E26F07E5}" type="pres">
      <dgm:prSet presAssocID="{7275868F-B76D-4A9C-80B3-54C00A01AB29}" presName="text_4" presStyleLbl="node1" presStyleIdx="3" presStyleCnt="4">
        <dgm:presLayoutVars>
          <dgm:bulletEnabled val="1"/>
        </dgm:presLayoutVars>
      </dgm:prSet>
      <dgm:spPr/>
    </dgm:pt>
    <dgm:pt modelId="{0EF25D15-5ADC-4612-8A3F-9C2D6ABBB0E3}" type="pres">
      <dgm:prSet presAssocID="{7275868F-B76D-4A9C-80B3-54C00A01AB29}" presName="accent_4" presStyleCnt="0"/>
      <dgm:spPr/>
    </dgm:pt>
    <dgm:pt modelId="{FCB0A455-C3FF-48D4-8505-BB289AFF04ED}" type="pres">
      <dgm:prSet presAssocID="{7275868F-B76D-4A9C-80B3-54C00A01AB29}" presName="accentRepeatNode" presStyleLbl="solidFgAcc1" presStyleIdx="3" presStyleCnt="4"/>
      <dgm:spPr/>
    </dgm:pt>
  </dgm:ptLst>
  <dgm:cxnLst>
    <dgm:cxn modelId="{904ECB09-C4AB-41AD-8D4A-A3713A4A7A2D}" type="presOf" srcId="{A59D66CF-6BD5-4326-844D-6BC724C30CEC}" destId="{63D0E578-76CB-4081-B05F-ADD19E1ADBCD}" srcOrd="0" destOrd="0" presId="urn:microsoft.com/office/officeart/2008/layout/VerticalCurvedList"/>
    <dgm:cxn modelId="{8B834F29-6677-4FAD-852B-CC1D9A9A2B74}" srcId="{DB480B25-C0D1-40B7-B37C-ACB436C63668}" destId="{7275868F-B76D-4A9C-80B3-54C00A01AB29}" srcOrd="3" destOrd="0" parTransId="{494CAD80-E15E-4045-AA54-4D356B5307F9}" sibTransId="{A843D18F-68E5-4B17-A869-415E71680309}"/>
    <dgm:cxn modelId="{D087CC3E-D522-4BA5-ABA9-043B8CE6227B}" type="presOf" srcId="{178C7839-42F2-4562-B009-35B043CCDC9E}" destId="{664512BB-BE84-47C2-82B1-88311D8DD301}" srcOrd="0" destOrd="0" presId="urn:microsoft.com/office/officeart/2008/layout/VerticalCurvedList"/>
    <dgm:cxn modelId="{B279E566-19F1-4AD1-B5B6-0F28AAD921CA}" srcId="{DB480B25-C0D1-40B7-B37C-ACB436C63668}" destId="{D5EF8114-91FD-41AB-897F-C5D86F45CED4}" srcOrd="0" destOrd="0" parTransId="{A798F334-20B7-4E52-B2E7-6568464FE5C5}" sibTransId="{A59D66CF-6BD5-4326-844D-6BC724C30CEC}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2AAAE8C3-6516-44B2-8F39-619DC33C7B2A}" srcId="{DB480B25-C0D1-40B7-B37C-ACB436C63668}" destId="{178C7839-42F2-4562-B009-35B043CCDC9E}" srcOrd="2" destOrd="0" parTransId="{82E4A989-F33D-409B-8ACE-EA132DB35842}" sibTransId="{961AB811-19E0-4FB4-AD3E-4FD108DC8405}"/>
    <dgm:cxn modelId="{F5D511C6-9F43-47B2-A8B0-4993DBEBA86C}" srcId="{DB480B25-C0D1-40B7-B37C-ACB436C63668}" destId="{5071B50B-3988-44F1-9DC9-96DE71B3F4F6}" srcOrd="1" destOrd="0" parTransId="{D0E9F051-4F93-4C4E-ACCA-22DB01A4266F}" sibTransId="{C5137756-0FD3-4DA1-A6C3-E25B92831CD7}"/>
    <dgm:cxn modelId="{50E8EDD5-F402-4B79-A481-DCD24D79F47B}" type="presOf" srcId="{7275868F-B76D-4A9C-80B3-54C00A01AB29}" destId="{38CBCD45-C8F2-4B7E-B64E-7019E26F07E5}" srcOrd="0" destOrd="0" presId="urn:microsoft.com/office/officeart/2008/layout/VerticalCurvedList"/>
    <dgm:cxn modelId="{3D7AD9D9-3FC3-4C98-B654-0DAEFE58034F}" type="presOf" srcId="{5071B50B-3988-44F1-9DC9-96DE71B3F4F6}" destId="{043C8509-6918-409A-B297-E1AE5A2807F6}" srcOrd="0" destOrd="0" presId="urn:microsoft.com/office/officeart/2008/layout/VerticalCurvedList"/>
    <dgm:cxn modelId="{B8249AF6-8935-480C-9E8E-45723D3B9191}" type="presOf" srcId="{D5EF8114-91FD-41AB-897F-C5D86F45CED4}" destId="{D5F7BA1F-4025-4B6C-A9AE-CD9104449D9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141BA128-7387-40AB-B558-EFFC783A642F}" type="presParOf" srcId="{1B342125-C678-4FEF-885F-62E90AE621D7}" destId="{D5F7BA1F-4025-4B6C-A9AE-CD9104449D91}" srcOrd="1" destOrd="0" presId="urn:microsoft.com/office/officeart/2008/layout/VerticalCurvedList"/>
    <dgm:cxn modelId="{9EB8C923-2BE8-43DD-BD8F-E648297C2AD3}" type="presParOf" srcId="{1B342125-C678-4FEF-885F-62E90AE621D7}" destId="{71B011FF-605C-4546-81D7-D2F2BAF91DF9}" srcOrd="2" destOrd="0" presId="urn:microsoft.com/office/officeart/2008/layout/VerticalCurvedList"/>
    <dgm:cxn modelId="{3F9224AE-37FE-4125-A5D9-DACC1EA93B32}" type="presParOf" srcId="{71B011FF-605C-4546-81D7-D2F2BAF91DF9}" destId="{BB800F9C-CE80-4E11-B8D8-AE79B1932E8D}" srcOrd="0" destOrd="0" presId="urn:microsoft.com/office/officeart/2008/layout/VerticalCurvedList"/>
    <dgm:cxn modelId="{40ADE922-A53B-41B3-8AAF-BA24EE2BE59C}" type="presParOf" srcId="{1B342125-C678-4FEF-885F-62E90AE621D7}" destId="{043C8509-6918-409A-B297-E1AE5A2807F6}" srcOrd="3" destOrd="0" presId="urn:microsoft.com/office/officeart/2008/layout/VerticalCurvedList"/>
    <dgm:cxn modelId="{833482D6-27FA-4FCC-B085-E24ED4C0523D}" type="presParOf" srcId="{1B342125-C678-4FEF-885F-62E90AE621D7}" destId="{E423EFF3-F5A6-43DB-9B2A-043ACB462444}" srcOrd="4" destOrd="0" presId="urn:microsoft.com/office/officeart/2008/layout/VerticalCurvedList"/>
    <dgm:cxn modelId="{BDEA7938-852C-4C63-AF07-E6E7C037EC3F}" type="presParOf" srcId="{E423EFF3-F5A6-43DB-9B2A-043ACB462444}" destId="{D656FAAF-1A9C-4B26-95FB-7CCADF0369F6}" srcOrd="0" destOrd="0" presId="urn:microsoft.com/office/officeart/2008/layout/VerticalCurvedList"/>
    <dgm:cxn modelId="{25998028-CCF3-48BD-A37C-554E85CDB5DD}" type="presParOf" srcId="{1B342125-C678-4FEF-885F-62E90AE621D7}" destId="{664512BB-BE84-47C2-82B1-88311D8DD301}" srcOrd="5" destOrd="0" presId="urn:microsoft.com/office/officeart/2008/layout/VerticalCurvedList"/>
    <dgm:cxn modelId="{04C08F36-BC51-41B0-ADB0-01FE2DC0FDD7}" type="presParOf" srcId="{1B342125-C678-4FEF-885F-62E90AE621D7}" destId="{2F44984C-DB85-4A7A-89C8-47B85E5E1351}" srcOrd="6" destOrd="0" presId="urn:microsoft.com/office/officeart/2008/layout/VerticalCurvedList"/>
    <dgm:cxn modelId="{306ED973-D679-41D4-B126-B84CB47BB2C7}" type="presParOf" srcId="{2F44984C-DB85-4A7A-89C8-47B85E5E1351}" destId="{75CEB69A-FDCC-45BE-B4D3-2C205F872C51}" srcOrd="0" destOrd="0" presId="urn:microsoft.com/office/officeart/2008/layout/VerticalCurvedList"/>
    <dgm:cxn modelId="{725D086B-6916-4212-9283-678973CC803C}" type="presParOf" srcId="{1B342125-C678-4FEF-885F-62E90AE621D7}" destId="{38CBCD45-C8F2-4B7E-B64E-7019E26F07E5}" srcOrd="7" destOrd="0" presId="urn:microsoft.com/office/officeart/2008/layout/VerticalCurvedList"/>
    <dgm:cxn modelId="{15F1CA6C-DB2D-426F-BB50-612A954AEB92}" type="presParOf" srcId="{1B342125-C678-4FEF-885F-62E90AE621D7}" destId="{0EF25D15-5ADC-4612-8A3F-9C2D6ABBB0E3}" srcOrd="8" destOrd="0" presId="urn:microsoft.com/office/officeart/2008/layout/VerticalCurvedList"/>
    <dgm:cxn modelId="{DA90AA1B-556D-48A6-851B-39BC5025EC35}" type="presParOf" srcId="{0EF25D15-5ADC-4612-8A3F-9C2D6ABBB0E3}" destId="{FCB0A455-C3FF-48D4-8505-BB289AFF04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Improving Reading Instruction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977B22-E300-4083-9757-5AEDA62B44A4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0A3508-2177-4267-8441-C2A9E9C40BA7}">
      <dgm:prSet phldrT="[Text]"/>
      <dgm:spPr>
        <a:ln>
          <a:noFill/>
        </a:ln>
      </dgm:spPr>
      <dgm:t>
        <a:bodyPr/>
        <a:lstStyle/>
        <a:p>
          <a:r>
            <a:rPr lang="en-US" dirty="0"/>
            <a:t>Student in K-3 exhibits a “substantial deficiency in reading”</a:t>
          </a:r>
        </a:p>
      </dgm:t>
    </dgm:pt>
    <dgm:pt modelId="{65C76849-A9E9-4BD5-AA6D-FE1A16F79017}" type="parTrans" cxnId="{3C50A3AA-D140-4AE9-9988-DE9E9125FD11}">
      <dgm:prSet/>
      <dgm:spPr/>
      <dgm:t>
        <a:bodyPr/>
        <a:lstStyle/>
        <a:p>
          <a:endParaRPr lang="en-US"/>
        </a:p>
      </dgm:t>
    </dgm:pt>
    <dgm:pt modelId="{D50802EC-47D5-4539-A959-7626B39BC647}" type="sibTrans" cxnId="{3C50A3AA-D140-4AE9-9988-DE9E9125FD11}">
      <dgm:prSet/>
      <dgm:spPr/>
      <dgm:t>
        <a:bodyPr/>
        <a:lstStyle/>
        <a:p>
          <a:endParaRPr lang="en-US"/>
        </a:p>
      </dgm:t>
    </dgm:pt>
    <dgm:pt modelId="{C2354B74-A14D-450C-BF8D-F11D79683BBD}">
      <dgm:prSet phldrT="[Text]"/>
      <dgm:spPr>
        <a:ln>
          <a:noFill/>
        </a:ln>
      </dgm:spPr>
      <dgm:t>
        <a:bodyPr/>
        <a:lstStyle/>
        <a:p>
          <a:r>
            <a:rPr lang="en-US" dirty="0"/>
            <a:t>Intensive, explicit, systematic, and multisensory reading interventions</a:t>
          </a:r>
        </a:p>
      </dgm:t>
    </dgm:pt>
    <dgm:pt modelId="{B034D1A6-2481-4ED6-84A3-BC67B5B2B4CA}" type="parTrans" cxnId="{ECE4ABED-332F-498E-BEF6-20CF1837AC2B}">
      <dgm:prSet/>
      <dgm:spPr/>
      <dgm:t>
        <a:bodyPr/>
        <a:lstStyle/>
        <a:p>
          <a:endParaRPr lang="en-US"/>
        </a:p>
      </dgm:t>
    </dgm:pt>
    <dgm:pt modelId="{F92707A3-6860-42D0-A005-41E4CC9C300D}" type="sibTrans" cxnId="{ECE4ABED-332F-498E-BEF6-20CF1837AC2B}">
      <dgm:prSet/>
      <dgm:spPr/>
      <dgm:t>
        <a:bodyPr/>
        <a:lstStyle/>
        <a:p>
          <a:endParaRPr lang="en-US"/>
        </a:p>
      </dgm:t>
    </dgm:pt>
    <dgm:pt modelId="{4D90713C-E19F-42C4-8238-3988DB99A9BD}" type="pres">
      <dgm:prSet presAssocID="{7C977B22-E300-4083-9757-5AEDA62B44A4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5EF1E2C9-F3E3-4B7D-AA4F-A4F97E857A1B}" type="pres">
      <dgm:prSet presAssocID="{C2354B74-A14D-450C-BF8D-F11D79683BBD}" presName="Accent2" presStyleCnt="0"/>
      <dgm:spPr/>
    </dgm:pt>
    <dgm:pt modelId="{FFB92779-2938-4F7F-AED5-3F6D01BB3186}" type="pres">
      <dgm:prSet presAssocID="{C2354B74-A14D-450C-BF8D-F11D79683BBD}" presName="Accent" presStyleLbl="node1" presStyleIdx="0" presStyleCnt="2" custScaleX="91439" custScaleY="91441"/>
      <dgm:spPr>
        <a:solidFill>
          <a:schemeClr val="accent1">
            <a:lumMod val="75000"/>
          </a:schemeClr>
        </a:solidFill>
      </dgm:spPr>
    </dgm:pt>
    <dgm:pt modelId="{AF71E1A6-611B-4B4A-849E-854113EACFF5}" type="pres">
      <dgm:prSet presAssocID="{C2354B74-A14D-450C-BF8D-F11D79683BBD}" presName="ParentBackground2" presStyleCnt="0"/>
      <dgm:spPr/>
    </dgm:pt>
    <dgm:pt modelId="{976472C6-D877-492E-92F4-F5A10C5BDD60}" type="pres">
      <dgm:prSet presAssocID="{C2354B74-A14D-450C-BF8D-F11D79683BBD}" presName="ParentBackground" presStyleLbl="fgAcc1" presStyleIdx="0" presStyleCnt="2" custScaleX="91669" custScaleY="91653"/>
      <dgm:spPr/>
    </dgm:pt>
    <dgm:pt modelId="{9DEF046A-957E-47DB-B900-A7230E1DEC61}" type="pres">
      <dgm:prSet presAssocID="{C2354B74-A14D-450C-BF8D-F11D79683BBD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345393CD-A5F5-41EC-8ADF-C2F8CF7BB282}" type="pres">
      <dgm:prSet presAssocID="{120A3508-2177-4267-8441-C2A9E9C40BA7}" presName="Accent1" presStyleCnt="0"/>
      <dgm:spPr/>
    </dgm:pt>
    <dgm:pt modelId="{ED1CA6AA-39B5-40B7-8A01-CB96A975E576}" type="pres">
      <dgm:prSet presAssocID="{120A3508-2177-4267-8441-C2A9E9C40BA7}" presName="Accent" presStyleLbl="node1" presStyleIdx="1" presStyleCnt="2" custScaleY="91436"/>
      <dgm:spPr>
        <a:solidFill>
          <a:schemeClr val="accent1">
            <a:lumMod val="40000"/>
            <a:lumOff val="60000"/>
          </a:schemeClr>
        </a:solidFill>
      </dgm:spPr>
    </dgm:pt>
    <dgm:pt modelId="{B04C1F52-B140-4754-8840-EDAD3618056E}" type="pres">
      <dgm:prSet presAssocID="{120A3508-2177-4267-8441-C2A9E9C40BA7}" presName="ParentBackground1" presStyleCnt="0"/>
      <dgm:spPr/>
    </dgm:pt>
    <dgm:pt modelId="{3369961B-4754-4314-9979-67C56A580EE4}" type="pres">
      <dgm:prSet presAssocID="{120A3508-2177-4267-8441-C2A9E9C40BA7}" presName="ParentBackground" presStyleLbl="fgAcc1" presStyleIdx="1" presStyleCnt="2" custScaleX="91669" custScaleY="91653"/>
      <dgm:spPr/>
    </dgm:pt>
    <dgm:pt modelId="{A97B030B-37F9-4AEC-9AF4-447F7C5CC01E}" type="pres">
      <dgm:prSet presAssocID="{120A3508-2177-4267-8441-C2A9E9C40BA7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56FA4B40-20D3-421C-940E-FD0880BB73C3}" type="presOf" srcId="{120A3508-2177-4267-8441-C2A9E9C40BA7}" destId="{3369961B-4754-4314-9979-67C56A580EE4}" srcOrd="0" destOrd="0" presId="urn:microsoft.com/office/officeart/2011/layout/CircleProcess"/>
    <dgm:cxn modelId="{AE07D762-7E4F-4948-9CCC-0F716D695EDF}" type="presOf" srcId="{C2354B74-A14D-450C-BF8D-F11D79683BBD}" destId="{9DEF046A-957E-47DB-B900-A7230E1DEC61}" srcOrd="1" destOrd="0" presId="urn:microsoft.com/office/officeart/2011/layout/CircleProcess"/>
    <dgm:cxn modelId="{C335F8A6-F365-492F-80D3-AB5685D0B248}" type="presOf" srcId="{120A3508-2177-4267-8441-C2A9E9C40BA7}" destId="{A97B030B-37F9-4AEC-9AF4-447F7C5CC01E}" srcOrd="1" destOrd="0" presId="urn:microsoft.com/office/officeart/2011/layout/CircleProcess"/>
    <dgm:cxn modelId="{3C50A3AA-D140-4AE9-9988-DE9E9125FD11}" srcId="{7C977B22-E300-4083-9757-5AEDA62B44A4}" destId="{120A3508-2177-4267-8441-C2A9E9C40BA7}" srcOrd="0" destOrd="0" parTransId="{65C76849-A9E9-4BD5-AA6D-FE1A16F79017}" sibTransId="{D50802EC-47D5-4539-A959-7626B39BC647}"/>
    <dgm:cxn modelId="{FE0815C3-61CF-40F8-B0D4-9F1A495A7EDE}" type="presOf" srcId="{7C977B22-E300-4083-9757-5AEDA62B44A4}" destId="{4D90713C-E19F-42C4-8238-3988DB99A9BD}" srcOrd="0" destOrd="0" presId="urn:microsoft.com/office/officeart/2011/layout/CircleProcess"/>
    <dgm:cxn modelId="{A0DBB7D4-55AC-4316-AAD5-9BE3D232D3AA}" type="presOf" srcId="{C2354B74-A14D-450C-BF8D-F11D79683BBD}" destId="{976472C6-D877-492E-92F4-F5A10C5BDD60}" srcOrd="0" destOrd="0" presId="urn:microsoft.com/office/officeart/2011/layout/CircleProcess"/>
    <dgm:cxn modelId="{ECE4ABED-332F-498E-BEF6-20CF1837AC2B}" srcId="{7C977B22-E300-4083-9757-5AEDA62B44A4}" destId="{C2354B74-A14D-450C-BF8D-F11D79683BBD}" srcOrd="1" destOrd="0" parTransId="{B034D1A6-2481-4ED6-84A3-BC67B5B2B4CA}" sibTransId="{F92707A3-6860-42D0-A005-41E4CC9C300D}"/>
    <dgm:cxn modelId="{D15BC535-C0B3-4C25-99C8-76B3781086EC}" type="presParOf" srcId="{4D90713C-E19F-42C4-8238-3988DB99A9BD}" destId="{5EF1E2C9-F3E3-4B7D-AA4F-A4F97E857A1B}" srcOrd="0" destOrd="0" presId="urn:microsoft.com/office/officeart/2011/layout/CircleProcess"/>
    <dgm:cxn modelId="{61B57297-DBA9-479A-B301-44E76E228A0C}" type="presParOf" srcId="{5EF1E2C9-F3E3-4B7D-AA4F-A4F97E857A1B}" destId="{FFB92779-2938-4F7F-AED5-3F6D01BB3186}" srcOrd="0" destOrd="0" presId="urn:microsoft.com/office/officeart/2011/layout/CircleProcess"/>
    <dgm:cxn modelId="{C55608FF-E9FD-41C0-98F3-BA774DD75964}" type="presParOf" srcId="{4D90713C-E19F-42C4-8238-3988DB99A9BD}" destId="{AF71E1A6-611B-4B4A-849E-854113EACFF5}" srcOrd="1" destOrd="0" presId="urn:microsoft.com/office/officeart/2011/layout/CircleProcess"/>
    <dgm:cxn modelId="{BAA6F9AA-AF5B-4F88-A7C8-9C55EFC9011E}" type="presParOf" srcId="{AF71E1A6-611B-4B4A-849E-854113EACFF5}" destId="{976472C6-D877-492E-92F4-F5A10C5BDD60}" srcOrd="0" destOrd="0" presId="urn:microsoft.com/office/officeart/2011/layout/CircleProcess"/>
    <dgm:cxn modelId="{2D7CB332-8A34-49FD-BC35-3289E348686B}" type="presParOf" srcId="{4D90713C-E19F-42C4-8238-3988DB99A9BD}" destId="{9DEF046A-957E-47DB-B900-A7230E1DEC61}" srcOrd="2" destOrd="0" presId="urn:microsoft.com/office/officeart/2011/layout/CircleProcess"/>
    <dgm:cxn modelId="{980981D4-A92B-41B9-92AE-0AD33455D369}" type="presParOf" srcId="{4D90713C-E19F-42C4-8238-3988DB99A9BD}" destId="{345393CD-A5F5-41EC-8ADF-C2F8CF7BB282}" srcOrd="3" destOrd="0" presId="urn:microsoft.com/office/officeart/2011/layout/CircleProcess"/>
    <dgm:cxn modelId="{AE76DFB8-5658-456F-82DF-F05F68882A82}" type="presParOf" srcId="{345393CD-A5F5-41EC-8ADF-C2F8CF7BB282}" destId="{ED1CA6AA-39B5-40B7-8A01-CB96A975E576}" srcOrd="0" destOrd="0" presId="urn:microsoft.com/office/officeart/2011/layout/CircleProcess"/>
    <dgm:cxn modelId="{D4D5041A-E12A-4408-A895-58CECA482286}" type="presParOf" srcId="{4D90713C-E19F-42C4-8238-3988DB99A9BD}" destId="{B04C1F52-B140-4754-8840-EDAD3618056E}" srcOrd="4" destOrd="0" presId="urn:microsoft.com/office/officeart/2011/layout/CircleProcess"/>
    <dgm:cxn modelId="{842A83E2-25AC-4621-A518-D196591BCE3D}" type="presParOf" srcId="{B04C1F52-B140-4754-8840-EDAD3618056E}" destId="{3369961B-4754-4314-9979-67C56A580EE4}" srcOrd="0" destOrd="0" presId="urn:microsoft.com/office/officeart/2011/layout/CircleProcess"/>
    <dgm:cxn modelId="{CD934E3F-0CE0-422C-8B26-F08E0D75D4FD}" type="presParOf" srcId="{4D90713C-E19F-42C4-8238-3988DB99A9BD}" destId="{A97B030B-37F9-4AEC-9AF4-447F7C5CC01E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Intervention Policy Model: Florida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C7839-42F2-4562-B009-35B043CCDC9E}">
      <dgm:prSet phldrT="[Text]"/>
      <dgm:spPr/>
      <dgm:t>
        <a:bodyPr/>
        <a:lstStyle/>
        <a:p>
          <a:r>
            <a:rPr lang="en-US" dirty="0"/>
            <a:t>Teacher training for dyslexia</a:t>
          </a:r>
        </a:p>
      </dgm:t>
    </dgm:pt>
    <dgm:pt modelId="{82E4A989-F33D-409B-8ACE-EA132DB35842}" type="parTrans" cxnId="{2AAAE8C3-6516-44B2-8F39-619DC33C7B2A}">
      <dgm:prSet/>
      <dgm:spPr/>
      <dgm:t>
        <a:bodyPr/>
        <a:lstStyle/>
        <a:p>
          <a:endParaRPr lang="en-US"/>
        </a:p>
      </dgm:t>
    </dgm:pt>
    <dgm:pt modelId="{961AB811-19E0-4FB4-AD3E-4FD108DC8405}" type="sibTrans" cxnId="{2AAAE8C3-6516-44B2-8F39-619DC33C7B2A}">
      <dgm:prSet/>
      <dgm:spPr/>
      <dgm:t>
        <a:bodyPr/>
        <a:lstStyle/>
        <a:p>
          <a:endParaRPr lang="en-US"/>
        </a:p>
      </dgm:t>
    </dgm:pt>
    <dgm:pt modelId="{7275868F-B76D-4A9C-80B3-54C00A01AB29}">
      <dgm:prSet phldrT="[Text]"/>
      <dgm:spPr/>
      <dgm:t>
        <a:bodyPr/>
        <a:lstStyle/>
        <a:p>
          <a:r>
            <a:rPr lang="en-US" dirty="0"/>
            <a:t>Using state funds to support students with dyslexia</a:t>
          </a:r>
        </a:p>
      </dgm:t>
    </dgm:pt>
    <dgm:pt modelId="{494CAD80-E15E-4045-AA54-4D356B5307F9}" type="parTrans" cxnId="{8B834F29-6677-4FAD-852B-CC1D9A9A2B74}">
      <dgm:prSet/>
      <dgm:spPr/>
      <dgm:t>
        <a:bodyPr/>
        <a:lstStyle/>
        <a:p>
          <a:endParaRPr lang="en-US"/>
        </a:p>
      </dgm:t>
    </dgm:pt>
    <dgm:pt modelId="{A843D18F-68E5-4B17-A869-415E71680309}" type="sibTrans" cxnId="{8B834F29-6677-4FAD-852B-CC1D9A9A2B74}">
      <dgm:prSet/>
      <dgm:spPr/>
      <dgm:t>
        <a:bodyPr/>
        <a:lstStyle/>
        <a:p>
          <a:endParaRPr lang="en-US"/>
        </a:p>
      </dgm:t>
    </dgm:pt>
    <dgm:pt modelId="{5071B50B-3988-44F1-9DC9-96DE71B3F4F6}">
      <dgm:prSet/>
      <dgm:spPr/>
      <dgm:t>
        <a:bodyPr/>
        <a:lstStyle/>
        <a:p>
          <a:r>
            <a:rPr lang="en-US" dirty="0"/>
            <a:t>Screening to identify all at-risk readers</a:t>
          </a:r>
        </a:p>
      </dgm:t>
    </dgm:pt>
    <dgm:pt modelId="{D0E9F051-4F93-4C4E-ACCA-22DB01A4266F}" type="parTrans" cxnId="{F5D511C6-9F43-47B2-A8B0-4993DBEBA86C}">
      <dgm:prSet/>
      <dgm:spPr/>
      <dgm:t>
        <a:bodyPr/>
        <a:lstStyle/>
        <a:p>
          <a:endParaRPr lang="en-US"/>
        </a:p>
      </dgm:t>
    </dgm:pt>
    <dgm:pt modelId="{C5137756-0FD3-4DA1-A6C3-E25B92831CD7}" type="sibTrans" cxnId="{F5D511C6-9F43-47B2-A8B0-4993DBEBA86C}">
      <dgm:prSet/>
      <dgm:spPr/>
      <dgm:t>
        <a:bodyPr/>
        <a:lstStyle/>
        <a:p>
          <a:endParaRPr lang="en-US"/>
        </a:p>
      </dgm:t>
    </dgm:pt>
    <dgm:pt modelId="{D5EF8114-91FD-41AB-897F-C5D86F45CED4}">
      <dgm:prSet/>
      <dgm:spPr/>
      <dgm:t>
        <a:bodyPr/>
        <a:lstStyle/>
        <a:p>
          <a:r>
            <a:rPr lang="en-US" dirty="0"/>
            <a:t>Strong reading instruction and intervention</a:t>
          </a:r>
        </a:p>
      </dgm:t>
    </dgm:pt>
    <dgm:pt modelId="{A798F334-20B7-4E52-B2E7-6568464FE5C5}" type="parTrans" cxnId="{B279E566-19F1-4AD1-B5B6-0F28AAD921CA}">
      <dgm:prSet/>
      <dgm:spPr/>
      <dgm:t>
        <a:bodyPr/>
        <a:lstStyle/>
        <a:p>
          <a:endParaRPr lang="en-US"/>
        </a:p>
      </dgm:t>
    </dgm:pt>
    <dgm:pt modelId="{A59D66CF-6BD5-4326-844D-6BC724C30CEC}" type="sibTrans" cxnId="{B279E566-19F1-4AD1-B5B6-0F28AAD921CA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4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4"/>
      <dgm:spPr/>
    </dgm:pt>
    <dgm:pt modelId="{6AA68694-28F6-48B8-967E-348750C30133}" type="pres">
      <dgm:prSet presAssocID="{DB480B25-C0D1-40B7-B37C-ACB436C63668}" presName="dstNode" presStyleLbl="node1" presStyleIdx="0" presStyleCnt="4"/>
      <dgm:spPr/>
    </dgm:pt>
    <dgm:pt modelId="{D5F7BA1F-4025-4B6C-A9AE-CD9104449D91}" type="pres">
      <dgm:prSet presAssocID="{D5EF8114-91FD-41AB-897F-C5D86F45CED4}" presName="text_1" presStyleLbl="node1" presStyleIdx="0" presStyleCnt="4">
        <dgm:presLayoutVars>
          <dgm:bulletEnabled val="1"/>
        </dgm:presLayoutVars>
      </dgm:prSet>
      <dgm:spPr/>
    </dgm:pt>
    <dgm:pt modelId="{71B011FF-605C-4546-81D7-D2F2BAF91DF9}" type="pres">
      <dgm:prSet presAssocID="{D5EF8114-91FD-41AB-897F-C5D86F45CED4}" presName="accent_1" presStyleCnt="0"/>
      <dgm:spPr/>
    </dgm:pt>
    <dgm:pt modelId="{BB800F9C-CE80-4E11-B8D8-AE79B1932E8D}" type="pres">
      <dgm:prSet presAssocID="{D5EF8114-91FD-41AB-897F-C5D86F45CED4}" presName="accentRepeatNode" presStyleLbl="solidFgAcc1" presStyleIdx="0" presStyleCnt="4"/>
      <dgm:spPr/>
    </dgm:pt>
    <dgm:pt modelId="{043C8509-6918-409A-B297-E1AE5A2807F6}" type="pres">
      <dgm:prSet presAssocID="{5071B50B-3988-44F1-9DC9-96DE71B3F4F6}" presName="text_2" presStyleLbl="node1" presStyleIdx="1" presStyleCnt="4">
        <dgm:presLayoutVars>
          <dgm:bulletEnabled val="1"/>
        </dgm:presLayoutVars>
      </dgm:prSet>
      <dgm:spPr/>
    </dgm:pt>
    <dgm:pt modelId="{E423EFF3-F5A6-43DB-9B2A-043ACB462444}" type="pres">
      <dgm:prSet presAssocID="{5071B50B-3988-44F1-9DC9-96DE71B3F4F6}" presName="accent_2" presStyleCnt="0"/>
      <dgm:spPr/>
    </dgm:pt>
    <dgm:pt modelId="{D656FAAF-1A9C-4B26-95FB-7CCADF0369F6}" type="pres">
      <dgm:prSet presAssocID="{5071B50B-3988-44F1-9DC9-96DE71B3F4F6}" presName="accentRepeatNode" presStyleLbl="solidFgAcc1" presStyleIdx="1" presStyleCnt="4"/>
      <dgm:spPr/>
    </dgm:pt>
    <dgm:pt modelId="{664512BB-BE84-47C2-82B1-88311D8DD301}" type="pres">
      <dgm:prSet presAssocID="{178C7839-42F2-4562-B009-35B043CCDC9E}" presName="text_3" presStyleLbl="node1" presStyleIdx="2" presStyleCnt="4">
        <dgm:presLayoutVars>
          <dgm:bulletEnabled val="1"/>
        </dgm:presLayoutVars>
      </dgm:prSet>
      <dgm:spPr/>
    </dgm:pt>
    <dgm:pt modelId="{2F44984C-DB85-4A7A-89C8-47B85E5E1351}" type="pres">
      <dgm:prSet presAssocID="{178C7839-42F2-4562-B009-35B043CCDC9E}" presName="accent_3" presStyleCnt="0"/>
      <dgm:spPr/>
    </dgm:pt>
    <dgm:pt modelId="{75CEB69A-FDCC-45BE-B4D3-2C205F872C51}" type="pres">
      <dgm:prSet presAssocID="{178C7839-42F2-4562-B009-35B043CCDC9E}" presName="accentRepeatNode" presStyleLbl="solidFgAcc1" presStyleIdx="2" presStyleCnt="4"/>
      <dgm:spPr/>
    </dgm:pt>
    <dgm:pt modelId="{38CBCD45-C8F2-4B7E-B64E-7019E26F07E5}" type="pres">
      <dgm:prSet presAssocID="{7275868F-B76D-4A9C-80B3-54C00A01AB29}" presName="text_4" presStyleLbl="node1" presStyleIdx="3" presStyleCnt="4">
        <dgm:presLayoutVars>
          <dgm:bulletEnabled val="1"/>
        </dgm:presLayoutVars>
      </dgm:prSet>
      <dgm:spPr/>
    </dgm:pt>
    <dgm:pt modelId="{0EF25D15-5ADC-4612-8A3F-9C2D6ABBB0E3}" type="pres">
      <dgm:prSet presAssocID="{7275868F-B76D-4A9C-80B3-54C00A01AB29}" presName="accent_4" presStyleCnt="0"/>
      <dgm:spPr/>
    </dgm:pt>
    <dgm:pt modelId="{FCB0A455-C3FF-48D4-8505-BB289AFF04ED}" type="pres">
      <dgm:prSet presAssocID="{7275868F-B76D-4A9C-80B3-54C00A01AB29}" presName="accentRepeatNode" presStyleLbl="solidFgAcc1" presStyleIdx="3" presStyleCnt="4"/>
      <dgm:spPr/>
    </dgm:pt>
  </dgm:ptLst>
  <dgm:cxnLst>
    <dgm:cxn modelId="{904ECB09-C4AB-41AD-8D4A-A3713A4A7A2D}" type="presOf" srcId="{A59D66CF-6BD5-4326-844D-6BC724C30CEC}" destId="{63D0E578-76CB-4081-B05F-ADD19E1ADBCD}" srcOrd="0" destOrd="0" presId="urn:microsoft.com/office/officeart/2008/layout/VerticalCurvedList"/>
    <dgm:cxn modelId="{8B834F29-6677-4FAD-852B-CC1D9A9A2B74}" srcId="{DB480B25-C0D1-40B7-B37C-ACB436C63668}" destId="{7275868F-B76D-4A9C-80B3-54C00A01AB29}" srcOrd="3" destOrd="0" parTransId="{494CAD80-E15E-4045-AA54-4D356B5307F9}" sibTransId="{A843D18F-68E5-4B17-A869-415E71680309}"/>
    <dgm:cxn modelId="{D087CC3E-D522-4BA5-ABA9-043B8CE6227B}" type="presOf" srcId="{178C7839-42F2-4562-B009-35B043CCDC9E}" destId="{664512BB-BE84-47C2-82B1-88311D8DD301}" srcOrd="0" destOrd="0" presId="urn:microsoft.com/office/officeart/2008/layout/VerticalCurvedList"/>
    <dgm:cxn modelId="{B279E566-19F1-4AD1-B5B6-0F28AAD921CA}" srcId="{DB480B25-C0D1-40B7-B37C-ACB436C63668}" destId="{D5EF8114-91FD-41AB-897F-C5D86F45CED4}" srcOrd="0" destOrd="0" parTransId="{A798F334-20B7-4E52-B2E7-6568464FE5C5}" sibTransId="{A59D66CF-6BD5-4326-844D-6BC724C30CEC}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2AAAE8C3-6516-44B2-8F39-619DC33C7B2A}" srcId="{DB480B25-C0D1-40B7-B37C-ACB436C63668}" destId="{178C7839-42F2-4562-B009-35B043CCDC9E}" srcOrd="2" destOrd="0" parTransId="{82E4A989-F33D-409B-8ACE-EA132DB35842}" sibTransId="{961AB811-19E0-4FB4-AD3E-4FD108DC8405}"/>
    <dgm:cxn modelId="{F5D511C6-9F43-47B2-A8B0-4993DBEBA86C}" srcId="{DB480B25-C0D1-40B7-B37C-ACB436C63668}" destId="{5071B50B-3988-44F1-9DC9-96DE71B3F4F6}" srcOrd="1" destOrd="0" parTransId="{D0E9F051-4F93-4C4E-ACCA-22DB01A4266F}" sibTransId="{C5137756-0FD3-4DA1-A6C3-E25B92831CD7}"/>
    <dgm:cxn modelId="{50E8EDD5-F402-4B79-A481-DCD24D79F47B}" type="presOf" srcId="{7275868F-B76D-4A9C-80B3-54C00A01AB29}" destId="{38CBCD45-C8F2-4B7E-B64E-7019E26F07E5}" srcOrd="0" destOrd="0" presId="urn:microsoft.com/office/officeart/2008/layout/VerticalCurvedList"/>
    <dgm:cxn modelId="{3D7AD9D9-3FC3-4C98-B654-0DAEFE58034F}" type="presOf" srcId="{5071B50B-3988-44F1-9DC9-96DE71B3F4F6}" destId="{043C8509-6918-409A-B297-E1AE5A2807F6}" srcOrd="0" destOrd="0" presId="urn:microsoft.com/office/officeart/2008/layout/VerticalCurvedList"/>
    <dgm:cxn modelId="{B8249AF6-8935-480C-9E8E-45723D3B9191}" type="presOf" srcId="{D5EF8114-91FD-41AB-897F-C5D86F45CED4}" destId="{D5F7BA1F-4025-4B6C-A9AE-CD9104449D9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141BA128-7387-40AB-B558-EFFC783A642F}" type="presParOf" srcId="{1B342125-C678-4FEF-885F-62E90AE621D7}" destId="{D5F7BA1F-4025-4B6C-A9AE-CD9104449D91}" srcOrd="1" destOrd="0" presId="urn:microsoft.com/office/officeart/2008/layout/VerticalCurvedList"/>
    <dgm:cxn modelId="{9EB8C923-2BE8-43DD-BD8F-E648297C2AD3}" type="presParOf" srcId="{1B342125-C678-4FEF-885F-62E90AE621D7}" destId="{71B011FF-605C-4546-81D7-D2F2BAF91DF9}" srcOrd="2" destOrd="0" presId="urn:microsoft.com/office/officeart/2008/layout/VerticalCurvedList"/>
    <dgm:cxn modelId="{3F9224AE-37FE-4125-A5D9-DACC1EA93B32}" type="presParOf" srcId="{71B011FF-605C-4546-81D7-D2F2BAF91DF9}" destId="{BB800F9C-CE80-4E11-B8D8-AE79B1932E8D}" srcOrd="0" destOrd="0" presId="urn:microsoft.com/office/officeart/2008/layout/VerticalCurvedList"/>
    <dgm:cxn modelId="{40ADE922-A53B-41B3-8AAF-BA24EE2BE59C}" type="presParOf" srcId="{1B342125-C678-4FEF-885F-62E90AE621D7}" destId="{043C8509-6918-409A-B297-E1AE5A2807F6}" srcOrd="3" destOrd="0" presId="urn:microsoft.com/office/officeart/2008/layout/VerticalCurvedList"/>
    <dgm:cxn modelId="{833482D6-27FA-4FCC-B085-E24ED4C0523D}" type="presParOf" srcId="{1B342125-C678-4FEF-885F-62E90AE621D7}" destId="{E423EFF3-F5A6-43DB-9B2A-043ACB462444}" srcOrd="4" destOrd="0" presId="urn:microsoft.com/office/officeart/2008/layout/VerticalCurvedList"/>
    <dgm:cxn modelId="{BDEA7938-852C-4C63-AF07-E6E7C037EC3F}" type="presParOf" srcId="{E423EFF3-F5A6-43DB-9B2A-043ACB462444}" destId="{D656FAAF-1A9C-4B26-95FB-7CCADF0369F6}" srcOrd="0" destOrd="0" presId="urn:microsoft.com/office/officeart/2008/layout/VerticalCurvedList"/>
    <dgm:cxn modelId="{25998028-CCF3-48BD-A37C-554E85CDB5DD}" type="presParOf" srcId="{1B342125-C678-4FEF-885F-62E90AE621D7}" destId="{664512BB-BE84-47C2-82B1-88311D8DD301}" srcOrd="5" destOrd="0" presId="urn:microsoft.com/office/officeart/2008/layout/VerticalCurvedList"/>
    <dgm:cxn modelId="{04C08F36-BC51-41B0-ADB0-01FE2DC0FDD7}" type="presParOf" srcId="{1B342125-C678-4FEF-885F-62E90AE621D7}" destId="{2F44984C-DB85-4A7A-89C8-47B85E5E1351}" srcOrd="6" destOrd="0" presId="urn:microsoft.com/office/officeart/2008/layout/VerticalCurvedList"/>
    <dgm:cxn modelId="{306ED973-D679-41D4-B126-B84CB47BB2C7}" type="presParOf" srcId="{2F44984C-DB85-4A7A-89C8-47B85E5E1351}" destId="{75CEB69A-FDCC-45BE-B4D3-2C205F872C51}" srcOrd="0" destOrd="0" presId="urn:microsoft.com/office/officeart/2008/layout/VerticalCurvedList"/>
    <dgm:cxn modelId="{725D086B-6916-4212-9283-678973CC803C}" type="presParOf" srcId="{1B342125-C678-4FEF-885F-62E90AE621D7}" destId="{38CBCD45-C8F2-4B7E-B64E-7019E26F07E5}" srcOrd="7" destOrd="0" presId="urn:microsoft.com/office/officeart/2008/layout/VerticalCurvedList"/>
    <dgm:cxn modelId="{15F1CA6C-DB2D-426F-BB50-612A954AEB92}" type="presParOf" srcId="{1B342125-C678-4FEF-885F-62E90AE621D7}" destId="{0EF25D15-5ADC-4612-8A3F-9C2D6ABBB0E3}" srcOrd="8" destOrd="0" presId="urn:microsoft.com/office/officeart/2008/layout/VerticalCurvedList"/>
    <dgm:cxn modelId="{DA90AA1B-556D-48A6-851B-39BC5025EC35}" type="presParOf" srcId="{0EF25D15-5ADC-4612-8A3F-9C2D6ABBB0E3}" destId="{FCB0A455-C3FF-48D4-8505-BB289AFF04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Identification: Points to Consider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Early and Consistent Identification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Early and Consistent Identification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Early and Consistent Identification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0DA0BF-E09F-4681-A06B-606C395D47CA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</dgm:pt>
    <dgm:pt modelId="{77E723E5-448E-4F5D-A6A7-BF6A58D200E7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2400" dirty="0">
              <a:effectLst/>
            </a:rPr>
            <a:t>Universal screening for specific reading skills</a:t>
          </a:r>
          <a:endParaRPr lang="en-US" sz="2400" dirty="0">
            <a:effectLst>
              <a:glow rad="101600">
                <a:schemeClr val="bg1">
                  <a:alpha val="60000"/>
                </a:schemeClr>
              </a:glow>
            </a:effectLst>
          </a:endParaRPr>
        </a:p>
      </dgm:t>
    </dgm:pt>
    <dgm:pt modelId="{7954A930-EDD1-4A7F-BD9B-2B6E655D2611}" type="parTrans" cxnId="{72443139-DA02-42AF-8370-E99EF560B858}">
      <dgm:prSet/>
      <dgm:spPr/>
      <dgm:t>
        <a:bodyPr/>
        <a:lstStyle/>
        <a:p>
          <a:endParaRPr lang="en-US"/>
        </a:p>
      </dgm:t>
    </dgm:pt>
    <dgm:pt modelId="{5050F747-F56E-46F8-8AB0-4B0165F5F483}" type="sibTrans" cxnId="{72443139-DA02-42AF-8370-E99EF560B858}">
      <dgm:prSet/>
      <dgm:spPr/>
      <dgm:t>
        <a:bodyPr/>
        <a:lstStyle/>
        <a:p>
          <a:endParaRPr lang="en-US"/>
        </a:p>
      </dgm:t>
    </dgm:pt>
    <dgm:pt modelId="{6EB5FD86-AC1D-4B43-9818-3BBFD9B733F3}">
      <dgm:prSet phldrT="[Text]" custT="1"/>
      <dgm:spPr/>
      <dgm:t>
        <a:bodyPr/>
        <a:lstStyle/>
        <a:p>
          <a:r>
            <a:rPr lang="en-US" sz="2400" dirty="0">
              <a:effectLst>
                <a:glow rad="101600">
                  <a:schemeClr val="bg1">
                    <a:alpha val="60000"/>
                  </a:schemeClr>
                </a:glow>
              </a:effectLst>
            </a:rPr>
            <a:t>Targeted intervention &amp; progress monitoring through </a:t>
          </a:r>
          <a:r>
            <a:rPr lang="en-US" sz="2400" dirty="0" err="1">
              <a:effectLst>
                <a:glow rad="101600">
                  <a:schemeClr val="bg1">
                    <a:alpha val="60000"/>
                  </a:schemeClr>
                </a:glow>
              </a:effectLst>
            </a:rPr>
            <a:t>RTI</a:t>
          </a:r>
          <a:r>
            <a:rPr lang="en-US" sz="2400" dirty="0">
              <a:effectLst>
                <a:glow rad="101600">
                  <a:schemeClr val="bg1">
                    <a:alpha val="60000"/>
                  </a:schemeClr>
                </a:glow>
              </a:effectLst>
            </a:rPr>
            <a:t> model</a:t>
          </a:r>
        </a:p>
      </dgm:t>
    </dgm:pt>
    <dgm:pt modelId="{AAAF5293-99A7-405F-91A5-DC8FA6D84B8E}" type="parTrans" cxnId="{010B7FC7-ABB6-481A-AEEB-4E4924DBBE36}">
      <dgm:prSet/>
      <dgm:spPr/>
      <dgm:t>
        <a:bodyPr/>
        <a:lstStyle/>
        <a:p>
          <a:endParaRPr lang="en-US"/>
        </a:p>
      </dgm:t>
    </dgm:pt>
    <dgm:pt modelId="{6C823056-68BF-4ED3-81DA-71F7CB7E8E3B}" type="sibTrans" cxnId="{010B7FC7-ABB6-481A-AEEB-4E4924DBBE36}">
      <dgm:prSet/>
      <dgm:spPr/>
      <dgm:t>
        <a:bodyPr/>
        <a:lstStyle/>
        <a:p>
          <a:endParaRPr lang="en-US"/>
        </a:p>
      </dgm:t>
    </dgm:pt>
    <dgm:pt modelId="{B8D727CD-DCDD-4793-BBAD-5F61FB41D9D4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2400" dirty="0">
              <a:effectLst/>
            </a:rPr>
            <a:t>Referral for </a:t>
          </a:r>
          <a:br>
            <a:rPr lang="en-US" sz="2400" dirty="0">
              <a:effectLst/>
            </a:rPr>
          </a:br>
          <a:r>
            <a:rPr lang="en-US" sz="2400" dirty="0">
              <a:effectLst/>
            </a:rPr>
            <a:t>special education or §504 evaluation as needed</a:t>
          </a:r>
        </a:p>
      </dgm:t>
    </dgm:pt>
    <dgm:pt modelId="{588AB331-4BCF-40CE-B289-B419886D496B}" type="parTrans" cxnId="{FF016090-8FF4-44DE-A710-F29EBC93CF6E}">
      <dgm:prSet/>
      <dgm:spPr/>
      <dgm:t>
        <a:bodyPr/>
        <a:lstStyle/>
        <a:p>
          <a:endParaRPr lang="en-US"/>
        </a:p>
      </dgm:t>
    </dgm:pt>
    <dgm:pt modelId="{C75A7965-6EAC-4584-854D-51E0899D10F4}" type="sibTrans" cxnId="{FF016090-8FF4-44DE-A710-F29EBC93CF6E}">
      <dgm:prSet/>
      <dgm:spPr/>
      <dgm:t>
        <a:bodyPr/>
        <a:lstStyle/>
        <a:p>
          <a:endParaRPr lang="en-US"/>
        </a:p>
      </dgm:t>
    </dgm:pt>
    <dgm:pt modelId="{38EBB7C7-CBC4-41E7-A59B-DDB7B3CFCF5D}" type="pres">
      <dgm:prSet presAssocID="{1A0DA0BF-E09F-4681-A06B-606C395D47CA}" presName="rootnode" presStyleCnt="0">
        <dgm:presLayoutVars>
          <dgm:chMax/>
          <dgm:chPref/>
          <dgm:dir/>
          <dgm:animLvl val="lvl"/>
        </dgm:presLayoutVars>
      </dgm:prSet>
      <dgm:spPr/>
    </dgm:pt>
    <dgm:pt modelId="{BAB4231E-5AAA-44DD-BF33-3731749BCFC0}" type="pres">
      <dgm:prSet presAssocID="{77E723E5-448E-4F5D-A6A7-BF6A58D200E7}" presName="composite" presStyleCnt="0"/>
      <dgm:spPr/>
    </dgm:pt>
    <dgm:pt modelId="{5B8E2576-6284-4E7C-A06E-025BE6F4DEB8}" type="pres">
      <dgm:prSet presAssocID="{77E723E5-448E-4F5D-A6A7-BF6A58D200E7}" presName="LShape" presStyleLbl="alignNode1" presStyleIdx="0" presStyleCnt="5"/>
      <dgm:spPr>
        <a:solidFill>
          <a:schemeClr val="accent1">
            <a:lumMod val="40000"/>
            <a:lumOff val="60000"/>
          </a:schemeClr>
        </a:solidFill>
        <a:ln>
          <a:noFill/>
        </a:ln>
      </dgm:spPr>
    </dgm:pt>
    <dgm:pt modelId="{5BF11E54-036F-45FF-86A4-FE0C024367FB}" type="pres">
      <dgm:prSet presAssocID="{77E723E5-448E-4F5D-A6A7-BF6A58D200E7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95EC76F-D1B0-4691-B9EB-A18FF528DDBC}" type="pres">
      <dgm:prSet presAssocID="{77E723E5-448E-4F5D-A6A7-BF6A58D200E7}" presName="Triangle" presStyleLbl="alignNode1" presStyleIdx="1" presStyleCnt="5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25741B89-6752-4993-93CF-15CBEEFF6696}" type="pres">
      <dgm:prSet presAssocID="{5050F747-F56E-46F8-8AB0-4B0165F5F483}" presName="sibTrans" presStyleCnt="0"/>
      <dgm:spPr/>
    </dgm:pt>
    <dgm:pt modelId="{7DCD6941-6D5D-4A2C-B520-35D411061981}" type="pres">
      <dgm:prSet presAssocID="{5050F747-F56E-46F8-8AB0-4B0165F5F483}" presName="space" presStyleCnt="0"/>
      <dgm:spPr/>
    </dgm:pt>
    <dgm:pt modelId="{537A356E-6052-4E5C-9C21-14563E50F56F}" type="pres">
      <dgm:prSet presAssocID="{6EB5FD86-AC1D-4B43-9818-3BBFD9B733F3}" presName="composite" presStyleCnt="0"/>
      <dgm:spPr/>
    </dgm:pt>
    <dgm:pt modelId="{71BDC1B8-B72F-4985-981A-13C6F3E4355D}" type="pres">
      <dgm:prSet presAssocID="{6EB5FD86-AC1D-4B43-9818-3BBFD9B733F3}" presName="LShape" presStyleLbl="alignNode1" presStyleIdx="2" presStyleCnt="5"/>
      <dgm:spPr>
        <a:ln>
          <a:noFill/>
        </a:ln>
      </dgm:spPr>
    </dgm:pt>
    <dgm:pt modelId="{B82C9EDA-3DEF-4F23-92E2-DD720331B512}" type="pres">
      <dgm:prSet presAssocID="{6EB5FD86-AC1D-4B43-9818-3BBFD9B733F3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B75CE32-5209-49DF-8C76-517C66C7AFD2}" type="pres">
      <dgm:prSet presAssocID="{6EB5FD86-AC1D-4B43-9818-3BBFD9B733F3}" presName="Triangle" presStyleLbl="alignNode1" presStyleIdx="3" presStyleCnt="5"/>
      <dgm:spPr>
        <a:solidFill>
          <a:schemeClr val="accent1">
            <a:lumMod val="75000"/>
          </a:schemeClr>
        </a:solidFill>
        <a:ln>
          <a:noFill/>
        </a:ln>
      </dgm:spPr>
    </dgm:pt>
    <dgm:pt modelId="{F9397089-B031-495B-9F75-4FCB4C427050}" type="pres">
      <dgm:prSet presAssocID="{6C823056-68BF-4ED3-81DA-71F7CB7E8E3B}" presName="sibTrans" presStyleCnt="0"/>
      <dgm:spPr/>
    </dgm:pt>
    <dgm:pt modelId="{593544DF-A570-4960-9304-1F62075CE566}" type="pres">
      <dgm:prSet presAssocID="{6C823056-68BF-4ED3-81DA-71F7CB7E8E3B}" presName="space" presStyleCnt="0"/>
      <dgm:spPr/>
    </dgm:pt>
    <dgm:pt modelId="{FE415C88-4AFC-4FA8-B978-AD888D948CCD}" type="pres">
      <dgm:prSet presAssocID="{B8D727CD-DCDD-4793-BBAD-5F61FB41D9D4}" presName="composite" presStyleCnt="0"/>
      <dgm:spPr/>
    </dgm:pt>
    <dgm:pt modelId="{2BD5F439-66D8-4098-91EC-64301E00F33E}" type="pres">
      <dgm:prSet presAssocID="{B8D727CD-DCDD-4793-BBAD-5F61FB41D9D4}" presName="LShape" presStyleLbl="alignNode1" presStyleIdx="4" presStyleCnt="5"/>
      <dgm:spPr>
        <a:solidFill>
          <a:schemeClr val="accent1">
            <a:lumMod val="50000"/>
          </a:schemeClr>
        </a:solidFill>
        <a:ln>
          <a:noFill/>
        </a:ln>
      </dgm:spPr>
    </dgm:pt>
    <dgm:pt modelId="{1E589A93-0608-4F74-94A4-837889BA2AE9}" type="pres">
      <dgm:prSet presAssocID="{B8D727CD-DCDD-4793-BBAD-5F61FB41D9D4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D149018-2974-4EF1-AED2-6AFBBE5383E4}" type="presOf" srcId="{B8D727CD-DCDD-4793-BBAD-5F61FB41D9D4}" destId="{1E589A93-0608-4F74-94A4-837889BA2AE9}" srcOrd="0" destOrd="0" presId="urn:microsoft.com/office/officeart/2009/3/layout/StepUpProcess"/>
    <dgm:cxn modelId="{4241E32F-27EB-49DE-80EE-B51E7A10A460}" type="presOf" srcId="{1A0DA0BF-E09F-4681-A06B-606C395D47CA}" destId="{38EBB7C7-CBC4-41E7-A59B-DDB7B3CFCF5D}" srcOrd="0" destOrd="0" presId="urn:microsoft.com/office/officeart/2009/3/layout/StepUpProcess"/>
    <dgm:cxn modelId="{72443139-DA02-42AF-8370-E99EF560B858}" srcId="{1A0DA0BF-E09F-4681-A06B-606C395D47CA}" destId="{77E723E5-448E-4F5D-A6A7-BF6A58D200E7}" srcOrd="0" destOrd="0" parTransId="{7954A930-EDD1-4A7F-BD9B-2B6E655D2611}" sibTransId="{5050F747-F56E-46F8-8AB0-4B0165F5F483}"/>
    <dgm:cxn modelId="{7836CD4E-AB36-49BB-B2E3-9557BD2A745B}" type="presOf" srcId="{77E723E5-448E-4F5D-A6A7-BF6A58D200E7}" destId="{5BF11E54-036F-45FF-86A4-FE0C024367FB}" srcOrd="0" destOrd="0" presId="urn:microsoft.com/office/officeart/2009/3/layout/StepUpProcess"/>
    <dgm:cxn modelId="{E8B83452-7A02-43DD-BB48-101CEE44E585}" type="presOf" srcId="{6EB5FD86-AC1D-4B43-9818-3BBFD9B733F3}" destId="{B82C9EDA-3DEF-4F23-92E2-DD720331B512}" srcOrd="0" destOrd="0" presId="urn:microsoft.com/office/officeart/2009/3/layout/StepUpProcess"/>
    <dgm:cxn modelId="{FF016090-8FF4-44DE-A710-F29EBC93CF6E}" srcId="{1A0DA0BF-E09F-4681-A06B-606C395D47CA}" destId="{B8D727CD-DCDD-4793-BBAD-5F61FB41D9D4}" srcOrd="2" destOrd="0" parTransId="{588AB331-4BCF-40CE-B289-B419886D496B}" sibTransId="{C75A7965-6EAC-4584-854D-51E0899D10F4}"/>
    <dgm:cxn modelId="{010B7FC7-ABB6-481A-AEEB-4E4924DBBE36}" srcId="{1A0DA0BF-E09F-4681-A06B-606C395D47CA}" destId="{6EB5FD86-AC1D-4B43-9818-3BBFD9B733F3}" srcOrd="1" destOrd="0" parTransId="{AAAF5293-99A7-405F-91A5-DC8FA6D84B8E}" sibTransId="{6C823056-68BF-4ED3-81DA-71F7CB7E8E3B}"/>
    <dgm:cxn modelId="{2815F2CE-5EED-48D3-B21C-F862D9D74C11}" type="presParOf" srcId="{38EBB7C7-CBC4-41E7-A59B-DDB7B3CFCF5D}" destId="{BAB4231E-5AAA-44DD-BF33-3731749BCFC0}" srcOrd="0" destOrd="0" presId="urn:microsoft.com/office/officeart/2009/3/layout/StepUpProcess"/>
    <dgm:cxn modelId="{661F561A-A6D8-430B-B200-E20F30FA4AD8}" type="presParOf" srcId="{BAB4231E-5AAA-44DD-BF33-3731749BCFC0}" destId="{5B8E2576-6284-4E7C-A06E-025BE6F4DEB8}" srcOrd="0" destOrd="0" presId="urn:microsoft.com/office/officeart/2009/3/layout/StepUpProcess"/>
    <dgm:cxn modelId="{05E7DE66-FBE0-4CA4-972F-6B8CE3603E8A}" type="presParOf" srcId="{BAB4231E-5AAA-44DD-BF33-3731749BCFC0}" destId="{5BF11E54-036F-45FF-86A4-FE0C024367FB}" srcOrd="1" destOrd="0" presId="urn:microsoft.com/office/officeart/2009/3/layout/StepUpProcess"/>
    <dgm:cxn modelId="{514559B3-2577-4E9B-80F4-8930822B9FAB}" type="presParOf" srcId="{BAB4231E-5AAA-44DD-BF33-3731749BCFC0}" destId="{D95EC76F-D1B0-4691-B9EB-A18FF528DDBC}" srcOrd="2" destOrd="0" presId="urn:microsoft.com/office/officeart/2009/3/layout/StepUpProcess"/>
    <dgm:cxn modelId="{03B53415-A6DC-452A-904A-718786360831}" type="presParOf" srcId="{38EBB7C7-CBC4-41E7-A59B-DDB7B3CFCF5D}" destId="{25741B89-6752-4993-93CF-15CBEEFF6696}" srcOrd="1" destOrd="0" presId="urn:microsoft.com/office/officeart/2009/3/layout/StepUpProcess"/>
    <dgm:cxn modelId="{E058C7D6-F24C-4792-AF67-F3E29D0ADBCA}" type="presParOf" srcId="{25741B89-6752-4993-93CF-15CBEEFF6696}" destId="{7DCD6941-6D5D-4A2C-B520-35D411061981}" srcOrd="0" destOrd="0" presId="urn:microsoft.com/office/officeart/2009/3/layout/StepUpProcess"/>
    <dgm:cxn modelId="{F3991CA2-4F2C-4904-B3F9-6E486E5D8B1A}" type="presParOf" srcId="{38EBB7C7-CBC4-41E7-A59B-DDB7B3CFCF5D}" destId="{537A356E-6052-4E5C-9C21-14563E50F56F}" srcOrd="2" destOrd="0" presId="urn:microsoft.com/office/officeart/2009/3/layout/StepUpProcess"/>
    <dgm:cxn modelId="{48F132C1-54B6-4C4E-9113-BA364BEA65B0}" type="presParOf" srcId="{537A356E-6052-4E5C-9C21-14563E50F56F}" destId="{71BDC1B8-B72F-4985-981A-13C6F3E4355D}" srcOrd="0" destOrd="0" presId="urn:microsoft.com/office/officeart/2009/3/layout/StepUpProcess"/>
    <dgm:cxn modelId="{83128E8E-2F8A-4DE2-94C5-9675536D1789}" type="presParOf" srcId="{537A356E-6052-4E5C-9C21-14563E50F56F}" destId="{B82C9EDA-3DEF-4F23-92E2-DD720331B512}" srcOrd="1" destOrd="0" presId="urn:microsoft.com/office/officeart/2009/3/layout/StepUpProcess"/>
    <dgm:cxn modelId="{792D98A9-CCF1-4A49-82DE-2DA4220B6A82}" type="presParOf" srcId="{537A356E-6052-4E5C-9C21-14563E50F56F}" destId="{6B75CE32-5209-49DF-8C76-517C66C7AFD2}" srcOrd="2" destOrd="0" presId="urn:microsoft.com/office/officeart/2009/3/layout/StepUpProcess"/>
    <dgm:cxn modelId="{E5F013A0-9C8C-4AE3-ACE2-9408C3D32BDC}" type="presParOf" srcId="{38EBB7C7-CBC4-41E7-A59B-DDB7B3CFCF5D}" destId="{F9397089-B031-495B-9F75-4FCB4C427050}" srcOrd="3" destOrd="0" presId="urn:microsoft.com/office/officeart/2009/3/layout/StepUpProcess"/>
    <dgm:cxn modelId="{E5B4F229-DCF1-4233-85CC-C509DDC92F0E}" type="presParOf" srcId="{F9397089-B031-495B-9F75-4FCB4C427050}" destId="{593544DF-A570-4960-9304-1F62075CE566}" srcOrd="0" destOrd="0" presId="urn:microsoft.com/office/officeart/2009/3/layout/StepUpProcess"/>
    <dgm:cxn modelId="{13EE0DB2-5EC5-440E-82C8-8729111C9A5B}" type="presParOf" srcId="{38EBB7C7-CBC4-41E7-A59B-DDB7B3CFCF5D}" destId="{FE415C88-4AFC-4FA8-B978-AD888D948CCD}" srcOrd="4" destOrd="0" presId="urn:microsoft.com/office/officeart/2009/3/layout/StepUpProcess"/>
    <dgm:cxn modelId="{C2230ADF-DDDD-4BF5-B00B-A956EB59F5AB}" type="presParOf" srcId="{FE415C88-4AFC-4FA8-B978-AD888D948CCD}" destId="{2BD5F439-66D8-4098-91EC-64301E00F33E}" srcOrd="0" destOrd="0" presId="urn:microsoft.com/office/officeart/2009/3/layout/StepUpProcess"/>
    <dgm:cxn modelId="{D2DDC5C9-77CE-4EEA-93A4-D5328A6593DD}" type="presParOf" srcId="{FE415C88-4AFC-4FA8-B978-AD888D948CCD}" destId="{1E589A93-0608-4F74-94A4-837889BA2AE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Policy Model: North Carolina, Tennessee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C977B22-E300-4083-9757-5AEDA62B44A4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0A3508-2177-4267-8441-C2A9E9C40BA7}">
      <dgm:prSet phldrT="[Text]" custT="1"/>
      <dgm:spPr>
        <a:ln>
          <a:noFill/>
        </a:ln>
      </dgm:spPr>
      <dgm:t>
        <a:bodyPr/>
        <a:lstStyle/>
        <a:p>
          <a:r>
            <a:rPr lang="en-US" sz="2400" dirty="0"/>
            <a:t>Universal screening for specific reading skills</a:t>
          </a:r>
        </a:p>
      </dgm:t>
    </dgm:pt>
    <dgm:pt modelId="{65C76849-A9E9-4BD5-AA6D-FE1A16F79017}" type="parTrans" cxnId="{3C50A3AA-D140-4AE9-9988-DE9E9125FD11}">
      <dgm:prSet/>
      <dgm:spPr/>
      <dgm:t>
        <a:bodyPr/>
        <a:lstStyle/>
        <a:p>
          <a:endParaRPr lang="en-US"/>
        </a:p>
      </dgm:t>
    </dgm:pt>
    <dgm:pt modelId="{D50802EC-47D5-4539-A959-7626B39BC647}" type="sibTrans" cxnId="{3C50A3AA-D140-4AE9-9988-DE9E9125FD11}">
      <dgm:prSet/>
      <dgm:spPr/>
      <dgm:t>
        <a:bodyPr/>
        <a:lstStyle/>
        <a:p>
          <a:endParaRPr lang="en-US"/>
        </a:p>
      </dgm:t>
    </dgm:pt>
    <dgm:pt modelId="{FF9C5074-B441-44A7-869D-D0C6ABBCFB23}">
      <dgm:prSet phldrT="[Text]" custT="1"/>
      <dgm:spPr>
        <a:ln>
          <a:noFill/>
        </a:ln>
      </dgm:spPr>
      <dgm:t>
        <a:bodyPr/>
        <a:lstStyle/>
        <a:p>
          <a:r>
            <a:rPr lang="en-US" sz="2400" b="0" dirty="0"/>
            <a:t>Dyslexia-specific screening</a:t>
          </a:r>
        </a:p>
      </dgm:t>
    </dgm:pt>
    <dgm:pt modelId="{0311E991-EC78-4A91-949E-1FCEDAD44109}" type="parTrans" cxnId="{60EBED4B-E0C8-4857-BDDD-33F08D265CAB}">
      <dgm:prSet/>
      <dgm:spPr/>
      <dgm:t>
        <a:bodyPr/>
        <a:lstStyle/>
        <a:p>
          <a:endParaRPr lang="en-US"/>
        </a:p>
      </dgm:t>
    </dgm:pt>
    <dgm:pt modelId="{3B577A6B-28F4-4CC0-AD0E-961900FB39E4}" type="sibTrans" cxnId="{60EBED4B-E0C8-4857-BDDD-33F08D265CAB}">
      <dgm:prSet/>
      <dgm:spPr/>
      <dgm:t>
        <a:bodyPr/>
        <a:lstStyle/>
        <a:p>
          <a:endParaRPr lang="en-US"/>
        </a:p>
      </dgm:t>
    </dgm:pt>
    <dgm:pt modelId="{C2354B74-A14D-450C-BF8D-F11D79683BBD}">
      <dgm:prSet phldrT="[Text]" custT="1"/>
      <dgm:spPr>
        <a:ln>
          <a:noFill/>
        </a:ln>
      </dgm:spPr>
      <dgm:t>
        <a:bodyPr/>
        <a:lstStyle/>
        <a:p>
          <a:r>
            <a:rPr lang="en-US" sz="2400" dirty="0"/>
            <a:t>Dyslexia-specific intervention</a:t>
          </a:r>
        </a:p>
      </dgm:t>
    </dgm:pt>
    <dgm:pt modelId="{B034D1A6-2481-4ED6-84A3-BC67B5B2B4CA}" type="parTrans" cxnId="{ECE4ABED-332F-498E-BEF6-20CF1837AC2B}">
      <dgm:prSet/>
      <dgm:spPr/>
      <dgm:t>
        <a:bodyPr/>
        <a:lstStyle/>
        <a:p>
          <a:endParaRPr lang="en-US"/>
        </a:p>
      </dgm:t>
    </dgm:pt>
    <dgm:pt modelId="{F92707A3-6860-42D0-A005-41E4CC9C300D}" type="sibTrans" cxnId="{ECE4ABED-332F-498E-BEF6-20CF1837AC2B}">
      <dgm:prSet/>
      <dgm:spPr/>
      <dgm:t>
        <a:bodyPr/>
        <a:lstStyle/>
        <a:p>
          <a:endParaRPr lang="en-US"/>
        </a:p>
      </dgm:t>
    </dgm:pt>
    <dgm:pt modelId="{C082979C-F35D-4121-9262-BE4F322E0441}">
      <dgm:prSet/>
      <dgm:spPr/>
      <dgm:t>
        <a:bodyPr/>
        <a:lstStyle/>
        <a:p>
          <a:r>
            <a:rPr lang="en-US" dirty="0"/>
            <a:t>School team determines if student may have dyslexia</a:t>
          </a:r>
        </a:p>
      </dgm:t>
    </dgm:pt>
    <dgm:pt modelId="{DB9E4140-7468-45F8-BC98-441B8F93DEC1}" type="parTrans" cxnId="{E68B7925-756F-49A2-8306-B8FA9D63DE73}">
      <dgm:prSet/>
      <dgm:spPr/>
      <dgm:t>
        <a:bodyPr/>
        <a:lstStyle/>
        <a:p>
          <a:endParaRPr lang="en-US"/>
        </a:p>
      </dgm:t>
    </dgm:pt>
    <dgm:pt modelId="{C90B2597-ACBB-434C-8424-A1AA3FEA61A7}" type="sibTrans" cxnId="{E68B7925-756F-49A2-8306-B8FA9D63DE73}">
      <dgm:prSet/>
      <dgm:spPr/>
      <dgm:t>
        <a:bodyPr/>
        <a:lstStyle/>
        <a:p>
          <a:endParaRPr lang="en-US"/>
        </a:p>
      </dgm:t>
    </dgm:pt>
    <dgm:pt modelId="{4D90713C-E19F-42C4-8238-3988DB99A9BD}" type="pres">
      <dgm:prSet presAssocID="{7C977B22-E300-4083-9757-5AEDA62B44A4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D6B9F7DE-1702-4EB9-A533-6530CEC8D08C}" type="pres">
      <dgm:prSet presAssocID="{C2354B74-A14D-450C-BF8D-F11D79683BBD}" presName="Accent4" presStyleCnt="0"/>
      <dgm:spPr/>
    </dgm:pt>
    <dgm:pt modelId="{FFB92779-2938-4F7F-AED5-3F6D01BB3186}" type="pres">
      <dgm:prSet presAssocID="{C2354B74-A14D-450C-BF8D-F11D79683BBD}" presName="Accent" presStyleLbl="node1" presStyleIdx="0" presStyleCnt="4"/>
      <dgm:spPr>
        <a:solidFill>
          <a:schemeClr val="accent1">
            <a:lumMod val="50000"/>
          </a:schemeClr>
        </a:solidFill>
      </dgm:spPr>
    </dgm:pt>
    <dgm:pt modelId="{5F610A0A-F223-410A-A827-4E8D6935BEA3}" type="pres">
      <dgm:prSet presAssocID="{C2354B74-A14D-450C-BF8D-F11D79683BBD}" presName="ParentBackground4" presStyleCnt="0"/>
      <dgm:spPr/>
    </dgm:pt>
    <dgm:pt modelId="{976472C6-D877-492E-92F4-F5A10C5BDD60}" type="pres">
      <dgm:prSet presAssocID="{C2354B74-A14D-450C-BF8D-F11D79683BBD}" presName="ParentBackground" presStyleLbl="fgAcc1" presStyleIdx="0" presStyleCnt="4"/>
      <dgm:spPr/>
    </dgm:pt>
    <dgm:pt modelId="{04B3C7F0-31FD-4E68-9B35-EC990D21404E}" type="pres">
      <dgm:prSet presAssocID="{C2354B74-A14D-450C-BF8D-F11D79683BBD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E0F2230-782D-44C9-B934-D8E71B50D7D5}" type="pres">
      <dgm:prSet presAssocID="{C082979C-F35D-4121-9262-BE4F322E0441}" presName="Accent3" presStyleCnt="0"/>
      <dgm:spPr/>
    </dgm:pt>
    <dgm:pt modelId="{6CB64897-6E92-41A7-8550-25151CC8C9DE}" type="pres">
      <dgm:prSet presAssocID="{C082979C-F35D-4121-9262-BE4F322E0441}" presName="Accent" presStyleLbl="node1" presStyleIdx="1" presStyleCnt="4"/>
      <dgm:spPr/>
    </dgm:pt>
    <dgm:pt modelId="{31D7168D-DE4A-4EAF-AD5F-6D45D17B9F81}" type="pres">
      <dgm:prSet presAssocID="{C082979C-F35D-4121-9262-BE4F322E0441}" presName="ParentBackground3" presStyleCnt="0"/>
      <dgm:spPr/>
    </dgm:pt>
    <dgm:pt modelId="{3D8D889B-4075-4446-8B94-F636D0401081}" type="pres">
      <dgm:prSet presAssocID="{C082979C-F35D-4121-9262-BE4F322E0441}" presName="ParentBackground" presStyleLbl="fgAcc1" presStyleIdx="1" presStyleCnt="4"/>
      <dgm:spPr/>
    </dgm:pt>
    <dgm:pt modelId="{3E6AF021-A8AE-4B44-8E29-F659BC819381}" type="pres">
      <dgm:prSet presAssocID="{C082979C-F35D-4121-9262-BE4F322E044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8999D0C5-75D3-4FA6-8F26-72E49DEA1735}" type="pres">
      <dgm:prSet presAssocID="{FF9C5074-B441-44A7-869D-D0C6ABBCFB23}" presName="Accent2" presStyleCnt="0"/>
      <dgm:spPr/>
    </dgm:pt>
    <dgm:pt modelId="{41C5ACB6-6D7A-4A6B-BB9B-AD30A2DF1900}" type="pres">
      <dgm:prSet presAssocID="{FF9C5074-B441-44A7-869D-D0C6ABBCFB23}" presName="Accent" presStyleLbl="node1" presStyleIdx="2" presStyleCnt="4"/>
      <dgm:spPr>
        <a:solidFill>
          <a:schemeClr val="accent1">
            <a:lumMod val="60000"/>
            <a:lumOff val="40000"/>
          </a:schemeClr>
        </a:solidFill>
      </dgm:spPr>
    </dgm:pt>
    <dgm:pt modelId="{06FADE5B-797E-4780-BBC6-9B2ECF702A9E}" type="pres">
      <dgm:prSet presAssocID="{FF9C5074-B441-44A7-869D-D0C6ABBCFB23}" presName="ParentBackground2" presStyleCnt="0"/>
      <dgm:spPr/>
    </dgm:pt>
    <dgm:pt modelId="{655A6FC0-2FD1-4B30-BBC0-077C0A9475E7}" type="pres">
      <dgm:prSet presAssocID="{FF9C5074-B441-44A7-869D-D0C6ABBCFB23}" presName="ParentBackground" presStyleLbl="fgAcc1" presStyleIdx="2" presStyleCnt="4"/>
      <dgm:spPr/>
    </dgm:pt>
    <dgm:pt modelId="{6AF43680-315C-41D4-BD09-EC25952E67BC}" type="pres">
      <dgm:prSet presAssocID="{FF9C5074-B441-44A7-869D-D0C6ABBCFB23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345393CD-A5F5-41EC-8ADF-C2F8CF7BB282}" type="pres">
      <dgm:prSet presAssocID="{120A3508-2177-4267-8441-C2A9E9C40BA7}" presName="Accent1" presStyleCnt="0"/>
      <dgm:spPr/>
    </dgm:pt>
    <dgm:pt modelId="{ED1CA6AA-39B5-40B7-8A01-CB96A975E576}" type="pres">
      <dgm:prSet presAssocID="{120A3508-2177-4267-8441-C2A9E9C40BA7}" presName="Accent" presStyleLbl="node1" presStyleIdx="3" presStyleCnt="4"/>
      <dgm:spPr>
        <a:solidFill>
          <a:schemeClr val="accent1">
            <a:lumMod val="20000"/>
            <a:lumOff val="80000"/>
          </a:schemeClr>
        </a:solidFill>
      </dgm:spPr>
    </dgm:pt>
    <dgm:pt modelId="{B04C1F52-B140-4754-8840-EDAD3618056E}" type="pres">
      <dgm:prSet presAssocID="{120A3508-2177-4267-8441-C2A9E9C40BA7}" presName="ParentBackground1" presStyleCnt="0"/>
      <dgm:spPr/>
    </dgm:pt>
    <dgm:pt modelId="{3369961B-4754-4314-9979-67C56A580EE4}" type="pres">
      <dgm:prSet presAssocID="{120A3508-2177-4267-8441-C2A9E9C40BA7}" presName="ParentBackground" presStyleLbl="fgAcc1" presStyleIdx="3" presStyleCnt="4"/>
      <dgm:spPr/>
    </dgm:pt>
    <dgm:pt modelId="{A97B030B-37F9-4AEC-9AF4-447F7C5CC01E}" type="pres">
      <dgm:prSet presAssocID="{120A3508-2177-4267-8441-C2A9E9C40BA7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E68B7925-756F-49A2-8306-B8FA9D63DE73}" srcId="{7C977B22-E300-4083-9757-5AEDA62B44A4}" destId="{C082979C-F35D-4121-9262-BE4F322E0441}" srcOrd="2" destOrd="0" parTransId="{DB9E4140-7468-45F8-BC98-441B8F93DEC1}" sibTransId="{C90B2597-ACBB-434C-8424-A1AA3FEA61A7}"/>
    <dgm:cxn modelId="{A777782B-CBF1-4657-9ED3-7654B26793A2}" type="presOf" srcId="{C082979C-F35D-4121-9262-BE4F322E0441}" destId="{3E6AF021-A8AE-4B44-8E29-F659BC819381}" srcOrd="1" destOrd="0" presId="urn:microsoft.com/office/officeart/2011/layout/CircleProcess"/>
    <dgm:cxn modelId="{6D1ACC3C-96BA-4738-91A9-43CC5D69614E}" type="presOf" srcId="{FF9C5074-B441-44A7-869D-D0C6ABBCFB23}" destId="{6AF43680-315C-41D4-BD09-EC25952E67BC}" srcOrd="1" destOrd="0" presId="urn:microsoft.com/office/officeart/2011/layout/CircleProcess"/>
    <dgm:cxn modelId="{56FA4B40-20D3-421C-940E-FD0880BB73C3}" type="presOf" srcId="{120A3508-2177-4267-8441-C2A9E9C40BA7}" destId="{3369961B-4754-4314-9979-67C56A580EE4}" srcOrd="0" destOrd="0" presId="urn:microsoft.com/office/officeart/2011/layout/CircleProcess"/>
    <dgm:cxn modelId="{60EBED4B-E0C8-4857-BDDD-33F08D265CAB}" srcId="{7C977B22-E300-4083-9757-5AEDA62B44A4}" destId="{FF9C5074-B441-44A7-869D-D0C6ABBCFB23}" srcOrd="1" destOrd="0" parTransId="{0311E991-EC78-4A91-949E-1FCEDAD44109}" sibTransId="{3B577A6B-28F4-4CC0-AD0E-961900FB39E4}"/>
    <dgm:cxn modelId="{C335F8A6-F365-492F-80D3-AB5685D0B248}" type="presOf" srcId="{120A3508-2177-4267-8441-C2A9E9C40BA7}" destId="{A97B030B-37F9-4AEC-9AF4-447F7C5CC01E}" srcOrd="1" destOrd="0" presId="urn:microsoft.com/office/officeart/2011/layout/CircleProcess"/>
    <dgm:cxn modelId="{3C50A3AA-D140-4AE9-9988-DE9E9125FD11}" srcId="{7C977B22-E300-4083-9757-5AEDA62B44A4}" destId="{120A3508-2177-4267-8441-C2A9E9C40BA7}" srcOrd="0" destOrd="0" parTransId="{65C76849-A9E9-4BD5-AA6D-FE1A16F79017}" sibTransId="{D50802EC-47D5-4539-A959-7626B39BC647}"/>
    <dgm:cxn modelId="{42D2EFBC-F4F0-465E-A784-22C3347EAB53}" type="presOf" srcId="{C082979C-F35D-4121-9262-BE4F322E0441}" destId="{3D8D889B-4075-4446-8B94-F636D0401081}" srcOrd="0" destOrd="0" presId="urn:microsoft.com/office/officeart/2011/layout/CircleProcess"/>
    <dgm:cxn modelId="{FE0815C3-61CF-40F8-B0D4-9F1A495A7EDE}" type="presOf" srcId="{7C977B22-E300-4083-9757-5AEDA62B44A4}" destId="{4D90713C-E19F-42C4-8238-3988DB99A9BD}" srcOrd="0" destOrd="0" presId="urn:microsoft.com/office/officeart/2011/layout/CircleProcess"/>
    <dgm:cxn modelId="{2333FFCB-ADD9-464A-98C4-93E354D11F5B}" type="presOf" srcId="{C2354B74-A14D-450C-BF8D-F11D79683BBD}" destId="{976472C6-D877-492E-92F4-F5A10C5BDD60}" srcOrd="0" destOrd="0" presId="urn:microsoft.com/office/officeart/2011/layout/CircleProcess"/>
    <dgm:cxn modelId="{AC8AE6CF-0535-4385-933F-D32AF732D440}" type="presOf" srcId="{FF9C5074-B441-44A7-869D-D0C6ABBCFB23}" destId="{655A6FC0-2FD1-4B30-BBC0-077C0A9475E7}" srcOrd="0" destOrd="0" presId="urn:microsoft.com/office/officeart/2011/layout/CircleProcess"/>
    <dgm:cxn modelId="{DD363AD5-360E-4A32-A10D-4A0B67F33855}" type="presOf" srcId="{C2354B74-A14D-450C-BF8D-F11D79683BBD}" destId="{04B3C7F0-31FD-4E68-9B35-EC990D21404E}" srcOrd="1" destOrd="0" presId="urn:microsoft.com/office/officeart/2011/layout/CircleProcess"/>
    <dgm:cxn modelId="{ECE4ABED-332F-498E-BEF6-20CF1837AC2B}" srcId="{7C977B22-E300-4083-9757-5AEDA62B44A4}" destId="{C2354B74-A14D-450C-BF8D-F11D79683BBD}" srcOrd="3" destOrd="0" parTransId="{B034D1A6-2481-4ED6-84A3-BC67B5B2B4CA}" sibTransId="{F92707A3-6860-42D0-A005-41E4CC9C300D}"/>
    <dgm:cxn modelId="{1AB9E0D2-CD58-41AF-BE5E-3BD8835F11C8}" type="presParOf" srcId="{4D90713C-E19F-42C4-8238-3988DB99A9BD}" destId="{D6B9F7DE-1702-4EB9-A533-6530CEC8D08C}" srcOrd="0" destOrd="0" presId="urn:microsoft.com/office/officeart/2011/layout/CircleProcess"/>
    <dgm:cxn modelId="{776F6839-AC53-498A-8888-12970EE3A9C3}" type="presParOf" srcId="{D6B9F7DE-1702-4EB9-A533-6530CEC8D08C}" destId="{FFB92779-2938-4F7F-AED5-3F6D01BB3186}" srcOrd="0" destOrd="0" presId="urn:microsoft.com/office/officeart/2011/layout/CircleProcess"/>
    <dgm:cxn modelId="{4AC2FDB2-161D-4FD8-9902-B1CC540C1F90}" type="presParOf" srcId="{4D90713C-E19F-42C4-8238-3988DB99A9BD}" destId="{5F610A0A-F223-410A-A827-4E8D6935BEA3}" srcOrd="1" destOrd="0" presId="urn:microsoft.com/office/officeart/2011/layout/CircleProcess"/>
    <dgm:cxn modelId="{16FFFC07-7A21-4A44-BCF9-DBBC94537898}" type="presParOf" srcId="{5F610A0A-F223-410A-A827-4E8D6935BEA3}" destId="{976472C6-D877-492E-92F4-F5A10C5BDD60}" srcOrd="0" destOrd="0" presId="urn:microsoft.com/office/officeart/2011/layout/CircleProcess"/>
    <dgm:cxn modelId="{1400E2DB-FCB7-4049-860C-1D43CD673817}" type="presParOf" srcId="{4D90713C-E19F-42C4-8238-3988DB99A9BD}" destId="{04B3C7F0-31FD-4E68-9B35-EC990D21404E}" srcOrd="2" destOrd="0" presId="urn:microsoft.com/office/officeart/2011/layout/CircleProcess"/>
    <dgm:cxn modelId="{3F041B92-2C60-4726-A82C-D4D81E2D78F5}" type="presParOf" srcId="{4D90713C-E19F-42C4-8238-3988DB99A9BD}" destId="{AE0F2230-782D-44C9-B934-D8E71B50D7D5}" srcOrd="3" destOrd="0" presId="urn:microsoft.com/office/officeart/2011/layout/CircleProcess"/>
    <dgm:cxn modelId="{29C2B365-B688-4223-9BE3-C26D5E70EC95}" type="presParOf" srcId="{AE0F2230-782D-44C9-B934-D8E71B50D7D5}" destId="{6CB64897-6E92-41A7-8550-25151CC8C9DE}" srcOrd="0" destOrd="0" presId="urn:microsoft.com/office/officeart/2011/layout/CircleProcess"/>
    <dgm:cxn modelId="{3803EF0F-6FFE-44F8-A3D7-0E8FAD3D86E8}" type="presParOf" srcId="{4D90713C-E19F-42C4-8238-3988DB99A9BD}" destId="{31D7168D-DE4A-4EAF-AD5F-6D45D17B9F81}" srcOrd="4" destOrd="0" presId="urn:microsoft.com/office/officeart/2011/layout/CircleProcess"/>
    <dgm:cxn modelId="{E3ABFCA3-FB9E-409D-A7F9-AEF89758255F}" type="presParOf" srcId="{31D7168D-DE4A-4EAF-AD5F-6D45D17B9F81}" destId="{3D8D889B-4075-4446-8B94-F636D0401081}" srcOrd="0" destOrd="0" presId="urn:microsoft.com/office/officeart/2011/layout/CircleProcess"/>
    <dgm:cxn modelId="{7FA5EFC3-6AFC-420F-A124-3B1AE02147F7}" type="presParOf" srcId="{4D90713C-E19F-42C4-8238-3988DB99A9BD}" destId="{3E6AF021-A8AE-4B44-8E29-F659BC819381}" srcOrd="5" destOrd="0" presId="urn:microsoft.com/office/officeart/2011/layout/CircleProcess"/>
    <dgm:cxn modelId="{41F56873-54D2-4225-9FB2-F88420B50DC1}" type="presParOf" srcId="{4D90713C-E19F-42C4-8238-3988DB99A9BD}" destId="{8999D0C5-75D3-4FA6-8F26-72E49DEA1735}" srcOrd="6" destOrd="0" presId="urn:microsoft.com/office/officeart/2011/layout/CircleProcess"/>
    <dgm:cxn modelId="{6D5E60F9-4B4F-4D69-895C-E66653CB5722}" type="presParOf" srcId="{8999D0C5-75D3-4FA6-8F26-72E49DEA1735}" destId="{41C5ACB6-6D7A-4A6B-BB9B-AD30A2DF1900}" srcOrd="0" destOrd="0" presId="urn:microsoft.com/office/officeart/2011/layout/CircleProcess"/>
    <dgm:cxn modelId="{335EC8DA-DACA-4B1E-A77F-130769B6BC04}" type="presParOf" srcId="{4D90713C-E19F-42C4-8238-3988DB99A9BD}" destId="{06FADE5B-797E-4780-BBC6-9B2ECF702A9E}" srcOrd="7" destOrd="0" presId="urn:microsoft.com/office/officeart/2011/layout/CircleProcess"/>
    <dgm:cxn modelId="{0B8D7C24-B508-4217-9F52-B0D5FE64B35E}" type="presParOf" srcId="{06FADE5B-797E-4780-BBC6-9B2ECF702A9E}" destId="{655A6FC0-2FD1-4B30-BBC0-077C0A9475E7}" srcOrd="0" destOrd="0" presId="urn:microsoft.com/office/officeart/2011/layout/CircleProcess"/>
    <dgm:cxn modelId="{90FD13DE-A765-4F04-B0A8-3BD3686F6488}" type="presParOf" srcId="{4D90713C-E19F-42C4-8238-3988DB99A9BD}" destId="{6AF43680-315C-41D4-BD09-EC25952E67BC}" srcOrd="8" destOrd="0" presId="urn:microsoft.com/office/officeart/2011/layout/CircleProcess"/>
    <dgm:cxn modelId="{980981D4-A92B-41B9-92AE-0AD33455D369}" type="presParOf" srcId="{4D90713C-E19F-42C4-8238-3988DB99A9BD}" destId="{345393CD-A5F5-41EC-8ADF-C2F8CF7BB282}" srcOrd="9" destOrd="0" presId="urn:microsoft.com/office/officeart/2011/layout/CircleProcess"/>
    <dgm:cxn modelId="{AE76DFB8-5658-456F-82DF-F05F68882A82}" type="presParOf" srcId="{345393CD-A5F5-41EC-8ADF-C2F8CF7BB282}" destId="{ED1CA6AA-39B5-40B7-8A01-CB96A975E576}" srcOrd="0" destOrd="0" presId="urn:microsoft.com/office/officeart/2011/layout/CircleProcess"/>
    <dgm:cxn modelId="{D4D5041A-E12A-4408-A895-58CECA482286}" type="presParOf" srcId="{4D90713C-E19F-42C4-8238-3988DB99A9BD}" destId="{B04C1F52-B140-4754-8840-EDAD3618056E}" srcOrd="10" destOrd="0" presId="urn:microsoft.com/office/officeart/2011/layout/CircleProcess"/>
    <dgm:cxn modelId="{842A83E2-25AC-4621-A518-D196591BCE3D}" type="presParOf" srcId="{B04C1F52-B140-4754-8840-EDAD3618056E}" destId="{3369961B-4754-4314-9979-67C56A580EE4}" srcOrd="0" destOrd="0" presId="urn:microsoft.com/office/officeart/2011/layout/CircleProcess"/>
    <dgm:cxn modelId="{CD934E3F-0CE0-422C-8B26-F08E0D75D4FD}" type="presParOf" srcId="{4D90713C-E19F-42C4-8238-3988DB99A9BD}" destId="{A97B030B-37F9-4AEC-9AF4-447F7C5CC01E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Policy model: Alabama, Arkansas, Mississippi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FA6CDEB-5BB6-40A4-BE27-456A915D7814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816809C2-C666-4017-8CD1-1A32AFEF3261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Poor performance in reading and/or spelling</a:t>
          </a:r>
        </a:p>
      </dgm:t>
    </dgm:pt>
    <dgm:pt modelId="{DAD6A029-A1FB-4968-9B30-986678547F2B}" type="parTrans" cxnId="{5A7DBE8E-32ED-493C-AF53-71442DF28351}">
      <dgm:prSet/>
      <dgm:spPr/>
      <dgm:t>
        <a:bodyPr/>
        <a:lstStyle/>
        <a:p>
          <a:endParaRPr lang="en-US"/>
        </a:p>
      </dgm:t>
    </dgm:pt>
    <dgm:pt modelId="{881E7FA1-8695-4256-8030-CDB09CEF17CA}" type="sibTrans" cxnId="{5A7DBE8E-32ED-493C-AF53-71442DF28351}">
      <dgm:prSet/>
      <dgm:spPr>
        <a:solidFill>
          <a:schemeClr val="accent6"/>
        </a:solidFill>
      </dgm:spPr>
      <dgm:t>
        <a:bodyPr/>
        <a:lstStyle/>
        <a:p>
          <a:endParaRPr lang="en-US"/>
        </a:p>
      </dgm:t>
    </dgm:pt>
    <dgm:pt modelId="{0B182566-2FC2-4052-9433-72BC55FA1110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Characteristics and risk factors of dyslexia</a:t>
          </a:r>
        </a:p>
      </dgm:t>
    </dgm:pt>
    <dgm:pt modelId="{0AB6FDA8-3698-4983-8B39-EA4DB657B8BA}" type="parTrans" cxnId="{A3CB1871-6A43-4101-8631-905344AE7499}">
      <dgm:prSet/>
      <dgm:spPr/>
      <dgm:t>
        <a:bodyPr/>
        <a:lstStyle/>
        <a:p>
          <a:endParaRPr lang="en-US"/>
        </a:p>
      </dgm:t>
    </dgm:pt>
    <dgm:pt modelId="{C1EC402B-D9A5-4AB4-A808-DDDD8290E26B}" type="sibTrans" cxnId="{A3CB1871-6A43-4101-8631-905344AE7499}">
      <dgm:prSet/>
      <dgm:spPr>
        <a:solidFill>
          <a:schemeClr val="accent6"/>
        </a:solidFill>
      </dgm:spPr>
      <dgm:t>
        <a:bodyPr/>
        <a:lstStyle/>
        <a:p>
          <a:endParaRPr lang="en-US"/>
        </a:p>
      </dgm:t>
    </dgm:pt>
    <dgm:pt modelId="{7A4E7057-3701-4582-9A5F-FA29498639F6}">
      <dgm:prSet phldrT="[Text]" custT="1"/>
      <dgm:spPr/>
      <dgm:t>
        <a:bodyPr/>
        <a:lstStyle/>
        <a:p>
          <a:pPr>
            <a:lnSpc>
              <a:spcPct val="110000"/>
            </a:lnSpc>
            <a:spcBef>
              <a:spcPts val="200"/>
            </a:spcBef>
          </a:pPr>
          <a:r>
            <a: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Evaluation for dyslexia by</a:t>
          </a:r>
          <a:br>
            <a: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504 or special education committee</a:t>
          </a:r>
        </a:p>
      </dgm:t>
    </dgm:pt>
    <dgm:pt modelId="{C8151D7E-386D-41F4-8B8A-3B5C3C973C7E}" type="parTrans" cxnId="{EC3EB545-A02B-4217-B0DA-4C75B8341383}">
      <dgm:prSet/>
      <dgm:spPr/>
      <dgm:t>
        <a:bodyPr/>
        <a:lstStyle/>
        <a:p>
          <a:endParaRPr lang="en-US"/>
        </a:p>
      </dgm:t>
    </dgm:pt>
    <dgm:pt modelId="{0BE9A464-118C-4C17-A898-F23BB1898D45}" type="sibTrans" cxnId="{EC3EB545-A02B-4217-B0DA-4C75B8341383}">
      <dgm:prSet/>
      <dgm:spPr/>
      <dgm:t>
        <a:bodyPr/>
        <a:lstStyle/>
        <a:p>
          <a:endParaRPr lang="en-US"/>
        </a:p>
      </dgm:t>
    </dgm:pt>
    <dgm:pt modelId="{8B90B6E1-0E63-4F64-AD14-2D8D4B132441}" type="pres">
      <dgm:prSet presAssocID="{EFA6CDEB-5BB6-40A4-BE27-456A915D7814}" presName="Name0" presStyleCnt="0">
        <dgm:presLayoutVars>
          <dgm:dir/>
          <dgm:resizeHandles val="exact"/>
        </dgm:presLayoutVars>
      </dgm:prSet>
      <dgm:spPr/>
    </dgm:pt>
    <dgm:pt modelId="{782C0DC4-EFDC-4FE1-814B-AADB83611EAF}" type="pres">
      <dgm:prSet presAssocID="{EFA6CDEB-5BB6-40A4-BE27-456A915D7814}" presName="vNodes" presStyleCnt="0"/>
      <dgm:spPr/>
    </dgm:pt>
    <dgm:pt modelId="{E0A36CE1-EA72-4C67-89A1-E469937D80C7}" type="pres">
      <dgm:prSet presAssocID="{816809C2-C666-4017-8CD1-1A32AFEF3261}" presName="node" presStyleLbl="node1" presStyleIdx="0" presStyleCnt="3" custScaleX="139812" custScaleY="139812" custLinFactNeighborX="-1903" custLinFactNeighborY="54106">
        <dgm:presLayoutVars>
          <dgm:bulletEnabled val="1"/>
        </dgm:presLayoutVars>
      </dgm:prSet>
      <dgm:spPr/>
    </dgm:pt>
    <dgm:pt modelId="{DAD0EA61-B8A0-4388-827E-7D42135D4D19}" type="pres">
      <dgm:prSet presAssocID="{881E7FA1-8695-4256-8030-CDB09CEF17CA}" presName="spacerT" presStyleCnt="0"/>
      <dgm:spPr/>
    </dgm:pt>
    <dgm:pt modelId="{3FC4DB9F-0080-404F-8C52-6E0BF1879496}" type="pres">
      <dgm:prSet presAssocID="{881E7FA1-8695-4256-8030-CDB09CEF17CA}" presName="sibTrans" presStyleLbl="sibTrans2D1" presStyleIdx="0" presStyleCnt="2" custScaleX="68521" custScaleY="68521"/>
      <dgm:spPr/>
    </dgm:pt>
    <dgm:pt modelId="{6C44DA12-B27C-4B16-8BBE-9598815A6763}" type="pres">
      <dgm:prSet presAssocID="{881E7FA1-8695-4256-8030-CDB09CEF17CA}" presName="spacerB" presStyleCnt="0"/>
      <dgm:spPr/>
    </dgm:pt>
    <dgm:pt modelId="{3904A2A0-D4B3-4CD5-9063-D0259437E46E}" type="pres">
      <dgm:prSet presAssocID="{0B182566-2FC2-4052-9433-72BC55FA1110}" presName="node" presStyleLbl="node1" presStyleIdx="1" presStyleCnt="3" custScaleX="139812" custScaleY="138460" custLinFactNeighborX="-1070" custLinFactNeighborY="-89931">
        <dgm:presLayoutVars>
          <dgm:bulletEnabled val="1"/>
        </dgm:presLayoutVars>
      </dgm:prSet>
      <dgm:spPr/>
    </dgm:pt>
    <dgm:pt modelId="{DFDC84F2-0479-428F-8F50-13CF926E07FF}" type="pres">
      <dgm:prSet presAssocID="{EFA6CDEB-5BB6-40A4-BE27-456A915D7814}" presName="sibTransLast" presStyleLbl="sibTrans2D1" presStyleIdx="1" presStyleCnt="2" custScaleX="153597" custLinFactNeighborX="-44011" custLinFactNeighborY="3616"/>
      <dgm:spPr/>
    </dgm:pt>
    <dgm:pt modelId="{9815E74B-3A15-4FEE-99AD-F83AF593B060}" type="pres">
      <dgm:prSet presAssocID="{EFA6CDEB-5BB6-40A4-BE27-456A915D7814}" presName="connectorText" presStyleLbl="sibTrans2D1" presStyleIdx="1" presStyleCnt="2"/>
      <dgm:spPr/>
    </dgm:pt>
    <dgm:pt modelId="{406C83E6-7B02-49E4-8ECC-66B436EC3BBE}" type="pres">
      <dgm:prSet presAssocID="{EFA6CDEB-5BB6-40A4-BE27-456A915D7814}" presName="lastNode" presStyleLbl="node1" presStyleIdx="2" presStyleCnt="3" custScaleX="77454" custScaleY="77454" custLinFactNeighborX="-22053">
        <dgm:presLayoutVars>
          <dgm:bulletEnabled val="1"/>
        </dgm:presLayoutVars>
      </dgm:prSet>
      <dgm:spPr/>
    </dgm:pt>
  </dgm:ptLst>
  <dgm:cxnLst>
    <dgm:cxn modelId="{2433D52E-413A-4272-93E4-388A35189A2E}" type="presOf" srcId="{816809C2-C666-4017-8CD1-1A32AFEF3261}" destId="{E0A36CE1-EA72-4C67-89A1-E469937D80C7}" srcOrd="0" destOrd="0" presId="urn:microsoft.com/office/officeart/2005/8/layout/equation2"/>
    <dgm:cxn modelId="{295AE02F-D51F-49A7-B74C-4CBD96DA66AF}" type="presOf" srcId="{C1EC402B-D9A5-4AB4-A808-DDDD8290E26B}" destId="{9815E74B-3A15-4FEE-99AD-F83AF593B060}" srcOrd="1" destOrd="0" presId="urn:microsoft.com/office/officeart/2005/8/layout/equation2"/>
    <dgm:cxn modelId="{B25DBE31-2CCB-4531-9E4F-F1C4F7D93CF8}" type="presOf" srcId="{EFA6CDEB-5BB6-40A4-BE27-456A915D7814}" destId="{8B90B6E1-0E63-4F64-AD14-2D8D4B132441}" srcOrd="0" destOrd="0" presId="urn:microsoft.com/office/officeart/2005/8/layout/equation2"/>
    <dgm:cxn modelId="{567D9861-C2E3-4DA8-9A17-48FAD28B0C65}" type="presOf" srcId="{7A4E7057-3701-4582-9A5F-FA29498639F6}" destId="{406C83E6-7B02-49E4-8ECC-66B436EC3BBE}" srcOrd="0" destOrd="0" presId="urn:microsoft.com/office/officeart/2005/8/layout/equation2"/>
    <dgm:cxn modelId="{EC3EB545-A02B-4217-B0DA-4C75B8341383}" srcId="{EFA6CDEB-5BB6-40A4-BE27-456A915D7814}" destId="{7A4E7057-3701-4582-9A5F-FA29498639F6}" srcOrd="2" destOrd="0" parTransId="{C8151D7E-386D-41F4-8B8A-3B5C3C973C7E}" sibTransId="{0BE9A464-118C-4C17-A898-F23BB1898D45}"/>
    <dgm:cxn modelId="{3475B946-53E6-49A0-A944-CB12E859B2D1}" type="presOf" srcId="{0B182566-2FC2-4052-9433-72BC55FA1110}" destId="{3904A2A0-D4B3-4CD5-9063-D0259437E46E}" srcOrd="0" destOrd="0" presId="urn:microsoft.com/office/officeart/2005/8/layout/equation2"/>
    <dgm:cxn modelId="{A3CB1871-6A43-4101-8631-905344AE7499}" srcId="{EFA6CDEB-5BB6-40A4-BE27-456A915D7814}" destId="{0B182566-2FC2-4052-9433-72BC55FA1110}" srcOrd="1" destOrd="0" parTransId="{0AB6FDA8-3698-4983-8B39-EA4DB657B8BA}" sibTransId="{C1EC402B-D9A5-4AB4-A808-DDDD8290E26B}"/>
    <dgm:cxn modelId="{5A7DBE8E-32ED-493C-AF53-71442DF28351}" srcId="{EFA6CDEB-5BB6-40A4-BE27-456A915D7814}" destId="{816809C2-C666-4017-8CD1-1A32AFEF3261}" srcOrd="0" destOrd="0" parTransId="{DAD6A029-A1FB-4968-9B30-986678547F2B}" sibTransId="{881E7FA1-8695-4256-8030-CDB09CEF17CA}"/>
    <dgm:cxn modelId="{B52A27A2-53E0-4FA4-A742-2F8C9837E58C}" type="presOf" srcId="{C1EC402B-D9A5-4AB4-A808-DDDD8290E26B}" destId="{DFDC84F2-0479-428F-8F50-13CF926E07FF}" srcOrd="0" destOrd="0" presId="urn:microsoft.com/office/officeart/2005/8/layout/equation2"/>
    <dgm:cxn modelId="{003B39DD-8C41-45E5-B309-DD5A60D17F88}" type="presOf" srcId="{881E7FA1-8695-4256-8030-CDB09CEF17CA}" destId="{3FC4DB9F-0080-404F-8C52-6E0BF1879496}" srcOrd="0" destOrd="0" presId="urn:microsoft.com/office/officeart/2005/8/layout/equation2"/>
    <dgm:cxn modelId="{A3D6FEAE-F4D6-47CD-8621-FBCE1D4514F7}" type="presParOf" srcId="{8B90B6E1-0E63-4F64-AD14-2D8D4B132441}" destId="{782C0DC4-EFDC-4FE1-814B-AADB83611EAF}" srcOrd="0" destOrd="0" presId="urn:microsoft.com/office/officeart/2005/8/layout/equation2"/>
    <dgm:cxn modelId="{014B23D3-FA59-4E50-92A4-00E4C79DF398}" type="presParOf" srcId="{782C0DC4-EFDC-4FE1-814B-AADB83611EAF}" destId="{E0A36CE1-EA72-4C67-89A1-E469937D80C7}" srcOrd="0" destOrd="0" presId="urn:microsoft.com/office/officeart/2005/8/layout/equation2"/>
    <dgm:cxn modelId="{599C6C20-5D7D-47DB-909E-C5C702928ACA}" type="presParOf" srcId="{782C0DC4-EFDC-4FE1-814B-AADB83611EAF}" destId="{DAD0EA61-B8A0-4388-827E-7D42135D4D19}" srcOrd="1" destOrd="0" presId="urn:microsoft.com/office/officeart/2005/8/layout/equation2"/>
    <dgm:cxn modelId="{6CF6550C-2347-45CA-B87A-7FB024CC1A79}" type="presParOf" srcId="{782C0DC4-EFDC-4FE1-814B-AADB83611EAF}" destId="{3FC4DB9F-0080-404F-8C52-6E0BF1879496}" srcOrd="2" destOrd="0" presId="urn:microsoft.com/office/officeart/2005/8/layout/equation2"/>
    <dgm:cxn modelId="{53EFB882-446B-41B4-88DD-F67C2E7EF4A2}" type="presParOf" srcId="{782C0DC4-EFDC-4FE1-814B-AADB83611EAF}" destId="{6C44DA12-B27C-4B16-8BBE-9598815A6763}" srcOrd="3" destOrd="0" presId="urn:microsoft.com/office/officeart/2005/8/layout/equation2"/>
    <dgm:cxn modelId="{B2F03175-3E71-4474-B2E9-51F45A5A8B96}" type="presParOf" srcId="{782C0DC4-EFDC-4FE1-814B-AADB83611EAF}" destId="{3904A2A0-D4B3-4CD5-9063-D0259437E46E}" srcOrd="4" destOrd="0" presId="urn:microsoft.com/office/officeart/2005/8/layout/equation2"/>
    <dgm:cxn modelId="{D6F5EEA4-91AD-4413-B81A-ADB37C223761}" type="presParOf" srcId="{8B90B6E1-0E63-4F64-AD14-2D8D4B132441}" destId="{DFDC84F2-0479-428F-8F50-13CF926E07FF}" srcOrd="1" destOrd="0" presId="urn:microsoft.com/office/officeart/2005/8/layout/equation2"/>
    <dgm:cxn modelId="{0E77EE68-8671-41BF-8F94-96FA11685FE6}" type="presParOf" srcId="{DFDC84F2-0479-428F-8F50-13CF926E07FF}" destId="{9815E74B-3A15-4FEE-99AD-F83AF593B060}" srcOrd="0" destOrd="0" presId="urn:microsoft.com/office/officeart/2005/8/layout/equation2"/>
    <dgm:cxn modelId="{182F46C8-D462-4FFA-B518-0571816CE050}" type="presParOf" srcId="{8B90B6E1-0E63-4F64-AD14-2D8D4B132441}" destId="{406C83E6-7B02-49E4-8ECC-66B436EC3BB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Policy Model: Texas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F4E6713-66DB-4FD1-B7A7-833B428C5C52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21E6875E-FADF-4A0A-B5E1-DC9A0A8051CB}">
      <dgm:prSet phldrT="[Text]" custT="1"/>
      <dgm:spPr/>
      <dgm:t>
        <a:bodyPr/>
        <a:lstStyle/>
        <a:p>
          <a:r>
            <a:rPr lang="en-US" sz="2000" dirty="0"/>
            <a:t>“At risk” on universal screener</a:t>
          </a:r>
          <a:endParaRPr lang="en-US" sz="2400" dirty="0"/>
        </a:p>
      </dgm:t>
    </dgm:pt>
    <dgm:pt modelId="{9F55696A-70EC-4A8D-9E4E-8A286BDE0206}" type="parTrans" cxnId="{92C8A664-61F8-45BE-A74D-EFFB5D210C42}">
      <dgm:prSet/>
      <dgm:spPr/>
      <dgm:t>
        <a:bodyPr/>
        <a:lstStyle/>
        <a:p>
          <a:endParaRPr lang="en-US"/>
        </a:p>
      </dgm:t>
    </dgm:pt>
    <dgm:pt modelId="{F77496D4-05CC-47CF-A5BC-0696A4AB57B9}" type="sibTrans" cxnId="{92C8A664-61F8-45BE-A74D-EFFB5D210C42}">
      <dgm:prSet/>
      <dgm:spPr/>
      <dgm:t>
        <a:bodyPr/>
        <a:lstStyle/>
        <a:p>
          <a:endParaRPr lang="en-US"/>
        </a:p>
      </dgm:t>
    </dgm:pt>
    <dgm:pt modelId="{0F1E07FC-6A72-41CA-80E6-C2B40946CB83}">
      <dgm:prSet phldrT="[Text]" custT="1"/>
      <dgm:spPr/>
      <dgm:t>
        <a:bodyPr/>
        <a:lstStyle/>
        <a:p>
          <a:r>
            <a:rPr lang="en-US" sz="2000" dirty="0"/>
            <a:t>Lack of progress despite good instruction* and intervention*</a:t>
          </a:r>
        </a:p>
      </dgm:t>
    </dgm:pt>
    <dgm:pt modelId="{F20C0908-EB32-464D-AF6C-7A6AE2304194}" type="parTrans" cxnId="{58361F07-910B-42BB-8C09-09DE577A72A6}">
      <dgm:prSet/>
      <dgm:spPr/>
      <dgm:t>
        <a:bodyPr/>
        <a:lstStyle/>
        <a:p>
          <a:endParaRPr lang="en-US"/>
        </a:p>
      </dgm:t>
    </dgm:pt>
    <dgm:pt modelId="{81F00409-2A19-44CE-AF43-A700D4BBA7C1}" type="sibTrans" cxnId="{58361F07-910B-42BB-8C09-09DE577A72A6}">
      <dgm:prSet/>
      <dgm:spPr/>
      <dgm:t>
        <a:bodyPr/>
        <a:lstStyle/>
        <a:p>
          <a:endParaRPr lang="en-US"/>
        </a:p>
      </dgm:t>
    </dgm:pt>
    <dgm:pt modelId="{26FD1C16-4185-41BD-A373-AA18AFDB4877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Identification as student with dyslexia</a:t>
          </a:r>
        </a:p>
      </dgm:t>
    </dgm:pt>
    <dgm:pt modelId="{75ADF73B-8219-46B7-AC24-7B50375907F6}" type="parTrans" cxnId="{59957149-7A30-4AAD-A41E-A4325495DC1C}">
      <dgm:prSet/>
      <dgm:spPr/>
      <dgm:t>
        <a:bodyPr/>
        <a:lstStyle/>
        <a:p>
          <a:endParaRPr lang="en-US"/>
        </a:p>
      </dgm:t>
    </dgm:pt>
    <dgm:pt modelId="{BCE219AA-FFB6-44B7-AB00-456767D7B844}" type="sibTrans" cxnId="{59957149-7A30-4AAD-A41E-A4325495DC1C}">
      <dgm:prSet/>
      <dgm:spPr/>
      <dgm:t>
        <a:bodyPr/>
        <a:lstStyle/>
        <a:p>
          <a:endParaRPr lang="en-US"/>
        </a:p>
      </dgm:t>
    </dgm:pt>
    <dgm:pt modelId="{A679D87B-6BF9-4F4C-B5BC-189C78E1B70A}">
      <dgm:prSet custT="1"/>
      <dgm:spPr/>
      <dgm:t>
        <a:bodyPr/>
        <a:lstStyle/>
        <a:p>
          <a:r>
            <a:rPr lang="en-US" sz="2000" dirty="0"/>
            <a:t>Multiple signs of or risk factors for dyslexia</a:t>
          </a:r>
        </a:p>
      </dgm:t>
    </dgm:pt>
    <dgm:pt modelId="{5E351396-3AD3-4FCA-B4A1-D1F8DC33EB9B}" type="parTrans" cxnId="{13C8AEF2-191F-4BCA-8B9A-D00A657AE95F}">
      <dgm:prSet/>
      <dgm:spPr/>
      <dgm:t>
        <a:bodyPr/>
        <a:lstStyle/>
        <a:p>
          <a:endParaRPr lang="en-US"/>
        </a:p>
      </dgm:t>
    </dgm:pt>
    <dgm:pt modelId="{79DD4467-5645-4EC2-B509-9E534BE1BC32}" type="sibTrans" cxnId="{13C8AEF2-191F-4BCA-8B9A-D00A657AE95F}">
      <dgm:prSet/>
      <dgm:spPr/>
      <dgm:t>
        <a:bodyPr/>
        <a:lstStyle/>
        <a:p>
          <a:endParaRPr lang="en-US"/>
        </a:p>
      </dgm:t>
    </dgm:pt>
    <dgm:pt modelId="{78431B9E-577E-424D-B1FB-A513723CFBB1}" type="pres">
      <dgm:prSet presAssocID="{DF4E6713-66DB-4FD1-B7A7-833B428C5C52}" presName="linearFlow" presStyleCnt="0">
        <dgm:presLayoutVars>
          <dgm:dir/>
          <dgm:resizeHandles val="exact"/>
        </dgm:presLayoutVars>
      </dgm:prSet>
      <dgm:spPr/>
    </dgm:pt>
    <dgm:pt modelId="{25B7EBAB-0486-45C4-B5FF-B477C226BBB6}" type="pres">
      <dgm:prSet presAssocID="{21E6875E-FADF-4A0A-B5E1-DC9A0A8051CB}" presName="node" presStyleLbl="node1" presStyleIdx="0" presStyleCnt="4">
        <dgm:presLayoutVars>
          <dgm:bulletEnabled val="1"/>
        </dgm:presLayoutVars>
      </dgm:prSet>
      <dgm:spPr/>
    </dgm:pt>
    <dgm:pt modelId="{BFE85300-6069-4935-B34D-EC6B12A0BF55}" type="pres">
      <dgm:prSet presAssocID="{F77496D4-05CC-47CF-A5BC-0696A4AB57B9}" presName="spacerL" presStyleCnt="0"/>
      <dgm:spPr/>
    </dgm:pt>
    <dgm:pt modelId="{8A4FE54C-5DE4-419C-9900-6FB604CC4BB5}" type="pres">
      <dgm:prSet presAssocID="{F77496D4-05CC-47CF-A5BC-0696A4AB57B9}" presName="sibTrans" presStyleLbl="sibTrans2D1" presStyleIdx="0" presStyleCnt="3" custScaleX="51614" custScaleY="51614"/>
      <dgm:spPr/>
    </dgm:pt>
    <dgm:pt modelId="{CBC0D7BA-7135-411D-9915-BB14F54B187D}" type="pres">
      <dgm:prSet presAssocID="{F77496D4-05CC-47CF-A5BC-0696A4AB57B9}" presName="spacerR" presStyleCnt="0"/>
      <dgm:spPr/>
    </dgm:pt>
    <dgm:pt modelId="{B41C801E-EF2B-4DCA-86C3-E69C1888B4E8}" type="pres">
      <dgm:prSet presAssocID="{0F1E07FC-6A72-41CA-80E6-C2B40946CB83}" presName="node" presStyleLbl="node1" presStyleIdx="1" presStyleCnt="4">
        <dgm:presLayoutVars>
          <dgm:bulletEnabled val="1"/>
        </dgm:presLayoutVars>
      </dgm:prSet>
      <dgm:spPr/>
    </dgm:pt>
    <dgm:pt modelId="{885A2FD2-DB52-4275-9ACC-DB52188E2263}" type="pres">
      <dgm:prSet presAssocID="{81F00409-2A19-44CE-AF43-A700D4BBA7C1}" presName="spacerL" presStyleCnt="0"/>
      <dgm:spPr/>
    </dgm:pt>
    <dgm:pt modelId="{E0EB1D63-E5D0-4B5E-B5A7-F4A142698505}" type="pres">
      <dgm:prSet presAssocID="{81F00409-2A19-44CE-AF43-A700D4BBA7C1}" presName="sibTrans" presStyleLbl="sibTrans2D1" presStyleIdx="1" presStyleCnt="3" custScaleX="48704" custScaleY="51323"/>
      <dgm:spPr/>
    </dgm:pt>
    <dgm:pt modelId="{CD7266AF-6B49-46E7-8385-B1701501D11C}" type="pres">
      <dgm:prSet presAssocID="{81F00409-2A19-44CE-AF43-A700D4BBA7C1}" presName="spacerR" presStyleCnt="0"/>
      <dgm:spPr/>
    </dgm:pt>
    <dgm:pt modelId="{4DBA58AF-B6CE-494C-990A-C8499C59156F}" type="pres">
      <dgm:prSet presAssocID="{A679D87B-6BF9-4F4C-B5BC-189C78E1B70A}" presName="node" presStyleLbl="node1" presStyleIdx="2" presStyleCnt="4">
        <dgm:presLayoutVars>
          <dgm:bulletEnabled val="1"/>
        </dgm:presLayoutVars>
      </dgm:prSet>
      <dgm:spPr/>
    </dgm:pt>
    <dgm:pt modelId="{2F569978-706D-4A82-A5FE-44D67CA9F74B}" type="pres">
      <dgm:prSet presAssocID="{79DD4467-5645-4EC2-B509-9E534BE1BC32}" presName="spacerL" presStyleCnt="0"/>
      <dgm:spPr/>
    </dgm:pt>
    <dgm:pt modelId="{89E0933E-455E-4986-B81E-0777B698431F}" type="pres">
      <dgm:prSet presAssocID="{79DD4467-5645-4EC2-B509-9E534BE1BC32}" presName="sibTrans" presStyleLbl="sibTrans2D1" presStyleIdx="2" presStyleCnt="3" custScaleX="46037" custScaleY="48704"/>
      <dgm:spPr/>
    </dgm:pt>
    <dgm:pt modelId="{ECADC6D6-01AB-48F5-AB17-CD6E6243E819}" type="pres">
      <dgm:prSet presAssocID="{79DD4467-5645-4EC2-B509-9E534BE1BC32}" presName="spacerR" presStyleCnt="0"/>
      <dgm:spPr/>
    </dgm:pt>
    <dgm:pt modelId="{00CDB2E8-F6C2-4393-9713-F87C1A5CA493}" type="pres">
      <dgm:prSet presAssocID="{26FD1C16-4185-41BD-A373-AA18AFDB4877}" presName="node" presStyleLbl="node1" presStyleIdx="3" presStyleCnt="4">
        <dgm:presLayoutVars>
          <dgm:bulletEnabled val="1"/>
        </dgm:presLayoutVars>
      </dgm:prSet>
      <dgm:spPr/>
    </dgm:pt>
  </dgm:ptLst>
  <dgm:cxnLst>
    <dgm:cxn modelId="{69507502-4179-4F75-B67B-4EE9215C0548}" type="presOf" srcId="{21E6875E-FADF-4A0A-B5E1-DC9A0A8051CB}" destId="{25B7EBAB-0486-45C4-B5FF-B477C226BBB6}" srcOrd="0" destOrd="0" presId="urn:microsoft.com/office/officeart/2005/8/layout/equation1"/>
    <dgm:cxn modelId="{58361F07-910B-42BB-8C09-09DE577A72A6}" srcId="{DF4E6713-66DB-4FD1-B7A7-833B428C5C52}" destId="{0F1E07FC-6A72-41CA-80E6-C2B40946CB83}" srcOrd="1" destOrd="0" parTransId="{F20C0908-EB32-464D-AF6C-7A6AE2304194}" sibTransId="{81F00409-2A19-44CE-AF43-A700D4BBA7C1}"/>
    <dgm:cxn modelId="{B540D72D-80BA-48E8-9A9E-8569E4378F62}" type="presOf" srcId="{F77496D4-05CC-47CF-A5BC-0696A4AB57B9}" destId="{8A4FE54C-5DE4-419C-9900-6FB604CC4BB5}" srcOrd="0" destOrd="0" presId="urn:microsoft.com/office/officeart/2005/8/layout/equation1"/>
    <dgm:cxn modelId="{92C8A664-61F8-45BE-A74D-EFFB5D210C42}" srcId="{DF4E6713-66DB-4FD1-B7A7-833B428C5C52}" destId="{21E6875E-FADF-4A0A-B5E1-DC9A0A8051CB}" srcOrd="0" destOrd="0" parTransId="{9F55696A-70EC-4A8D-9E4E-8A286BDE0206}" sibTransId="{F77496D4-05CC-47CF-A5BC-0696A4AB57B9}"/>
    <dgm:cxn modelId="{D2F55568-675C-42CD-A507-81782EC9DEA9}" type="presOf" srcId="{0F1E07FC-6A72-41CA-80E6-C2B40946CB83}" destId="{B41C801E-EF2B-4DCA-86C3-E69C1888B4E8}" srcOrd="0" destOrd="0" presId="urn:microsoft.com/office/officeart/2005/8/layout/equation1"/>
    <dgm:cxn modelId="{59957149-7A30-4AAD-A41E-A4325495DC1C}" srcId="{DF4E6713-66DB-4FD1-B7A7-833B428C5C52}" destId="{26FD1C16-4185-41BD-A373-AA18AFDB4877}" srcOrd="3" destOrd="0" parTransId="{75ADF73B-8219-46B7-AC24-7B50375907F6}" sibTransId="{BCE219AA-FFB6-44B7-AB00-456767D7B844}"/>
    <dgm:cxn modelId="{0A2C484E-5443-40C0-8111-73B055BC7D59}" type="presOf" srcId="{79DD4467-5645-4EC2-B509-9E534BE1BC32}" destId="{89E0933E-455E-4986-B81E-0777B698431F}" srcOrd="0" destOrd="0" presId="urn:microsoft.com/office/officeart/2005/8/layout/equation1"/>
    <dgm:cxn modelId="{4CE37C7F-D168-45D2-BE66-7DD5184C3028}" type="presOf" srcId="{DF4E6713-66DB-4FD1-B7A7-833B428C5C52}" destId="{78431B9E-577E-424D-B1FB-A513723CFBB1}" srcOrd="0" destOrd="0" presId="urn:microsoft.com/office/officeart/2005/8/layout/equation1"/>
    <dgm:cxn modelId="{A948D882-63AA-4F54-ABC9-96D3FFD504F4}" type="presOf" srcId="{A679D87B-6BF9-4F4C-B5BC-189C78E1B70A}" destId="{4DBA58AF-B6CE-494C-990A-C8499C59156F}" srcOrd="0" destOrd="0" presId="urn:microsoft.com/office/officeart/2005/8/layout/equation1"/>
    <dgm:cxn modelId="{BD9CA094-AC18-4A3B-9E02-D7D8804FC88A}" type="presOf" srcId="{81F00409-2A19-44CE-AF43-A700D4BBA7C1}" destId="{E0EB1D63-E5D0-4B5E-B5A7-F4A142698505}" srcOrd="0" destOrd="0" presId="urn:microsoft.com/office/officeart/2005/8/layout/equation1"/>
    <dgm:cxn modelId="{EC1C40D3-54C3-4E67-955C-BECA98758F16}" type="presOf" srcId="{26FD1C16-4185-41BD-A373-AA18AFDB4877}" destId="{00CDB2E8-F6C2-4393-9713-F87C1A5CA493}" srcOrd="0" destOrd="0" presId="urn:microsoft.com/office/officeart/2005/8/layout/equation1"/>
    <dgm:cxn modelId="{13C8AEF2-191F-4BCA-8B9A-D00A657AE95F}" srcId="{DF4E6713-66DB-4FD1-B7A7-833B428C5C52}" destId="{A679D87B-6BF9-4F4C-B5BC-189C78E1B70A}" srcOrd="2" destOrd="0" parTransId="{5E351396-3AD3-4FCA-B4A1-D1F8DC33EB9B}" sibTransId="{79DD4467-5645-4EC2-B509-9E534BE1BC32}"/>
    <dgm:cxn modelId="{D1668620-8895-4876-BC1F-C5A15D3DDB55}" type="presParOf" srcId="{78431B9E-577E-424D-B1FB-A513723CFBB1}" destId="{25B7EBAB-0486-45C4-B5FF-B477C226BBB6}" srcOrd="0" destOrd="0" presId="urn:microsoft.com/office/officeart/2005/8/layout/equation1"/>
    <dgm:cxn modelId="{144749D2-144F-4CE6-9D3F-D699C28960E0}" type="presParOf" srcId="{78431B9E-577E-424D-B1FB-A513723CFBB1}" destId="{BFE85300-6069-4935-B34D-EC6B12A0BF55}" srcOrd="1" destOrd="0" presId="urn:microsoft.com/office/officeart/2005/8/layout/equation1"/>
    <dgm:cxn modelId="{4D029B19-B8B3-4021-BD37-7A4EBBD682BD}" type="presParOf" srcId="{78431B9E-577E-424D-B1FB-A513723CFBB1}" destId="{8A4FE54C-5DE4-419C-9900-6FB604CC4BB5}" srcOrd="2" destOrd="0" presId="urn:microsoft.com/office/officeart/2005/8/layout/equation1"/>
    <dgm:cxn modelId="{32DACF37-991D-4B26-83F7-01FDF5FF5B17}" type="presParOf" srcId="{78431B9E-577E-424D-B1FB-A513723CFBB1}" destId="{CBC0D7BA-7135-411D-9915-BB14F54B187D}" srcOrd="3" destOrd="0" presId="urn:microsoft.com/office/officeart/2005/8/layout/equation1"/>
    <dgm:cxn modelId="{4ED2ECDD-3D0E-4917-A8DD-57E4F4B49CB1}" type="presParOf" srcId="{78431B9E-577E-424D-B1FB-A513723CFBB1}" destId="{B41C801E-EF2B-4DCA-86C3-E69C1888B4E8}" srcOrd="4" destOrd="0" presId="urn:microsoft.com/office/officeart/2005/8/layout/equation1"/>
    <dgm:cxn modelId="{3C54E79C-49E0-4189-8279-69AE980B91FD}" type="presParOf" srcId="{78431B9E-577E-424D-B1FB-A513723CFBB1}" destId="{885A2FD2-DB52-4275-9ACC-DB52188E2263}" srcOrd="5" destOrd="0" presId="urn:microsoft.com/office/officeart/2005/8/layout/equation1"/>
    <dgm:cxn modelId="{945BD791-6F71-41C1-92D8-4717F110679C}" type="presParOf" srcId="{78431B9E-577E-424D-B1FB-A513723CFBB1}" destId="{E0EB1D63-E5D0-4B5E-B5A7-F4A142698505}" srcOrd="6" destOrd="0" presId="urn:microsoft.com/office/officeart/2005/8/layout/equation1"/>
    <dgm:cxn modelId="{0273908F-4D91-433C-B972-53702C28BCE8}" type="presParOf" srcId="{78431B9E-577E-424D-B1FB-A513723CFBB1}" destId="{CD7266AF-6B49-46E7-8385-B1701501D11C}" srcOrd="7" destOrd="0" presId="urn:microsoft.com/office/officeart/2005/8/layout/equation1"/>
    <dgm:cxn modelId="{D681D105-A52A-4675-86D4-E5330B1B7DE3}" type="presParOf" srcId="{78431B9E-577E-424D-B1FB-A513723CFBB1}" destId="{4DBA58AF-B6CE-494C-990A-C8499C59156F}" srcOrd="8" destOrd="0" presId="urn:microsoft.com/office/officeart/2005/8/layout/equation1"/>
    <dgm:cxn modelId="{7674715D-87FB-41C9-9F1D-FD0EE93EEDE1}" type="presParOf" srcId="{78431B9E-577E-424D-B1FB-A513723CFBB1}" destId="{2F569978-706D-4A82-A5FE-44D67CA9F74B}" srcOrd="9" destOrd="0" presId="urn:microsoft.com/office/officeart/2005/8/layout/equation1"/>
    <dgm:cxn modelId="{6D6701D3-A6F1-422A-8A51-D9FD0661C659}" type="presParOf" srcId="{78431B9E-577E-424D-B1FB-A513723CFBB1}" destId="{89E0933E-455E-4986-B81E-0777B698431F}" srcOrd="10" destOrd="0" presId="urn:microsoft.com/office/officeart/2005/8/layout/equation1"/>
    <dgm:cxn modelId="{DB03353E-0BA2-4327-A28A-FEAF6AD09B2E}" type="presParOf" srcId="{78431B9E-577E-424D-B1FB-A513723CFBB1}" destId="{ECADC6D6-01AB-48F5-AB17-CD6E6243E819}" srcOrd="11" destOrd="0" presId="urn:microsoft.com/office/officeart/2005/8/layout/equation1"/>
    <dgm:cxn modelId="{A2DF6E75-3BAA-4AC8-9181-BEC253A3A764}" type="presParOf" srcId="{78431B9E-577E-424D-B1FB-A513723CFBB1}" destId="{00CDB2E8-F6C2-4393-9713-F87C1A5CA493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Identification: A Possible Model for K-3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Identification: Data Reporting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Identification: Data Reporting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Identification: Points to Consider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C977B22-E300-4083-9757-5AEDA62B44A4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0A3508-2177-4267-8441-C2A9E9C40BA7}">
      <dgm:prSet phldrT="[Text]" custT="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r>
            <a:rPr lang="en-US" sz="3200" dirty="0"/>
            <a:t>Intervention</a:t>
          </a:r>
        </a:p>
      </dgm:t>
    </dgm:pt>
    <dgm:pt modelId="{65C76849-A9E9-4BD5-AA6D-FE1A16F79017}" type="parTrans" cxnId="{3C50A3AA-D140-4AE9-9988-DE9E9125FD11}">
      <dgm:prSet/>
      <dgm:spPr/>
      <dgm:t>
        <a:bodyPr/>
        <a:lstStyle/>
        <a:p>
          <a:endParaRPr lang="en-US"/>
        </a:p>
      </dgm:t>
    </dgm:pt>
    <dgm:pt modelId="{D50802EC-47D5-4539-A959-7626B39BC647}" type="sibTrans" cxnId="{3C50A3AA-D140-4AE9-9988-DE9E9125FD11}">
      <dgm:prSet/>
      <dgm:spPr/>
      <dgm:t>
        <a:bodyPr/>
        <a:lstStyle/>
        <a:p>
          <a:endParaRPr lang="en-US"/>
        </a:p>
      </dgm:t>
    </dgm:pt>
    <dgm:pt modelId="{C2354B74-A14D-450C-BF8D-F11D79683BBD}">
      <dgm:prSet phldrT="[Text]"/>
      <dgm:spPr>
        <a:ln>
          <a:noFill/>
        </a:ln>
      </dgm:spPr>
      <dgm:t>
        <a:bodyPr/>
        <a:lstStyle/>
        <a:p>
          <a:r>
            <a:rPr lang="en-US" dirty="0"/>
            <a:t>Screening</a:t>
          </a:r>
        </a:p>
      </dgm:t>
    </dgm:pt>
    <dgm:pt modelId="{B034D1A6-2481-4ED6-84A3-BC67B5B2B4CA}" type="parTrans" cxnId="{ECE4ABED-332F-498E-BEF6-20CF1837AC2B}">
      <dgm:prSet/>
      <dgm:spPr/>
      <dgm:t>
        <a:bodyPr/>
        <a:lstStyle/>
        <a:p>
          <a:endParaRPr lang="en-US"/>
        </a:p>
      </dgm:t>
    </dgm:pt>
    <dgm:pt modelId="{F92707A3-6860-42D0-A005-41E4CC9C300D}" type="sibTrans" cxnId="{ECE4ABED-332F-498E-BEF6-20CF1837AC2B}">
      <dgm:prSet/>
      <dgm:spPr/>
      <dgm:t>
        <a:bodyPr/>
        <a:lstStyle/>
        <a:p>
          <a:endParaRPr lang="en-US"/>
        </a:p>
      </dgm:t>
    </dgm:pt>
    <dgm:pt modelId="{96A4FFF2-6BD1-4C2F-8F98-99E048613131}" type="pres">
      <dgm:prSet presAssocID="{7C977B22-E300-4083-9757-5AEDA62B44A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7E38E7A-EB03-4D05-AAAF-22A85B5AF17F}" type="pres">
      <dgm:prSet presAssocID="{120A3508-2177-4267-8441-C2A9E9C40BA7}" presName="gear1" presStyleLbl="node1" presStyleIdx="0" presStyleCnt="2">
        <dgm:presLayoutVars>
          <dgm:chMax val="1"/>
          <dgm:bulletEnabled val="1"/>
        </dgm:presLayoutVars>
      </dgm:prSet>
      <dgm:spPr/>
    </dgm:pt>
    <dgm:pt modelId="{1FCC9F97-5FFA-469A-B97A-55404699DDC8}" type="pres">
      <dgm:prSet presAssocID="{120A3508-2177-4267-8441-C2A9E9C40BA7}" presName="gear1srcNode" presStyleLbl="node1" presStyleIdx="0" presStyleCnt="2"/>
      <dgm:spPr/>
    </dgm:pt>
    <dgm:pt modelId="{00F26733-D287-4955-ADD8-732685B4C46F}" type="pres">
      <dgm:prSet presAssocID="{120A3508-2177-4267-8441-C2A9E9C40BA7}" presName="gear1dstNode" presStyleLbl="node1" presStyleIdx="0" presStyleCnt="2"/>
      <dgm:spPr/>
    </dgm:pt>
    <dgm:pt modelId="{28AB807A-62C0-44F7-A0D6-ECB674A87F93}" type="pres">
      <dgm:prSet presAssocID="{C2354B74-A14D-450C-BF8D-F11D79683BBD}" presName="gear2" presStyleLbl="node1" presStyleIdx="1" presStyleCnt="2">
        <dgm:presLayoutVars>
          <dgm:chMax val="1"/>
          <dgm:bulletEnabled val="1"/>
        </dgm:presLayoutVars>
      </dgm:prSet>
      <dgm:spPr/>
    </dgm:pt>
    <dgm:pt modelId="{CF806C70-3271-4F45-A1EF-0DD77EBD4610}" type="pres">
      <dgm:prSet presAssocID="{C2354B74-A14D-450C-BF8D-F11D79683BBD}" presName="gear2srcNode" presStyleLbl="node1" presStyleIdx="1" presStyleCnt="2"/>
      <dgm:spPr/>
    </dgm:pt>
    <dgm:pt modelId="{490D785F-F978-422C-8A83-ACDEA8D9A17C}" type="pres">
      <dgm:prSet presAssocID="{C2354B74-A14D-450C-BF8D-F11D79683BBD}" presName="gear2dstNode" presStyleLbl="node1" presStyleIdx="1" presStyleCnt="2"/>
      <dgm:spPr/>
    </dgm:pt>
    <dgm:pt modelId="{061FD457-8FB2-4523-B772-004C589C200C}" type="pres">
      <dgm:prSet presAssocID="{D50802EC-47D5-4539-A959-7626B39BC647}" presName="connector1" presStyleLbl="sibTrans2D1" presStyleIdx="0" presStyleCnt="2"/>
      <dgm:spPr/>
    </dgm:pt>
    <dgm:pt modelId="{1F606E0D-177B-4020-B822-C40E5106443A}" type="pres">
      <dgm:prSet presAssocID="{F92707A3-6860-42D0-A005-41E4CC9C300D}" presName="connector2" presStyleLbl="sibTrans2D1" presStyleIdx="1" presStyleCnt="2"/>
      <dgm:spPr/>
    </dgm:pt>
  </dgm:ptLst>
  <dgm:cxnLst>
    <dgm:cxn modelId="{DF03AA23-9D0C-41AC-9E25-FA5407E0644F}" type="presOf" srcId="{120A3508-2177-4267-8441-C2A9E9C40BA7}" destId="{1FCC9F97-5FFA-469A-B97A-55404699DDC8}" srcOrd="1" destOrd="0" presId="urn:microsoft.com/office/officeart/2005/8/layout/gear1"/>
    <dgm:cxn modelId="{9D440D7B-6A8C-4CBC-9397-D8E45F0D23A6}" type="presOf" srcId="{C2354B74-A14D-450C-BF8D-F11D79683BBD}" destId="{CF806C70-3271-4F45-A1EF-0DD77EBD4610}" srcOrd="1" destOrd="0" presId="urn:microsoft.com/office/officeart/2005/8/layout/gear1"/>
    <dgm:cxn modelId="{E62ECA89-4A9F-44B2-B666-F53C10DC2732}" type="presOf" srcId="{C2354B74-A14D-450C-BF8D-F11D79683BBD}" destId="{490D785F-F978-422C-8A83-ACDEA8D9A17C}" srcOrd="2" destOrd="0" presId="urn:microsoft.com/office/officeart/2005/8/layout/gear1"/>
    <dgm:cxn modelId="{D8155091-0433-4D82-A790-5D1D8BAD396E}" type="presOf" srcId="{C2354B74-A14D-450C-BF8D-F11D79683BBD}" destId="{28AB807A-62C0-44F7-A0D6-ECB674A87F93}" srcOrd="0" destOrd="0" presId="urn:microsoft.com/office/officeart/2005/8/layout/gear1"/>
    <dgm:cxn modelId="{31D7BB98-B38B-4CBE-B457-45FF1E7B25EE}" type="presOf" srcId="{120A3508-2177-4267-8441-C2A9E9C40BA7}" destId="{00F26733-D287-4955-ADD8-732685B4C46F}" srcOrd="2" destOrd="0" presId="urn:microsoft.com/office/officeart/2005/8/layout/gear1"/>
    <dgm:cxn modelId="{1E42A0A8-40AD-4608-9C5E-E38B7E7A027C}" type="presOf" srcId="{F92707A3-6860-42D0-A005-41E4CC9C300D}" destId="{1F606E0D-177B-4020-B822-C40E5106443A}" srcOrd="0" destOrd="0" presId="urn:microsoft.com/office/officeart/2005/8/layout/gear1"/>
    <dgm:cxn modelId="{3C50A3AA-D140-4AE9-9988-DE9E9125FD11}" srcId="{7C977B22-E300-4083-9757-5AEDA62B44A4}" destId="{120A3508-2177-4267-8441-C2A9E9C40BA7}" srcOrd="0" destOrd="0" parTransId="{65C76849-A9E9-4BD5-AA6D-FE1A16F79017}" sibTransId="{D50802EC-47D5-4539-A959-7626B39BC647}"/>
    <dgm:cxn modelId="{73B77AC0-A214-4C77-9FC1-E9BEE8699681}" type="presOf" srcId="{120A3508-2177-4267-8441-C2A9E9C40BA7}" destId="{B7E38E7A-EB03-4D05-AAAF-22A85B5AF17F}" srcOrd="0" destOrd="0" presId="urn:microsoft.com/office/officeart/2005/8/layout/gear1"/>
    <dgm:cxn modelId="{ECE4ABED-332F-498E-BEF6-20CF1837AC2B}" srcId="{7C977B22-E300-4083-9757-5AEDA62B44A4}" destId="{C2354B74-A14D-450C-BF8D-F11D79683BBD}" srcOrd="1" destOrd="0" parTransId="{B034D1A6-2481-4ED6-84A3-BC67B5B2B4CA}" sibTransId="{F92707A3-6860-42D0-A005-41E4CC9C300D}"/>
    <dgm:cxn modelId="{0A44D1ED-97E0-4D9A-A6DF-FE79204343BD}" type="presOf" srcId="{D50802EC-47D5-4539-A959-7626B39BC647}" destId="{061FD457-8FB2-4523-B772-004C589C200C}" srcOrd="0" destOrd="0" presId="urn:microsoft.com/office/officeart/2005/8/layout/gear1"/>
    <dgm:cxn modelId="{5C7A72FA-22DB-4823-AEE4-653B852D9BDD}" type="presOf" srcId="{7C977B22-E300-4083-9757-5AEDA62B44A4}" destId="{96A4FFF2-6BD1-4C2F-8F98-99E048613131}" srcOrd="0" destOrd="0" presId="urn:microsoft.com/office/officeart/2005/8/layout/gear1"/>
    <dgm:cxn modelId="{D8C58587-1488-4BE6-8DB2-72D7F6FE02CD}" type="presParOf" srcId="{96A4FFF2-6BD1-4C2F-8F98-99E048613131}" destId="{B7E38E7A-EB03-4D05-AAAF-22A85B5AF17F}" srcOrd="0" destOrd="0" presId="urn:microsoft.com/office/officeart/2005/8/layout/gear1"/>
    <dgm:cxn modelId="{85505BE4-F10B-4A65-81AB-D250E86BC94F}" type="presParOf" srcId="{96A4FFF2-6BD1-4C2F-8F98-99E048613131}" destId="{1FCC9F97-5FFA-469A-B97A-55404699DDC8}" srcOrd="1" destOrd="0" presId="urn:microsoft.com/office/officeart/2005/8/layout/gear1"/>
    <dgm:cxn modelId="{2B4FC2CF-B36B-4C9F-B5D8-7CA241E0DFEC}" type="presParOf" srcId="{96A4FFF2-6BD1-4C2F-8F98-99E048613131}" destId="{00F26733-D287-4955-ADD8-732685B4C46F}" srcOrd="2" destOrd="0" presId="urn:microsoft.com/office/officeart/2005/8/layout/gear1"/>
    <dgm:cxn modelId="{3A9E187F-93BB-48B4-81F8-5FBEBD402BB5}" type="presParOf" srcId="{96A4FFF2-6BD1-4C2F-8F98-99E048613131}" destId="{28AB807A-62C0-44F7-A0D6-ECB674A87F93}" srcOrd="3" destOrd="0" presId="urn:microsoft.com/office/officeart/2005/8/layout/gear1"/>
    <dgm:cxn modelId="{9595AE36-8FE3-4D6F-9FD8-6BA7E35D265B}" type="presParOf" srcId="{96A4FFF2-6BD1-4C2F-8F98-99E048613131}" destId="{CF806C70-3271-4F45-A1EF-0DD77EBD4610}" srcOrd="4" destOrd="0" presId="urn:microsoft.com/office/officeart/2005/8/layout/gear1"/>
    <dgm:cxn modelId="{69F53009-782F-445D-AF77-8BF5B8035ECB}" type="presParOf" srcId="{96A4FFF2-6BD1-4C2F-8F98-99E048613131}" destId="{490D785F-F978-422C-8A83-ACDEA8D9A17C}" srcOrd="5" destOrd="0" presId="urn:microsoft.com/office/officeart/2005/8/layout/gear1"/>
    <dgm:cxn modelId="{7A28172F-3B1E-4400-A7A0-F5AA372AD028}" type="presParOf" srcId="{96A4FFF2-6BD1-4C2F-8F98-99E048613131}" destId="{061FD457-8FB2-4523-B772-004C589C200C}" srcOrd="6" destOrd="0" presId="urn:microsoft.com/office/officeart/2005/8/layout/gear1"/>
    <dgm:cxn modelId="{FE5BA9B1-590D-460A-84E4-92EE07EDEFC3}" type="presParOf" srcId="{96A4FFF2-6BD1-4C2F-8F98-99E048613131}" destId="{1F606E0D-177B-4020-B822-C40E5106443A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C7839-42F2-4562-B009-35B043CCDC9E}">
      <dgm:prSet phldrT="[Text]"/>
      <dgm:spPr/>
      <dgm:t>
        <a:bodyPr/>
        <a:lstStyle/>
        <a:p>
          <a:r>
            <a:rPr lang="en-US" dirty="0"/>
            <a:t>Teacher training for dyslexia</a:t>
          </a:r>
        </a:p>
      </dgm:t>
    </dgm:pt>
    <dgm:pt modelId="{82E4A989-F33D-409B-8ACE-EA132DB35842}" type="parTrans" cxnId="{2AAAE8C3-6516-44B2-8F39-619DC33C7B2A}">
      <dgm:prSet/>
      <dgm:spPr/>
      <dgm:t>
        <a:bodyPr/>
        <a:lstStyle/>
        <a:p>
          <a:endParaRPr lang="en-US"/>
        </a:p>
      </dgm:t>
    </dgm:pt>
    <dgm:pt modelId="{961AB811-19E0-4FB4-AD3E-4FD108DC8405}" type="sibTrans" cxnId="{2AAAE8C3-6516-44B2-8F39-619DC33C7B2A}">
      <dgm:prSet/>
      <dgm:spPr/>
      <dgm:t>
        <a:bodyPr/>
        <a:lstStyle/>
        <a:p>
          <a:endParaRPr lang="en-US"/>
        </a:p>
      </dgm:t>
    </dgm:pt>
    <dgm:pt modelId="{7275868F-B76D-4A9C-80B3-54C00A01AB29}">
      <dgm:prSet phldrT="[Text]"/>
      <dgm:spPr/>
      <dgm:t>
        <a:bodyPr/>
        <a:lstStyle/>
        <a:p>
          <a:r>
            <a:rPr lang="en-US" dirty="0"/>
            <a:t>Using state funds to support students with dyslexia</a:t>
          </a:r>
        </a:p>
      </dgm:t>
    </dgm:pt>
    <dgm:pt modelId="{494CAD80-E15E-4045-AA54-4D356B5307F9}" type="parTrans" cxnId="{8B834F29-6677-4FAD-852B-CC1D9A9A2B74}">
      <dgm:prSet/>
      <dgm:spPr/>
      <dgm:t>
        <a:bodyPr/>
        <a:lstStyle/>
        <a:p>
          <a:endParaRPr lang="en-US"/>
        </a:p>
      </dgm:t>
    </dgm:pt>
    <dgm:pt modelId="{A843D18F-68E5-4B17-A869-415E71680309}" type="sibTrans" cxnId="{8B834F29-6677-4FAD-852B-CC1D9A9A2B74}">
      <dgm:prSet/>
      <dgm:spPr/>
      <dgm:t>
        <a:bodyPr/>
        <a:lstStyle/>
        <a:p>
          <a:endParaRPr lang="en-US"/>
        </a:p>
      </dgm:t>
    </dgm:pt>
    <dgm:pt modelId="{5071B50B-3988-44F1-9DC9-96DE71B3F4F6}">
      <dgm:prSet/>
      <dgm:spPr/>
      <dgm:t>
        <a:bodyPr/>
        <a:lstStyle/>
        <a:p>
          <a:r>
            <a:rPr lang="en-US" dirty="0"/>
            <a:t>Screening to identify all at-risk readers</a:t>
          </a:r>
        </a:p>
      </dgm:t>
    </dgm:pt>
    <dgm:pt modelId="{D0E9F051-4F93-4C4E-ACCA-22DB01A4266F}" type="parTrans" cxnId="{F5D511C6-9F43-47B2-A8B0-4993DBEBA86C}">
      <dgm:prSet/>
      <dgm:spPr/>
      <dgm:t>
        <a:bodyPr/>
        <a:lstStyle/>
        <a:p>
          <a:endParaRPr lang="en-US"/>
        </a:p>
      </dgm:t>
    </dgm:pt>
    <dgm:pt modelId="{C5137756-0FD3-4DA1-A6C3-E25B92831CD7}" type="sibTrans" cxnId="{F5D511C6-9F43-47B2-A8B0-4993DBEBA86C}">
      <dgm:prSet/>
      <dgm:spPr/>
      <dgm:t>
        <a:bodyPr/>
        <a:lstStyle/>
        <a:p>
          <a:endParaRPr lang="en-US"/>
        </a:p>
      </dgm:t>
    </dgm:pt>
    <dgm:pt modelId="{D5EF8114-91FD-41AB-897F-C5D86F45CED4}">
      <dgm:prSet/>
      <dgm:spPr/>
      <dgm:t>
        <a:bodyPr/>
        <a:lstStyle/>
        <a:p>
          <a:r>
            <a:rPr lang="en-US" dirty="0"/>
            <a:t>Strong reading instruction and intervention</a:t>
          </a:r>
        </a:p>
      </dgm:t>
    </dgm:pt>
    <dgm:pt modelId="{A798F334-20B7-4E52-B2E7-6568464FE5C5}" type="parTrans" cxnId="{B279E566-19F1-4AD1-B5B6-0F28AAD921CA}">
      <dgm:prSet/>
      <dgm:spPr/>
      <dgm:t>
        <a:bodyPr/>
        <a:lstStyle/>
        <a:p>
          <a:endParaRPr lang="en-US"/>
        </a:p>
      </dgm:t>
    </dgm:pt>
    <dgm:pt modelId="{A59D66CF-6BD5-4326-844D-6BC724C30CEC}" type="sibTrans" cxnId="{B279E566-19F1-4AD1-B5B6-0F28AAD921CA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4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4"/>
      <dgm:spPr/>
    </dgm:pt>
    <dgm:pt modelId="{6AA68694-28F6-48B8-967E-348750C30133}" type="pres">
      <dgm:prSet presAssocID="{DB480B25-C0D1-40B7-B37C-ACB436C63668}" presName="dstNode" presStyleLbl="node1" presStyleIdx="0" presStyleCnt="4"/>
      <dgm:spPr/>
    </dgm:pt>
    <dgm:pt modelId="{D5F7BA1F-4025-4B6C-A9AE-CD9104449D91}" type="pres">
      <dgm:prSet presAssocID="{D5EF8114-91FD-41AB-897F-C5D86F45CED4}" presName="text_1" presStyleLbl="node1" presStyleIdx="0" presStyleCnt="4">
        <dgm:presLayoutVars>
          <dgm:bulletEnabled val="1"/>
        </dgm:presLayoutVars>
      </dgm:prSet>
      <dgm:spPr/>
    </dgm:pt>
    <dgm:pt modelId="{71B011FF-605C-4546-81D7-D2F2BAF91DF9}" type="pres">
      <dgm:prSet presAssocID="{D5EF8114-91FD-41AB-897F-C5D86F45CED4}" presName="accent_1" presStyleCnt="0"/>
      <dgm:spPr/>
    </dgm:pt>
    <dgm:pt modelId="{BB800F9C-CE80-4E11-B8D8-AE79B1932E8D}" type="pres">
      <dgm:prSet presAssocID="{D5EF8114-91FD-41AB-897F-C5D86F45CED4}" presName="accentRepeatNode" presStyleLbl="solidFgAcc1" presStyleIdx="0" presStyleCnt="4"/>
      <dgm:spPr/>
    </dgm:pt>
    <dgm:pt modelId="{043C8509-6918-409A-B297-E1AE5A2807F6}" type="pres">
      <dgm:prSet presAssocID="{5071B50B-3988-44F1-9DC9-96DE71B3F4F6}" presName="text_2" presStyleLbl="node1" presStyleIdx="1" presStyleCnt="4">
        <dgm:presLayoutVars>
          <dgm:bulletEnabled val="1"/>
        </dgm:presLayoutVars>
      </dgm:prSet>
      <dgm:spPr/>
    </dgm:pt>
    <dgm:pt modelId="{E423EFF3-F5A6-43DB-9B2A-043ACB462444}" type="pres">
      <dgm:prSet presAssocID="{5071B50B-3988-44F1-9DC9-96DE71B3F4F6}" presName="accent_2" presStyleCnt="0"/>
      <dgm:spPr/>
    </dgm:pt>
    <dgm:pt modelId="{D656FAAF-1A9C-4B26-95FB-7CCADF0369F6}" type="pres">
      <dgm:prSet presAssocID="{5071B50B-3988-44F1-9DC9-96DE71B3F4F6}" presName="accentRepeatNode" presStyleLbl="solidFgAcc1" presStyleIdx="1" presStyleCnt="4"/>
      <dgm:spPr/>
    </dgm:pt>
    <dgm:pt modelId="{664512BB-BE84-47C2-82B1-88311D8DD301}" type="pres">
      <dgm:prSet presAssocID="{178C7839-42F2-4562-B009-35B043CCDC9E}" presName="text_3" presStyleLbl="node1" presStyleIdx="2" presStyleCnt="4">
        <dgm:presLayoutVars>
          <dgm:bulletEnabled val="1"/>
        </dgm:presLayoutVars>
      </dgm:prSet>
      <dgm:spPr/>
    </dgm:pt>
    <dgm:pt modelId="{2F44984C-DB85-4A7A-89C8-47B85E5E1351}" type="pres">
      <dgm:prSet presAssocID="{178C7839-42F2-4562-B009-35B043CCDC9E}" presName="accent_3" presStyleCnt="0"/>
      <dgm:spPr/>
    </dgm:pt>
    <dgm:pt modelId="{75CEB69A-FDCC-45BE-B4D3-2C205F872C51}" type="pres">
      <dgm:prSet presAssocID="{178C7839-42F2-4562-B009-35B043CCDC9E}" presName="accentRepeatNode" presStyleLbl="solidFgAcc1" presStyleIdx="2" presStyleCnt="4"/>
      <dgm:spPr/>
    </dgm:pt>
    <dgm:pt modelId="{38CBCD45-C8F2-4B7E-B64E-7019E26F07E5}" type="pres">
      <dgm:prSet presAssocID="{7275868F-B76D-4A9C-80B3-54C00A01AB29}" presName="text_4" presStyleLbl="node1" presStyleIdx="3" presStyleCnt="4">
        <dgm:presLayoutVars>
          <dgm:bulletEnabled val="1"/>
        </dgm:presLayoutVars>
      </dgm:prSet>
      <dgm:spPr/>
    </dgm:pt>
    <dgm:pt modelId="{0EF25D15-5ADC-4612-8A3F-9C2D6ABBB0E3}" type="pres">
      <dgm:prSet presAssocID="{7275868F-B76D-4A9C-80B3-54C00A01AB29}" presName="accent_4" presStyleCnt="0"/>
      <dgm:spPr/>
    </dgm:pt>
    <dgm:pt modelId="{FCB0A455-C3FF-48D4-8505-BB289AFF04ED}" type="pres">
      <dgm:prSet presAssocID="{7275868F-B76D-4A9C-80B3-54C00A01AB29}" presName="accentRepeatNode" presStyleLbl="solidFgAcc1" presStyleIdx="3" presStyleCnt="4"/>
      <dgm:spPr/>
    </dgm:pt>
  </dgm:ptLst>
  <dgm:cxnLst>
    <dgm:cxn modelId="{904ECB09-C4AB-41AD-8D4A-A3713A4A7A2D}" type="presOf" srcId="{A59D66CF-6BD5-4326-844D-6BC724C30CEC}" destId="{63D0E578-76CB-4081-B05F-ADD19E1ADBCD}" srcOrd="0" destOrd="0" presId="urn:microsoft.com/office/officeart/2008/layout/VerticalCurvedList"/>
    <dgm:cxn modelId="{8B834F29-6677-4FAD-852B-CC1D9A9A2B74}" srcId="{DB480B25-C0D1-40B7-B37C-ACB436C63668}" destId="{7275868F-B76D-4A9C-80B3-54C00A01AB29}" srcOrd="3" destOrd="0" parTransId="{494CAD80-E15E-4045-AA54-4D356B5307F9}" sibTransId="{A843D18F-68E5-4B17-A869-415E71680309}"/>
    <dgm:cxn modelId="{D087CC3E-D522-4BA5-ABA9-043B8CE6227B}" type="presOf" srcId="{178C7839-42F2-4562-B009-35B043CCDC9E}" destId="{664512BB-BE84-47C2-82B1-88311D8DD301}" srcOrd="0" destOrd="0" presId="urn:microsoft.com/office/officeart/2008/layout/VerticalCurvedList"/>
    <dgm:cxn modelId="{B279E566-19F1-4AD1-B5B6-0F28AAD921CA}" srcId="{DB480B25-C0D1-40B7-B37C-ACB436C63668}" destId="{D5EF8114-91FD-41AB-897F-C5D86F45CED4}" srcOrd="0" destOrd="0" parTransId="{A798F334-20B7-4E52-B2E7-6568464FE5C5}" sibTransId="{A59D66CF-6BD5-4326-844D-6BC724C30CEC}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2AAAE8C3-6516-44B2-8F39-619DC33C7B2A}" srcId="{DB480B25-C0D1-40B7-B37C-ACB436C63668}" destId="{178C7839-42F2-4562-B009-35B043CCDC9E}" srcOrd="2" destOrd="0" parTransId="{82E4A989-F33D-409B-8ACE-EA132DB35842}" sibTransId="{961AB811-19E0-4FB4-AD3E-4FD108DC8405}"/>
    <dgm:cxn modelId="{F5D511C6-9F43-47B2-A8B0-4993DBEBA86C}" srcId="{DB480B25-C0D1-40B7-B37C-ACB436C63668}" destId="{5071B50B-3988-44F1-9DC9-96DE71B3F4F6}" srcOrd="1" destOrd="0" parTransId="{D0E9F051-4F93-4C4E-ACCA-22DB01A4266F}" sibTransId="{C5137756-0FD3-4DA1-A6C3-E25B92831CD7}"/>
    <dgm:cxn modelId="{50E8EDD5-F402-4B79-A481-DCD24D79F47B}" type="presOf" srcId="{7275868F-B76D-4A9C-80B3-54C00A01AB29}" destId="{38CBCD45-C8F2-4B7E-B64E-7019E26F07E5}" srcOrd="0" destOrd="0" presId="urn:microsoft.com/office/officeart/2008/layout/VerticalCurvedList"/>
    <dgm:cxn modelId="{3D7AD9D9-3FC3-4C98-B654-0DAEFE58034F}" type="presOf" srcId="{5071B50B-3988-44F1-9DC9-96DE71B3F4F6}" destId="{043C8509-6918-409A-B297-E1AE5A2807F6}" srcOrd="0" destOrd="0" presId="urn:microsoft.com/office/officeart/2008/layout/VerticalCurvedList"/>
    <dgm:cxn modelId="{B8249AF6-8935-480C-9E8E-45723D3B9191}" type="presOf" srcId="{D5EF8114-91FD-41AB-897F-C5D86F45CED4}" destId="{D5F7BA1F-4025-4B6C-A9AE-CD9104449D9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141BA128-7387-40AB-B558-EFFC783A642F}" type="presParOf" srcId="{1B342125-C678-4FEF-885F-62E90AE621D7}" destId="{D5F7BA1F-4025-4B6C-A9AE-CD9104449D91}" srcOrd="1" destOrd="0" presId="urn:microsoft.com/office/officeart/2008/layout/VerticalCurvedList"/>
    <dgm:cxn modelId="{9EB8C923-2BE8-43DD-BD8F-E648297C2AD3}" type="presParOf" srcId="{1B342125-C678-4FEF-885F-62E90AE621D7}" destId="{71B011FF-605C-4546-81D7-D2F2BAF91DF9}" srcOrd="2" destOrd="0" presId="urn:microsoft.com/office/officeart/2008/layout/VerticalCurvedList"/>
    <dgm:cxn modelId="{3F9224AE-37FE-4125-A5D9-DACC1EA93B32}" type="presParOf" srcId="{71B011FF-605C-4546-81D7-D2F2BAF91DF9}" destId="{BB800F9C-CE80-4E11-B8D8-AE79B1932E8D}" srcOrd="0" destOrd="0" presId="urn:microsoft.com/office/officeart/2008/layout/VerticalCurvedList"/>
    <dgm:cxn modelId="{40ADE922-A53B-41B3-8AAF-BA24EE2BE59C}" type="presParOf" srcId="{1B342125-C678-4FEF-885F-62E90AE621D7}" destId="{043C8509-6918-409A-B297-E1AE5A2807F6}" srcOrd="3" destOrd="0" presId="urn:microsoft.com/office/officeart/2008/layout/VerticalCurvedList"/>
    <dgm:cxn modelId="{833482D6-27FA-4FCC-B085-E24ED4C0523D}" type="presParOf" srcId="{1B342125-C678-4FEF-885F-62E90AE621D7}" destId="{E423EFF3-F5A6-43DB-9B2A-043ACB462444}" srcOrd="4" destOrd="0" presId="urn:microsoft.com/office/officeart/2008/layout/VerticalCurvedList"/>
    <dgm:cxn modelId="{BDEA7938-852C-4C63-AF07-E6E7C037EC3F}" type="presParOf" srcId="{E423EFF3-F5A6-43DB-9B2A-043ACB462444}" destId="{D656FAAF-1A9C-4B26-95FB-7CCADF0369F6}" srcOrd="0" destOrd="0" presId="urn:microsoft.com/office/officeart/2008/layout/VerticalCurvedList"/>
    <dgm:cxn modelId="{25998028-CCF3-48BD-A37C-554E85CDB5DD}" type="presParOf" srcId="{1B342125-C678-4FEF-885F-62E90AE621D7}" destId="{664512BB-BE84-47C2-82B1-88311D8DD301}" srcOrd="5" destOrd="0" presId="urn:microsoft.com/office/officeart/2008/layout/VerticalCurvedList"/>
    <dgm:cxn modelId="{04C08F36-BC51-41B0-ADB0-01FE2DC0FDD7}" type="presParOf" srcId="{1B342125-C678-4FEF-885F-62E90AE621D7}" destId="{2F44984C-DB85-4A7A-89C8-47B85E5E1351}" srcOrd="6" destOrd="0" presId="urn:microsoft.com/office/officeart/2008/layout/VerticalCurvedList"/>
    <dgm:cxn modelId="{306ED973-D679-41D4-B126-B84CB47BB2C7}" type="presParOf" srcId="{2F44984C-DB85-4A7A-89C8-47B85E5E1351}" destId="{75CEB69A-FDCC-45BE-B4D3-2C205F872C51}" srcOrd="0" destOrd="0" presId="urn:microsoft.com/office/officeart/2008/layout/VerticalCurvedList"/>
    <dgm:cxn modelId="{725D086B-6916-4212-9283-678973CC803C}" type="presParOf" srcId="{1B342125-C678-4FEF-885F-62E90AE621D7}" destId="{38CBCD45-C8F2-4B7E-B64E-7019E26F07E5}" srcOrd="7" destOrd="0" presId="urn:microsoft.com/office/officeart/2008/layout/VerticalCurvedList"/>
    <dgm:cxn modelId="{15F1CA6C-DB2D-426F-BB50-612A954AEB92}" type="presParOf" srcId="{1B342125-C678-4FEF-885F-62E90AE621D7}" destId="{0EF25D15-5ADC-4612-8A3F-9C2D6ABBB0E3}" srcOrd="8" destOrd="0" presId="urn:microsoft.com/office/officeart/2008/layout/VerticalCurvedList"/>
    <dgm:cxn modelId="{DA90AA1B-556D-48A6-851B-39BC5025EC35}" type="presParOf" srcId="{0EF25D15-5ADC-4612-8A3F-9C2D6ABBB0E3}" destId="{FCB0A455-C3FF-48D4-8505-BB289AFF04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Current Teacher Training for Dyslexia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 custT="1"/>
      <dgm:spPr/>
      <dgm:t>
        <a:bodyPr/>
        <a:lstStyle/>
        <a:p>
          <a:r>
            <a:rPr lang="en-US" dirty="0"/>
            <a:t>Preservice Teacher Training for Dyslexia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C7839-42F2-4562-B009-35B043CCDC9E}">
      <dgm:prSet phldrT="[Text]"/>
      <dgm:spPr/>
      <dgm:t>
        <a:bodyPr/>
        <a:lstStyle/>
        <a:p>
          <a:r>
            <a:rPr lang="en-US" dirty="0"/>
            <a:t>Teacher training for dyslexia</a:t>
          </a:r>
        </a:p>
      </dgm:t>
    </dgm:pt>
    <dgm:pt modelId="{82E4A989-F33D-409B-8ACE-EA132DB35842}" type="parTrans" cxnId="{2AAAE8C3-6516-44B2-8F39-619DC33C7B2A}">
      <dgm:prSet/>
      <dgm:spPr/>
      <dgm:t>
        <a:bodyPr/>
        <a:lstStyle/>
        <a:p>
          <a:endParaRPr lang="en-US"/>
        </a:p>
      </dgm:t>
    </dgm:pt>
    <dgm:pt modelId="{961AB811-19E0-4FB4-AD3E-4FD108DC8405}" type="sibTrans" cxnId="{2AAAE8C3-6516-44B2-8F39-619DC33C7B2A}">
      <dgm:prSet/>
      <dgm:spPr/>
      <dgm:t>
        <a:bodyPr/>
        <a:lstStyle/>
        <a:p>
          <a:endParaRPr lang="en-US"/>
        </a:p>
      </dgm:t>
    </dgm:pt>
    <dgm:pt modelId="{7275868F-B76D-4A9C-80B3-54C00A01AB29}">
      <dgm:prSet phldrT="[Text]"/>
      <dgm:spPr/>
      <dgm:t>
        <a:bodyPr/>
        <a:lstStyle/>
        <a:p>
          <a:r>
            <a:rPr lang="en-US" dirty="0"/>
            <a:t>Using state funds to support students with dyslexia</a:t>
          </a:r>
        </a:p>
      </dgm:t>
    </dgm:pt>
    <dgm:pt modelId="{494CAD80-E15E-4045-AA54-4D356B5307F9}" type="parTrans" cxnId="{8B834F29-6677-4FAD-852B-CC1D9A9A2B74}">
      <dgm:prSet/>
      <dgm:spPr/>
      <dgm:t>
        <a:bodyPr/>
        <a:lstStyle/>
        <a:p>
          <a:endParaRPr lang="en-US"/>
        </a:p>
      </dgm:t>
    </dgm:pt>
    <dgm:pt modelId="{A843D18F-68E5-4B17-A869-415E71680309}" type="sibTrans" cxnId="{8B834F29-6677-4FAD-852B-CC1D9A9A2B74}">
      <dgm:prSet/>
      <dgm:spPr/>
      <dgm:t>
        <a:bodyPr/>
        <a:lstStyle/>
        <a:p>
          <a:endParaRPr lang="en-US"/>
        </a:p>
      </dgm:t>
    </dgm:pt>
    <dgm:pt modelId="{5071B50B-3988-44F1-9DC9-96DE71B3F4F6}">
      <dgm:prSet/>
      <dgm:spPr/>
      <dgm:t>
        <a:bodyPr/>
        <a:lstStyle/>
        <a:p>
          <a:r>
            <a:rPr lang="en-US" dirty="0"/>
            <a:t>Screening to identify all at-risk readers</a:t>
          </a:r>
        </a:p>
      </dgm:t>
    </dgm:pt>
    <dgm:pt modelId="{D0E9F051-4F93-4C4E-ACCA-22DB01A4266F}" type="parTrans" cxnId="{F5D511C6-9F43-47B2-A8B0-4993DBEBA86C}">
      <dgm:prSet/>
      <dgm:spPr/>
      <dgm:t>
        <a:bodyPr/>
        <a:lstStyle/>
        <a:p>
          <a:endParaRPr lang="en-US"/>
        </a:p>
      </dgm:t>
    </dgm:pt>
    <dgm:pt modelId="{C5137756-0FD3-4DA1-A6C3-E25B92831CD7}" type="sibTrans" cxnId="{F5D511C6-9F43-47B2-A8B0-4993DBEBA86C}">
      <dgm:prSet/>
      <dgm:spPr/>
      <dgm:t>
        <a:bodyPr/>
        <a:lstStyle/>
        <a:p>
          <a:endParaRPr lang="en-US"/>
        </a:p>
      </dgm:t>
    </dgm:pt>
    <dgm:pt modelId="{D5EF8114-91FD-41AB-897F-C5D86F45CED4}">
      <dgm:prSet/>
      <dgm:spPr/>
      <dgm:t>
        <a:bodyPr/>
        <a:lstStyle/>
        <a:p>
          <a:r>
            <a:rPr lang="en-US" dirty="0"/>
            <a:t>Strong reading instruction and intervention</a:t>
          </a:r>
        </a:p>
      </dgm:t>
    </dgm:pt>
    <dgm:pt modelId="{A798F334-20B7-4E52-B2E7-6568464FE5C5}" type="parTrans" cxnId="{B279E566-19F1-4AD1-B5B6-0F28AAD921CA}">
      <dgm:prSet/>
      <dgm:spPr/>
      <dgm:t>
        <a:bodyPr/>
        <a:lstStyle/>
        <a:p>
          <a:endParaRPr lang="en-US"/>
        </a:p>
      </dgm:t>
    </dgm:pt>
    <dgm:pt modelId="{A59D66CF-6BD5-4326-844D-6BC724C30CEC}" type="sibTrans" cxnId="{B279E566-19F1-4AD1-B5B6-0F28AAD921CA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4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4"/>
      <dgm:spPr/>
    </dgm:pt>
    <dgm:pt modelId="{6AA68694-28F6-48B8-967E-348750C30133}" type="pres">
      <dgm:prSet presAssocID="{DB480B25-C0D1-40B7-B37C-ACB436C63668}" presName="dstNode" presStyleLbl="node1" presStyleIdx="0" presStyleCnt="4"/>
      <dgm:spPr/>
    </dgm:pt>
    <dgm:pt modelId="{D5F7BA1F-4025-4B6C-A9AE-CD9104449D91}" type="pres">
      <dgm:prSet presAssocID="{D5EF8114-91FD-41AB-897F-C5D86F45CED4}" presName="text_1" presStyleLbl="node1" presStyleIdx="0" presStyleCnt="4">
        <dgm:presLayoutVars>
          <dgm:bulletEnabled val="1"/>
        </dgm:presLayoutVars>
      </dgm:prSet>
      <dgm:spPr/>
    </dgm:pt>
    <dgm:pt modelId="{71B011FF-605C-4546-81D7-D2F2BAF91DF9}" type="pres">
      <dgm:prSet presAssocID="{D5EF8114-91FD-41AB-897F-C5D86F45CED4}" presName="accent_1" presStyleCnt="0"/>
      <dgm:spPr/>
    </dgm:pt>
    <dgm:pt modelId="{BB800F9C-CE80-4E11-B8D8-AE79B1932E8D}" type="pres">
      <dgm:prSet presAssocID="{D5EF8114-91FD-41AB-897F-C5D86F45CED4}" presName="accentRepeatNode" presStyleLbl="solidFgAcc1" presStyleIdx="0" presStyleCnt="4"/>
      <dgm:spPr/>
    </dgm:pt>
    <dgm:pt modelId="{043C8509-6918-409A-B297-E1AE5A2807F6}" type="pres">
      <dgm:prSet presAssocID="{5071B50B-3988-44F1-9DC9-96DE71B3F4F6}" presName="text_2" presStyleLbl="node1" presStyleIdx="1" presStyleCnt="4">
        <dgm:presLayoutVars>
          <dgm:bulletEnabled val="1"/>
        </dgm:presLayoutVars>
      </dgm:prSet>
      <dgm:spPr/>
    </dgm:pt>
    <dgm:pt modelId="{E423EFF3-F5A6-43DB-9B2A-043ACB462444}" type="pres">
      <dgm:prSet presAssocID="{5071B50B-3988-44F1-9DC9-96DE71B3F4F6}" presName="accent_2" presStyleCnt="0"/>
      <dgm:spPr/>
    </dgm:pt>
    <dgm:pt modelId="{D656FAAF-1A9C-4B26-95FB-7CCADF0369F6}" type="pres">
      <dgm:prSet presAssocID="{5071B50B-3988-44F1-9DC9-96DE71B3F4F6}" presName="accentRepeatNode" presStyleLbl="solidFgAcc1" presStyleIdx="1" presStyleCnt="4"/>
      <dgm:spPr/>
    </dgm:pt>
    <dgm:pt modelId="{664512BB-BE84-47C2-82B1-88311D8DD301}" type="pres">
      <dgm:prSet presAssocID="{178C7839-42F2-4562-B009-35B043CCDC9E}" presName="text_3" presStyleLbl="node1" presStyleIdx="2" presStyleCnt="4">
        <dgm:presLayoutVars>
          <dgm:bulletEnabled val="1"/>
        </dgm:presLayoutVars>
      </dgm:prSet>
      <dgm:spPr/>
    </dgm:pt>
    <dgm:pt modelId="{2F44984C-DB85-4A7A-89C8-47B85E5E1351}" type="pres">
      <dgm:prSet presAssocID="{178C7839-42F2-4562-B009-35B043CCDC9E}" presName="accent_3" presStyleCnt="0"/>
      <dgm:spPr/>
    </dgm:pt>
    <dgm:pt modelId="{75CEB69A-FDCC-45BE-B4D3-2C205F872C51}" type="pres">
      <dgm:prSet presAssocID="{178C7839-42F2-4562-B009-35B043CCDC9E}" presName="accentRepeatNode" presStyleLbl="solidFgAcc1" presStyleIdx="2" presStyleCnt="4"/>
      <dgm:spPr/>
    </dgm:pt>
    <dgm:pt modelId="{38CBCD45-C8F2-4B7E-B64E-7019E26F07E5}" type="pres">
      <dgm:prSet presAssocID="{7275868F-B76D-4A9C-80B3-54C00A01AB29}" presName="text_4" presStyleLbl="node1" presStyleIdx="3" presStyleCnt="4">
        <dgm:presLayoutVars>
          <dgm:bulletEnabled val="1"/>
        </dgm:presLayoutVars>
      </dgm:prSet>
      <dgm:spPr/>
    </dgm:pt>
    <dgm:pt modelId="{0EF25D15-5ADC-4612-8A3F-9C2D6ABBB0E3}" type="pres">
      <dgm:prSet presAssocID="{7275868F-B76D-4A9C-80B3-54C00A01AB29}" presName="accent_4" presStyleCnt="0"/>
      <dgm:spPr/>
    </dgm:pt>
    <dgm:pt modelId="{FCB0A455-C3FF-48D4-8505-BB289AFF04ED}" type="pres">
      <dgm:prSet presAssocID="{7275868F-B76D-4A9C-80B3-54C00A01AB29}" presName="accentRepeatNode" presStyleLbl="solidFgAcc1" presStyleIdx="3" presStyleCnt="4"/>
      <dgm:spPr/>
    </dgm:pt>
  </dgm:ptLst>
  <dgm:cxnLst>
    <dgm:cxn modelId="{904ECB09-C4AB-41AD-8D4A-A3713A4A7A2D}" type="presOf" srcId="{A59D66CF-6BD5-4326-844D-6BC724C30CEC}" destId="{63D0E578-76CB-4081-B05F-ADD19E1ADBCD}" srcOrd="0" destOrd="0" presId="urn:microsoft.com/office/officeart/2008/layout/VerticalCurvedList"/>
    <dgm:cxn modelId="{8B834F29-6677-4FAD-852B-CC1D9A9A2B74}" srcId="{DB480B25-C0D1-40B7-B37C-ACB436C63668}" destId="{7275868F-B76D-4A9C-80B3-54C00A01AB29}" srcOrd="3" destOrd="0" parTransId="{494CAD80-E15E-4045-AA54-4D356B5307F9}" sibTransId="{A843D18F-68E5-4B17-A869-415E71680309}"/>
    <dgm:cxn modelId="{D087CC3E-D522-4BA5-ABA9-043B8CE6227B}" type="presOf" srcId="{178C7839-42F2-4562-B009-35B043CCDC9E}" destId="{664512BB-BE84-47C2-82B1-88311D8DD301}" srcOrd="0" destOrd="0" presId="urn:microsoft.com/office/officeart/2008/layout/VerticalCurvedList"/>
    <dgm:cxn modelId="{B279E566-19F1-4AD1-B5B6-0F28AAD921CA}" srcId="{DB480B25-C0D1-40B7-B37C-ACB436C63668}" destId="{D5EF8114-91FD-41AB-897F-C5D86F45CED4}" srcOrd="0" destOrd="0" parTransId="{A798F334-20B7-4E52-B2E7-6568464FE5C5}" sibTransId="{A59D66CF-6BD5-4326-844D-6BC724C30CEC}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2AAAE8C3-6516-44B2-8F39-619DC33C7B2A}" srcId="{DB480B25-C0D1-40B7-B37C-ACB436C63668}" destId="{178C7839-42F2-4562-B009-35B043CCDC9E}" srcOrd="2" destOrd="0" parTransId="{82E4A989-F33D-409B-8ACE-EA132DB35842}" sibTransId="{961AB811-19E0-4FB4-AD3E-4FD108DC8405}"/>
    <dgm:cxn modelId="{F5D511C6-9F43-47B2-A8B0-4993DBEBA86C}" srcId="{DB480B25-C0D1-40B7-B37C-ACB436C63668}" destId="{5071B50B-3988-44F1-9DC9-96DE71B3F4F6}" srcOrd="1" destOrd="0" parTransId="{D0E9F051-4F93-4C4E-ACCA-22DB01A4266F}" sibTransId="{C5137756-0FD3-4DA1-A6C3-E25B92831CD7}"/>
    <dgm:cxn modelId="{50E8EDD5-F402-4B79-A481-DCD24D79F47B}" type="presOf" srcId="{7275868F-B76D-4A9C-80B3-54C00A01AB29}" destId="{38CBCD45-C8F2-4B7E-B64E-7019E26F07E5}" srcOrd="0" destOrd="0" presId="urn:microsoft.com/office/officeart/2008/layout/VerticalCurvedList"/>
    <dgm:cxn modelId="{3D7AD9D9-3FC3-4C98-B654-0DAEFE58034F}" type="presOf" srcId="{5071B50B-3988-44F1-9DC9-96DE71B3F4F6}" destId="{043C8509-6918-409A-B297-E1AE5A2807F6}" srcOrd="0" destOrd="0" presId="urn:microsoft.com/office/officeart/2008/layout/VerticalCurvedList"/>
    <dgm:cxn modelId="{B8249AF6-8935-480C-9E8E-45723D3B9191}" type="presOf" srcId="{D5EF8114-91FD-41AB-897F-C5D86F45CED4}" destId="{D5F7BA1F-4025-4B6C-A9AE-CD9104449D9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141BA128-7387-40AB-B558-EFFC783A642F}" type="presParOf" srcId="{1B342125-C678-4FEF-885F-62E90AE621D7}" destId="{D5F7BA1F-4025-4B6C-A9AE-CD9104449D91}" srcOrd="1" destOrd="0" presId="urn:microsoft.com/office/officeart/2008/layout/VerticalCurvedList"/>
    <dgm:cxn modelId="{9EB8C923-2BE8-43DD-BD8F-E648297C2AD3}" type="presParOf" srcId="{1B342125-C678-4FEF-885F-62E90AE621D7}" destId="{71B011FF-605C-4546-81D7-D2F2BAF91DF9}" srcOrd="2" destOrd="0" presId="urn:microsoft.com/office/officeart/2008/layout/VerticalCurvedList"/>
    <dgm:cxn modelId="{3F9224AE-37FE-4125-A5D9-DACC1EA93B32}" type="presParOf" srcId="{71B011FF-605C-4546-81D7-D2F2BAF91DF9}" destId="{BB800F9C-CE80-4E11-B8D8-AE79B1932E8D}" srcOrd="0" destOrd="0" presId="urn:microsoft.com/office/officeart/2008/layout/VerticalCurvedList"/>
    <dgm:cxn modelId="{40ADE922-A53B-41B3-8AAF-BA24EE2BE59C}" type="presParOf" srcId="{1B342125-C678-4FEF-885F-62E90AE621D7}" destId="{043C8509-6918-409A-B297-E1AE5A2807F6}" srcOrd="3" destOrd="0" presId="urn:microsoft.com/office/officeart/2008/layout/VerticalCurvedList"/>
    <dgm:cxn modelId="{833482D6-27FA-4FCC-B085-E24ED4C0523D}" type="presParOf" srcId="{1B342125-C678-4FEF-885F-62E90AE621D7}" destId="{E423EFF3-F5A6-43DB-9B2A-043ACB462444}" srcOrd="4" destOrd="0" presId="urn:microsoft.com/office/officeart/2008/layout/VerticalCurvedList"/>
    <dgm:cxn modelId="{BDEA7938-852C-4C63-AF07-E6E7C037EC3F}" type="presParOf" srcId="{E423EFF3-F5A6-43DB-9B2A-043ACB462444}" destId="{D656FAAF-1A9C-4B26-95FB-7CCADF0369F6}" srcOrd="0" destOrd="0" presId="urn:microsoft.com/office/officeart/2008/layout/VerticalCurvedList"/>
    <dgm:cxn modelId="{25998028-CCF3-48BD-A37C-554E85CDB5DD}" type="presParOf" srcId="{1B342125-C678-4FEF-885F-62E90AE621D7}" destId="{664512BB-BE84-47C2-82B1-88311D8DD301}" srcOrd="5" destOrd="0" presId="urn:microsoft.com/office/officeart/2008/layout/VerticalCurvedList"/>
    <dgm:cxn modelId="{04C08F36-BC51-41B0-ADB0-01FE2DC0FDD7}" type="presParOf" srcId="{1B342125-C678-4FEF-885F-62E90AE621D7}" destId="{2F44984C-DB85-4A7A-89C8-47B85E5E1351}" srcOrd="6" destOrd="0" presId="urn:microsoft.com/office/officeart/2008/layout/VerticalCurvedList"/>
    <dgm:cxn modelId="{306ED973-D679-41D4-B126-B84CB47BB2C7}" type="presParOf" srcId="{2F44984C-DB85-4A7A-89C8-47B85E5E1351}" destId="{75CEB69A-FDCC-45BE-B4D3-2C205F872C51}" srcOrd="0" destOrd="0" presId="urn:microsoft.com/office/officeart/2008/layout/VerticalCurvedList"/>
    <dgm:cxn modelId="{725D086B-6916-4212-9283-678973CC803C}" type="presParOf" srcId="{1B342125-C678-4FEF-885F-62E90AE621D7}" destId="{38CBCD45-C8F2-4B7E-B64E-7019E26F07E5}" srcOrd="7" destOrd="0" presId="urn:microsoft.com/office/officeart/2008/layout/VerticalCurvedList"/>
    <dgm:cxn modelId="{15F1CA6C-DB2D-426F-BB50-612A954AEB92}" type="presParOf" srcId="{1B342125-C678-4FEF-885F-62E90AE621D7}" destId="{0EF25D15-5ADC-4612-8A3F-9C2D6ABBB0E3}" srcOrd="8" destOrd="0" presId="urn:microsoft.com/office/officeart/2008/layout/VerticalCurvedList"/>
    <dgm:cxn modelId="{DA90AA1B-556D-48A6-851B-39BC5025EC35}" type="presParOf" srcId="{0EF25D15-5ADC-4612-8A3F-9C2D6ABBB0E3}" destId="{FCB0A455-C3FF-48D4-8505-BB289AFF04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C7839-42F2-4562-B009-35B043CCDC9E}">
      <dgm:prSet phldrT="[Text]"/>
      <dgm:spPr/>
      <dgm:t>
        <a:bodyPr/>
        <a:lstStyle/>
        <a:p>
          <a:r>
            <a:rPr lang="en-US" dirty="0"/>
            <a:t>Award targeted grants</a:t>
          </a:r>
        </a:p>
      </dgm:t>
    </dgm:pt>
    <dgm:pt modelId="{82E4A989-F33D-409B-8ACE-EA132DB35842}" type="parTrans" cxnId="{2AAAE8C3-6516-44B2-8F39-619DC33C7B2A}">
      <dgm:prSet/>
      <dgm:spPr/>
      <dgm:t>
        <a:bodyPr/>
        <a:lstStyle/>
        <a:p>
          <a:endParaRPr lang="en-US"/>
        </a:p>
      </dgm:t>
    </dgm:pt>
    <dgm:pt modelId="{961AB811-19E0-4FB4-AD3E-4FD108DC8405}" type="sibTrans" cxnId="{2AAAE8C3-6516-44B2-8F39-619DC33C7B2A}">
      <dgm:prSet/>
      <dgm:spPr/>
      <dgm:t>
        <a:bodyPr/>
        <a:lstStyle/>
        <a:p>
          <a:endParaRPr lang="en-US"/>
        </a:p>
      </dgm:t>
    </dgm:pt>
    <dgm:pt modelId="{7275868F-B76D-4A9C-80B3-54C00A01AB29}">
      <dgm:prSet phldrT="[Text]"/>
      <dgm:spPr/>
      <dgm:t>
        <a:bodyPr/>
        <a:lstStyle/>
        <a:p>
          <a:r>
            <a:rPr lang="en-US" dirty="0"/>
            <a:t>Allocate supplemental funds</a:t>
          </a:r>
        </a:p>
      </dgm:t>
    </dgm:pt>
    <dgm:pt modelId="{494CAD80-E15E-4045-AA54-4D356B5307F9}" type="parTrans" cxnId="{8B834F29-6677-4FAD-852B-CC1D9A9A2B74}">
      <dgm:prSet/>
      <dgm:spPr/>
      <dgm:t>
        <a:bodyPr/>
        <a:lstStyle/>
        <a:p>
          <a:endParaRPr lang="en-US"/>
        </a:p>
      </dgm:t>
    </dgm:pt>
    <dgm:pt modelId="{A843D18F-68E5-4B17-A869-415E71680309}" type="sibTrans" cxnId="{8B834F29-6677-4FAD-852B-CC1D9A9A2B74}">
      <dgm:prSet/>
      <dgm:spPr/>
      <dgm:t>
        <a:bodyPr/>
        <a:lstStyle/>
        <a:p>
          <a:endParaRPr lang="en-US"/>
        </a:p>
      </dgm:t>
    </dgm:pt>
    <dgm:pt modelId="{EC0C2F06-C034-4D5C-ADF2-22100CD4247C}">
      <dgm:prSet/>
      <dgm:spPr/>
      <dgm:t>
        <a:bodyPr/>
        <a:lstStyle/>
        <a:p>
          <a:r>
            <a:rPr lang="en-US" dirty="0"/>
            <a:t>Help families access specialized schools</a:t>
          </a:r>
        </a:p>
      </dgm:t>
    </dgm:pt>
    <dgm:pt modelId="{87FCB870-1410-4F6A-8E47-C0AD567F1417}" type="parTrans" cxnId="{078F1D23-4283-422E-B084-A55975AA6755}">
      <dgm:prSet/>
      <dgm:spPr/>
      <dgm:t>
        <a:bodyPr/>
        <a:lstStyle/>
        <a:p>
          <a:endParaRPr lang="en-US"/>
        </a:p>
      </dgm:t>
    </dgm:pt>
    <dgm:pt modelId="{010B43A9-9DE5-4FA2-919E-13D91161A1F0}" type="sibTrans" cxnId="{078F1D23-4283-422E-B084-A55975AA6755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3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3"/>
      <dgm:spPr/>
    </dgm:pt>
    <dgm:pt modelId="{6AA68694-28F6-48B8-967E-348750C30133}" type="pres">
      <dgm:prSet presAssocID="{DB480B25-C0D1-40B7-B37C-ACB436C63668}" presName="dstNode" presStyleLbl="node1" presStyleIdx="0" presStyleCnt="3"/>
      <dgm:spPr/>
    </dgm:pt>
    <dgm:pt modelId="{757FB248-748E-4621-B7CD-088F52026BE9}" type="pres">
      <dgm:prSet presAssocID="{178C7839-42F2-4562-B009-35B043CCDC9E}" presName="text_1" presStyleLbl="node1" presStyleIdx="0" presStyleCnt="3">
        <dgm:presLayoutVars>
          <dgm:bulletEnabled val="1"/>
        </dgm:presLayoutVars>
      </dgm:prSet>
      <dgm:spPr/>
    </dgm:pt>
    <dgm:pt modelId="{BF7D0978-B3F2-4954-8CE9-53A75F7CE8F6}" type="pres">
      <dgm:prSet presAssocID="{178C7839-42F2-4562-B009-35B043CCDC9E}" presName="accent_1" presStyleCnt="0"/>
      <dgm:spPr/>
    </dgm:pt>
    <dgm:pt modelId="{75CEB69A-FDCC-45BE-B4D3-2C205F872C51}" type="pres">
      <dgm:prSet presAssocID="{178C7839-42F2-4562-B009-35B043CCDC9E}" presName="accentRepeatNode" presStyleLbl="solidFgAcc1" presStyleIdx="0" presStyleCnt="3"/>
      <dgm:spPr/>
    </dgm:pt>
    <dgm:pt modelId="{5DEEED87-7D11-4A3D-9FEE-BA8AC889B1D3}" type="pres">
      <dgm:prSet presAssocID="{EC0C2F06-C034-4D5C-ADF2-22100CD4247C}" presName="text_2" presStyleLbl="node1" presStyleIdx="1" presStyleCnt="3">
        <dgm:presLayoutVars>
          <dgm:bulletEnabled val="1"/>
        </dgm:presLayoutVars>
      </dgm:prSet>
      <dgm:spPr/>
    </dgm:pt>
    <dgm:pt modelId="{8350E4D0-F9F4-4862-9F0A-8AF8C2B5A139}" type="pres">
      <dgm:prSet presAssocID="{EC0C2F06-C034-4D5C-ADF2-22100CD4247C}" presName="accent_2" presStyleCnt="0"/>
      <dgm:spPr/>
    </dgm:pt>
    <dgm:pt modelId="{E9C381CD-1FAA-4F6A-82C6-131549FF3EC4}" type="pres">
      <dgm:prSet presAssocID="{EC0C2F06-C034-4D5C-ADF2-22100CD4247C}" presName="accentRepeatNode" presStyleLbl="solidFgAcc1" presStyleIdx="1" presStyleCnt="3"/>
      <dgm:spPr/>
    </dgm:pt>
    <dgm:pt modelId="{72D5B6CE-021D-4575-AA57-875DF489DE58}" type="pres">
      <dgm:prSet presAssocID="{7275868F-B76D-4A9C-80B3-54C00A01AB29}" presName="text_3" presStyleLbl="node1" presStyleIdx="2" presStyleCnt="3">
        <dgm:presLayoutVars>
          <dgm:bulletEnabled val="1"/>
        </dgm:presLayoutVars>
      </dgm:prSet>
      <dgm:spPr/>
    </dgm:pt>
    <dgm:pt modelId="{233171C9-3780-4B90-AEEB-2AE12B35AA54}" type="pres">
      <dgm:prSet presAssocID="{7275868F-B76D-4A9C-80B3-54C00A01AB29}" presName="accent_3" presStyleCnt="0"/>
      <dgm:spPr/>
    </dgm:pt>
    <dgm:pt modelId="{FCB0A455-C3FF-48D4-8505-BB289AFF04ED}" type="pres">
      <dgm:prSet presAssocID="{7275868F-B76D-4A9C-80B3-54C00A01AB29}" presName="accentRepeatNode" presStyleLbl="solidFgAcc1" presStyleIdx="2" presStyleCnt="3"/>
      <dgm:spPr/>
    </dgm:pt>
  </dgm:ptLst>
  <dgm:cxnLst>
    <dgm:cxn modelId="{CEDC2F1C-99F2-45B3-8A77-A27B43FBBE98}" type="presOf" srcId="{961AB811-19E0-4FB4-AD3E-4FD108DC8405}" destId="{63D0E578-76CB-4081-B05F-ADD19E1ADBCD}" srcOrd="0" destOrd="0" presId="urn:microsoft.com/office/officeart/2008/layout/VerticalCurvedList"/>
    <dgm:cxn modelId="{078F1D23-4283-422E-B084-A55975AA6755}" srcId="{DB480B25-C0D1-40B7-B37C-ACB436C63668}" destId="{EC0C2F06-C034-4D5C-ADF2-22100CD4247C}" srcOrd="1" destOrd="0" parTransId="{87FCB870-1410-4F6A-8E47-C0AD567F1417}" sibTransId="{010B43A9-9DE5-4FA2-919E-13D91161A1F0}"/>
    <dgm:cxn modelId="{8B834F29-6677-4FAD-852B-CC1D9A9A2B74}" srcId="{DB480B25-C0D1-40B7-B37C-ACB436C63668}" destId="{7275868F-B76D-4A9C-80B3-54C00A01AB29}" srcOrd="2" destOrd="0" parTransId="{494CAD80-E15E-4045-AA54-4D356B5307F9}" sibTransId="{A843D18F-68E5-4B17-A869-415E71680309}"/>
    <dgm:cxn modelId="{4236AA53-A8CE-40C6-831C-D16A3794AC83}" type="presOf" srcId="{178C7839-42F2-4562-B009-35B043CCDC9E}" destId="{757FB248-748E-4621-B7CD-088F52026BE9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2AAAE8C3-6516-44B2-8F39-619DC33C7B2A}" srcId="{DB480B25-C0D1-40B7-B37C-ACB436C63668}" destId="{178C7839-42F2-4562-B009-35B043CCDC9E}" srcOrd="0" destOrd="0" parTransId="{82E4A989-F33D-409B-8ACE-EA132DB35842}" sibTransId="{961AB811-19E0-4FB4-AD3E-4FD108DC8405}"/>
    <dgm:cxn modelId="{B9CC96D3-BAC9-42CF-BE54-13DFF1F8A2B0}" type="presOf" srcId="{EC0C2F06-C034-4D5C-ADF2-22100CD4247C}" destId="{5DEEED87-7D11-4A3D-9FEE-BA8AC889B1D3}" srcOrd="0" destOrd="0" presId="urn:microsoft.com/office/officeart/2008/layout/VerticalCurvedList"/>
    <dgm:cxn modelId="{C580DAD7-317B-4C66-87BB-E7F414A510C0}" type="presOf" srcId="{7275868F-B76D-4A9C-80B3-54C00A01AB29}" destId="{72D5B6CE-021D-4575-AA57-875DF489DE58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495123DE-E5EA-41D3-A68B-65B572EDA1B9}" type="presParOf" srcId="{1B342125-C678-4FEF-885F-62E90AE621D7}" destId="{757FB248-748E-4621-B7CD-088F52026BE9}" srcOrd="1" destOrd="0" presId="urn:microsoft.com/office/officeart/2008/layout/VerticalCurvedList"/>
    <dgm:cxn modelId="{070C7186-AE69-4C3C-ACA5-7C73764F73E1}" type="presParOf" srcId="{1B342125-C678-4FEF-885F-62E90AE621D7}" destId="{BF7D0978-B3F2-4954-8CE9-53A75F7CE8F6}" srcOrd="2" destOrd="0" presId="urn:microsoft.com/office/officeart/2008/layout/VerticalCurvedList"/>
    <dgm:cxn modelId="{1C7772B0-804A-43ED-92DF-F4B0EDA1797C}" type="presParOf" srcId="{BF7D0978-B3F2-4954-8CE9-53A75F7CE8F6}" destId="{75CEB69A-FDCC-45BE-B4D3-2C205F872C51}" srcOrd="0" destOrd="0" presId="urn:microsoft.com/office/officeart/2008/layout/VerticalCurvedList"/>
    <dgm:cxn modelId="{59071605-99DD-4E16-A30F-C03B8D0F599E}" type="presParOf" srcId="{1B342125-C678-4FEF-885F-62E90AE621D7}" destId="{5DEEED87-7D11-4A3D-9FEE-BA8AC889B1D3}" srcOrd="3" destOrd="0" presId="urn:microsoft.com/office/officeart/2008/layout/VerticalCurvedList"/>
    <dgm:cxn modelId="{6F166FFB-B4A7-406E-9B31-BA7EE4090552}" type="presParOf" srcId="{1B342125-C678-4FEF-885F-62E90AE621D7}" destId="{8350E4D0-F9F4-4862-9F0A-8AF8C2B5A139}" srcOrd="4" destOrd="0" presId="urn:microsoft.com/office/officeart/2008/layout/VerticalCurvedList"/>
    <dgm:cxn modelId="{17C54279-1FBF-4E41-B6AE-AEFF3762670B}" type="presParOf" srcId="{8350E4D0-F9F4-4862-9F0A-8AF8C2B5A139}" destId="{E9C381CD-1FAA-4F6A-82C6-131549FF3EC4}" srcOrd="0" destOrd="0" presId="urn:microsoft.com/office/officeart/2008/layout/VerticalCurvedList"/>
    <dgm:cxn modelId="{989311D1-15E3-4350-A85A-E33B0F737F48}" type="presParOf" srcId="{1B342125-C678-4FEF-885F-62E90AE621D7}" destId="{72D5B6CE-021D-4575-AA57-875DF489DE58}" srcOrd="5" destOrd="0" presId="urn:microsoft.com/office/officeart/2008/layout/VerticalCurvedList"/>
    <dgm:cxn modelId="{07235F44-3A67-4D9D-A24E-4FB1C24D14F6}" type="presParOf" srcId="{1B342125-C678-4FEF-885F-62E90AE621D7}" destId="{233171C9-3780-4B90-AEEB-2AE12B35AA54}" srcOrd="6" destOrd="0" presId="urn:microsoft.com/office/officeart/2008/layout/VerticalCurvedList"/>
    <dgm:cxn modelId="{190D57AE-C3B4-4235-940E-925CF62467AC}" type="presParOf" srcId="{233171C9-3780-4B90-AEEB-2AE12B35AA54}" destId="{FCB0A455-C3FF-48D4-8505-BB289AFF04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/>
      <dgm:spPr/>
      <dgm:t>
        <a:bodyPr/>
        <a:lstStyle/>
        <a:p>
          <a:r>
            <a:rPr lang="en-US" dirty="0"/>
            <a:t>Award targeted grants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/>
      <dgm:spPr/>
      <dgm:t>
        <a:bodyPr/>
        <a:lstStyle/>
        <a:p>
          <a:r>
            <a:rPr lang="en-US" dirty="0"/>
            <a:t>Help families access specialized schools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/>
      <dgm:spPr/>
      <dgm:t>
        <a:bodyPr/>
        <a:lstStyle/>
        <a:p>
          <a:r>
            <a:rPr lang="en-US" dirty="0"/>
            <a:t>Allocate supplemental funds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/>
      <dgm:spPr/>
      <dgm:t>
        <a:bodyPr/>
        <a:lstStyle/>
        <a:p>
          <a:r>
            <a:rPr lang="en-US" dirty="0"/>
            <a:t>Allocate supplemental funds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DB480B25-C0D1-40B7-B37C-ACB436C636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667864-340F-4FC0-B85D-1CE449A38980}">
      <dgm:prSet phldrT="[Text]"/>
      <dgm:spPr/>
      <dgm:t>
        <a:bodyPr/>
        <a:lstStyle/>
        <a:p>
          <a:r>
            <a:rPr lang="en-US" dirty="0"/>
            <a:t>Parent Education and Resources</a:t>
          </a:r>
        </a:p>
      </dgm:t>
    </dgm:pt>
    <dgm:pt modelId="{B757F8D6-F39C-4495-B758-E5577A110F11}" type="parTrans" cxnId="{F77710C1-5D31-40DA-8A75-50D8CE60A567}">
      <dgm:prSet/>
      <dgm:spPr/>
      <dgm:t>
        <a:bodyPr/>
        <a:lstStyle/>
        <a:p>
          <a:endParaRPr lang="en-US"/>
        </a:p>
      </dgm:t>
    </dgm:pt>
    <dgm:pt modelId="{F021FB50-951D-488A-98C8-FF59D3C88FEB}" type="sibTrans" cxnId="{F77710C1-5D31-40DA-8A75-50D8CE60A567}">
      <dgm:prSet/>
      <dgm:spPr/>
      <dgm:t>
        <a:bodyPr/>
        <a:lstStyle/>
        <a:p>
          <a:endParaRPr lang="en-US"/>
        </a:p>
      </dgm:t>
    </dgm:pt>
    <dgm:pt modelId="{83546B95-25E8-409F-BE62-CBC9301EFB56}" type="pres">
      <dgm:prSet presAssocID="{DB480B25-C0D1-40B7-B37C-ACB436C63668}" presName="Name0" presStyleCnt="0">
        <dgm:presLayoutVars>
          <dgm:chMax val="7"/>
          <dgm:chPref val="7"/>
          <dgm:dir/>
        </dgm:presLayoutVars>
      </dgm:prSet>
      <dgm:spPr/>
    </dgm:pt>
    <dgm:pt modelId="{1B342125-C678-4FEF-885F-62E90AE621D7}" type="pres">
      <dgm:prSet presAssocID="{DB480B25-C0D1-40B7-B37C-ACB436C63668}" presName="Name1" presStyleCnt="0"/>
      <dgm:spPr/>
    </dgm:pt>
    <dgm:pt modelId="{974057E8-553C-40F7-9507-C017B9DA8264}" type="pres">
      <dgm:prSet presAssocID="{DB480B25-C0D1-40B7-B37C-ACB436C63668}" presName="cycle" presStyleCnt="0"/>
      <dgm:spPr/>
    </dgm:pt>
    <dgm:pt modelId="{E2984A7D-B352-4C99-B31F-00F6196E65E6}" type="pres">
      <dgm:prSet presAssocID="{DB480B25-C0D1-40B7-B37C-ACB436C63668}" presName="srcNode" presStyleLbl="node1" presStyleIdx="0" presStyleCnt="1"/>
      <dgm:spPr/>
    </dgm:pt>
    <dgm:pt modelId="{63D0E578-76CB-4081-B05F-ADD19E1ADBCD}" type="pres">
      <dgm:prSet presAssocID="{DB480B25-C0D1-40B7-B37C-ACB436C63668}" presName="conn" presStyleLbl="parChTrans1D2" presStyleIdx="0" presStyleCnt="1"/>
      <dgm:spPr/>
    </dgm:pt>
    <dgm:pt modelId="{3CC2E59F-08F5-4D4D-9761-2FF05C2A1F33}" type="pres">
      <dgm:prSet presAssocID="{DB480B25-C0D1-40B7-B37C-ACB436C63668}" presName="extraNode" presStyleLbl="node1" presStyleIdx="0" presStyleCnt="1"/>
      <dgm:spPr/>
    </dgm:pt>
    <dgm:pt modelId="{6AA68694-28F6-48B8-967E-348750C30133}" type="pres">
      <dgm:prSet presAssocID="{DB480B25-C0D1-40B7-B37C-ACB436C63668}" presName="dstNode" presStyleLbl="node1" presStyleIdx="0" presStyleCnt="1"/>
      <dgm:spPr/>
    </dgm:pt>
    <dgm:pt modelId="{E06906ED-FC07-4CE5-AA04-1518B9E9C741}" type="pres">
      <dgm:prSet presAssocID="{82667864-340F-4FC0-B85D-1CE449A38980}" presName="text_1" presStyleLbl="node1" presStyleIdx="0" presStyleCnt="1">
        <dgm:presLayoutVars>
          <dgm:bulletEnabled val="1"/>
        </dgm:presLayoutVars>
      </dgm:prSet>
      <dgm:spPr/>
    </dgm:pt>
    <dgm:pt modelId="{00BCBFF7-D877-4EAC-BF81-05752C543074}" type="pres">
      <dgm:prSet presAssocID="{82667864-340F-4FC0-B85D-1CE449A38980}" presName="accent_1" presStyleCnt="0"/>
      <dgm:spPr/>
    </dgm:pt>
    <dgm:pt modelId="{905A3FB8-E93A-45ED-BB20-DE7644588753}" type="pres">
      <dgm:prSet presAssocID="{82667864-340F-4FC0-B85D-1CE449A38980}" presName="accentRepeatNode" presStyleLbl="solidFgAcc1" presStyleIdx="0" presStyleCnt="1"/>
      <dgm:spPr/>
    </dgm:pt>
  </dgm:ptLst>
  <dgm:cxnLst>
    <dgm:cxn modelId="{F54A0867-FA7D-4979-843D-884D125CE908}" type="presOf" srcId="{F021FB50-951D-488A-98C8-FF59D3C88FEB}" destId="{63D0E578-76CB-4081-B05F-ADD19E1ADBCD}" srcOrd="0" destOrd="0" presId="urn:microsoft.com/office/officeart/2008/layout/VerticalCurvedList"/>
    <dgm:cxn modelId="{0A0D7880-5935-48CA-8C63-2B3E16671B5C}" type="presOf" srcId="{DB480B25-C0D1-40B7-B37C-ACB436C63668}" destId="{83546B95-25E8-409F-BE62-CBC9301EFB56}" srcOrd="0" destOrd="0" presId="urn:microsoft.com/office/officeart/2008/layout/VerticalCurvedList"/>
    <dgm:cxn modelId="{F77710C1-5D31-40DA-8A75-50D8CE60A567}" srcId="{DB480B25-C0D1-40B7-B37C-ACB436C63668}" destId="{82667864-340F-4FC0-B85D-1CE449A38980}" srcOrd="0" destOrd="0" parTransId="{B757F8D6-F39C-4495-B758-E5577A110F11}" sibTransId="{F021FB50-951D-488A-98C8-FF59D3C88FEB}"/>
    <dgm:cxn modelId="{C0B78BE3-A4D9-4C7E-AE2D-A10A3E51FA1F}" type="presOf" srcId="{82667864-340F-4FC0-B85D-1CE449A38980}" destId="{E06906ED-FC07-4CE5-AA04-1518B9E9C741}" srcOrd="0" destOrd="0" presId="urn:microsoft.com/office/officeart/2008/layout/VerticalCurvedList"/>
    <dgm:cxn modelId="{E8868146-9447-4812-867F-2AC5B486D78B}" type="presParOf" srcId="{83546B95-25E8-409F-BE62-CBC9301EFB56}" destId="{1B342125-C678-4FEF-885F-62E90AE621D7}" srcOrd="0" destOrd="0" presId="urn:microsoft.com/office/officeart/2008/layout/VerticalCurvedList"/>
    <dgm:cxn modelId="{94FE63DF-CB5C-4F29-932A-68E7294687B4}" type="presParOf" srcId="{1B342125-C678-4FEF-885F-62E90AE621D7}" destId="{974057E8-553C-40F7-9507-C017B9DA8264}" srcOrd="0" destOrd="0" presId="urn:microsoft.com/office/officeart/2008/layout/VerticalCurvedList"/>
    <dgm:cxn modelId="{57F2FADC-5359-4C57-8FFB-25F478D03085}" type="presParOf" srcId="{974057E8-553C-40F7-9507-C017B9DA8264}" destId="{E2984A7D-B352-4C99-B31F-00F6196E65E6}" srcOrd="0" destOrd="0" presId="urn:microsoft.com/office/officeart/2008/layout/VerticalCurvedList"/>
    <dgm:cxn modelId="{650201F7-87E2-498C-94E5-2E40F9C1FD95}" type="presParOf" srcId="{974057E8-553C-40F7-9507-C017B9DA8264}" destId="{63D0E578-76CB-4081-B05F-ADD19E1ADBCD}" srcOrd="1" destOrd="0" presId="urn:microsoft.com/office/officeart/2008/layout/VerticalCurvedList"/>
    <dgm:cxn modelId="{552E5E56-FCC7-4619-B54A-116F7FBC1198}" type="presParOf" srcId="{974057E8-553C-40F7-9507-C017B9DA8264}" destId="{3CC2E59F-08F5-4D4D-9761-2FF05C2A1F33}" srcOrd="2" destOrd="0" presId="urn:microsoft.com/office/officeart/2008/layout/VerticalCurvedList"/>
    <dgm:cxn modelId="{0D16FB81-6E8A-4009-9E5F-1D8D0B48DDC5}" type="presParOf" srcId="{974057E8-553C-40F7-9507-C017B9DA8264}" destId="{6AA68694-28F6-48B8-967E-348750C30133}" srcOrd="3" destOrd="0" presId="urn:microsoft.com/office/officeart/2008/layout/VerticalCurvedList"/>
    <dgm:cxn modelId="{B6B83095-FC17-4009-A81F-AFD8D9E5EFB5}" type="presParOf" srcId="{1B342125-C678-4FEF-885F-62E90AE621D7}" destId="{E06906ED-FC07-4CE5-AA04-1518B9E9C741}" srcOrd="1" destOrd="0" presId="urn:microsoft.com/office/officeart/2008/layout/VerticalCurvedList"/>
    <dgm:cxn modelId="{7E0FEE06-1E6B-4BDC-8EB3-C42F2CDA06D0}" type="presParOf" srcId="{1B342125-C678-4FEF-885F-62E90AE621D7}" destId="{00BCBFF7-D877-4EAC-BF81-05752C543074}" srcOrd="2" destOrd="0" presId="urn:microsoft.com/office/officeart/2008/layout/VerticalCurvedList"/>
    <dgm:cxn modelId="{54BAAA6F-4F13-4373-AFFE-EFDD5335E8F1}" type="presParOf" srcId="{00BCBFF7-D877-4EAC-BF81-05752C543074}" destId="{905A3FB8-E93A-45ED-BB20-DE76445887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6303904" y="-964307"/>
          <a:ext cx="7503660" cy="750366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F7BA1F-4025-4B6C-A9AE-CD9104449D91}">
      <dsp:nvSpPr>
        <dsp:cNvPr id="0" name=""/>
        <dsp:cNvSpPr/>
      </dsp:nvSpPr>
      <dsp:spPr>
        <a:xfrm>
          <a:off x="627863" y="428609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Evidence-based reading instruction and intervention</a:t>
          </a:r>
        </a:p>
      </dsp:txBody>
      <dsp:txXfrm>
        <a:off x="627863" y="428609"/>
        <a:ext cx="11114989" cy="857664"/>
      </dsp:txXfrm>
    </dsp:sp>
    <dsp:sp modelId="{BB800F9C-CE80-4E11-B8D8-AE79B1932E8D}">
      <dsp:nvSpPr>
        <dsp:cNvPr id="0" name=""/>
        <dsp:cNvSpPr/>
      </dsp:nvSpPr>
      <dsp:spPr>
        <a:xfrm>
          <a:off x="91823" y="32140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C8509-6918-409A-B297-E1AE5A2807F6}">
      <dsp:nvSpPr>
        <dsp:cNvPr id="0" name=""/>
        <dsp:cNvSpPr/>
      </dsp:nvSpPr>
      <dsp:spPr>
        <a:xfrm>
          <a:off x="1119582" y="1715329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Screening to identify all at-risk readers</a:t>
          </a:r>
        </a:p>
      </dsp:txBody>
      <dsp:txXfrm>
        <a:off x="1119582" y="1715329"/>
        <a:ext cx="10623270" cy="857664"/>
      </dsp:txXfrm>
    </dsp:sp>
    <dsp:sp modelId="{D656FAAF-1A9C-4B26-95FB-7CCADF0369F6}">
      <dsp:nvSpPr>
        <dsp:cNvPr id="0" name=""/>
        <dsp:cNvSpPr/>
      </dsp:nvSpPr>
      <dsp:spPr>
        <a:xfrm>
          <a:off x="583542" y="160812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512BB-BE84-47C2-82B1-88311D8DD301}">
      <dsp:nvSpPr>
        <dsp:cNvPr id="0" name=""/>
        <dsp:cNvSpPr/>
      </dsp:nvSpPr>
      <dsp:spPr>
        <a:xfrm>
          <a:off x="1119582" y="3002050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Teacher training for dyslexia</a:t>
          </a:r>
        </a:p>
      </dsp:txBody>
      <dsp:txXfrm>
        <a:off x="1119582" y="3002050"/>
        <a:ext cx="10623270" cy="857664"/>
      </dsp:txXfrm>
    </dsp:sp>
    <dsp:sp modelId="{75CEB69A-FDCC-45BE-B4D3-2C205F872C51}">
      <dsp:nvSpPr>
        <dsp:cNvPr id="0" name=""/>
        <dsp:cNvSpPr/>
      </dsp:nvSpPr>
      <dsp:spPr>
        <a:xfrm>
          <a:off x="583542" y="289484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BCD45-C8F2-4B7E-B64E-7019E26F07E5}">
      <dsp:nvSpPr>
        <dsp:cNvPr id="0" name=""/>
        <dsp:cNvSpPr/>
      </dsp:nvSpPr>
      <dsp:spPr>
        <a:xfrm>
          <a:off x="627863" y="4288770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Leveraging funds to support students with dyslexia</a:t>
          </a:r>
        </a:p>
      </dsp:txBody>
      <dsp:txXfrm>
        <a:off x="627863" y="4288770"/>
        <a:ext cx="11114989" cy="857664"/>
      </dsp:txXfrm>
    </dsp:sp>
    <dsp:sp modelId="{FCB0A455-C3FF-48D4-8505-BB289AFF04ED}">
      <dsp:nvSpPr>
        <dsp:cNvPr id="0" name=""/>
        <dsp:cNvSpPr/>
      </dsp:nvSpPr>
      <dsp:spPr>
        <a:xfrm>
          <a:off x="91823" y="418156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6303904" y="-964307"/>
          <a:ext cx="7503660" cy="750366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F7BA1F-4025-4B6C-A9AE-CD9104449D91}">
      <dsp:nvSpPr>
        <dsp:cNvPr id="0" name=""/>
        <dsp:cNvSpPr/>
      </dsp:nvSpPr>
      <dsp:spPr>
        <a:xfrm>
          <a:off x="627863" y="428609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Evidence-based reading instruction and intervention</a:t>
          </a:r>
        </a:p>
      </dsp:txBody>
      <dsp:txXfrm>
        <a:off x="627863" y="428609"/>
        <a:ext cx="11114989" cy="857664"/>
      </dsp:txXfrm>
    </dsp:sp>
    <dsp:sp modelId="{BB800F9C-CE80-4E11-B8D8-AE79B1932E8D}">
      <dsp:nvSpPr>
        <dsp:cNvPr id="0" name=""/>
        <dsp:cNvSpPr/>
      </dsp:nvSpPr>
      <dsp:spPr>
        <a:xfrm>
          <a:off x="91823" y="32140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C8509-6918-409A-B297-E1AE5A2807F6}">
      <dsp:nvSpPr>
        <dsp:cNvPr id="0" name=""/>
        <dsp:cNvSpPr/>
      </dsp:nvSpPr>
      <dsp:spPr>
        <a:xfrm>
          <a:off x="1119582" y="1715329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Screening to identify all at-risk readers</a:t>
          </a:r>
        </a:p>
      </dsp:txBody>
      <dsp:txXfrm>
        <a:off x="1119582" y="1715329"/>
        <a:ext cx="10623270" cy="857664"/>
      </dsp:txXfrm>
    </dsp:sp>
    <dsp:sp modelId="{D656FAAF-1A9C-4B26-95FB-7CCADF0369F6}">
      <dsp:nvSpPr>
        <dsp:cNvPr id="0" name=""/>
        <dsp:cNvSpPr/>
      </dsp:nvSpPr>
      <dsp:spPr>
        <a:xfrm>
          <a:off x="583542" y="160812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512BB-BE84-47C2-82B1-88311D8DD301}">
      <dsp:nvSpPr>
        <dsp:cNvPr id="0" name=""/>
        <dsp:cNvSpPr/>
      </dsp:nvSpPr>
      <dsp:spPr>
        <a:xfrm>
          <a:off x="1119582" y="3002050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Teacher training for dyslexia</a:t>
          </a:r>
        </a:p>
      </dsp:txBody>
      <dsp:txXfrm>
        <a:off x="1119582" y="3002050"/>
        <a:ext cx="10623270" cy="857664"/>
      </dsp:txXfrm>
    </dsp:sp>
    <dsp:sp modelId="{75CEB69A-FDCC-45BE-B4D3-2C205F872C51}">
      <dsp:nvSpPr>
        <dsp:cNvPr id="0" name=""/>
        <dsp:cNvSpPr/>
      </dsp:nvSpPr>
      <dsp:spPr>
        <a:xfrm>
          <a:off x="583542" y="289484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BCD45-C8F2-4B7E-B64E-7019E26F07E5}">
      <dsp:nvSpPr>
        <dsp:cNvPr id="0" name=""/>
        <dsp:cNvSpPr/>
      </dsp:nvSpPr>
      <dsp:spPr>
        <a:xfrm>
          <a:off x="627863" y="4288770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Using state funds to support students with dyslexia</a:t>
          </a:r>
        </a:p>
      </dsp:txBody>
      <dsp:txXfrm>
        <a:off x="627863" y="4288770"/>
        <a:ext cx="11114989" cy="857664"/>
      </dsp:txXfrm>
    </dsp:sp>
    <dsp:sp modelId="{FCB0A455-C3FF-48D4-8505-BB289AFF04ED}">
      <dsp:nvSpPr>
        <dsp:cNvPr id="0" name=""/>
        <dsp:cNvSpPr/>
      </dsp:nvSpPr>
      <dsp:spPr>
        <a:xfrm>
          <a:off x="91823" y="418156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Improving Reading Instruction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92779-2938-4F7F-AED5-3F6D01BB3186}">
      <dsp:nvSpPr>
        <dsp:cNvPr id="0" name=""/>
        <dsp:cNvSpPr/>
      </dsp:nvSpPr>
      <dsp:spPr>
        <a:xfrm>
          <a:off x="6799781" y="1978398"/>
          <a:ext cx="4304916" cy="4304948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472C6-D877-492E-92F4-F5A10C5BDD60}">
      <dsp:nvSpPr>
        <dsp:cNvPr id="0" name=""/>
        <dsp:cNvSpPr/>
      </dsp:nvSpPr>
      <dsp:spPr>
        <a:xfrm>
          <a:off x="6938118" y="2117264"/>
          <a:ext cx="4027197" cy="40272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Intensive, explicit, systematic, and multisensory reading interventions</a:t>
          </a:r>
        </a:p>
      </dsp:txBody>
      <dsp:txXfrm>
        <a:off x="7514253" y="2692688"/>
        <a:ext cx="2876843" cy="2876367"/>
      </dsp:txXfrm>
    </dsp:sp>
    <dsp:sp modelId="{ED1CA6AA-39B5-40B7-8A01-CB96A975E576}">
      <dsp:nvSpPr>
        <dsp:cNvPr id="0" name=""/>
        <dsp:cNvSpPr/>
      </dsp:nvSpPr>
      <dsp:spPr>
        <a:xfrm rot="2700000">
          <a:off x="1935472" y="1977996"/>
          <a:ext cx="4304925" cy="4304925"/>
        </a:xfrm>
        <a:prstGeom prst="teardrop">
          <a:avLst>
            <a:gd name="adj" fmla="val 10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69961B-4754-4314-9979-67C56A580EE4}">
      <dsp:nvSpPr>
        <dsp:cNvPr id="0" name=""/>
        <dsp:cNvSpPr/>
      </dsp:nvSpPr>
      <dsp:spPr>
        <a:xfrm>
          <a:off x="2074336" y="2117264"/>
          <a:ext cx="4027197" cy="40272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Student in K-3 exhibits a “substantial deficiency in reading”</a:t>
          </a:r>
        </a:p>
      </dsp:txBody>
      <dsp:txXfrm>
        <a:off x="2649513" y="2692688"/>
        <a:ext cx="2876843" cy="28763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Intervention Policy Model: Florida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6303904" y="-964307"/>
          <a:ext cx="7503660" cy="750366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F7BA1F-4025-4B6C-A9AE-CD9104449D91}">
      <dsp:nvSpPr>
        <dsp:cNvPr id="0" name=""/>
        <dsp:cNvSpPr/>
      </dsp:nvSpPr>
      <dsp:spPr>
        <a:xfrm>
          <a:off x="627863" y="428609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Strong reading instruction and intervention</a:t>
          </a:r>
        </a:p>
      </dsp:txBody>
      <dsp:txXfrm>
        <a:off x="627863" y="428609"/>
        <a:ext cx="11114989" cy="857664"/>
      </dsp:txXfrm>
    </dsp:sp>
    <dsp:sp modelId="{BB800F9C-CE80-4E11-B8D8-AE79B1932E8D}">
      <dsp:nvSpPr>
        <dsp:cNvPr id="0" name=""/>
        <dsp:cNvSpPr/>
      </dsp:nvSpPr>
      <dsp:spPr>
        <a:xfrm>
          <a:off x="91823" y="32140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C8509-6918-409A-B297-E1AE5A2807F6}">
      <dsp:nvSpPr>
        <dsp:cNvPr id="0" name=""/>
        <dsp:cNvSpPr/>
      </dsp:nvSpPr>
      <dsp:spPr>
        <a:xfrm>
          <a:off x="1119582" y="1715329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Screening to identify all at-risk readers</a:t>
          </a:r>
        </a:p>
      </dsp:txBody>
      <dsp:txXfrm>
        <a:off x="1119582" y="1715329"/>
        <a:ext cx="10623270" cy="857664"/>
      </dsp:txXfrm>
    </dsp:sp>
    <dsp:sp modelId="{D656FAAF-1A9C-4B26-95FB-7CCADF0369F6}">
      <dsp:nvSpPr>
        <dsp:cNvPr id="0" name=""/>
        <dsp:cNvSpPr/>
      </dsp:nvSpPr>
      <dsp:spPr>
        <a:xfrm>
          <a:off x="583542" y="160812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512BB-BE84-47C2-82B1-88311D8DD301}">
      <dsp:nvSpPr>
        <dsp:cNvPr id="0" name=""/>
        <dsp:cNvSpPr/>
      </dsp:nvSpPr>
      <dsp:spPr>
        <a:xfrm>
          <a:off x="1119582" y="3002050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Teacher training for dyslexia</a:t>
          </a:r>
        </a:p>
      </dsp:txBody>
      <dsp:txXfrm>
        <a:off x="1119582" y="3002050"/>
        <a:ext cx="10623270" cy="857664"/>
      </dsp:txXfrm>
    </dsp:sp>
    <dsp:sp modelId="{75CEB69A-FDCC-45BE-B4D3-2C205F872C51}">
      <dsp:nvSpPr>
        <dsp:cNvPr id="0" name=""/>
        <dsp:cNvSpPr/>
      </dsp:nvSpPr>
      <dsp:spPr>
        <a:xfrm>
          <a:off x="583542" y="289484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BCD45-C8F2-4B7E-B64E-7019E26F07E5}">
      <dsp:nvSpPr>
        <dsp:cNvPr id="0" name=""/>
        <dsp:cNvSpPr/>
      </dsp:nvSpPr>
      <dsp:spPr>
        <a:xfrm>
          <a:off x="627863" y="4288770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Using state funds to support students with dyslexia</a:t>
          </a:r>
        </a:p>
      </dsp:txBody>
      <dsp:txXfrm>
        <a:off x="627863" y="4288770"/>
        <a:ext cx="11114989" cy="857664"/>
      </dsp:txXfrm>
    </dsp:sp>
    <dsp:sp modelId="{FCB0A455-C3FF-48D4-8505-BB289AFF04ED}">
      <dsp:nvSpPr>
        <dsp:cNvPr id="0" name=""/>
        <dsp:cNvSpPr/>
      </dsp:nvSpPr>
      <dsp:spPr>
        <a:xfrm>
          <a:off x="91823" y="418156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Identification: Points to Consider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Early and Consistent Identification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Early and Consistent Identification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Early and Consistent Identification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8E2576-6284-4E7C-A06E-025BE6F4DEB8}">
      <dsp:nvSpPr>
        <dsp:cNvPr id="0" name=""/>
        <dsp:cNvSpPr/>
      </dsp:nvSpPr>
      <dsp:spPr>
        <a:xfrm rot="5400000">
          <a:off x="924710" y="1232092"/>
          <a:ext cx="2126026" cy="353766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11E54-036F-45FF-86A4-FE0C024367FB}">
      <dsp:nvSpPr>
        <dsp:cNvPr id="0" name=""/>
        <dsp:cNvSpPr/>
      </dsp:nvSpPr>
      <dsp:spPr>
        <a:xfrm>
          <a:off x="569824" y="2289091"/>
          <a:ext cx="3193819" cy="2799570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/>
            </a:rPr>
            <a:t>Universal screening for specific reading skills</a:t>
          </a:r>
          <a:endParaRPr lang="en-US" sz="2400" kern="1200" dirty="0">
            <a:effectLst>
              <a:glow rad="101600">
                <a:schemeClr val="bg1">
                  <a:alpha val="60000"/>
                </a:schemeClr>
              </a:glow>
            </a:effectLst>
          </a:endParaRPr>
        </a:p>
      </dsp:txBody>
      <dsp:txXfrm>
        <a:off x="569824" y="2289091"/>
        <a:ext cx="3193819" cy="2799570"/>
      </dsp:txXfrm>
    </dsp:sp>
    <dsp:sp modelId="{D95EC76F-D1B0-4691-B9EB-A18FF528DDBC}">
      <dsp:nvSpPr>
        <dsp:cNvPr id="0" name=""/>
        <dsp:cNvSpPr/>
      </dsp:nvSpPr>
      <dsp:spPr>
        <a:xfrm>
          <a:off x="3161036" y="971646"/>
          <a:ext cx="602607" cy="602607"/>
        </a:xfrm>
        <a:prstGeom prst="triangle">
          <a:avLst>
            <a:gd name="adj" fmla="val 10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DC1B8-B72F-4985-981A-13C6F3E4355D}">
      <dsp:nvSpPr>
        <dsp:cNvPr id="0" name=""/>
        <dsp:cNvSpPr/>
      </dsp:nvSpPr>
      <dsp:spPr>
        <a:xfrm rot="5400000">
          <a:off x="4834569" y="264594"/>
          <a:ext cx="2126026" cy="353766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C9EDA-3DEF-4F23-92E2-DD720331B512}">
      <dsp:nvSpPr>
        <dsp:cNvPr id="0" name=""/>
        <dsp:cNvSpPr/>
      </dsp:nvSpPr>
      <dsp:spPr>
        <a:xfrm>
          <a:off x="4479683" y="1321592"/>
          <a:ext cx="3193819" cy="279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glow rad="101600">
                  <a:schemeClr val="bg1">
                    <a:alpha val="60000"/>
                  </a:schemeClr>
                </a:glow>
              </a:effectLst>
            </a:rPr>
            <a:t>Targeted intervention &amp; progress monitoring through </a:t>
          </a:r>
          <a:r>
            <a:rPr lang="en-US" sz="2400" kern="1200" dirty="0" err="1">
              <a:effectLst>
                <a:glow rad="101600">
                  <a:schemeClr val="bg1">
                    <a:alpha val="60000"/>
                  </a:schemeClr>
                </a:glow>
              </a:effectLst>
            </a:rPr>
            <a:t>RTI</a:t>
          </a:r>
          <a:r>
            <a:rPr lang="en-US" sz="2400" kern="1200" dirty="0">
              <a:effectLst>
                <a:glow rad="101600">
                  <a:schemeClr val="bg1">
                    <a:alpha val="60000"/>
                  </a:schemeClr>
                </a:glow>
              </a:effectLst>
            </a:rPr>
            <a:t> model</a:t>
          </a:r>
        </a:p>
      </dsp:txBody>
      <dsp:txXfrm>
        <a:off x="4479683" y="1321592"/>
        <a:ext cx="3193819" cy="2799570"/>
      </dsp:txXfrm>
    </dsp:sp>
    <dsp:sp modelId="{6B75CE32-5209-49DF-8C76-517C66C7AFD2}">
      <dsp:nvSpPr>
        <dsp:cNvPr id="0" name=""/>
        <dsp:cNvSpPr/>
      </dsp:nvSpPr>
      <dsp:spPr>
        <a:xfrm>
          <a:off x="7070895" y="4147"/>
          <a:ext cx="602607" cy="602607"/>
        </a:xfrm>
        <a:prstGeom prst="triangle">
          <a:avLst>
            <a:gd name="adj" fmla="val 100000"/>
          </a:avLst>
        </a:prstGeom>
        <a:solidFill>
          <a:schemeClr val="accent1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5F439-66D8-4098-91EC-64301E00F33E}">
      <dsp:nvSpPr>
        <dsp:cNvPr id="0" name=""/>
        <dsp:cNvSpPr/>
      </dsp:nvSpPr>
      <dsp:spPr>
        <a:xfrm rot="5400000">
          <a:off x="8744429" y="-702904"/>
          <a:ext cx="2126026" cy="353766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89A93-0608-4F74-94A4-837889BA2AE9}">
      <dsp:nvSpPr>
        <dsp:cNvPr id="0" name=""/>
        <dsp:cNvSpPr/>
      </dsp:nvSpPr>
      <dsp:spPr>
        <a:xfrm>
          <a:off x="8389542" y="354094"/>
          <a:ext cx="3193819" cy="2799570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/>
            </a:rPr>
            <a:t>Referral for </a:t>
          </a:r>
          <a:br>
            <a:rPr lang="en-US" sz="2400" kern="1200" dirty="0">
              <a:effectLst/>
            </a:rPr>
          </a:br>
          <a:r>
            <a:rPr lang="en-US" sz="2400" kern="1200" dirty="0">
              <a:effectLst/>
            </a:rPr>
            <a:t>special education or §504 evaluation as needed</a:t>
          </a:r>
        </a:p>
      </dsp:txBody>
      <dsp:txXfrm>
        <a:off x="8389542" y="354094"/>
        <a:ext cx="3193819" cy="279957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Policy Model: North Carolina, Tennessee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92779-2938-4F7F-AED5-3F6D01BB3186}">
      <dsp:nvSpPr>
        <dsp:cNvPr id="0" name=""/>
        <dsp:cNvSpPr/>
      </dsp:nvSpPr>
      <dsp:spPr>
        <a:xfrm>
          <a:off x="9349229" y="2296425"/>
          <a:ext cx="2798017" cy="2798161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472C6-D877-492E-92F4-F5A10C5BDD60}">
      <dsp:nvSpPr>
        <dsp:cNvPr id="0" name=""/>
        <dsp:cNvSpPr/>
      </dsp:nvSpPr>
      <dsp:spPr>
        <a:xfrm>
          <a:off x="9442816" y="2389713"/>
          <a:ext cx="2612043" cy="261158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Dyslexia-specific intervention</a:t>
          </a:r>
        </a:p>
      </dsp:txBody>
      <dsp:txXfrm>
        <a:off x="9815965" y="2762867"/>
        <a:ext cx="1865745" cy="1865277"/>
      </dsp:txXfrm>
    </dsp:sp>
    <dsp:sp modelId="{6CB64897-6E92-41A7-8550-25151CC8C9DE}">
      <dsp:nvSpPr>
        <dsp:cNvPr id="0" name=""/>
        <dsp:cNvSpPr/>
      </dsp:nvSpPr>
      <dsp:spPr>
        <a:xfrm rot="2700000">
          <a:off x="6445602" y="2296228"/>
          <a:ext cx="2798063" cy="2798063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D889B-4075-4446-8B94-F636D0401081}">
      <dsp:nvSpPr>
        <dsp:cNvPr id="0" name=""/>
        <dsp:cNvSpPr/>
      </dsp:nvSpPr>
      <dsp:spPr>
        <a:xfrm>
          <a:off x="6551211" y="2389713"/>
          <a:ext cx="2612043" cy="261158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School team determines if student may have dyslexia</a:t>
          </a:r>
        </a:p>
      </dsp:txBody>
      <dsp:txXfrm>
        <a:off x="6924360" y="2762867"/>
        <a:ext cx="1865745" cy="1865277"/>
      </dsp:txXfrm>
    </dsp:sp>
    <dsp:sp modelId="{41C5ACB6-6D7A-4A6B-BB9B-AD30A2DF1900}">
      <dsp:nvSpPr>
        <dsp:cNvPr id="0" name=""/>
        <dsp:cNvSpPr/>
      </dsp:nvSpPr>
      <dsp:spPr>
        <a:xfrm rot="2700000">
          <a:off x="3565996" y="2296228"/>
          <a:ext cx="2798063" cy="2798063"/>
        </a:xfrm>
        <a:prstGeom prst="teardrop">
          <a:avLst>
            <a:gd name="adj" fmla="val 10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A6FC0-2FD1-4B30-BBC0-077C0A9475E7}">
      <dsp:nvSpPr>
        <dsp:cNvPr id="0" name=""/>
        <dsp:cNvSpPr/>
      </dsp:nvSpPr>
      <dsp:spPr>
        <a:xfrm>
          <a:off x="3659606" y="2389713"/>
          <a:ext cx="2612043" cy="261158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Dyslexia-specific screening</a:t>
          </a:r>
        </a:p>
      </dsp:txBody>
      <dsp:txXfrm>
        <a:off x="4032755" y="2762867"/>
        <a:ext cx="1865745" cy="1865277"/>
      </dsp:txXfrm>
    </dsp:sp>
    <dsp:sp modelId="{ED1CA6AA-39B5-40B7-8A01-CB96A975E576}">
      <dsp:nvSpPr>
        <dsp:cNvPr id="0" name=""/>
        <dsp:cNvSpPr/>
      </dsp:nvSpPr>
      <dsp:spPr>
        <a:xfrm rot="2700000">
          <a:off x="674391" y="2296228"/>
          <a:ext cx="2798063" cy="2798063"/>
        </a:xfrm>
        <a:prstGeom prst="teardrop">
          <a:avLst>
            <a:gd name="adj" fmla="val 10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69961B-4754-4314-9979-67C56A580EE4}">
      <dsp:nvSpPr>
        <dsp:cNvPr id="0" name=""/>
        <dsp:cNvSpPr/>
      </dsp:nvSpPr>
      <dsp:spPr>
        <a:xfrm>
          <a:off x="768001" y="2389713"/>
          <a:ext cx="2612043" cy="261158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Universal screening for specific reading skills</a:t>
          </a:r>
        </a:p>
      </dsp:txBody>
      <dsp:txXfrm>
        <a:off x="1141150" y="2762867"/>
        <a:ext cx="1865745" cy="18652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Policy model: Alabama, Arkansas, Mississippi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A36CE1-EA72-4C67-89A1-E469937D80C7}">
      <dsp:nvSpPr>
        <dsp:cNvPr id="0" name=""/>
        <dsp:cNvSpPr/>
      </dsp:nvSpPr>
      <dsp:spPr>
        <a:xfrm>
          <a:off x="311730" y="75156"/>
          <a:ext cx="2317937" cy="2317937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Poor performance in reading and/or spelling</a:t>
          </a:r>
        </a:p>
      </dsp:txBody>
      <dsp:txXfrm>
        <a:off x="651184" y="414610"/>
        <a:ext cx="1639029" cy="1639029"/>
      </dsp:txXfrm>
    </dsp:sp>
    <dsp:sp modelId="{3FC4DB9F-0080-404F-8C52-6E0BF1879496}">
      <dsp:nvSpPr>
        <dsp:cNvPr id="0" name=""/>
        <dsp:cNvSpPr/>
      </dsp:nvSpPr>
      <dsp:spPr>
        <a:xfrm>
          <a:off x="1172806" y="2454877"/>
          <a:ext cx="658884" cy="658884"/>
        </a:xfrm>
        <a:prstGeom prst="mathPlus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260141" y="2706834"/>
        <a:ext cx="484214" cy="154970"/>
      </dsp:txXfrm>
    </dsp:sp>
    <dsp:sp modelId="{3904A2A0-D4B3-4CD5-9063-D0259437E46E}">
      <dsp:nvSpPr>
        <dsp:cNvPr id="0" name=""/>
        <dsp:cNvSpPr/>
      </dsp:nvSpPr>
      <dsp:spPr>
        <a:xfrm>
          <a:off x="325540" y="3127316"/>
          <a:ext cx="2317937" cy="2295522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Characteristics and risk factors of dyslexia</a:t>
          </a:r>
        </a:p>
      </dsp:txBody>
      <dsp:txXfrm>
        <a:off x="664994" y="3463487"/>
        <a:ext cx="1639029" cy="1623180"/>
      </dsp:txXfrm>
    </dsp:sp>
    <dsp:sp modelId="{DFDC84F2-0479-428F-8F50-13CF926E07FF}">
      <dsp:nvSpPr>
        <dsp:cNvPr id="0" name=""/>
        <dsp:cNvSpPr/>
      </dsp:nvSpPr>
      <dsp:spPr>
        <a:xfrm rot="24972">
          <a:off x="2534499" y="2474653"/>
          <a:ext cx="708001" cy="6167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2534501" y="2597328"/>
        <a:ext cx="522980" cy="370043"/>
      </dsp:txXfrm>
    </dsp:sp>
    <dsp:sp modelId="{406C83E6-7B02-49E4-8ECC-66B436EC3BBE}">
      <dsp:nvSpPr>
        <dsp:cNvPr id="0" name=""/>
        <dsp:cNvSpPr/>
      </dsp:nvSpPr>
      <dsp:spPr>
        <a:xfrm>
          <a:off x="3513133" y="1489005"/>
          <a:ext cx="2568213" cy="25682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11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Evaluation for dyslexia by</a:t>
          </a:r>
          <a:br>
            <a:rPr lang="en-US" sz="2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504 or special education committee</a:t>
          </a:r>
        </a:p>
      </dsp:txBody>
      <dsp:txXfrm>
        <a:off x="3889239" y="1865111"/>
        <a:ext cx="1816001" cy="181600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Policy Model: Texas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7EBAB-0486-45C4-B5FF-B477C226BBB6}">
      <dsp:nvSpPr>
        <dsp:cNvPr id="0" name=""/>
        <dsp:cNvSpPr/>
      </dsp:nvSpPr>
      <dsp:spPr>
        <a:xfrm>
          <a:off x="4633" y="783082"/>
          <a:ext cx="2191702" cy="21917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“At risk” on universal screener</a:t>
          </a:r>
          <a:endParaRPr lang="en-US" sz="2400" kern="1200" dirty="0"/>
        </a:p>
      </dsp:txBody>
      <dsp:txXfrm>
        <a:off x="325600" y="1104049"/>
        <a:ext cx="1549768" cy="1549768"/>
      </dsp:txXfrm>
    </dsp:sp>
    <dsp:sp modelId="{8A4FE54C-5DE4-419C-9900-6FB604CC4BB5}">
      <dsp:nvSpPr>
        <dsp:cNvPr id="0" name=""/>
        <dsp:cNvSpPr/>
      </dsp:nvSpPr>
      <dsp:spPr>
        <a:xfrm>
          <a:off x="2374302" y="1550878"/>
          <a:ext cx="656110" cy="65611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461269" y="1801774"/>
        <a:ext cx="482176" cy="154318"/>
      </dsp:txXfrm>
    </dsp:sp>
    <dsp:sp modelId="{B41C801E-EF2B-4DCA-86C3-E69C1888B4E8}">
      <dsp:nvSpPr>
        <dsp:cNvPr id="0" name=""/>
        <dsp:cNvSpPr/>
      </dsp:nvSpPr>
      <dsp:spPr>
        <a:xfrm>
          <a:off x="3208379" y="783082"/>
          <a:ext cx="2191702" cy="21917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Lack of progress despite good instruction* and intervention*</a:t>
          </a:r>
        </a:p>
      </dsp:txBody>
      <dsp:txXfrm>
        <a:off x="3529346" y="1104049"/>
        <a:ext cx="1549768" cy="1549768"/>
      </dsp:txXfrm>
    </dsp:sp>
    <dsp:sp modelId="{E0EB1D63-E5D0-4B5E-B5A7-F4A142698505}">
      <dsp:nvSpPr>
        <dsp:cNvPr id="0" name=""/>
        <dsp:cNvSpPr/>
      </dsp:nvSpPr>
      <dsp:spPr>
        <a:xfrm>
          <a:off x="5578047" y="1552727"/>
          <a:ext cx="619119" cy="65241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660111" y="1806124"/>
        <a:ext cx="454991" cy="145617"/>
      </dsp:txXfrm>
    </dsp:sp>
    <dsp:sp modelId="{4DBA58AF-B6CE-494C-990A-C8499C59156F}">
      <dsp:nvSpPr>
        <dsp:cNvPr id="0" name=""/>
        <dsp:cNvSpPr/>
      </dsp:nvSpPr>
      <dsp:spPr>
        <a:xfrm>
          <a:off x="6375133" y="783082"/>
          <a:ext cx="2191702" cy="21917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Multiple signs of or risk factors for dyslexia</a:t>
          </a:r>
        </a:p>
      </dsp:txBody>
      <dsp:txXfrm>
        <a:off x="6696100" y="1104049"/>
        <a:ext cx="1549768" cy="1549768"/>
      </dsp:txXfrm>
    </dsp:sp>
    <dsp:sp modelId="{89E0933E-455E-4986-B81E-0777B698431F}">
      <dsp:nvSpPr>
        <dsp:cNvPr id="0" name=""/>
        <dsp:cNvSpPr/>
      </dsp:nvSpPr>
      <dsp:spPr>
        <a:xfrm>
          <a:off x="8744802" y="1569373"/>
          <a:ext cx="585216" cy="61911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822372" y="1696912"/>
        <a:ext cx="430076" cy="364041"/>
      </dsp:txXfrm>
    </dsp:sp>
    <dsp:sp modelId="{00CDB2E8-F6C2-4393-9713-F87C1A5CA493}">
      <dsp:nvSpPr>
        <dsp:cNvPr id="0" name=""/>
        <dsp:cNvSpPr/>
      </dsp:nvSpPr>
      <dsp:spPr>
        <a:xfrm>
          <a:off x="9507985" y="783082"/>
          <a:ext cx="2191702" cy="2191702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Identification as student with dyslexia</a:t>
          </a:r>
        </a:p>
      </dsp:txBody>
      <dsp:txXfrm>
        <a:off x="9828952" y="1104049"/>
        <a:ext cx="1549768" cy="154976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Identification: A Possible Model for K-3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Identification: Data Reporting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Identification: Data Reporting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Identification: Points to Consider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38E7A-EB03-4D05-AAAF-22A85B5AF17F}">
      <dsp:nvSpPr>
        <dsp:cNvPr id="0" name=""/>
        <dsp:cNvSpPr/>
      </dsp:nvSpPr>
      <dsp:spPr>
        <a:xfrm>
          <a:off x="5089512" y="2912143"/>
          <a:ext cx="4576225" cy="4576225"/>
        </a:xfrm>
        <a:prstGeom prst="gear9">
          <a:avLst/>
        </a:prstGeom>
        <a:solidFill>
          <a:schemeClr val="accent1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Intervention</a:t>
          </a:r>
        </a:p>
      </dsp:txBody>
      <dsp:txXfrm>
        <a:off x="6009537" y="3984102"/>
        <a:ext cx="2736175" cy="2352274"/>
      </dsp:txXfrm>
    </dsp:sp>
    <dsp:sp modelId="{28AB807A-62C0-44F7-A0D6-ECB674A87F93}">
      <dsp:nvSpPr>
        <dsp:cNvPr id="0" name=""/>
        <dsp:cNvSpPr/>
      </dsp:nvSpPr>
      <dsp:spPr>
        <a:xfrm>
          <a:off x="2426980" y="1830490"/>
          <a:ext cx="3328164" cy="332816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Screening</a:t>
          </a:r>
        </a:p>
      </dsp:txBody>
      <dsp:txXfrm>
        <a:off x="3264855" y="2673429"/>
        <a:ext cx="1652414" cy="1642286"/>
      </dsp:txXfrm>
    </dsp:sp>
    <dsp:sp modelId="{061FD457-8FB2-4523-B772-004C589C200C}">
      <dsp:nvSpPr>
        <dsp:cNvPr id="0" name=""/>
        <dsp:cNvSpPr/>
      </dsp:nvSpPr>
      <dsp:spPr>
        <a:xfrm>
          <a:off x="5459738" y="2049453"/>
          <a:ext cx="5628757" cy="5628757"/>
        </a:xfrm>
        <a:prstGeom prst="circularArrow">
          <a:avLst>
            <a:gd name="adj1" fmla="val 4878"/>
            <a:gd name="adj2" fmla="val 312630"/>
            <a:gd name="adj3" fmla="val 3367664"/>
            <a:gd name="adj4" fmla="val 14939840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06E0D-177B-4020-B822-C40E5106443A}">
      <dsp:nvSpPr>
        <dsp:cNvPr id="0" name=""/>
        <dsp:cNvSpPr/>
      </dsp:nvSpPr>
      <dsp:spPr>
        <a:xfrm>
          <a:off x="1837569" y="1076386"/>
          <a:ext cx="4255889" cy="425588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6303904" y="-964307"/>
          <a:ext cx="7503660" cy="750366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F7BA1F-4025-4B6C-A9AE-CD9104449D91}">
      <dsp:nvSpPr>
        <dsp:cNvPr id="0" name=""/>
        <dsp:cNvSpPr/>
      </dsp:nvSpPr>
      <dsp:spPr>
        <a:xfrm>
          <a:off x="627863" y="428609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Strong reading instruction and intervention</a:t>
          </a:r>
        </a:p>
      </dsp:txBody>
      <dsp:txXfrm>
        <a:off x="627863" y="428609"/>
        <a:ext cx="11114989" cy="857664"/>
      </dsp:txXfrm>
    </dsp:sp>
    <dsp:sp modelId="{BB800F9C-CE80-4E11-B8D8-AE79B1932E8D}">
      <dsp:nvSpPr>
        <dsp:cNvPr id="0" name=""/>
        <dsp:cNvSpPr/>
      </dsp:nvSpPr>
      <dsp:spPr>
        <a:xfrm>
          <a:off x="91823" y="32140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C8509-6918-409A-B297-E1AE5A2807F6}">
      <dsp:nvSpPr>
        <dsp:cNvPr id="0" name=""/>
        <dsp:cNvSpPr/>
      </dsp:nvSpPr>
      <dsp:spPr>
        <a:xfrm>
          <a:off x="1119582" y="1715329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Screening to identify all at-risk readers</a:t>
          </a:r>
        </a:p>
      </dsp:txBody>
      <dsp:txXfrm>
        <a:off x="1119582" y="1715329"/>
        <a:ext cx="10623270" cy="857664"/>
      </dsp:txXfrm>
    </dsp:sp>
    <dsp:sp modelId="{D656FAAF-1A9C-4B26-95FB-7CCADF0369F6}">
      <dsp:nvSpPr>
        <dsp:cNvPr id="0" name=""/>
        <dsp:cNvSpPr/>
      </dsp:nvSpPr>
      <dsp:spPr>
        <a:xfrm>
          <a:off x="583542" y="160812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512BB-BE84-47C2-82B1-88311D8DD301}">
      <dsp:nvSpPr>
        <dsp:cNvPr id="0" name=""/>
        <dsp:cNvSpPr/>
      </dsp:nvSpPr>
      <dsp:spPr>
        <a:xfrm>
          <a:off x="1119582" y="3002050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Teacher training for dyslexia</a:t>
          </a:r>
        </a:p>
      </dsp:txBody>
      <dsp:txXfrm>
        <a:off x="1119582" y="3002050"/>
        <a:ext cx="10623270" cy="857664"/>
      </dsp:txXfrm>
    </dsp:sp>
    <dsp:sp modelId="{75CEB69A-FDCC-45BE-B4D3-2C205F872C51}">
      <dsp:nvSpPr>
        <dsp:cNvPr id="0" name=""/>
        <dsp:cNvSpPr/>
      </dsp:nvSpPr>
      <dsp:spPr>
        <a:xfrm>
          <a:off x="583542" y="289484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BCD45-C8F2-4B7E-B64E-7019E26F07E5}">
      <dsp:nvSpPr>
        <dsp:cNvPr id="0" name=""/>
        <dsp:cNvSpPr/>
      </dsp:nvSpPr>
      <dsp:spPr>
        <a:xfrm>
          <a:off x="627863" y="4288770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Using state funds to support students with dyslexia</a:t>
          </a:r>
        </a:p>
      </dsp:txBody>
      <dsp:txXfrm>
        <a:off x="627863" y="4288770"/>
        <a:ext cx="11114989" cy="857664"/>
      </dsp:txXfrm>
    </dsp:sp>
    <dsp:sp modelId="{FCB0A455-C3FF-48D4-8505-BB289AFF04ED}">
      <dsp:nvSpPr>
        <dsp:cNvPr id="0" name=""/>
        <dsp:cNvSpPr/>
      </dsp:nvSpPr>
      <dsp:spPr>
        <a:xfrm>
          <a:off x="91823" y="418156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Current Teacher Training for Dyslexia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Preservice Teacher Training for Dyslexia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6303904" y="-964307"/>
          <a:ext cx="7503660" cy="750366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F7BA1F-4025-4B6C-A9AE-CD9104449D91}">
      <dsp:nvSpPr>
        <dsp:cNvPr id="0" name=""/>
        <dsp:cNvSpPr/>
      </dsp:nvSpPr>
      <dsp:spPr>
        <a:xfrm>
          <a:off x="627863" y="428609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Strong reading instruction and intervention</a:t>
          </a:r>
        </a:p>
      </dsp:txBody>
      <dsp:txXfrm>
        <a:off x="627863" y="428609"/>
        <a:ext cx="11114989" cy="857664"/>
      </dsp:txXfrm>
    </dsp:sp>
    <dsp:sp modelId="{BB800F9C-CE80-4E11-B8D8-AE79B1932E8D}">
      <dsp:nvSpPr>
        <dsp:cNvPr id="0" name=""/>
        <dsp:cNvSpPr/>
      </dsp:nvSpPr>
      <dsp:spPr>
        <a:xfrm>
          <a:off x="91823" y="32140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C8509-6918-409A-B297-E1AE5A2807F6}">
      <dsp:nvSpPr>
        <dsp:cNvPr id="0" name=""/>
        <dsp:cNvSpPr/>
      </dsp:nvSpPr>
      <dsp:spPr>
        <a:xfrm>
          <a:off x="1119582" y="1715329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Screening to identify all at-risk readers</a:t>
          </a:r>
        </a:p>
      </dsp:txBody>
      <dsp:txXfrm>
        <a:off x="1119582" y="1715329"/>
        <a:ext cx="10623270" cy="857664"/>
      </dsp:txXfrm>
    </dsp:sp>
    <dsp:sp modelId="{D656FAAF-1A9C-4B26-95FB-7CCADF0369F6}">
      <dsp:nvSpPr>
        <dsp:cNvPr id="0" name=""/>
        <dsp:cNvSpPr/>
      </dsp:nvSpPr>
      <dsp:spPr>
        <a:xfrm>
          <a:off x="583542" y="1608121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512BB-BE84-47C2-82B1-88311D8DD301}">
      <dsp:nvSpPr>
        <dsp:cNvPr id="0" name=""/>
        <dsp:cNvSpPr/>
      </dsp:nvSpPr>
      <dsp:spPr>
        <a:xfrm>
          <a:off x="1119582" y="3002050"/>
          <a:ext cx="10623270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Teacher training for dyslexia</a:t>
          </a:r>
        </a:p>
      </dsp:txBody>
      <dsp:txXfrm>
        <a:off x="1119582" y="3002050"/>
        <a:ext cx="10623270" cy="857664"/>
      </dsp:txXfrm>
    </dsp:sp>
    <dsp:sp modelId="{75CEB69A-FDCC-45BE-B4D3-2C205F872C51}">
      <dsp:nvSpPr>
        <dsp:cNvPr id="0" name=""/>
        <dsp:cNvSpPr/>
      </dsp:nvSpPr>
      <dsp:spPr>
        <a:xfrm>
          <a:off x="583542" y="289484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BCD45-C8F2-4B7E-B64E-7019E26F07E5}">
      <dsp:nvSpPr>
        <dsp:cNvPr id="0" name=""/>
        <dsp:cNvSpPr/>
      </dsp:nvSpPr>
      <dsp:spPr>
        <a:xfrm>
          <a:off x="627863" y="4288770"/>
          <a:ext cx="11114989" cy="857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772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Using state funds to support students with dyslexia</a:t>
          </a:r>
        </a:p>
      </dsp:txBody>
      <dsp:txXfrm>
        <a:off x="627863" y="4288770"/>
        <a:ext cx="11114989" cy="857664"/>
      </dsp:txXfrm>
    </dsp:sp>
    <dsp:sp modelId="{FCB0A455-C3FF-48D4-8505-BB289AFF04ED}">
      <dsp:nvSpPr>
        <dsp:cNvPr id="0" name=""/>
        <dsp:cNvSpPr/>
      </dsp:nvSpPr>
      <dsp:spPr>
        <a:xfrm>
          <a:off x="91823" y="4181562"/>
          <a:ext cx="1072081" cy="10720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FB248-748E-4621-B7CD-088F52026BE9}">
      <dsp:nvSpPr>
        <dsp:cNvPr id="0" name=""/>
        <dsp:cNvSpPr/>
      </dsp:nvSpPr>
      <dsp:spPr>
        <a:xfrm>
          <a:off x="628203" y="452596"/>
          <a:ext cx="102821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Award targeted grants</a:t>
          </a:r>
        </a:p>
      </dsp:txBody>
      <dsp:txXfrm>
        <a:off x="628203" y="452596"/>
        <a:ext cx="10282138" cy="905192"/>
      </dsp:txXfrm>
    </dsp:sp>
    <dsp:sp modelId="{75CEB69A-FDCC-45BE-B4D3-2C205F872C51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EEED87-7D11-4A3D-9FEE-BA8AC889B1D3}">
      <dsp:nvSpPr>
        <dsp:cNvPr id="0" name=""/>
        <dsp:cNvSpPr/>
      </dsp:nvSpPr>
      <dsp:spPr>
        <a:xfrm>
          <a:off x="957241" y="1810385"/>
          <a:ext cx="9953100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Help families access specialized schools</a:t>
          </a:r>
        </a:p>
      </dsp:txBody>
      <dsp:txXfrm>
        <a:off x="957241" y="1810385"/>
        <a:ext cx="9953100" cy="905192"/>
      </dsp:txXfrm>
    </dsp:sp>
    <dsp:sp modelId="{E9C381CD-1FAA-4F6A-82C6-131549FF3EC4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D5B6CE-021D-4575-AA57-875DF489DE58}">
      <dsp:nvSpPr>
        <dsp:cNvPr id="0" name=""/>
        <dsp:cNvSpPr/>
      </dsp:nvSpPr>
      <dsp:spPr>
        <a:xfrm>
          <a:off x="628203" y="3168174"/>
          <a:ext cx="102821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Allocate supplemental funds</a:t>
          </a:r>
        </a:p>
      </dsp:txBody>
      <dsp:txXfrm>
        <a:off x="628203" y="3168174"/>
        <a:ext cx="10282138" cy="905192"/>
      </dsp:txXfrm>
    </dsp:sp>
    <dsp:sp modelId="{FCB0A455-C3FF-48D4-8505-BB289AFF04ED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Award targeted grants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Help families access specialized schools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Allocate supplemental funds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Allocate supplemental funds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E578-76CB-4081-B05F-ADD19E1ADBCD}">
      <dsp:nvSpPr>
        <dsp:cNvPr id="0" name=""/>
        <dsp:cNvSpPr/>
      </dsp:nvSpPr>
      <dsp:spPr>
        <a:xfrm>
          <a:off x="-1524840" y="-258941"/>
          <a:ext cx="1991963" cy="1991963"/>
        </a:xfrm>
        <a:prstGeom prst="blockArc">
          <a:avLst>
            <a:gd name="adj1" fmla="val 18900000"/>
            <a:gd name="adj2" fmla="val 2700000"/>
            <a:gd name="adj3" fmla="val 10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906ED-FC07-4CE5-AA04-1518B9E9C741}">
      <dsp:nvSpPr>
        <dsp:cNvPr id="0" name=""/>
        <dsp:cNvSpPr/>
      </dsp:nvSpPr>
      <dsp:spPr>
        <a:xfrm>
          <a:off x="455593" y="372564"/>
          <a:ext cx="11126806" cy="728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026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Parent Education and Resources</a:t>
          </a:r>
        </a:p>
      </dsp:txBody>
      <dsp:txXfrm>
        <a:off x="455593" y="372564"/>
        <a:ext cx="11126806" cy="728950"/>
      </dsp:txXfrm>
    </dsp:sp>
    <dsp:sp modelId="{905A3FB8-E93A-45ED-BB20-DE7644588753}">
      <dsp:nvSpPr>
        <dsp:cNvPr id="0" name=""/>
        <dsp:cNvSpPr/>
      </dsp:nvSpPr>
      <dsp:spPr>
        <a:xfrm>
          <a:off x="0" y="281446"/>
          <a:ext cx="911187" cy="911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2FCC592-8902-4ADD-9005-0BD282461395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EE0861A-2A30-4457-9849-2D3F645A4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1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0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01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20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20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40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55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05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68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7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21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31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97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22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49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63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590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29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65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87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80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76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SREB has identified four essential elements for state dyslexia policies and added to those a call for evaluation of state initiatives. The essential elements are: identification, instruction and intervention, teacher training, referrals for special education, and evaluation.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73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298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311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02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38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107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049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631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522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595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614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582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61A-2A30-4457-9849-2D3F645A46C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9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46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9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03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1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8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2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47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71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52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34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06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83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62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40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51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01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61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65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07C7D-CAC0-4510-9522-C6715D1521B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F97FA-B5C5-4DA0-AC72-8830021B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6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B34E8-9027-4735-A5C0-82F5717F1A4B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C43E8-DF08-406B-B3E5-81B65EAB9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6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4.svg"/><Relationship Id="rId5" Type="http://schemas.openxmlformats.org/officeDocument/2006/relationships/diagramData" Target="../diagrams/data1.xml"/><Relationship Id="rId15" Type="http://schemas.openxmlformats.org/officeDocument/2006/relationships/image" Target="../media/image8.svg"/><Relationship Id="rId10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microsoft.com/office/2007/relationships/diagramDrawing" Target="../diagrams/drawing1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2.jpeg"/><Relationship Id="rId10" Type="http://schemas.openxmlformats.org/officeDocument/2006/relationships/image" Target="../media/image4.svg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Relationship Id="rId1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ittlemissdht.files.wordpress.com/2018/03/reading-rope.png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6.svg"/><Relationship Id="rId4" Type="http://schemas.openxmlformats.org/officeDocument/2006/relationships/diagramData" Target="../diagrams/data3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microsoft.com/office/2007/relationships/diagramDrawing" Target="../diagrams/drawing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QuickStyle" Target="../diagrams/quickStyle5.xml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12.svg"/><Relationship Id="rId10" Type="http://schemas.openxmlformats.org/officeDocument/2006/relationships/diagramLayout" Target="../diagrams/layout5.xml"/><Relationship Id="rId4" Type="http://schemas.openxmlformats.org/officeDocument/2006/relationships/diagramLayout" Target="../diagrams/layout4.xml"/><Relationship Id="rId9" Type="http://schemas.openxmlformats.org/officeDocument/2006/relationships/diagramData" Target="../diagrams/data5.xml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6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4.svg"/><Relationship Id="rId5" Type="http://schemas.openxmlformats.org/officeDocument/2006/relationships/diagramData" Target="../diagrams/data6.xml"/><Relationship Id="rId15" Type="http://schemas.openxmlformats.org/officeDocument/2006/relationships/image" Target="../media/image8.svg"/><Relationship Id="rId10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microsoft.com/office/2007/relationships/diagramDrawing" Target="../diagrams/drawing6.xml"/><Relationship Id="rId1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11" Type="http://schemas.openxmlformats.org/officeDocument/2006/relationships/image" Target="../media/image4.svg"/><Relationship Id="rId5" Type="http://schemas.openxmlformats.org/officeDocument/2006/relationships/diagramData" Target="../diagrams/data7.xml"/><Relationship Id="rId10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microsoft.com/office/2007/relationships/diagramDrawing" Target="../diagrams/drawin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11" Type="http://schemas.openxmlformats.org/officeDocument/2006/relationships/image" Target="../media/image4.svg"/><Relationship Id="rId5" Type="http://schemas.openxmlformats.org/officeDocument/2006/relationships/diagramData" Target="../diagrams/data8.xml"/><Relationship Id="rId10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microsoft.com/office/2007/relationships/diagramDrawing" Target="../diagrams/drawing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11" Type="http://schemas.openxmlformats.org/officeDocument/2006/relationships/image" Target="../media/image4.svg"/><Relationship Id="rId5" Type="http://schemas.openxmlformats.org/officeDocument/2006/relationships/diagramData" Target="../diagrams/data9.xml"/><Relationship Id="rId10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microsoft.com/office/2007/relationships/diagramDrawing" Target="../diagrams/drawing9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10" Type="http://schemas.openxmlformats.org/officeDocument/2006/relationships/image" Target="../media/image4.svg"/><Relationship Id="rId4" Type="http://schemas.openxmlformats.org/officeDocument/2006/relationships/diagramData" Target="../diagrams/data10.xm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2.xml"/><Relationship Id="rId5" Type="http://schemas.openxmlformats.org/officeDocument/2006/relationships/diagramLayout" Target="../diagrams/layout11.xml"/><Relationship Id="rId15" Type="http://schemas.openxmlformats.org/officeDocument/2006/relationships/image" Target="../media/image12.svg"/><Relationship Id="rId10" Type="http://schemas.openxmlformats.org/officeDocument/2006/relationships/diagramLayout" Target="../diagrams/layout12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Relationship Id="rId1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microsoft.com/office/2007/relationships/diagramDrawing" Target="../diagrams/drawing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openxmlformats.org/officeDocument/2006/relationships/diagramColors" Target="../diagrams/colors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diagramQuickStyle" Target="../diagrams/quickStyle14.xml"/><Relationship Id="rId5" Type="http://schemas.openxmlformats.org/officeDocument/2006/relationships/diagramQuickStyle" Target="../diagrams/quickStyle13.xml"/><Relationship Id="rId15" Type="http://schemas.openxmlformats.org/officeDocument/2006/relationships/image" Target="../media/image12.svg"/><Relationship Id="rId10" Type="http://schemas.openxmlformats.org/officeDocument/2006/relationships/diagramLayout" Target="../diagrams/layout14.xml"/><Relationship Id="rId4" Type="http://schemas.openxmlformats.org/officeDocument/2006/relationships/diagramLayout" Target="../diagrams/layout13.xml"/><Relationship Id="rId9" Type="http://schemas.openxmlformats.org/officeDocument/2006/relationships/diagramData" Target="../diagrams/data14.xml"/><Relationship Id="rId1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microsoft.com/office/2007/relationships/diagramDrawing" Target="../diagrams/drawing16.xml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openxmlformats.org/officeDocument/2006/relationships/diagramColors" Target="../diagrams/colors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11" Type="http://schemas.openxmlformats.org/officeDocument/2006/relationships/diagramQuickStyle" Target="../diagrams/quickStyle16.xml"/><Relationship Id="rId5" Type="http://schemas.openxmlformats.org/officeDocument/2006/relationships/diagramQuickStyle" Target="../diagrams/quickStyle15.xml"/><Relationship Id="rId15" Type="http://schemas.openxmlformats.org/officeDocument/2006/relationships/image" Target="../media/image12.svg"/><Relationship Id="rId10" Type="http://schemas.openxmlformats.org/officeDocument/2006/relationships/diagramLayout" Target="../diagrams/layout16.xml"/><Relationship Id="rId4" Type="http://schemas.openxmlformats.org/officeDocument/2006/relationships/diagramLayout" Target="../diagrams/layout15.xml"/><Relationship Id="rId9" Type="http://schemas.openxmlformats.org/officeDocument/2006/relationships/diagramData" Target="../diagrams/data16.xml"/><Relationship Id="rId1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microsoft.com/office/2007/relationships/diagramDrawing" Target="../diagrams/drawing1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12" Type="http://schemas.openxmlformats.org/officeDocument/2006/relationships/diagramColors" Target="../diagrams/colors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7.xml"/><Relationship Id="rId11" Type="http://schemas.openxmlformats.org/officeDocument/2006/relationships/diagramQuickStyle" Target="../diagrams/quickStyle18.xml"/><Relationship Id="rId5" Type="http://schemas.openxmlformats.org/officeDocument/2006/relationships/diagramLayout" Target="../diagrams/layout17.xml"/><Relationship Id="rId15" Type="http://schemas.openxmlformats.org/officeDocument/2006/relationships/image" Target="../media/image4.svg"/><Relationship Id="rId10" Type="http://schemas.openxmlformats.org/officeDocument/2006/relationships/diagramLayout" Target="../diagrams/layout18.xml"/><Relationship Id="rId4" Type="http://schemas.openxmlformats.org/officeDocument/2006/relationships/diagramData" Target="../diagrams/data17.xml"/><Relationship Id="rId9" Type="http://schemas.openxmlformats.org/officeDocument/2006/relationships/diagramData" Target="../diagrams/data18.xml"/><Relationship Id="rId1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10" Type="http://schemas.openxmlformats.org/officeDocument/2006/relationships/image" Target="../media/image4.svg"/><Relationship Id="rId4" Type="http://schemas.openxmlformats.org/officeDocument/2006/relationships/diagramData" Target="../diagrams/data19.xml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10" Type="http://schemas.openxmlformats.org/officeDocument/2006/relationships/image" Target="../media/image4.svg"/><Relationship Id="rId4" Type="http://schemas.openxmlformats.org/officeDocument/2006/relationships/diagramData" Target="../diagrams/data20.xml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1.xml"/><Relationship Id="rId11" Type="http://schemas.openxmlformats.org/officeDocument/2006/relationships/image" Target="../media/image4.svg"/><Relationship Id="rId5" Type="http://schemas.openxmlformats.org/officeDocument/2006/relationships/diagramData" Target="../diagrams/data21.xml"/><Relationship Id="rId10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microsoft.com/office/2007/relationships/diagramDrawing" Target="../diagrams/drawing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diagramColors" Target="../diagrams/colors23.xml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3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23.xml"/><Relationship Id="rId15" Type="http://schemas.openxmlformats.org/officeDocument/2006/relationships/image" Target="../media/image2.jpeg"/><Relationship Id="rId10" Type="http://schemas.openxmlformats.org/officeDocument/2006/relationships/image" Target="../media/image4.svg"/><Relationship Id="rId4" Type="http://schemas.openxmlformats.org/officeDocument/2006/relationships/diagramData" Target="../diagrams/data23.xml"/><Relationship Id="rId9" Type="http://schemas.openxmlformats.org/officeDocument/2006/relationships/image" Target="../media/image3.png"/><Relationship Id="rId1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10" Type="http://schemas.openxmlformats.org/officeDocument/2006/relationships/image" Target="../media/image8.svg"/><Relationship Id="rId4" Type="http://schemas.openxmlformats.org/officeDocument/2006/relationships/diagramData" Target="../diagrams/data24.xml"/><Relationship Id="rId9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5.xml"/><Relationship Id="rId5" Type="http://schemas.openxmlformats.org/officeDocument/2006/relationships/diagramLayout" Target="../diagrams/layout25.xml"/><Relationship Id="rId10" Type="http://schemas.openxmlformats.org/officeDocument/2006/relationships/image" Target="../media/image8.svg"/><Relationship Id="rId4" Type="http://schemas.openxmlformats.org/officeDocument/2006/relationships/diagramData" Target="../diagrams/data25.xml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diagramColors" Target="../diagrams/colors26.xml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6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26.xml"/><Relationship Id="rId15" Type="http://schemas.openxmlformats.org/officeDocument/2006/relationships/image" Target="../media/image2.jpeg"/><Relationship Id="rId10" Type="http://schemas.openxmlformats.org/officeDocument/2006/relationships/image" Target="../media/image4.svg"/><Relationship Id="rId4" Type="http://schemas.openxmlformats.org/officeDocument/2006/relationships/diagramData" Target="../diagrams/data26.xml"/><Relationship Id="rId9" Type="http://schemas.openxmlformats.org/officeDocument/2006/relationships/image" Target="../media/image3.png"/><Relationship Id="rId14" Type="http://schemas.openxmlformats.org/officeDocument/2006/relationships/image" Target="../media/image8.sv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7.xml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7.xml"/><Relationship Id="rId11" Type="http://schemas.openxmlformats.org/officeDocument/2006/relationships/image" Target="../media/image17.png"/><Relationship Id="rId5" Type="http://schemas.openxmlformats.org/officeDocument/2006/relationships/diagramLayout" Target="../diagrams/layout27.xml"/><Relationship Id="rId10" Type="http://schemas.openxmlformats.org/officeDocument/2006/relationships/image" Target="../media/image16.svg"/><Relationship Id="rId4" Type="http://schemas.openxmlformats.org/officeDocument/2006/relationships/diagramData" Target="../diagrams/data27.xml"/><Relationship Id="rId9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8.xml"/><Relationship Id="rId5" Type="http://schemas.openxmlformats.org/officeDocument/2006/relationships/diagramLayout" Target="../diagrams/layout28.xml"/><Relationship Id="rId10" Type="http://schemas.openxmlformats.org/officeDocument/2006/relationships/image" Target="../media/image16.svg"/><Relationship Id="rId4" Type="http://schemas.openxmlformats.org/officeDocument/2006/relationships/diagramData" Target="../diagrams/data28.xml"/><Relationship Id="rId9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9.xml"/><Relationship Id="rId5" Type="http://schemas.openxmlformats.org/officeDocument/2006/relationships/diagramLayout" Target="../diagrams/layout29.xml"/><Relationship Id="rId10" Type="http://schemas.openxmlformats.org/officeDocument/2006/relationships/image" Target="../media/image18.svg"/><Relationship Id="rId4" Type="http://schemas.openxmlformats.org/officeDocument/2006/relationships/diagramData" Target="../diagrams/data29.xml"/><Relationship Id="rId9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10" Type="http://schemas.openxmlformats.org/officeDocument/2006/relationships/image" Target="../media/image21.svg"/><Relationship Id="rId4" Type="http://schemas.openxmlformats.org/officeDocument/2006/relationships/diagramLayout" Target="../diagrams/layout32.xml"/><Relationship Id="rId9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100000">
              <a:schemeClr val="accent5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A2FC45-79FC-482A-A9B6-E53038CDB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0695" y="873760"/>
            <a:ext cx="10199705" cy="272669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  <a:latin typeface="Georgia" panose="02040502050405020303" pitchFamily="18" charset="0"/>
              </a:rPr>
              <a:t>Dyslexia Policies and Impacts</a:t>
            </a:r>
            <a:br>
              <a:rPr lang="en-US" sz="4800" dirty="0">
                <a:solidFill>
                  <a:schemeClr val="accent1"/>
                </a:solidFill>
                <a:latin typeface="Georgia" panose="02040502050405020303" pitchFamily="18" charset="0"/>
              </a:rPr>
            </a:br>
            <a:r>
              <a:rPr lang="en-US" sz="4800" dirty="0">
                <a:solidFill>
                  <a:schemeClr val="accent1"/>
                </a:solidFill>
                <a:latin typeface="Georgia" panose="02040502050405020303" pitchFamily="18" charset="0"/>
              </a:rPr>
              <a:t>in SREB States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B9353C9-A20C-403C-A8CB-67980F711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4200" y="4231640"/>
            <a:ext cx="7772400" cy="1752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Stephen Pruitt, President</a:t>
            </a:r>
          </a:p>
          <a:p>
            <a:r>
              <a:rPr lang="en-US" dirty="0">
                <a:solidFill>
                  <a:schemeClr val="bg1"/>
                </a:solidFill>
              </a:rPr>
              <a:t>Samantha Durrance, Policy Analyst</a:t>
            </a:r>
          </a:p>
          <a:p>
            <a:r>
              <a:rPr lang="en-US" dirty="0">
                <a:solidFill>
                  <a:schemeClr val="bg1"/>
                </a:solidFill>
              </a:rPr>
              <a:t>Southern Regional Education Board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EC3E63-20D6-46B9-B884-CC79106A02E2}"/>
              </a:ext>
            </a:extLst>
          </p:cNvPr>
          <p:cNvSpPr/>
          <p:nvPr/>
        </p:nvSpPr>
        <p:spPr>
          <a:xfrm>
            <a:off x="-121920" y="-111760"/>
            <a:ext cx="192024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590195"/>
            <a:ext cx="1565575" cy="59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70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AADFF-0762-47D5-9786-50E96CAA50A0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412D8DDC-C851-476D-88DE-177C0B959D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768407"/>
              </p:ext>
            </p:extLst>
          </p:nvPr>
        </p:nvGraphicFramePr>
        <p:xfrm>
          <a:off x="314180" y="980501"/>
          <a:ext cx="11821905" cy="557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F0C8F7D1-D98B-4FB6-A5EA-6063057E4D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9436" y="2716197"/>
            <a:ext cx="840382" cy="819480"/>
          </a:xfrm>
          <a:prstGeom prst="rect">
            <a:avLst/>
          </a:prstGeom>
        </p:spPr>
      </p:pic>
      <p:pic>
        <p:nvPicPr>
          <p:cNvPr id="13" name="Graphic 12" descr="Books">
            <a:extLst>
              <a:ext uri="{FF2B5EF4-FFF2-40B4-BE49-F238E27FC236}">
                <a16:creationId xmlns:a16="http://schemas.microsoft.com/office/drawing/2014/main" id="{2E4877D2-7E55-4FEF-989F-180DD8B75E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7212" y="1417740"/>
            <a:ext cx="840380" cy="819478"/>
          </a:xfrm>
          <a:prstGeom prst="rect">
            <a:avLst/>
          </a:prstGeom>
        </p:spPr>
      </p:pic>
      <p:pic>
        <p:nvPicPr>
          <p:cNvPr id="14" name="Graphic 13" descr="Teacher">
            <a:extLst>
              <a:ext uri="{FF2B5EF4-FFF2-40B4-BE49-F238E27FC236}">
                <a16:creationId xmlns:a16="http://schemas.microsoft.com/office/drawing/2014/main" id="{CD342C9A-A113-45D3-B4A2-3356370F79D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2488" y="4014656"/>
            <a:ext cx="840381" cy="819478"/>
          </a:xfrm>
          <a:prstGeom prst="rect">
            <a:avLst/>
          </a:prstGeom>
        </p:spPr>
      </p:pic>
      <p:sp>
        <p:nvSpPr>
          <p:cNvPr id="15" name="Title 7">
            <a:extLst>
              <a:ext uri="{FF2B5EF4-FFF2-40B4-BE49-F238E27FC236}">
                <a16:creationId xmlns:a16="http://schemas.microsoft.com/office/drawing/2014/main" id="{490E5844-EAC9-4B19-B763-D03D476057FB}"/>
              </a:ext>
            </a:extLst>
          </p:cNvPr>
          <p:cNvSpPr txBox="1">
            <a:spLocks/>
          </p:cNvSpPr>
          <p:nvPr/>
        </p:nvSpPr>
        <p:spPr>
          <a:xfrm>
            <a:off x="615348" y="5189521"/>
            <a:ext cx="1467617" cy="1078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E8187-3BD8-4609-98B2-A0B7B8201883}"/>
              </a:ext>
            </a:extLst>
          </p:cNvPr>
          <p:cNvSpPr txBox="1"/>
          <p:nvPr/>
        </p:nvSpPr>
        <p:spPr>
          <a:xfrm>
            <a:off x="-121920" y="231357"/>
            <a:ext cx="1231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Promising Practices</a:t>
            </a:r>
          </a:p>
        </p:txBody>
      </p:sp>
    </p:spTree>
    <p:extLst>
      <p:ext uri="{BB962C8B-B14F-4D97-AF65-F5344CB8AC3E}">
        <p14:creationId xmlns:p14="http://schemas.microsoft.com/office/powerpoint/2010/main" val="320989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3D0E578-76CB-4081-B05F-ADD19E1ADB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63D0E578-76CB-4081-B05F-ADD19E1ADB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B800F9C-CE80-4E11-B8D8-AE79B1932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graphicEl>
                                              <a:dgm id="{BB800F9C-CE80-4E11-B8D8-AE79B1932E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5F7BA1F-4025-4B6C-A9AE-CD9104449D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graphicEl>
                                              <a:dgm id="{D5F7BA1F-4025-4B6C-A9AE-CD9104449D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656FAAF-1A9C-4B26-95FB-7CCADF0369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D656FAAF-1A9C-4B26-95FB-7CCADF0369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43C8509-6918-409A-B297-E1AE5A2807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043C8509-6918-409A-B297-E1AE5A2807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5CEB69A-FDCC-45BE-B4D3-2C205F872C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dgm id="{75CEB69A-FDCC-45BE-B4D3-2C205F872C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4512BB-BE84-47C2-82B1-88311D8DD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dgm id="{664512BB-BE84-47C2-82B1-88311D8DD3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B0A455-C3FF-48D4-8505-BB289AFF04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graphicEl>
                                              <a:dgm id="{FCB0A455-C3FF-48D4-8505-BB289AFF04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8CBCD45-C8F2-4B7E-B64E-7019E26F0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38CBCD45-C8F2-4B7E-B64E-7019E26F07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one"/>
        </p:bldSub>
      </p:bldGraphic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AADFF-0762-47D5-9786-50E96CAA50A0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412D8DDC-C851-476D-88DE-177C0B959D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2555348"/>
              </p:ext>
            </p:extLst>
          </p:nvPr>
        </p:nvGraphicFramePr>
        <p:xfrm>
          <a:off x="314180" y="980501"/>
          <a:ext cx="11821905" cy="557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F0C8F7D1-D98B-4FB6-A5EA-6063057E4D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9436" y="2716197"/>
            <a:ext cx="840382" cy="819480"/>
          </a:xfrm>
          <a:prstGeom prst="rect">
            <a:avLst/>
          </a:prstGeom>
        </p:spPr>
      </p:pic>
      <p:pic>
        <p:nvPicPr>
          <p:cNvPr id="13" name="Graphic 12" descr="Books">
            <a:extLst>
              <a:ext uri="{FF2B5EF4-FFF2-40B4-BE49-F238E27FC236}">
                <a16:creationId xmlns:a16="http://schemas.microsoft.com/office/drawing/2014/main" id="{2E4877D2-7E55-4FEF-989F-180DD8B75EC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212" y="1417740"/>
            <a:ext cx="840380" cy="819478"/>
          </a:xfrm>
          <a:prstGeom prst="rect">
            <a:avLst/>
          </a:prstGeom>
        </p:spPr>
      </p:pic>
      <p:pic>
        <p:nvPicPr>
          <p:cNvPr id="14" name="Graphic 13" descr="Teacher">
            <a:extLst>
              <a:ext uri="{FF2B5EF4-FFF2-40B4-BE49-F238E27FC236}">
                <a16:creationId xmlns:a16="http://schemas.microsoft.com/office/drawing/2014/main" id="{CD342C9A-A113-45D3-B4A2-3356370F79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2488" y="4014656"/>
            <a:ext cx="840381" cy="819478"/>
          </a:xfrm>
          <a:prstGeom prst="rect">
            <a:avLst/>
          </a:prstGeom>
        </p:spPr>
      </p:pic>
      <p:sp>
        <p:nvSpPr>
          <p:cNvPr id="15" name="Title 7">
            <a:extLst>
              <a:ext uri="{FF2B5EF4-FFF2-40B4-BE49-F238E27FC236}">
                <a16:creationId xmlns:a16="http://schemas.microsoft.com/office/drawing/2014/main" id="{490E5844-EAC9-4B19-B763-D03D476057FB}"/>
              </a:ext>
            </a:extLst>
          </p:cNvPr>
          <p:cNvSpPr txBox="1">
            <a:spLocks/>
          </p:cNvSpPr>
          <p:nvPr/>
        </p:nvSpPr>
        <p:spPr>
          <a:xfrm>
            <a:off x="615348" y="5189521"/>
            <a:ext cx="1467617" cy="1078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E8187-3BD8-4609-98B2-A0B7B8201883}"/>
              </a:ext>
            </a:extLst>
          </p:cNvPr>
          <p:cNvSpPr txBox="1"/>
          <p:nvPr/>
        </p:nvSpPr>
        <p:spPr>
          <a:xfrm>
            <a:off x="-121920" y="231357"/>
            <a:ext cx="1231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Presentation Topics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4DFCE2-EE42-403F-8BDA-F11D08E9AEC4}"/>
              </a:ext>
            </a:extLst>
          </p:cNvPr>
          <p:cNvSpPr/>
          <p:nvPr/>
        </p:nvSpPr>
        <p:spPr>
          <a:xfrm>
            <a:off x="314180" y="2565546"/>
            <a:ext cx="11821905" cy="390095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35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63D01DA-C938-401E-A2FF-9C4FD76A9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0728"/>
            <a:ext cx="12187260" cy="78364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F318C8-737A-4E31-B850-BD2DEFED0ED4}"/>
              </a:ext>
            </a:extLst>
          </p:cNvPr>
          <p:cNvSpPr txBox="1"/>
          <p:nvPr/>
        </p:nvSpPr>
        <p:spPr>
          <a:xfrm>
            <a:off x="-163099" y="540335"/>
            <a:ext cx="6043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reading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EB668C-4B2A-415F-8166-8AC46ECC22D5}"/>
              </a:ext>
            </a:extLst>
          </p:cNvPr>
          <p:cNvSpPr txBox="1"/>
          <p:nvPr/>
        </p:nvSpPr>
        <p:spPr>
          <a:xfrm>
            <a:off x="6093630" y="4627146"/>
            <a:ext cx="64300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rocket science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9D398D-70A5-4868-AC78-CD455DE99505}"/>
              </a:ext>
            </a:extLst>
          </p:cNvPr>
          <p:cNvSpPr txBox="1"/>
          <p:nvPr/>
        </p:nvSpPr>
        <p:spPr>
          <a:xfrm>
            <a:off x="6917775" y="2902778"/>
            <a:ext cx="47817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236363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ittlemissdht.files.wordpress.com/2018/03/reading-rope.png">
            <a:extLst>
              <a:ext uri="{FF2B5EF4-FFF2-40B4-BE49-F238E27FC236}">
                <a16:creationId xmlns:a16="http://schemas.microsoft.com/office/drawing/2014/main" id="{21CCD803-4465-4555-AB47-88159B9A8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028" y="-367625"/>
            <a:ext cx="10570057" cy="72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A14B0D-8B43-4EF8-A933-BCD8D9C84E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13ABE2-339B-4553-BE3D-86400A417A5A}"/>
              </a:ext>
            </a:extLst>
          </p:cNvPr>
          <p:cNvSpPr/>
          <p:nvPr/>
        </p:nvSpPr>
        <p:spPr>
          <a:xfrm>
            <a:off x="1551482" y="101600"/>
            <a:ext cx="23862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0D1A1-703D-4A03-B87A-8AE3DD69E102}"/>
              </a:ext>
            </a:extLst>
          </p:cNvPr>
          <p:cNvSpPr txBox="1"/>
          <p:nvPr/>
        </p:nvSpPr>
        <p:spPr>
          <a:xfrm>
            <a:off x="419336" y="158523"/>
            <a:ext cx="3558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Background knowledge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1DAE6C-9DBA-47AA-87D8-A24CDA721B30}"/>
              </a:ext>
            </a:extLst>
          </p:cNvPr>
          <p:cNvSpPr txBox="1"/>
          <p:nvPr/>
        </p:nvSpPr>
        <p:spPr>
          <a:xfrm>
            <a:off x="1592122" y="981690"/>
            <a:ext cx="2386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Vocabulary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642008-BB5B-45C7-BF76-78CAA7ACD5CA}"/>
              </a:ext>
            </a:extLst>
          </p:cNvPr>
          <p:cNvSpPr txBox="1"/>
          <p:nvPr/>
        </p:nvSpPr>
        <p:spPr>
          <a:xfrm>
            <a:off x="846167" y="2981820"/>
            <a:ext cx="3132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Verbal Reasoning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3906FA-F984-43F8-8A93-7B76ECFAE0E6}"/>
              </a:ext>
            </a:extLst>
          </p:cNvPr>
          <p:cNvSpPr txBox="1"/>
          <p:nvPr/>
        </p:nvSpPr>
        <p:spPr>
          <a:xfrm>
            <a:off x="1098779" y="2125068"/>
            <a:ext cx="2879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Language Structures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214A93-4C02-41DE-A56E-73345C4E9F78}"/>
              </a:ext>
            </a:extLst>
          </p:cNvPr>
          <p:cNvSpPr txBox="1"/>
          <p:nvPr/>
        </p:nvSpPr>
        <p:spPr>
          <a:xfrm>
            <a:off x="846167" y="3928090"/>
            <a:ext cx="3132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Literacy Knowledge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B0C932-9CA0-4FF7-8567-E359AB3319D8}"/>
              </a:ext>
            </a:extLst>
          </p:cNvPr>
          <p:cNvSpPr txBox="1"/>
          <p:nvPr/>
        </p:nvSpPr>
        <p:spPr>
          <a:xfrm>
            <a:off x="489068" y="4778790"/>
            <a:ext cx="3489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Sight Recognition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FA8864-DAE4-40DB-B797-29A997CEDBFF}"/>
              </a:ext>
            </a:extLst>
          </p:cNvPr>
          <p:cNvSpPr txBox="1"/>
          <p:nvPr/>
        </p:nvSpPr>
        <p:spPr>
          <a:xfrm>
            <a:off x="1592122" y="5577807"/>
            <a:ext cx="2386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Decoding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7E94BE-B729-4ED7-8150-E8F8ABBD25FD}"/>
              </a:ext>
            </a:extLst>
          </p:cNvPr>
          <p:cNvSpPr txBox="1"/>
          <p:nvPr/>
        </p:nvSpPr>
        <p:spPr>
          <a:xfrm>
            <a:off x="213360" y="6265057"/>
            <a:ext cx="3764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Phonological Awareness</a:t>
            </a:r>
          </a:p>
        </p:txBody>
      </p:sp>
      <p:sp>
        <p:nvSpPr>
          <p:cNvPr id="19" name="TextBox 18">
            <a:hlinkClick r:id="rId5"/>
            <a:extLst>
              <a:ext uri="{FF2B5EF4-FFF2-40B4-BE49-F238E27FC236}">
                <a16:creationId xmlns:a16="http://schemas.microsoft.com/office/drawing/2014/main" id="{DE7B903A-217C-498A-8F79-4233FC136D0F}"/>
              </a:ext>
            </a:extLst>
          </p:cNvPr>
          <p:cNvSpPr txBox="1"/>
          <p:nvPr/>
        </p:nvSpPr>
        <p:spPr>
          <a:xfrm>
            <a:off x="7937960" y="6550223"/>
            <a:ext cx="2702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Georgia" panose="02040502050405020303" pitchFamily="18" charset="0"/>
                <a:hlinkClick r:id="rId5"/>
              </a:rPr>
              <a:t>Image source</a:t>
            </a:r>
            <a:endParaRPr lang="en-US" sz="1400" i="1" dirty="0">
              <a:latin typeface="Georgia" panose="02040502050405020303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FAFE54-8356-4F69-B8D1-ABED73685E9D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22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EEC9D4-1E32-478B-8C22-178C37C1B369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11DAC842-37CE-46AA-928F-B24E7836DE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269050"/>
              </p:ext>
            </p:extLst>
          </p:nvPr>
        </p:nvGraphicFramePr>
        <p:xfrm>
          <a:off x="609603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75F8EE9C-A028-4CF1-A065-9B1D846BEDBD}"/>
              </a:ext>
            </a:extLst>
          </p:cNvPr>
          <p:cNvGrpSpPr/>
          <p:nvPr/>
        </p:nvGrpSpPr>
        <p:grpSpPr>
          <a:xfrm>
            <a:off x="609600" y="2596465"/>
            <a:ext cx="6381559" cy="3941158"/>
            <a:chOff x="1848104" y="1707410"/>
            <a:chExt cx="5398032" cy="2872087"/>
          </a:xfrm>
        </p:grpSpPr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A64D6A95-3518-4C81-BFDA-DF7236AED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4233C32E-3F36-4BD6-8D30-4A4D0ADC8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4037DA8F-6D04-4BB3-880B-E51F8A7A2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01756B7-AA42-4C88-BA5D-458011743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FC75D0E2-FAE0-4FBA-8F66-FD66E60CE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E0BE4705-88B6-4E48-87CD-B6C90183F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0EBD6956-9A31-4B00-A643-51C4C2C0F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50639178-A2F7-43DB-A75B-E762B7A47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17D372C2-0639-44C1-B8EC-F920C2A55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CD94E349-7167-4629-9DE1-C78C21E9F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CDC76D2-539D-4910-BC73-C8019E324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2C153708-C30A-4606-AA1D-47BA663AF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6">
              <a:extLst>
                <a:ext uri="{FF2B5EF4-FFF2-40B4-BE49-F238E27FC236}">
                  <a16:creationId xmlns:a16="http://schemas.microsoft.com/office/drawing/2014/main" id="{9B9D7D4C-D5B2-431E-B4B2-8B01BAB2F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F17D20B0-F88C-418E-B041-7E303290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8A963FDC-FA57-475D-97A7-DFB3B426F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5A5119F8-BBE2-4B9C-996D-845A0101C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Box 97">
              <a:extLst>
                <a:ext uri="{FF2B5EF4-FFF2-40B4-BE49-F238E27FC236}">
                  <a16:creationId xmlns:a16="http://schemas.microsoft.com/office/drawing/2014/main" id="{668903C5-CFAC-4D2C-843D-D035A7F40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37" name="Text Box 98">
              <a:extLst>
                <a:ext uri="{FF2B5EF4-FFF2-40B4-BE49-F238E27FC236}">
                  <a16:creationId xmlns:a16="http://schemas.microsoft.com/office/drawing/2014/main" id="{7CBEADDC-37A2-43A3-93C0-21936FD61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8" name="Line 99">
              <a:extLst>
                <a:ext uri="{FF2B5EF4-FFF2-40B4-BE49-F238E27FC236}">
                  <a16:creationId xmlns:a16="http://schemas.microsoft.com/office/drawing/2014/main" id="{36C69C55-F34D-4629-975B-46B5D8B933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100">
              <a:extLst>
                <a:ext uri="{FF2B5EF4-FFF2-40B4-BE49-F238E27FC236}">
                  <a16:creationId xmlns:a16="http://schemas.microsoft.com/office/drawing/2014/main" id="{3D82BFCC-A75E-4EB7-A37A-88D0B6A23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824B42D-129A-450F-A4EB-88FFC6161EBC}"/>
              </a:ext>
            </a:extLst>
          </p:cNvPr>
          <p:cNvSpPr txBox="1">
            <a:spLocks/>
          </p:cNvSpPr>
          <p:nvPr/>
        </p:nvSpPr>
        <p:spPr>
          <a:xfrm>
            <a:off x="609600" y="1654532"/>
            <a:ext cx="10888718" cy="1154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Arkansas: </a:t>
            </a:r>
            <a:r>
              <a:rPr lang="en-US" sz="1800" dirty="0"/>
              <a:t>Reading Initiative for Student Excellence (RISE) Academy has trained 4,500 K-6 teachers in the science of reading and providing systematic, explicit reading instruction using </a:t>
            </a:r>
            <a:r>
              <a:rPr lang="en-US" sz="1800" dirty="0" err="1"/>
              <a:t>LETRS</a:t>
            </a:r>
            <a:r>
              <a:rPr lang="en-US" sz="1800" dirty="0"/>
              <a:t> framework</a:t>
            </a:r>
            <a:endParaRPr lang="en-US" sz="2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C129A2B-0CED-46E5-9506-3B45B73BD885}"/>
              </a:ext>
            </a:extLst>
          </p:cNvPr>
          <p:cNvSpPr txBox="1">
            <a:spLocks/>
          </p:cNvSpPr>
          <p:nvPr/>
        </p:nvSpPr>
        <p:spPr>
          <a:xfrm>
            <a:off x="7196653" y="2809312"/>
            <a:ext cx="4457434" cy="4058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Oklahoma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State offers training in Language Essentials for the Teachers of Reading and Spelling (</a:t>
            </a:r>
            <a:r>
              <a:rPr lang="en-US" sz="1800" dirty="0" err="1"/>
              <a:t>LETRS</a:t>
            </a:r>
            <a:r>
              <a:rPr lang="en-US" sz="1800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b="1" dirty="0"/>
              <a:t>Mississippi</a:t>
            </a:r>
          </a:p>
          <a:p>
            <a:pPr marL="0" indent="0">
              <a:buNone/>
            </a:pPr>
            <a:r>
              <a:rPr lang="en-US" sz="1800" dirty="0"/>
              <a:t>State offers training in Orton-</a:t>
            </a:r>
            <a:r>
              <a:rPr lang="en-US" sz="1800" dirty="0" err="1"/>
              <a:t>Gillingham</a:t>
            </a:r>
            <a:r>
              <a:rPr lang="en-US" sz="1800" dirty="0"/>
              <a:t> Phonics First</a:t>
            </a:r>
            <a:r>
              <a:rPr lang="en-US" sz="1800" baseline="30000" dirty="0"/>
              <a:t>®</a:t>
            </a:r>
            <a:r>
              <a:rPr lang="en-US" sz="1800" dirty="0"/>
              <a:t> and more advanced </a:t>
            </a:r>
            <a:r>
              <a:rPr lang="en-US" sz="1800" dirty="0" err="1"/>
              <a:t>OG</a:t>
            </a:r>
            <a:r>
              <a:rPr lang="en-US" sz="1800" dirty="0"/>
              <a:t> training for general ed teachers, as well as training in building foundational skills</a:t>
            </a:r>
            <a:endParaRPr lang="en-US" sz="1800" baseline="30000" dirty="0"/>
          </a:p>
        </p:txBody>
      </p:sp>
      <p:pic>
        <p:nvPicPr>
          <p:cNvPr id="42" name="Graphic 41" descr="Books">
            <a:extLst>
              <a:ext uri="{FF2B5EF4-FFF2-40B4-BE49-F238E27FC236}">
                <a16:creationId xmlns:a16="http://schemas.microsoft.com/office/drawing/2014/main" id="{3986BF51-4A93-42C5-978B-21449A080B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881" y="513271"/>
            <a:ext cx="725805" cy="70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9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50F3B75-AF7A-4CF1-A77B-0BFFF76547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5710658"/>
              </p:ext>
            </p:extLst>
          </p:nvPr>
        </p:nvGraphicFramePr>
        <p:xfrm>
          <a:off x="-343065" y="-117045"/>
          <a:ext cx="11863489" cy="8260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8FB50F6-93E0-4BBD-BB16-B5C0C07C8E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72541D-F652-47A2-BA95-C74E8D520E5B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274AC0B7-C7EE-4B2B-8AE6-DDC7FEDE59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338091"/>
              </p:ext>
            </p:extLst>
          </p:nvPr>
        </p:nvGraphicFramePr>
        <p:xfrm>
          <a:off x="609600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3" name="Graphic 2" descr="Lightbulb">
            <a:extLst>
              <a:ext uri="{FF2B5EF4-FFF2-40B4-BE49-F238E27FC236}">
                <a16:creationId xmlns:a16="http://schemas.microsoft.com/office/drawing/2014/main" id="{99B1DA21-9AE3-4BC4-A3E6-BD4E4D6B501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1576" y="453039"/>
            <a:ext cx="791464" cy="79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8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AADFF-0762-47D5-9786-50E96CAA50A0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412D8DDC-C851-476D-88DE-177C0B959DC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14180" y="980501"/>
          <a:ext cx="11821905" cy="557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F0C8F7D1-D98B-4FB6-A5EA-6063057E4D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9436" y="2716197"/>
            <a:ext cx="840382" cy="819480"/>
          </a:xfrm>
          <a:prstGeom prst="rect">
            <a:avLst/>
          </a:prstGeom>
        </p:spPr>
      </p:pic>
      <p:pic>
        <p:nvPicPr>
          <p:cNvPr id="13" name="Graphic 12" descr="Books">
            <a:extLst>
              <a:ext uri="{FF2B5EF4-FFF2-40B4-BE49-F238E27FC236}">
                <a16:creationId xmlns:a16="http://schemas.microsoft.com/office/drawing/2014/main" id="{2E4877D2-7E55-4FEF-989F-180DD8B75E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7212" y="1417740"/>
            <a:ext cx="840380" cy="819478"/>
          </a:xfrm>
          <a:prstGeom prst="rect">
            <a:avLst/>
          </a:prstGeom>
        </p:spPr>
      </p:pic>
      <p:pic>
        <p:nvPicPr>
          <p:cNvPr id="14" name="Graphic 13" descr="Teacher">
            <a:extLst>
              <a:ext uri="{FF2B5EF4-FFF2-40B4-BE49-F238E27FC236}">
                <a16:creationId xmlns:a16="http://schemas.microsoft.com/office/drawing/2014/main" id="{CD342C9A-A113-45D3-B4A2-3356370F79D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2488" y="4014656"/>
            <a:ext cx="840381" cy="819478"/>
          </a:xfrm>
          <a:prstGeom prst="rect">
            <a:avLst/>
          </a:prstGeom>
        </p:spPr>
      </p:pic>
      <p:sp>
        <p:nvSpPr>
          <p:cNvPr id="15" name="Title 7">
            <a:extLst>
              <a:ext uri="{FF2B5EF4-FFF2-40B4-BE49-F238E27FC236}">
                <a16:creationId xmlns:a16="http://schemas.microsoft.com/office/drawing/2014/main" id="{490E5844-EAC9-4B19-B763-D03D476057FB}"/>
              </a:ext>
            </a:extLst>
          </p:cNvPr>
          <p:cNvSpPr txBox="1">
            <a:spLocks/>
          </p:cNvSpPr>
          <p:nvPr/>
        </p:nvSpPr>
        <p:spPr>
          <a:xfrm>
            <a:off x="615348" y="5189521"/>
            <a:ext cx="1467617" cy="1078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E8187-3BD8-4609-98B2-A0B7B8201883}"/>
              </a:ext>
            </a:extLst>
          </p:cNvPr>
          <p:cNvSpPr txBox="1"/>
          <p:nvPr/>
        </p:nvSpPr>
        <p:spPr>
          <a:xfrm>
            <a:off x="-121920" y="231357"/>
            <a:ext cx="1231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Presentation Topics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4DFCE2-EE42-403F-8BDA-F11D08E9AEC4}"/>
              </a:ext>
            </a:extLst>
          </p:cNvPr>
          <p:cNvSpPr/>
          <p:nvPr/>
        </p:nvSpPr>
        <p:spPr>
          <a:xfrm>
            <a:off x="314180" y="3869026"/>
            <a:ext cx="11821905" cy="259148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018AB-5279-4970-8D0D-7308AF0D3D54}"/>
              </a:ext>
            </a:extLst>
          </p:cNvPr>
          <p:cNvSpPr/>
          <p:nvPr/>
        </p:nvSpPr>
        <p:spPr>
          <a:xfrm>
            <a:off x="342137" y="1003837"/>
            <a:ext cx="11821905" cy="137901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54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921484-95C0-413D-A9D6-D73A64949D98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2255511-A5F7-4E64-833E-2D033D16D5F0}"/>
              </a:ext>
            </a:extLst>
          </p:cNvPr>
          <p:cNvSpPr txBox="1">
            <a:spLocks/>
          </p:cNvSpPr>
          <p:nvPr/>
        </p:nvSpPr>
        <p:spPr>
          <a:xfrm>
            <a:off x="762000" y="17526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Balance simplicity with necessary detail</a:t>
            </a:r>
          </a:p>
          <a:p>
            <a:pPr lvl="1"/>
            <a:r>
              <a:rPr lang="en-US" sz="2800" dirty="0"/>
              <a:t>Require what is necessary to achieve desired outcomes </a:t>
            </a:r>
          </a:p>
          <a:p>
            <a:pPr lvl="1"/>
            <a:r>
              <a:rPr lang="en-US" sz="2800" dirty="0"/>
              <a:t>Provide support</a:t>
            </a:r>
          </a:p>
          <a:p>
            <a:pPr lvl="1"/>
            <a:r>
              <a:rPr lang="en-US" sz="2800" dirty="0"/>
              <a:t>Make the process as easy to follow as possible</a:t>
            </a:r>
          </a:p>
          <a:p>
            <a:pPr marL="0" lvl="1" indent="0">
              <a:buNone/>
            </a:pPr>
            <a:r>
              <a:rPr lang="en-US" sz="3200" b="1" dirty="0"/>
              <a:t>Cost</a:t>
            </a:r>
            <a:endParaRPr lang="en-US" sz="3200" dirty="0"/>
          </a:p>
          <a:p>
            <a:pPr lvl="1"/>
            <a:r>
              <a:rPr lang="en-US" sz="2800" dirty="0"/>
              <a:t>Allow multiple options for screening tools </a:t>
            </a:r>
            <a:r>
              <a:rPr lang="en-US" sz="2800" b="1" dirty="0"/>
              <a:t>or</a:t>
            </a:r>
            <a:endParaRPr lang="en-US" sz="2800" dirty="0"/>
          </a:p>
          <a:p>
            <a:pPr lvl="1"/>
            <a:r>
              <a:rPr lang="en-US" sz="2800" dirty="0"/>
              <a:t>Provide a common universal screening tool across the state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9731BC-ADF1-4DDA-BDB4-1E9E0FFD0298}"/>
              </a:ext>
            </a:extLst>
          </p:cNvPr>
          <p:cNvGrpSpPr/>
          <p:nvPr/>
        </p:nvGrpSpPr>
        <p:grpSpPr>
          <a:xfrm>
            <a:off x="609600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14" name="Content Placeholder 2">
              <a:extLst>
                <a:ext uri="{FF2B5EF4-FFF2-40B4-BE49-F238E27FC236}">
                  <a16:creationId xmlns:a16="http://schemas.microsoft.com/office/drawing/2014/main" id="{A202267A-DBBC-4EA4-A7FA-0A5333EE45C9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15" name="Graphic 14" descr="Magnifying glass">
              <a:extLst>
                <a:ext uri="{FF2B5EF4-FFF2-40B4-BE49-F238E27FC236}">
                  <a16:creationId xmlns:a16="http://schemas.microsoft.com/office/drawing/2014/main" id="{409AAC88-CFAB-4C59-88AA-5D79A2CCE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8144" y="599763"/>
              <a:ext cx="694464" cy="694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012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308566"/>
            <a:ext cx="1467616" cy="5607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5EA796-F578-4CF7-8926-131A4D0850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C222AC-DB7C-4504-8870-F77651F313FF}"/>
              </a:ext>
            </a:extLst>
          </p:cNvPr>
          <p:cNvGrpSpPr/>
          <p:nvPr/>
        </p:nvGrpSpPr>
        <p:grpSpPr>
          <a:xfrm>
            <a:off x="1681445" y="234871"/>
            <a:ext cx="10093199" cy="6463421"/>
            <a:chOff x="1848104" y="1740691"/>
            <a:chExt cx="5145612" cy="2838806"/>
          </a:xfrm>
          <a:solidFill>
            <a:schemeClr val="accent5"/>
          </a:solidFill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A607FF6-151B-4D80-A388-02F024534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6F48ACD-C59F-41DA-8931-78DE72F47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6C9BE9E-1E4B-417F-93A0-08EB3EA50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1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84CC944-A18F-4C14-BAC8-B00BE694E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41A6A7D-C00A-4584-B3A3-77AD6E945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92E91749-AA88-4BF4-8F71-9AAFD7831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D6AA1A8-67D2-4F0D-A1EA-0861B4C08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DF0ACCE-9848-4333-8E2A-B02B6BFD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4112B1F-70AB-4A4A-A317-87E529C4D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3F7C3BD8-F819-4E0D-99FE-94F9BCA2C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C889B73F-5330-4015-8D9B-AC7D11D85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C56F8B1-DE26-491A-A667-4ADE024CE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>
                <a:solidFill>
                  <a:schemeClr val="accent5"/>
                </a:solidFill>
              </a:endParaRPr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857012B0-54FA-48CD-9266-57D523933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8EA5516-F424-474C-82EA-F3D337606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D3085334-2CA7-4DCB-91C0-1F55A35DB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05A02CD-E0D1-4F61-8915-A6D8D0DB9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29" name="Text Box 97">
              <a:extLst>
                <a:ext uri="{FF2B5EF4-FFF2-40B4-BE49-F238E27FC236}">
                  <a16:creationId xmlns:a16="http://schemas.microsoft.com/office/drawing/2014/main" id="{E1688C0F-C5FF-4728-B119-58F42279DA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357307" cy="21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30" name="Text Box 98">
              <a:extLst>
                <a:ext uri="{FF2B5EF4-FFF2-40B4-BE49-F238E27FC236}">
                  <a16:creationId xmlns:a16="http://schemas.microsoft.com/office/drawing/2014/main" id="{70CE34CB-B380-4BC1-A6AF-63CCDC720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8639" y="1740691"/>
              <a:ext cx="385077" cy="256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1" name="Line 99">
              <a:extLst>
                <a:ext uri="{FF2B5EF4-FFF2-40B4-BE49-F238E27FC236}">
                  <a16:creationId xmlns:a16="http://schemas.microsoft.com/office/drawing/2014/main" id="{FA09A5DE-C77F-489A-BD8D-85E6EBF2F7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4" y="1913329"/>
              <a:ext cx="184398" cy="4345"/>
            </a:xfrm>
            <a:prstGeom prst="line">
              <a:avLst/>
            </a:prstGeom>
            <a:grpFill/>
            <a:ln w="34925">
              <a:solidFill>
                <a:schemeClr val="accent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32" name="Line 100">
              <a:extLst>
                <a:ext uri="{FF2B5EF4-FFF2-40B4-BE49-F238E27FC236}">
                  <a16:creationId xmlns:a16="http://schemas.microsoft.com/office/drawing/2014/main" id="{D51F2EDC-2C81-4991-8CB7-094D9F426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grpFill/>
            <a:ln w="349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28B5FBB-B1B7-41FC-A1CB-C873EE04A24C}"/>
              </a:ext>
            </a:extLst>
          </p:cNvPr>
          <p:cNvSpPr txBox="1"/>
          <p:nvPr/>
        </p:nvSpPr>
        <p:spPr>
          <a:xfrm>
            <a:off x="219280" y="2587"/>
            <a:ext cx="9511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SREB States that Require Screenings in K – 3</a:t>
            </a:r>
          </a:p>
          <a:p>
            <a:r>
              <a:rPr lang="en-US" sz="2400" dirty="0"/>
              <a:t>for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Dyslexia</a:t>
            </a:r>
            <a:r>
              <a:rPr lang="en-US" sz="2400" dirty="0"/>
              <a:t> or </a:t>
            </a:r>
            <a:r>
              <a:rPr lang="en-US" sz="2400" b="1" dirty="0">
                <a:solidFill>
                  <a:schemeClr val="accent1"/>
                </a:solidFill>
              </a:rPr>
              <a:t>Difficulties with Foundational Reading Skills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4987A81-E854-4464-9E31-EB726F4B4A41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71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921484-95C0-413D-A9D6-D73A64949D98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2255511-A5F7-4E64-833E-2D033D16D5F0}"/>
              </a:ext>
            </a:extLst>
          </p:cNvPr>
          <p:cNvSpPr txBox="1">
            <a:spLocks/>
          </p:cNvSpPr>
          <p:nvPr/>
        </p:nvSpPr>
        <p:spPr>
          <a:xfrm>
            <a:off x="762000" y="17526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First stage: </a:t>
            </a:r>
            <a:r>
              <a:rPr lang="en-US" sz="2800" b="1" dirty="0"/>
              <a:t>Universal skills-based screening</a:t>
            </a:r>
          </a:p>
          <a:p>
            <a:pPr lvl="1"/>
            <a:r>
              <a:rPr lang="en-US" sz="2400" dirty="0"/>
              <a:t>Assess grade-level skills that accurately predict reading performance:</a:t>
            </a:r>
          </a:p>
          <a:p>
            <a:pPr lvl="2"/>
            <a:r>
              <a:rPr lang="en-US" sz="2000" dirty="0"/>
              <a:t>Kindergarten: phonological awareness (especially phoneme segmentation), letter sound knowledge, rapid automatic naming (letters)</a:t>
            </a:r>
          </a:p>
          <a:p>
            <a:pPr lvl="2"/>
            <a:r>
              <a:rPr lang="en-US" sz="2000" dirty="0"/>
              <a:t>1st: phonological awareness, rapid automatic naming (letters)</a:t>
            </a:r>
          </a:p>
          <a:p>
            <a:pPr lvl="2"/>
            <a:r>
              <a:rPr lang="en-US" sz="2000" dirty="0"/>
              <a:t>2nd and up: oral reading fluency and comprehension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9731BC-ADF1-4DDA-BDB4-1E9E0FFD0298}"/>
              </a:ext>
            </a:extLst>
          </p:cNvPr>
          <p:cNvGrpSpPr/>
          <p:nvPr/>
        </p:nvGrpSpPr>
        <p:grpSpPr>
          <a:xfrm>
            <a:off x="609600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14" name="Content Placeholder 2">
              <a:extLst>
                <a:ext uri="{FF2B5EF4-FFF2-40B4-BE49-F238E27FC236}">
                  <a16:creationId xmlns:a16="http://schemas.microsoft.com/office/drawing/2014/main" id="{A202267A-DBBC-4EA4-A7FA-0A5333EE45C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53053187"/>
                </p:ext>
              </p:extLst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15" name="Graphic 14" descr="Magnifying glass">
              <a:extLst>
                <a:ext uri="{FF2B5EF4-FFF2-40B4-BE49-F238E27FC236}">
                  <a16:creationId xmlns:a16="http://schemas.microsoft.com/office/drawing/2014/main" id="{409AAC88-CFAB-4C59-88AA-5D79A2CCE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8144" y="599763"/>
              <a:ext cx="694464" cy="694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150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921484-95C0-413D-A9D6-D73A64949D98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2255511-A5F7-4E64-833E-2D033D16D5F0}"/>
              </a:ext>
            </a:extLst>
          </p:cNvPr>
          <p:cNvSpPr txBox="1">
            <a:spLocks/>
          </p:cNvSpPr>
          <p:nvPr/>
        </p:nvSpPr>
        <p:spPr>
          <a:xfrm>
            <a:off x="762000" y="17526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First stage: </a:t>
            </a:r>
            <a:r>
              <a:rPr lang="en-US" sz="2800" b="1" dirty="0"/>
              <a:t>Universal skills-based screening</a:t>
            </a:r>
          </a:p>
          <a:p>
            <a:pPr lvl="1"/>
            <a:r>
              <a:rPr lang="en-US" sz="2400" dirty="0"/>
              <a:t>Use tools that are scientifically validated and have strong:</a:t>
            </a:r>
          </a:p>
          <a:p>
            <a:pPr lvl="2"/>
            <a:r>
              <a:rPr lang="en-US" sz="2000" dirty="0"/>
              <a:t>Reliability: consistently produces similar results</a:t>
            </a:r>
          </a:p>
          <a:p>
            <a:pPr lvl="2"/>
            <a:r>
              <a:rPr lang="en-US" sz="2000" dirty="0"/>
              <a:t>Validity: measures and predicts what it says it does</a:t>
            </a:r>
          </a:p>
          <a:p>
            <a:pPr lvl="2"/>
            <a:r>
              <a:rPr lang="en-US" sz="2000" dirty="0"/>
              <a:t>Accuracy: correctly identifies students who are at risk and does not misidentify students as “at risk” who ultimately are not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9CBE33-BE6D-419D-A7AC-A0585B6AF73F}"/>
              </a:ext>
            </a:extLst>
          </p:cNvPr>
          <p:cNvGrpSpPr/>
          <p:nvPr/>
        </p:nvGrpSpPr>
        <p:grpSpPr>
          <a:xfrm>
            <a:off x="609603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15" name="Content Placeholder 2">
              <a:extLst>
                <a:ext uri="{FF2B5EF4-FFF2-40B4-BE49-F238E27FC236}">
                  <a16:creationId xmlns:a16="http://schemas.microsoft.com/office/drawing/2014/main" id="{4AD40976-0F1F-4978-9F53-1DD8B6CFD0D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97181453"/>
                </p:ext>
              </p:extLst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17" name="Graphic 16" descr="Magnifying glass">
              <a:extLst>
                <a:ext uri="{FF2B5EF4-FFF2-40B4-BE49-F238E27FC236}">
                  <a16:creationId xmlns:a16="http://schemas.microsoft.com/office/drawing/2014/main" id="{F4D8F96D-0375-4E6C-A7CF-621F71EC9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8144" y="599763"/>
              <a:ext cx="694464" cy="694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041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921484-95C0-413D-A9D6-D73A64949D98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2255511-A5F7-4E64-833E-2D033D16D5F0}"/>
              </a:ext>
            </a:extLst>
          </p:cNvPr>
          <p:cNvSpPr txBox="1">
            <a:spLocks/>
          </p:cNvSpPr>
          <p:nvPr/>
        </p:nvSpPr>
        <p:spPr>
          <a:xfrm>
            <a:off x="762000" y="17526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First stage: </a:t>
            </a:r>
            <a:r>
              <a:rPr lang="en-US" sz="2800" b="1" dirty="0"/>
              <a:t>Universal skills-based screening</a:t>
            </a:r>
          </a:p>
          <a:p>
            <a:pPr lvl="1"/>
            <a:r>
              <a:rPr lang="en-US" sz="2400" dirty="0"/>
              <a:t>Use objective, norm-referenced measures, e.g. percentile ranking</a:t>
            </a:r>
          </a:p>
          <a:p>
            <a:pPr marL="685800" lvl="2" indent="0">
              <a:buNone/>
            </a:pPr>
            <a:r>
              <a:rPr lang="en-US" sz="2000" i="1" dirty="0"/>
              <a:t>Note: Running records are neither objective nor norm-referenced</a:t>
            </a:r>
            <a:endParaRPr lang="en-US" sz="2000" dirty="0"/>
          </a:p>
          <a:p>
            <a:pPr lvl="1"/>
            <a:r>
              <a:rPr lang="en-US" sz="2400" dirty="0"/>
              <a:t>Measure more than one skill</a:t>
            </a:r>
          </a:p>
          <a:p>
            <a:pPr lvl="1"/>
            <a:r>
              <a:rPr lang="en-US" sz="2400" dirty="0"/>
              <a:t>More than once per year</a:t>
            </a:r>
          </a:p>
          <a:p>
            <a:pPr lvl="1"/>
            <a:r>
              <a:rPr lang="en-US" sz="2400" dirty="0"/>
              <a:t>Efficient: quick and inexpensive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9731BC-ADF1-4DDA-BDB4-1E9E0FFD0298}"/>
              </a:ext>
            </a:extLst>
          </p:cNvPr>
          <p:cNvGrpSpPr/>
          <p:nvPr/>
        </p:nvGrpSpPr>
        <p:grpSpPr>
          <a:xfrm>
            <a:off x="609600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14" name="Content Placeholder 2">
              <a:extLst>
                <a:ext uri="{FF2B5EF4-FFF2-40B4-BE49-F238E27FC236}">
                  <a16:creationId xmlns:a16="http://schemas.microsoft.com/office/drawing/2014/main" id="{A202267A-DBBC-4EA4-A7FA-0A5333EE45C9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15" name="Graphic 14" descr="Magnifying glass">
              <a:extLst>
                <a:ext uri="{FF2B5EF4-FFF2-40B4-BE49-F238E27FC236}">
                  <a16:creationId xmlns:a16="http://schemas.microsoft.com/office/drawing/2014/main" id="{409AAC88-CFAB-4C59-88AA-5D79A2CCE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8144" y="599763"/>
              <a:ext cx="694464" cy="694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903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FB50F6-93E0-4BBD-BB16-B5C0C07C8E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72541D-F652-47A2-BA95-C74E8D520E5B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2B30943-FD09-426A-A0EB-649069F74AA3}"/>
              </a:ext>
            </a:extLst>
          </p:cNvPr>
          <p:cNvGraphicFramePr/>
          <p:nvPr>
            <p:extLst/>
          </p:nvPr>
        </p:nvGraphicFramePr>
        <p:xfrm>
          <a:off x="333829" y="1585811"/>
          <a:ext cx="11802256" cy="5091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21CA1B5-DC45-4957-ACA9-1F31982E20C2}"/>
              </a:ext>
            </a:extLst>
          </p:cNvPr>
          <p:cNvSpPr txBox="1"/>
          <p:nvPr/>
        </p:nvSpPr>
        <p:spPr>
          <a:xfrm>
            <a:off x="4710794" y="5218010"/>
            <a:ext cx="38530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All struggling students; some states require dyslexia-specific intervention for students with characteristics of dyslexia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819642-2867-43E1-A07A-DE23BB0BEF8F}"/>
              </a:ext>
            </a:extLst>
          </p:cNvPr>
          <p:cNvSpPr txBox="1"/>
          <p:nvPr/>
        </p:nvSpPr>
        <p:spPr>
          <a:xfrm>
            <a:off x="8845085" y="4626815"/>
            <a:ext cx="34630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students who do not make adequate progress with interventions or may need accommodations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ABA39C-3FC2-4082-884C-3BF0DC4A1768}"/>
              </a:ext>
            </a:extLst>
          </p:cNvPr>
          <p:cNvSpPr txBox="1"/>
          <p:nvPr/>
        </p:nvSpPr>
        <p:spPr>
          <a:xfrm>
            <a:off x="902933" y="5969499"/>
            <a:ext cx="3036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Using </a:t>
            </a:r>
            <a:r>
              <a:rPr lang="en-US" sz="2000" dirty="0" err="1"/>
              <a:t>DIBELS</a:t>
            </a:r>
            <a:r>
              <a:rPr lang="en-US" sz="2000" dirty="0"/>
              <a:t> components, for example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BA49DB-A2AF-4053-A301-8A770F4C48DB}"/>
              </a:ext>
            </a:extLst>
          </p:cNvPr>
          <p:cNvGrpSpPr/>
          <p:nvPr/>
        </p:nvGrpSpPr>
        <p:grpSpPr>
          <a:xfrm rot="16200000">
            <a:off x="2116229" y="5154701"/>
            <a:ext cx="609835" cy="673980"/>
            <a:chOff x="2538930" y="2798483"/>
            <a:chExt cx="786705" cy="656900"/>
          </a:xfrm>
          <a:solidFill>
            <a:schemeClr val="accent6"/>
          </a:solidFill>
        </p:grpSpPr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16F5CF56-E802-4664-825E-0077D900E515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Arrow: Right 4">
              <a:extLst>
                <a:ext uri="{FF2B5EF4-FFF2-40B4-BE49-F238E27FC236}">
                  <a16:creationId xmlns:a16="http://schemas.microsoft.com/office/drawing/2014/main" id="{F6508979-BC92-40BE-815B-75686CFBBB01}"/>
                </a:ext>
              </a:extLst>
            </p:cNvPr>
            <p:cNvSpPr txBox="1"/>
            <p:nvPr/>
          </p:nvSpPr>
          <p:spPr>
            <a:xfrm rot="21740">
              <a:off x="2538930" y="2929051"/>
              <a:ext cx="510394" cy="3957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D415A6E9-2294-43C8-A008-A12145B8F4C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09600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0D0ADA4D-09DE-477C-8154-CB51445A352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1576" y="453039"/>
            <a:ext cx="791464" cy="791464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6DBF706-1B30-4CDD-9313-7B969BED8B87}"/>
              </a:ext>
            </a:extLst>
          </p:cNvPr>
          <p:cNvGrpSpPr/>
          <p:nvPr/>
        </p:nvGrpSpPr>
        <p:grpSpPr>
          <a:xfrm rot="16200000">
            <a:off x="6128073" y="4424411"/>
            <a:ext cx="609835" cy="673980"/>
            <a:chOff x="2538930" y="2798483"/>
            <a:chExt cx="786705" cy="656900"/>
          </a:xfrm>
          <a:solidFill>
            <a:schemeClr val="accent6"/>
          </a:solidFill>
        </p:grpSpPr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C25134AE-A71B-41C3-9AB1-B2E69284B0CB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Arrow: Right 4">
              <a:extLst>
                <a:ext uri="{FF2B5EF4-FFF2-40B4-BE49-F238E27FC236}">
                  <a16:creationId xmlns:a16="http://schemas.microsoft.com/office/drawing/2014/main" id="{22586C63-DD50-4FE8-899B-3D0D368C7F89}"/>
                </a:ext>
              </a:extLst>
            </p:cNvPr>
            <p:cNvSpPr txBox="1"/>
            <p:nvPr/>
          </p:nvSpPr>
          <p:spPr>
            <a:xfrm rot="21740">
              <a:off x="2538930" y="2929051"/>
              <a:ext cx="510394" cy="3957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C269BB8-DF79-498F-82E3-96C18DAB5864}"/>
              </a:ext>
            </a:extLst>
          </p:cNvPr>
          <p:cNvGrpSpPr/>
          <p:nvPr/>
        </p:nvGrpSpPr>
        <p:grpSpPr>
          <a:xfrm rot="16200000">
            <a:off x="10067380" y="3852241"/>
            <a:ext cx="609835" cy="673980"/>
            <a:chOff x="2538930" y="2798483"/>
            <a:chExt cx="786705" cy="656900"/>
          </a:xfrm>
          <a:solidFill>
            <a:schemeClr val="accent6"/>
          </a:solidFill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B382A630-89F1-4A20-9DB1-C08BC078C006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Arrow: Right 4">
              <a:extLst>
                <a:ext uri="{FF2B5EF4-FFF2-40B4-BE49-F238E27FC236}">
                  <a16:creationId xmlns:a16="http://schemas.microsoft.com/office/drawing/2014/main" id="{955BA67B-9F40-4075-915E-DB3E75F3E553}"/>
                </a:ext>
              </a:extLst>
            </p:cNvPr>
            <p:cNvSpPr txBox="1"/>
            <p:nvPr/>
          </p:nvSpPr>
          <p:spPr>
            <a:xfrm rot="21740">
              <a:off x="2538930" y="2929051"/>
              <a:ext cx="510394" cy="3957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71374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75CE32-5209-49DF-8C76-517C66C7AF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6B75CE32-5209-49DF-8C76-517C66C7AF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BDC1B8-B72F-4985-981A-13C6F3E43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graphicEl>
                                              <a:dgm id="{71BDC1B8-B72F-4985-981A-13C6F3E43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2C9EDA-3DEF-4F23-92E2-DD720331B5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82C9EDA-3DEF-4F23-92E2-DD720331B5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D5F439-66D8-4098-91EC-64301E00F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graphicEl>
                                              <a:dgm id="{2BD5F439-66D8-4098-91EC-64301E00F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E589A93-0608-4F74-94A4-837889BA2A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1E589A93-0608-4F74-94A4-837889BA2A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21E551D-3AA8-40E7-83EA-8F97DA6C3847}"/>
              </a:ext>
            </a:extLst>
          </p:cNvPr>
          <p:cNvGraphicFramePr/>
          <p:nvPr>
            <p:extLst/>
          </p:nvPr>
        </p:nvGraphicFramePr>
        <p:xfrm>
          <a:off x="-343065" y="-398400"/>
          <a:ext cx="12242140" cy="7390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8FB50F6-93E0-4BBD-BB16-B5C0C07C8E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72541D-F652-47A2-BA95-C74E8D520E5B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177B4E-C5C6-44C4-8D07-FCF2BFD1882D}"/>
              </a:ext>
            </a:extLst>
          </p:cNvPr>
          <p:cNvSpPr txBox="1"/>
          <p:nvPr/>
        </p:nvSpPr>
        <p:spPr>
          <a:xfrm>
            <a:off x="562717" y="5086024"/>
            <a:ext cx="229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DIBELs</a:t>
            </a:r>
            <a:r>
              <a:rPr lang="en-US" dirty="0"/>
              <a:t>, </a:t>
            </a:r>
            <a:r>
              <a:rPr lang="en-US" dirty="0" err="1"/>
              <a:t>AIMSweb</a:t>
            </a:r>
            <a:r>
              <a:rPr lang="en-US" dirty="0"/>
              <a:t>, </a:t>
            </a:r>
            <a:r>
              <a:rPr lang="en-US" dirty="0" err="1"/>
              <a:t>iStation</a:t>
            </a:r>
            <a:r>
              <a:rPr lang="en-US" dirty="0"/>
              <a:t>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1CA1B5-DC45-4957-ACA9-1F31982E20C2}"/>
              </a:ext>
            </a:extLst>
          </p:cNvPr>
          <p:cNvSpPr txBox="1"/>
          <p:nvPr/>
        </p:nvSpPr>
        <p:spPr>
          <a:xfrm>
            <a:off x="3601786" y="5086024"/>
            <a:ext cx="2296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 in-depth look at specific skills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819642-2867-43E1-A07A-DE23BB0BEF8F}"/>
              </a:ext>
            </a:extLst>
          </p:cNvPr>
          <p:cNvSpPr txBox="1"/>
          <p:nvPr/>
        </p:nvSpPr>
        <p:spPr>
          <a:xfrm>
            <a:off x="9244676" y="5050430"/>
            <a:ext cx="3048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Explicit, systematic, sequential, cumulative, multisensory, individualized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34AEB090-BBAF-4C24-A1C6-33AA074A44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8972834"/>
              </p:ext>
            </p:extLst>
          </p:nvPr>
        </p:nvGraphicFramePr>
        <p:xfrm>
          <a:off x="609600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889FB93C-0259-4B5A-8D5B-4D6048CFFDB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1576" y="453039"/>
            <a:ext cx="791464" cy="7914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7B4669-5FFA-40D6-876B-ED0C2E1001E2}"/>
              </a:ext>
            </a:extLst>
          </p:cNvPr>
          <p:cNvSpPr/>
          <p:nvPr/>
        </p:nvSpPr>
        <p:spPr>
          <a:xfrm>
            <a:off x="6073354" y="5086024"/>
            <a:ext cx="29959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Considers info including family history and diagnostic checklists, e.g. Scottish Rite </a:t>
            </a:r>
            <a:r>
              <a:rPr lang="en-US" i="1" dirty="0"/>
              <a:t>Characteristic Profile of Dyslexia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91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1C5ACB6-6D7A-4A6B-BB9B-AD30A2DF19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41C5ACB6-6D7A-4A6B-BB9B-AD30A2DF19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5A6FC0-2FD1-4B30-BBC0-077C0A947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graphicEl>
                                              <a:dgm id="{655A6FC0-2FD1-4B30-BBC0-077C0A9475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CB64897-6E92-41A7-8550-25151CC8C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6CB64897-6E92-41A7-8550-25151CC8C9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D8D889B-4075-4446-8B94-F636D0401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3D8D889B-4075-4446-8B94-F636D04010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FB92779-2938-4F7F-AED5-3F6D01BB31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graphicEl>
                                              <a:dgm id="{FFB92779-2938-4F7F-AED5-3F6D01BB31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6472C6-D877-492E-92F4-F5A10C5BD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graphicEl>
                                              <a:dgm id="{976472C6-D877-492E-92F4-F5A10C5BDD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  <p:bldP spid="10" grpId="0"/>
      <p:bldP spid="11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18D7260-89B2-4A36-9643-7F8DE14FD2FC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13361" y="1311777"/>
          <a:ext cx="6567449" cy="554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2DA5BFC-3B01-4D57-9F4A-592347D884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93C5106-1FC6-42D1-B878-F03BF99EE19C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1A57249-3C54-4644-A5A7-95DF1962980D}"/>
              </a:ext>
            </a:extLst>
          </p:cNvPr>
          <p:cNvGrpSpPr/>
          <p:nvPr/>
        </p:nvGrpSpPr>
        <p:grpSpPr>
          <a:xfrm>
            <a:off x="6650398" y="1337629"/>
            <a:ext cx="786703" cy="656900"/>
            <a:chOff x="2538932" y="2798483"/>
            <a:chExt cx="786703" cy="656900"/>
          </a:xfrm>
          <a:solidFill>
            <a:schemeClr val="accent6"/>
          </a:solidFill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A7C02739-DCB4-4636-AAB5-D142952532E6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rrow: Right 4">
              <a:extLst>
                <a:ext uri="{FF2B5EF4-FFF2-40B4-BE49-F238E27FC236}">
                  <a16:creationId xmlns:a16="http://schemas.microsoft.com/office/drawing/2014/main" id="{D6B8EF91-E6DA-4313-8610-BF1420575CEF}"/>
                </a:ext>
              </a:extLst>
            </p:cNvPr>
            <p:cNvSpPr txBox="1"/>
            <p:nvPr/>
          </p:nvSpPr>
          <p:spPr>
            <a:xfrm rot="21740">
              <a:off x="2538934" y="2929240"/>
              <a:ext cx="589633" cy="394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95445AA-DFA6-4367-8F6F-A55AE32DFAAE}"/>
              </a:ext>
            </a:extLst>
          </p:cNvPr>
          <p:cNvSpPr/>
          <p:nvPr/>
        </p:nvSpPr>
        <p:spPr>
          <a:xfrm>
            <a:off x="7618738" y="1403925"/>
            <a:ext cx="4359901" cy="7481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does not have dyslexia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EEEA05-CE91-499D-94A7-1C6F054B19F2}"/>
              </a:ext>
            </a:extLst>
          </p:cNvPr>
          <p:cNvGrpSpPr/>
          <p:nvPr/>
        </p:nvGrpSpPr>
        <p:grpSpPr>
          <a:xfrm>
            <a:off x="6659090" y="2490903"/>
            <a:ext cx="786703" cy="656900"/>
            <a:chOff x="2538932" y="2798483"/>
            <a:chExt cx="786703" cy="656900"/>
          </a:xfrm>
          <a:solidFill>
            <a:schemeClr val="accent6"/>
          </a:solidFill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4F44A66C-C225-4C71-8378-0D4E4A019140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Arrow: Right 4">
              <a:extLst>
                <a:ext uri="{FF2B5EF4-FFF2-40B4-BE49-F238E27FC236}">
                  <a16:creationId xmlns:a16="http://schemas.microsoft.com/office/drawing/2014/main" id="{A14235F9-C599-4358-8630-4294D61A24E0}"/>
                </a:ext>
              </a:extLst>
            </p:cNvPr>
            <p:cNvSpPr txBox="1"/>
            <p:nvPr/>
          </p:nvSpPr>
          <p:spPr>
            <a:xfrm rot="21740">
              <a:off x="2538934" y="2929240"/>
              <a:ext cx="589633" cy="394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451D991C-DD67-414B-9389-7979655CEFF0}"/>
              </a:ext>
            </a:extLst>
          </p:cNvPr>
          <p:cNvSpPr/>
          <p:nvPr/>
        </p:nvSpPr>
        <p:spPr>
          <a:xfrm>
            <a:off x="7618738" y="3638661"/>
            <a:ext cx="1908363" cy="13208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has dyslexia but is NOT eligible for a 504 plan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AC7C1C-4562-497D-839E-9E7AD51D9EF0}"/>
              </a:ext>
            </a:extLst>
          </p:cNvPr>
          <p:cNvSpPr/>
          <p:nvPr/>
        </p:nvSpPr>
        <p:spPr>
          <a:xfrm>
            <a:off x="7606354" y="2255311"/>
            <a:ext cx="1908364" cy="1296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has dyslexia and is eligible for a 504 plan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D07FE0-F9AA-40DB-B1BC-C16B1A0A2F97}"/>
              </a:ext>
            </a:extLst>
          </p:cNvPr>
          <p:cNvSpPr/>
          <p:nvPr/>
        </p:nvSpPr>
        <p:spPr>
          <a:xfrm>
            <a:off x="10070275" y="3316328"/>
            <a:ext cx="1908364" cy="18684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Student receives specialized dyslexia instruction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5FDDDB-26DD-4A88-AB06-18896EB3FA3C}"/>
              </a:ext>
            </a:extLst>
          </p:cNvPr>
          <p:cNvSpPr/>
          <p:nvPr/>
        </p:nvSpPr>
        <p:spPr>
          <a:xfrm>
            <a:off x="7606354" y="5045920"/>
            <a:ext cx="1912785" cy="175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has dyslexia and requires special education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C0B72C4-27EC-45A8-AF02-5EE4C2BAA6D1}"/>
              </a:ext>
            </a:extLst>
          </p:cNvPr>
          <p:cNvGrpSpPr/>
          <p:nvPr/>
        </p:nvGrpSpPr>
        <p:grpSpPr>
          <a:xfrm>
            <a:off x="6659089" y="3926567"/>
            <a:ext cx="786703" cy="656900"/>
            <a:chOff x="2538932" y="2798483"/>
            <a:chExt cx="786703" cy="656900"/>
          </a:xfrm>
          <a:solidFill>
            <a:schemeClr val="accent6"/>
          </a:solidFill>
        </p:grpSpPr>
        <p:sp>
          <p:nvSpPr>
            <p:cNvPr id="39" name="Arrow: Right 38">
              <a:extLst>
                <a:ext uri="{FF2B5EF4-FFF2-40B4-BE49-F238E27FC236}">
                  <a16:creationId xmlns:a16="http://schemas.microsoft.com/office/drawing/2014/main" id="{CBC7E2F6-CEF7-4B18-942C-94A4C78C1D53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Arrow: Right 4">
              <a:extLst>
                <a:ext uri="{FF2B5EF4-FFF2-40B4-BE49-F238E27FC236}">
                  <a16:creationId xmlns:a16="http://schemas.microsoft.com/office/drawing/2014/main" id="{03103DA1-85FC-448F-977E-FF955398B0B4}"/>
                </a:ext>
              </a:extLst>
            </p:cNvPr>
            <p:cNvSpPr txBox="1"/>
            <p:nvPr/>
          </p:nvSpPr>
          <p:spPr>
            <a:xfrm rot="21740">
              <a:off x="2538934" y="2929240"/>
              <a:ext cx="589633" cy="394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08848305-73DE-4B7D-9DEA-1761F3EF1B48}"/>
              </a:ext>
            </a:extLst>
          </p:cNvPr>
          <p:cNvSpPr/>
          <p:nvPr/>
        </p:nvSpPr>
        <p:spPr>
          <a:xfrm>
            <a:off x="10070275" y="2245862"/>
            <a:ext cx="1908364" cy="5304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504 Plan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8BE80CA-3C79-4629-96DE-D13D6E925AE5}"/>
              </a:ext>
            </a:extLst>
          </p:cNvPr>
          <p:cNvGrpSpPr/>
          <p:nvPr/>
        </p:nvGrpSpPr>
        <p:grpSpPr>
          <a:xfrm>
            <a:off x="9575400" y="4051148"/>
            <a:ext cx="450817" cy="408514"/>
            <a:chOff x="2538932" y="2798483"/>
            <a:chExt cx="786703" cy="656900"/>
          </a:xfrm>
          <a:solidFill>
            <a:schemeClr val="accent6"/>
          </a:solidFill>
        </p:grpSpPr>
        <p:sp>
          <p:nvSpPr>
            <p:cNvPr id="43" name="Arrow: Right 42">
              <a:extLst>
                <a:ext uri="{FF2B5EF4-FFF2-40B4-BE49-F238E27FC236}">
                  <a16:creationId xmlns:a16="http://schemas.microsoft.com/office/drawing/2014/main" id="{66AD7D5C-93FA-4E86-95DA-69EA352EAF68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Arrow: Right 4">
              <a:extLst>
                <a:ext uri="{FF2B5EF4-FFF2-40B4-BE49-F238E27FC236}">
                  <a16:creationId xmlns:a16="http://schemas.microsoft.com/office/drawing/2014/main" id="{B9CBE0C8-B026-48F9-8205-55FAC8B5B3C1}"/>
                </a:ext>
              </a:extLst>
            </p:cNvPr>
            <p:cNvSpPr txBox="1"/>
            <p:nvPr/>
          </p:nvSpPr>
          <p:spPr>
            <a:xfrm rot="21740">
              <a:off x="2538934" y="2929240"/>
              <a:ext cx="589633" cy="394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DE3CA1-DE99-4896-B8D9-69253BF8BAA8}"/>
              </a:ext>
            </a:extLst>
          </p:cNvPr>
          <p:cNvGrpSpPr/>
          <p:nvPr/>
        </p:nvGrpSpPr>
        <p:grpSpPr>
          <a:xfrm>
            <a:off x="9587693" y="2250577"/>
            <a:ext cx="450817" cy="408514"/>
            <a:chOff x="2538932" y="2798483"/>
            <a:chExt cx="786703" cy="656900"/>
          </a:xfrm>
          <a:solidFill>
            <a:srgbClr val="6CB33F"/>
          </a:solidFill>
        </p:grpSpPr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DADC1965-70A1-4C43-A566-2E18ADE991BB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Arrow: Right 4">
              <a:extLst>
                <a:ext uri="{FF2B5EF4-FFF2-40B4-BE49-F238E27FC236}">
                  <a16:creationId xmlns:a16="http://schemas.microsoft.com/office/drawing/2014/main" id="{AE15C678-4DCD-402C-B8A1-F8C8D7B01598}"/>
                </a:ext>
              </a:extLst>
            </p:cNvPr>
            <p:cNvSpPr txBox="1"/>
            <p:nvPr/>
          </p:nvSpPr>
          <p:spPr>
            <a:xfrm rot="21740">
              <a:off x="2538934" y="2929240"/>
              <a:ext cx="589633" cy="394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F9161C03-3983-4B72-87A9-AD0C08BE40ED}"/>
              </a:ext>
            </a:extLst>
          </p:cNvPr>
          <p:cNvSpPr/>
          <p:nvPr/>
        </p:nvSpPr>
        <p:spPr>
          <a:xfrm>
            <a:off x="10070275" y="5718438"/>
            <a:ext cx="1908364" cy="5304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</a:rPr>
              <a:t>IEP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E9C0903-03E7-407A-81D2-17CB21197404}"/>
              </a:ext>
            </a:extLst>
          </p:cNvPr>
          <p:cNvGrpSpPr/>
          <p:nvPr/>
        </p:nvGrpSpPr>
        <p:grpSpPr>
          <a:xfrm>
            <a:off x="9586405" y="5802679"/>
            <a:ext cx="450817" cy="408514"/>
            <a:chOff x="2538932" y="2798483"/>
            <a:chExt cx="786703" cy="656900"/>
          </a:xfrm>
          <a:solidFill>
            <a:schemeClr val="bg2"/>
          </a:solidFill>
        </p:grpSpPr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5625D5ED-A2FD-4B7D-81C7-27D07BDC1553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Arrow: Right 4">
              <a:extLst>
                <a:ext uri="{FF2B5EF4-FFF2-40B4-BE49-F238E27FC236}">
                  <a16:creationId xmlns:a16="http://schemas.microsoft.com/office/drawing/2014/main" id="{A4AF39D2-5816-4DBB-AEA3-7BD5A4BC87E0}"/>
                </a:ext>
              </a:extLst>
            </p:cNvPr>
            <p:cNvSpPr txBox="1"/>
            <p:nvPr/>
          </p:nvSpPr>
          <p:spPr>
            <a:xfrm rot="21740">
              <a:off x="2538934" y="2929240"/>
              <a:ext cx="589633" cy="394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CA18DA6-8B11-4F51-9D2B-CC93AAF5769A}"/>
              </a:ext>
            </a:extLst>
          </p:cNvPr>
          <p:cNvGrpSpPr/>
          <p:nvPr/>
        </p:nvGrpSpPr>
        <p:grpSpPr>
          <a:xfrm>
            <a:off x="6662520" y="5634390"/>
            <a:ext cx="786703" cy="656900"/>
            <a:chOff x="2538932" y="2798483"/>
            <a:chExt cx="786703" cy="656900"/>
          </a:xfrm>
          <a:solidFill>
            <a:schemeClr val="accent6"/>
          </a:solidFill>
        </p:grpSpPr>
        <p:sp>
          <p:nvSpPr>
            <p:cNvPr id="53" name="Arrow: Right 52">
              <a:extLst>
                <a:ext uri="{FF2B5EF4-FFF2-40B4-BE49-F238E27FC236}">
                  <a16:creationId xmlns:a16="http://schemas.microsoft.com/office/drawing/2014/main" id="{9CCBE3A1-60A5-45DF-AF2C-F36C68705049}"/>
                </a:ext>
              </a:extLst>
            </p:cNvPr>
            <p:cNvSpPr/>
            <p:nvPr/>
          </p:nvSpPr>
          <p:spPr>
            <a:xfrm rot="21740">
              <a:off x="2538932" y="2798483"/>
              <a:ext cx="786703" cy="65690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Arrow: Right 4">
              <a:extLst>
                <a:ext uri="{FF2B5EF4-FFF2-40B4-BE49-F238E27FC236}">
                  <a16:creationId xmlns:a16="http://schemas.microsoft.com/office/drawing/2014/main" id="{5C1AE5D6-3AEB-42E0-8F6E-43BB70717A29}"/>
                </a:ext>
              </a:extLst>
            </p:cNvPr>
            <p:cNvSpPr txBox="1"/>
            <p:nvPr/>
          </p:nvSpPr>
          <p:spPr>
            <a:xfrm rot="21740">
              <a:off x="2538934" y="2929240"/>
              <a:ext cx="589633" cy="394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900" kern="1200"/>
            </a:p>
          </p:txBody>
        </p:sp>
      </p:grpSp>
      <p:graphicFrame>
        <p:nvGraphicFramePr>
          <p:cNvPr id="62" name="Content Placeholder 2">
            <a:extLst>
              <a:ext uri="{FF2B5EF4-FFF2-40B4-BE49-F238E27FC236}">
                <a16:creationId xmlns:a16="http://schemas.microsoft.com/office/drawing/2014/main" id="{B85EFE1C-F942-475F-A6D6-6C6A6DDAAD1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09600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58" name="Graphic 57" descr="Lightbulb">
            <a:extLst>
              <a:ext uri="{FF2B5EF4-FFF2-40B4-BE49-F238E27FC236}">
                <a16:creationId xmlns:a16="http://schemas.microsoft.com/office/drawing/2014/main" id="{958A1E13-6F3A-463D-8669-C41373CB6A2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1576" y="453039"/>
            <a:ext cx="791464" cy="791464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F15C6813-3E0B-4243-B93C-43B9F71AE2DA}"/>
              </a:ext>
            </a:extLst>
          </p:cNvPr>
          <p:cNvGrpSpPr/>
          <p:nvPr/>
        </p:nvGrpSpPr>
        <p:grpSpPr>
          <a:xfrm>
            <a:off x="10737328" y="2776347"/>
            <a:ext cx="556106" cy="556106"/>
            <a:chOff x="1172806" y="2454877"/>
            <a:chExt cx="658884" cy="658884"/>
          </a:xfrm>
          <a:solidFill>
            <a:srgbClr val="6CB33F"/>
          </a:solidFill>
        </p:grpSpPr>
        <p:sp>
          <p:nvSpPr>
            <p:cNvPr id="60" name="Plus Sign 59">
              <a:extLst>
                <a:ext uri="{FF2B5EF4-FFF2-40B4-BE49-F238E27FC236}">
                  <a16:creationId xmlns:a16="http://schemas.microsoft.com/office/drawing/2014/main" id="{8D99AFAA-6B9F-4358-95DA-BD3E0B42C870}"/>
                </a:ext>
              </a:extLst>
            </p:cNvPr>
            <p:cNvSpPr/>
            <p:nvPr/>
          </p:nvSpPr>
          <p:spPr>
            <a:xfrm>
              <a:off x="1172806" y="2454877"/>
              <a:ext cx="658884" cy="658884"/>
            </a:xfrm>
            <a:prstGeom prst="mathPlus">
              <a:avLst/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Plus Sign 4">
              <a:extLst>
                <a:ext uri="{FF2B5EF4-FFF2-40B4-BE49-F238E27FC236}">
                  <a16:creationId xmlns:a16="http://schemas.microsoft.com/office/drawing/2014/main" id="{760E6B89-6D4D-4488-A9B9-6924F5BB88CA}"/>
                </a:ext>
              </a:extLst>
            </p:cNvPr>
            <p:cNvSpPr txBox="1"/>
            <p:nvPr/>
          </p:nvSpPr>
          <p:spPr>
            <a:xfrm>
              <a:off x="1260141" y="2706834"/>
              <a:ext cx="484214" cy="1549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100" kern="120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1D0D9AA-23AF-4D2A-860B-984C87C125A9}"/>
              </a:ext>
            </a:extLst>
          </p:cNvPr>
          <p:cNvGrpSpPr/>
          <p:nvPr/>
        </p:nvGrpSpPr>
        <p:grpSpPr>
          <a:xfrm>
            <a:off x="10737328" y="5197797"/>
            <a:ext cx="556106" cy="556106"/>
            <a:chOff x="1172806" y="2454877"/>
            <a:chExt cx="658884" cy="658884"/>
          </a:xfrm>
          <a:solidFill>
            <a:schemeClr val="bg2"/>
          </a:solidFill>
        </p:grpSpPr>
        <p:sp>
          <p:nvSpPr>
            <p:cNvPr id="66" name="Plus Sign 65">
              <a:extLst>
                <a:ext uri="{FF2B5EF4-FFF2-40B4-BE49-F238E27FC236}">
                  <a16:creationId xmlns:a16="http://schemas.microsoft.com/office/drawing/2014/main" id="{72D29716-65C5-41A8-89DA-B2B955D7A95A}"/>
                </a:ext>
              </a:extLst>
            </p:cNvPr>
            <p:cNvSpPr/>
            <p:nvPr/>
          </p:nvSpPr>
          <p:spPr>
            <a:xfrm>
              <a:off x="1172806" y="2454877"/>
              <a:ext cx="658884" cy="658884"/>
            </a:xfrm>
            <a:prstGeom prst="mathPlus">
              <a:avLst/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Plus Sign 4">
              <a:extLst>
                <a:ext uri="{FF2B5EF4-FFF2-40B4-BE49-F238E27FC236}">
                  <a16:creationId xmlns:a16="http://schemas.microsoft.com/office/drawing/2014/main" id="{55990DAD-F824-40DB-903E-F658F04FAF1E}"/>
                </a:ext>
              </a:extLst>
            </p:cNvPr>
            <p:cNvSpPr txBox="1"/>
            <p:nvPr/>
          </p:nvSpPr>
          <p:spPr>
            <a:xfrm>
              <a:off x="1260141" y="2706834"/>
              <a:ext cx="484214" cy="1549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1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05113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7" grpId="0" animBg="1"/>
      <p:bldP spid="37" grpId="0" animBg="1"/>
      <p:bldP spid="41" grpId="0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921484-95C0-413D-A9D6-D73A64949D98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08863C6-F7FA-4381-A22F-45ED8A3F24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998192"/>
              </p:ext>
            </p:extLst>
          </p:nvPr>
        </p:nvGraphicFramePr>
        <p:xfrm>
          <a:off x="345439" y="1700297"/>
          <a:ext cx="11704321" cy="375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7BC1EE5-C749-4D43-BE2C-9503FE72F4E9}"/>
              </a:ext>
            </a:extLst>
          </p:cNvPr>
          <p:cNvSpPr txBox="1"/>
          <p:nvPr/>
        </p:nvSpPr>
        <p:spPr>
          <a:xfrm>
            <a:off x="213360" y="6491682"/>
            <a:ext cx="938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Explicit, systematic and phonics-based; ideally, using the structured literacy model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5FA8EE-DB9E-41D8-A414-E91D0FDADF54}"/>
              </a:ext>
            </a:extLst>
          </p:cNvPr>
          <p:cNvGrpSpPr/>
          <p:nvPr/>
        </p:nvGrpSpPr>
        <p:grpSpPr>
          <a:xfrm>
            <a:off x="609600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12" name="Content Placeholder 2">
              <a:extLst>
                <a:ext uri="{FF2B5EF4-FFF2-40B4-BE49-F238E27FC236}">
                  <a16:creationId xmlns:a16="http://schemas.microsoft.com/office/drawing/2014/main" id="{973BBFB9-205B-454D-A33E-AF774580C27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85030886"/>
                </p:ext>
              </p:extLst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pic>
          <p:nvPicPr>
            <p:cNvPr id="13" name="Graphic 12" descr="Magnifying glass">
              <a:extLst>
                <a:ext uri="{FF2B5EF4-FFF2-40B4-BE49-F238E27FC236}">
                  <a16:creationId xmlns:a16="http://schemas.microsoft.com/office/drawing/2014/main" id="{AE0F1326-C821-4776-8920-D95EB1031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88144" y="599763"/>
              <a:ext cx="694464" cy="69446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6BA4464-9E7B-4175-99E3-C2D5B7116822}"/>
              </a:ext>
            </a:extLst>
          </p:cNvPr>
          <p:cNvSpPr txBox="1"/>
          <p:nvPr/>
        </p:nvSpPr>
        <p:spPr>
          <a:xfrm>
            <a:off x="345439" y="4847850"/>
            <a:ext cx="2296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40%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A677D9-8A20-4135-926B-A74522B23C0E}"/>
              </a:ext>
            </a:extLst>
          </p:cNvPr>
          <p:cNvSpPr txBox="1"/>
          <p:nvPr/>
        </p:nvSpPr>
        <p:spPr>
          <a:xfrm>
            <a:off x="3650072" y="4846083"/>
            <a:ext cx="2296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15%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F34561-B8E9-4EB0-9178-F47C7646C9B7}"/>
              </a:ext>
            </a:extLst>
          </p:cNvPr>
          <p:cNvSpPr txBox="1"/>
          <p:nvPr/>
        </p:nvSpPr>
        <p:spPr>
          <a:xfrm>
            <a:off x="6778435" y="4846083"/>
            <a:ext cx="2296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10%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778936-4734-4652-923C-545658067327}"/>
              </a:ext>
            </a:extLst>
          </p:cNvPr>
          <p:cNvSpPr txBox="1"/>
          <p:nvPr/>
        </p:nvSpPr>
        <p:spPr>
          <a:xfrm>
            <a:off x="9839925" y="4846082"/>
            <a:ext cx="2296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18662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4FE54C-5DE4-419C-9900-6FB604CC4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8A4FE54C-5DE4-419C-9900-6FB604CC4B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1C801E-EF2B-4DCA-86C3-E69C1888B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B41C801E-EF2B-4DCA-86C3-E69C1888B4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EB1D63-E5D0-4B5E-B5A7-F4A142698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E0EB1D63-E5D0-4B5E-B5A7-F4A142698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BA58AF-B6CE-494C-990A-C8499C591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4DBA58AF-B6CE-494C-990A-C8499C5915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E0933E-455E-4986-B81E-0777B69843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89E0933E-455E-4986-B81E-0777B69843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CDB2E8-F6C2-4393-9713-F87C1A5CA4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00CDB2E8-F6C2-4393-9713-F87C1A5CA4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10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EEC9D4-1E32-478B-8C22-178C37C1B369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8941FE19-4736-472E-B406-CEDEF2BE5D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993520"/>
              </p:ext>
            </p:extLst>
          </p:nvPr>
        </p:nvGraphicFramePr>
        <p:xfrm>
          <a:off x="609603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B4A04470-AA52-4695-9B46-EC8F9CF76843}"/>
              </a:ext>
            </a:extLst>
          </p:cNvPr>
          <p:cNvGrpSpPr/>
          <p:nvPr/>
        </p:nvGrpSpPr>
        <p:grpSpPr>
          <a:xfrm>
            <a:off x="609600" y="2706635"/>
            <a:ext cx="6381559" cy="3941158"/>
            <a:chOff x="1848104" y="1707410"/>
            <a:chExt cx="5398032" cy="2872087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5403127A-05B9-4FAB-B9E8-62916BA0F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1E66FCD-9B09-46A4-9D85-3FB32238F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E4D284B-8B49-40FF-A2F0-55BF3CFE4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BB37A2C-79E9-4408-A3C4-81A461DCF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7FF406B-983F-4989-9781-10AC00424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0BFB2B25-9F15-46CF-9A72-F96F7AA3D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BC590BD1-5680-4246-97E4-ABD3CC90D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8D2C51A8-9C64-42DD-829F-F872FF43D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50D6D339-B593-4D9F-9443-02C6601C9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A036F828-924A-4D13-9DA7-4BDE9A554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F1A6B4DF-CCA3-4490-A615-0BF411F22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8C523425-564C-42AC-94BF-A1B7C33F8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F9F9FB6C-E143-4691-A6BF-A656EF81D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675AEE71-126C-49B5-A953-536C27DCF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B492B981-4C78-49AF-8557-5B3B043B6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8E2A26D-7113-409F-B5B2-553E0318C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97">
              <a:extLst>
                <a:ext uri="{FF2B5EF4-FFF2-40B4-BE49-F238E27FC236}">
                  <a16:creationId xmlns:a16="http://schemas.microsoft.com/office/drawing/2014/main" id="{03C322E1-4588-4EC2-AB97-6993FC93C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28" name="Text Box 98">
              <a:extLst>
                <a:ext uri="{FF2B5EF4-FFF2-40B4-BE49-F238E27FC236}">
                  <a16:creationId xmlns:a16="http://schemas.microsoft.com/office/drawing/2014/main" id="{86BB9CB3-3FEE-4A56-8D0F-6F29AD712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29" name="Line 99">
              <a:extLst>
                <a:ext uri="{FF2B5EF4-FFF2-40B4-BE49-F238E27FC236}">
                  <a16:creationId xmlns:a16="http://schemas.microsoft.com/office/drawing/2014/main" id="{153897E6-0DE0-492B-9DEC-85900C972B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00">
              <a:extLst>
                <a:ext uri="{FF2B5EF4-FFF2-40B4-BE49-F238E27FC236}">
                  <a16:creationId xmlns:a16="http://schemas.microsoft.com/office/drawing/2014/main" id="{516A205F-192B-4595-B239-A1D791D2F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611C505-36FE-4AEF-9313-89D3634F6101}"/>
              </a:ext>
            </a:extLst>
          </p:cNvPr>
          <p:cNvSpPr txBox="1">
            <a:spLocks/>
          </p:cNvSpPr>
          <p:nvPr/>
        </p:nvSpPr>
        <p:spPr>
          <a:xfrm>
            <a:off x="609600" y="1709617"/>
            <a:ext cx="10888718" cy="1154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Kentucky: </a:t>
            </a:r>
            <a:r>
              <a:rPr lang="en-US" b="1" dirty="0"/>
              <a:t>Identification, evaluation and intervention data, screener type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Mississippi: </a:t>
            </a:r>
            <a:r>
              <a:rPr lang="en-US" b="1" dirty="0"/>
              <a:t>Screening results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17CAFDD-D38E-4B3D-88FE-FF2C194BE77B}"/>
              </a:ext>
            </a:extLst>
          </p:cNvPr>
          <p:cNvSpPr txBox="1">
            <a:spLocks/>
          </p:cNvSpPr>
          <p:nvPr/>
        </p:nvSpPr>
        <p:spPr>
          <a:xfrm>
            <a:off x="7196653" y="1684281"/>
            <a:ext cx="4385746" cy="5061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Kentucky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Districts electing to develop a policy for identifying students with dyslexia must report the numbers of students identified, evaluated, and/or provided dyslexia interventions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Mississippi:</a:t>
            </a:r>
          </a:p>
          <a:p>
            <a:pPr marL="0" indent="0">
              <a:buNone/>
            </a:pPr>
            <a:r>
              <a:rPr lang="en-US" sz="2000" dirty="0"/>
              <a:t>Districts must report number of students screened and number and percentage of students who failed screener</a:t>
            </a:r>
            <a:endParaRPr lang="en-US" dirty="0"/>
          </a:p>
        </p:txBody>
      </p:sp>
      <p:pic>
        <p:nvPicPr>
          <p:cNvPr id="33" name="Graphic 32" descr="Magnifying glass">
            <a:extLst>
              <a:ext uri="{FF2B5EF4-FFF2-40B4-BE49-F238E27FC236}">
                <a16:creationId xmlns:a16="http://schemas.microsoft.com/office/drawing/2014/main" id="{3B225081-DB23-42F9-9ACA-3BD495579F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148" y="501287"/>
            <a:ext cx="738706" cy="6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93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EEC9D4-1E32-478B-8C22-178C37C1B369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4A04470-AA52-4695-9B46-EC8F9CF76843}"/>
              </a:ext>
            </a:extLst>
          </p:cNvPr>
          <p:cNvGrpSpPr/>
          <p:nvPr/>
        </p:nvGrpSpPr>
        <p:grpSpPr>
          <a:xfrm>
            <a:off x="433330" y="1585307"/>
            <a:ext cx="7597966" cy="4692393"/>
            <a:chOff x="1848104" y="1707410"/>
            <a:chExt cx="5398032" cy="2872087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5403127A-05B9-4FAB-B9E8-62916BA0F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1E66FCD-9B09-46A4-9D85-3FB32238F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E4D284B-8B49-40FF-A2F0-55BF3CFE4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BB37A2C-79E9-4408-A3C4-81A461DCF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7FF406B-983F-4989-9781-10AC00424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0BFB2B25-9F15-46CF-9A72-F96F7AA3D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BC590BD1-5680-4246-97E4-ABD3CC90D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8D2C51A8-9C64-42DD-829F-F872FF43D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50D6D339-B593-4D9F-9443-02C6601C9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A036F828-924A-4D13-9DA7-4BDE9A554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F1A6B4DF-CCA3-4490-A615-0BF411F22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8C523425-564C-42AC-94BF-A1B7C33F8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F9F9FB6C-E143-4691-A6BF-A656EF81D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675AEE71-126C-49B5-A953-536C27DCF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B492B981-4C78-49AF-8557-5B3B043B6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8E2A26D-7113-409F-B5B2-553E0318C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97">
              <a:extLst>
                <a:ext uri="{FF2B5EF4-FFF2-40B4-BE49-F238E27FC236}">
                  <a16:creationId xmlns:a16="http://schemas.microsoft.com/office/drawing/2014/main" id="{03C322E1-4588-4EC2-AB97-6993FC93C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28" name="Text Box 98">
              <a:extLst>
                <a:ext uri="{FF2B5EF4-FFF2-40B4-BE49-F238E27FC236}">
                  <a16:creationId xmlns:a16="http://schemas.microsoft.com/office/drawing/2014/main" id="{86BB9CB3-3FEE-4A56-8D0F-6F29AD712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29" name="Line 99">
              <a:extLst>
                <a:ext uri="{FF2B5EF4-FFF2-40B4-BE49-F238E27FC236}">
                  <a16:creationId xmlns:a16="http://schemas.microsoft.com/office/drawing/2014/main" id="{153897E6-0DE0-492B-9DEC-85900C972B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00">
              <a:extLst>
                <a:ext uri="{FF2B5EF4-FFF2-40B4-BE49-F238E27FC236}">
                  <a16:creationId xmlns:a16="http://schemas.microsoft.com/office/drawing/2014/main" id="{516A205F-192B-4595-B239-A1D791D2F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17CAFDD-D38E-4B3D-88FE-FF2C194BE77B}"/>
              </a:ext>
            </a:extLst>
          </p:cNvPr>
          <p:cNvSpPr txBox="1">
            <a:spLocks/>
          </p:cNvSpPr>
          <p:nvPr/>
        </p:nvSpPr>
        <p:spPr>
          <a:xfrm>
            <a:off x="7566939" y="2538012"/>
            <a:ext cx="4404978" cy="3978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Arkansas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Student data system has a checkbox for students who receive dyslexia intervention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Texas:</a:t>
            </a:r>
          </a:p>
          <a:p>
            <a:pPr marL="0" indent="0">
              <a:buNone/>
            </a:pPr>
            <a:r>
              <a:rPr lang="en-US" sz="2000" dirty="0"/>
              <a:t>Student data system compiles district-reported data on students identified with dyslexia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DFA127-84DB-42EB-A037-1FE0416FBEBB}"/>
              </a:ext>
            </a:extLst>
          </p:cNvPr>
          <p:cNvSpPr txBox="1"/>
          <p:nvPr/>
        </p:nvSpPr>
        <p:spPr>
          <a:xfrm>
            <a:off x="3161425" y="3367287"/>
            <a:ext cx="9929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3.9%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A3B2BE-B72E-4633-9EE8-57148549CF6E}"/>
              </a:ext>
            </a:extLst>
          </p:cNvPr>
          <p:cNvSpPr txBox="1"/>
          <p:nvPr/>
        </p:nvSpPr>
        <p:spPr>
          <a:xfrm>
            <a:off x="1928029" y="4638566"/>
            <a:ext cx="877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3.1%</a:t>
            </a:r>
          </a:p>
        </p:txBody>
      </p:sp>
      <p:graphicFrame>
        <p:nvGraphicFramePr>
          <p:cNvPr id="34" name="Content Placeholder 2">
            <a:extLst>
              <a:ext uri="{FF2B5EF4-FFF2-40B4-BE49-F238E27FC236}">
                <a16:creationId xmlns:a16="http://schemas.microsoft.com/office/drawing/2014/main" id="{56FFFBC4-8FD8-49A9-A848-32074DF293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068944"/>
              </p:ext>
            </p:extLst>
          </p:nvPr>
        </p:nvGraphicFramePr>
        <p:xfrm>
          <a:off x="609603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5" name="Graphic 34" descr="Magnifying glass">
            <a:extLst>
              <a:ext uri="{FF2B5EF4-FFF2-40B4-BE49-F238E27FC236}">
                <a16:creationId xmlns:a16="http://schemas.microsoft.com/office/drawing/2014/main" id="{22E375DF-93B3-456E-8478-B32F70806E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148" y="501287"/>
            <a:ext cx="738706" cy="69446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ED95B85-7490-433A-A4A7-7167AA37F09E}"/>
              </a:ext>
            </a:extLst>
          </p:cNvPr>
          <p:cNvSpPr txBox="1"/>
          <p:nvPr/>
        </p:nvSpPr>
        <p:spPr>
          <a:xfrm>
            <a:off x="1884841" y="2065107"/>
            <a:ext cx="223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2017-18</a:t>
            </a:r>
          </a:p>
          <a:p>
            <a:pPr algn="ctr"/>
            <a:r>
              <a:rPr lang="en-US" sz="2400" b="1" dirty="0"/>
              <a:t>School Year</a:t>
            </a:r>
          </a:p>
        </p:txBody>
      </p:sp>
    </p:spTree>
    <p:extLst>
      <p:ext uri="{BB962C8B-B14F-4D97-AF65-F5344CB8AC3E}">
        <p14:creationId xmlns:p14="http://schemas.microsoft.com/office/powerpoint/2010/main" val="1775821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921484-95C0-413D-A9D6-D73A64949D98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2255511-A5F7-4E64-833E-2D033D16D5F0}"/>
              </a:ext>
            </a:extLst>
          </p:cNvPr>
          <p:cNvSpPr txBox="1">
            <a:spLocks/>
          </p:cNvSpPr>
          <p:nvPr/>
        </p:nvSpPr>
        <p:spPr>
          <a:xfrm>
            <a:off x="762000" y="17526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Balance simplicity with necessary detail</a:t>
            </a:r>
          </a:p>
          <a:p>
            <a:pPr lvl="1"/>
            <a:r>
              <a:rPr lang="en-US" sz="2800" dirty="0"/>
              <a:t>Require what is necessary to achieve desired outcomes </a:t>
            </a:r>
          </a:p>
          <a:p>
            <a:pPr lvl="1"/>
            <a:r>
              <a:rPr lang="en-US" sz="2800" dirty="0"/>
              <a:t>Provide support</a:t>
            </a:r>
          </a:p>
          <a:p>
            <a:pPr lvl="1"/>
            <a:r>
              <a:rPr lang="en-US" sz="2800" dirty="0"/>
              <a:t>Make the process as easy to follow as possible</a:t>
            </a:r>
          </a:p>
          <a:p>
            <a:pPr marL="0" lvl="1" indent="0">
              <a:buNone/>
            </a:pPr>
            <a:r>
              <a:rPr lang="en-US" sz="3200" b="1" dirty="0"/>
              <a:t>Cost</a:t>
            </a:r>
            <a:endParaRPr lang="en-US" sz="3200" dirty="0"/>
          </a:p>
          <a:p>
            <a:pPr lvl="1"/>
            <a:r>
              <a:rPr lang="en-US" sz="2800" dirty="0"/>
              <a:t>Allow multiple options for screening tools </a:t>
            </a:r>
            <a:r>
              <a:rPr lang="en-US" sz="2800" b="1" dirty="0"/>
              <a:t>or</a:t>
            </a:r>
            <a:endParaRPr lang="en-US" sz="2800" dirty="0"/>
          </a:p>
          <a:p>
            <a:pPr lvl="1"/>
            <a:r>
              <a:rPr lang="en-US" sz="2800" dirty="0"/>
              <a:t>Provide a common universal screening tool across the state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9731BC-ADF1-4DDA-BDB4-1E9E0FFD0298}"/>
              </a:ext>
            </a:extLst>
          </p:cNvPr>
          <p:cNvGrpSpPr/>
          <p:nvPr/>
        </p:nvGrpSpPr>
        <p:grpSpPr>
          <a:xfrm>
            <a:off x="609600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14" name="Content Placeholder 2">
              <a:extLst>
                <a:ext uri="{FF2B5EF4-FFF2-40B4-BE49-F238E27FC236}">
                  <a16:creationId xmlns:a16="http://schemas.microsoft.com/office/drawing/2014/main" id="{A202267A-DBBC-4EA4-A7FA-0A5333EE45C9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15" name="Graphic 14" descr="Magnifying glass">
              <a:extLst>
                <a:ext uri="{FF2B5EF4-FFF2-40B4-BE49-F238E27FC236}">
                  <a16:creationId xmlns:a16="http://schemas.microsoft.com/office/drawing/2014/main" id="{409AAC88-CFAB-4C59-88AA-5D79A2CCE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8144" y="599763"/>
              <a:ext cx="694464" cy="694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814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50F3B75-AF7A-4CF1-A77B-0BFFF76547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6508630"/>
              </p:ext>
            </p:extLst>
          </p:nvPr>
        </p:nvGraphicFramePr>
        <p:xfrm>
          <a:off x="-343065" y="-1019502"/>
          <a:ext cx="11011065" cy="8320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8FB50F6-93E0-4BBD-BB16-B5C0C07C8E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72541D-F652-47A2-BA95-C74E8D520E5B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23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AADFF-0762-47D5-9786-50E96CAA50A0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412D8DDC-C851-476D-88DE-177C0B959DC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14180" y="980501"/>
          <a:ext cx="11821905" cy="557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F0C8F7D1-D98B-4FB6-A5EA-6063057E4D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9436" y="2716197"/>
            <a:ext cx="840382" cy="819480"/>
          </a:xfrm>
          <a:prstGeom prst="rect">
            <a:avLst/>
          </a:prstGeom>
        </p:spPr>
      </p:pic>
      <p:pic>
        <p:nvPicPr>
          <p:cNvPr id="13" name="Graphic 12" descr="Books">
            <a:extLst>
              <a:ext uri="{FF2B5EF4-FFF2-40B4-BE49-F238E27FC236}">
                <a16:creationId xmlns:a16="http://schemas.microsoft.com/office/drawing/2014/main" id="{2E4877D2-7E55-4FEF-989F-180DD8B75EC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212" y="1417740"/>
            <a:ext cx="840380" cy="819478"/>
          </a:xfrm>
          <a:prstGeom prst="rect">
            <a:avLst/>
          </a:prstGeom>
        </p:spPr>
      </p:pic>
      <p:pic>
        <p:nvPicPr>
          <p:cNvPr id="14" name="Graphic 13" descr="Teacher">
            <a:extLst>
              <a:ext uri="{FF2B5EF4-FFF2-40B4-BE49-F238E27FC236}">
                <a16:creationId xmlns:a16="http://schemas.microsoft.com/office/drawing/2014/main" id="{CD342C9A-A113-45D3-B4A2-3356370F79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2488" y="4014656"/>
            <a:ext cx="840381" cy="819478"/>
          </a:xfrm>
          <a:prstGeom prst="rect">
            <a:avLst/>
          </a:prstGeom>
        </p:spPr>
      </p:pic>
      <p:sp>
        <p:nvSpPr>
          <p:cNvPr id="15" name="Title 7">
            <a:extLst>
              <a:ext uri="{FF2B5EF4-FFF2-40B4-BE49-F238E27FC236}">
                <a16:creationId xmlns:a16="http://schemas.microsoft.com/office/drawing/2014/main" id="{490E5844-EAC9-4B19-B763-D03D476057FB}"/>
              </a:ext>
            </a:extLst>
          </p:cNvPr>
          <p:cNvSpPr txBox="1">
            <a:spLocks/>
          </p:cNvSpPr>
          <p:nvPr/>
        </p:nvSpPr>
        <p:spPr>
          <a:xfrm>
            <a:off x="615348" y="5189521"/>
            <a:ext cx="1467617" cy="1078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E8187-3BD8-4609-98B2-A0B7B8201883}"/>
              </a:ext>
            </a:extLst>
          </p:cNvPr>
          <p:cNvSpPr txBox="1"/>
          <p:nvPr/>
        </p:nvSpPr>
        <p:spPr>
          <a:xfrm>
            <a:off x="-121920" y="231357"/>
            <a:ext cx="1231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Presentation Topics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4DFCE2-EE42-403F-8BDA-F11D08E9AEC4}"/>
              </a:ext>
            </a:extLst>
          </p:cNvPr>
          <p:cNvSpPr/>
          <p:nvPr/>
        </p:nvSpPr>
        <p:spPr>
          <a:xfrm>
            <a:off x="314180" y="5147597"/>
            <a:ext cx="11821905" cy="137901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018AB-5279-4970-8D0D-7308AF0D3D54}"/>
              </a:ext>
            </a:extLst>
          </p:cNvPr>
          <p:cNvSpPr/>
          <p:nvPr/>
        </p:nvSpPr>
        <p:spPr>
          <a:xfrm>
            <a:off x="342137" y="981803"/>
            <a:ext cx="11821905" cy="269735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01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308566"/>
            <a:ext cx="1467616" cy="5607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5EA796-F578-4CF7-8926-131A4D0850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C222AC-DB7C-4504-8870-F77651F313FF}"/>
              </a:ext>
            </a:extLst>
          </p:cNvPr>
          <p:cNvGrpSpPr/>
          <p:nvPr/>
        </p:nvGrpSpPr>
        <p:grpSpPr>
          <a:xfrm>
            <a:off x="1681445" y="234871"/>
            <a:ext cx="10093199" cy="6463421"/>
            <a:chOff x="1848104" y="1740691"/>
            <a:chExt cx="5145612" cy="2838806"/>
          </a:xfrm>
          <a:solidFill>
            <a:schemeClr val="accent5"/>
          </a:solidFill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A607FF6-151B-4D80-A388-02F024534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6F48ACD-C59F-41DA-8931-78DE72F47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6C9BE9E-1E4B-417F-93A0-08EB3EA50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84CC944-A18F-4C14-BAC8-B00BE694E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41A6A7D-C00A-4584-B3A3-77AD6E945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92E91749-AA88-4BF4-8F71-9AAFD7831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D6AA1A8-67D2-4F0D-A1EA-0861B4C08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DF0ACCE-9848-4333-8E2A-B02B6BFD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4112B1F-70AB-4A4A-A317-87E529C4D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3F7C3BD8-F819-4E0D-99FE-94F9BCA2C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C889B73F-5330-4015-8D9B-AC7D11D85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C56F8B1-DE26-491A-A667-4ADE024CE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>
                <a:solidFill>
                  <a:schemeClr val="accent5"/>
                </a:solidFill>
              </a:endParaRPr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857012B0-54FA-48CD-9266-57D523933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8EA5516-F424-474C-82EA-F3D337606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D3085334-2CA7-4DCB-91C0-1F55A35DB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05A02CD-E0D1-4F61-8915-A6D8D0DB9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29" name="Text Box 97">
              <a:extLst>
                <a:ext uri="{FF2B5EF4-FFF2-40B4-BE49-F238E27FC236}">
                  <a16:creationId xmlns:a16="http://schemas.microsoft.com/office/drawing/2014/main" id="{E1688C0F-C5FF-4728-B119-58F42279DA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357307" cy="21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30" name="Text Box 98">
              <a:extLst>
                <a:ext uri="{FF2B5EF4-FFF2-40B4-BE49-F238E27FC236}">
                  <a16:creationId xmlns:a16="http://schemas.microsoft.com/office/drawing/2014/main" id="{70CE34CB-B380-4BC1-A6AF-63CCDC720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8639" y="1740691"/>
              <a:ext cx="385077" cy="256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1" name="Line 99">
              <a:extLst>
                <a:ext uri="{FF2B5EF4-FFF2-40B4-BE49-F238E27FC236}">
                  <a16:creationId xmlns:a16="http://schemas.microsoft.com/office/drawing/2014/main" id="{FA09A5DE-C77F-489A-BD8D-85E6EBF2F7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4" y="1913329"/>
              <a:ext cx="184398" cy="4345"/>
            </a:xfrm>
            <a:prstGeom prst="line">
              <a:avLst/>
            </a:prstGeom>
            <a:grpFill/>
            <a:ln w="34925">
              <a:solidFill>
                <a:schemeClr val="accent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32" name="Line 100">
              <a:extLst>
                <a:ext uri="{FF2B5EF4-FFF2-40B4-BE49-F238E27FC236}">
                  <a16:creationId xmlns:a16="http://schemas.microsoft.com/office/drawing/2014/main" id="{D51F2EDC-2C81-4991-8CB7-094D9F426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grpFill/>
            <a:ln w="349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28B5FBB-B1B7-41FC-A1CB-C873EE04A24C}"/>
              </a:ext>
            </a:extLst>
          </p:cNvPr>
          <p:cNvSpPr txBox="1"/>
          <p:nvPr/>
        </p:nvSpPr>
        <p:spPr>
          <a:xfrm>
            <a:off x="335650" y="160867"/>
            <a:ext cx="74262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SREB States that Require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Training for </a:t>
            </a:r>
            <a:r>
              <a:rPr lang="en-US" sz="3200" b="1" u="sng" dirty="0">
                <a:solidFill>
                  <a:schemeClr val="accent1">
                    <a:lumMod val="75000"/>
                  </a:schemeClr>
                </a:solidFill>
              </a:rPr>
              <a:t>Current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 Early Grades Teachers</a:t>
            </a:r>
          </a:p>
          <a:p>
            <a:r>
              <a:rPr lang="en-US" sz="2400" dirty="0"/>
              <a:t>on Identifying Dyslexia </a:t>
            </a:r>
            <a:r>
              <a:rPr lang="en-US" sz="2400" u="sng" dirty="0"/>
              <a:t>and</a:t>
            </a:r>
            <a:r>
              <a:rPr lang="en-US" sz="2400" dirty="0"/>
              <a:t> Specific Teaching Methods for Students with Dyslexia</a:t>
            </a:r>
            <a:endParaRPr lang="en-US" sz="3200" u="sng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AC5830-7873-4E46-8DA8-C7BD5FD56D65}"/>
              </a:ext>
            </a:extLst>
          </p:cNvPr>
          <p:cNvSpPr txBox="1"/>
          <p:nvPr/>
        </p:nvSpPr>
        <p:spPr>
          <a:xfrm>
            <a:off x="9642065" y="828018"/>
            <a:ext cx="1076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0346F9-B889-4FB3-87C6-B3D623E00F61}"/>
              </a:ext>
            </a:extLst>
          </p:cNvPr>
          <p:cNvSpPr txBox="1"/>
          <p:nvPr/>
        </p:nvSpPr>
        <p:spPr>
          <a:xfrm>
            <a:off x="4005521" y="4197852"/>
            <a:ext cx="107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‡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380E21-C81D-4CB3-88AB-5539A2B4862B}"/>
              </a:ext>
            </a:extLst>
          </p:cNvPr>
          <p:cNvSpPr txBox="1"/>
          <p:nvPr/>
        </p:nvSpPr>
        <p:spPr>
          <a:xfrm>
            <a:off x="5166830" y="5735041"/>
            <a:ext cx="501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en-US" b="1" dirty="0"/>
              <a:t>‡</a:t>
            </a:r>
            <a:r>
              <a:rPr lang="en-US" dirty="0"/>
              <a:t> Only teachers who screen or teach</a:t>
            </a:r>
            <a:br>
              <a:rPr lang="en-US" dirty="0"/>
            </a:br>
            <a:r>
              <a:rPr lang="en-US" dirty="0"/>
              <a:t>students with dyslexia</a:t>
            </a:r>
          </a:p>
          <a:p>
            <a:pPr marL="173038" indent="-173038"/>
            <a:r>
              <a:rPr lang="en-US" sz="2400" b="1" dirty="0"/>
              <a:t>*</a:t>
            </a:r>
            <a:r>
              <a:rPr lang="en-US" dirty="0"/>
              <a:t> Required for license renewal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0668056-020C-49B7-A7E4-AC6C5A49AEFC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76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308566"/>
            <a:ext cx="1467616" cy="5607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5EA796-F578-4CF7-8926-131A4D0850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C222AC-DB7C-4504-8870-F77651F313FF}"/>
              </a:ext>
            </a:extLst>
          </p:cNvPr>
          <p:cNvGrpSpPr/>
          <p:nvPr/>
        </p:nvGrpSpPr>
        <p:grpSpPr>
          <a:xfrm>
            <a:off x="1681445" y="234871"/>
            <a:ext cx="10093199" cy="6463421"/>
            <a:chOff x="1848104" y="1740691"/>
            <a:chExt cx="5145612" cy="2838806"/>
          </a:xfrm>
          <a:solidFill>
            <a:schemeClr val="accent5"/>
          </a:solidFill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A607FF6-151B-4D80-A388-02F024534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6F48ACD-C59F-41DA-8931-78DE72F47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6C9BE9E-1E4B-417F-93A0-08EB3EA50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1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84CC944-A18F-4C14-BAC8-B00BE694E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41A6A7D-C00A-4584-B3A3-77AD6E945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92E91749-AA88-4BF4-8F71-9AAFD7831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D6AA1A8-67D2-4F0D-A1EA-0861B4C08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DF0ACCE-9848-4333-8E2A-B02B6BFD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4112B1F-70AB-4A4A-A317-87E529C4D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3F7C3BD8-F819-4E0D-99FE-94F9BCA2C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C889B73F-5330-4015-8D9B-AC7D11D85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C56F8B1-DE26-491A-A667-4ADE024CE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>
                <a:solidFill>
                  <a:schemeClr val="accent5"/>
                </a:solidFill>
              </a:endParaRPr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857012B0-54FA-48CD-9266-57D523933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8EA5516-F424-474C-82EA-F3D337606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D3085334-2CA7-4DCB-91C0-1F55A35DB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05A02CD-E0D1-4F61-8915-A6D8D0DB9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29" name="Text Box 97">
              <a:extLst>
                <a:ext uri="{FF2B5EF4-FFF2-40B4-BE49-F238E27FC236}">
                  <a16:creationId xmlns:a16="http://schemas.microsoft.com/office/drawing/2014/main" id="{E1688C0F-C5FF-4728-B119-58F42279DA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357307" cy="21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30" name="Text Box 98">
              <a:extLst>
                <a:ext uri="{FF2B5EF4-FFF2-40B4-BE49-F238E27FC236}">
                  <a16:creationId xmlns:a16="http://schemas.microsoft.com/office/drawing/2014/main" id="{70CE34CB-B380-4BC1-A6AF-63CCDC720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8639" y="1740691"/>
              <a:ext cx="385077" cy="256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1" name="Line 99">
              <a:extLst>
                <a:ext uri="{FF2B5EF4-FFF2-40B4-BE49-F238E27FC236}">
                  <a16:creationId xmlns:a16="http://schemas.microsoft.com/office/drawing/2014/main" id="{FA09A5DE-C77F-489A-BD8D-85E6EBF2F7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4" y="1913329"/>
              <a:ext cx="184398" cy="4345"/>
            </a:xfrm>
            <a:prstGeom prst="line">
              <a:avLst/>
            </a:prstGeom>
            <a:grpFill/>
            <a:ln w="34925">
              <a:solidFill>
                <a:schemeClr val="accent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32" name="Line 100">
              <a:extLst>
                <a:ext uri="{FF2B5EF4-FFF2-40B4-BE49-F238E27FC236}">
                  <a16:creationId xmlns:a16="http://schemas.microsoft.com/office/drawing/2014/main" id="{D51F2EDC-2C81-4991-8CB7-094D9F426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grpFill/>
            <a:ln w="349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28B5FBB-B1B7-41FC-A1CB-C873EE04A24C}"/>
              </a:ext>
            </a:extLst>
          </p:cNvPr>
          <p:cNvSpPr txBox="1"/>
          <p:nvPr/>
        </p:nvSpPr>
        <p:spPr>
          <a:xfrm>
            <a:off x="335650" y="160867"/>
            <a:ext cx="74262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SREB States that Require </a:t>
            </a:r>
            <a:r>
              <a:rPr lang="en-US" sz="3200" b="1" dirty="0">
                <a:solidFill>
                  <a:schemeClr val="accent1"/>
                </a:solidFill>
              </a:rPr>
              <a:t>Training for </a:t>
            </a:r>
            <a:r>
              <a:rPr lang="en-US" sz="3200" b="1" u="sng" dirty="0">
                <a:solidFill>
                  <a:schemeClr val="accent1"/>
                </a:solidFill>
              </a:rPr>
              <a:t>Preservice</a:t>
            </a:r>
            <a:r>
              <a:rPr lang="en-US" sz="3200" b="1" dirty="0">
                <a:solidFill>
                  <a:schemeClr val="accent1"/>
                </a:solidFill>
              </a:rPr>
              <a:t> Early Grades Teachers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/>
              <a:t>on Identifying Dyslexia </a:t>
            </a:r>
            <a:r>
              <a:rPr lang="en-US" sz="2400" u="sng" dirty="0"/>
              <a:t>and</a:t>
            </a:r>
            <a:r>
              <a:rPr lang="en-US" sz="2400" dirty="0"/>
              <a:t> Specific Teaching Methods for Students with Dyslexia</a:t>
            </a:r>
            <a:endParaRPr lang="en-US" sz="3200" u="sng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0346F9-B889-4FB3-87C6-B3D623E00F61}"/>
              </a:ext>
            </a:extLst>
          </p:cNvPr>
          <p:cNvSpPr txBox="1"/>
          <p:nvPr/>
        </p:nvSpPr>
        <p:spPr>
          <a:xfrm>
            <a:off x="7988159" y="1195746"/>
            <a:ext cx="107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‡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D5AF5B-DC62-4551-95C7-DCB66CAE211C}"/>
              </a:ext>
            </a:extLst>
          </p:cNvPr>
          <p:cNvSpPr txBox="1"/>
          <p:nvPr/>
        </p:nvSpPr>
        <p:spPr>
          <a:xfrm>
            <a:off x="6111671" y="6362151"/>
            <a:ext cx="408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‡</a:t>
            </a:r>
            <a:r>
              <a:rPr lang="en-US" dirty="0"/>
              <a:t> Required by 2019-20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7159A5-D3CE-4B5A-8939-CC4C4A59F7EC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40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EEC9D4-1E32-478B-8C22-178C37C1B369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11DAC842-37CE-46AA-928F-B24E7836DE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5386425"/>
              </p:ext>
            </p:extLst>
          </p:nvPr>
        </p:nvGraphicFramePr>
        <p:xfrm>
          <a:off x="609603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Graphic 13" descr="Teacher">
            <a:extLst>
              <a:ext uri="{FF2B5EF4-FFF2-40B4-BE49-F238E27FC236}">
                <a16:creationId xmlns:a16="http://schemas.microsoft.com/office/drawing/2014/main" id="{FD5A4CEA-7691-490F-B529-37977C06AE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940" y="498481"/>
            <a:ext cx="747303" cy="7287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2FD101-A968-4235-832A-B5E0D5C58895}"/>
              </a:ext>
            </a:extLst>
          </p:cNvPr>
          <p:cNvSpPr txBox="1"/>
          <p:nvPr/>
        </p:nvSpPr>
        <p:spPr>
          <a:xfrm>
            <a:off x="209931" y="6552882"/>
            <a:ext cx="102565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Georgia" panose="02040502050405020303" pitchFamily="18" charset="0"/>
              </a:rPr>
              <a:t>Source: SREB review of state documents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BFE1EE8-2E5C-420F-8120-4BD1D085178E}"/>
              </a:ext>
            </a:extLst>
          </p:cNvPr>
          <p:cNvGrpSpPr/>
          <p:nvPr/>
        </p:nvGrpSpPr>
        <p:grpSpPr>
          <a:xfrm>
            <a:off x="609600" y="2596465"/>
            <a:ext cx="6381559" cy="3941158"/>
            <a:chOff x="1848104" y="1707410"/>
            <a:chExt cx="5398032" cy="2872087"/>
          </a:xfrm>
        </p:grpSpPr>
        <p:sp>
          <p:nvSpPr>
            <p:cNvPr id="37" name="Freeform 4">
              <a:extLst>
                <a:ext uri="{FF2B5EF4-FFF2-40B4-BE49-F238E27FC236}">
                  <a16:creationId xmlns:a16="http://schemas.microsoft.com/office/drawing/2014/main" id="{30B4A026-4BE4-40FB-B199-994D1D471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F423FEEC-F56A-4FE8-90AF-E64608818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39CC4A92-A642-43CA-A32C-047CB0A04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AD2E4849-05FE-4248-B302-0F1B41D78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38C70083-90A5-4209-A0B9-641E4BEB5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952FBD8A-E184-44F0-8028-21E859B05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AD8DEB39-9F52-4024-BA9F-E4D36E06B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B0E9819D-8C3A-4F0D-A75C-458470061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1767683-EAA8-4CBF-A269-9A8F3A973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39B575F1-A794-40E4-B8EE-560E47FFD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6F2C05A2-E351-4B17-8312-EAF7D3027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A7D5F970-956F-4AAD-B728-EF8A4C1CD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6B184F4F-A7F2-4A64-A375-D92FBC65E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F3AB697C-2CEA-43E1-8A9E-1FD69C76D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7C682A45-0501-4DFA-A084-EE22E16C3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087E8BBD-21FF-46E0-A37B-BE93AFC13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 Box 97">
              <a:extLst>
                <a:ext uri="{FF2B5EF4-FFF2-40B4-BE49-F238E27FC236}">
                  <a16:creationId xmlns:a16="http://schemas.microsoft.com/office/drawing/2014/main" id="{A1D7BCCC-2BE3-4B73-958E-C94BCFCC5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55" name="Text Box 98">
              <a:extLst>
                <a:ext uri="{FF2B5EF4-FFF2-40B4-BE49-F238E27FC236}">
                  <a16:creationId xmlns:a16="http://schemas.microsoft.com/office/drawing/2014/main" id="{E048F963-B69F-431B-AAC9-E7B9E40D1D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56" name="Line 99">
              <a:extLst>
                <a:ext uri="{FF2B5EF4-FFF2-40B4-BE49-F238E27FC236}">
                  <a16:creationId xmlns:a16="http://schemas.microsoft.com/office/drawing/2014/main" id="{F19EE806-C51E-44D4-9D54-15C83E485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100">
              <a:extLst>
                <a:ext uri="{FF2B5EF4-FFF2-40B4-BE49-F238E27FC236}">
                  <a16:creationId xmlns:a16="http://schemas.microsoft.com/office/drawing/2014/main" id="{DD5137BB-02F5-4B61-91CD-6EF1B63C45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29981A0A-1995-45B3-A4AE-7D3BD3DA910B}"/>
              </a:ext>
            </a:extLst>
          </p:cNvPr>
          <p:cNvSpPr txBox="1">
            <a:spLocks/>
          </p:cNvSpPr>
          <p:nvPr/>
        </p:nvSpPr>
        <p:spPr>
          <a:xfrm>
            <a:off x="609600" y="1654532"/>
            <a:ext cx="10888718" cy="1154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Arkansas: </a:t>
            </a:r>
            <a:r>
              <a:rPr lang="en-US" sz="1800" dirty="0"/>
              <a:t>Each teacher must receive professional awareness on the characteristics of dyslexia and evidence-based interventions and accommodations for dyslexia.</a:t>
            </a:r>
            <a:endParaRPr lang="en-US" sz="2000" dirty="0"/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377B2DE-FAF3-4267-B1A3-AFF09D82970A}"/>
              </a:ext>
            </a:extLst>
          </p:cNvPr>
          <p:cNvSpPr txBox="1">
            <a:spLocks/>
          </p:cNvSpPr>
          <p:nvPr/>
        </p:nvSpPr>
        <p:spPr>
          <a:xfrm>
            <a:off x="7196653" y="1805468"/>
            <a:ext cx="4385746" cy="5061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Louisiana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Each LEA will provide training so that teachers are knowledgeable about and can implement multisensory structured language programs.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Tennessee</a:t>
            </a:r>
            <a:endParaRPr lang="en-US" sz="2000" dirty="0"/>
          </a:p>
          <a:p>
            <a:pPr marL="0" indent="0">
              <a:buNone/>
            </a:pPr>
            <a:r>
              <a:rPr lang="en-US" sz="1800" dirty="0"/>
              <a:t>Training shall formally address dyslexia and provide effective instruction for students with dyslexia using brain-based multisensory intervention methods and strategies.</a:t>
            </a:r>
          </a:p>
        </p:txBody>
      </p:sp>
    </p:spTree>
    <p:extLst>
      <p:ext uri="{BB962C8B-B14F-4D97-AF65-F5344CB8AC3E}">
        <p14:creationId xmlns:p14="http://schemas.microsoft.com/office/powerpoint/2010/main" val="2128179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EEC9D4-1E32-478B-8C22-178C37C1B369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11DAC842-37CE-46AA-928F-B24E7836DE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49233"/>
              </p:ext>
            </p:extLst>
          </p:nvPr>
        </p:nvGraphicFramePr>
        <p:xfrm>
          <a:off x="609603" y="111731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Graphic 13" descr="Teacher">
            <a:extLst>
              <a:ext uri="{FF2B5EF4-FFF2-40B4-BE49-F238E27FC236}">
                <a16:creationId xmlns:a16="http://schemas.microsoft.com/office/drawing/2014/main" id="{FD5A4CEA-7691-490F-B529-37977C06AE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940" y="498481"/>
            <a:ext cx="747303" cy="72871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BFE1EE8-2E5C-420F-8120-4BD1D085178E}"/>
              </a:ext>
            </a:extLst>
          </p:cNvPr>
          <p:cNvGrpSpPr/>
          <p:nvPr/>
        </p:nvGrpSpPr>
        <p:grpSpPr>
          <a:xfrm>
            <a:off x="609600" y="2596465"/>
            <a:ext cx="6381559" cy="3941158"/>
            <a:chOff x="1848104" y="1707410"/>
            <a:chExt cx="5398032" cy="2872087"/>
          </a:xfrm>
        </p:grpSpPr>
        <p:sp>
          <p:nvSpPr>
            <p:cNvPr id="37" name="Freeform 4">
              <a:extLst>
                <a:ext uri="{FF2B5EF4-FFF2-40B4-BE49-F238E27FC236}">
                  <a16:creationId xmlns:a16="http://schemas.microsoft.com/office/drawing/2014/main" id="{30B4A026-4BE4-40FB-B199-994D1D471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F423FEEC-F56A-4FE8-90AF-E64608818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39CC4A92-A642-43CA-A32C-047CB0A04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AD2E4849-05FE-4248-B302-0F1B41D78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38C70083-90A5-4209-A0B9-641E4BEB5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952FBD8A-E184-44F0-8028-21E859B05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AD8DEB39-9F52-4024-BA9F-E4D36E06B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B0E9819D-8C3A-4F0D-A75C-458470061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1767683-EAA8-4CBF-A269-9A8F3A973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39B575F1-A794-40E4-B8EE-560E47FFD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6F2C05A2-E351-4B17-8312-EAF7D3027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A7D5F970-956F-4AAD-B728-EF8A4C1CD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6B184F4F-A7F2-4A64-A375-D92FBC65E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F3AB697C-2CEA-43E1-8A9E-1FD69C76D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7C682A45-0501-4DFA-A084-EE22E16C3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087E8BBD-21FF-46E0-A37B-BE93AFC13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 Box 97">
              <a:extLst>
                <a:ext uri="{FF2B5EF4-FFF2-40B4-BE49-F238E27FC236}">
                  <a16:creationId xmlns:a16="http://schemas.microsoft.com/office/drawing/2014/main" id="{A1D7BCCC-2BE3-4B73-958E-C94BCFCC5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55" name="Text Box 98">
              <a:extLst>
                <a:ext uri="{FF2B5EF4-FFF2-40B4-BE49-F238E27FC236}">
                  <a16:creationId xmlns:a16="http://schemas.microsoft.com/office/drawing/2014/main" id="{E048F963-B69F-431B-AAC9-E7B9E40D1D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56" name="Line 99">
              <a:extLst>
                <a:ext uri="{FF2B5EF4-FFF2-40B4-BE49-F238E27FC236}">
                  <a16:creationId xmlns:a16="http://schemas.microsoft.com/office/drawing/2014/main" id="{F19EE806-C51E-44D4-9D54-15C83E485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100">
              <a:extLst>
                <a:ext uri="{FF2B5EF4-FFF2-40B4-BE49-F238E27FC236}">
                  <a16:creationId xmlns:a16="http://schemas.microsoft.com/office/drawing/2014/main" id="{DD5137BB-02F5-4B61-91CD-6EF1B63C45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29981A0A-1995-45B3-A4AE-7D3BD3DA910B}"/>
              </a:ext>
            </a:extLst>
          </p:cNvPr>
          <p:cNvSpPr txBox="1">
            <a:spLocks/>
          </p:cNvSpPr>
          <p:nvPr/>
        </p:nvSpPr>
        <p:spPr>
          <a:xfrm>
            <a:off x="609600" y="1654532"/>
            <a:ext cx="10888718" cy="1154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Arkansas: </a:t>
            </a:r>
            <a:r>
              <a:rPr lang="en-US" sz="1800" dirty="0"/>
              <a:t>All teacher education programs offered at state-supported institutions must provide training on the characteristics of dyslexia and evidence-based interventions and accommodations.</a:t>
            </a:r>
            <a:endParaRPr lang="en-US" sz="2000" dirty="0"/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377B2DE-FAF3-4267-B1A3-AFF09D82970A}"/>
              </a:ext>
            </a:extLst>
          </p:cNvPr>
          <p:cNvSpPr txBox="1">
            <a:spLocks/>
          </p:cNvSpPr>
          <p:nvPr/>
        </p:nvSpPr>
        <p:spPr>
          <a:xfrm>
            <a:off x="7196653" y="1949986"/>
            <a:ext cx="4385746" cy="4917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Kentucky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Programs shall include instruction on:</a:t>
            </a:r>
          </a:p>
          <a:p>
            <a:r>
              <a:rPr lang="en-US" sz="1800" dirty="0"/>
              <a:t>the definition and characteristics of dyslexia;</a:t>
            </a:r>
          </a:p>
          <a:p>
            <a:r>
              <a:rPr lang="en-US" sz="1800" dirty="0"/>
              <a:t>processes for identifying dyslexia;</a:t>
            </a:r>
          </a:p>
          <a:p>
            <a:r>
              <a:rPr lang="en-US" sz="1800" dirty="0"/>
              <a:t>evidence-based interventions and accommodations for dyslexia; and</a:t>
            </a:r>
          </a:p>
          <a:p>
            <a:r>
              <a:rPr lang="en-US" sz="1800" dirty="0"/>
              <a:t>the implementation of dyslexia instructional practices in the classroom setting.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627875-739C-4DC9-97D5-5CC357F7CCD3}"/>
              </a:ext>
            </a:extLst>
          </p:cNvPr>
          <p:cNvSpPr txBox="1"/>
          <p:nvPr/>
        </p:nvSpPr>
        <p:spPr>
          <a:xfrm>
            <a:off x="204248" y="6551706"/>
            <a:ext cx="102565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Georgia" panose="02040502050405020303" pitchFamily="18" charset="0"/>
              </a:rPr>
              <a:t>Source: SREB review of state documents</a:t>
            </a:r>
          </a:p>
        </p:txBody>
      </p:sp>
    </p:spTree>
    <p:extLst>
      <p:ext uri="{BB962C8B-B14F-4D97-AF65-F5344CB8AC3E}">
        <p14:creationId xmlns:p14="http://schemas.microsoft.com/office/powerpoint/2010/main" val="2192190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5" y="6196806"/>
            <a:ext cx="1467616" cy="5607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AADFF-0762-47D5-9786-50E96CAA50A0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412D8DDC-C851-476D-88DE-177C0B959DC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14180" y="980501"/>
          <a:ext cx="11821905" cy="557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F0C8F7D1-D98B-4FB6-A5EA-6063057E4D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9436" y="2716197"/>
            <a:ext cx="840382" cy="819480"/>
          </a:xfrm>
          <a:prstGeom prst="rect">
            <a:avLst/>
          </a:prstGeom>
        </p:spPr>
      </p:pic>
      <p:pic>
        <p:nvPicPr>
          <p:cNvPr id="13" name="Graphic 12" descr="Books">
            <a:extLst>
              <a:ext uri="{FF2B5EF4-FFF2-40B4-BE49-F238E27FC236}">
                <a16:creationId xmlns:a16="http://schemas.microsoft.com/office/drawing/2014/main" id="{2E4877D2-7E55-4FEF-989F-180DD8B75EC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212" y="1417740"/>
            <a:ext cx="840380" cy="819478"/>
          </a:xfrm>
          <a:prstGeom prst="rect">
            <a:avLst/>
          </a:prstGeom>
        </p:spPr>
      </p:pic>
      <p:pic>
        <p:nvPicPr>
          <p:cNvPr id="14" name="Graphic 13" descr="Teacher">
            <a:extLst>
              <a:ext uri="{FF2B5EF4-FFF2-40B4-BE49-F238E27FC236}">
                <a16:creationId xmlns:a16="http://schemas.microsoft.com/office/drawing/2014/main" id="{CD342C9A-A113-45D3-B4A2-3356370F79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2488" y="4014656"/>
            <a:ext cx="840381" cy="819478"/>
          </a:xfrm>
          <a:prstGeom prst="rect">
            <a:avLst/>
          </a:prstGeom>
        </p:spPr>
      </p:pic>
      <p:sp>
        <p:nvSpPr>
          <p:cNvPr id="15" name="Title 7">
            <a:extLst>
              <a:ext uri="{FF2B5EF4-FFF2-40B4-BE49-F238E27FC236}">
                <a16:creationId xmlns:a16="http://schemas.microsoft.com/office/drawing/2014/main" id="{490E5844-EAC9-4B19-B763-D03D476057FB}"/>
              </a:ext>
            </a:extLst>
          </p:cNvPr>
          <p:cNvSpPr txBox="1">
            <a:spLocks/>
          </p:cNvSpPr>
          <p:nvPr/>
        </p:nvSpPr>
        <p:spPr>
          <a:xfrm>
            <a:off x="615348" y="5189521"/>
            <a:ext cx="1467617" cy="1078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E8187-3BD8-4609-98B2-A0B7B8201883}"/>
              </a:ext>
            </a:extLst>
          </p:cNvPr>
          <p:cNvSpPr txBox="1"/>
          <p:nvPr/>
        </p:nvSpPr>
        <p:spPr>
          <a:xfrm>
            <a:off x="-121920" y="231357"/>
            <a:ext cx="1231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Presentation Topics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018AB-5279-4970-8D0D-7308AF0D3D54}"/>
              </a:ext>
            </a:extLst>
          </p:cNvPr>
          <p:cNvSpPr/>
          <p:nvPr/>
        </p:nvSpPr>
        <p:spPr>
          <a:xfrm>
            <a:off x="342137" y="981802"/>
            <a:ext cx="11821905" cy="39716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22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DC65BB4-160C-43BF-8E9F-85184100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8B6291-512B-4A42-89BF-7CA4C8387F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304739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3EEEC9D4-1E32-478B-8C22-178C37C1B369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2506F6-1D70-4775-861B-826DB882A21A}"/>
              </a:ext>
            </a:extLst>
          </p:cNvPr>
          <p:cNvSpPr/>
          <p:nvPr/>
        </p:nvSpPr>
        <p:spPr>
          <a:xfrm>
            <a:off x="213360" y="333636"/>
            <a:ext cx="11978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</a:rPr>
              <a:t>How do states fund district efforts to address dyslexia </a:t>
            </a:r>
            <a:br>
              <a:rPr lang="en-US" sz="3600" dirty="0">
                <a:solidFill>
                  <a:schemeClr val="accent1"/>
                </a:solidFill>
              </a:rPr>
            </a:br>
            <a:r>
              <a:rPr lang="en-US" sz="3600" dirty="0">
                <a:solidFill>
                  <a:schemeClr val="accent1"/>
                </a:solidFill>
              </a:rPr>
              <a:t>and/or struggling readers?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878383-7FE5-44E0-A149-53D18FA1E3EE}"/>
              </a:ext>
            </a:extLst>
          </p:cNvPr>
          <p:cNvGrpSpPr/>
          <p:nvPr/>
        </p:nvGrpSpPr>
        <p:grpSpPr>
          <a:xfrm>
            <a:off x="758965" y="2030692"/>
            <a:ext cx="944764" cy="899855"/>
            <a:chOff x="1119049" y="3465394"/>
            <a:chExt cx="908748" cy="848862"/>
          </a:xfrm>
        </p:grpSpPr>
        <p:pic>
          <p:nvPicPr>
            <p:cNvPr id="12" name="Graphic 11" descr="Document">
              <a:extLst>
                <a:ext uri="{FF2B5EF4-FFF2-40B4-BE49-F238E27FC236}">
                  <a16:creationId xmlns:a16="http://schemas.microsoft.com/office/drawing/2014/main" id="{BAFFB651-344C-40B6-B5C1-82F20041E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9049" y="3563952"/>
              <a:ext cx="750304" cy="750304"/>
            </a:xfrm>
            <a:prstGeom prst="rect">
              <a:avLst/>
            </a:prstGeom>
          </p:spPr>
        </p:pic>
        <p:sp>
          <p:nvSpPr>
            <p:cNvPr id="20" name="Title 7">
              <a:extLst>
                <a:ext uri="{FF2B5EF4-FFF2-40B4-BE49-F238E27FC236}">
                  <a16:creationId xmlns:a16="http://schemas.microsoft.com/office/drawing/2014/main" id="{B428346D-36D5-44E6-8A4A-2805266ECA42}"/>
                </a:ext>
              </a:extLst>
            </p:cNvPr>
            <p:cNvSpPr txBox="1">
              <a:spLocks/>
            </p:cNvSpPr>
            <p:nvPr/>
          </p:nvSpPr>
          <p:spPr>
            <a:xfrm>
              <a:off x="1626300" y="3465394"/>
              <a:ext cx="401497" cy="53483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475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</p:grpSp>
      <p:sp>
        <p:nvSpPr>
          <p:cNvPr id="21" name="Title 7">
            <a:extLst>
              <a:ext uri="{FF2B5EF4-FFF2-40B4-BE49-F238E27FC236}">
                <a16:creationId xmlns:a16="http://schemas.microsoft.com/office/drawing/2014/main" id="{674D4538-836F-4621-A5F1-7FFFB5246699}"/>
              </a:ext>
            </a:extLst>
          </p:cNvPr>
          <p:cNvSpPr txBox="1">
            <a:spLocks/>
          </p:cNvSpPr>
          <p:nvPr/>
        </p:nvSpPr>
        <p:spPr>
          <a:xfrm>
            <a:off x="745880" y="4719768"/>
            <a:ext cx="764085" cy="1011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9107BCC9-40A0-41EF-B81E-081B2B6650F8}"/>
              </a:ext>
            </a:extLst>
          </p:cNvPr>
          <p:cNvSpPr txBox="1">
            <a:spLocks/>
          </p:cNvSpPr>
          <p:nvPr/>
        </p:nvSpPr>
        <p:spPr>
          <a:xfrm>
            <a:off x="1231347" y="4755078"/>
            <a:ext cx="829796" cy="580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sp>
        <p:nvSpPr>
          <p:cNvPr id="23" name="Title 7">
            <a:extLst>
              <a:ext uri="{FF2B5EF4-FFF2-40B4-BE49-F238E27FC236}">
                <a16:creationId xmlns:a16="http://schemas.microsoft.com/office/drawing/2014/main" id="{A39ED79C-B0BE-4E5E-BEF9-63D3C3F722B8}"/>
              </a:ext>
            </a:extLst>
          </p:cNvPr>
          <p:cNvSpPr txBox="1">
            <a:spLocks/>
          </p:cNvSpPr>
          <p:nvPr/>
        </p:nvSpPr>
        <p:spPr>
          <a:xfrm>
            <a:off x="1232001" y="5294397"/>
            <a:ext cx="450429" cy="422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b="1" dirty="0">
                <a:solidFill>
                  <a:schemeClr val="accent6"/>
                </a:solidFill>
                <a:latin typeface="+mn-lt"/>
              </a:rPr>
              <a:t>$</a:t>
            </a:r>
          </a:p>
        </p:txBody>
      </p:sp>
      <p:pic>
        <p:nvPicPr>
          <p:cNvPr id="26" name="Graphic 25" descr="Bank Check">
            <a:extLst>
              <a:ext uri="{FF2B5EF4-FFF2-40B4-BE49-F238E27FC236}">
                <a16:creationId xmlns:a16="http://schemas.microsoft.com/office/drawing/2014/main" id="{FB658617-DFD6-4B6B-AC3D-D4022A88816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7034" y="3429000"/>
            <a:ext cx="895506" cy="89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47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202F39-26BE-47DF-BC6D-582CF5D489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1A1B46-CF46-4863-BA40-5116CCBCE977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472F774-5719-40F2-B65C-F947AD6D7F7F}"/>
              </a:ext>
            </a:extLst>
          </p:cNvPr>
          <p:cNvGrpSpPr/>
          <p:nvPr/>
        </p:nvGrpSpPr>
        <p:grpSpPr>
          <a:xfrm>
            <a:off x="609600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9" name="Content Placeholder 2">
              <a:extLst>
                <a:ext uri="{FF2B5EF4-FFF2-40B4-BE49-F238E27FC236}">
                  <a16:creationId xmlns:a16="http://schemas.microsoft.com/office/drawing/2014/main" id="{6948E629-22E3-4754-8C5F-F49BF56B08B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46627935"/>
                </p:ext>
              </p:extLst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7" name="Graphic 6" descr="Document">
              <a:extLst>
                <a:ext uri="{FF2B5EF4-FFF2-40B4-BE49-F238E27FC236}">
                  <a16:creationId xmlns:a16="http://schemas.microsoft.com/office/drawing/2014/main" id="{13E41161-A071-477B-8E0C-05BE46640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3683" y="687219"/>
              <a:ext cx="603620" cy="603620"/>
            </a:xfrm>
            <a:prstGeom prst="rect">
              <a:avLst/>
            </a:prstGeom>
          </p:spPr>
        </p:pic>
        <p:sp>
          <p:nvSpPr>
            <p:cNvPr id="8" name="Title 7">
              <a:extLst>
                <a:ext uri="{FF2B5EF4-FFF2-40B4-BE49-F238E27FC236}">
                  <a16:creationId xmlns:a16="http://schemas.microsoft.com/office/drawing/2014/main" id="{AFE4E2C7-9C84-40E9-A80E-493059C218DB}"/>
                </a:ext>
              </a:extLst>
            </p:cNvPr>
            <p:cNvSpPr txBox="1">
              <a:spLocks/>
            </p:cNvSpPr>
            <p:nvPr/>
          </p:nvSpPr>
          <p:spPr>
            <a:xfrm>
              <a:off x="1079402" y="588579"/>
              <a:ext cx="323004" cy="43027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325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B6AE5D-E84D-49AE-A670-114E6D3A6E25}"/>
              </a:ext>
            </a:extLst>
          </p:cNvPr>
          <p:cNvGrpSpPr/>
          <p:nvPr/>
        </p:nvGrpSpPr>
        <p:grpSpPr>
          <a:xfrm>
            <a:off x="609600" y="2651550"/>
            <a:ext cx="6381559" cy="3941158"/>
            <a:chOff x="1848104" y="1707410"/>
            <a:chExt cx="5398032" cy="2872087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AB7E0522-0C18-4CD9-B313-D5CD5066D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7D49295-F495-423A-A842-5A9CDD970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E40CA51-00F8-4D3B-9B59-0E1CC29AF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7234E537-87C0-4BC3-B0FE-AB2FE22F0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B69EA1AE-B239-4E67-807F-5096C4B21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9412681E-9648-4A67-BAEB-50A5E4765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744C021E-E940-472B-B68D-4F5750E32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019F17E-8767-40C4-9C0E-B3D58981A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996D9D8A-4854-4E50-803C-8BF556F97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B3AA5A0-FC83-4EBA-AE8B-FDFED4FFB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03C36EC-2911-48AF-B259-6708C6613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31383A9B-5E3A-43A3-B4C3-A8FF491C1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BED84ABC-56DE-4C24-92E3-115A5E49E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E6186F8A-1AF6-4758-95AD-7FE0DC9DC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27AE03A1-3998-441D-AB93-DB6EA4F4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34F967D5-33D5-4ED9-8300-641CC36DF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Box 97">
              <a:extLst>
                <a:ext uri="{FF2B5EF4-FFF2-40B4-BE49-F238E27FC236}">
                  <a16:creationId xmlns:a16="http://schemas.microsoft.com/office/drawing/2014/main" id="{62EC138E-4A96-4063-A7AF-0BCA5AB3D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29" name="Text Box 98">
              <a:extLst>
                <a:ext uri="{FF2B5EF4-FFF2-40B4-BE49-F238E27FC236}">
                  <a16:creationId xmlns:a16="http://schemas.microsoft.com/office/drawing/2014/main" id="{2F7CB491-1643-4A81-924D-1F1380549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0" name="Line 99">
              <a:extLst>
                <a:ext uri="{FF2B5EF4-FFF2-40B4-BE49-F238E27FC236}">
                  <a16:creationId xmlns:a16="http://schemas.microsoft.com/office/drawing/2014/main" id="{343BD6C3-B28F-4003-BE19-B9BC3110C2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00">
              <a:extLst>
                <a:ext uri="{FF2B5EF4-FFF2-40B4-BE49-F238E27FC236}">
                  <a16:creationId xmlns:a16="http://schemas.microsoft.com/office/drawing/2014/main" id="{61413B84-8010-466D-B3B3-7623E5964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34F7EC6-F64C-4C98-A99B-CA4B43BBBE45}"/>
              </a:ext>
            </a:extLst>
          </p:cNvPr>
          <p:cNvSpPr txBox="1">
            <a:spLocks/>
          </p:cNvSpPr>
          <p:nvPr/>
        </p:nvSpPr>
        <p:spPr>
          <a:xfrm>
            <a:off x="609600" y="1709617"/>
            <a:ext cx="10888718" cy="1154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Mississippi: </a:t>
            </a:r>
            <a:r>
              <a:rPr lang="en-US" b="1" dirty="0"/>
              <a:t>Dyslexia Program Grant: $225,000 (FY18)</a:t>
            </a: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Texas: </a:t>
            </a:r>
            <a:r>
              <a:rPr lang="en-US" b="1" dirty="0"/>
              <a:t>2018-19 Services to Students with Dyslexia Grant: $10 million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9EFDD5F-20BF-4C08-AC3A-0870495C0D8B}"/>
              </a:ext>
            </a:extLst>
          </p:cNvPr>
          <p:cNvSpPr txBox="1">
            <a:spLocks/>
          </p:cNvSpPr>
          <p:nvPr/>
        </p:nvSpPr>
        <p:spPr>
          <a:xfrm>
            <a:off x="7196653" y="1684282"/>
            <a:ext cx="4385746" cy="4832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Mississippi: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Three-year competitive grants awarded for implementing dyslexia programs in K-6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Texas:</a:t>
            </a:r>
          </a:p>
          <a:p>
            <a:pPr marL="0" indent="0">
              <a:buNone/>
            </a:pPr>
            <a:r>
              <a:rPr lang="en-US" sz="2000" dirty="0"/>
              <a:t>One-time startup funding for innovative school-level models of instruction for students with dyslexia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495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BB045-0C02-477B-BC3A-C895200D9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53" y="1684282"/>
            <a:ext cx="4385746" cy="48321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br>
              <a:rPr lang="en-US" sz="2000" dirty="0"/>
            </a:br>
            <a:r>
              <a:rPr lang="en-US" dirty="0"/>
              <a:t>Provides scholarship money for students with diagnosed dyslexia to attend an approved school with a dyslexia program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Served 210 students in 17-18</a:t>
            </a:r>
          </a:p>
          <a:p>
            <a:pPr marL="0" indent="0">
              <a:buNone/>
            </a:pPr>
            <a:r>
              <a:rPr lang="en-US" dirty="0"/>
              <a:t>Average grant: approx. $4,909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202F39-26BE-47DF-BC6D-582CF5D489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1A1B46-CF46-4863-BA40-5116CCBCE977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472F774-5719-40F2-B65C-F947AD6D7F7F}"/>
              </a:ext>
            </a:extLst>
          </p:cNvPr>
          <p:cNvGrpSpPr/>
          <p:nvPr/>
        </p:nvGrpSpPr>
        <p:grpSpPr>
          <a:xfrm>
            <a:off x="609600" y="111731"/>
            <a:ext cx="11582400" cy="1474080"/>
            <a:chOff x="609600" y="210207"/>
            <a:chExt cx="10888718" cy="1474080"/>
          </a:xfrm>
        </p:grpSpPr>
        <p:graphicFrame>
          <p:nvGraphicFramePr>
            <p:cNvPr id="9" name="Content Placeholder 2">
              <a:extLst>
                <a:ext uri="{FF2B5EF4-FFF2-40B4-BE49-F238E27FC236}">
                  <a16:creationId xmlns:a16="http://schemas.microsoft.com/office/drawing/2014/main" id="{6948E629-22E3-4754-8C5F-F49BF56B08B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00860449"/>
                </p:ext>
              </p:extLst>
            </p:nvPr>
          </p:nvGraphicFramePr>
          <p:xfrm>
            <a:off x="609600" y="210207"/>
            <a:ext cx="10888718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8" name="Title 7">
              <a:extLst>
                <a:ext uri="{FF2B5EF4-FFF2-40B4-BE49-F238E27FC236}">
                  <a16:creationId xmlns:a16="http://schemas.microsoft.com/office/drawing/2014/main" id="{AFE4E2C7-9C84-40E9-A80E-493059C218DB}"/>
                </a:ext>
              </a:extLst>
            </p:cNvPr>
            <p:cNvSpPr txBox="1">
              <a:spLocks/>
            </p:cNvSpPr>
            <p:nvPr/>
          </p:nvSpPr>
          <p:spPr>
            <a:xfrm>
              <a:off x="1079402" y="588579"/>
              <a:ext cx="323004" cy="43027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325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7200" b="1" dirty="0">
                <a:solidFill>
                  <a:schemeClr val="accent6"/>
                </a:solidFill>
                <a:latin typeface="+mn-l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B6AE5D-E84D-49AE-A670-114E6D3A6E25}"/>
              </a:ext>
            </a:extLst>
          </p:cNvPr>
          <p:cNvGrpSpPr/>
          <p:nvPr/>
        </p:nvGrpSpPr>
        <p:grpSpPr>
          <a:xfrm>
            <a:off x="609600" y="2651550"/>
            <a:ext cx="6381559" cy="3941158"/>
            <a:chOff x="1848104" y="1707410"/>
            <a:chExt cx="5398032" cy="2872087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AB7E0522-0C18-4CD9-B313-D5CD5066D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7D49295-F495-423A-A842-5A9CDD970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E40CA51-00F8-4D3B-9B59-0E1CC29AF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7234E537-87C0-4BC3-B0FE-AB2FE22F0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B69EA1AE-B239-4E67-807F-5096C4B21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9412681E-9648-4A67-BAEB-50A5E4765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744C021E-E940-472B-B68D-4F5750E32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019F17E-8767-40C4-9C0E-B3D58981A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996D9D8A-4854-4E50-803C-8BF556F97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B3AA5A0-FC83-4EBA-AE8B-FDFED4FFB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03C36EC-2911-48AF-B259-6708C6613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31383A9B-5E3A-43A3-B4C3-A8FF491C1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BED84ABC-56DE-4C24-92E3-115A5E49E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E6186F8A-1AF6-4758-95AD-7FE0DC9DC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27AE03A1-3998-441D-AB93-DB6EA4F4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34F967D5-33D5-4ED9-8300-641CC36DF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Box 97">
              <a:extLst>
                <a:ext uri="{FF2B5EF4-FFF2-40B4-BE49-F238E27FC236}">
                  <a16:creationId xmlns:a16="http://schemas.microsoft.com/office/drawing/2014/main" id="{62EC138E-4A96-4063-A7AF-0BCA5AB3D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29" name="Text Box 98">
              <a:extLst>
                <a:ext uri="{FF2B5EF4-FFF2-40B4-BE49-F238E27FC236}">
                  <a16:creationId xmlns:a16="http://schemas.microsoft.com/office/drawing/2014/main" id="{2F7CB491-1643-4A81-924D-1F1380549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0" name="Line 99">
              <a:extLst>
                <a:ext uri="{FF2B5EF4-FFF2-40B4-BE49-F238E27FC236}">
                  <a16:creationId xmlns:a16="http://schemas.microsoft.com/office/drawing/2014/main" id="{343BD6C3-B28F-4003-BE19-B9BC3110C2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00">
              <a:extLst>
                <a:ext uri="{FF2B5EF4-FFF2-40B4-BE49-F238E27FC236}">
                  <a16:creationId xmlns:a16="http://schemas.microsoft.com/office/drawing/2014/main" id="{61413B84-8010-466D-B3B3-7623E5964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34F7EC6-F64C-4C98-A99B-CA4B43BBBE45}"/>
              </a:ext>
            </a:extLst>
          </p:cNvPr>
          <p:cNvSpPr txBox="1">
            <a:spLocks/>
          </p:cNvSpPr>
          <p:nvPr/>
        </p:nvSpPr>
        <p:spPr>
          <a:xfrm>
            <a:off x="609600" y="1709617"/>
            <a:ext cx="10888718" cy="633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Mississippi: </a:t>
            </a:r>
            <a:r>
              <a:rPr lang="en-US" b="1" dirty="0"/>
              <a:t>Dyslexia Therapy Scholarship: $1.03 million (FY18)</a:t>
            </a:r>
          </a:p>
        </p:txBody>
      </p:sp>
      <p:pic>
        <p:nvPicPr>
          <p:cNvPr id="34" name="Graphic 33" descr="Bank Check">
            <a:extLst>
              <a:ext uri="{FF2B5EF4-FFF2-40B4-BE49-F238E27FC236}">
                <a16:creationId xmlns:a16="http://schemas.microsoft.com/office/drawing/2014/main" id="{1B58F121-E2AC-45AD-9CDA-32C1A57C6C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5003" y="450945"/>
            <a:ext cx="770156" cy="7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13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3A9491-915B-44D8-92AE-CB707099C54E}"/>
              </a:ext>
            </a:extLst>
          </p:cNvPr>
          <p:cNvGrpSpPr/>
          <p:nvPr/>
        </p:nvGrpSpPr>
        <p:grpSpPr>
          <a:xfrm>
            <a:off x="609600" y="111735"/>
            <a:ext cx="11582400" cy="1474080"/>
            <a:chOff x="609600" y="-14877"/>
            <a:chExt cx="11582400" cy="1474080"/>
          </a:xfrm>
        </p:grpSpPr>
        <p:graphicFrame>
          <p:nvGraphicFramePr>
            <p:cNvPr id="9" name="Content Placeholder 2">
              <a:extLst>
                <a:ext uri="{FF2B5EF4-FFF2-40B4-BE49-F238E27FC236}">
                  <a16:creationId xmlns:a16="http://schemas.microsoft.com/office/drawing/2014/main" id="{6948E629-22E3-4754-8C5F-F49BF56B08BD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609600" y="-14877"/>
            <a:ext cx="11582400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Title 7">
              <a:extLst>
                <a:ext uri="{FF2B5EF4-FFF2-40B4-BE49-F238E27FC236}">
                  <a16:creationId xmlns:a16="http://schemas.microsoft.com/office/drawing/2014/main" id="{F54C0BED-F86A-4B43-98E7-2C8F115D60F2}"/>
                </a:ext>
              </a:extLst>
            </p:cNvPr>
            <p:cNvSpPr txBox="1">
              <a:spLocks/>
            </p:cNvSpPr>
            <p:nvPr/>
          </p:nvSpPr>
          <p:spPr>
            <a:xfrm>
              <a:off x="639864" y="416970"/>
              <a:ext cx="795790" cy="7458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700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  <p:sp>
          <p:nvSpPr>
            <p:cNvPr id="11" name="Title 7">
              <a:extLst>
                <a:ext uri="{FF2B5EF4-FFF2-40B4-BE49-F238E27FC236}">
                  <a16:creationId xmlns:a16="http://schemas.microsoft.com/office/drawing/2014/main" id="{86725FBF-546B-40F1-8731-0EA306A2952F}"/>
                </a:ext>
              </a:extLst>
            </p:cNvPr>
            <p:cNvSpPr txBox="1">
              <a:spLocks/>
            </p:cNvSpPr>
            <p:nvPr/>
          </p:nvSpPr>
          <p:spPr>
            <a:xfrm>
              <a:off x="978466" y="293522"/>
              <a:ext cx="497962" cy="5534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475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  <p:sp>
          <p:nvSpPr>
            <p:cNvPr id="12" name="Title 7">
              <a:extLst>
                <a:ext uri="{FF2B5EF4-FFF2-40B4-BE49-F238E27FC236}">
                  <a16:creationId xmlns:a16="http://schemas.microsoft.com/office/drawing/2014/main" id="{6D5CDC66-54D0-4C3F-ACF3-C9DF8F076FC7}"/>
                </a:ext>
              </a:extLst>
            </p:cNvPr>
            <p:cNvSpPr txBox="1">
              <a:spLocks/>
            </p:cNvSpPr>
            <p:nvPr/>
          </p:nvSpPr>
          <p:spPr>
            <a:xfrm>
              <a:off x="1069289" y="761272"/>
              <a:ext cx="395394" cy="3846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325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A202F39-26BE-47DF-BC6D-582CF5D489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1A1B46-CF46-4863-BA40-5116CCBCE977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B01E10-81E0-4A50-835A-CC26390413EB}"/>
              </a:ext>
            </a:extLst>
          </p:cNvPr>
          <p:cNvGrpSpPr/>
          <p:nvPr/>
        </p:nvGrpSpPr>
        <p:grpSpPr>
          <a:xfrm>
            <a:off x="609600" y="2651550"/>
            <a:ext cx="6381559" cy="3941158"/>
            <a:chOff x="1848104" y="1707410"/>
            <a:chExt cx="5398032" cy="2872087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E330804F-16F0-435A-8E72-6EC353F33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50367D0-300C-4FF4-A0EE-BEBD5DE4A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3068DAF-CE4B-4C4F-9579-6401DECEF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65FD32F3-9938-4837-81A4-DBC51B8A5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4F14741-2622-4763-9409-11755156B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1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995B7484-94EC-4C90-97B7-24868B5F8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BBF17B44-C4EE-4EEB-B290-4161523CE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923D4C9-5904-40EF-B8C3-1F96B5F76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E6FACBFB-AA77-408B-817D-A9D5B6022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BF69AEB3-6A1F-465B-BBF9-F5E289C7B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DA2EBD5A-6D2D-4064-87D2-DAD83A76B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B2ABAA29-F1C9-43A4-895A-C75F9CECA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7BC11BEA-0A78-4B6C-8711-D05DB1D44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D0188B8F-FAA2-4436-BBBC-586832420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B129720-9400-4A61-9375-69D3DF4AD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DF8E951E-879B-4304-9206-8DAE45698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Box 97">
              <a:extLst>
                <a:ext uri="{FF2B5EF4-FFF2-40B4-BE49-F238E27FC236}">
                  <a16:creationId xmlns:a16="http://schemas.microsoft.com/office/drawing/2014/main" id="{E1EF3564-5A1F-4B69-BDD3-3957B72BB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31" name="Text Box 98">
              <a:extLst>
                <a:ext uri="{FF2B5EF4-FFF2-40B4-BE49-F238E27FC236}">
                  <a16:creationId xmlns:a16="http://schemas.microsoft.com/office/drawing/2014/main" id="{5F98D63C-924B-4527-98D5-7EE5B42C5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2" name="Line 99">
              <a:extLst>
                <a:ext uri="{FF2B5EF4-FFF2-40B4-BE49-F238E27FC236}">
                  <a16:creationId xmlns:a16="http://schemas.microsoft.com/office/drawing/2014/main" id="{C27E62B6-BEBA-4E19-8688-9DE4387AE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00">
              <a:extLst>
                <a:ext uri="{FF2B5EF4-FFF2-40B4-BE49-F238E27FC236}">
                  <a16:creationId xmlns:a16="http://schemas.microsoft.com/office/drawing/2014/main" id="{9345E16F-0A4B-44EE-A106-4D04493FE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0CD0EC5-690B-4658-9FA5-67A65DEE2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53" y="1684282"/>
            <a:ext cx="4385746" cy="48321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dirty="0"/>
              <a:t>Kentucky:</a:t>
            </a:r>
          </a:p>
          <a:p>
            <a:pPr marL="0" indent="0">
              <a:buNone/>
            </a:pPr>
            <a:r>
              <a:rPr lang="en-US" sz="2000" dirty="0"/>
              <a:t>Currently awards $50,000 per school to 301 elementary schools for intensive reading intervention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dirty="0"/>
              <a:t>North Carolina:</a:t>
            </a:r>
          </a:p>
          <a:p>
            <a:pPr marL="0" indent="0">
              <a:buNone/>
            </a:pPr>
            <a:r>
              <a:rPr lang="en-US" sz="2000" dirty="0"/>
              <a:t>In 2018-19, part of funds used to train 400 master literacy trainers in structured literacy intervention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F70EA64-F883-4682-B8C8-17BFB48590CC}"/>
              </a:ext>
            </a:extLst>
          </p:cNvPr>
          <p:cNvSpPr txBox="1">
            <a:spLocks/>
          </p:cNvSpPr>
          <p:nvPr/>
        </p:nvSpPr>
        <p:spPr>
          <a:xfrm>
            <a:off x="609600" y="1638367"/>
            <a:ext cx="11347938" cy="1106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Kentucky: </a:t>
            </a:r>
            <a:r>
              <a:rPr lang="en-US" b="1" dirty="0"/>
              <a:t>Read to Achieve grants to districts: $15 million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North Carolina: </a:t>
            </a:r>
            <a:r>
              <a:rPr lang="en-US" b="1" dirty="0"/>
              <a:t>Read to Achieve early literacy funds: $15 million </a:t>
            </a:r>
          </a:p>
        </p:txBody>
      </p:sp>
    </p:spTree>
    <p:extLst>
      <p:ext uri="{BB962C8B-B14F-4D97-AF65-F5344CB8AC3E}">
        <p14:creationId xmlns:p14="http://schemas.microsoft.com/office/powerpoint/2010/main" val="362806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3A9491-915B-44D8-92AE-CB707099C54E}"/>
              </a:ext>
            </a:extLst>
          </p:cNvPr>
          <p:cNvGrpSpPr/>
          <p:nvPr/>
        </p:nvGrpSpPr>
        <p:grpSpPr>
          <a:xfrm>
            <a:off x="609600" y="111735"/>
            <a:ext cx="11582400" cy="1474080"/>
            <a:chOff x="609600" y="-14877"/>
            <a:chExt cx="11582400" cy="1474080"/>
          </a:xfrm>
        </p:grpSpPr>
        <p:graphicFrame>
          <p:nvGraphicFramePr>
            <p:cNvPr id="9" name="Content Placeholder 2">
              <a:extLst>
                <a:ext uri="{FF2B5EF4-FFF2-40B4-BE49-F238E27FC236}">
                  <a16:creationId xmlns:a16="http://schemas.microsoft.com/office/drawing/2014/main" id="{6948E629-22E3-4754-8C5F-F49BF56B08B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83658753"/>
                </p:ext>
              </p:extLst>
            </p:nvPr>
          </p:nvGraphicFramePr>
          <p:xfrm>
            <a:off x="609600" y="-14877"/>
            <a:ext cx="11582400" cy="1474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Title 7">
              <a:extLst>
                <a:ext uri="{FF2B5EF4-FFF2-40B4-BE49-F238E27FC236}">
                  <a16:creationId xmlns:a16="http://schemas.microsoft.com/office/drawing/2014/main" id="{F54C0BED-F86A-4B43-98E7-2C8F115D60F2}"/>
                </a:ext>
              </a:extLst>
            </p:cNvPr>
            <p:cNvSpPr txBox="1">
              <a:spLocks/>
            </p:cNvSpPr>
            <p:nvPr/>
          </p:nvSpPr>
          <p:spPr>
            <a:xfrm>
              <a:off x="639864" y="416970"/>
              <a:ext cx="795790" cy="7458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700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  <p:sp>
          <p:nvSpPr>
            <p:cNvPr id="11" name="Title 7">
              <a:extLst>
                <a:ext uri="{FF2B5EF4-FFF2-40B4-BE49-F238E27FC236}">
                  <a16:creationId xmlns:a16="http://schemas.microsoft.com/office/drawing/2014/main" id="{86725FBF-546B-40F1-8731-0EA306A2952F}"/>
                </a:ext>
              </a:extLst>
            </p:cNvPr>
            <p:cNvSpPr txBox="1">
              <a:spLocks/>
            </p:cNvSpPr>
            <p:nvPr/>
          </p:nvSpPr>
          <p:spPr>
            <a:xfrm>
              <a:off x="978466" y="293522"/>
              <a:ext cx="497962" cy="5534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475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  <p:sp>
          <p:nvSpPr>
            <p:cNvPr id="12" name="Title 7">
              <a:extLst>
                <a:ext uri="{FF2B5EF4-FFF2-40B4-BE49-F238E27FC236}">
                  <a16:creationId xmlns:a16="http://schemas.microsoft.com/office/drawing/2014/main" id="{6D5CDC66-54D0-4C3F-ACF3-C9DF8F076FC7}"/>
                </a:ext>
              </a:extLst>
            </p:cNvPr>
            <p:cNvSpPr txBox="1">
              <a:spLocks/>
            </p:cNvSpPr>
            <p:nvPr/>
          </p:nvSpPr>
          <p:spPr>
            <a:xfrm>
              <a:off x="1069289" y="761272"/>
              <a:ext cx="395394" cy="3846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32500" lnSpcReduction="20000"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200" b="1" dirty="0">
                  <a:solidFill>
                    <a:schemeClr val="accent6"/>
                  </a:solidFill>
                  <a:latin typeface="+mn-lt"/>
                </a:rPr>
                <a:t>$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A202F39-26BE-47DF-BC6D-582CF5D489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1A1B46-CF46-4863-BA40-5116CCBCE977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B01E10-81E0-4A50-835A-CC26390413EB}"/>
              </a:ext>
            </a:extLst>
          </p:cNvPr>
          <p:cNvGrpSpPr/>
          <p:nvPr/>
        </p:nvGrpSpPr>
        <p:grpSpPr>
          <a:xfrm>
            <a:off x="609600" y="2651550"/>
            <a:ext cx="6381559" cy="3941158"/>
            <a:chOff x="1848104" y="1707410"/>
            <a:chExt cx="5398032" cy="2872087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E330804F-16F0-435A-8E72-6EC353F33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50367D0-300C-4FF4-A0EE-BEBD5DE4A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3068DAF-CE4B-4C4F-9579-6401DECEF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65FD32F3-9938-4837-81A4-DBC51B8A5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4F14741-2622-4763-9409-11755156B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5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995B7484-94EC-4C90-97B7-24868B5F8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BBF17B44-C4EE-4EEB-B290-4161523CE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923D4C9-5904-40EF-B8C3-1F96B5F76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E6FACBFB-AA77-408B-817D-A9D5B6022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BF69AEB3-6A1F-465B-BBF9-F5E289C7B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DA2EBD5A-6D2D-4064-87D2-DAD83A76B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B2ABAA29-F1C9-43A4-895A-C75F9CECA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7BC11BEA-0A78-4B6C-8711-D05DB1D44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D0188B8F-FAA2-4436-BBBC-586832420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B129720-9400-4A61-9375-69D3DF4AD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DF8E951E-879B-4304-9206-8DAE45698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Box 97">
              <a:extLst>
                <a:ext uri="{FF2B5EF4-FFF2-40B4-BE49-F238E27FC236}">
                  <a16:creationId xmlns:a16="http://schemas.microsoft.com/office/drawing/2014/main" id="{E1EF3564-5A1F-4B69-BDD3-3957B72BB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31" name="Text Box 98">
              <a:extLst>
                <a:ext uri="{FF2B5EF4-FFF2-40B4-BE49-F238E27FC236}">
                  <a16:creationId xmlns:a16="http://schemas.microsoft.com/office/drawing/2014/main" id="{5F98D63C-924B-4527-98D5-7EE5B42C5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2" name="Line 99">
              <a:extLst>
                <a:ext uri="{FF2B5EF4-FFF2-40B4-BE49-F238E27FC236}">
                  <a16:creationId xmlns:a16="http://schemas.microsoft.com/office/drawing/2014/main" id="{C27E62B6-BEBA-4E19-8688-9DE4387AE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00">
              <a:extLst>
                <a:ext uri="{FF2B5EF4-FFF2-40B4-BE49-F238E27FC236}">
                  <a16:creationId xmlns:a16="http://schemas.microsoft.com/office/drawing/2014/main" id="{9345E16F-0A4B-44EE-A106-4D04493FE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F70EA64-F883-4682-B8C8-17BFB48590CC}"/>
              </a:ext>
            </a:extLst>
          </p:cNvPr>
          <p:cNvSpPr txBox="1">
            <a:spLocks/>
          </p:cNvSpPr>
          <p:nvPr/>
        </p:nvSpPr>
        <p:spPr>
          <a:xfrm>
            <a:off x="609600" y="1638367"/>
            <a:ext cx="11347938" cy="1106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Florida: </a:t>
            </a:r>
            <a:r>
              <a:rPr lang="en-US" dirty="0"/>
              <a:t>Research-based Reading Instruction Allocation:</a:t>
            </a:r>
            <a:r>
              <a:rPr lang="en-US" b="1" dirty="0"/>
              <a:t> $130 million</a:t>
            </a:r>
            <a:r>
              <a:rPr lang="en-US" dirty="0"/>
              <a:t> (FY19)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Georgia: </a:t>
            </a:r>
            <a:r>
              <a:rPr lang="en-US" dirty="0"/>
              <a:t>Early Intervention Program:</a:t>
            </a:r>
            <a:r>
              <a:rPr lang="en-US" b="1" dirty="0"/>
              <a:t> $627 million </a:t>
            </a:r>
            <a:r>
              <a:rPr lang="en-US" dirty="0"/>
              <a:t>(state funds, FY 19)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0CD0EC5-690B-4658-9FA5-67A65DEE2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53" y="1684282"/>
            <a:ext cx="4385746" cy="48321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dirty="0"/>
              <a:t>Florida:</a:t>
            </a:r>
          </a:p>
          <a:p>
            <a:pPr marL="0" indent="0">
              <a:buNone/>
            </a:pPr>
            <a:r>
              <a:rPr lang="en-US" sz="2000" dirty="0"/>
              <a:t>Funds must be used to provide evidence-based reading instruction and intervention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dirty="0"/>
              <a:t>Georgia:</a:t>
            </a:r>
          </a:p>
          <a:p>
            <a:pPr marL="0" indent="0">
              <a:buNone/>
            </a:pPr>
            <a:r>
              <a:rPr lang="en-US" sz="2000" dirty="0"/>
              <a:t>Funds must be used to provide accelerated instruction for students at risk in reading and math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377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6948E629-22E3-4754-8C5F-F49BF56B08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117954"/>
              </p:ext>
            </p:extLst>
          </p:nvPr>
        </p:nvGraphicFramePr>
        <p:xfrm>
          <a:off x="609600" y="111735"/>
          <a:ext cx="11582400" cy="147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A202F39-26BE-47DF-BC6D-582CF5D489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6381471"/>
            <a:ext cx="1224245" cy="410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1A1B46-CF46-4863-BA40-5116CCBCE977}"/>
              </a:ext>
            </a:extLst>
          </p:cNvPr>
          <p:cNvSpPr/>
          <p:nvPr/>
        </p:nvSpPr>
        <p:spPr>
          <a:xfrm>
            <a:off x="-121920" y="-111760"/>
            <a:ext cx="33528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B01E10-81E0-4A50-835A-CC26390413EB}"/>
              </a:ext>
            </a:extLst>
          </p:cNvPr>
          <p:cNvGrpSpPr/>
          <p:nvPr/>
        </p:nvGrpSpPr>
        <p:grpSpPr>
          <a:xfrm>
            <a:off x="609600" y="2651550"/>
            <a:ext cx="6381559" cy="3941158"/>
            <a:chOff x="1848104" y="1707410"/>
            <a:chExt cx="5398032" cy="2872087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E330804F-16F0-435A-8E72-6EC353F33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742" y="1825184"/>
              <a:ext cx="652463" cy="331788"/>
            </a:xfrm>
            <a:custGeom>
              <a:avLst/>
              <a:gdLst/>
              <a:ahLst/>
              <a:cxnLst>
                <a:cxn ang="0">
                  <a:pos x="456" y="121"/>
                </a:cxn>
                <a:cxn ang="0">
                  <a:pos x="460" y="128"/>
                </a:cxn>
                <a:cxn ang="0">
                  <a:pos x="473" y="150"/>
                </a:cxn>
                <a:cxn ang="0">
                  <a:pos x="442" y="183"/>
                </a:cxn>
                <a:cxn ang="0">
                  <a:pos x="394" y="201"/>
                </a:cxn>
                <a:cxn ang="0">
                  <a:pos x="376" y="179"/>
                </a:cxn>
                <a:cxn ang="0">
                  <a:pos x="358" y="176"/>
                </a:cxn>
                <a:cxn ang="0">
                  <a:pos x="341" y="157"/>
                </a:cxn>
                <a:cxn ang="0">
                  <a:pos x="336" y="146"/>
                </a:cxn>
                <a:cxn ang="0">
                  <a:pos x="310" y="55"/>
                </a:cxn>
                <a:cxn ang="0">
                  <a:pos x="318" y="36"/>
                </a:cxn>
                <a:cxn ang="0">
                  <a:pos x="305" y="47"/>
                </a:cxn>
                <a:cxn ang="0">
                  <a:pos x="314" y="69"/>
                </a:cxn>
                <a:cxn ang="0">
                  <a:pos x="314" y="80"/>
                </a:cxn>
                <a:cxn ang="0">
                  <a:pos x="301" y="110"/>
                </a:cxn>
                <a:cxn ang="0">
                  <a:pos x="327" y="146"/>
                </a:cxn>
                <a:cxn ang="0">
                  <a:pos x="327" y="161"/>
                </a:cxn>
                <a:cxn ang="0">
                  <a:pos x="336" y="172"/>
                </a:cxn>
                <a:cxn ang="0">
                  <a:pos x="349" y="190"/>
                </a:cxn>
                <a:cxn ang="0">
                  <a:pos x="248" y="172"/>
                </a:cxn>
                <a:cxn ang="0">
                  <a:pos x="256" y="110"/>
                </a:cxn>
                <a:cxn ang="0">
                  <a:pos x="172" y="91"/>
                </a:cxn>
                <a:cxn ang="0">
                  <a:pos x="172" y="69"/>
                </a:cxn>
                <a:cxn ang="0">
                  <a:pos x="141" y="62"/>
                </a:cxn>
                <a:cxn ang="0">
                  <a:pos x="8" y="128"/>
                </a:cxn>
                <a:cxn ang="0">
                  <a:pos x="0" y="73"/>
                </a:cxn>
                <a:cxn ang="0">
                  <a:pos x="349" y="0"/>
                </a:cxn>
                <a:cxn ang="0">
                  <a:pos x="354" y="11"/>
                </a:cxn>
                <a:cxn ang="0">
                  <a:pos x="407" y="139"/>
                </a:cxn>
                <a:cxn ang="0">
                  <a:pos x="456" y="121"/>
                </a:cxn>
              </a:cxnLst>
              <a:rect l="0" t="0" r="r" b="b"/>
              <a:pathLst>
                <a:path w="473" h="201">
                  <a:moveTo>
                    <a:pt x="456" y="121"/>
                  </a:moveTo>
                  <a:lnTo>
                    <a:pt x="460" y="128"/>
                  </a:lnTo>
                  <a:lnTo>
                    <a:pt x="473" y="150"/>
                  </a:lnTo>
                  <a:lnTo>
                    <a:pt x="442" y="183"/>
                  </a:lnTo>
                  <a:lnTo>
                    <a:pt x="394" y="201"/>
                  </a:lnTo>
                  <a:lnTo>
                    <a:pt x="376" y="179"/>
                  </a:lnTo>
                  <a:lnTo>
                    <a:pt x="358" y="176"/>
                  </a:lnTo>
                  <a:lnTo>
                    <a:pt x="341" y="157"/>
                  </a:lnTo>
                  <a:lnTo>
                    <a:pt x="336" y="146"/>
                  </a:lnTo>
                  <a:lnTo>
                    <a:pt x="310" y="55"/>
                  </a:lnTo>
                  <a:lnTo>
                    <a:pt x="318" y="36"/>
                  </a:lnTo>
                  <a:lnTo>
                    <a:pt x="305" y="47"/>
                  </a:lnTo>
                  <a:lnTo>
                    <a:pt x="314" y="69"/>
                  </a:lnTo>
                  <a:lnTo>
                    <a:pt x="314" y="80"/>
                  </a:lnTo>
                  <a:lnTo>
                    <a:pt x="301" y="110"/>
                  </a:lnTo>
                  <a:lnTo>
                    <a:pt x="327" y="146"/>
                  </a:lnTo>
                  <a:lnTo>
                    <a:pt x="327" y="161"/>
                  </a:lnTo>
                  <a:lnTo>
                    <a:pt x="336" y="172"/>
                  </a:lnTo>
                  <a:lnTo>
                    <a:pt x="349" y="190"/>
                  </a:lnTo>
                  <a:lnTo>
                    <a:pt x="248" y="172"/>
                  </a:lnTo>
                  <a:lnTo>
                    <a:pt x="256" y="110"/>
                  </a:lnTo>
                  <a:lnTo>
                    <a:pt x="172" y="91"/>
                  </a:lnTo>
                  <a:lnTo>
                    <a:pt x="172" y="69"/>
                  </a:lnTo>
                  <a:lnTo>
                    <a:pt x="141" y="62"/>
                  </a:lnTo>
                  <a:lnTo>
                    <a:pt x="8" y="128"/>
                  </a:lnTo>
                  <a:lnTo>
                    <a:pt x="0" y="73"/>
                  </a:lnTo>
                  <a:lnTo>
                    <a:pt x="349" y="0"/>
                  </a:lnTo>
                  <a:lnTo>
                    <a:pt x="354" y="11"/>
                  </a:lnTo>
                  <a:lnTo>
                    <a:pt x="407" y="139"/>
                  </a:lnTo>
                  <a:lnTo>
                    <a:pt x="456" y="121"/>
                  </a:lnTo>
                </a:path>
              </a:pathLst>
            </a:custGeom>
            <a:solidFill>
              <a:schemeClr val="accent1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50367D0-300C-4FF4-A0EE-BEBD5DE4A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404" y="1787084"/>
              <a:ext cx="177800" cy="2809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2" y="154"/>
                </a:cxn>
                <a:cxn ang="0">
                  <a:pos x="111" y="136"/>
                </a:cxn>
                <a:cxn ang="0">
                  <a:pos x="49" y="55"/>
                </a:cxn>
                <a:cxn ang="0">
                  <a:pos x="40" y="40"/>
                </a:cxn>
                <a:cxn ang="0">
                  <a:pos x="31" y="26"/>
                </a:cxn>
                <a:cxn ang="0">
                  <a:pos x="27" y="7"/>
                </a:cxn>
                <a:cxn ang="0">
                  <a:pos x="27" y="0"/>
                </a:cxn>
              </a:cxnLst>
              <a:rect l="0" t="0" r="r" b="b"/>
              <a:pathLst>
                <a:path w="111" h="154">
                  <a:moveTo>
                    <a:pt x="2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2" y="154"/>
                  </a:lnTo>
                  <a:lnTo>
                    <a:pt x="111" y="136"/>
                  </a:lnTo>
                  <a:lnTo>
                    <a:pt x="49" y="55"/>
                  </a:lnTo>
                  <a:lnTo>
                    <a:pt x="40" y="40"/>
                  </a:lnTo>
                  <a:lnTo>
                    <a:pt x="31" y="26"/>
                  </a:lnTo>
                  <a:lnTo>
                    <a:pt x="27" y="7"/>
                  </a:lnTo>
                  <a:lnTo>
                    <a:pt x="27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3068DAF-CE4B-4C4F-9579-6401DECEF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42" y="1902972"/>
              <a:ext cx="1027113" cy="630238"/>
            </a:xfrm>
            <a:custGeom>
              <a:avLst/>
              <a:gdLst/>
              <a:ahLst/>
              <a:cxnLst>
                <a:cxn ang="0">
                  <a:pos x="713" y="166"/>
                </a:cxn>
                <a:cxn ang="0">
                  <a:pos x="713" y="206"/>
                </a:cxn>
                <a:cxn ang="0">
                  <a:pos x="735" y="210"/>
                </a:cxn>
                <a:cxn ang="0">
                  <a:pos x="744" y="239"/>
                </a:cxn>
                <a:cxn ang="0">
                  <a:pos x="473" y="316"/>
                </a:cxn>
                <a:cxn ang="0">
                  <a:pos x="177" y="356"/>
                </a:cxn>
                <a:cxn ang="0">
                  <a:pos x="0" y="382"/>
                </a:cxn>
                <a:cxn ang="0">
                  <a:pos x="110" y="272"/>
                </a:cxn>
                <a:cxn ang="0">
                  <a:pos x="119" y="250"/>
                </a:cxn>
                <a:cxn ang="0">
                  <a:pos x="190" y="287"/>
                </a:cxn>
                <a:cxn ang="0">
                  <a:pos x="287" y="228"/>
                </a:cxn>
                <a:cxn ang="0">
                  <a:pos x="318" y="158"/>
                </a:cxn>
                <a:cxn ang="0">
                  <a:pos x="341" y="107"/>
                </a:cxn>
                <a:cxn ang="0">
                  <a:pos x="394" y="118"/>
                </a:cxn>
                <a:cxn ang="0">
                  <a:pos x="407" y="66"/>
                </a:cxn>
                <a:cxn ang="0">
                  <a:pos x="425" y="70"/>
                </a:cxn>
                <a:cxn ang="0">
                  <a:pos x="451" y="0"/>
                </a:cxn>
                <a:cxn ang="0">
                  <a:pos x="500" y="15"/>
                </a:cxn>
                <a:cxn ang="0">
                  <a:pos x="513" y="8"/>
                </a:cxn>
                <a:cxn ang="0">
                  <a:pos x="513" y="0"/>
                </a:cxn>
                <a:cxn ang="0">
                  <a:pos x="597" y="19"/>
                </a:cxn>
                <a:cxn ang="0">
                  <a:pos x="589" y="81"/>
                </a:cxn>
                <a:cxn ang="0">
                  <a:pos x="690" y="99"/>
                </a:cxn>
                <a:cxn ang="0">
                  <a:pos x="690" y="107"/>
                </a:cxn>
                <a:cxn ang="0">
                  <a:pos x="713" y="166"/>
                </a:cxn>
              </a:cxnLst>
              <a:rect l="0" t="0" r="r" b="b"/>
              <a:pathLst>
                <a:path w="744" h="382">
                  <a:moveTo>
                    <a:pt x="713" y="166"/>
                  </a:moveTo>
                  <a:lnTo>
                    <a:pt x="713" y="206"/>
                  </a:lnTo>
                  <a:lnTo>
                    <a:pt x="735" y="210"/>
                  </a:lnTo>
                  <a:lnTo>
                    <a:pt x="744" y="239"/>
                  </a:lnTo>
                  <a:lnTo>
                    <a:pt x="473" y="316"/>
                  </a:lnTo>
                  <a:lnTo>
                    <a:pt x="177" y="356"/>
                  </a:lnTo>
                  <a:lnTo>
                    <a:pt x="0" y="382"/>
                  </a:lnTo>
                  <a:lnTo>
                    <a:pt x="110" y="272"/>
                  </a:lnTo>
                  <a:lnTo>
                    <a:pt x="119" y="250"/>
                  </a:lnTo>
                  <a:lnTo>
                    <a:pt x="190" y="287"/>
                  </a:lnTo>
                  <a:lnTo>
                    <a:pt x="287" y="228"/>
                  </a:lnTo>
                  <a:lnTo>
                    <a:pt x="318" y="158"/>
                  </a:lnTo>
                  <a:lnTo>
                    <a:pt x="341" y="107"/>
                  </a:lnTo>
                  <a:lnTo>
                    <a:pt x="394" y="118"/>
                  </a:lnTo>
                  <a:lnTo>
                    <a:pt x="407" y="66"/>
                  </a:lnTo>
                  <a:lnTo>
                    <a:pt x="425" y="70"/>
                  </a:lnTo>
                  <a:lnTo>
                    <a:pt x="451" y="0"/>
                  </a:lnTo>
                  <a:lnTo>
                    <a:pt x="500" y="15"/>
                  </a:lnTo>
                  <a:lnTo>
                    <a:pt x="513" y="8"/>
                  </a:lnTo>
                  <a:lnTo>
                    <a:pt x="513" y="0"/>
                  </a:lnTo>
                  <a:lnTo>
                    <a:pt x="597" y="19"/>
                  </a:lnTo>
                  <a:lnTo>
                    <a:pt x="589" y="81"/>
                  </a:lnTo>
                  <a:lnTo>
                    <a:pt x="690" y="99"/>
                  </a:lnTo>
                  <a:lnTo>
                    <a:pt x="690" y="107"/>
                  </a:lnTo>
                  <a:lnTo>
                    <a:pt x="713" y="166"/>
                  </a:lnTo>
                </a:path>
              </a:pathLst>
            </a:custGeom>
            <a:solidFill>
              <a:schemeClr val="accent1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65FD32F3-9938-4837-81A4-DBC51B8A5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817" y="2276034"/>
              <a:ext cx="1169988" cy="584200"/>
            </a:xfrm>
            <a:custGeom>
              <a:avLst/>
              <a:gdLst/>
              <a:ahLst/>
              <a:cxnLst>
                <a:cxn ang="0">
                  <a:pos x="451" y="275"/>
                </a:cxn>
                <a:cxn ang="0">
                  <a:pos x="349" y="290"/>
                </a:cxn>
                <a:cxn ang="0">
                  <a:pos x="323" y="249"/>
                </a:cxn>
                <a:cxn ang="0">
                  <a:pos x="150" y="275"/>
                </a:cxn>
                <a:cxn ang="0">
                  <a:pos x="115" y="315"/>
                </a:cxn>
                <a:cxn ang="0">
                  <a:pos x="0" y="330"/>
                </a:cxn>
                <a:cxn ang="0">
                  <a:pos x="13" y="301"/>
                </a:cxn>
                <a:cxn ang="0">
                  <a:pos x="22" y="282"/>
                </a:cxn>
                <a:cxn ang="0">
                  <a:pos x="194" y="150"/>
                </a:cxn>
                <a:cxn ang="0">
                  <a:pos x="208" y="117"/>
                </a:cxn>
                <a:cxn ang="0">
                  <a:pos x="504" y="77"/>
                </a:cxn>
                <a:cxn ang="0">
                  <a:pos x="775" y="0"/>
                </a:cxn>
                <a:cxn ang="0">
                  <a:pos x="797" y="70"/>
                </a:cxn>
                <a:cxn ang="0">
                  <a:pos x="850" y="88"/>
                </a:cxn>
                <a:cxn ang="0">
                  <a:pos x="845" y="88"/>
                </a:cxn>
                <a:cxn ang="0">
                  <a:pos x="801" y="143"/>
                </a:cxn>
                <a:cxn ang="0">
                  <a:pos x="739" y="150"/>
                </a:cxn>
                <a:cxn ang="0">
                  <a:pos x="783" y="169"/>
                </a:cxn>
                <a:cxn ang="0">
                  <a:pos x="797" y="172"/>
                </a:cxn>
                <a:cxn ang="0">
                  <a:pos x="668" y="279"/>
                </a:cxn>
                <a:cxn ang="0">
                  <a:pos x="637" y="337"/>
                </a:cxn>
                <a:cxn ang="0">
                  <a:pos x="589" y="352"/>
                </a:cxn>
                <a:cxn ang="0">
                  <a:pos x="451" y="275"/>
                </a:cxn>
              </a:cxnLst>
              <a:rect l="0" t="0" r="r" b="b"/>
              <a:pathLst>
                <a:path w="850" h="352">
                  <a:moveTo>
                    <a:pt x="451" y="275"/>
                  </a:moveTo>
                  <a:lnTo>
                    <a:pt x="349" y="290"/>
                  </a:lnTo>
                  <a:lnTo>
                    <a:pt x="323" y="249"/>
                  </a:lnTo>
                  <a:lnTo>
                    <a:pt x="150" y="275"/>
                  </a:lnTo>
                  <a:lnTo>
                    <a:pt x="115" y="315"/>
                  </a:lnTo>
                  <a:lnTo>
                    <a:pt x="0" y="330"/>
                  </a:lnTo>
                  <a:lnTo>
                    <a:pt x="13" y="301"/>
                  </a:lnTo>
                  <a:lnTo>
                    <a:pt x="22" y="282"/>
                  </a:lnTo>
                  <a:lnTo>
                    <a:pt x="194" y="150"/>
                  </a:lnTo>
                  <a:lnTo>
                    <a:pt x="208" y="117"/>
                  </a:lnTo>
                  <a:lnTo>
                    <a:pt x="504" y="77"/>
                  </a:lnTo>
                  <a:lnTo>
                    <a:pt x="775" y="0"/>
                  </a:lnTo>
                  <a:lnTo>
                    <a:pt x="797" y="70"/>
                  </a:lnTo>
                  <a:lnTo>
                    <a:pt x="850" y="88"/>
                  </a:lnTo>
                  <a:lnTo>
                    <a:pt x="845" y="88"/>
                  </a:lnTo>
                  <a:lnTo>
                    <a:pt x="801" y="143"/>
                  </a:lnTo>
                  <a:lnTo>
                    <a:pt x="739" y="150"/>
                  </a:lnTo>
                  <a:lnTo>
                    <a:pt x="783" y="169"/>
                  </a:lnTo>
                  <a:lnTo>
                    <a:pt x="797" y="172"/>
                  </a:lnTo>
                  <a:lnTo>
                    <a:pt x="668" y="279"/>
                  </a:lnTo>
                  <a:lnTo>
                    <a:pt x="637" y="337"/>
                  </a:lnTo>
                  <a:lnTo>
                    <a:pt x="589" y="352"/>
                  </a:lnTo>
                  <a:lnTo>
                    <a:pt x="451" y="275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4F14741-2622-4763-9409-11755156B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579" y="2691959"/>
              <a:ext cx="681038" cy="568325"/>
            </a:xfrm>
            <a:custGeom>
              <a:avLst/>
              <a:gdLst/>
              <a:ahLst/>
              <a:cxnLst>
                <a:cxn ang="0">
                  <a:pos x="492" y="103"/>
                </a:cxn>
                <a:cxn ang="0">
                  <a:pos x="354" y="26"/>
                </a:cxn>
                <a:cxn ang="0">
                  <a:pos x="252" y="41"/>
                </a:cxn>
                <a:cxn ang="0">
                  <a:pos x="226" y="0"/>
                </a:cxn>
                <a:cxn ang="0">
                  <a:pos x="53" y="26"/>
                </a:cxn>
                <a:cxn ang="0">
                  <a:pos x="18" y="66"/>
                </a:cxn>
                <a:cxn ang="0">
                  <a:pos x="0" y="96"/>
                </a:cxn>
                <a:cxn ang="0">
                  <a:pos x="195" y="235"/>
                </a:cxn>
                <a:cxn ang="0">
                  <a:pos x="297" y="345"/>
                </a:cxn>
                <a:cxn ang="0">
                  <a:pos x="416" y="217"/>
                </a:cxn>
                <a:cxn ang="0">
                  <a:pos x="469" y="107"/>
                </a:cxn>
                <a:cxn ang="0">
                  <a:pos x="487" y="107"/>
                </a:cxn>
                <a:cxn ang="0">
                  <a:pos x="492" y="103"/>
                </a:cxn>
              </a:cxnLst>
              <a:rect l="0" t="0" r="r" b="b"/>
              <a:pathLst>
                <a:path w="492" h="345">
                  <a:moveTo>
                    <a:pt x="492" y="103"/>
                  </a:moveTo>
                  <a:lnTo>
                    <a:pt x="354" y="26"/>
                  </a:lnTo>
                  <a:lnTo>
                    <a:pt x="252" y="41"/>
                  </a:lnTo>
                  <a:lnTo>
                    <a:pt x="226" y="0"/>
                  </a:lnTo>
                  <a:lnTo>
                    <a:pt x="53" y="26"/>
                  </a:lnTo>
                  <a:lnTo>
                    <a:pt x="18" y="66"/>
                  </a:lnTo>
                  <a:lnTo>
                    <a:pt x="0" y="96"/>
                  </a:lnTo>
                  <a:lnTo>
                    <a:pt x="195" y="235"/>
                  </a:lnTo>
                  <a:lnTo>
                    <a:pt x="297" y="345"/>
                  </a:lnTo>
                  <a:lnTo>
                    <a:pt x="416" y="217"/>
                  </a:lnTo>
                  <a:lnTo>
                    <a:pt x="469" y="107"/>
                  </a:lnTo>
                  <a:lnTo>
                    <a:pt x="487" y="107"/>
                  </a:lnTo>
                  <a:lnTo>
                    <a:pt x="492" y="103"/>
                  </a:lnTo>
                </a:path>
              </a:pathLst>
            </a:custGeom>
            <a:solidFill>
              <a:schemeClr val="accent1"/>
            </a:solidFill>
            <a:ln w="285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995B7484-94EC-4C90-97B7-24868B5F8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567" y="2798322"/>
              <a:ext cx="765175" cy="790575"/>
            </a:xfrm>
            <a:custGeom>
              <a:avLst/>
              <a:gdLst/>
              <a:ahLst/>
              <a:cxnLst>
                <a:cxn ang="0">
                  <a:pos x="549" y="426"/>
                </a:cxn>
                <a:cxn ang="0">
                  <a:pos x="483" y="426"/>
                </a:cxn>
                <a:cxn ang="0">
                  <a:pos x="474" y="477"/>
                </a:cxn>
                <a:cxn ang="0">
                  <a:pos x="456" y="448"/>
                </a:cxn>
                <a:cxn ang="0">
                  <a:pos x="164" y="477"/>
                </a:cxn>
                <a:cxn ang="0">
                  <a:pos x="155" y="455"/>
                </a:cxn>
                <a:cxn ang="0">
                  <a:pos x="124" y="360"/>
                </a:cxn>
                <a:cxn ang="0">
                  <a:pos x="142" y="309"/>
                </a:cxn>
                <a:cxn ang="0">
                  <a:pos x="0" y="30"/>
                </a:cxn>
                <a:cxn ang="0">
                  <a:pos x="160" y="15"/>
                </a:cxn>
                <a:cxn ang="0">
                  <a:pos x="275" y="0"/>
                </a:cxn>
                <a:cxn ang="0">
                  <a:pos x="257" y="30"/>
                </a:cxn>
                <a:cxn ang="0">
                  <a:pos x="452" y="169"/>
                </a:cxn>
                <a:cxn ang="0">
                  <a:pos x="554" y="279"/>
                </a:cxn>
                <a:cxn ang="0">
                  <a:pos x="536" y="386"/>
                </a:cxn>
                <a:cxn ang="0">
                  <a:pos x="545" y="393"/>
                </a:cxn>
                <a:cxn ang="0">
                  <a:pos x="549" y="408"/>
                </a:cxn>
                <a:cxn ang="0">
                  <a:pos x="549" y="426"/>
                </a:cxn>
              </a:cxnLst>
              <a:rect l="0" t="0" r="r" b="b"/>
              <a:pathLst>
                <a:path w="554" h="477">
                  <a:moveTo>
                    <a:pt x="549" y="426"/>
                  </a:moveTo>
                  <a:lnTo>
                    <a:pt x="483" y="426"/>
                  </a:lnTo>
                  <a:lnTo>
                    <a:pt x="474" y="477"/>
                  </a:lnTo>
                  <a:lnTo>
                    <a:pt x="456" y="448"/>
                  </a:lnTo>
                  <a:lnTo>
                    <a:pt x="164" y="477"/>
                  </a:lnTo>
                  <a:lnTo>
                    <a:pt x="155" y="455"/>
                  </a:lnTo>
                  <a:lnTo>
                    <a:pt x="124" y="360"/>
                  </a:lnTo>
                  <a:lnTo>
                    <a:pt x="142" y="309"/>
                  </a:lnTo>
                  <a:lnTo>
                    <a:pt x="0" y="30"/>
                  </a:lnTo>
                  <a:lnTo>
                    <a:pt x="160" y="15"/>
                  </a:lnTo>
                  <a:lnTo>
                    <a:pt x="275" y="0"/>
                  </a:lnTo>
                  <a:lnTo>
                    <a:pt x="257" y="30"/>
                  </a:lnTo>
                  <a:lnTo>
                    <a:pt x="452" y="169"/>
                  </a:lnTo>
                  <a:lnTo>
                    <a:pt x="554" y="279"/>
                  </a:lnTo>
                  <a:lnTo>
                    <a:pt x="536" y="386"/>
                  </a:lnTo>
                  <a:lnTo>
                    <a:pt x="545" y="393"/>
                  </a:lnTo>
                  <a:lnTo>
                    <a:pt x="549" y="408"/>
                  </a:lnTo>
                  <a:lnTo>
                    <a:pt x="549" y="42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BBF17B44-C4EE-4EEB-B290-4161523CE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54" y="3504759"/>
              <a:ext cx="1276350" cy="1049338"/>
            </a:xfrm>
            <a:custGeom>
              <a:avLst/>
              <a:gdLst/>
              <a:ahLst/>
              <a:cxnLst>
                <a:cxn ang="0">
                  <a:pos x="686" y="0"/>
                </a:cxn>
                <a:cxn ang="0">
                  <a:pos x="620" y="0"/>
                </a:cxn>
                <a:cxn ang="0">
                  <a:pos x="611" y="51"/>
                </a:cxn>
                <a:cxn ang="0">
                  <a:pos x="593" y="22"/>
                </a:cxn>
                <a:cxn ang="0">
                  <a:pos x="301" y="51"/>
                </a:cxn>
                <a:cxn ang="0">
                  <a:pos x="292" y="29"/>
                </a:cxn>
                <a:cxn ang="0">
                  <a:pos x="0" y="62"/>
                </a:cxn>
                <a:cxn ang="0">
                  <a:pos x="22" y="99"/>
                </a:cxn>
                <a:cxn ang="0">
                  <a:pos x="35" y="117"/>
                </a:cxn>
                <a:cxn ang="0">
                  <a:pos x="35" y="117"/>
                </a:cxn>
                <a:cxn ang="0">
                  <a:pos x="71" y="106"/>
                </a:cxn>
                <a:cxn ang="0">
                  <a:pos x="75" y="110"/>
                </a:cxn>
                <a:cxn ang="0">
                  <a:pos x="142" y="95"/>
                </a:cxn>
                <a:cxn ang="0">
                  <a:pos x="226" y="110"/>
                </a:cxn>
                <a:cxn ang="0">
                  <a:pos x="283" y="158"/>
                </a:cxn>
                <a:cxn ang="0">
                  <a:pos x="394" y="136"/>
                </a:cxn>
                <a:cxn ang="0">
                  <a:pos x="385" y="110"/>
                </a:cxn>
                <a:cxn ang="0">
                  <a:pos x="429" y="106"/>
                </a:cxn>
                <a:cxn ang="0">
                  <a:pos x="562" y="202"/>
                </a:cxn>
                <a:cxn ang="0">
                  <a:pos x="615" y="345"/>
                </a:cxn>
                <a:cxn ang="0">
                  <a:pos x="691" y="426"/>
                </a:cxn>
                <a:cxn ang="0">
                  <a:pos x="868" y="561"/>
                </a:cxn>
                <a:cxn ang="0">
                  <a:pos x="917" y="539"/>
                </a:cxn>
                <a:cxn ang="0">
                  <a:pos x="925" y="536"/>
                </a:cxn>
                <a:cxn ang="0">
                  <a:pos x="925" y="565"/>
                </a:cxn>
                <a:cxn ang="0">
                  <a:pos x="846" y="635"/>
                </a:cxn>
                <a:cxn ang="0">
                  <a:pos x="921" y="594"/>
                </a:cxn>
                <a:cxn ang="0">
                  <a:pos x="925" y="536"/>
                </a:cxn>
                <a:cxn ang="0">
                  <a:pos x="925" y="367"/>
                </a:cxn>
                <a:cxn ang="0">
                  <a:pos x="841" y="246"/>
                </a:cxn>
                <a:cxn ang="0">
                  <a:pos x="828" y="239"/>
                </a:cxn>
                <a:cxn ang="0">
                  <a:pos x="828" y="213"/>
                </a:cxn>
                <a:cxn ang="0">
                  <a:pos x="713" y="84"/>
                </a:cxn>
                <a:cxn ang="0">
                  <a:pos x="686" y="0"/>
                </a:cxn>
              </a:cxnLst>
              <a:rect l="0" t="0" r="r" b="b"/>
              <a:pathLst>
                <a:path w="925" h="635">
                  <a:moveTo>
                    <a:pt x="686" y="0"/>
                  </a:moveTo>
                  <a:lnTo>
                    <a:pt x="620" y="0"/>
                  </a:lnTo>
                  <a:lnTo>
                    <a:pt x="611" y="51"/>
                  </a:lnTo>
                  <a:lnTo>
                    <a:pt x="593" y="22"/>
                  </a:lnTo>
                  <a:lnTo>
                    <a:pt x="301" y="51"/>
                  </a:lnTo>
                  <a:lnTo>
                    <a:pt x="292" y="29"/>
                  </a:lnTo>
                  <a:lnTo>
                    <a:pt x="0" y="62"/>
                  </a:lnTo>
                  <a:lnTo>
                    <a:pt x="22" y="99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71" y="106"/>
                  </a:lnTo>
                  <a:lnTo>
                    <a:pt x="75" y="110"/>
                  </a:lnTo>
                  <a:lnTo>
                    <a:pt x="142" y="95"/>
                  </a:lnTo>
                  <a:lnTo>
                    <a:pt x="226" y="110"/>
                  </a:lnTo>
                  <a:lnTo>
                    <a:pt x="283" y="158"/>
                  </a:lnTo>
                  <a:lnTo>
                    <a:pt x="394" y="136"/>
                  </a:lnTo>
                  <a:lnTo>
                    <a:pt x="385" y="110"/>
                  </a:lnTo>
                  <a:lnTo>
                    <a:pt x="429" y="106"/>
                  </a:lnTo>
                  <a:lnTo>
                    <a:pt x="562" y="202"/>
                  </a:lnTo>
                  <a:lnTo>
                    <a:pt x="615" y="345"/>
                  </a:lnTo>
                  <a:lnTo>
                    <a:pt x="691" y="426"/>
                  </a:lnTo>
                  <a:lnTo>
                    <a:pt x="868" y="561"/>
                  </a:lnTo>
                  <a:lnTo>
                    <a:pt x="917" y="539"/>
                  </a:lnTo>
                  <a:lnTo>
                    <a:pt x="925" y="536"/>
                  </a:lnTo>
                  <a:lnTo>
                    <a:pt x="925" y="565"/>
                  </a:lnTo>
                  <a:lnTo>
                    <a:pt x="846" y="635"/>
                  </a:lnTo>
                  <a:lnTo>
                    <a:pt x="921" y="594"/>
                  </a:lnTo>
                  <a:lnTo>
                    <a:pt x="925" y="536"/>
                  </a:lnTo>
                  <a:lnTo>
                    <a:pt x="925" y="367"/>
                  </a:lnTo>
                  <a:lnTo>
                    <a:pt x="841" y="246"/>
                  </a:lnTo>
                  <a:lnTo>
                    <a:pt x="828" y="239"/>
                  </a:lnTo>
                  <a:lnTo>
                    <a:pt x="828" y="213"/>
                  </a:lnTo>
                  <a:lnTo>
                    <a:pt x="713" y="84"/>
                  </a:lnTo>
                  <a:lnTo>
                    <a:pt x="686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923D4C9-5904-40EF-B8C3-1F96B5F76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9" y="1787084"/>
              <a:ext cx="636588" cy="639763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53" y="209"/>
                </a:cxn>
                <a:cxn ang="0">
                  <a:pos x="137" y="107"/>
                </a:cxn>
                <a:cxn ang="0">
                  <a:pos x="141" y="107"/>
                </a:cxn>
                <a:cxn ang="0">
                  <a:pos x="137" y="44"/>
                </a:cxn>
                <a:cxn ang="0">
                  <a:pos x="137" y="0"/>
                </a:cxn>
                <a:cxn ang="0">
                  <a:pos x="146" y="8"/>
                </a:cxn>
                <a:cxn ang="0">
                  <a:pos x="168" y="74"/>
                </a:cxn>
                <a:cxn ang="0">
                  <a:pos x="168" y="85"/>
                </a:cxn>
                <a:cxn ang="0">
                  <a:pos x="177" y="107"/>
                </a:cxn>
                <a:cxn ang="0">
                  <a:pos x="288" y="81"/>
                </a:cxn>
                <a:cxn ang="0">
                  <a:pos x="296" y="136"/>
                </a:cxn>
                <a:cxn ang="0">
                  <a:pos x="429" y="70"/>
                </a:cxn>
                <a:cxn ang="0">
                  <a:pos x="460" y="77"/>
                </a:cxn>
                <a:cxn ang="0">
                  <a:pos x="460" y="99"/>
                </a:cxn>
                <a:cxn ang="0">
                  <a:pos x="460" y="107"/>
                </a:cxn>
                <a:cxn ang="0">
                  <a:pos x="447" y="114"/>
                </a:cxn>
                <a:cxn ang="0">
                  <a:pos x="398" y="99"/>
                </a:cxn>
                <a:cxn ang="0">
                  <a:pos x="372" y="169"/>
                </a:cxn>
                <a:cxn ang="0">
                  <a:pos x="354" y="165"/>
                </a:cxn>
                <a:cxn ang="0">
                  <a:pos x="341" y="217"/>
                </a:cxn>
                <a:cxn ang="0">
                  <a:pos x="288" y="206"/>
                </a:cxn>
                <a:cxn ang="0">
                  <a:pos x="265" y="257"/>
                </a:cxn>
                <a:cxn ang="0">
                  <a:pos x="234" y="327"/>
                </a:cxn>
                <a:cxn ang="0">
                  <a:pos x="133" y="386"/>
                </a:cxn>
                <a:cxn ang="0">
                  <a:pos x="66" y="349"/>
                </a:cxn>
                <a:cxn ang="0">
                  <a:pos x="57" y="371"/>
                </a:cxn>
                <a:cxn ang="0">
                  <a:pos x="0" y="309"/>
                </a:cxn>
              </a:cxnLst>
              <a:rect l="0" t="0" r="r" b="b"/>
              <a:pathLst>
                <a:path w="460" h="386">
                  <a:moveTo>
                    <a:pt x="0" y="309"/>
                  </a:moveTo>
                  <a:lnTo>
                    <a:pt x="53" y="209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37" y="44"/>
                  </a:lnTo>
                  <a:lnTo>
                    <a:pt x="137" y="0"/>
                  </a:lnTo>
                  <a:lnTo>
                    <a:pt x="146" y="8"/>
                  </a:lnTo>
                  <a:lnTo>
                    <a:pt x="168" y="74"/>
                  </a:lnTo>
                  <a:lnTo>
                    <a:pt x="168" y="85"/>
                  </a:lnTo>
                  <a:lnTo>
                    <a:pt x="177" y="107"/>
                  </a:lnTo>
                  <a:lnTo>
                    <a:pt x="288" y="81"/>
                  </a:lnTo>
                  <a:lnTo>
                    <a:pt x="296" y="136"/>
                  </a:lnTo>
                  <a:lnTo>
                    <a:pt x="429" y="70"/>
                  </a:lnTo>
                  <a:lnTo>
                    <a:pt x="460" y="77"/>
                  </a:lnTo>
                  <a:lnTo>
                    <a:pt x="460" y="99"/>
                  </a:lnTo>
                  <a:lnTo>
                    <a:pt x="460" y="107"/>
                  </a:lnTo>
                  <a:lnTo>
                    <a:pt x="447" y="114"/>
                  </a:lnTo>
                  <a:lnTo>
                    <a:pt x="398" y="99"/>
                  </a:lnTo>
                  <a:lnTo>
                    <a:pt x="372" y="169"/>
                  </a:lnTo>
                  <a:lnTo>
                    <a:pt x="354" y="165"/>
                  </a:lnTo>
                  <a:lnTo>
                    <a:pt x="341" y="217"/>
                  </a:lnTo>
                  <a:lnTo>
                    <a:pt x="288" y="206"/>
                  </a:lnTo>
                  <a:lnTo>
                    <a:pt x="265" y="257"/>
                  </a:lnTo>
                  <a:lnTo>
                    <a:pt x="234" y="327"/>
                  </a:lnTo>
                  <a:lnTo>
                    <a:pt x="133" y="386"/>
                  </a:lnTo>
                  <a:lnTo>
                    <a:pt x="66" y="349"/>
                  </a:lnTo>
                  <a:lnTo>
                    <a:pt x="57" y="371"/>
                  </a:lnTo>
                  <a:lnTo>
                    <a:pt x="0" y="309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E6FACBFB-AA77-408B-817D-A9D5B6022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767" y="2091884"/>
              <a:ext cx="996950" cy="561975"/>
            </a:xfrm>
            <a:custGeom>
              <a:avLst/>
              <a:gdLst/>
              <a:ahLst/>
              <a:cxnLst>
                <a:cxn ang="0">
                  <a:pos x="420" y="33"/>
                </a:cxn>
                <a:cxn ang="0">
                  <a:pos x="429" y="15"/>
                </a:cxn>
                <a:cxn ang="0">
                  <a:pos x="460" y="4"/>
                </a:cxn>
                <a:cxn ang="0">
                  <a:pos x="465" y="0"/>
                </a:cxn>
                <a:cxn ang="0">
                  <a:pos x="487" y="22"/>
                </a:cxn>
                <a:cxn ang="0">
                  <a:pos x="637" y="52"/>
                </a:cxn>
                <a:cxn ang="0">
                  <a:pos x="664" y="85"/>
                </a:cxn>
                <a:cxn ang="0">
                  <a:pos x="721" y="147"/>
                </a:cxn>
                <a:cxn ang="0">
                  <a:pos x="611" y="257"/>
                </a:cxn>
                <a:cxn ang="0">
                  <a:pos x="0" y="341"/>
                </a:cxn>
                <a:cxn ang="0">
                  <a:pos x="17" y="297"/>
                </a:cxn>
                <a:cxn ang="0">
                  <a:pos x="44" y="261"/>
                </a:cxn>
                <a:cxn ang="0">
                  <a:pos x="93" y="286"/>
                </a:cxn>
                <a:cxn ang="0">
                  <a:pos x="124" y="198"/>
                </a:cxn>
                <a:cxn ang="0">
                  <a:pos x="265" y="180"/>
                </a:cxn>
                <a:cxn ang="0">
                  <a:pos x="296" y="136"/>
                </a:cxn>
                <a:cxn ang="0">
                  <a:pos x="314" y="162"/>
                </a:cxn>
                <a:cxn ang="0">
                  <a:pos x="416" y="33"/>
                </a:cxn>
                <a:cxn ang="0">
                  <a:pos x="420" y="33"/>
                </a:cxn>
              </a:cxnLst>
              <a:rect l="0" t="0" r="r" b="b"/>
              <a:pathLst>
                <a:path w="721" h="341">
                  <a:moveTo>
                    <a:pt x="420" y="33"/>
                  </a:moveTo>
                  <a:lnTo>
                    <a:pt x="429" y="15"/>
                  </a:lnTo>
                  <a:lnTo>
                    <a:pt x="460" y="4"/>
                  </a:lnTo>
                  <a:lnTo>
                    <a:pt x="465" y="0"/>
                  </a:lnTo>
                  <a:lnTo>
                    <a:pt x="487" y="22"/>
                  </a:lnTo>
                  <a:lnTo>
                    <a:pt x="637" y="52"/>
                  </a:lnTo>
                  <a:lnTo>
                    <a:pt x="664" y="85"/>
                  </a:lnTo>
                  <a:lnTo>
                    <a:pt x="721" y="147"/>
                  </a:lnTo>
                  <a:lnTo>
                    <a:pt x="611" y="257"/>
                  </a:lnTo>
                  <a:lnTo>
                    <a:pt x="0" y="341"/>
                  </a:lnTo>
                  <a:lnTo>
                    <a:pt x="17" y="297"/>
                  </a:lnTo>
                  <a:lnTo>
                    <a:pt x="44" y="261"/>
                  </a:lnTo>
                  <a:lnTo>
                    <a:pt x="93" y="286"/>
                  </a:lnTo>
                  <a:lnTo>
                    <a:pt x="124" y="198"/>
                  </a:lnTo>
                  <a:lnTo>
                    <a:pt x="265" y="180"/>
                  </a:lnTo>
                  <a:lnTo>
                    <a:pt x="296" y="136"/>
                  </a:lnTo>
                  <a:lnTo>
                    <a:pt x="314" y="162"/>
                  </a:lnTo>
                  <a:lnTo>
                    <a:pt x="416" y="33"/>
                  </a:lnTo>
                  <a:lnTo>
                    <a:pt x="420" y="3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BF69AEB3-6A1F-465B-BBF9-F5E289C7B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529" y="2474472"/>
              <a:ext cx="1187450" cy="465138"/>
            </a:xfrm>
            <a:custGeom>
              <a:avLst/>
              <a:gdLst/>
              <a:ahLst/>
              <a:cxnLst>
                <a:cxn ang="0">
                  <a:pos x="496" y="228"/>
                </a:cxn>
                <a:cxn ang="0">
                  <a:pos x="651" y="213"/>
                </a:cxn>
                <a:cxn ang="0">
                  <a:pos x="664" y="184"/>
                </a:cxn>
                <a:cxn ang="0">
                  <a:pos x="673" y="165"/>
                </a:cxn>
                <a:cxn ang="0">
                  <a:pos x="845" y="33"/>
                </a:cxn>
                <a:cxn ang="0">
                  <a:pos x="859" y="0"/>
                </a:cxn>
                <a:cxn ang="0">
                  <a:pos x="686" y="26"/>
                </a:cxn>
                <a:cxn ang="0">
                  <a:pos x="71" y="110"/>
                </a:cxn>
                <a:cxn ang="0">
                  <a:pos x="40" y="180"/>
                </a:cxn>
                <a:cxn ang="0">
                  <a:pos x="0" y="283"/>
                </a:cxn>
                <a:cxn ang="0">
                  <a:pos x="212" y="261"/>
                </a:cxn>
                <a:cxn ang="0">
                  <a:pos x="496" y="228"/>
                </a:cxn>
              </a:cxnLst>
              <a:rect l="0" t="0" r="r" b="b"/>
              <a:pathLst>
                <a:path w="859" h="283">
                  <a:moveTo>
                    <a:pt x="496" y="228"/>
                  </a:moveTo>
                  <a:lnTo>
                    <a:pt x="651" y="213"/>
                  </a:lnTo>
                  <a:lnTo>
                    <a:pt x="664" y="184"/>
                  </a:lnTo>
                  <a:lnTo>
                    <a:pt x="673" y="165"/>
                  </a:lnTo>
                  <a:lnTo>
                    <a:pt x="845" y="33"/>
                  </a:lnTo>
                  <a:lnTo>
                    <a:pt x="859" y="0"/>
                  </a:lnTo>
                  <a:lnTo>
                    <a:pt x="686" y="26"/>
                  </a:lnTo>
                  <a:lnTo>
                    <a:pt x="71" y="110"/>
                  </a:lnTo>
                  <a:lnTo>
                    <a:pt x="40" y="180"/>
                  </a:lnTo>
                  <a:lnTo>
                    <a:pt x="0" y="283"/>
                  </a:lnTo>
                  <a:lnTo>
                    <a:pt x="212" y="261"/>
                  </a:lnTo>
                  <a:lnTo>
                    <a:pt x="496" y="228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DA2EBD5A-6D2D-4064-87D2-DAD83A76B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804" y="2849122"/>
              <a:ext cx="598488" cy="879475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421" y="279"/>
                </a:cxn>
                <a:cxn ang="0">
                  <a:pos x="403" y="330"/>
                </a:cxn>
                <a:cxn ang="0">
                  <a:pos x="434" y="425"/>
                </a:cxn>
                <a:cxn ang="0">
                  <a:pos x="142" y="458"/>
                </a:cxn>
                <a:cxn ang="0">
                  <a:pos x="164" y="495"/>
                </a:cxn>
                <a:cxn ang="0">
                  <a:pos x="177" y="513"/>
                </a:cxn>
                <a:cxn ang="0">
                  <a:pos x="124" y="532"/>
                </a:cxn>
                <a:cxn ang="0">
                  <a:pos x="80" y="528"/>
                </a:cxn>
                <a:cxn ang="0">
                  <a:pos x="0" y="33"/>
                </a:cxn>
                <a:cxn ang="0">
                  <a:pos x="279" y="0"/>
                </a:cxn>
              </a:cxnLst>
              <a:rect l="0" t="0" r="r" b="b"/>
              <a:pathLst>
                <a:path w="434" h="532">
                  <a:moveTo>
                    <a:pt x="279" y="0"/>
                  </a:moveTo>
                  <a:lnTo>
                    <a:pt x="421" y="279"/>
                  </a:lnTo>
                  <a:lnTo>
                    <a:pt x="403" y="330"/>
                  </a:lnTo>
                  <a:lnTo>
                    <a:pt x="434" y="425"/>
                  </a:lnTo>
                  <a:lnTo>
                    <a:pt x="142" y="458"/>
                  </a:lnTo>
                  <a:lnTo>
                    <a:pt x="164" y="495"/>
                  </a:lnTo>
                  <a:lnTo>
                    <a:pt x="177" y="513"/>
                  </a:lnTo>
                  <a:lnTo>
                    <a:pt x="124" y="532"/>
                  </a:lnTo>
                  <a:lnTo>
                    <a:pt x="80" y="528"/>
                  </a:lnTo>
                  <a:lnTo>
                    <a:pt x="0" y="33"/>
                  </a:lnTo>
                  <a:lnTo>
                    <a:pt x="279" y="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B2ABAA29-F1C9-43A4-895A-C75F9CECA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529" y="2903097"/>
              <a:ext cx="531813" cy="884238"/>
            </a:xfrm>
            <a:custGeom>
              <a:avLst/>
              <a:gdLst/>
              <a:ahLst/>
              <a:cxnLst>
                <a:cxn ang="0">
                  <a:pos x="305" y="0"/>
                </a:cxn>
                <a:cxn ang="0">
                  <a:pos x="385" y="491"/>
                </a:cxn>
                <a:cxn ang="0">
                  <a:pos x="265" y="499"/>
                </a:cxn>
                <a:cxn ang="0">
                  <a:pos x="248" y="536"/>
                </a:cxn>
                <a:cxn ang="0">
                  <a:pos x="199" y="473"/>
                </a:cxn>
                <a:cxn ang="0">
                  <a:pos x="199" y="440"/>
                </a:cxn>
                <a:cxn ang="0">
                  <a:pos x="0" y="458"/>
                </a:cxn>
                <a:cxn ang="0">
                  <a:pos x="48" y="330"/>
                </a:cxn>
                <a:cxn ang="0">
                  <a:pos x="26" y="246"/>
                </a:cxn>
                <a:cxn ang="0">
                  <a:pos x="17" y="202"/>
                </a:cxn>
                <a:cxn ang="0">
                  <a:pos x="93" y="22"/>
                </a:cxn>
                <a:cxn ang="0">
                  <a:pos x="305" y="0"/>
                </a:cxn>
              </a:cxnLst>
              <a:rect l="0" t="0" r="r" b="b"/>
              <a:pathLst>
                <a:path w="385" h="536">
                  <a:moveTo>
                    <a:pt x="305" y="0"/>
                  </a:moveTo>
                  <a:lnTo>
                    <a:pt x="385" y="491"/>
                  </a:lnTo>
                  <a:lnTo>
                    <a:pt x="265" y="499"/>
                  </a:lnTo>
                  <a:lnTo>
                    <a:pt x="248" y="536"/>
                  </a:lnTo>
                  <a:lnTo>
                    <a:pt x="199" y="473"/>
                  </a:lnTo>
                  <a:lnTo>
                    <a:pt x="199" y="440"/>
                  </a:lnTo>
                  <a:lnTo>
                    <a:pt x="0" y="458"/>
                  </a:lnTo>
                  <a:lnTo>
                    <a:pt x="48" y="330"/>
                  </a:lnTo>
                  <a:lnTo>
                    <a:pt x="26" y="246"/>
                  </a:lnTo>
                  <a:lnTo>
                    <a:pt x="17" y="202"/>
                  </a:lnTo>
                  <a:lnTo>
                    <a:pt x="93" y="22"/>
                  </a:lnTo>
                  <a:lnTo>
                    <a:pt x="305" y="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7BC11BEA-0A78-4B6C-8711-D05DB1D44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529" y="3311084"/>
              <a:ext cx="814388" cy="69056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01" y="0"/>
                </a:cxn>
                <a:cxn ang="0">
                  <a:pos x="323" y="84"/>
                </a:cxn>
                <a:cxn ang="0">
                  <a:pos x="275" y="212"/>
                </a:cxn>
                <a:cxn ang="0">
                  <a:pos x="474" y="194"/>
                </a:cxn>
                <a:cxn ang="0">
                  <a:pos x="474" y="227"/>
                </a:cxn>
                <a:cxn ang="0">
                  <a:pos x="523" y="290"/>
                </a:cxn>
                <a:cxn ang="0">
                  <a:pos x="527" y="293"/>
                </a:cxn>
                <a:cxn ang="0">
                  <a:pos x="571" y="279"/>
                </a:cxn>
                <a:cxn ang="0">
                  <a:pos x="527" y="345"/>
                </a:cxn>
                <a:cxn ang="0">
                  <a:pos x="589" y="392"/>
                </a:cxn>
                <a:cxn ang="0">
                  <a:pos x="567" y="418"/>
                </a:cxn>
                <a:cxn ang="0">
                  <a:pos x="478" y="363"/>
                </a:cxn>
                <a:cxn ang="0">
                  <a:pos x="474" y="400"/>
                </a:cxn>
                <a:cxn ang="0">
                  <a:pos x="421" y="396"/>
                </a:cxn>
                <a:cxn ang="0">
                  <a:pos x="416" y="418"/>
                </a:cxn>
                <a:cxn ang="0">
                  <a:pos x="248" y="352"/>
                </a:cxn>
                <a:cxn ang="0">
                  <a:pos x="253" y="363"/>
                </a:cxn>
                <a:cxn ang="0">
                  <a:pos x="186" y="381"/>
                </a:cxn>
                <a:cxn ang="0">
                  <a:pos x="186" y="367"/>
                </a:cxn>
                <a:cxn ang="0">
                  <a:pos x="40" y="359"/>
                </a:cxn>
                <a:cxn ang="0">
                  <a:pos x="36" y="290"/>
                </a:cxn>
                <a:cxn ang="0">
                  <a:pos x="62" y="267"/>
                </a:cxn>
                <a:cxn ang="0">
                  <a:pos x="49" y="146"/>
                </a:cxn>
                <a:cxn ang="0">
                  <a:pos x="13" y="128"/>
                </a:cxn>
                <a:cxn ang="0">
                  <a:pos x="0" y="18"/>
                </a:cxn>
              </a:cxnLst>
              <a:rect l="0" t="0" r="r" b="b"/>
              <a:pathLst>
                <a:path w="589" h="418">
                  <a:moveTo>
                    <a:pt x="0" y="18"/>
                  </a:moveTo>
                  <a:lnTo>
                    <a:pt x="301" y="0"/>
                  </a:lnTo>
                  <a:lnTo>
                    <a:pt x="323" y="84"/>
                  </a:lnTo>
                  <a:lnTo>
                    <a:pt x="275" y="212"/>
                  </a:lnTo>
                  <a:lnTo>
                    <a:pt x="474" y="194"/>
                  </a:lnTo>
                  <a:lnTo>
                    <a:pt x="474" y="227"/>
                  </a:lnTo>
                  <a:lnTo>
                    <a:pt x="523" y="290"/>
                  </a:lnTo>
                  <a:lnTo>
                    <a:pt x="527" y="293"/>
                  </a:lnTo>
                  <a:lnTo>
                    <a:pt x="571" y="279"/>
                  </a:lnTo>
                  <a:lnTo>
                    <a:pt x="527" y="345"/>
                  </a:lnTo>
                  <a:lnTo>
                    <a:pt x="589" y="392"/>
                  </a:lnTo>
                  <a:lnTo>
                    <a:pt x="567" y="418"/>
                  </a:lnTo>
                  <a:lnTo>
                    <a:pt x="478" y="363"/>
                  </a:lnTo>
                  <a:lnTo>
                    <a:pt x="474" y="400"/>
                  </a:lnTo>
                  <a:lnTo>
                    <a:pt x="421" y="396"/>
                  </a:lnTo>
                  <a:lnTo>
                    <a:pt x="416" y="418"/>
                  </a:lnTo>
                  <a:lnTo>
                    <a:pt x="248" y="352"/>
                  </a:lnTo>
                  <a:lnTo>
                    <a:pt x="253" y="363"/>
                  </a:lnTo>
                  <a:lnTo>
                    <a:pt x="186" y="381"/>
                  </a:lnTo>
                  <a:lnTo>
                    <a:pt x="186" y="367"/>
                  </a:lnTo>
                  <a:lnTo>
                    <a:pt x="40" y="359"/>
                  </a:lnTo>
                  <a:lnTo>
                    <a:pt x="36" y="290"/>
                  </a:lnTo>
                  <a:lnTo>
                    <a:pt x="62" y="267"/>
                  </a:lnTo>
                  <a:lnTo>
                    <a:pt x="49" y="146"/>
                  </a:lnTo>
                  <a:lnTo>
                    <a:pt x="13" y="128"/>
                  </a:lnTo>
                  <a:lnTo>
                    <a:pt x="0" y="18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D0188B8F-FAA2-4436-BBBC-586832420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529" y="2660209"/>
              <a:ext cx="692150" cy="677863"/>
            </a:xfrm>
            <a:custGeom>
              <a:avLst/>
              <a:gdLst/>
              <a:ahLst/>
              <a:cxnLst>
                <a:cxn ang="0">
                  <a:pos x="394" y="393"/>
                </a:cxn>
                <a:cxn ang="0">
                  <a:pos x="385" y="349"/>
                </a:cxn>
                <a:cxn ang="0">
                  <a:pos x="461" y="169"/>
                </a:cxn>
                <a:cxn ang="0">
                  <a:pos x="501" y="66"/>
                </a:cxn>
                <a:cxn ang="0">
                  <a:pos x="452" y="62"/>
                </a:cxn>
                <a:cxn ang="0">
                  <a:pos x="470" y="0"/>
                </a:cxn>
                <a:cxn ang="0">
                  <a:pos x="0" y="37"/>
                </a:cxn>
                <a:cxn ang="0">
                  <a:pos x="31" y="345"/>
                </a:cxn>
                <a:cxn ang="0">
                  <a:pos x="84" y="360"/>
                </a:cxn>
                <a:cxn ang="0">
                  <a:pos x="93" y="411"/>
                </a:cxn>
                <a:cxn ang="0">
                  <a:pos x="394" y="393"/>
                </a:cxn>
              </a:cxnLst>
              <a:rect l="0" t="0" r="r" b="b"/>
              <a:pathLst>
                <a:path w="501" h="411">
                  <a:moveTo>
                    <a:pt x="394" y="393"/>
                  </a:moveTo>
                  <a:lnTo>
                    <a:pt x="385" y="349"/>
                  </a:lnTo>
                  <a:lnTo>
                    <a:pt x="461" y="169"/>
                  </a:lnTo>
                  <a:lnTo>
                    <a:pt x="501" y="66"/>
                  </a:lnTo>
                  <a:lnTo>
                    <a:pt x="452" y="62"/>
                  </a:lnTo>
                  <a:lnTo>
                    <a:pt x="470" y="0"/>
                  </a:lnTo>
                  <a:lnTo>
                    <a:pt x="0" y="37"/>
                  </a:lnTo>
                  <a:lnTo>
                    <a:pt x="31" y="345"/>
                  </a:lnTo>
                  <a:lnTo>
                    <a:pt x="84" y="360"/>
                  </a:lnTo>
                  <a:lnTo>
                    <a:pt x="93" y="411"/>
                  </a:lnTo>
                  <a:lnTo>
                    <a:pt x="394" y="393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B129720-9400-4A61-9375-69D3DF4AD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179" y="2576072"/>
              <a:ext cx="1320800" cy="654050"/>
            </a:xfrm>
            <a:custGeom>
              <a:avLst/>
              <a:gdLst/>
              <a:ahLst/>
              <a:cxnLst>
                <a:cxn ang="0">
                  <a:pos x="921" y="36"/>
                </a:cxn>
                <a:cxn ang="0">
                  <a:pos x="925" y="88"/>
                </a:cxn>
                <a:cxn ang="0">
                  <a:pos x="956" y="396"/>
                </a:cxn>
                <a:cxn ang="0">
                  <a:pos x="885" y="378"/>
                </a:cxn>
                <a:cxn ang="0">
                  <a:pos x="664" y="389"/>
                </a:cxn>
                <a:cxn ang="0">
                  <a:pos x="323" y="308"/>
                </a:cxn>
                <a:cxn ang="0">
                  <a:pos x="310" y="73"/>
                </a:cxn>
                <a:cxn ang="0">
                  <a:pos x="0" y="55"/>
                </a:cxn>
                <a:cxn ang="0">
                  <a:pos x="0" y="0"/>
                </a:cxn>
                <a:cxn ang="0">
                  <a:pos x="115" y="7"/>
                </a:cxn>
                <a:cxn ang="0">
                  <a:pos x="921" y="36"/>
                </a:cxn>
              </a:cxnLst>
              <a:rect l="0" t="0" r="r" b="b"/>
              <a:pathLst>
                <a:path w="956" h="396">
                  <a:moveTo>
                    <a:pt x="921" y="36"/>
                  </a:moveTo>
                  <a:lnTo>
                    <a:pt x="925" y="88"/>
                  </a:lnTo>
                  <a:lnTo>
                    <a:pt x="956" y="396"/>
                  </a:lnTo>
                  <a:lnTo>
                    <a:pt x="885" y="378"/>
                  </a:lnTo>
                  <a:lnTo>
                    <a:pt x="664" y="389"/>
                  </a:lnTo>
                  <a:lnTo>
                    <a:pt x="323" y="308"/>
                  </a:lnTo>
                  <a:lnTo>
                    <a:pt x="310" y="73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15" y="7"/>
                  </a:lnTo>
                  <a:lnTo>
                    <a:pt x="921" y="36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DF8E951E-879B-4304-9206-8DAE45698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04" y="2644334"/>
              <a:ext cx="2119313" cy="1935163"/>
            </a:xfrm>
            <a:custGeom>
              <a:avLst/>
              <a:gdLst/>
              <a:ahLst/>
              <a:cxnLst>
                <a:cxn ang="0">
                  <a:pos x="18" y="510"/>
                </a:cxn>
                <a:cxn ang="0">
                  <a:pos x="31" y="488"/>
                </a:cxn>
                <a:cxn ang="0">
                  <a:pos x="412" y="506"/>
                </a:cxn>
                <a:cxn ang="0">
                  <a:pos x="439" y="0"/>
                </a:cxn>
                <a:cxn ang="0">
                  <a:pos x="749" y="18"/>
                </a:cxn>
                <a:cxn ang="0">
                  <a:pos x="762" y="253"/>
                </a:cxn>
                <a:cxn ang="0">
                  <a:pos x="1103" y="334"/>
                </a:cxn>
                <a:cxn ang="0">
                  <a:pos x="1324" y="323"/>
                </a:cxn>
                <a:cxn ang="0">
                  <a:pos x="1395" y="341"/>
                </a:cxn>
                <a:cxn ang="0">
                  <a:pos x="1448" y="356"/>
                </a:cxn>
                <a:cxn ang="0">
                  <a:pos x="1457" y="407"/>
                </a:cxn>
                <a:cxn ang="0">
                  <a:pos x="1470" y="517"/>
                </a:cxn>
                <a:cxn ang="0">
                  <a:pos x="1506" y="535"/>
                </a:cxn>
                <a:cxn ang="0">
                  <a:pos x="1519" y="656"/>
                </a:cxn>
                <a:cxn ang="0">
                  <a:pos x="1493" y="679"/>
                </a:cxn>
                <a:cxn ang="0">
                  <a:pos x="1497" y="745"/>
                </a:cxn>
                <a:cxn ang="0">
                  <a:pos x="1497" y="748"/>
                </a:cxn>
                <a:cxn ang="0">
                  <a:pos x="1271" y="873"/>
                </a:cxn>
                <a:cxn ang="0">
                  <a:pos x="1253" y="880"/>
                </a:cxn>
                <a:cxn ang="0">
                  <a:pos x="1222" y="869"/>
                </a:cxn>
                <a:cxn ang="0">
                  <a:pos x="1094" y="1027"/>
                </a:cxn>
                <a:cxn ang="0">
                  <a:pos x="1152" y="1159"/>
                </a:cxn>
                <a:cxn ang="0">
                  <a:pos x="1094" y="1163"/>
                </a:cxn>
                <a:cxn ang="0">
                  <a:pos x="850" y="1119"/>
                </a:cxn>
                <a:cxn ang="0">
                  <a:pos x="771" y="968"/>
                </a:cxn>
                <a:cxn ang="0">
                  <a:pos x="691" y="913"/>
                </a:cxn>
                <a:cxn ang="0">
                  <a:pos x="638" y="807"/>
                </a:cxn>
                <a:cxn ang="0">
                  <a:pos x="558" y="752"/>
                </a:cxn>
                <a:cxn ang="0">
                  <a:pos x="452" y="741"/>
                </a:cxn>
                <a:cxn ang="0">
                  <a:pos x="390" y="858"/>
                </a:cxn>
                <a:cxn ang="0">
                  <a:pos x="213" y="752"/>
                </a:cxn>
                <a:cxn ang="0">
                  <a:pos x="177" y="649"/>
                </a:cxn>
                <a:cxn ang="0">
                  <a:pos x="0" y="510"/>
                </a:cxn>
                <a:cxn ang="0">
                  <a:pos x="9" y="510"/>
                </a:cxn>
                <a:cxn ang="0">
                  <a:pos x="18" y="510"/>
                </a:cxn>
              </a:cxnLst>
              <a:rect l="0" t="0" r="r" b="b"/>
              <a:pathLst>
                <a:path w="1519" h="1163">
                  <a:moveTo>
                    <a:pt x="18" y="510"/>
                  </a:moveTo>
                  <a:lnTo>
                    <a:pt x="31" y="488"/>
                  </a:lnTo>
                  <a:lnTo>
                    <a:pt x="412" y="506"/>
                  </a:lnTo>
                  <a:lnTo>
                    <a:pt x="439" y="0"/>
                  </a:lnTo>
                  <a:lnTo>
                    <a:pt x="749" y="18"/>
                  </a:lnTo>
                  <a:lnTo>
                    <a:pt x="762" y="253"/>
                  </a:lnTo>
                  <a:lnTo>
                    <a:pt x="1103" y="334"/>
                  </a:lnTo>
                  <a:lnTo>
                    <a:pt x="1324" y="323"/>
                  </a:lnTo>
                  <a:lnTo>
                    <a:pt x="1395" y="341"/>
                  </a:lnTo>
                  <a:lnTo>
                    <a:pt x="1448" y="356"/>
                  </a:lnTo>
                  <a:lnTo>
                    <a:pt x="1457" y="407"/>
                  </a:lnTo>
                  <a:lnTo>
                    <a:pt x="1470" y="517"/>
                  </a:lnTo>
                  <a:lnTo>
                    <a:pt x="1506" y="535"/>
                  </a:lnTo>
                  <a:lnTo>
                    <a:pt x="1519" y="656"/>
                  </a:lnTo>
                  <a:lnTo>
                    <a:pt x="1493" y="679"/>
                  </a:lnTo>
                  <a:lnTo>
                    <a:pt x="1497" y="745"/>
                  </a:lnTo>
                  <a:lnTo>
                    <a:pt x="1497" y="748"/>
                  </a:lnTo>
                  <a:lnTo>
                    <a:pt x="1271" y="873"/>
                  </a:lnTo>
                  <a:lnTo>
                    <a:pt x="1253" y="880"/>
                  </a:lnTo>
                  <a:lnTo>
                    <a:pt x="1222" y="869"/>
                  </a:lnTo>
                  <a:lnTo>
                    <a:pt x="1094" y="1027"/>
                  </a:lnTo>
                  <a:lnTo>
                    <a:pt x="1152" y="1159"/>
                  </a:lnTo>
                  <a:lnTo>
                    <a:pt x="1094" y="1163"/>
                  </a:lnTo>
                  <a:lnTo>
                    <a:pt x="850" y="1119"/>
                  </a:lnTo>
                  <a:lnTo>
                    <a:pt x="771" y="968"/>
                  </a:lnTo>
                  <a:lnTo>
                    <a:pt x="691" y="913"/>
                  </a:lnTo>
                  <a:lnTo>
                    <a:pt x="638" y="807"/>
                  </a:lnTo>
                  <a:lnTo>
                    <a:pt x="558" y="752"/>
                  </a:lnTo>
                  <a:lnTo>
                    <a:pt x="452" y="741"/>
                  </a:lnTo>
                  <a:lnTo>
                    <a:pt x="390" y="858"/>
                  </a:lnTo>
                  <a:lnTo>
                    <a:pt x="213" y="752"/>
                  </a:lnTo>
                  <a:lnTo>
                    <a:pt x="177" y="649"/>
                  </a:lnTo>
                  <a:lnTo>
                    <a:pt x="0" y="510"/>
                  </a:lnTo>
                  <a:lnTo>
                    <a:pt x="9" y="510"/>
                  </a:lnTo>
                  <a:lnTo>
                    <a:pt x="18" y="510"/>
                  </a:lnTo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Box 97">
              <a:extLst>
                <a:ext uri="{FF2B5EF4-FFF2-40B4-BE49-F238E27FC236}">
                  <a16:creationId xmlns:a16="http://schemas.microsoft.com/office/drawing/2014/main" id="{E1EF3564-5A1F-4B69-BDD3-3957B72BB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723" y="2250857"/>
              <a:ext cx="531979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</a:t>
              </a:r>
            </a:p>
          </p:txBody>
        </p:sp>
        <p:sp>
          <p:nvSpPr>
            <p:cNvPr id="31" name="Text Box 98">
              <a:extLst>
                <a:ext uri="{FF2B5EF4-FFF2-40B4-BE49-F238E27FC236}">
                  <a16:creationId xmlns:a16="http://schemas.microsoft.com/office/drawing/2014/main" id="{5F98D63C-924B-4527-98D5-7EE5B42C5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2135" y="1707410"/>
              <a:ext cx="494001" cy="314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</a:p>
          </p:txBody>
        </p:sp>
        <p:sp>
          <p:nvSpPr>
            <p:cNvPr id="32" name="Line 99">
              <a:extLst>
                <a:ext uri="{FF2B5EF4-FFF2-40B4-BE49-F238E27FC236}">
                  <a16:creationId xmlns:a16="http://schemas.microsoft.com/office/drawing/2014/main" id="{C27E62B6-BEBA-4E19-8688-9DE4387AE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34145" y="1898828"/>
              <a:ext cx="324646" cy="18846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00">
              <a:extLst>
                <a:ext uri="{FF2B5EF4-FFF2-40B4-BE49-F238E27FC236}">
                  <a16:creationId xmlns:a16="http://schemas.microsoft.com/office/drawing/2014/main" id="{9345E16F-0A4B-44EE-A106-4D04493FE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5262" y="2157374"/>
              <a:ext cx="142048" cy="133161"/>
            </a:xfrm>
            <a:prstGeom prst="line">
              <a:avLst/>
            </a:prstGeom>
            <a:noFill/>
            <a:ln w="9525">
              <a:solidFill>
                <a:schemeClr val="accent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0CD0EC5-690B-4658-9FA5-67A65DEE2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53" y="2025806"/>
            <a:ext cx="4385746" cy="48321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dirty="0"/>
              <a:t>Maryland</a:t>
            </a:r>
          </a:p>
          <a:p>
            <a:pPr marL="0" indent="0">
              <a:buNone/>
            </a:pPr>
            <a:r>
              <a:rPr lang="en-US" sz="2000" dirty="0"/>
              <a:t>Technical Assistance Bulletin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North Carolina</a:t>
            </a:r>
            <a:endParaRPr lang="en-US" dirty="0"/>
          </a:p>
          <a:p>
            <a:pPr marL="0" indent="0">
              <a:buNone/>
            </a:pPr>
            <a:r>
              <a:rPr lang="en-US" sz="2000" dirty="0"/>
              <a:t>Dyslexia Topic Brief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Virginia</a:t>
            </a:r>
            <a:endParaRPr lang="en-US" dirty="0"/>
          </a:p>
          <a:p>
            <a:pPr marL="0" indent="0">
              <a:buNone/>
            </a:pPr>
            <a:r>
              <a:rPr lang="en-US" sz="2000" dirty="0"/>
              <a:t>Specific Learning Disability Supplementary Guide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F70EA64-F883-4682-B8C8-17BFB48590CC}"/>
              </a:ext>
            </a:extLst>
          </p:cNvPr>
          <p:cNvSpPr txBox="1">
            <a:spLocks/>
          </p:cNvSpPr>
          <p:nvPr/>
        </p:nvSpPr>
        <p:spPr>
          <a:xfrm>
            <a:off x="609600" y="1638367"/>
            <a:ext cx="11347938" cy="1106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Develop dyslexia resource guide or handbook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for parents and schools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At minimum: </a:t>
            </a:r>
            <a:r>
              <a:rPr lang="en-US" dirty="0"/>
              <a:t>FAQs and general guidance</a:t>
            </a:r>
          </a:p>
        </p:txBody>
      </p:sp>
      <p:pic>
        <p:nvPicPr>
          <p:cNvPr id="12" name="Graphic 11" descr="Information">
            <a:extLst>
              <a:ext uri="{FF2B5EF4-FFF2-40B4-BE49-F238E27FC236}">
                <a16:creationId xmlns:a16="http://schemas.microsoft.com/office/drawing/2014/main" id="{90E8D27D-F0F4-46C9-AFDD-D5554DDEAD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5424" y="439716"/>
            <a:ext cx="832239" cy="83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01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A2FC45-79FC-482A-A9B6-E53038CDB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0695" y="873760"/>
            <a:ext cx="10199705" cy="273441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  <a:latin typeface="Georgia" panose="02040502050405020303" pitchFamily="18" charset="0"/>
              </a:rPr>
              <a:t>For more information, contact:</a:t>
            </a:r>
            <a:br>
              <a:rPr lang="en-US" sz="4800" dirty="0">
                <a:solidFill>
                  <a:schemeClr val="accent1"/>
                </a:solidFill>
                <a:latin typeface="Georgia" panose="02040502050405020303" pitchFamily="18" charset="0"/>
              </a:rPr>
            </a:br>
            <a:endParaRPr lang="en-US" sz="4800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EC3E63-20D6-46B9-B884-CC79106A02E2}"/>
              </a:ext>
            </a:extLst>
          </p:cNvPr>
          <p:cNvSpPr/>
          <p:nvPr/>
        </p:nvSpPr>
        <p:spPr>
          <a:xfrm>
            <a:off x="-121920" y="-111760"/>
            <a:ext cx="1920240" cy="7071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697519D-31E5-4BF3-9E06-EB060B0A0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590195"/>
            <a:ext cx="1565575" cy="598143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EF6ED6C7-9BF1-409F-8E18-57B7454598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3347" y="2582563"/>
            <a:ext cx="8534400" cy="3401678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Stephen Pruitt, President</a:t>
            </a:r>
          </a:p>
          <a:p>
            <a:r>
              <a:rPr lang="en-US" sz="2800" dirty="0">
                <a:solidFill>
                  <a:schemeClr val="tx1"/>
                </a:solidFill>
              </a:rPr>
              <a:t>stephen.pruitt@sreb.org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Samantha Durrance, Policy Analyst</a:t>
            </a:r>
          </a:p>
          <a:p>
            <a:r>
              <a:rPr lang="en-US" sz="2800" dirty="0">
                <a:solidFill>
                  <a:schemeClr val="tx1"/>
                </a:solidFill>
              </a:rPr>
              <a:t>samantha.durrance@sreb.org</a:t>
            </a:r>
          </a:p>
        </p:txBody>
      </p:sp>
    </p:spTree>
    <p:extLst>
      <p:ext uri="{BB962C8B-B14F-4D97-AF65-F5344CB8AC3E}">
        <p14:creationId xmlns:p14="http://schemas.microsoft.com/office/powerpoint/2010/main" val="993721789"/>
      </p:ext>
    </p:extLst>
  </p:cSld>
  <p:clrMapOvr>
    <a:masterClrMapping/>
  </p:clrMapOvr>
</p:sld>
</file>

<file path=ppt/theme/theme1.xml><?xml version="1.0" encoding="utf-8"?>
<a:theme xmlns:a="http://schemas.openxmlformats.org/drawingml/2006/main" name="SREB PPT">
  <a:themeElements>
    <a:clrScheme name="Custom 7">
      <a:dk1>
        <a:sysClr val="windowText" lastClr="000000"/>
      </a:dk1>
      <a:lt1>
        <a:sysClr val="window" lastClr="FFFFFF"/>
      </a:lt1>
      <a:dk2>
        <a:srgbClr val="005694"/>
      </a:dk2>
      <a:lt2>
        <a:srgbClr val="C5C19D"/>
      </a:lt2>
      <a:accent1>
        <a:srgbClr val="008BB0"/>
      </a:accent1>
      <a:accent2>
        <a:srgbClr val="E31B23"/>
      </a:accent2>
      <a:accent3>
        <a:srgbClr val="5C8727"/>
      </a:accent3>
      <a:accent4>
        <a:srgbClr val="7C6A55"/>
      </a:accent4>
      <a:accent5>
        <a:srgbClr val="BCC5BB"/>
      </a:accent5>
      <a:accent6>
        <a:srgbClr val="F8971D"/>
      </a:accent6>
      <a:hlink>
        <a:srgbClr val="F8971D"/>
      </a:hlink>
      <a:folHlink>
        <a:srgbClr val="F8971D"/>
      </a:folHlink>
    </a:clrScheme>
    <a:fontScheme name="Custom 2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EB PPT" id="{A6A84349-54E0-4EAF-ABED-CAD46589307C}" vid="{6417A998-1F92-491A-BE2C-5277E98E028F}"/>
    </a:ext>
  </a:extLst>
</a:theme>
</file>

<file path=ppt/theme/theme2.xml><?xml version="1.0" encoding="utf-8"?>
<a:theme xmlns:a="http://schemas.openxmlformats.org/drawingml/2006/main" name="1_SREB PPT">
  <a:themeElements>
    <a:clrScheme name="SREB">
      <a:dk1>
        <a:sysClr val="windowText" lastClr="000000"/>
      </a:dk1>
      <a:lt1>
        <a:sysClr val="window" lastClr="FFFFFF"/>
      </a:lt1>
      <a:dk2>
        <a:srgbClr val="005694"/>
      </a:dk2>
      <a:lt2>
        <a:srgbClr val="C5C19D"/>
      </a:lt2>
      <a:accent1>
        <a:srgbClr val="008BB0"/>
      </a:accent1>
      <a:accent2>
        <a:srgbClr val="E31B23"/>
      </a:accent2>
      <a:accent3>
        <a:srgbClr val="5C8727"/>
      </a:accent3>
      <a:accent4>
        <a:srgbClr val="7C6A55"/>
      </a:accent4>
      <a:accent5>
        <a:srgbClr val="BCC5BB"/>
      </a:accent5>
      <a:accent6>
        <a:srgbClr val="F8971D"/>
      </a:accent6>
      <a:hlink>
        <a:srgbClr val="FDBE57"/>
      </a:hlink>
      <a:folHlink>
        <a:srgbClr val="6CB33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EB PPT" id="{B299CEF3-290F-4DA7-B45E-0209EF9A1291}" vid="{51FD6D25-0CD6-4354-9728-F1813CC63AF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BBA28D8-F7DA-4890-9FAA-DDABB80C0D2B}"/>
</file>

<file path=customXml/itemProps2.xml><?xml version="1.0" encoding="utf-8"?>
<ds:datastoreItem xmlns:ds="http://schemas.openxmlformats.org/officeDocument/2006/customXml" ds:itemID="{C716D1C6-D2CF-4DBE-8E9D-846790523062}"/>
</file>

<file path=customXml/itemProps3.xml><?xml version="1.0" encoding="utf-8"?>
<ds:datastoreItem xmlns:ds="http://schemas.openxmlformats.org/officeDocument/2006/customXml" ds:itemID="{5A392B91-CCF3-4D46-B4D5-80FDB2C5879C}"/>
</file>

<file path=docProps/app.xml><?xml version="1.0" encoding="utf-8"?>
<Properties xmlns="http://schemas.openxmlformats.org/officeDocument/2006/extended-properties" xmlns:vt="http://schemas.openxmlformats.org/officeDocument/2006/docPropsVTypes">
  <TotalTime>4614</TotalTime>
  <Words>1500</Words>
  <Application>Microsoft Office PowerPoint</Application>
  <PresentationFormat>Widescreen</PresentationFormat>
  <Paragraphs>321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Georgia</vt:lpstr>
      <vt:lpstr>SREB PPT</vt:lpstr>
      <vt:lpstr>1_SREB PPT</vt:lpstr>
      <vt:lpstr>Dyslexia Policies and Impacts in SREB States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more information, contact: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Dyslexia Policies and Impacts  in SREB States</dc:title>
  <dc:creator>Samantha Durrance</dc:creator>
  <cp:lastModifiedBy>Samantha Durrance</cp:lastModifiedBy>
  <cp:revision>539</cp:revision>
  <cp:lastPrinted>2018-09-11T18:13:26Z</cp:lastPrinted>
  <dcterms:created xsi:type="dcterms:W3CDTF">2018-08-14T17:25:47Z</dcterms:created>
  <dcterms:modified xsi:type="dcterms:W3CDTF">2018-09-13T13:54:32Z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0260771-a9fd-4aa8-a138-a40ac53a5467_Enabled">
    <vt:lpwstr>True</vt:lpwstr>
  </property>
  <property fmtid="{D5CDD505-2E9C-101B-9397-08002B2CF9AE}" pid="3" name="MSIP_Label_00260771-a9fd-4aa8-a138-a40ac53a5467_SiteId">
    <vt:lpwstr>eb20950b-168c-497a-9845-2b099844f3ef</vt:lpwstr>
  </property>
  <property fmtid="{D5CDD505-2E9C-101B-9397-08002B2CF9AE}" pid="4" name="MSIP_Label_00260771-a9fd-4aa8-a138-a40ac53a5467_Owner">
    <vt:lpwstr>Samantha.Durrance@SREB.ORG</vt:lpwstr>
  </property>
  <property fmtid="{D5CDD505-2E9C-101B-9397-08002B2CF9AE}" pid="5" name="MSIP_Label_00260771-a9fd-4aa8-a138-a40ac53a5467_SetDate">
    <vt:lpwstr>2018-08-27T12:54:31.2598925Z</vt:lpwstr>
  </property>
  <property fmtid="{D5CDD505-2E9C-101B-9397-08002B2CF9AE}" pid="6" name="MSIP_Label_00260771-a9fd-4aa8-a138-a40ac53a5467_Name">
    <vt:lpwstr>General</vt:lpwstr>
  </property>
  <property fmtid="{D5CDD505-2E9C-101B-9397-08002B2CF9AE}" pid="7" name="MSIP_Label_00260771-a9fd-4aa8-a138-a40ac53a5467_Application">
    <vt:lpwstr>Microsoft Azure Information Protection</vt:lpwstr>
  </property>
  <property fmtid="{D5CDD505-2E9C-101B-9397-08002B2CF9AE}" pid="8" name="MSIP_Label_00260771-a9fd-4aa8-a138-a40ac53a5467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ContentTypeId">
    <vt:lpwstr>0x0101001FD4480C948BFE43BEB99D9404D53592</vt:lpwstr>
  </property>
</Properties>
</file>