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7"/>
  </p:notesMasterIdLst>
  <p:sldIdLst>
    <p:sldId id="256" r:id="rId2"/>
    <p:sldId id="286" r:id="rId3"/>
    <p:sldId id="287" r:id="rId4"/>
    <p:sldId id="299" r:id="rId5"/>
    <p:sldId id="279" r:id="rId6"/>
    <p:sldId id="280" r:id="rId7"/>
    <p:sldId id="288" r:id="rId8"/>
    <p:sldId id="281" r:id="rId9"/>
    <p:sldId id="292" r:id="rId10"/>
    <p:sldId id="296" r:id="rId11"/>
    <p:sldId id="297" r:id="rId12"/>
    <p:sldId id="298" r:id="rId13"/>
    <p:sldId id="293" r:id="rId14"/>
    <p:sldId id="294" r:id="rId15"/>
    <p:sldId id="295"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8" autoAdjust="0"/>
    <p:restoredTop sz="94660"/>
  </p:normalViewPr>
  <p:slideViewPr>
    <p:cSldViewPr>
      <p:cViewPr varScale="1">
        <p:scale>
          <a:sx n="115" d="100"/>
          <a:sy n="115" d="100"/>
        </p:scale>
        <p:origin x="135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C30B826-36B0-4391-B6EA-DF0C8B07A412}" type="datetimeFigureOut">
              <a:rPr lang="en-US" smtClean="0"/>
              <a:t>8/28/2019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78DF034-26EC-4C82-B634-746E4AD6C30D}" type="slidenum">
              <a:rPr lang="en-US" smtClean="0"/>
              <a:t>‹#›</a:t>
            </a:fld>
            <a:endParaRPr lang="en-US"/>
          </a:p>
        </p:txBody>
      </p:sp>
    </p:spTree>
    <p:extLst>
      <p:ext uri="{BB962C8B-B14F-4D97-AF65-F5344CB8AC3E}">
        <p14:creationId xmlns:p14="http://schemas.microsoft.com/office/powerpoint/2010/main" val="2636398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755856F-A35B-4948-8255-7F7CA0B40E05}" type="datetimeFigureOut">
              <a:rPr lang="en-US" smtClean="0"/>
              <a:t>8/28/2019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ACF5132-253A-4736-AA9A-B5E0CEF530A9}"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755856F-A35B-4948-8255-7F7CA0B40E05}"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DACF5132-253A-4736-AA9A-B5E0CEF530A9}"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755856F-A35B-4948-8255-7F7CA0B40E05}" type="datetimeFigureOut">
              <a:rPr lang="en-US" smtClean="0"/>
              <a:t>8/28/2019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ACF5132-253A-4736-AA9A-B5E0CEF530A9}"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755856F-A35B-4948-8255-7F7CA0B40E05}"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F5132-253A-4736-AA9A-B5E0CEF530A9}"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755856F-A35B-4948-8255-7F7CA0B40E05}" type="datetimeFigureOut">
              <a:rPr lang="en-US" smtClean="0"/>
              <a:t>8/28/2019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ACF5132-253A-4736-AA9A-B5E0CEF530A9}"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755856F-A35B-4948-8255-7F7CA0B40E05}" type="datetimeFigureOut">
              <a:rPr lang="en-US" smtClean="0"/>
              <a:t>8/28/2019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DACF5132-253A-4736-AA9A-B5E0CEF530A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755856F-A35B-4948-8255-7F7CA0B40E05}" type="datetimeFigureOut">
              <a:rPr lang="en-US" smtClean="0"/>
              <a:t>8/28/2019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ACF5132-253A-4736-AA9A-B5E0CEF530A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ACF5132-253A-4736-AA9A-B5E0CEF530A9}"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755856F-A35B-4948-8255-7F7CA0B40E05}" type="datetimeFigureOut">
              <a:rPr lang="en-US" smtClean="0"/>
              <a:t>8/28/2019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ACF5132-253A-4736-AA9A-B5E0CEF530A9}"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755856F-A35B-4948-8255-7F7CA0B40E05}" type="datetimeFigureOut">
              <a:rPr lang="en-US" smtClean="0"/>
              <a:t>8/28/2019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55856F-A35B-4948-8255-7F7CA0B40E05}"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F5132-253A-4736-AA9A-B5E0CEF530A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DACF5132-253A-4736-AA9A-B5E0CEF530A9}"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55856F-A35B-4948-8255-7F7CA0B40E05}"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755856F-A35B-4948-8255-7F7CA0B40E05}" type="datetimeFigureOut">
              <a:rPr lang="en-US" smtClean="0"/>
              <a:t>8/28/2019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ACF5132-253A-4736-AA9A-B5E0CEF530A9}"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19100" y="3352800"/>
            <a:ext cx="8305800" cy="2514600"/>
          </a:xfrm>
        </p:spPr>
        <p:txBody>
          <a:bodyPr anchor="ctr"/>
          <a:lstStyle/>
          <a:p>
            <a:r>
              <a:rPr lang="en-US" b="0" dirty="0"/>
              <a:t>Senate Study Committee on Evaluating and Simplifying Physician Oversight of Physician Assistants and Advanced Practice Registered Nurses</a:t>
            </a:r>
          </a:p>
          <a:p>
            <a:endParaRPr lang="en-US" b="0" dirty="0"/>
          </a:p>
          <a:p>
            <a:r>
              <a:rPr lang="en-US" b="0" dirty="0" smtClean="0"/>
              <a:t>August 28, 2019</a:t>
            </a:r>
            <a:endParaRPr lang="en-US" b="0" dirty="0"/>
          </a:p>
          <a:p>
            <a:endParaRPr lang="en-US" dirty="0" smtClean="0"/>
          </a:p>
          <a:p>
            <a:r>
              <a:rPr lang="en-US" b="0" dirty="0" smtClean="0"/>
              <a:t>James Beal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740" y="457200"/>
            <a:ext cx="4922520" cy="1538288"/>
          </a:xfrm>
          <a:prstGeom prst="rect">
            <a:avLst/>
          </a:prstGeom>
        </p:spPr>
      </p:pic>
    </p:spTree>
    <p:extLst>
      <p:ext uri="{BB962C8B-B14F-4D97-AF65-F5344CB8AC3E}">
        <p14:creationId xmlns:p14="http://schemas.microsoft.com/office/powerpoint/2010/main" val="2751414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Physician Assistant Regulation Basics</a:t>
            </a:r>
            <a:endParaRPr lang="en-US" dirty="0"/>
          </a:p>
        </p:txBody>
      </p:sp>
      <p:sp>
        <p:nvSpPr>
          <p:cNvPr id="2" name="Content Placeholder 1"/>
          <p:cNvSpPr>
            <a:spLocks noGrp="1"/>
          </p:cNvSpPr>
          <p:nvPr>
            <p:ph sz="quarter" idx="1"/>
          </p:nvPr>
        </p:nvSpPr>
        <p:spPr>
          <a:xfrm>
            <a:off x="301752" y="1527048"/>
            <a:ext cx="8503920" cy="4797552"/>
          </a:xfrm>
        </p:spPr>
        <p:txBody>
          <a:bodyPr>
            <a:normAutofit/>
          </a:bodyPr>
          <a:lstStyle/>
          <a:p>
            <a:pPr algn="just"/>
            <a:r>
              <a:rPr lang="en-US" sz="2500" dirty="0" smtClean="0"/>
              <a:t>Licensed by the Georgia Composite Medical Board</a:t>
            </a:r>
          </a:p>
          <a:p>
            <a:pPr algn="just"/>
            <a:r>
              <a:rPr lang="en-US" sz="2500" dirty="0"/>
              <a:t>5,297 licensed PAs as of August 15, 2019</a:t>
            </a:r>
          </a:p>
          <a:p>
            <a:pPr algn="just"/>
            <a:r>
              <a:rPr lang="en-US" sz="2500" dirty="0" smtClean="0"/>
              <a:t>Physician supervision is determined at practice level</a:t>
            </a:r>
          </a:p>
          <a:p>
            <a:pPr lvl="1" algn="just"/>
            <a:r>
              <a:rPr lang="en-US" sz="1800" dirty="0" smtClean="0"/>
              <a:t>Statute limits physician’s supervision to four PAs maximum; two at any one time; with exceptions</a:t>
            </a:r>
          </a:p>
          <a:p>
            <a:pPr algn="just"/>
            <a:r>
              <a:rPr lang="en-US" sz="2500" dirty="0" smtClean="0"/>
              <a:t>Prescriptive authority provided by statute allows PAs to order controlled substances III – V and dangerous drugs, as dictated by an approved job description</a:t>
            </a:r>
            <a:endParaRPr lang="en-US" sz="2000" dirty="0" smtClean="0"/>
          </a:p>
          <a:p>
            <a:pPr algn="just"/>
            <a:r>
              <a:rPr lang="en-US" sz="2500" dirty="0" smtClean="0"/>
              <a:t>PA’s scope of practice is limited to approved scope of supervising physician’s practice as dictated in an approved job description</a:t>
            </a:r>
          </a:p>
          <a:p>
            <a:pPr marL="274320" lvl="1" indent="0" algn="just">
              <a:buNone/>
            </a:pPr>
            <a:endParaRPr lang="en-US" sz="1800" dirty="0" smtClean="0"/>
          </a:p>
        </p:txBody>
      </p:sp>
      <p:sp>
        <p:nvSpPr>
          <p:cNvPr id="4" name="TextBox 3"/>
          <p:cNvSpPr txBox="1"/>
          <p:nvPr/>
        </p:nvSpPr>
        <p:spPr>
          <a:xfrm>
            <a:off x="8305800" y="6324600"/>
            <a:ext cx="312906" cy="369332"/>
          </a:xfrm>
          <a:prstGeom prst="rect">
            <a:avLst/>
          </a:prstGeom>
          <a:noFill/>
        </p:spPr>
        <p:txBody>
          <a:bodyPr wrap="none" rtlCol="0">
            <a:spAutoFit/>
          </a:bodyPr>
          <a:lstStyle/>
          <a:p>
            <a:r>
              <a:rPr lang="en-US" dirty="0" smtClean="0"/>
              <a:t>2</a:t>
            </a:r>
            <a:endParaRPr lang="en-US" dirty="0"/>
          </a:p>
        </p:txBody>
      </p:sp>
    </p:spTree>
    <p:extLst>
      <p:ext uri="{BB962C8B-B14F-4D97-AF65-F5344CB8AC3E}">
        <p14:creationId xmlns:p14="http://schemas.microsoft.com/office/powerpoint/2010/main" val="355246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PA Supervision</a:t>
            </a:r>
            <a:endParaRPr lang="en-US" dirty="0"/>
          </a:p>
        </p:txBody>
      </p:sp>
      <p:sp>
        <p:nvSpPr>
          <p:cNvPr id="2" name="Content Placeholder 1"/>
          <p:cNvSpPr>
            <a:spLocks noGrp="1"/>
          </p:cNvSpPr>
          <p:nvPr>
            <p:ph sz="quarter" idx="1"/>
          </p:nvPr>
        </p:nvSpPr>
        <p:spPr>
          <a:xfrm>
            <a:off x="304800" y="2044132"/>
            <a:ext cx="3657600" cy="3747068"/>
          </a:xfrm>
        </p:spPr>
        <p:txBody>
          <a:bodyPr>
            <a:normAutofit lnSpcReduction="10000"/>
          </a:bodyPr>
          <a:lstStyle/>
          <a:p>
            <a:pPr marL="0" indent="0">
              <a:buNone/>
            </a:pPr>
            <a:r>
              <a:rPr lang="en-US" sz="2500" dirty="0"/>
              <a:t>Supervision determined by </a:t>
            </a:r>
            <a:r>
              <a:rPr lang="en-US" sz="2500" dirty="0" smtClean="0"/>
              <a:t>law/regulation</a:t>
            </a:r>
          </a:p>
          <a:p>
            <a:r>
              <a:rPr lang="en-US" sz="2000" dirty="0" smtClean="0"/>
              <a:t>State law or board rules provide supervision requirements</a:t>
            </a:r>
            <a:endParaRPr lang="en-US" sz="2000" dirty="0"/>
          </a:p>
          <a:p>
            <a:pPr marL="0" indent="0">
              <a:buNone/>
            </a:pPr>
            <a:endParaRPr lang="en-US" sz="2500" dirty="0" smtClean="0"/>
          </a:p>
          <a:p>
            <a:pPr marL="0" indent="0">
              <a:buNone/>
            </a:pPr>
            <a:r>
              <a:rPr lang="en-US" sz="2500" dirty="0" smtClean="0"/>
              <a:t>Supervision determined at practice level </a:t>
            </a:r>
          </a:p>
          <a:p>
            <a:r>
              <a:rPr lang="en-US" sz="2000" dirty="0" smtClean="0"/>
              <a:t>A written job description or collaborative agreement between physician and PA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76400"/>
            <a:ext cx="4844659" cy="4243713"/>
          </a:xfrm>
          <a:prstGeom prst="rect">
            <a:avLst/>
          </a:prstGeom>
        </p:spPr>
      </p:pic>
      <p:sp>
        <p:nvSpPr>
          <p:cNvPr id="7" name="TextBox 6"/>
          <p:cNvSpPr txBox="1"/>
          <p:nvPr/>
        </p:nvSpPr>
        <p:spPr>
          <a:xfrm>
            <a:off x="8305800" y="6324600"/>
            <a:ext cx="311304"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150881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PA Supervision Continued</a:t>
            </a:r>
            <a:endParaRPr lang="en-US" dirty="0"/>
          </a:p>
        </p:txBody>
      </p:sp>
      <p:sp>
        <p:nvSpPr>
          <p:cNvPr id="2" name="Content Placeholder 1"/>
          <p:cNvSpPr>
            <a:spLocks noGrp="1"/>
          </p:cNvSpPr>
          <p:nvPr>
            <p:ph sz="quarter" idx="1"/>
          </p:nvPr>
        </p:nvSpPr>
        <p:spPr>
          <a:xfrm>
            <a:off x="301752" y="1527048"/>
            <a:ext cx="8503920" cy="2054352"/>
          </a:xfrm>
        </p:spPr>
        <p:txBody>
          <a:bodyPr>
            <a:normAutofit/>
          </a:bodyPr>
          <a:lstStyle/>
          <a:p>
            <a:pPr algn="just"/>
            <a:r>
              <a:rPr lang="en-US" sz="2500" dirty="0" smtClean="0"/>
              <a:t>A primary supervising physician shall not have more than four PAs to supervise, and supervise not more than two at any one time, except:</a:t>
            </a:r>
          </a:p>
          <a:p>
            <a:pPr lvl="1" algn="just"/>
            <a:r>
              <a:rPr lang="en-US" sz="2000" dirty="0" smtClean="0"/>
              <a:t>A primary supervising physician may supervise up to four PAs at any one time in a group practice with other supervising physicians.</a:t>
            </a:r>
          </a:p>
          <a:p>
            <a:pPr lvl="1" algn="just"/>
            <a:endParaRPr lang="en-US" sz="2000" dirty="0" smtClean="0"/>
          </a:p>
        </p:txBody>
      </p:sp>
      <p:sp>
        <p:nvSpPr>
          <p:cNvPr id="3" name="TextBox 2"/>
          <p:cNvSpPr txBox="1"/>
          <p:nvPr/>
        </p:nvSpPr>
        <p:spPr>
          <a:xfrm>
            <a:off x="6858000" y="6019800"/>
            <a:ext cx="1561646" cy="246221"/>
          </a:xfrm>
          <a:prstGeom prst="rect">
            <a:avLst/>
          </a:prstGeom>
          <a:noFill/>
        </p:spPr>
        <p:txBody>
          <a:bodyPr wrap="none" rtlCol="0">
            <a:spAutoFit/>
          </a:bodyPr>
          <a:lstStyle/>
          <a:p>
            <a:r>
              <a:rPr lang="en-US" sz="1000" dirty="0" smtClean="0"/>
              <a:t>O.C.G.A. </a:t>
            </a:r>
            <a:r>
              <a:rPr lang="en-US" sz="1000" dirty="0"/>
              <a:t>§ </a:t>
            </a:r>
            <a:r>
              <a:rPr lang="en-US" sz="1000" dirty="0" smtClean="0"/>
              <a:t>43-34-103(b)</a:t>
            </a:r>
            <a:endParaRPr lang="en-US" sz="1000" dirty="0"/>
          </a:p>
        </p:txBody>
      </p:sp>
      <p:sp>
        <p:nvSpPr>
          <p:cNvPr id="5" name="Content Placeholder 1"/>
          <p:cNvSpPr txBox="1">
            <a:spLocks/>
          </p:cNvSpPr>
          <p:nvPr/>
        </p:nvSpPr>
        <p:spPr>
          <a:xfrm>
            <a:off x="228600" y="3733800"/>
            <a:ext cx="8503920" cy="1368552"/>
          </a:xfrm>
          <a:prstGeom prst="rect">
            <a:avLst/>
          </a:prstGeom>
        </p:spPr>
        <p:txBody>
          <a:bodyPr vert="horz">
            <a:normAutofit fontScale="92500" lnSpcReduction="20000"/>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lgn="just"/>
            <a:r>
              <a:rPr lang="en-US" dirty="0" smtClean="0"/>
              <a:t>An alternate </a:t>
            </a:r>
            <a:r>
              <a:rPr lang="en-US" dirty="0"/>
              <a:t>supervising </a:t>
            </a:r>
            <a:r>
              <a:rPr lang="en-US" dirty="0" smtClean="0"/>
              <a:t>physician may also supervise </a:t>
            </a:r>
            <a:r>
              <a:rPr lang="en-US" dirty="0"/>
              <a:t>up to four PAs in </a:t>
            </a:r>
            <a:r>
              <a:rPr lang="en-US" dirty="0" smtClean="0"/>
              <a:t>an institutional setting (</a:t>
            </a:r>
            <a:r>
              <a:rPr lang="en-US" dirty="0" err="1" smtClean="0"/>
              <a:t>eg</a:t>
            </a:r>
            <a:r>
              <a:rPr lang="en-US" dirty="0" smtClean="0"/>
              <a:t>. hospital </a:t>
            </a:r>
            <a:r>
              <a:rPr lang="en-US" dirty="0"/>
              <a:t>or </a:t>
            </a:r>
            <a:r>
              <a:rPr lang="en-US" dirty="0" smtClean="0"/>
              <a:t>clinic), </a:t>
            </a:r>
            <a:r>
              <a:rPr lang="en-US" dirty="0"/>
              <a:t>when on call for a primary supervising physician, or when otherwise approved by GCMB as an alternate.</a:t>
            </a:r>
          </a:p>
          <a:p>
            <a:pPr lvl="1"/>
            <a:endParaRPr lang="en-US" sz="2000" dirty="0" smtClean="0"/>
          </a:p>
          <a:p>
            <a:pPr lvl="1"/>
            <a:endParaRPr lang="en-US" sz="2000" dirty="0" smtClean="0"/>
          </a:p>
        </p:txBody>
      </p:sp>
      <p:sp>
        <p:nvSpPr>
          <p:cNvPr id="7" name="TextBox 6"/>
          <p:cNvSpPr txBox="1"/>
          <p:nvPr/>
        </p:nvSpPr>
        <p:spPr>
          <a:xfrm>
            <a:off x="8305800" y="6324600"/>
            <a:ext cx="314510" cy="369332"/>
          </a:xfrm>
          <a:prstGeom prst="rect">
            <a:avLst/>
          </a:prstGeom>
          <a:noFill/>
        </p:spPr>
        <p:txBody>
          <a:bodyPr wrap="none" rtlCol="0">
            <a:spAutoFit/>
          </a:bodyPr>
          <a:lstStyle/>
          <a:p>
            <a:r>
              <a:rPr lang="en-US" dirty="0"/>
              <a:t>4</a:t>
            </a:r>
            <a:endParaRPr lang="en-US" dirty="0"/>
          </a:p>
        </p:txBody>
      </p:sp>
    </p:spTree>
    <p:extLst>
      <p:ext uri="{BB962C8B-B14F-4D97-AF65-F5344CB8AC3E}">
        <p14:creationId xmlns:p14="http://schemas.microsoft.com/office/powerpoint/2010/main" val="1769442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PA Prescriptive Authority</a:t>
            </a:r>
            <a:endParaRPr lang="en-US" dirty="0"/>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087494" y="1600200"/>
            <a:ext cx="4754882" cy="4572000"/>
          </a:xfrm>
        </p:spPr>
      </p:pic>
      <p:sp>
        <p:nvSpPr>
          <p:cNvPr id="7" name="TextBox 6"/>
          <p:cNvSpPr txBox="1"/>
          <p:nvPr/>
        </p:nvSpPr>
        <p:spPr>
          <a:xfrm>
            <a:off x="304800" y="1600200"/>
            <a:ext cx="3429000" cy="4524315"/>
          </a:xfrm>
          <a:prstGeom prst="rect">
            <a:avLst/>
          </a:prstGeom>
          <a:noFill/>
        </p:spPr>
        <p:txBody>
          <a:bodyPr wrap="square" rtlCol="0">
            <a:spAutoFit/>
          </a:bodyPr>
          <a:lstStyle/>
          <a:p>
            <a:r>
              <a:rPr lang="en-US" dirty="0" smtClean="0"/>
              <a:t>Georgia allows PAs to prescribe schedule III, IV, and V controlled substances.</a:t>
            </a:r>
          </a:p>
          <a:p>
            <a:endParaRPr lang="en-US" dirty="0"/>
          </a:p>
          <a:p>
            <a:r>
              <a:rPr lang="en-US" dirty="0" smtClean="0"/>
              <a:t>44 states and D.C. allow PAs to prescribe schedule II, III, IV, and V controlled substances.</a:t>
            </a:r>
          </a:p>
          <a:p>
            <a:endParaRPr lang="en-US" dirty="0"/>
          </a:p>
          <a:p>
            <a:r>
              <a:rPr lang="en-US" dirty="0" smtClean="0"/>
              <a:t>Prescriptive </a:t>
            </a:r>
            <a:r>
              <a:rPr lang="en-US" dirty="0" smtClean="0"/>
              <a:t>authority allowed for drugs only if a physician has delegated as provided in the PA’s job description. </a:t>
            </a:r>
          </a:p>
          <a:p>
            <a:endParaRPr lang="en-US" dirty="0"/>
          </a:p>
          <a:p>
            <a:r>
              <a:rPr lang="en-US" dirty="0" smtClean="0"/>
              <a:t>PA may order refills for up to 12 months. For scheduled drugs, refills up to six months.</a:t>
            </a:r>
            <a:endParaRPr lang="en-US" dirty="0"/>
          </a:p>
        </p:txBody>
      </p:sp>
      <p:sp>
        <p:nvSpPr>
          <p:cNvPr id="9" name="TextBox 8"/>
          <p:cNvSpPr txBox="1"/>
          <p:nvPr/>
        </p:nvSpPr>
        <p:spPr>
          <a:xfrm>
            <a:off x="8305800" y="6324600"/>
            <a:ext cx="306494" cy="369332"/>
          </a:xfrm>
          <a:prstGeom prst="rect">
            <a:avLst/>
          </a:prstGeom>
          <a:noFill/>
        </p:spPr>
        <p:txBody>
          <a:bodyPr wrap="none" rtlCol="0">
            <a:spAutoFit/>
          </a:bodyPr>
          <a:lstStyle/>
          <a:p>
            <a:r>
              <a:rPr lang="en-US" dirty="0"/>
              <a:t>5</a:t>
            </a:r>
            <a:endParaRPr lang="en-US" dirty="0"/>
          </a:p>
        </p:txBody>
      </p:sp>
    </p:spTree>
    <p:extLst>
      <p:ext uri="{BB962C8B-B14F-4D97-AF65-F5344CB8AC3E}">
        <p14:creationId xmlns:p14="http://schemas.microsoft.com/office/powerpoint/2010/main" val="1487327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 Scope of Practice</a:t>
            </a:r>
            <a:endParaRPr lang="en-US" dirty="0"/>
          </a:p>
        </p:txBody>
      </p:sp>
      <p:pic>
        <p:nvPicPr>
          <p:cNvPr id="7"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038600" y="1676400"/>
            <a:ext cx="4835562" cy="4419600"/>
          </a:xfrm>
        </p:spPr>
      </p:pic>
      <p:sp>
        <p:nvSpPr>
          <p:cNvPr id="8" name="TextBox 7"/>
          <p:cNvSpPr txBox="1"/>
          <p:nvPr/>
        </p:nvSpPr>
        <p:spPr>
          <a:xfrm>
            <a:off x="301752" y="1600200"/>
            <a:ext cx="3660648" cy="3139321"/>
          </a:xfrm>
          <a:prstGeom prst="rect">
            <a:avLst/>
          </a:prstGeom>
          <a:noFill/>
        </p:spPr>
        <p:txBody>
          <a:bodyPr wrap="square" rtlCol="0">
            <a:spAutoFit/>
          </a:bodyPr>
          <a:lstStyle/>
          <a:p>
            <a:r>
              <a:rPr lang="en-US" dirty="0" smtClean="0"/>
              <a:t>Georgia’s scope of practice laws are based on the supervising physician’s delegation, limited to only the physician’s scope and must be approved by GCMB (same as South Carolina, Alabama, etc.).</a:t>
            </a:r>
          </a:p>
          <a:p>
            <a:endParaRPr lang="en-US" dirty="0"/>
          </a:p>
          <a:p>
            <a:r>
              <a:rPr lang="en-US" dirty="0" smtClean="0"/>
              <a:t>States such as Florida, Louisiana, Texas, etc. do not require medical board/regulator approval.</a:t>
            </a:r>
            <a:endParaRPr lang="en-US" dirty="0"/>
          </a:p>
        </p:txBody>
      </p:sp>
      <p:sp>
        <p:nvSpPr>
          <p:cNvPr id="6" name="TextBox 5"/>
          <p:cNvSpPr txBox="1"/>
          <p:nvPr/>
        </p:nvSpPr>
        <p:spPr>
          <a:xfrm>
            <a:off x="8305800" y="6324600"/>
            <a:ext cx="314510" cy="369332"/>
          </a:xfrm>
          <a:prstGeom prst="rect">
            <a:avLst/>
          </a:prstGeom>
          <a:noFill/>
        </p:spPr>
        <p:txBody>
          <a:bodyPr wrap="none" rtlCol="0">
            <a:spAutoFit/>
          </a:bodyPr>
          <a:lstStyle/>
          <a:p>
            <a:r>
              <a:rPr lang="en-US" dirty="0"/>
              <a:t>6</a:t>
            </a:r>
            <a:endParaRPr lang="en-US" dirty="0"/>
          </a:p>
        </p:txBody>
      </p:sp>
    </p:spTree>
    <p:extLst>
      <p:ext uri="{BB962C8B-B14F-4D97-AF65-F5344CB8AC3E}">
        <p14:creationId xmlns:p14="http://schemas.microsoft.com/office/powerpoint/2010/main" val="1766072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PA Education, License Requirements</a:t>
            </a:r>
            <a:endParaRPr lang="en-US" dirty="0"/>
          </a:p>
        </p:txBody>
      </p:sp>
      <p:sp>
        <p:nvSpPr>
          <p:cNvPr id="2" name="Content Placeholder 1"/>
          <p:cNvSpPr>
            <a:spLocks noGrp="1"/>
          </p:cNvSpPr>
          <p:nvPr>
            <p:ph sz="quarter" idx="1"/>
          </p:nvPr>
        </p:nvSpPr>
        <p:spPr/>
        <p:txBody>
          <a:bodyPr>
            <a:normAutofit lnSpcReduction="10000"/>
          </a:bodyPr>
          <a:lstStyle/>
          <a:p>
            <a:r>
              <a:rPr lang="en-US" sz="2000" dirty="0" smtClean="0"/>
              <a:t>PA students attend formal physician assistant education programs approved by GCMB</a:t>
            </a:r>
          </a:p>
          <a:p>
            <a:r>
              <a:rPr lang="en-US" sz="2000" dirty="0" smtClean="0"/>
              <a:t>Usually six years of education – four years undergraduate/bachelors and two years in PA school</a:t>
            </a:r>
          </a:p>
          <a:p>
            <a:r>
              <a:rPr lang="en-US" sz="2000" dirty="0" smtClean="0"/>
              <a:t>Must pass the Physician Assistant National Certifying Exam (“PANCE</a:t>
            </a:r>
            <a:r>
              <a:rPr lang="en-US" sz="2000" dirty="0"/>
              <a:t>”) administered </a:t>
            </a:r>
            <a:r>
              <a:rPr lang="en-US" sz="2000" dirty="0" smtClean="0"/>
              <a:t>by the </a:t>
            </a:r>
            <a:r>
              <a:rPr lang="en-US" sz="2000" dirty="0"/>
              <a:t>National Commission on Certification of Physician </a:t>
            </a:r>
            <a:r>
              <a:rPr lang="en-US" sz="2000" dirty="0" smtClean="0"/>
              <a:t>Assistants</a:t>
            </a:r>
          </a:p>
          <a:p>
            <a:r>
              <a:rPr lang="en-US" sz="2000" dirty="0" smtClean="0"/>
              <a:t>Continuing education requirements </a:t>
            </a:r>
          </a:p>
          <a:p>
            <a:pPr lvl="1"/>
            <a:r>
              <a:rPr lang="en-US" sz="1800" dirty="0" smtClean="0"/>
              <a:t>40 hours biennially, 10 hours of which are in the physician’s specialty </a:t>
            </a:r>
          </a:p>
          <a:p>
            <a:pPr lvl="1"/>
            <a:r>
              <a:rPr lang="en-US" sz="1800" dirty="0" smtClean="0"/>
              <a:t>3 hours in pharmaceuticals for PAs with prescriptive authority</a:t>
            </a:r>
          </a:p>
          <a:p>
            <a:r>
              <a:rPr lang="en-US" sz="2000" dirty="0" smtClean="0"/>
              <a:t>Citizenship, legal permanent resident, or qualified alien status requirement</a:t>
            </a:r>
          </a:p>
          <a:p>
            <a:r>
              <a:rPr lang="en-US" sz="2000" dirty="0" smtClean="0"/>
              <a:t>Good moral character references by two physicians, may not be physician seeking to use the PA (Board regulation)</a:t>
            </a:r>
          </a:p>
        </p:txBody>
      </p:sp>
      <p:sp>
        <p:nvSpPr>
          <p:cNvPr id="5" name="TextBox 4"/>
          <p:cNvSpPr txBox="1"/>
          <p:nvPr/>
        </p:nvSpPr>
        <p:spPr>
          <a:xfrm>
            <a:off x="8305800" y="6324600"/>
            <a:ext cx="300082" cy="369332"/>
          </a:xfrm>
          <a:prstGeom prst="rect">
            <a:avLst/>
          </a:prstGeom>
          <a:noFill/>
        </p:spPr>
        <p:txBody>
          <a:bodyPr wrap="none" rtlCol="0">
            <a:spAutoFit/>
          </a:bodyPr>
          <a:lstStyle/>
          <a:p>
            <a:r>
              <a:rPr lang="en-US" dirty="0"/>
              <a:t>7</a:t>
            </a:r>
            <a:endParaRPr lang="en-US" dirty="0"/>
          </a:p>
        </p:txBody>
      </p:sp>
    </p:spTree>
    <p:extLst>
      <p:ext uri="{BB962C8B-B14F-4D97-AF65-F5344CB8AC3E}">
        <p14:creationId xmlns:p14="http://schemas.microsoft.com/office/powerpoint/2010/main" val="1498970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sz="2900" dirty="0" smtClean="0"/>
              <a:t>Advance Practice Registered Nurse Regulation Basics</a:t>
            </a:r>
            <a:endParaRPr lang="en-US" sz="2900" dirty="0"/>
          </a:p>
        </p:txBody>
      </p:sp>
      <p:sp>
        <p:nvSpPr>
          <p:cNvPr id="2" name="Content Placeholder 1"/>
          <p:cNvSpPr>
            <a:spLocks noGrp="1"/>
          </p:cNvSpPr>
          <p:nvPr>
            <p:ph sz="quarter" idx="1"/>
          </p:nvPr>
        </p:nvSpPr>
        <p:spPr/>
        <p:txBody>
          <a:bodyPr>
            <a:normAutofit fontScale="92500" lnSpcReduction="10000"/>
          </a:bodyPr>
          <a:lstStyle/>
          <a:p>
            <a:r>
              <a:rPr lang="en-US" sz="2500" dirty="0" smtClean="0"/>
              <a:t>Licensed by the Board of Nursing as a registered nurse, authorized as an APRN by the Board</a:t>
            </a:r>
          </a:p>
          <a:p>
            <a:r>
              <a:rPr lang="en-US" sz="2500" dirty="0" smtClean="0"/>
              <a:t>15,422 authorized APRNs</a:t>
            </a:r>
          </a:p>
          <a:p>
            <a:pPr lvl="1"/>
            <a:r>
              <a:rPr lang="en-US" sz="1800" dirty="0" smtClean="0"/>
              <a:t>Of these, 12,459 are nurse practitioners</a:t>
            </a:r>
          </a:p>
          <a:p>
            <a:r>
              <a:rPr lang="en-US" sz="2500" dirty="0" smtClean="0"/>
              <a:t>Georgia requires a written protocol between a supervising physician and APRN</a:t>
            </a:r>
          </a:p>
          <a:p>
            <a:pPr lvl="1"/>
            <a:r>
              <a:rPr lang="en-US" sz="1800" dirty="0" smtClean="0"/>
              <a:t>Board of Nursing regulations limit physician’s supervision to four APRNs, with exceptions</a:t>
            </a:r>
          </a:p>
          <a:p>
            <a:r>
              <a:rPr lang="en-US" sz="2500" dirty="0" smtClean="0"/>
              <a:t>Prescribing authority is allowed pursuant to a written protocol and if authorized by the GCMB</a:t>
            </a:r>
          </a:p>
          <a:p>
            <a:r>
              <a:rPr lang="en-US" sz="2500" dirty="0" smtClean="0"/>
              <a:t>APRNs: Nurse-midwife; nurse practitioners; </a:t>
            </a:r>
            <a:r>
              <a:rPr lang="en-US" dirty="0"/>
              <a:t>certified registered nurse </a:t>
            </a:r>
            <a:r>
              <a:rPr lang="en-US" dirty="0" smtClean="0"/>
              <a:t>anesthetist, </a:t>
            </a:r>
            <a:r>
              <a:rPr lang="en-US" dirty="0"/>
              <a:t>clinical nurse </a:t>
            </a:r>
            <a:r>
              <a:rPr lang="en-US" dirty="0" smtClean="0"/>
              <a:t>specialist </a:t>
            </a:r>
            <a:r>
              <a:rPr lang="en-US" dirty="0"/>
              <a:t>psychiatric/mental </a:t>
            </a:r>
            <a:r>
              <a:rPr lang="en-US" dirty="0" smtClean="0"/>
              <a:t>health; </a:t>
            </a:r>
            <a:r>
              <a:rPr lang="en-US" dirty="0"/>
              <a:t>clinical nurse specialist</a:t>
            </a:r>
            <a:endParaRPr lang="en-US" sz="2500" dirty="0"/>
          </a:p>
        </p:txBody>
      </p:sp>
      <p:sp>
        <p:nvSpPr>
          <p:cNvPr id="5" name="TextBox 4"/>
          <p:cNvSpPr txBox="1"/>
          <p:nvPr/>
        </p:nvSpPr>
        <p:spPr>
          <a:xfrm>
            <a:off x="8305800" y="6324600"/>
            <a:ext cx="322524" cy="369332"/>
          </a:xfrm>
          <a:prstGeom prst="rect">
            <a:avLst/>
          </a:prstGeom>
          <a:noFill/>
        </p:spPr>
        <p:txBody>
          <a:bodyPr wrap="none" rtlCol="0">
            <a:spAutoFit/>
          </a:bodyPr>
          <a:lstStyle/>
          <a:p>
            <a:r>
              <a:rPr lang="en-US" dirty="0"/>
              <a:t>8</a:t>
            </a:r>
            <a:endParaRPr lang="en-US" dirty="0"/>
          </a:p>
        </p:txBody>
      </p:sp>
    </p:spTree>
    <p:extLst>
      <p:ext uri="{BB962C8B-B14F-4D97-AF65-F5344CB8AC3E}">
        <p14:creationId xmlns:p14="http://schemas.microsoft.com/office/powerpoint/2010/main" val="1757359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APRN Practice Authority</a:t>
            </a:r>
            <a:endParaRPr lang="en-US" dirty="0"/>
          </a:p>
        </p:txBody>
      </p:sp>
      <p:sp>
        <p:nvSpPr>
          <p:cNvPr id="2" name="Content Placeholder 1"/>
          <p:cNvSpPr>
            <a:spLocks noGrp="1"/>
          </p:cNvSpPr>
          <p:nvPr>
            <p:ph sz="quarter" idx="1"/>
          </p:nvPr>
        </p:nvSpPr>
        <p:spPr>
          <a:xfrm>
            <a:off x="304800" y="2044132"/>
            <a:ext cx="3508248" cy="3508248"/>
          </a:xfrm>
        </p:spPr>
        <p:txBody>
          <a:bodyPr>
            <a:normAutofit/>
          </a:bodyPr>
          <a:lstStyle/>
          <a:p>
            <a:pPr marL="0" indent="0">
              <a:buNone/>
            </a:pPr>
            <a:r>
              <a:rPr lang="en-US" sz="2500" dirty="0" smtClean="0"/>
              <a:t>26 states </a:t>
            </a:r>
            <a:r>
              <a:rPr lang="en-US" sz="2500" dirty="0" smtClean="0"/>
              <a:t>require </a:t>
            </a:r>
            <a:r>
              <a:rPr lang="en-US" sz="2500" dirty="0" smtClean="0"/>
              <a:t>a physician relationship.</a:t>
            </a:r>
            <a:endParaRPr lang="en-US" sz="2500" dirty="0" smtClean="0"/>
          </a:p>
          <a:p>
            <a:pPr marL="0" indent="0">
              <a:buNone/>
            </a:pPr>
            <a:endParaRPr lang="en-US" sz="2500" dirty="0" smtClean="0"/>
          </a:p>
          <a:p>
            <a:pPr marL="0" indent="0">
              <a:buNone/>
            </a:pPr>
            <a:r>
              <a:rPr lang="en-US" sz="2500" dirty="0" smtClean="0"/>
              <a:t>24 states allow APRN independent practice.</a:t>
            </a:r>
            <a:endParaRPr lang="en-US" sz="20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048" y="1600200"/>
            <a:ext cx="4970734" cy="4636822"/>
          </a:xfrm>
          <a:prstGeom prst="rect">
            <a:avLst/>
          </a:prstGeom>
        </p:spPr>
      </p:pic>
      <p:sp>
        <p:nvSpPr>
          <p:cNvPr id="7" name="TextBox 6"/>
          <p:cNvSpPr txBox="1"/>
          <p:nvPr/>
        </p:nvSpPr>
        <p:spPr>
          <a:xfrm>
            <a:off x="8305800" y="6324600"/>
            <a:ext cx="314510" cy="369332"/>
          </a:xfrm>
          <a:prstGeom prst="rect">
            <a:avLst/>
          </a:prstGeom>
          <a:noFill/>
        </p:spPr>
        <p:txBody>
          <a:bodyPr wrap="none" rtlCol="0">
            <a:spAutoFit/>
          </a:bodyPr>
          <a:lstStyle/>
          <a:p>
            <a:r>
              <a:rPr lang="en-US" dirty="0"/>
              <a:t>9</a:t>
            </a:r>
            <a:endParaRPr lang="en-US" dirty="0"/>
          </a:p>
        </p:txBody>
      </p:sp>
    </p:spTree>
    <p:extLst>
      <p:ext uri="{BB962C8B-B14F-4D97-AF65-F5344CB8AC3E}">
        <p14:creationId xmlns:p14="http://schemas.microsoft.com/office/powerpoint/2010/main" val="3455872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sz="2900" dirty="0" smtClean="0"/>
              <a:t>APRN Supervision</a:t>
            </a:r>
            <a:endParaRPr lang="en-US" sz="2900" dirty="0"/>
          </a:p>
        </p:txBody>
      </p:sp>
      <p:sp>
        <p:nvSpPr>
          <p:cNvPr id="2" name="Content Placeholder 1"/>
          <p:cNvSpPr>
            <a:spLocks noGrp="1"/>
          </p:cNvSpPr>
          <p:nvPr>
            <p:ph sz="quarter" idx="1"/>
          </p:nvPr>
        </p:nvSpPr>
        <p:spPr>
          <a:xfrm>
            <a:off x="301752" y="1527048"/>
            <a:ext cx="8503920" cy="4492752"/>
          </a:xfrm>
        </p:spPr>
        <p:txBody>
          <a:bodyPr>
            <a:normAutofit fontScale="92500" lnSpcReduction="10000"/>
          </a:bodyPr>
          <a:lstStyle/>
          <a:p>
            <a:r>
              <a:rPr lang="en-US" sz="2500" dirty="0" smtClean="0"/>
              <a:t>A delegating physician may not enter into a nurse protocol agreement with more than four APRNs at any one time, except when the APRN is practicing in:</a:t>
            </a:r>
          </a:p>
          <a:p>
            <a:pPr lvl="1"/>
            <a:r>
              <a:rPr lang="en-US" sz="2000" dirty="0" smtClean="0"/>
              <a:t>A licensed hospital;</a:t>
            </a:r>
          </a:p>
          <a:p>
            <a:pPr lvl="1"/>
            <a:r>
              <a:rPr lang="en-US" sz="2000" dirty="0" smtClean="0"/>
              <a:t>A college or university;</a:t>
            </a:r>
          </a:p>
          <a:p>
            <a:pPr lvl="1"/>
            <a:r>
              <a:rPr lang="en-US" sz="2000" dirty="0" smtClean="0"/>
              <a:t>DPH, county board of health, or CSBs;</a:t>
            </a:r>
          </a:p>
          <a:p>
            <a:pPr lvl="1"/>
            <a:r>
              <a:rPr lang="en-US" sz="2000" dirty="0" smtClean="0"/>
              <a:t>A free health clinic, or birthing center;</a:t>
            </a:r>
          </a:p>
          <a:p>
            <a:pPr lvl="1"/>
            <a:r>
              <a:rPr lang="en-US" sz="2000" dirty="0" smtClean="0"/>
              <a:t>A non-profit entity primarily serving uninsured or indigent Medicaid, Medicare patients;</a:t>
            </a:r>
          </a:p>
          <a:p>
            <a:pPr lvl="1"/>
            <a:r>
              <a:rPr lang="en-US" sz="2000" dirty="0" smtClean="0"/>
              <a:t>FQHCs or other federally-authorized, -funded entity;</a:t>
            </a:r>
          </a:p>
          <a:p>
            <a:pPr lvl="1"/>
            <a:r>
              <a:rPr lang="en-US" sz="2000" dirty="0" smtClean="0"/>
              <a:t>Local boards of education with school nurse programs;</a:t>
            </a:r>
          </a:p>
          <a:p>
            <a:pPr lvl="1"/>
            <a:r>
              <a:rPr lang="en-US" sz="2000" dirty="0" smtClean="0"/>
              <a:t>Health maintenance organization; or</a:t>
            </a:r>
          </a:p>
          <a:p>
            <a:pPr lvl="1"/>
            <a:r>
              <a:rPr lang="en-US" sz="2000" dirty="0" smtClean="0"/>
              <a:t>An EMS system, under local authority, with a full time physician medical director.</a:t>
            </a:r>
          </a:p>
          <a:p>
            <a:pPr lvl="1"/>
            <a:endParaRPr lang="en-US" sz="2000" dirty="0"/>
          </a:p>
        </p:txBody>
      </p:sp>
      <p:sp>
        <p:nvSpPr>
          <p:cNvPr id="3" name="TextBox 2"/>
          <p:cNvSpPr txBox="1"/>
          <p:nvPr/>
        </p:nvSpPr>
        <p:spPr>
          <a:xfrm>
            <a:off x="6858000" y="6019800"/>
            <a:ext cx="1491114" cy="246221"/>
          </a:xfrm>
          <a:prstGeom prst="rect">
            <a:avLst/>
          </a:prstGeom>
          <a:noFill/>
        </p:spPr>
        <p:txBody>
          <a:bodyPr wrap="none" rtlCol="0">
            <a:spAutoFit/>
          </a:bodyPr>
          <a:lstStyle/>
          <a:p>
            <a:r>
              <a:rPr lang="en-US" sz="1000" dirty="0" smtClean="0"/>
              <a:t>O.C.G.A</a:t>
            </a:r>
            <a:r>
              <a:rPr lang="en-US" sz="1000" dirty="0"/>
              <a:t>. § </a:t>
            </a:r>
            <a:r>
              <a:rPr lang="en-US" sz="1000" dirty="0" smtClean="0"/>
              <a:t>43-34-25(g)</a:t>
            </a:r>
            <a:endParaRPr lang="en-US" sz="1000" dirty="0"/>
          </a:p>
        </p:txBody>
      </p:sp>
      <p:sp>
        <p:nvSpPr>
          <p:cNvPr id="7" name="TextBox 6"/>
          <p:cNvSpPr txBox="1"/>
          <p:nvPr/>
        </p:nvSpPr>
        <p:spPr>
          <a:xfrm>
            <a:off x="8305800" y="6324600"/>
            <a:ext cx="425116" cy="369332"/>
          </a:xfrm>
          <a:prstGeom prst="rect">
            <a:avLst/>
          </a:prstGeom>
          <a:noFill/>
        </p:spPr>
        <p:txBody>
          <a:bodyPr wrap="none" rtlCol="0">
            <a:spAutoFit/>
          </a:bodyPr>
          <a:lstStyle/>
          <a:p>
            <a:r>
              <a:rPr lang="en-US" dirty="0" smtClean="0"/>
              <a:t>10</a:t>
            </a:r>
            <a:endParaRPr lang="en-US" dirty="0"/>
          </a:p>
        </p:txBody>
      </p:sp>
    </p:spTree>
    <p:extLst>
      <p:ext uri="{BB962C8B-B14F-4D97-AF65-F5344CB8AC3E}">
        <p14:creationId xmlns:p14="http://schemas.microsoft.com/office/powerpoint/2010/main" val="2656726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sz="2900" dirty="0" smtClean="0"/>
              <a:t>APRN Supervision Continued</a:t>
            </a:r>
            <a:endParaRPr lang="en-US" sz="2900" dirty="0"/>
          </a:p>
        </p:txBody>
      </p:sp>
      <p:sp>
        <p:nvSpPr>
          <p:cNvPr id="2" name="Content Placeholder 1"/>
          <p:cNvSpPr>
            <a:spLocks noGrp="1"/>
          </p:cNvSpPr>
          <p:nvPr>
            <p:ph sz="quarter" idx="1"/>
          </p:nvPr>
        </p:nvSpPr>
        <p:spPr>
          <a:xfrm>
            <a:off x="301752" y="1527048"/>
            <a:ext cx="8503920" cy="4492752"/>
          </a:xfrm>
        </p:spPr>
        <p:txBody>
          <a:bodyPr>
            <a:normAutofit lnSpcReduction="10000"/>
          </a:bodyPr>
          <a:lstStyle/>
          <a:p>
            <a:r>
              <a:rPr lang="en-US" sz="2500" dirty="0" smtClean="0"/>
              <a:t>A supervising physician may not enter into a nurse protocol agreement with more than eight APRNs, and supervise no more than four at any one time, at locations which:</a:t>
            </a:r>
          </a:p>
          <a:p>
            <a:pPr lvl="1"/>
            <a:r>
              <a:rPr lang="en-US" sz="2000" dirty="0" smtClean="0"/>
              <a:t>Maintain evidence-based clinical practice guidelines;</a:t>
            </a:r>
          </a:p>
          <a:p>
            <a:pPr lvl="1"/>
            <a:r>
              <a:rPr lang="en-US" sz="2000" dirty="0" smtClean="0"/>
              <a:t>Accredited by a nationally recognized organization (</a:t>
            </a:r>
            <a:r>
              <a:rPr lang="en-US" sz="2000" dirty="0" err="1" smtClean="0"/>
              <a:t>eg</a:t>
            </a:r>
            <a:r>
              <a:rPr lang="en-US" sz="2000" dirty="0" smtClean="0"/>
              <a:t>. Joint Commission);</a:t>
            </a:r>
          </a:p>
          <a:p>
            <a:pPr lvl="1"/>
            <a:r>
              <a:rPr lang="en-US" sz="2000" dirty="0" smtClean="0"/>
              <a:t>Require the physician maintain a record of review of at least 10 percent of the APRN’s medical records;</a:t>
            </a:r>
          </a:p>
          <a:p>
            <a:pPr lvl="1"/>
            <a:r>
              <a:rPr lang="en-US" sz="2000" dirty="0" smtClean="0"/>
              <a:t>Require physicians and APRNs to participate in and maintain quarterly clinical collaboration meetings; and</a:t>
            </a:r>
          </a:p>
          <a:p>
            <a:pPr lvl="1"/>
            <a:r>
              <a:rPr lang="en-US" sz="2000" dirty="0" smtClean="0"/>
              <a:t>Require the delegating physician’s contact information be provided to a patient’s PCP.</a:t>
            </a:r>
            <a:endParaRPr lang="en-US" sz="2000" dirty="0"/>
          </a:p>
        </p:txBody>
      </p:sp>
      <p:sp>
        <p:nvSpPr>
          <p:cNvPr id="3" name="TextBox 2"/>
          <p:cNvSpPr txBox="1"/>
          <p:nvPr/>
        </p:nvSpPr>
        <p:spPr>
          <a:xfrm>
            <a:off x="6858000" y="6019800"/>
            <a:ext cx="1580882" cy="246221"/>
          </a:xfrm>
          <a:prstGeom prst="rect">
            <a:avLst/>
          </a:prstGeom>
          <a:noFill/>
        </p:spPr>
        <p:txBody>
          <a:bodyPr wrap="none" rtlCol="0">
            <a:spAutoFit/>
          </a:bodyPr>
          <a:lstStyle/>
          <a:p>
            <a:r>
              <a:rPr lang="en-US" sz="1000" dirty="0" smtClean="0"/>
              <a:t>O.C.G.A</a:t>
            </a:r>
            <a:r>
              <a:rPr lang="en-US" sz="1000" dirty="0"/>
              <a:t>. § </a:t>
            </a:r>
            <a:r>
              <a:rPr lang="en-US" sz="1000" dirty="0" smtClean="0"/>
              <a:t>43-34-25(g.1)</a:t>
            </a:r>
            <a:endParaRPr lang="en-US" sz="1000" dirty="0"/>
          </a:p>
        </p:txBody>
      </p:sp>
      <p:sp>
        <p:nvSpPr>
          <p:cNvPr id="7" name="TextBox 6"/>
          <p:cNvSpPr txBox="1"/>
          <p:nvPr/>
        </p:nvSpPr>
        <p:spPr>
          <a:xfrm>
            <a:off x="8305800" y="6324600"/>
            <a:ext cx="383438" cy="369332"/>
          </a:xfrm>
          <a:prstGeom prst="rect">
            <a:avLst/>
          </a:prstGeom>
          <a:noFill/>
        </p:spPr>
        <p:txBody>
          <a:bodyPr wrap="none" rtlCol="0">
            <a:spAutoFit/>
          </a:bodyPr>
          <a:lstStyle/>
          <a:p>
            <a:r>
              <a:rPr lang="en-US" dirty="0" smtClean="0"/>
              <a:t>11</a:t>
            </a:r>
            <a:endParaRPr lang="en-US" dirty="0"/>
          </a:p>
        </p:txBody>
      </p:sp>
    </p:spTree>
    <p:extLst>
      <p:ext uri="{BB962C8B-B14F-4D97-AF65-F5344CB8AC3E}">
        <p14:creationId xmlns:p14="http://schemas.microsoft.com/office/powerpoint/2010/main" val="490918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sz="2900" dirty="0" smtClean="0"/>
              <a:t>APRN Supervision Continued</a:t>
            </a:r>
            <a:endParaRPr lang="en-US" sz="2900" dirty="0"/>
          </a:p>
        </p:txBody>
      </p:sp>
      <p:sp>
        <p:nvSpPr>
          <p:cNvPr id="2" name="Content Placeholder 1"/>
          <p:cNvSpPr>
            <a:spLocks noGrp="1"/>
          </p:cNvSpPr>
          <p:nvPr>
            <p:ph sz="quarter" idx="1"/>
          </p:nvPr>
        </p:nvSpPr>
        <p:spPr>
          <a:xfrm>
            <a:off x="301752" y="1527048"/>
            <a:ext cx="8503920" cy="2663952"/>
          </a:xfrm>
        </p:spPr>
        <p:txBody>
          <a:bodyPr>
            <a:normAutofit/>
          </a:bodyPr>
          <a:lstStyle/>
          <a:p>
            <a:r>
              <a:rPr lang="en-US" sz="2500" dirty="0" smtClean="0"/>
              <a:t>A supervising physician may not enter into a nurse protocol agreement with more than eight APRNs at any one time, or supervise more than four at any one time, in any EMS system operated by or on behalf of a local authority with a full-time medical director.</a:t>
            </a:r>
          </a:p>
        </p:txBody>
      </p:sp>
      <p:sp>
        <p:nvSpPr>
          <p:cNvPr id="3" name="TextBox 2"/>
          <p:cNvSpPr txBox="1"/>
          <p:nvPr/>
        </p:nvSpPr>
        <p:spPr>
          <a:xfrm>
            <a:off x="6858000" y="6019800"/>
            <a:ext cx="1598515" cy="246221"/>
          </a:xfrm>
          <a:prstGeom prst="rect">
            <a:avLst/>
          </a:prstGeom>
          <a:noFill/>
        </p:spPr>
        <p:txBody>
          <a:bodyPr wrap="none" rtlCol="0">
            <a:spAutoFit/>
          </a:bodyPr>
          <a:lstStyle/>
          <a:p>
            <a:r>
              <a:rPr lang="en-US" sz="1000" dirty="0" smtClean="0"/>
              <a:t>O.C.G.A</a:t>
            </a:r>
            <a:r>
              <a:rPr lang="en-US" sz="1000" dirty="0"/>
              <a:t>. § </a:t>
            </a:r>
            <a:r>
              <a:rPr lang="en-US" sz="1000" dirty="0" smtClean="0"/>
              <a:t>43-34-25(g.2)</a:t>
            </a:r>
            <a:endParaRPr lang="en-US" sz="1000" dirty="0"/>
          </a:p>
        </p:txBody>
      </p:sp>
      <p:sp>
        <p:nvSpPr>
          <p:cNvPr id="7" name="TextBox 6"/>
          <p:cNvSpPr txBox="1"/>
          <p:nvPr/>
        </p:nvSpPr>
        <p:spPr>
          <a:xfrm>
            <a:off x="8305800" y="6324600"/>
            <a:ext cx="412292" cy="369332"/>
          </a:xfrm>
          <a:prstGeom prst="rect">
            <a:avLst/>
          </a:prstGeom>
          <a:noFill/>
        </p:spPr>
        <p:txBody>
          <a:bodyPr wrap="none" rtlCol="0">
            <a:spAutoFit/>
          </a:bodyPr>
          <a:lstStyle/>
          <a:p>
            <a:r>
              <a:rPr lang="en-US" dirty="0" smtClean="0"/>
              <a:t>12</a:t>
            </a:r>
            <a:endParaRPr lang="en-US" dirty="0"/>
          </a:p>
        </p:txBody>
      </p:sp>
    </p:spTree>
    <p:extLst>
      <p:ext uri="{BB962C8B-B14F-4D97-AF65-F5344CB8AC3E}">
        <p14:creationId xmlns:p14="http://schemas.microsoft.com/office/powerpoint/2010/main" val="3373159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APRN Prescriptive Authority</a:t>
            </a:r>
            <a:endParaRPr lang="en-US" dirty="0"/>
          </a:p>
        </p:txBody>
      </p:sp>
      <p:sp>
        <p:nvSpPr>
          <p:cNvPr id="7" name="TextBox 6"/>
          <p:cNvSpPr txBox="1"/>
          <p:nvPr/>
        </p:nvSpPr>
        <p:spPr>
          <a:xfrm>
            <a:off x="304800" y="1600200"/>
            <a:ext cx="3581400" cy="3416320"/>
          </a:xfrm>
          <a:prstGeom prst="rect">
            <a:avLst/>
          </a:prstGeom>
          <a:noFill/>
        </p:spPr>
        <p:txBody>
          <a:bodyPr wrap="square" rtlCol="0">
            <a:spAutoFit/>
          </a:bodyPr>
          <a:lstStyle/>
          <a:p>
            <a:r>
              <a:rPr lang="en-US" dirty="0" smtClean="0"/>
              <a:t>All states + D.C. allow APRNs to prescribe.</a:t>
            </a:r>
          </a:p>
          <a:p>
            <a:endParaRPr lang="en-US" dirty="0" smtClean="0"/>
          </a:p>
          <a:p>
            <a:r>
              <a:rPr lang="en-US" dirty="0" smtClean="0"/>
              <a:t>Georgia allows APRNs to prescribe schedule III, IV, and V controlled substances pursuant to a written protocol.</a:t>
            </a:r>
          </a:p>
          <a:p>
            <a:endParaRPr lang="en-US" dirty="0"/>
          </a:p>
          <a:p>
            <a:r>
              <a:rPr lang="en-US" dirty="0" smtClean="0"/>
              <a:t>45 states allow APRNs to prescribe schedule II, III, IV, and V controlled substances.</a:t>
            </a:r>
          </a:p>
          <a:p>
            <a:endParaRPr lang="en-US" dirty="0"/>
          </a:p>
        </p:txBody>
      </p:sp>
      <p:pic>
        <p:nvPicPr>
          <p:cNvPr id="3"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995328" y="1600200"/>
            <a:ext cx="4959973" cy="4572000"/>
          </a:xfrm>
        </p:spPr>
      </p:pic>
      <p:sp>
        <p:nvSpPr>
          <p:cNvPr id="8" name="TextBox 7"/>
          <p:cNvSpPr txBox="1"/>
          <p:nvPr/>
        </p:nvSpPr>
        <p:spPr>
          <a:xfrm>
            <a:off x="8305800" y="6324600"/>
            <a:ext cx="410690" cy="369332"/>
          </a:xfrm>
          <a:prstGeom prst="rect">
            <a:avLst/>
          </a:prstGeom>
          <a:noFill/>
        </p:spPr>
        <p:txBody>
          <a:bodyPr wrap="none" rtlCol="0">
            <a:spAutoFit/>
          </a:bodyPr>
          <a:lstStyle/>
          <a:p>
            <a:r>
              <a:rPr lang="en-US" dirty="0" smtClean="0"/>
              <a:t>13</a:t>
            </a:r>
            <a:endParaRPr lang="en-US" dirty="0"/>
          </a:p>
        </p:txBody>
      </p:sp>
    </p:spTree>
    <p:extLst>
      <p:ext uri="{BB962C8B-B14F-4D97-AF65-F5344CB8AC3E}">
        <p14:creationId xmlns:p14="http://schemas.microsoft.com/office/powerpoint/2010/main" val="2140912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APRN License, Education Requirements</a:t>
            </a:r>
            <a:endParaRPr lang="en-US" dirty="0"/>
          </a:p>
        </p:txBody>
      </p:sp>
      <p:sp>
        <p:nvSpPr>
          <p:cNvPr id="2" name="Content Placeholder 1"/>
          <p:cNvSpPr>
            <a:spLocks noGrp="1"/>
          </p:cNvSpPr>
          <p:nvPr>
            <p:ph sz="quarter" idx="1"/>
          </p:nvPr>
        </p:nvSpPr>
        <p:spPr>
          <a:xfrm>
            <a:off x="301752" y="1527048"/>
            <a:ext cx="8503920" cy="3959352"/>
          </a:xfrm>
        </p:spPr>
        <p:txBody>
          <a:bodyPr>
            <a:normAutofit/>
          </a:bodyPr>
          <a:lstStyle/>
          <a:p>
            <a:r>
              <a:rPr lang="en-US" sz="2000" dirty="0" smtClean="0"/>
              <a:t>APRN students attend Board of Nursing-approved masters/graduate programs</a:t>
            </a:r>
          </a:p>
          <a:p>
            <a:r>
              <a:rPr lang="en-US" sz="2000" dirty="0" smtClean="0"/>
              <a:t>Usually six years of education – four years undergraduate/nursing program, two years in an approved advanced program</a:t>
            </a:r>
          </a:p>
          <a:p>
            <a:r>
              <a:rPr lang="en-US" sz="2000" dirty="0" smtClean="0"/>
              <a:t>Must be certified by a national board approved by the Board of Nursing</a:t>
            </a:r>
          </a:p>
          <a:p>
            <a:r>
              <a:rPr lang="en-US" sz="2000" dirty="0" smtClean="0"/>
              <a:t>Submit required documents as an RN, including passage of the NCLEX</a:t>
            </a:r>
          </a:p>
          <a:p>
            <a:r>
              <a:rPr lang="en-US" sz="2000" dirty="0" smtClean="0"/>
              <a:t>Required continuing education for renewal, but multiple options</a:t>
            </a:r>
          </a:p>
          <a:p>
            <a:pPr lvl="1"/>
            <a:r>
              <a:rPr lang="en-US" sz="1500" dirty="0" smtClean="0"/>
              <a:t>Can be through continuing education classes, maintaining certification by a national board, completing a Board-recognized academic program, verification of competency from a facility with 500 hours practiced, or any other Board-approved methods.</a:t>
            </a:r>
          </a:p>
        </p:txBody>
      </p:sp>
      <p:sp>
        <p:nvSpPr>
          <p:cNvPr id="5" name="TextBox 4"/>
          <p:cNvSpPr txBox="1"/>
          <p:nvPr/>
        </p:nvSpPr>
        <p:spPr>
          <a:xfrm>
            <a:off x="8305800" y="6324600"/>
            <a:ext cx="413896" cy="369332"/>
          </a:xfrm>
          <a:prstGeom prst="rect">
            <a:avLst/>
          </a:prstGeom>
          <a:noFill/>
        </p:spPr>
        <p:txBody>
          <a:bodyPr wrap="none" rtlCol="0">
            <a:spAutoFit/>
          </a:bodyPr>
          <a:lstStyle/>
          <a:p>
            <a:r>
              <a:rPr lang="en-US" dirty="0" smtClean="0"/>
              <a:t>14</a:t>
            </a:r>
            <a:endParaRPr lang="en-US" dirty="0"/>
          </a:p>
        </p:txBody>
      </p:sp>
    </p:spTree>
    <p:extLst>
      <p:ext uri="{BB962C8B-B14F-4D97-AF65-F5344CB8AC3E}">
        <p14:creationId xmlns:p14="http://schemas.microsoft.com/office/powerpoint/2010/main" val="4020721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 y="381000"/>
            <a:ext cx="8839200" cy="609600"/>
          </a:xfrm>
        </p:spPr>
        <p:txBody>
          <a:bodyPr>
            <a:noAutofit/>
          </a:bodyPr>
          <a:lstStyle/>
          <a:p>
            <a:r>
              <a:rPr lang="en-US" dirty="0" smtClean="0"/>
              <a:t>2019 Georgia Legislation</a:t>
            </a:r>
            <a:endParaRPr lang="en-US" dirty="0"/>
          </a:p>
        </p:txBody>
      </p:sp>
      <p:sp>
        <p:nvSpPr>
          <p:cNvPr id="2" name="Content Placeholder 1"/>
          <p:cNvSpPr>
            <a:spLocks noGrp="1"/>
          </p:cNvSpPr>
          <p:nvPr>
            <p:ph sz="quarter" idx="1"/>
          </p:nvPr>
        </p:nvSpPr>
        <p:spPr/>
        <p:txBody>
          <a:bodyPr>
            <a:normAutofit/>
          </a:bodyPr>
          <a:lstStyle/>
          <a:p>
            <a:r>
              <a:rPr lang="en-US" sz="2000" dirty="0" smtClean="0"/>
              <a:t>SB 168 – Allows APRNs working in an </a:t>
            </a:r>
            <a:r>
              <a:rPr lang="en-US" sz="2000" dirty="0" smtClean="0"/>
              <a:t>EMS system </a:t>
            </a:r>
            <a:r>
              <a:rPr lang="en-US" sz="2000" dirty="0" smtClean="0"/>
              <a:t>overseen by a physician medical director to order up to a 14 day supply of </a:t>
            </a:r>
            <a:r>
              <a:rPr lang="en-US" sz="2000" dirty="0" smtClean="0"/>
              <a:t>drugs </a:t>
            </a:r>
            <a:r>
              <a:rPr lang="en-US" sz="2000" dirty="0" smtClean="0"/>
              <a:t>in emergency situations, excluding schedule II substances and benzodiazepines; prohibits APRNs from ordering radiographic imaging, diagnostic studies, and medical devices; and requires referral of the patient to a physician, dentist, or FQHC </a:t>
            </a:r>
            <a:r>
              <a:rPr lang="en-US" sz="2000" dirty="0" smtClean="0"/>
              <a:t> </a:t>
            </a:r>
            <a:r>
              <a:rPr lang="en-US" sz="2000" dirty="0" smtClean="0"/>
              <a:t>(Passed – Effective April 25, 2019)</a:t>
            </a:r>
          </a:p>
          <a:p>
            <a:r>
              <a:rPr lang="en-US" sz="2000" dirty="0" smtClean="0"/>
              <a:t>HB 409 – Proposes to remove “life-threatening situation” as a prerequisite for APRNs ordering radiographic imaging tests; raises the number of APRNs a physician may supervise (In House Committee)</a:t>
            </a:r>
          </a:p>
          <a:p>
            <a:r>
              <a:rPr lang="en-US" sz="2000" dirty="0" smtClean="0"/>
              <a:t>SB 109 – Removes “life-threatening situation” as a prerequisite for APRNs licensed for at least five years to order radiographic imaging tests (Tabled)</a:t>
            </a:r>
            <a:endParaRPr lang="en-US" sz="1500" dirty="0" smtClean="0"/>
          </a:p>
        </p:txBody>
      </p:sp>
      <p:sp>
        <p:nvSpPr>
          <p:cNvPr id="5" name="TextBox 4"/>
          <p:cNvSpPr txBox="1"/>
          <p:nvPr/>
        </p:nvSpPr>
        <p:spPr>
          <a:xfrm>
            <a:off x="8305800" y="6324600"/>
            <a:ext cx="405880" cy="369332"/>
          </a:xfrm>
          <a:prstGeom prst="rect">
            <a:avLst/>
          </a:prstGeom>
          <a:noFill/>
        </p:spPr>
        <p:txBody>
          <a:bodyPr wrap="none" rtlCol="0">
            <a:spAutoFit/>
          </a:bodyPr>
          <a:lstStyle/>
          <a:p>
            <a:r>
              <a:rPr lang="en-US" dirty="0" smtClean="0"/>
              <a:t>15</a:t>
            </a:r>
            <a:endParaRPr lang="en-US" dirty="0"/>
          </a:p>
        </p:txBody>
      </p:sp>
    </p:spTree>
    <p:extLst>
      <p:ext uri="{BB962C8B-B14F-4D97-AF65-F5344CB8AC3E}">
        <p14:creationId xmlns:p14="http://schemas.microsoft.com/office/powerpoint/2010/main" val="40141194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8DCFD3E1-84DA-4DCF-B4B6-DD398397155B}"/>
</file>

<file path=customXml/itemProps2.xml><?xml version="1.0" encoding="utf-8"?>
<ds:datastoreItem xmlns:ds="http://schemas.openxmlformats.org/officeDocument/2006/customXml" ds:itemID="{9F3D91F6-BD9C-4846-AB2E-5E4F3B2F04FF}"/>
</file>

<file path=customXml/itemProps3.xml><?xml version="1.0" encoding="utf-8"?>
<ds:datastoreItem xmlns:ds="http://schemas.openxmlformats.org/officeDocument/2006/customXml" ds:itemID="{BBD2FC75-8A4F-4E0D-9296-AD723E944535}"/>
</file>

<file path=docProps/app.xml><?xml version="1.0" encoding="utf-8"?>
<Properties xmlns="http://schemas.openxmlformats.org/officeDocument/2006/extended-properties" xmlns:vt="http://schemas.openxmlformats.org/officeDocument/2006/docPropsVTypes">
  <Template>Civic</Template>
  <TotalTime>1993</TotalTime>
  <Words>1180</Words>
  <Application>Microsoft Office PowerPoint</Application>
  <PresentationFormat>On-screen Show (4:3)</PresentationFormat>
  <Paragraphs>110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Georgia</vt:lpstr>
      <vt:lpstr>Wingdings</vt:lpstr>
      <vt:lpstr>Wingdings 2</vt:lpstr>
      <vt:lpstr>Civic</vt:lpstr>
      <vt:lpstr>PowerPoint Presentation</vt:lpstr>
      <vt:lpstr>Physician Assistant Regulation Basics</vt:lpstr>
      <vt:lpstr>PA Supervision</vt:lpstr>
      <vt:lpstr>PA Supervision Continued</vt:lpstr>
      <vt:lpstr>PA Prescriptive Authority</vt:lpstr>
      <vt:lpstr>PA Scope of Practice</vt:lpstr>
      <vt:lpstr>PA Education, License Requirements</vt:lpstr>
      <vt:lpstr>Advance Practice Registered Nurse Regulation Basics</vt:lpstr>
      <vt:lpstr>APRN Practice Authority</vt:lpstr>
      <vt:lpstr>APRN Supervision</vt:lpstr>
      <vt:lpstr>APRN Supervision Continued</vt:lpstr>
      <vt:lpstr>APRN Supervision Continued</vt:lpstr>
      <vt:lpstr>APRN Prescriptive Authority</vt:lpstr>
      <vt:lpstr>APRN License, Education Requirements</vt:lpstr>
      <vt:lpstr>2019 Georgia Legislation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Summit</dc:title>
  <dc:creator>Holcomb, Elizabeth</dc:creator>
  <cp:lastModifiedBy>Beal, James</cp:lastModifiedBy>
  <cp:revision>134</cp:revision>
  <cp:lastPrinted>2019-08-28T15:10:04Z</cp:lastPrinted>
  <dcterms:created xsi:type="dcterms:W3CDTF">2017-05-25T13:41:57Z</dcterms:created>
  <dcterms:modified xsi:type="dcterms:W3CDTF">2019-08-28T16:26:59Z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