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media/image3.jpg" ContentType="image/png"/>
  <Default Extension="jpg" ContentType="image/jpe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sldIdLst>
    <p:sldId id="256" r:id="rId2"/>
    <p:sldId id="257" r:id="rId3"/>
    <p:sldId id="258" r:id="rId4"/>
    <p:sldId id="279" r:id="rId5"/>
    <p:sldId id="272" r:id="rId6"/>
    <p:sldId id="271" r:id="rId7"/>
    <p:sldId id="263" r:id="rId8"/>
    <p:sldId id="269" r:id="rId9"/>
    <p:sldId id="277" r:id="rId10"/>
    <p:sldId id="280" r:id="rId11"/>
    <p:sldId id="270" r:id="rId12"/>
    <p:sldId id="262" r:id="rId13"/>
    <p:sldId id="267" r:id="rId14"/>
    <p:sldId id="266" r:id="rId15"/>
    <p:sldId id="282" r:id="rId16"/>
    <p:sldId id="268" r:id="rId17"/>
    <p:sldId id="260" r:id="rId18"/>
    <p:sldId id="281" r:id="rId19"/>
    <p:sldId id="259" r:id="rId20"/>
    <p:sldId id="265" r:id="rId21"/>
    <p:sldId id="274" r:id="rId22"/>
    <p:sldId id="264"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0" autoAdjust="0"/>
    <p:restoredTop sz="95000" autoAdjust="0"/>
  </p:normalViewPr>
  <p:slideViewPr>
    <p:cSldViewPr snapToGrid="0">
      <p:cViewPr>
        <p:scale>
          <a:sx n="94" d="100"/>
          <a:sy n="94" d="100"/>
        </p:scale>
        <p:origin x="53" y="-16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D2461A-20AC-4141-8B8C-CBE89C43CE60}" type="datetimeFigureOut">
              <a:rPr lang="en-US" smtClean="0"/>
              <a:t>11/18/2019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FCB783-0F39-4D51-9964-7C37AD275C51}" type="slidenum">
              <a:rPr lang="en-US" smtClean="0"/>
              <a:t>‹#›</a:t>
            </a:fld>
            <a:endParaRPr lang="en-US"/>
          </a:p>
        </p:txBody>
      </p:sp>
    </p:spTree>
    <p:extLst>
      <p:ext uri="{BB962C8B-B14F-4D97-AF65-F5344CB8AC3E}">
        <p14:creationId xmlns:p14="http://schemas.microsoft.com/office/powerpoint/2010/main" val="3130350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FCB783-0F39-4D51-9964-7C37AD275C51}" type="slidenum">
              <a:rPr lang="en-US" smtClean="0"/>
              <a:t>16</a:t>
            </a:fld>
            <a:endParaRPr lang="en-US"/>
          </a:p>
        </p:txBody>
      </p:sp>
    </p:spTree>
    <p:extLst>
      <p:ext uri="{BB962C8B-B14F-4D97-AF65-F5344CB8AC3E}">
        <p14:creationId xmlns:p14="http://schemas.microsoft.com/office/powerpoint/2010/main" val="109355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FCB783-0F39-4D51-9964-7C37AD275C51}" type="slidenum">
              <a:rPr lang="en-US" smtClean="0"/>
              <a:t>18</a:t>
            </a:fld>
            <a:endParaRPr lang="en-US"/>
          </a:p>
        </p:txBody>
      </p:sp>
    </p:spTree>
    <p:extLst>
      <p:ext uri="{BB962C8B-B14F-4D97-AF65-F5344CB8AC3E}">
        <p14:creationId xmlns:p14="http://schemas.microsoft.com/office/powerpoint/2010/main" val="853807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11/18/2019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11/18/2019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11/18/2019</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11/18/2019</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11/18/2019</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11/18/2019</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11/18/2019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11/18/2019</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CD06A-D7AD-4B84-89AB-C639C38F93E2}"/>
              </a:ext>
            </a:extLst>
          </p:cNvPr>
          <p:cNvSpPr>
            <a:spLocks noGrp="1"/>
          </p:cNvSpPr>
          <p:nvPr>
            <p:ph type="ctrTitle"/>
          </p:nvPr>
        </p:nvSpPr>
        <p:spPr>
          <a:xfrm>
            <a:off x="1752749" y="2239107"/>
            <a:ext cx="8679915" cy="1925066"/>
          </a:xfrm>
        </p:spPr>
        <p:txBody>
          <a:bodyPr>
            <a:noAutofit/>
          </a:bodyPr>
          <a:lstStyle/>
          <a:p>
            <a:r>
              <a:rPr lang="en-US" sz="4200" dirty="0">
                <a:latin typeface="Georgia" panose="02040502050405020303" pitchFamily="18" charset="0"/>
              </a:rPr>
              <a:t>GTLA PRESENTATION: </a:t>
            </a:r>
            <a:br>
              <a:rPr lang="en-US" sz="4200" dirty="0">
                <a:latin typeface="Georgia" panose="02040502050405020303" pitchFamily="18" charset="0"/>
              </a:rPr>
            </a:br>
            <a:r>
              <a:rPr lang="en-US" sz="4200" dirty="0">
                <a:latin typeface="Georgia" panose="02040502050405020303" pitchFamily="18" charset="0"/>
              </a:rPr>
              <a:t>SENATE STUDY COMMITTEE ON REDUCING THE COST OF DOING BUSINESS</a:t>
            </a:r>
          </a:p>
        </p:txBody>
      </p:sp>
      <p:sp>
        <p:nvSpPr>
          <p:cNvPr id="3" name="Subtitle 2">
            <a:extLst>
              <a:ext uri="{FF2B5EF4-FFF2-40B4-BE49-F238E27FC236}">
                <a16:creationId xmlns:a16="http://schemas.microsoft.com/office/drawing/2014/main" id="{1715E241-192A-4CE4-B605-8FB5EC3CBF66}"/>
              </a:ext>
            </a:extLst>
          </p:cNvPr>
          <p:cNvSpPr>
            <a:spLocks noGrp="1"/>
          </p:cNvSpPr>
          <p:nvPr>
            <p:ph type="subTitle" idx="1"/>
          </p:nvPr>
        </p:nvSpPr>
        <p:spPr>
          <a:xfrm>
            <a:off x="1759237" y="4293127"/>
            <a:ext cx="8673427" cy="1322587"/>
          </a:xfrm>
        </p:spPr>
        <p:txBody>
          <a:bodyPr>
            <a:normAutofit/>
          </a:bodyPr>
          <a:lstStyle/>
          <a:p>
            <a:r>
              <a:rPr lang="en-US" sz="2500" i="1" dirty="0">
                <a:latin typeface="Georgia" panose="02040502050405020303" pitchFamily="18" charset="0"/>
              </a:rPr>
              <a:t>JON POPE</a:t>
            </a:r>
            <a:br>
              <a:rPr lang="en-US" sz="2500" i="1" dirty="0">
                <a:latin typeface="Georgia" panose="02040502050405020303" pitchFamily="18" charset="0"/>
              </a:rPr>
            </a:br>
            <a:r>
              <a:rPr lang="en-US" sz="2500" i="1" dirty="0">
                <a:latin typeface="Georgia" panose="02040502050405020303" pitchFamily="18" charset="0"/>
              </a:rPr>
              <a:t>HASTY POPE LLP - GAINESVILLE</a:t>
            </a:r>
          </a:p>
        </p:txBody>
      </p:sp>
    </p:spTree>
    <p:extLst>
      <p:ext uri="{BB962C8B-B14F-4D97-AF65-F5344CB8AC3E}">
        <p14:creationId xmlns:p14="http://schemas.microsoft.com/office/powerpoint/2010/main" val="3582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67D7F-56F3-444C-91FF-45B2950DC966}"/>
              </a:ext>
            </a:extLst>
          </p:cNvPr>
          <p:cNvSpPr>
            <a:spLocks noGrp="1"/>
          </p:cNvSpPr>
          <p:nvPr>
            <p:ph type="title"/>
          </p:nvPr>
        </p:nvSpPr>
        <p:spPr/>
        <p:txBody>
          <a:bodyPr>
            <a:noAutofit/>
          </a:bodyPr>
          <a:lstStyle/>
          <a:p>
            <a:r>
              <a:rPr lang="en-US" sz="5000" dirty="0">
                <a:latin typeface="Georgia" panose="02040502050405020303" pitchFamily="18" charset="0"/>
              </a:rPr>
              <a:t>#1 STATE FOR BUSINESS</a:t>
            </a:r>
          </a:p>
        </p:txBody>
      </p:sp>
      <p:pic>
        <p:nvPicPr>
          <p:cNvPr id="5" name="Content Placeholder 4" descr="A sign on the side of a building&#10;&#10;Description automatically generated">
            <a:extLst>
              <a:ext uri="{FF2B5EF4-FFF2-40B4-BE49-F238E27FC236}">
                <a16:creationId xmlns:a16="http://schemas.microsoft.com/office/drawing/2014/main" id="{E3DB5C15-1C09-400D-92EE-ADC686B9F0C4}"/>
              </a:ext>
            </a:extLst>
          </p:cNvPr>
          <p:cNvPicPr>
            <a:picLocks noGrp="1" noChangeAspect="1"/>
          </p:cNvPicPr>
          <p:nvPr>
            <p:ph idx="1"/>
          </p:nvPr>
        </p:nvPicPr>
        <p:blipFill>
          <a:blip r:embed="rId2"/>
          <a:stretch>
            <a:fillRect/>
          </a:stretch>
        </p:blipFill>
        <p:spPr>
          <a:xfrm>
            <a:off x="5327536" y="1863251"/>
            <a:ext cx="6281738" cy="4381512"/>
          </a:xfrm>
        </p:spPr>
      </p:pic>
      <p:pic>
        <p:nvPicPr>
          <p:cNvPr id="6" name="Picture 5" descr="A close up of a sign&#10;&#10;Description automatically generated">
            <a:extLst>
              <a:ext uri="{FF2B5EF4-FFF2-40B4-BE49-F238E27FC236}">
                <a16:creationId xmlns:a16="http://schemas.microsoft.com/office/drawing/2014/main" id="{CCDED312-9584-4AD6-9EDA-48177E94A8A0}"/>
              </a:ext>
            </a:extLst>
          </p:cNvPr>
          <p:cNvPicPr>
            <a:picLocks noChangeAspect="1"/>
          </p:cNvPicPr>
          <p:nvPr/>
        </p:nvPicPr>
        <p:blipFill>
          <a:blip r:embed="rId3"/>
          <a:stretch>
            <a:fillRect/>
          </a:stretch>
        </p:blipFill>
        <p:spPr>
          <a:xfrm>
            <a:off x="7615918" y="227623"/>
            <a:ext cx="1704975" cy="2006187"/>
          </a:xfrm>
          <a:prstGeom prst="rect">
            <a:avLst/>
          </a:prstGeom>
        </p:spPr>
      </p:pic>
    </p:spTree>
    <p:extLst>
      <p:ext uri="{BB962C8B-B14F-4D97-AF65-F5344CB8AC3E}">
        <p14:creationId xmlns:p14="http://schemas.microsoft.com/office/powerpoint/2010/main" val="3902437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72822-B0BB-4D98-AB1E-74BF5216E830}"/>
              </a:ext>
            </a:extLst>
          </p:cNvPr>
          <p:cNvSpPr>
            <a:spLocks noGrp="1"/>
          </p:cNvSpPr>
          <p:nvPr>
            <p:ph type="title"/>
          </p:nvPr>
        </p:nvSpPr>
        <p:spPr>
          <a:xfrm>
            <a:off x="687873" y="2188494"/>
            <a:ext cx="3793177" cy="2662591"/>
          </a:xfrm>
        </p:spPr>
        <p:txBody>
          <a:bodyPr>
            <a:normAutofit/>
          </a:bodyPr>
          <a:lstStyle/>
          <a:p>
            <a:r>
              <a:rPr lang="en-US" sz="5500" dirty="0">
                <a:latin typeface="Georgia" panose="02040502050405020303" pitchFamily="18" charset="0"/>
              </a:rPr>
              <a:t>7 YEARS IN A ROW</a:t>
            </a:r>
          </a:p>
        </p:txBody>
      </p:sp>
      <p:pic>
        <p:nvPicPr>
          <p:cNvPr id="5" name="Content Placeholder 4" descr="A close up of text on a white background&#10;&#10;Description automatically generated">
            <a:extLst>
              <a:ext uri="{FF2B5EF4-FFF2-40B4-BE49-F238E27FC236}">
                <a16:creationId xmlns:a16="http://schemas.microsoft.com/office/drawing/2014/main" id="{36914BA0-0CBC-4355-893E-8FF9B24B3894}"/>
              </a:ext>
            </a:extLst>
          </p:cNvPr>
          <p:cNvPicPr>
            <a:picLocks noGrp="1" noChangeAspect="1"/>
          </p:cNvPicPr>
          <p:nvPr>
            <p:ph idx="1"/>
          </p:nvPr>
        </p:nvPicPr>
        <p:blipFill>
          <a:blip r:embed="rId2"/>
          <a:stretch>
            <a:fillRect/>
          </a:stretch>
        </p:blipFill>
        <p:spPr>
          <a:xfrm>
            <a:off x="4387610" y="169703"/>
            <a:ext cx="2860915" cy="3350087"/>
          </a:xfrm>
        </p:spPr>
      </p:pic>
      <p:pic>
        <p:nvPicPr>
          <p:cNvPr id="7" name="Picture 6" descr="A picture containing teddy, sitting, man, bear&#10;&#10;Description automatically generated">
            <a:extLst>
              <a:ext uri="{FF2B5EF4-FFF2-40B4-BE49-F238E27FC236}">
                <a16:creationId xmlns:a16="http://schemas.microsoft.com/office/drawing/2014/main" id="{A6AB0A1D-8F5C-4FF0-BC79-F3C45B084C8C}"/>
              </a:ext>
            </a:extLst>
          </p:cNvPr>
          <p:cNvPicPr>
            <a:picLocks noChangeAspect="1"/>
          </p:cNvPicPr>
          <p:nvPr/>
        </p:nvPicPr>
        <p:blipFill>
          <a:blip r:embed="rId3"/>
          <a:stretch>
            <a:fillRect/>
          </a:stretch>
        </p:blipFill>
        <p:spPr>
          <a:xfrm>
            <a:off x="8350010" y="166599"/>
            <a:ext cx="2860915" cy="3832753"/>
          </a:xfrm>
          <a:prstGeom prst="rect">
            <a:avLst/>
          </a:prstGeom>
        </p:spPr>
      </p:pic>
      <p:pic>
        <p:nvPicPr>
          <p:cNvPr id="12" name="Picture 11" descr="A picture containing table, young, board, box&#10;&#10;Description automatically generated">
            <a:extLst>
              <a:ext uri="{FF2B5EF4-FFF2-40B4-BE49-F238E27FC236}">
                <a16:creationId xmlns:a16="http://schemas.microsoft.com/office/drawing/2014/main" id="{33AE1EF1-2048-42AA-A7CE-702B0A00BCDB}"/>
              </a:ext>
            </a:extLst>
          </p:cNvPr>
          <p:cNvPicPr>
            <a:picLocks noChangeAspect="1"/>
          </p:cNvPicPr>
          <p:nvPr/>
        </p:nvPicPr>
        <p:blipFill>
          <a:blip r:embed="rId4"/>
          <a:stretch>
            <a:fillRect/>
          </a:stretch>
        </p:blipFill>
        <p:spPr>
          <a:xfrm>
            <a:off x="9888393" y="3683673"/>
            <a:ext cx="2021954" cy="3004624"/>
          </a:xfrm>
          <a:prstGeom prst="rect">
            <a:avLst/>
          </a:prstGeom>
        </p:spPr>
      </p:pic>
      <p:pic>
        <p:nvPicPr>
          <p:cNvPr id="14" name="Picture 13" descr="A picture containing nature&#10;&#10;Description automatically generated">
            <a:extLst>
              <a:ext uri="{FF2B5EF4-FFF2-40B4-BE49-F238E27FC236}">
                <a16:creationId xmlns:a16="http://schemas.microsoft.com/office/drawing/2014/main" id="{793CE5AB-2752-4516-BC2E-9A9E981963AC}"/>
              </a:ext>
            </a:extLst>
          </p:cNvPr>
          <p:cNvPicPr>
            <a:picLocks noChangeAspect="1"/>
          </p:cNvPicPr>
          <p:nvPr/>
        </p:nvPicPr>
        <p:blipFill>
          <a:blip r:embed="rId5"/>
          <a:stretch>
            <a:fillRect/>
          </a:stretch>
        </p:blipFill>
        <p:spPr>
          <a:xfrm>
            <a:off x="2869511" y="4518251"/>
            <a:ext cx="3543360" cy="2170046"/>
          </a:xfrm>
          <a:prstGeom prst="rect">
            <a:avLst/>
          </a:prstGeom>
        </p:spPr>
      </p:pic>
      <p:pic>
        <p:nvPicPr>
          <p:cNvPr id="16" name="Picture 15" descr="A screenshot of a cell phone&#10;&#10;Description automatically generated">
            <a:extLst>
              <a:ext uri="{FF2B5EF4-FFF2-40B4-BE49-F238E27FC236}">
                <a16:creationId xmlns:a16="http://schemas.microsoft.com/office/drawing/2014/main" id="{3AA471E6-E715-48CD-A574-A192EA959426}"/>
              </a:ext>
            </a:extLst>
          </p:cNvPr>
          <p:cNvPicPr>
            <a:picLocks noChangeAspect="1"/>
          </p:cNvPicPr>
          <p:nvPr/>
        </p:nvPicPr>
        <p:blipFill>
          <a:blip r:embed="rId6"/>
          <a:stretch>
            <a:fillRect/>
          </a:stretch>
        </p:blipFill>
        <p:spPr>
          <a:xfrm>
            <a:off x="6697920" y="2592723"/>
            <a:ext cx="2377337" cy="3704684"/>
          </a:xfrm>
          <a:prstGeom prst="rect">
            <a:avLst/>
          </a:prstGeom>
        </p:spPr>
      </p:pic>
    </p:spTree>
    <p:extLst>
      <p:ext uri="{BB962C8B-B14F-4D97-AF65-F5344CB8AC3E}">
        <p14:creationId xmlns:p14="http://schemas.microsoft.com/office/powerpoint/2010/main" val="2328421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6DFF8179-E6D2-4330-B992-F0F66E001B2E}"/>
              </a:ext>
            </a:extLst>
          </p:cNvPr>
          <p:cNvPicPr>
            <a:picLocks noChangeAspect="1"/>
          </p:cNvPicPr>
          <p:nvPr/>
        </p:nvPicPr>
        <p:blipFill rotWithShape="1">
          <a:blip r:embed="rId2"/>
          <a:srcRect t="3091" b="20000"/>
          <a:stretch/>
        </p:blipFill>
        <p:spPr>
          <a:xfrm>
            <a:off x="687179" y="110613"/>
            <a:ext cx="7509248" cy="6636773"/>
          </a:xfrm>
          <a:prstGeom prst="rect">
            <a:avLst/>
          </a:prstGeom>
        </p:spPr>
      </p:pic>
    </p:spTree>
    <p:extLst>
      <p:ext uri="{BB962C8B-B14F-4D97-AF65-F5344CB8AC3E}">
        <p14:creationId xmlns:p14="http://schemas.microsoft.com/office/powerpoint/2010/main" val="2769431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E2CDEF12-E8E1-42DF-ABBA-4EC6760E2EED}"/>
              </a:ext>
            </a:extLst>
          </p:cNvPr>
          <p:cNvSpPr/>
          <p:nvPr/>
        </p:nvSpPr>
        <p:spPr>
          <a:xfrm>
            <a:off x="30162" y="1579185"/>
            <a:ext cx="3450193" cy="52141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pic>
        <p:nvPicPr>
          <p:cNvPr id="5" name="Picture 4" descr="A screenshot of a cell phone&#10;&#10;Description automatically generated">
            <a:extLst>
              <a:ext uri="{FF2B5EF4-FFF2-40B4-BE49-F238E27FC236}">
                <a16:creationId xmlns:a16="http://schemas.microsoft.com/office/drawing/2014/main" id="{4BC29A32-07A4-43F4-B9D4-37B7D3549AF5}"/>
              </a:ext>
            </a:extLst>
          </p:cNvPr>
          <p:cNvPicPr>
            <a:picLocks noChangeAspect="1"/>
          </p:cNvPicPr>
          <p:nvPr/>
        </p:nvPicPr>
        <p:blipFill rotWithShape="1">
          <a:blip r:embed="rId2"/>
          <a:srcRect t="18066" b="18141"/>
          <a:stretch/>
        </p:blipFill>
        <p:spPr>
          <a:xfrm>
            <a:off x="83943" y="1642292"/>
            <a:ext cx="3318069" cy="5034329"/>
          </a:xfrm>
          <a:prstGeom prst="rect">
            <a:avLst/>
          </a:prstGeom>
        </p:spPr>
      </p:pic>
      <p:sp>
        <p:nvSpPr>
          <p:cNvPr id="47" name="Rectangle 46">
            <a:extLst>
              <a:ext uri="{FF2B5EF4-FFF2-40B4-BE49-F238E27FC236}">
                <a16:creationId xmlns:a16="http://schemas.microsoft.com/office/drawing/2014/main" id="{D1F2867C-47B1-41D2-8982-2FDE915EFB52}"/>
              </a:ext>
            </a:extLst>
          </p:cNvPr>
          <p:cNvSpPr/>
          <p:nvPr/>
        </p:nvSpPr>
        <p:spPr>
          <a:xfrm>
            <a:off x="3719474" y="16745"/>
            <a:ext cx="3782168" cy="61553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descr="A screenshot of a cell phone&#10;&#10;Description automatically generated">
            <a:extLst>
              <a:ext uri="{FF2B5EF4-FFF2-40B4-BE49-F238E27FC236}">
                <a16:creationId xmlns:a16="http://schemas.microsoft.com/office/drawing/2014/main" id="{354FC2B2-6AA0-4D6F-BF4B-F8B4BC91B973}"/>
              </a:ext>
            </a:extLst>
          </p:cNvPr>
          <p:cNvPicPr>
            <a:picLocks noChangeAspect="1"/>
          </p:cNvPicPr>
          <p:nvPr/>
        </p:nvPicPr>
        <p:blipFill rotWithShape="1">
          <a:blip r:embed="rId3"/>
          <a:srcRect t="15813" b="14872"/>
          <a:stretch/>
        </p:blipFill>
        <p:spPr>
          <a:xfrm>
            <a:off x="3821771" y="91869"/>
            <a:ext cx="3591060" cy="5924756"/>
          </a:xfrm>
          <a:prstGeom prst="rect">
            <a:avLst/>
          </a:prstGeom>
        </p:spPr>
      </p:pic>
      <p:sp>
        <p:nvSpPr>
          <p:cNvPr id="49" name="Rectangle 48">
            <a:extLst>
              <a:ext uri="{FF2B5EF4-FFF2-40B4-BE49-F238E27FC236}">
                <a16:creationId xmlns:a16="http://schemas.microsoft.com/office/drawing/2014/main" id="{AA188C5C-F1F8-474D-981D-C55B0951E3DB}"/>
              </a:ext>
            </a:extLst>
          </p:cNvPr>
          <p:cNvSpPr/>
          <p:nvPr/>
        </p:nvSpPr>
        <p:spPr>
          <a:xfrm>
            <a:off x="7884415" y="1880786"/>
            <a:ext cx="3913381" cy="49125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Picture 40" descr="A screenshot of a cell phone&#10;&#10;Description automatically generated">
            <a:extLst>
              <a:ext uri="{FF2B5EF4-FFF2-40B4-BE49-F238E27FC236}">
                <a16:creationId xmlns:a16="http://schemas.microsoft.com/office/drawing/2014/main" id="{FB19B90F-22AD-4379-85FF-08929ECD73AC}"/>
              </a:ext>
            </a:extLst>
          </p:cNvPr>
          <p:cNvPicPr>
            <a:picLocks noChangeAspect="1"/>
          </p:cNvPicPr>
          <p:nvPr/>
        </p:nvPicPr>
        <p:blipFill rotWithShape="1">
          <a:blip r:embed="rId4"/>
          <a:srcRect t="5486" b="39830"/>
          <a:stretch/>
        </p:blipFill>
        <p:spPr>
          <a:xfrm>
            <a:off x="8010624" y="1959600"/>
            <a:ext cx="3629025" cy="4818768"/>
          </a:xfrm>
          <a:prstGeom prst="rect">
            <a:avLst/>
          </a:prstGeom>
        </p:spPr>
      </p:pic>
      <p:sp>
        <p:nvSpPr>
          <p:cNvPr id="46" name="Rectangle 45">
            <a:extLst>
              <a:ext uri="{FF2B5EF4-FFF2-40B4-BE49-F238E27FC236}">
                <a16:creationId xmlns:a16="http://schemas.microsoft.com/office/drawing/2014/main" id="{4E6FD261-52B4-46C1-820B-90BBD778B003}"/>
              </a:ext>
            </a:extLst>
          </p:cNvPr>
          <p:cNvSpPr/>
          <p:nvPr/>
        </p:nvSpPr>
        <p:spPr>
          <a:xfrm>
            <a:off x="7741854" y="138112"/>
            <a:ext cx="4269684" cy="1580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148ABBC1-FE80-4EBA-9AFB-D0DC76426E1F}"/>
              </a:ext>
            </a:extLst>
          </p:cNvPr>
          <p:cNvSpPr txBox="1"/>
          <p:nvPr/>
        </p:nvSpPr>
        <p:spPr>
          <a:xfrm>
            <a:off x="7682297" y="149240"/>
            <a:ext cx="4329242" cy="1569660"/>
          </a:xfrm>
          <a:prstGeom prst="rect">
            <a:avLst/>
          </a:prstGeom>
          <a:noFill/>
        </p:spPr>
        <p:txBody>
          <a:bodyPr wrap="square" rtlCol="0">
            <a:spAutoFit/>
          </a:bodyPr>
          <a:lstStyle/>
          <a:p>
            <a:pPr algn="ctr"/>
            <a:r>
              <a:rPr lang="en-US" sz="3200" dirty="0">
                <a:latin typeface="Georgia" panose="02040502050405020303" pitchFamily="18" charset="0"/>
              </a:rPr>
              <a:t>“…a </a:t>
            </a:r>
            <a:r>
              <a:rPr lang="en-US" sz="3200" b="1" i="1" dirty="0">
                <a:latin typeface="Georgia" panose="02040502050405020303" pitchFamily="18" charset="0"/>
              </a:rPr>
              <a:t>global</a:t>
            </a:r>
            <a:r>
              <a:rPr lang="en-US" sz="3200" dirty="0">
                <a:latin typeface="Georgia" panose="02040502050405020303" pitchFamily="18" charset="0"/>
              </a:rPr>
              <a:t> leader for economic growth and good jobs.”</a:t>
            </a:r>
          </a:p>
        </p:txBody>
      </p:sp>
    </p:spTree>
    <p:extLst>
      <p:ext uri="{BB962C8B-B14F-4D97-AF65-F5344CB8AC3E}">
        <p14:creationId xmlns:p14="http://schemas.microsoft.com/office/powerpoint/2010/main" val="607561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4DB7353-7D7A-431B-A5B6-A3845E6F2B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9" name="Freeform 5">
              <a:extLst>
                <a:ext uri="{FF2B5EF4-FFF2-40B4-BE49-F238E27FC236}">
                  <a16:creationId xmlns:a16="http://schemas.microsoft.com/office/drawing/2014/main" id="{9E8D15D6-6183-4BE1-A315-C7EC9C1A5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 name="Freeform 6">
              <a:extLst>
                <a:ext uri="{FF2B5EF4-FFF2-40B4-BE49-F238E27FC236}">
                  <a16:creationId xmlns:a16="http://schemas.microsoft.com/office/drawing/2014/main" id="{82A253FA-4E60-4B4D-94B0-93ECFCF30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7">
              <a:extLst>
                <a:ext uri="{FF2B5EF4-FFF2-40B4-BE49-F238E27FC236}">
                  <a16:creationId xmlns:a16="http://schemas.microsoft.com/office/drawing/2014/main" id="{E1B39AD1-11BD-457B-822C-A873607F4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 name="Freeform 8">
              <a:extLst>
                <a:ext uri="{FF2B5EF4-FFF2-40B4-BE49-F238E27FC236}">
                  <a16:creationId xmlns:a16="http://schemas.microsoft.com/office/drawing/2014/main" id="{CC286005-78D5-4BE4-AA8B-75CDC07E7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9">
              <a:extLst>
                <a:ext uri="{FF2B5EF4-FFF2-40B4-BE49-F238E27FC236}">
                  <a16:creationId xmlns:a16="http://schemas.microsoft.com/office/drawing/2014/main" id="{09E4A22D-7E83-4F24-97FE-931A93CAC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10">
              <a:extLst>
                <a:ext uri="{FF2B5EF4-FFF2-40B4-BE49-F238E27FC236}">
                  <a16:creationId xmlns:a16="http://schemas.microsoft.com/office/drawing/2014/main" id="{4351E96B-8DD4-4D5E-A9F0-C47F5F337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1">
              <a:extLst>
                <a:ext uri="{FF2B5EF4-FFF2-40B4-BE49-F238E27FC236}">
                  <a16:creationId xmlns:a16="http://schemas.microsoft.com/office/drawing/2014/main" id="{BFF78610-2475-4756-9EC8-5DA7D8902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2">
              <a:extLst>
                <a:ext uri="{FF2B5EF4-FFF2-40B4-BE49-F238E27FC236}">
                  <a16:creationId xmlns:a16="http://schemas.microsoft.com/office/drawing/2014/main" id="{C7ACAE44-681D-4CBC-B2AB-E5131DF5A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3">
              <a:extLst>
                <a:ext uri="{FF2B5EF4-FFF2-40B4-BE49-F238E27FC236}">
                  <a16:creationId xmlns:a16="http://schemas.microsoft.com/office/drawing/2014/main" id="{CA22E4A0-73AA-4722-9C16-F3AF9A33E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4">
              <a:extLst>
                <a:ext uri="{FF2B5EF4-FFF2-40B4-BE49-F238E27FC236}">
                  <a16:creationId xmlns:a16="http://schemas.microsoft.com/office/drawing/2014/main" id="{BB36E626-EBEB-41C0-B224-8DB049DB4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5">
              <a:extLst>
                <a:ext uri="{FF2B5EF4-FFF2-40B4-BE49-F238E27FC236}">
                  <a16:creationId xmlns:a16="http://schemas.microsoft.com/office/drawing/2014/main" id="{D603DEC5-BED4-4DB6-A253-F61CC3674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0" name="Freeform 16">
              <a:extLst>
                <a:ext uri="{FF2B5EF4-FFF2-40B4-BE49-F238E27FC236}">
                  <a16:creationId xmlns:a16="http://schemas.microsoft.com/office/drawing/2014/main" id="{86AE9DE6-CA9A-479B-A0FB-0E1BAC7A6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1" name="Freeform 17">
              <a:extLst>
                <a:ext uri="{FF2B5EF4-FFF2-40B4-BE49-F238E27FC236}">
                  <a16:creationId xmlns:a16="http://schemas.microsoft.com/office/drawing/2014/main" id="{16CB8DC8-E75F-4574-A290-AAB7031BE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8">
              <a:extLst>
                <a:ext uri="{FF2B5EF4-FFF2-40B4-BE49-F238E27FC236}">
                  <a16:creationId xmlns:a16="http://schemas.microsoft.com/office/drawing/2014/main" id="{1CA657E1-3A52-4C23-AA47-EBB2D5C4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9">
              <a:extLst>
                <a:ext uri="{FF2B5EF4-FFF2-40B4-BE49-F238E27FC236}">
                  <a16:creationId xmlns:a16="http://schemas.microsoft.com/office/drawing/2014/main" id="{ED4F701B-2A93-464F-A673-54EED5C4C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0">
              <a:extLst>
                <a:ext uri="{FF2B5EF4-FFF2-40B4-BE49-F238E27FC236}">
                  <a16:creationId xmlns:a16="http://schemas.microsoft.com/office/drawing/2014/main" id="{9977C34F-F6C9-4749-B201-7B928802D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1">
              <a:extLst>
                <a:ext uri="{FF2B5EF4-FFF2-40B4-BE49-F238E27FC236}">
                  <a16:creationId xmlns:a16="http://schemas.microsoft.com/office/drawing/2014/main" id="{3A913E6B-DBE9-4291-A34C-36069ECB8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2">
              <a:extLst>
                <a:ext uri="{FF2B5EF4-FFF2-40B4-BE49-F238E27FC236}">
                  <a16:creationId xmlns:a16="http://schemas.microsoft.com/office/drawing/2014/main" id="{7D415C04-AB5C-4B76-9E49-EEBAEE64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7" name="Freeform 23">
              <a:extLst>
                <a:ext uri="{FF2B5EF4-FFF2-40B4-BE49-F238E27FC236}">
                  <a16:creationId xmlns:a16="http://schemas.microsoft.com/office/drawing/2014/main" id="{151FDC11-E872-4EAE-A597-822F9FE17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9" name="Group 28">
            <a:extLst>
              <a:ext uri="{FF2B5EF4-FFF2-40B4-BE49-F238E27FC236}">
                <a16:creationId xmlns:a16="http://schemas.microsoft.com/office/drawing/2014/main" id="{1B24766B-81CA-44C7-BF11-77A12BA4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0" name="Rectangle 29">
              <a:extLst>
                <a:ext uri="{FF2B5EF4-FFF2-40B4-BE49-F238E27FC236}">
                  <a16:creationId xmlns:a16="http://schemas.microsoft.com/office/drawing/2014/main" id="{1A2F9962-DEB8-461C-8B4C-C0ED0D8A7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Isosceles Triangle 30">
              <a:extLst>
                <a:ext uri="{FF2B5EF4-FFF2-40B4-BE49-F238E27FC236}">
                  <a16:creationId xmlns:a16="http://schemas.microsoft.com/office/drawing/2014/main" id="{C0672E08-EB09-4B8E-8522-24BBC2CFF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id="{3447AB64-F3EC-4A1F-BFD4-F0F9DB3DA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4" name="Rectangle 33">
            <a:extLst>
              <a:ext uri="{FF2B5EF4-FFF2-40B4-BE49-F238E27FC236}">
                <a16:creationId xmlns:a16="http://schemas.microsoft.com/office/drawing/2014/main" id="{6BDBA639-2A71-4A60-A71A-FF1836F54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a16="http://schemas.microsoft.com/office/drawing/2014/main" id="{5E208A8B-5EBD-4532-BE72-26414FA7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7" name="Freeform 5">
              <a:extLst>
                <a:ext uri="{FF2B5EF4-FFF2-40B4-BE49-F238E27FC236}">
                  <a16:creationId xmlns:a16="http://schemas.microsoft.com/office/drawing/2014/main" id="{15D09196-B338-4AB5-A71B-CFD5FFCA6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6">
              <a:extLst>
                <a:ext uri="{FF2B5EF4-FFF2-40B4-BE49-F238E27FC236}">
                  <a16:creationId xmlns:a16="http://schemas.microsoft.com/office/drawing/2014/main" id="{F50B4463-128A-4677-A285-C017E6C543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7">
              <a:extLst>
                <a:ext uri="{FF2B5EF4-FFF2-40B4-BE49-F238E27FC236}">
                  <a16:creationId xmlns:a16="http://schemas.microsoft.com/office/drawing/2014/main" id="{1D9B95CD-F023-4DFA-9678-1E02713F7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0" name="Freeform 8">
              <a:extLst>
                <a:ext uri="{FF2B5EF4-FFF2-40B4-BE49-F238E27FC236}">
                  <a16:creationId xmlns:a16="http://schemas.microsoft.com/office/drawing/2014/main" id="{1DDF47A8-BE7B-43F3-A500-F5A4656D83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9">
              <a:extLst>
                <a:ext uri="{FF2B5EF4-FFF2-40B4-BE49-F238E27FC236}">
                  <a16:creationId xmlns:a16="http://schemas.microsoft.com/office/drawing/2014/main" id="{2DD394DE-76FB-42F8-85F2-FD436F423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10">
              <a:extLst>
                <a:ext uri="{FF2B5EF4-FFF2-40B4-BE49-F238E27FC236}">
                  <a16:creationId xmlns:a16="http://schemas.microsoft.com/office/drawing/2014/main" id="{B95F2EFB-87E6-4400-AAF3-7EB8B4F15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11">
              <a:extLst>
                <a:ext uri="{FF2B5EF4-FFF2-40B4-BE49-F238E27FC236}">
                  <a16:creationId xmlns:a16="http://schemas.microsoft.com/office/drawing/2014/main" id="{1D463476-2BC7-418C-9D6F-51444B11A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2">
              <a:extLst>
                <a:ext uri="{FF2B5EF4-FFF2-40B4-BE49-F238E27FC236}">
                  <a16:creationId xmlns:a16="http://schemas.microsoft.com/office/drawing/2014/main" id="{24011122-2495-478A-81BF-ABBDEA1DA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3">
              <a:extLst>
                <a:ext uri="{FF2B5EF4-FFF2-40B4-BE49-F238E27FC236}">
                  <a16:creationId xmlns:a16="http://schemas.microsoft.com/office/drawing/2014/main" id="{C79E87C5-E5B3-476B-B539-FC9CF4A33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4">
              <a:extLst>
                <a:ext uri="{FF2B5EF4-FFF2-40B4-BE49-F238E27FC236}">
                  <a16:creationId xmlns:a16="http://schemas.microsoft.com/office/drawing/2014/main" id="{956029CA-2B38-434D-9044-5FF3A1ECD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 name="Freeform 15">
              <a:extLst>
                <a:ext uri="{FF2B5EF4-FFF2-40B4-BE49-F238E27FC236}">
                  <a16:creationId xmlns:a16="http://schemas.microsoft.com/office/drawing/2014/main" id="{9514CFB6-E8DB-43DC-B1CD-9CC2D4B27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8" name="Freeform 16">
              <a:extLst>
                <a:ext uri="{FF2B5EF4-FFF2-40B4-BE49-F238E27FC236}">
                  <a16:creationId xmlns:a16="http://schemas.microsoft.com/office/drawing/2014/main" id="{BD8C1FC8-E550-45BE-9F30-822BAB378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9" name="Freeform 17">
              <a:extLst>
                <a:ext uri="{FF2B5EF4-FFF2-40B4-BE49-F238E27FC236}">
                  <a16:creationId xmlns:a16="http://schemas.microsoft.com/office/drawing/2014/main" id="{D1646B5D-A7B7-41EC-9591-0E0C0F4F94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8">
              <a:extLst>
                <a:ext uri="{FF2B5EF4-FFF2-40B4-BE49-F238E27FC236}">
                  <a16:creationId xmlns:a16="http://schemas.microsoft.com/office/drawing/2014/main" id="{E2118E93-481E-4843-987E-378187AA3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9">
              <a:extLst>
                <a:ext uri="{FF2B5EF4-FFF2-40B4-BE49-F238E27FC236}">
                  <a16:creationId xmlns:a16="http://schemas.microsoft.com/office/drawing/2014/main" id="{77038464-F4E2-47EC-A87F-18469191E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20">
              <a:extLst>
                <a:ext uri="{FF2B5EF4-FFF2-40B4-BE49-F238E27FC236}">
                  <a16:creationId xmlns:a16="http://schemas.microsoft.com/office/drawing/2014/main" id="{FB3BBEB1-E146-408F-95B7-EE2F269DE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1">
              <a:extLst>
                <a:ext uri="{FF2B5EF4-FFF2-40B4-BE49-F238E27FC236}">
                  <a16:creationId xmlns:a16="http://schemas.microsoft.com/office/drawing/2014/main" id="{C765B285-56EC-47FC-B116-274EBBD61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2">
              <a:extLst>
                <a:ext uri="{FF2B5EF4-FFF2-40B4-BE49-F238E27FC236}">
                  <a16:creationId xmlns:a16="http://schemas.microsoft.com/office/drawing/2014/main" id="{CB4A6191-6913-42EA-905E-8A174AE2C9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5" name="Freeform 23">
              <a:extLst>
                <a:ext uri="{FF2B5EF4-FFF2-40B4-BE49-F238E27FC236}">
                  <a16:creationId xmlns:a16="http://schemas.microsoft.com/office/drawing/2014/main" id="{8ADEEF92-F481-475A-845C-5E940F0D5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57" name="Freeform: Shape 56">
            <a:extLst>
              <a:ext uri="{FF2B5EF4-FFF2-40B4-BE49-F238E27FC236}">
                <a16:creationId xmlns:a16="http://schemas.microsoft.com/office/drawing/2014/main" id="{D9C506D7-84CB-4057-A44A-465313E78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Oval 32">
            <a:extLst>
              <a:ext uri="{FF2B5EF4-FFF2-40B4-BE49-F238E27FC236}">
                <a16:creationId xmlns:a16="http://schemas.microsoft.com/office/drawing/2014/main" id="{7842FC68-61FD-4700-8A22-BB8B07188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BCD026-79F7-4A79-A4C6-2FF7E3CD41EE}"/>
              </a:ext>
            </a:extLst>
          </p:cNvPr>
          <p:cNvSpPr>
            <a:spLocks noGrp="1"/>
          </p:cNvSpPr>
          <p:nvPr>
            <p:ph type="title"/>
          </p:nvPr>
        </p:nvSpPr>
        <p:spPr>
          <a:xfrm>
            <a:off x="3003852" y="1163691"/>
            <a:ext cx="5999612" cy="4477662"/>
          </a:xfrm>
        </p:spPr>
        <p:txBody>
          <a:bodyPr vert="horz" lIns="228600" tIns="228600" rIns="228600" bIns="0" rtlCol="0" anchor="b">
            <a:noAutofit/>
          </a:bodyPr>
          <a:lstStyle/>
          <a:p>
            <a:pPr>
              <a:lnSpc>
                <a:spcPct val="80000"/>
              </a:lnSpc>
            </a:pPr>
            <a:r>
              <a:rPr lang="en-US" sz="6600" dirty="0"/>
              <a:t>HOW DO WE REMAIN THE #1 STATE FOR BUSINESS AND DO IT </a:t>
            </a:r>
            <a:r>
              <a:rPr lang="en-US" sz="6600" b="1" i="1" u="sng" dirty="0"/>
              <a:t>SAFELY?</a:t>
            </a:r>
          </a:p>
        </p:txBody>
      </p:sp>
    </p:spTree>
    <p:extLst>
      <p:ext uri="{BB962C8B-B14F-4D97-AF65-F5344CB8AC3E}">
        <p14:creationId xmlns:p14="http://schemas.microsoft.com/office/powerpoint/2010/main" val="1671067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6">
            <a:extLst>
              <a:ext uri="{FF2B5EF4-FFF2-40B4-BE49-F238E27FC236}">
                <a16:creationId xmlns:a16="http://schemas.microsoft.com/office/drawing/2014/main" id="{6DC14DC2-A414-4D73-AF2D-2F8D6C227ABC}"/>
              </a:ext>
            </a:extLst>
          </p:cNvPr>
          <p:cNvGraphicFramePr>
            <a:graphicFrameLocks noGrp="1"/>
          </p:cNvGraphicFramePr>
          <p:nvPr>
            <p:extLst>
              <p:ext uri="{D42A27DB-BD31-4B8C-83A1-F6EECF244321}">
                <p14:modId xmlns:p14="http://schemas.microsoft.com/office/powerpoint/2010/main" val="3315985792"/>
              </p:ext>
            </p:extLst>
          </p:nvPr>
        </p:nvGraphicFramePr>
        <p:xfrm>
          <a:off x="5162222" y="852947"/>
          <a:ext cx="6567948" cy="5152105"/>
        </p:xfrm>
        <a:graphic>
          <a:graphicData uri="http://schemas.openxmlformats.org/drawingml/2006/table">
            <a:tbl>
              <a:tblPr firstRow="1" bandRow="1">
                <a:tableStyleId>{5C22544A-7EE6-4342-B048-85BDC9FD1C3A}</a:tableStyleId>
              </a:tblPr>
              <a:tblGrid>
                <a:gridCol w="6567948">
                  <a:extLst>
                    <a:ext uri="{9D8B030D-6E8A-4147-A177-3AD203B41FA5}">
                      <a16:colId xmlns:a16="http://schemas.microsoft.com/office/drawing/2014/main" val="4081999845"/>
                    </a:ext>
                  </a:extLst>
                </a:gridCol>
              </a:tblGrid>
              <a:tr h="12284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dirty="0">
                          <a:latin typeface="Georgia" panose="02040502050405020303" pitchFamily="18" charset="0"/>
                        </a:rPr>
                        <a:t>What does it do?</a:t>
                      </a:r>
                    </a:p>
                  </a:txBody>
                  <a:tcPr/>
                </a:tc>
                <a:extLst>
                  <a:ext uri="{0D108BD9-81ED-4DB2-BD59-A6C34878D82A}">
                    <a16:rowId xmlns:a16="http://schemas.microsoft.com/office/drawing/2014/main" val="1795080485"/>
                  </a:ext>
                </a:extLst>
              </a:tr>
              <a:tr h="3923640">
                <a:tc>
                  <a:txBody>
                    <a:bodyP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kern="1200" dirty="0">
                          <a:solidFill>
                            <a:schemeClr val="dk1"/>
                          </a:solidFill>
                          <a:effectLst/>
                          <a:latin typeface="Georgia" panose="02040502050405020303" pitchFamily="18" charset="0"/>
                          <a:ea typeface="+mn-ea"/>
                          <a:cs typeface="+mn-cs"/>
                        </a:rPr>
                        <a:t>Currently, the failure of a victim injured by the negligence of another driver to wear a seatbelt is not admissible in trial over the fault of the collision or the degree of injury.  </a:t>
                      </a:r>
                    </a:p>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200" kern="1200" dirty="0">
                        <a:solidFill>
                          <a:schemeClr val="dk1"/>
                        </a:solidFill>
                        <a:effectLst/>
                        <a:latin typeface="Georgia" panose="02040502050405020303" pitchFamily="18" charset="0"/>
                        <a:ea typeface="+mn-ea"/>
                        <a:cs typeface="+mn-cs"/>
                      </a:endParaRPr>
                    </a:p>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kern="1200" dirty="0">
                          <a:solidFill>
                            <a:schemeClr val="dk1"/>
                          </a:solidFill>
                          <a:effectLst/>
                          <a:latin typeface="Georgia" panose="02040502050405020303" pitchFamily="18" charset="0"/>
                          <a:ea typeface="+mn-ea"/>
                          <a:cs typeface="+mn-cs"/>
                        </a:rPr>
                        <a:t>The proposed legislation would allow a jury to consider the victim’s failure to wear a seatbelt as evidence of how injuries were caused and whether they are negligent and responsible for their injury.</a:t>
                      </a:r>
                      <a:endParaRPr lang="en-US" sz="2200" dirty="0">
                        <a:latin typeface="Georgia" panose="02040502050405020303" pitchFamily="18" charset="0"/>
                      </a:endParaRPr>
                    </a:p>
                  </a:txBody>
                  <a:tcPr/>
                </a:tc>
                <a:extLst>
                  <a:ext uri="{0D108BD9-81ED-4DB2-BD59-A6C34878D82A}">
                    <a16:rowId xmlns:a16="http://schemas.microsoft.com/office/drawing/2014/main" val="4146359680"/>
                  </a:ext>
                </a:extLst>
              </a:tr>
            </a:tbl>
          </a:graphicData>
        </a:graphic>
      </p:graphicFrame>
      <p:sp>
        <p:nvSpPr>
          <p:cNvPr id="6" name="Title 5">
            <a:extLst>
              <a:ext uri="{FF2B5EF4-FFF2-40B4-BE49-F238E27FC236}">
                <a16:creationId xmlns:a16="http://schemas.microsoft.com/office/drawing/2014/main" id="{8D7C6433-51FC-4533-AD08-15376C6780C7}"/>
              </a:ext>
            </a:extLst>
          </p:cNvPr>
          <p:cNvSpPr>
            <a:spLocks noGrp="1"/>
          </p:cNvSpPr>
          <p:nvPr>
            <p:ph type="title"/>
          </p:nvPr>
        </p:nvSpPr>
        <p:spPr>
          <a:xfrm>
            <a:off x="683056" y="2467912"/>
            <a:ext cx="3871702" cy="2456442"/>
          </a:xfrm>
        </p:spPr>
        <p:txBody>
          <a:bodyPr>
            <a:normAutofit fontScale="90000"/>
          </a:bodyPr>
          <a:lstStyle/>
          <a:p>
            <a:r>
              <a:rPr lang="en-US" sz="4200" dirty="0">
                <a:latin typeface="Georgia" panose="02040502050405020303" pitchFamily="18" charset="0"/>
              </a:rPr>
              <a:t>SEATBELT ADMISSIBILITY</a:t>
            </a:r>
            <a:br>
              <a:rPr lang="en-US" dirty="0">
                <a:latin typeface="Georgia" panose="02040502050405020303" pitchFamily="18" charset="0"/>
              </a:rPr>
            </a:br>
            <a:endParaRPr lang="en-US" dirty="0"/>
          </a:p>
        </p:txBody>
      </p:sp>
      <p:sp>
        <p:nvSpPr>
          <p:cNvPr id="7" name="Title 1">
            <a:extLst>
              <a:ext uri="{FF2B5EF4-FFF2-40B4-BE49-F238E27FC236}">
                <a16:creationId xmlns:a16="http://schemas.microsoft.com/office/drawing/2014/main" id="{1B771053-4D84-466B-985E-26521FE270BD}"/>
              </a:ext>
            </a:extLst>
          </p:cNvPr>
          <p:cNvSpPr txBox="1">
            <a:spLocks/>
          </p:cNvSpPr>
          <p:nvPr/>
        </p:nvSpPr>
        <p:spPr>
          <a:xfrm>
            <a:off x="683055" y="2340093"/>
            <a:ext cx="3871703" cy="2456442"/>
          </a:xfrm>
          <a:prstGeom prst="rect">
            <a:avLst/>
          </a:prstGeom>
        </p:spPr>
        <p:txBody>
          <a:bodyPr vert="horz" lIns="228600" tIns="228600" rIns="228600" bIns="228600" rtlCol="0" anchor="ctr">
            <a:normAutofit/>
          </a:bodyPr>
          <a:lstStyle>
            <a:lvl1pPr algn="ctr" defTabSz="914400" rtl="0" eaLnBrk="1" latinLnBrk="0" hangingPunct="1">
              <a:lnSpc>
                <a:spcPct val="85000"/>
              </a:lnSpc>
              <a:spcBef>
                <a:spcPct val="0"/>
              </a:spcBef>
              <a:buNone/>
              <a:defRPr sz="4000" b="0" i="0" kern="1200" cap="none" spc="-150">
                <a:solidFill>
                  <a:srgbClr val="FFFEFF"/>
                </a:solidFill>
                <a:effectLst/>
                <a:latin typeface="+mj-lt"/>
                <a:ea typeface="+mj-ea"/>
                <a:cs typeface="+mj-cs"/>
              </a:defRPr>
            </a:lvl1pPr>
          </a:lstStyle>
          <a:p>
            <a:endParaRPr lang="en-US" sz="3800" dirty="0">
              <a:latin typeface="Georgia" panose="02040502050405020303" pitchFamily="18" charset="0"/>
            </a:endParaRPr>
          </a:p>
        </p:txBody>
      </p:sp>
    </p:spTree>
    <p:extLst>
      <p:ext uri="{BB962C8B-B14F-4D97-AF65-F5344CB8AC3E}">
        <p14:creationId xmlns:p14="http://schemas.microsoft.com/office/powerpoint/2010/main" val="2881349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43CAF-F5B5-4E67-8E91-F87BF32E916A}"/>
              </a:ext>
            </a:extLst>
          </p:cNvPr>
          <p:cNvSpPr>
            <a:spLocks noGrp="1"/>
          </p:cNvSpPr>
          <p:nvPr>
            <p:ph type="title"/>
          </p:nvPr>
        </p:nvSpPr>
        <p:spPr>
          <a:xfrm>
            <a:off x="683055" y="2340093"/>
            <a:ext cx="3871703" cy="2456442"/>
          </a:xfrm>
        </p:spPr>
        <p:txBody>
          <a:bodyPr>
            <a:normAutofit/>
          </a:bodyPr>
          <a:lstStyle/>
          <a:p>
            <a:r>
              <a:rPr lang="en-US" sz="3800" dirty="0">
                <a:latin typeface="Georgia" panose="02040502050405020303" pitchFamily="18" charset="0"/>
              </a:rPr>
              <a:t>SEATBELT ADMISSIBILITY</a:t>
            </a:r>
          </a:p>
        </p:txBody>
      </p:sp>
      <p:graphicFrame>
        <p:nvGraphicFramePr>
          <p:cNvPr id="3" name="Table 5">
            <a:extLst>
              <a:ext uri="{FF2B5EF4-FFF2-40B4-BE49-F238E27FC236}">
                <a16:creationId xmlns:a16="http://schemas.microsoft.com/office/drawing/2014/main" id="{ADEE682A-C198-4030-94D7-1E1EAA889C59}"/>
              </a:ext>
            </a:extLst>
          </p:cNvPr>
          <p:cNvGraphicFramePr>
            <a:graphicFrameLocks noGrp="1"/>
          </p:cNvGraphicFramePr>
          <p:nvPr>
            <p:extLst>
              <p:ext uri="{D42A27DB-BD31-4B8C-83A1-F6EECF244321}">
                <p14:modId xmlns:p14="http://schemas.microsoft.com/office/powerpoint/2010/main" val="2791790990"/>
              </p:ext>
            </p:extLst>
          </p:nvPr>
        </p:nvGraphicFramePr>
        <p:xfrm>
          <a:off x="4994787" y="755582"/>
          <a:ext cx="6738374" cy="5281424"/>
        </p:xfrm>
        <a:graphic>
          <a:graphicData uri="http://schemas.openxmlformats.org/drawingml/2006/table">
            <a:tbl>
              <a:tblPr firstRow="1" bandRow="1">
                <a:tableStyleId>{5C22544A-7EE6-4342-B048-85BDC9FD1C3A}</a:tableStyleId>
              </a:tblPr>
              <a:tblGrid>
                <a:gridCol w="6738374">
                  <a:extLst>
                    <a:ext uri="{9D8B030D-6E8A-4147-A177-3AD203B41FA5}">
                      <a16:colId xmlns:a16="http://schemas.microsoft.com/office/drawing/2014/main" val="1239325395"/>
                    </a:ext>
                  </a:extLst>
                </a:gridCol>
              </a:tblGrid>
              <a:tr h="1245641">
                <a:tc>
                  <a:txBody>
                    <a:bodyPr/>
                    <a:lstStyle/>
                    <a:p>
                      <a:pPr algn="ctr"/>
                      <a:r>
                        <a:rPr lang="en-US" sz="4000" dirty="0">
                          <a:latin typeface="Georgia" panose="02040502050405020303" pitchFamily="18" charset="0"/>
                        </a:rPr>
                        <a:t>REALITY</a:t>
                      </a:r>
                    </a:p>
                  </a:txBody>
                  <a:tcPr/>
                </a:tc>
                <a:extLst>
                  <a:ext uri="{0D108BD9-81ED-4DB2-BD59-A6C34878D82A}">
                    <a16:rowId xmlns:a16="http://schemas.microsoft.com/office/drawing/2014/main" val="967414786"/>
                  </a:ext>
                </a:extLst>
              </a:tr>
              <a:tr h="967853">
                <a:tc>
                  <a:txBody>
                    <a:bodyPr/>
                    <a:lstStyle/>
                    <a:p>
                      <a:pPr marL="285750" indent="-285750" algn="ctr">
                        <a:buFont typeface="Arial" panose="020B0604020202020204" pitchFamily="34" charset="0"/>
                        <a:buChar char="•"/>
                      </a:pPr>
                      <a:r>
                        <a:rPr lang="en-US" sz="2000" b="0" i="0" u="none" strike="noStrike" kern="1200" dirty="0">
                          <a:solidFill>
                            <a:schemeClr val="dk1"/>
                          </a:solidFill>
                          <a:effectLst/>
                          <a:latin typeface="Georgia" panose="02040502050405020303" pitchFamily="18" charset="0"/>
                          <a:ea typeface="+mn-ea"/>
                          <a:cs typeface="+mn-cs"/>
                        </a:rPr>
                        <a:t>Currently excluded under Georgia (and 30 other states) law because it is unduly prejudicial to the jury</a:t>
                      </a:r>
                      <a:endParaRPr lang="en-US" sz="2000" dirty="0">
                        <a:latin typeface="Georgia" panose="02040502050405020303" pitchFamily="18" charset="0"/>
                      </a:endParaRPr>
                    </a:p>
                  </a:txBody>
                  <a:tcPr/>
                </a:tc>
                <a:extLst>
                  <a:ext uri="{0D108BD9-81ED-4DB2-BD59-A6C34878D82A}">
                    <a16:rowId xmlns:a16="http://schemas.microsoft.com/office/drawing/2014/main" val="1365883710"/>
                  </a:ext>
                </a:extLst>
              </a:tr>
              <a:tr h="1051703">
                <a:tc>
                  <a:txBody>
                    <a:bodyPr/>
                    <a:lstStyle/>
                    <a:p>
                      <a:pPr marL="285750" indent="-285750" algn="ctr">
                        <a:buFont typeface="Arial" panose="020B0604020202020204" pitchFamily="34" charset="0"/>
                        <a:buChar char="•"/>
                      </a:pPr>
                      <a:r>
                        <a:rPr lang="en-US" sz="2000" kern="1200" dirty="0">
                          <a:solidFill>
                            <a:schemeClr val="dk1"/>
                          </a:solidFill>
                          <a:effectLst/>
                          <a:latin typeface="Georgia" panose="02040502050405020303" pitchFamily="18" charset="0"/>
                          <a:ea typeface="+mn-ea"/>
                          <a:cs typeface="+mn-cs"/>
                        </a:rPr>
                        <a:t>Evidence regarding seat belt usage is often determined by investigating officers well after a collision occurs.</a:t>
                      </a:r>
                      <a:endParaRPr lang="en-US" sz="2000" dirty="0">
                        <a:latin typeface="Georgia" panose="02040502050405020303" pitchFamily="18" charset="0"/>
                      </a:endParaRPr>
                    </a:p>
                  </a:txBody>
                  <a:tcPr/>
                </a:tc>
                <a:extLst>
                  <a:ext uri="{0D108BD9-81ED-4DB2-BD59-A6C34878D82A}">
                    <a16:rowId xmlns:a16="http://schemas.microsoft.com/office/drawing/2014/main" val="2704814248"/>
                  </a:ext>
                </a:extLst>
              </a:tr>
              <a:tr h="2016227">
                <a:tc>
                  <a:txBody>
                    <a:bodyPr/>
                    <a:lstStyle/>
                    <a:p>
                      <a:pPr marL="285750" indent="-285750" algn="ctr">
                        <a:buFont typeface="Arial" panose="020B0604020202020204" pitchFamily="34" charset="0"/>
                        <a:buChar char="•"/>
                      </a:pPr>
                      <a:r>
                        <a:rPr lang="en-US" sz="2000" kern="1200" dirty="0">
                          <a:solidFill>
                            <a:schemeClr val="dk1"/>
                          </a:solidFill>
                          <a:effectLst/>
                          <a:latin typeface="Georgia" panose="02040502050405020303" pitchFamily="18" charset="0"/>
                          <a:ea typeface="+mn-ea"/>
                          <a:cs typeface="+mn-cs"/>
                        </a:rPr>
                        <a:t>The issue of how failure to wear a seat belt contributed or did not contribute to an injury will force victims to hire expert witnesses in cases where they are not at fault, dragging out and driving up the cost of litigation</a:t>
                      </a:r>
                      <a:endParaRPr lang="en-US" sz="2000" dirty="0">
                        <a:latin typeface="Georgia" panose="02040502050405020303" pitchFamily="18" charset="0"/>
                      </a:endParaRPr>
                    </a:p>
                  </a:txBody>
                  <a:tcPr/>
                </a:tc>
                <a:extLst>
                  <a:ext uri="{0D108BD9-81ED-4DB2-BD59-A6C34878D82A}">
                    <a16:rowId xmlns:a16="http://schemas.microsoft.com/office/drawing/2014/main" val="3387907889"/>
                  </a:ext>
                </a:extLst>
              </a:tr>
            </a:tbl>
          </a:graphicData>
        </a:graphic>
      </p:graphicFrame>
    </p:spTree>
    <p:extLst>
      <p:ext uri="{BB962C8B-B14F-4D97-AF65-F5344CB8AC3E}">
        <p14:creationId xmlns:p14="http://schemas.microsoft.com/office/powerpoint/2010/main" val="2228792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ap&#10;&#10;Description automatically generated">
            <a:extLst>
              <a:ext uri="{FF2B5EF4-FFF2-40B4-BE49-F238E27FC236}">
                <a16:creationId xmlns:a16="http://schemas.microsoft.com/office/drawing/2014/main" id="{B23FE570-3AE2-4CC5-826C-F216C41BD4CA}"/>
              </a:ext>
            </a:extLst>
          </p:cNvPr>
          <p:cNvPicPr>
            <a:picLocks noChangeAspect="1"/>
          </p:cNvPicPr>
          <p:nvPr/>
        </p:nvPicPr>
        <p:blipFill>
          <a:blip r:embed="rId2"/>
          <a:stretch>
            <a:fillRect/>
          </a:stretch>
        </p:blipFill>
        <p:spPr>
          <a:xfrm>
            <a:off x="692643" y="93406"/>
            <a:ext cx="10462054" cy="6676104"/>
          </a:xfrm>
          <a:prstGeom prst="rect">
            <a:avLst/>
          </a:prstGeom>
        </p:spPr>
      </p:pic>
    </p:spTree>
    <p:extLst>
      <p:ext uri="{BB962C8B-B14F-4D97-AF65-F5344CB8AC3E}">
        <p14:creationId xmlns:p14="http://schemas.microsoft.com/office/powerpoint/2010/main" val="3877467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picture containing outdoor, grass, tree, building&#10;&#10;Description automatically generated">
            <a:extLst>
              <a:ext uri="{FF2B5EF4-FFF2-40B4-BE49-F238E27FC236}">
                <a16:creationId xmlns:a16="http://schemas.microsoft.com/office/drawing/2014/main" id="{13220B9B-9AC2-4F6E-AD00-183F45479ED4}"/>
              </a:ext>
            </a:extLst>
          </p:cNvPr>
          <p:cNvPicPr/>
          <p:nvPr/>
        </p:nvPicPr>
        <p:blipFill rotWithShape="1">
          <a:blip r:embed="rId2">
            <a:extLst>
              <a:ext uri="{28A0092B-C50C-407E-A947-70E740481C1C}">
                <a14:useLocalDpi xmlns:a14="http://schemas.microsoft.com/office/drawing/2010/main" val="0"/>
              </a:ext>
            </a:extLst>
          </a:blip>
          <a:srcRect l="3111" r="1" b="1"/>
          <a:stretch/>
        </p:blipFill>
        <p:spPr bwMode="auto">
          <a:xfrm>
            <a:off x="20" y="10"/>
            <a:ext cx="12191980" cy="6857990"/>
          </a:xfrm>
          <a:prstGeom prst="rect">
            <a:avLst/>
          </a:prstGeom>
          <a:noFill/>
        </p:spPr>
      </p:pic>
    </p:spTree>
    <p:extLst>
      <p:ext uri="{BB962C8B-B14F-4D97-AF65-F5344CB8AC3E}">
        <p14:creationId xmlns:p14="http://schemas.microsoft.com/office/powerpoint/2010/main" val="2646818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43CAF-F5B5-4E67-8E91-F87BF32E916A}"/>
              </a:ext>
            </a:extLst>
          </p:cNvPr>
          <p:cNvSpPr>
            <a:spLocks noGrp="1"/>
          </p:cNvSpPr>
          <p:nvPr>
            <p:ph type="title"/>
          </p:nvPr>
        </p:nvSpPr>
        <p:spPr>
          <a:xfrm>
            <a:off x="683055" y="2340093"/>
            <a:ext cx="3871703" cy="2456442"/>
          </a:xfrm>
        </p:spPr>
        <p:txBody>
          <a:bodyPr>
            <a:normAutofit/>
          </a:bodyPr>
          <a:lstStyle/>
          <a:p>
            <a:r>
              <a:rPr lang="en-US" sz="3800" dirty="0">
                <a:latin typeface="Georgia" panose="02040502050405020303" pitchFamily="18" charset="0"/>
              </a:rPr>
              <a:t>SEATBELT ADMISSIBILITY</a:t>
            </a:r>
          </a:p>
        </p:txBody>
      </p:sp>
      <p:graphicFrame>
        <p:nvGraphicFramePr>
          <p:cNvPr id="4" name="Table 16">
            <a:extLst>
              <a:ext uri="{FF2B5EF4-FFF2-40B4-BE49-F238E27FC236}">
                <a16:creationId xmlns:a16="http://schemas.microsoft.com/office/drawing/2014/main" id="{705DEB69-BA46-4977-B86E-72A1A6BBB85C}"/>
              </a:ext>
            </a:extLst>
          </p:cNvPr>
          <p:cNvGraphicFramePr>
            <a:graphicFrameLocks noGrp="1"/>
          </p:cNvGraphicFramePr>
          <p:nvPr>
            <p:extLst>
              <p:ext uri="{D42A27DB-BD31-4B8C-83A1-F6EECF244321}">
                <p14:modId xmlns:p14="http://schemas.microsoft.com/office/powerpoint/2010/main" val="3339634230"/>
              </p:ext>
            </p:extLst>
          </p:nvPr>
        </p:nvGraphicFramePr>
        <p:xfrm>
          <a:off x="5585009" y="374859"/>
          <a:ext cx="5348748" cy="2438400"/>
        </p:xfrm>
        <a:graphic>
          <a:graphicData uri="http://schemas.openxmlformats.org/drawingml/2006/table">
            <a:tbl>
              <a:tblPr firstRow="1" bandRow="1">
                <a:tableStyleId>{5C22544A-7EE6-4342-B048-85BDC9FD1C3A}</a:tableStyleId>
              </a:tblPr>
              <a:tblGrid>
                <a:gridCol w="5348748">
                  <a:extLst>
                    <a:ext uri="{9D8B030D-6E8A-4147-A177-3AD203B41FA5}">
                      <a16:colId xmlns:a16="http://schemas.microsoft.com/office/drawing/2014/main" val="4081999845"/>
                    </a:ext>
                  </a:extLst>
                </a:gridCol>
              </a:tblGrid>
              <a:tr h="5008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latin typeface="Georgia" panose="02040502050405020303" pitchFamily="18" charset="0"/>
                        </a:rPr>
                        <a:t>WHO WILL IT HELP?</a:t>
                      </a:r>
                    </a:p>
                  </a:txBody>
                  <a:tcPr/>
                </a:tc>
                <a:extLst>
                  <a:ext uri="{0D108BD9-81ED-4DB2-BD59-A6C34878D82A}">
                    <a16:rowId xmlns:a16="http://schemas.microsoft.com/office/drawing/2014/main" val="1795080485"/>
                  </a:ext>
                </a:extLst>
              </a:tr>
              <a:tr h="1196389">
                <a:tc>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latin typeface="Georgia" panose="02040502050405020303" pitchFamily="18" charset="0"/>
                        </a:rPr>
                        <a:t>Those who caused the accident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000" i="1" dirty="0">
                        <a:latin typeface="Georgia" panose="02040502050405020303" pitchFamily="18" charset="0"/>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i="1" dirty="0">
                          <a:latin typeface="Georgia" panose="02040502050405020303" pitchFamily="18" charset="0"/>
                        </a:rPr>
                        <a:t>*Under current Georgia law, the at-fault defendant’s driving record and related citations are also excluded</a:t>
                      </a:r>
                    </a:p>
                    <a:p>
                      <a:pPr algn="ctr"/>
                      <a:endParaRPr lang="en-US" dirty="0">
                        <a:latin typeface="Georgia" panose="02040502050405020303" pitchFamily="18" charset="0"/>
                      </a:endParaRPr>
                    </a:p>
                  </a:txBody>
                  <a:tcPr/>
                </a:tc>
                <a:extLst>
                  <a:ext uri="{0D108BD9-81ED-4DB2-BD59-A6C34878D82A}">
                    <a16:rowId xmlns:a16="http://schemas.microsoft.com/office/drawing/2014/main" val="4146359680"/>
                  </a:ext>
                </a:extLst>
              </a:tr>
            </a:tbl>
          </a:graphicData>
        </a:graphic>
      </p:graphicFrame>
      <p:graphicFrame>
        <p:nvGraphicFramePr>
          <p:cNvPr id="5" name="Table 16">
            <a:extLst>
              <a:ext uri="{FF2B5EF4-FFF2-40B4-BE49-F238E27FC236}">
                <a16:creationId xmlns:a16="http://schemas.microsoft.com/office/drawing/2014/main" id="{FCA9A330-CF28-4CDA-B8EF-0783F070E3E7}"/>
              </a:ext>
            </a:extLst>
          </p:cNvPr>
          <p:cNvGraphicFramePr>
            <a:graphicFrameLocks noGrp="1"/>
          </p:cNvGraphicFramePr>
          <p:nvPr>
            <p:extLst>
              <p:ext uri="{D42A27DB-BD31-4B8C-83A1-F6EECF244321}">
                <p14:modId xmlns:p14="http://schemas.microsoft.com/office/powerpoint/2010/main" val="2639097516"/>
              </p:ext>
            </p:extLst>
          </p:nvPr>
        </p:nvGraphicFramePr>
        <p:xfrm>
          <a:off x="4842673" y="3568314"/>
          <a:ext cx="6833420" cy="2677375"/>
        </p:xfrm>
        <a:graphic>
          <a:graphicData uri="http://schemas.openxmlformats.org/drawingml/2006/table">
            <a:tbl>
              <a:tblPr firstRow="1" bandRow="1">
                <a:tableStyleId>{5C22544A-7EE6-4342-B048-85BDC9FD1C3A}</a:tableStyleId>
              </a:tblPr>
              <a:tblGrid>
                <a:gridCol w="6833420">
                  <a:extLst>
                    <a:ext uri="{9D8B030D-6E8A-4147-A177-3AD203B41FA5}">
                      <a16:colId xmlns:a16="http://schemas.microsoft.com/office/drawing/2014/main" val="4081999845"/>
                    </a:ext>
                  </a:extLst>
                </a:gridCol>
              </a:tblGrid>
              <a:tr h="4050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latin typeface="Georgia" panose="02040502050405020303" pitchFamily="18" charset="0"/>
                        </a:rPr>
                        <a:t>WHO WILL IT HURT?</a:t>
                      </a:r>
                    </a:p>
                  </a:txBody>
                  <a:tcPr/>
                </a:tc>
                <a:extLst>
                  <a:ext uri="{0D108BD9-81ED-4DB2-BD59-A6C34878D82A}">
                    <a16:rowId xmlns:a16="http://schemas.microsoft.com/office/drawing/2014/main" val="1795080485"/>
                  </a:ext>
                </a:extLst>
              </a:tr>
              <a:tr h="2128735">
                <a:tc>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latin typeface="Georgia" panose="02040502050405020303" pitchFamily="18" charset="0"/>
                        </a:rPr>
                        <a:t>The 98.5% of Georgians who wear their seatbelt at all times </a:t>
                      </a:r>
                      <a:r>
                        <a:rPr lang="en-US" sz="2000" dirty="0">
                          <a:latin typeface="Georgia" panose="02040502050405020303" pitchFamily="18" charset="0"/>
                        </a:rPr>
                        <a:t>and will now be required to take costly measures to prove that they were belted</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000" dirty="0">
                        <a:latin typeface="Georgia" panose="02040502050405020303" pitchFamily="18" charset="0"/>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i="1" dirty="0">
                          <a:latin typeface="Georgia" panose="02040502050405020303" pitchFamily="18" charset="0"/>
                        </a:rPr>
                        <a:t>*According to the Governor’s Office of Highway Safety</a:t>
                      </a:r>
                      <a:endParaRPr lang="en-US" i="1" dirty="0">
                        <a:latin typeface="Georgia" panose="02040502050405020303" pitchFamily="18" charset="0"/>
                      </a:endParaRPr>
                    </a:p>
                    <a:p>
                      <a:pPr algn="ctr"/>
                      <a:endParaRPr lang="en-US" dirty="0">
                        <a:latin typeface="Georgia" panose="02040502050405020303" pitchFamily="18" charset="0"/>
                      </a:endParaRPr>
                    </a:p>
                  </a:txBody>
                  <a:tcPr/>
                </a:tc>
                <a:extLst>
                  <a:ext uri="{0D108BD9-81ED-4DB2-BD59-A6C34878D82A}">
                    <a16:rowId xmlns:a16="http://schemas.microsoft.com/office/drawing/2014/main" val="4146359680"/>
                  </a:ext>
                </a:extLst>
              </a:tr>
            </a:tbl>
          </a:graphicData>
        </a:graphic>
      </p:graphicFrame>
    </p:spTree>
    <p:extLst>
      <p:ext uri="{BB962C8B-B14F-4D97-AF65-F5344CB8AC3E}">
        <p14:creationId xmlns:p14="http://schemas.microsoft.com/office/powerpoint/2010/main" val="3967441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174D6-2A05-454B-B112-DBB1E58896B4}"/>
              </a:ext>
            </a:extLst>
          </p:cNvPr>
          <p:cNvSpPr>
            <a:spLocks noGrp="1"/>
          </p:cNvSpPr>
          <p:nvPr>
            <p:ph type="title"/>
          </p:nvPr>
        </p:nvSpPr>
        <p:spPr/>
        <p:txBody>
          <a:bodyPr>
            <a:normAutofit fontScale="90000"/>
          </a:bodyPr>
          <a:lstStyle/>
          <a:p>
            <a:r>
              <a:rPr lang="en-US" dirty="0">
                <a:latin typeface="Georgia" panose="02040502050405020303" pitchFamily="18" charset="0"/>
              </a:rPr>
              <a:t>ELIMINATION OF THE COLLATERAL SOURCE RULE</a:t>
            </a:r>
          </a:p>
        </p:txBody>
      </p:sp>
      <p:graphicFrame>
        <p:nvGraphicFramePr>
          <p:cNvPr id="5" name="Table 16">
            <a:extLst>
              <a:ext uri="{FF2B5EF4-FFF2-40B4-BE49-F238E27FC236}">
                <a16:creationId xmlns:a16="http://schemas.microsoft.com/office/drawing/2014/main" id="{B11B39CC-FAAF-42A8-8E3D-88672E826E53}"/>
              </a:ext>
            </a:extLst>
          </p:cNvPr>
          <p:cNvGraphicFramePr>
            <a:graphicFrameLocks noGrp="1"/>
          </p:cNvGraphicFramePr>
          <p:nvPr>
            <p:extLst>
              <p:ext uri="{D42A27DB-BD31-4B8C-83A1-F6EECF244321}">
                <p14:modId xmlns:p14="http://schemas.microsoft.com/office/powerpoint/2010/main" val="189989111"/>
              </p:ext>
            </p:extLst>
          </p:nvPr>
        </p:nvGraphicFramePr>
        <p:xfrm>
          <a:off x="5172055" y="1425676"/>
          <a:ext cx="6567948" cy="3808034"/>
        </p:xfrm>
        <a:graphic>
          <a:graphicData uri="http://schemas.openxmlformats.org/drawingml/2006/table">
            <a:tbl>
              <a:tblPr firstRow="1" bandRow="1">
                <a:tableStyleId>{5C22544A-7EE6-4342-B048-85BDC9FD1C3A}</a:tableStyleId>
              </a:tblPr>
              <a:tblGrid>
                <a:gridCol w="6567948">
                  <a:extLst>
                    <a:ext uri="{9D8B030D-6E8A-4147-A177-3AD203B41FA5}">
                      <a16:colId xmlns:a16="http://schemas.microsoft.com/office/drawing/2014/main" val="4081999845"/>
                    </a:ext>
                  </a:extLst>
                </a:gridCol>
              </a:tblGrid>
              <a:tr h="97339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dirty="0">
                          <a:latin typeface="Georgia" panose="02040502050405020303" pitchFamily="18" charset="0"/>
                        </a:rPr>
                        <a:t>What does it do?</a:t>
                      </a:r>
                    </a:p>
                  </a:txBody>
                  <a:tcPr/>
                </a:tc>
                <a:extLst>
                  <a:ext uri="{0D108BD9-81ED-4DB2-BD59-A6C34878D82A}">
                    <a16:rowId xmlns:a16="http://schemas.microsoft.com/office/drawing/2014/main" val="1795080485"/>
                  </a:ext>
                </a:extLst>
              </a:tr>
              <a:tr h="2831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0" i="0" u="none" strike="noStrike" kern="1200" dirty="0">
                          <a:solidFill>
                            <a:schemeClr val="dk1"/>
                          </a:solidFill>
                          <a:effectLst/>
                          <a:latin typeface="Georgia" panose="02040502050405020303" pitchFamily="18" charset="0"/>
                          <a:ea typeface="+mn-ea"/>
                          <a:cs typeface="+mn-cs"/>
                        </a:rPr>
                        <a:t>A change to Georgia law that has been in place for over 100 years would limit an injured party’s recovery to only the amount the injured parties’ health insurance agreed to pay.</a:t>
                      </a:r>
                      <a:endParaRPr lang="en-US" sz="3000" dirty="0">
                        <a:latin typeface="Georgia" panose="02040502050405020303" pitchFamily="18" charset="0"/>
                      </a:endParaRPr>
                    </a:p>
                  </a:txBody>
                  <a:tcPr/>
                </a:tc>
                <a:extLst>
                  <a:ext uri="{0D108BD9-81ED-4DB2-BD59-A6C34878D82A}">
                    <a16:rowId xmlns:a16="http://schemas.microsoft.com/office/drawing/2014/main" val="4146359680"/>
                  </a:ext>
                </a:extLst>
              </a:tr>
            </a:tbl>
          </a:graphicData>
        </a:graphic>
      </p:graphicFrame>
    </p:spTree>
    <p:extLst>
      <p:ext uri="{BB962C8B-B14F-4D97-AF65-F5344CB8AC3E}">
        <p14:creationId xmlns:p14="http://schemas.microsoft.com/office/powerpoint/2010/main" val="2388013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43CAF-F5B5-4E67-8E91-F87BF32E916A}"/>
              </a:ext>
            </a:extLst>
          </p:cNvPr>
          <p:cNvSpPr>
            <a:spLocks noGrp="1"/>
          </p:cNvSpPr>
          <p:nvPr>
            <p:ph type="title"/>
          </p:nvPr>
        </p:nvSpPr>
        <p:spPr/>
        <p:txBody>
          <a:bodyPr>
            <a:normAutofit fontScale="90000"/>
          </a:bodyPr>
          <a:lstStyle/>
          <a:p>
            <a:r>
              <a:rPr lang="en-US" dirty="0">
                <a:latin typeface="Georgia" panose="02040502050405020303" pitchFamily="18" charset="0"/>
              </a:rPr>
              <a:t>ELIMINATION OF THE COLLATERAL SOURCE RULE</a:t>
            </a:r>
          </a:p>
        </p:txBody>
      </p:sp>
      <p:graphicFrame>
        <p:nvGraphicFramePr>
          <p:cNvPr id="4" name="Table 16">
            <a:extLst>
              <a:ext uri="{FF2B5EF4-FFF2-40B4-BE49-F238E27FC236}">
                <a16:creationId xmlns:a16="http://schemas.microsoft.com/office/drawing/2014/main" id="{EFBF7D7F-CFF7-42CE-858D-BE05DAF05080}"/>
              </a:ext>
            </a:extLst>
          </p:cNvPr>
          <p:cNvGraphicFramePr>
            <a:graphicFrameLocks noGrp="1"/>
          </p:cNvGraphicFramePr>
          <p:nvPr>
            <p:extLst>
              <p:ext uri="{D42A27DB-BD31-4B8C-83A1-F6EECF244321}">
                <p14:modId xmlns:p14="http://schemas.microsoft.com/office/powerpoint/2010/main" val="523400811"/>
              </p:ext>
            </p:extLst>
          </p:nvPr>
        </p:nvGraphicFramePr>
        <p:xfrm>
          <a:off x="5585009" y="374859"/>
          <a:ext cx="5348748" cy="1828800"/>
        </p:xfrm>
        <a:graphic>
          <a:graphicData uri="http://schemas.openxmlformats.org/drawingml/2006/table">
            <a:tbl>
              <a:tblPr firstRow="1" bandRow="1">
                <a:tableStyleId>{5C22544A-7EE6-4342-B048-85BDC9FD1C3A}</a:tableStyleId>
              </a:tblPr>
              <a:tblGrid>
                <a:gridCol w="5348748">
                  <a:extLst>
                    <a:ext uri="{9D8B030D-6E8A-4147-A177-3AD203B41FA5}">
                      <a16:colId xmlns:a16="http://schemas.microsoft.com/office/drawing/2014/main" val="4081999845"/>
                    </a:ext>
                  </a:extLst>
                </a:gridCol>
              </a:tblGrid>
              <a:tr h="5008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latin typeface="Georgia" panose="02040502050405020303" pitchFamily="18" charset="0"/>
                        </a:rPr>
                        <a:t>WHO WILL IT HELP?</a:t>
                      </a:r>
                    </a:p>
                  </a:txBody>
                  <a:tcPr/>
                </a:tc>
                <a:extLst>
                  <a:ext uri="{0D108BD9-81ED-4DB2-BD59-A6C34878D82A}">
                    <a16:rowId xmlns:a16="http://schemas.microsoft.com/office/drawing/2014/main" val="1795080485"/>
                  </a:ext>
                </a:extLst>
              </a:tr>
              <a:tr h="1196389">
                <a:tc>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Georgia" panose="02040502050405020303" pitchFamily="18" charset="0"/>
                        </a:rPr>
                        <a:t>Big insurance companies</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Georgia" panose="02040502050405020303" pitchFamily="18" charset="0"/>
                        </a:rPr>
                        <a:t>People without health insurance</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Georgia" panose="02040502050405020303" pitchFamily="18" charset="0"/>
                        </a:rPr>
                        <a:t>Those who caused the accident</a:t>
                      </a:r>
                    </a:p>
                    <a:p>
                      <a:pPr algn="ctr"/>
                      <a:endParaRPr lang="en-US" dirty="0">
                        <a:latin typeface="Georgia" panose="02040502050405020303" pitchFamily="18" charset="0"/>
                      </a:endParaRPr>
                    </a:p>
                  </a:txBody>
                  <a:tcPr/>
                </a:tc>
                <a:extLst>
                  <a:ext uri="{0D108BD9-81ED-4DB2-BD59-A6C34878D82A}">
                    <a16:rowId xmlns:a16="http://schemas.microsoft.com/office/drawing/2014/main" val="4146359680"/>
                  </a:ext>
                </a:extLst>
              </a:tr>
            </a:tbl>
          </a:graphicData>
        </a:graphic>
      </p:graphicFrame>
      <p:graphicFrame>
        <p:nvGraphicFramePr>
          <p:cNvPr id="5" name="Table 16">
            <a:extLst>
              <a:ext uri="{FF2B5EF4-FFF2-40B4-BE49-F238E27FC236}">
                <a16:creationId xmlns:a16="http://schemas.microsoft.com/office/drawing/2014/main" id="{2DD37EC5-C0B6-48F8-98BF-DC3C59CD0824}"/>
              </a:ext>
            </a:extLst>
          </p:cNvPr>
          <p:cNvGraphicFramePr>
            <a:graphicFrameLocks noGrp="1"/>
          </p:cNvGraphicFramePr>
          <p:nvPr>
            <p:extLst>
              <p:ext uri="{D42A27DB-BD31-4B8C-83A1-F6EECF244321}">
                <p14:modId xmlns:p14="http://schemas.microsoft.com/office/powerpoint/2010/main" val="839188035"/>
              </p:ext>
            </p:extLst>
          </p:nvPr>
        </p:nvGraphicFramePr>
        <p:xfrm>
          <a:off x="4842673" y="2724371"/>
          <a:ext cx="6833420" cy="3657600"/>
        </p:xfrm>
        <a:graphic>
          <a:graphicData uri="http://schemas.openxmlformats.org/drawingml/2006/table">
            <a:tbl>
              <a:tblPr firstRow="1" bandRow="1">
                <a:tableStyleId>{5C22544A-7EE6-4342-B048-85BDC9FD1C3A}</a:tableStyleId>
              </a:tblPr>
              <a:tblGrid>
                <a:gridCol w="6833420">
                  <a:extLst>
                    <a:ext uri="{9D8B030D-6E8A-4147-A177-3AD203B41FA5}">
                      <a16:colId xmlns:a16="http://schemas.microsoft.com/office/drawing/2014/main" val="4081999845"/>
                    </a:ext>
                  </a:extLst>
                </a:gridCol>
              </a:tblGrid>
              <a:tr h="46760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latin typeface="Georgia" panose="02040502050405020303" pitchFamily="18" charset="0"/>
                        </a:rPr>
                        <a:t>WHO WILL IT HURT?</a:t>
                      </a:r>
                    </a:p>
                  </a:txBody>
                  <a:tcPr/>
                </a:tc>
                <a:extLst>
                  <a:ext uri="{0D108BD9-81ED-4DB2-BD59-A6C34878D82A}">
                    <a16:rowId xmlns:a16="http://schemas.microsoft.com/office/drawing/2014/main" val="1795080485"/>
                  </a:ext>
                </a:extLst>
              </a:tr>
              <a:tr h="2883539">
                <a:tc>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Georgia" panose="02040502050405020303" pitchFamily="18" charset="0"/>
                        </a:rPr>
                        <a:t>Military Service Members &amp; their families</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Georgia" panose="02040502050405020303" pitchFamily="18" charset="0"/>
                        </a:rPr>
                        <a:t>Veterans using VA benefits</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Georgia" panose="02040502050405020303" pitchFamily="18" charset="0"/>
                        </a:rPr>
                        <a:t>Rural Georgians paying for helicopter ambulance insurance</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dk1"/>
                          </a:solidFill>
                          <a:effectLst/>
                          <a:latin typeface="Georgia" panose="02040502050405020303" pitchFamily="18" charset="0"/>
                          <a:ea typeface="+mn-ea"/>
                          <a:cs typeface="+mn-cs"/>
                        </a:rPr>
                        <a:t>Working Georgians with group healthcare plans through work</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dk1"/>
                          </a:solidFill>
                          <a:effectLst/>
                          <a:latin typeface="Georgia" panose="02040502050405020303" pitchFamily="18" charset="0"/>
                          <a:ea typeface="+mn-ea"/>
                          <a:cs typeface="+mn-cs"/>
                        </a:rPr>
                        <a:t>Individuals who buy the best health insurance coverage for their families</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dk1"/>
                          </a:solidFill>
                          <a:effectLst/>
                          <a:latin typeface="Georgia" panose="02040502050405020303" pitchFamily="18" charset="0"/>
                          <a:ea typeface="+mn-ea"/>
                          <a:cs typeface="+mn-cs"/>
                        </a:rPr>
                        <a:t>Retirees on Medicare</a:t>
                      </a:r>
                      <a:endParaRPr lang="en-US" sz="2000" dirty="0">
                        <a:latin typeface="Georgia" panose="02040502050405020303" pitchFamily="18" charset="0"/>
                      </a:endParaRPr>
                    </a:p>
                    <a:p>
                      <a:pPr algn="ctr"/>
                      <a:endParaRPr lang="en-US" dirty="0">
                        <a:latin typeface="Georgia" panose="02040502050405020303" pitchFamily="18" charset="0"/>
                      </a:endParaRPr>
                    </a:p>
                  </a:txBody>
                  <a:tcPr/>
                </a:tc>
                <a:extLst>
                  <a:ext uri="{0D108BD9-81ED-4DB2-BD59-A6C34878D82A}">
                    <a16:rowId xmlns:a16="http://schemas.microsoft.com/office/drawing/2014/main" val="4146359680"/>
                  </a:ext>
                </a:extLst>
              </a:tr>
            </a:tbl>
          </a:graphicData>
        </a:graphic>
      </p:graphicFrame>
    </p:spTree>
    <p:extLst>
      <p:ext uri="{BB962C8B-B14F-4D97-AF65-F5344CB8AC3E}">
        <p14:creationId xmlns:p14="http://schemas.microsoft.com/office/powerpoint/2010/main" val="2971753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BD8A4-68BE-4020-BB8C-D9B9BFCB0C42}"/>
              </a:ext>
            </a:extLst>
          </p:cNvPr>
          <p:cNvSpPr>
            <a:spLocks noGrp="1"/>
          </p:cNvSpPr>
          <p:nvPr>
            <p:ph type="title"/>
          </p:nvPr>
        </p:nvSpPr>
        <p:spPr/>
        <p:txBody>
          <a:bodyPr>
            <a:normAutofit fontScale="90000"/>
          </a:bodyPr>
          <a:lstStyle/>
          <a:p>
            <a:r>
              <a:rPr lang="en-US" dirty="0">
                <a:latin typeface="Georgia" panose="02040502050405020303" pitchFamily="18" charset="0"/>
              </a:rPr>
              <a:t>ELIMINATION OF THE COLLATERAL SOURCE RULE</a:t>
            </a:r>
          </a:p>
        </p:txBody>
      </p:sp>
      <p:graphicFrame>
        <p:nvGraphicFramePr>
          <p:cNvPr id="5" name="Table 16">
            <a:extLst>
              <a:ext uri="{FF2B5EF4-FFF2-40B4-BE49-F238E27FC236}">
                <a16:creationId xmlns:a16="http://schemas.microsoft.com/office/drawing/2014/main" id="{0CA6529E-632F-409A-889B-3951D074622E}"/>
              </a:ext>
            </a:extLst>
          </p:cNvPr>
          <p:cNvGraphicFramePr>
            <a:graphicFrameLocks noGrp="1"/>
          </p:cNvGraphicFramePr>
          <p:nvPr>
            <p:extLst>
              <p:ext uri="{D42A27DB-BD31-4B8C-83A1-F6EECF244321}">
                <p14:modId xmlns:p14="http://schemas.microsoft.com/office/powerpoint/2010/main" val="1884872872"/>
              </p:ext>
            </p:extLst>
          </p:nvPr>
        </p:nvGraphicFramePr>
        <p:xfrm>
          <a:off x="6566559" y="105425"/>
          <a:ext cx="3532561" cy="2136039"/>
        </p:xfrm>
        <a:graphic>
          <a:graphicData uri="http://schemas.openxmlformats.org/drawingml/2006/table">
            <a:tbl>
              <a:tblPr firstRow="1" bandRow="1">
                <a:tableStyleId>{5C22544A-7EE6-4342-B048-85BDC9FD1C3A}</a:tableStyleId>
              </a:tblPr>
              <a:tblGrid>
                <a:gridCol w="3532561">
                  <a:extLst>
                    <a:ext uri="{9D8B030D-6E8A-4147-A177-3AD203B41FA5}">
                      <a16:colId xmlns:a16="http://schemas.microsoft.com/office/drawing/2014/main" val="4081999845"/>
                    </a:ext>
                  </a:extLst>
                </a:gridCol>
              </a:tblGrid>
              <a:tr h="10082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latin typeface="Georgia" panose="02040502050405020303" pitchFamily="18" charset="0"/>
                        </a:rPr>
                        <a:t>COMMITTEE PRESENTATION</a:t>
                      </a:r>
                    </a:p>
                  </a:txBody>
                  <a:tcPr/>
                </a:tc>
                <a:extLst>
                  <a:ext uri="{0D108BD9-81ED-4DB2-BD59-A6C34878D82A}">
                    <a16:rowId xmlns:a16="http://schemas.microsoft.com/office/drawing/2014/main" val="1795080485"/>
                  </a:ext>
                </a:extLst>
              </a:tr>
              <a:tr h="10002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500" b="1" dirty="0">
                          <a:latin typeface="Georgia" panose="02040502050405020303" pitchFamily="18" charset="0"/>
                        </a:rPr>
                        <a:t>“It is about basic fairness”</a:t>
                      </a:r>
                    </a:p>
                    <a:p>
                      <a:pPr algn="ctr"/>
                      <a:endParaRPr lang="en-US" dirty="0">
                        <a:latin typeface="Georgia" panose="02040502050405020303" pitchFamily="18" charset="0"/>
                      </a:endParaRPr>
                    </a:p>
                  </a:txBody>
                  <a:tcPr/>
                </a:tc>
                <a:extLst>
                  <a:ext uri="{0D108BD9-81ED-4DB2-BD59-A6C34878D82A}">
                    <a16:rowId xmlns:a16="http://schemas.microsoft.com/office/drawing/2014/main" val="4146359680"/>
                  </a:ext>
                </a:extLst>
              </a:tr>
            </a:tbl>
          </a:graphicData>
        </a:graphic>
      </p:graphicFrame>
      <p:graphicFrame>
        <p:nvGraphicFramePr>
          <p:cNvPr id="6" name="Table 8">
            <a:extLst>
              <a:ext uri="{FF2B5EF4-FFF2-40B4-BE49-F238E27FC236}">
                <a16:creationId xmlns:a16="http://schemas.microsoft.com/office/drawing/2014/main" id="{EA7E32B9-7376-4CAD-93D0-F217F49A49C7}"/>
              </a:ext>
            </a:extLst>
          </p:cNvPr>
          <p:cNvGraphicFramePr>
            <a:graphicFrameLocks/>
          </p:cNvGraphicFramePr>
          <p:nvPr>
            <p:extLst>
              <p:ext uri="{D42A27DB-BD31-4B8C-83A1-F6EECF244321}">
                <p14:modId xmlns:p14="http://schemas.microsoft.com/office/powerpoint/2010/main" val="512443711"/>
              </p:ext>
            </p:extLst>
          </p:nvPr>
        </p:nvGraphicFramePr>
        <p:xfrm>
          <a:off x="4758813" y="2507241"/>
          <a:ext cx="7148052" cy="3930232"/>
        </p:xfrm>
        <a:graphic>
          <a:graphicData uri="http://schemas.openxmlformats.org/drawingml/2006/table">
            <a:tbl>
              <a:tblPr firstRow="1" bandRow="1">
                <a:tableStyleId>{5C22544A-7EE6-4342-B048-85BDC9FD1C3A}</a:tableStyleId>
              </a:tblPr>
              <a:tblGrid>
                <a:gridCol w="7148052">
                  <a:extLst>
                    <a:ext uri="{9D8B030D-6E8A-4147-A177-3AD203B41FA5}">
                      <a16:colId xmlns:a16="http://schemas.microsoft.com/office/drawing/2014/main" val="2832860998"/>
                    </a:ext>
                  </a:extLst>
                </a:gridCol>
              </a:tblGrid>
              <a:tr h="982558">
                <a:tc>
                  <a:txBody>
                    <a:bodyPr/>
                    <a:lstStyle/>
                    <a:p>
                      <a:pPr algn="ctr"/>
                      <a:r>
                        <a:rPr lang="en-US" sz="3500" dirty="0">
                          <a:latin typeface="Georgia" panose="02040502050405020303" pitchFamily="18" charset="0"/>
                        </a:rPr>
                        <a:t>REALITY</a:t>
                      </a:r>
                    </a:p>
                  </a:txBody>
                  <a:tcPr/>
                </a:tc>
                <a:extLst>
                  <a:ext uri="{0D108BD9-81ED-4DB2-BD59-A6C34878D82A}">
                    <a16:rowId xmlns:a16="http://schemas.microsoft.com/office/drawing/2014/main" val="2647214908"/>
                  </a:ext>
                </a:extLst>
              </a:tr>
              <a:tr h="982558">
                <a:tc>
                  <a:txBody>
                    <a:bodyPr/>
                    <a:lstStyle/>
                    <a:p>
                      <a:pPr marL="285750" indent="-285750" algn="ctr">
                        <a:buFont typeface="Arial" panose="020B0604020202020204" pitchFamily="34" charset="0"/>
                        <a:buChar char="•"/>
                      </a:pPr>
                      <a:r>
                        <a:rPr lang="en-US" sz="1800" kern="1200" dirty="0">
                          <a:solidFill>
                            <a:schemeClr val="dk1"/>
                          </a:solidFill>
                          <a:effectLst/>
                          <a:latin typeface="Georgia" panose="02040502050405020303" pitchFamily="18" charset="0"/>
                          <a:ea typeface="+mn-ea"/>
                          <a:cs typeface="+mn-cs"/>
                        </a:rPr>
                        <a:t>Injured parties with the </a:t>
                      </a:r>
                      <a:r>
                        <a:rPr lang="en-US" sz="1800" i="1" kern="1200" dirty="0">
                          <a:solidFill>
                            <a:schemeClr val="dk1"/>
                          </a:solidFill>
                          <a:effectLst/>
                          <a:latin typeface="Georgia" panose="02040502050405020303" pitchFamily="18" charset="0"/>
                          <a:ea typeface="+mn-ea"/>
                          <a:cs typeface="+mn-cs"/>
                        </a:rPr>
                        <a:t>same injury</a:t>
                      </a:r>
                      <a:r>
                        <a:rPr lang="en-US" sz="1800" kern="1200" dirty="0">
                          <a:solidFill>
                            <a:schemeClr val="dk1"/>
                          </a:solidFill>
                          <a:effectLst/>
                          <a:latin typeface="Georgia" panose="02040502050405020303" pitchFamily="18" charset="0"/>
                          <a:ea typeface="+mn-ea"/>
                          <a:cs typeface="+mn-cs"/>
                        </a:rPr>
                        <a:t> who receive the </a:t>
                      </a:r>
                      <a:r>
                        <a:rPr lang="en-US" sz="1800" i="1" kern="1200" dirty="0">
                          <a:solidFill>
                            <a:schemeClr val="dk1"/>
                          </a:solidFill>
                          <a:effectLst/>
                          <a:latin typeface="Georgia" panose="02040502050405020303" pitchFamily="18" charset="0"/>
                          <a:ea typeface="+mn-ea"/>
                          <a:cs typeface="+mn-cs"/>
                        </a:rPr>
                        <a:t>same care </a:t>
                      </a:r>
                      <a:r>
                        <a:rPr lang="en-US" sz="1800" kern="1200" dirty="0">
                          <a:solidFill>
                            <a:schemeClr val="dk1"/>
                          </a:solidFill>
                          <a:effectLst/>
                          <a:latin typeface="Georgia" panose="02040502050405020303" pitchFamily="18" charset="0"/>
                          <a:ea typeface="+mn-ea"/>
                          <a:cs typeface="+mn-cs"/>
                        </a:rPr>
                        <a:t>from the </a:t>
                      </a:r>
                      <a:r>
                        <a:rPr lang="en-US" sz="1800" i="1" kern="1200" dirty="0">
                          <a:solidFill>
                            <a:schemeClr val="dk1"/>
                          </a:solidFill>
                          <a:effectLst/>
                          <a:latin typeface="Georgia" panose="02040502050405020303" pitchFamily="18" charset="0"/>
                          <a:ea typeface="+mn-ea"/>
                          <a:cs typeface="+mn-cs"/>
                        </a:rPr>
                        <a:t>same medical providers </a:t>
                      </a:r>
                      <a:r>
                        <a:rPr lang="en-US" sz="1800" kern="1200" dirty="0">
                          <a:solidFill>
                            <a:schemeClr val="dk1"/>
                          </a:solidFill>
                          <a:effectLst/>
                          <a:latin typeface="Georgia" panose="02040502050405020303" pitchFamily="18" charset="0"/>
                          <a:ea typeface="+mn-ea"/>
                          <a:cs typeface="+mn-cs"/>
                        </a:rPr>
                        <a:t>would be treated differently solely based on the type of health insurance</a:t>
                      </a:r>
                      <a:endParaRPr lang="en-US" dirty="0">
                        <a:latin typeface="Georgia" panose="02040502050405020303" pitchFamily="18" charset="0"/>
                      </a:endParaRPr>
                    </a:p>
                  </a:txBody>
                  <a:tcPr/>
                </a:tc>
                <a:extLst>
                  <a:ext uri="{0D108BD9-81ED-4DB2-BD59-A6C34878D82A}">
                    <a16:rowId xmlns:a16="http://schemas.microsoft.com/office/drawing/2014/main" val="3318639308"/>
                  </a:ext>
                </a:extLst>
              </a:tr>
              <a:tr h="982558">
                <a:tc>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effectLst/>
                          <a:latin typeface="Georgia" panose="02040502050405020303" pitchFamily="18" charset="0"/>
                          <a:ea typeface="+mn-ea"/>
                          <a:cs typeface="+mn-cs"/>
                        </a:rPr>
                        <a:t>People who pay health insurance premiums would be penalized for the negotiated and discounted amounts even though they paid premiums for the coverage</a:t>
                      </a:r>
                    </a:p>
                  </a:txBody>
                  <a:tcPr/>
                </a:tc>
                <a:extLst>
                  <a:ext uri="{0D108BD9-81ED-4DB2-BD59-A6C34878D82A}">
                    <a16:rowId xmlns:a16="http://schemas.microsoft.com/office/drawing/2014/main" val="2580650957"/>
                  </a:ext>
                </a:extLst>
              </a:tr>
              <a:tr h="982558">
                <a:tc>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effectLst/>
                          <a:latin typeface="Georgia" panose="02040502050405020303" pitchFamily="18" charset="0"/>
                          <a:ea typeface="+mn-ea"/>
                          <a:cs typeface="+mn-cs"/>
                        </a:rPr>
                        <a:t>The party that caused the harm and the liability insurer would receive a financial benefit because the injured party paid a health insurance premium to receive the discounted rate</a:t>
                      </a:r>
                    </a:p>
                  </a:txBody>
                  <a:tcPr/>
                </a:tc>
                <a:extLst>
                  <a:ext uri="{0D108BD9-81ED-4DB2-BD59-A6C34878D82A}">
                    <a16:rowId xmlns:a16="http://schemas.microsoft.com/office/drawing/2014/main" val="1163477181"/>
                  </a:ext>
                </a:extLst>
              </a:tr>
            </a:tbl>
          </a:graphicData>
        </a:graphic>
      </p:graphicFrame>
    </p:spTree>
    <p:extLst>
      <p:ext uri="{BB962C8B-B14F-4D97-AF65-F5344CB8AC3E}">
        <p14:creationId xmlns:p14="http://schemas.microsoft.com/office/powerpoint/2010/main" val="122814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92D95-604C-491A-B377-4E7E45AF1F51}"/>
              </a:ext>
            </a:extLst>
          </p:cNvPr>
          <p:cNvSpPr>
            <a:spLocks noGrp="1"/>
          </p:cNvSpPr>
          <p:nvPr>
            <p:ph type="title"/>
          </p:nvPr>
        </p:nvSpPr>
        <p:spPr/>
        <p:txBody>
          <a:bodyPr/>
          <a:lstStyle/>
          <a:p>
            <a:r>
              <a:rPr lang="en-US" dirty="0"/>
              <a:t>Premises Liability “Crisis”</a:t>
            </a:r>
          </a:p>
        </p:txBody>
      </p:sp>
      <p:pic>
        <p:nvPicPr>
          <p:cNvPr id="4" name="Content Placeholder 5" descr="A screenshot of a social media post&#10;&#10;Description automatically generated">
            <a:extLst>
              <a:ext uri="{FF2B5EF4-FFF2-40B4-BE49-F238E27FC236}">
                <a16:creationId xmlns:a16="http://schemas.microsoft.com/office/drawing/2014/main" id="{E14F1463-F9C8-4829-B99C-E78BE99CC042}"/>
              </a:ext>
            </a:extLst>
          </p:cNvPr>
          <p:cNvPicPr>
            <a:picLocks noGrp="1" noChangeAspect="1"/>
          </p:cNvPicPr>
          <p:nvPr>
            <p:ph idx="1"/>
          </p:nvPr>
        </p:nvPicPr>
        <p:blipFill>
          <a:blip r:embed="rId2"/>
          <a:stretch>
            <a:fillRect/>
          </a:stretch>
        </p:blipFill>
        <p:spPr>
          <a:xfrm>
            <a:off x="5118100" y="1071761"/>
            <a:ext cx="6281738" cy="4711303"/>
          </a:xfrm>
        </p:spPr>
      </p:pic>
    </p:spTree>
    <p:extLst>
      <p:ext uri="{BB962C8B-B14F-4D97-AF65-F5344CB8AC3E}">
        <p14:creationId xmlns:p14="http://schemas.microsoft.com/office/powerpoint/2010/main" val="2800186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D9FAD-D67C-448E-B858-6F36643993D6}"/>
              </a:ext>
            </a:extLst>
          </p:cNvPr>
          <p:cNvSpPr>
            <a:spLocks noGrp="1"/>
          </p:cNvSpPr>
          <p:nvPr>
            <p:ph type="title"/>
          </p:nvPr>
        </p:nvSpPr>
        <p:spPr>
          <a:xfrm>
            <a:off x="115849" y="50867"/>
            <a:ext cx="10488547" cy="1190912"/>
          </a:xfrm>
        </p:spPr>
        <p:txBody>
          <a:bodyPr vert="horz" lIns="228600" tIns="228600" rIns="228600" bIns="228600" rtlCol="0" anchor="ctr">
            <a:normAutofit/>
          </a:bodyPr>
          <a:lstStyle/>
          <a:p>
            <a:pPr algn="l"/>
            <a:r>
              <a:rPr lang="en-US" dirty="0">
                <a:solidFill>
                  <a:schemeClr val="tx2"/>
                </a:solidFill>
                <a:latin typeface="Georgia" panose="02040502050405020303" pitchFamily="18" charset="0"/>
              </a:rPr>
              <a:t>Premises Liability “Crisis”</a:t>
            </a:r>
          </a:p>
        </p:txBody>
      </p:sp>
      <p:graphicFrame>
        <p:nvGraphicFramePr>
          <p:cNvPr id="40" name="Table 16">
            <a:extLst>
              <a:ext uri="{FF2B5EF4-FFF2-40B4-BE49-F238E27FC236}">
                <a16:creationId xmlns:a16="http://schemas.microsoft.com/office/drawing/2014/main" id="{64606816-9CC3-4D4B-9DB3-2586DC9F618D}"/>
              </a:ext>
            </a:extLst>
          </p:cNvPr>
          <p:cNvGraphicFramePr>
            <a:graphicFrameLocks noGrp="1"/>
          </p:cNvGraphicFramePr>
          <p:nvPr>
            <p:extLst>
              <p:ext uri="{D42A27DB-BD31-4B8C-83A1-F6EECF244321}">
                <p14:modId xmlns:p14="http://schemas.microsoft.com/office/powerpoint/2010/main" val="3578027186"/>
              </p:ext>
            </p:extLst>
          </p:nvPr>
        </p:nvGraphicFramePr>
        <p:xfrm>
          <a:off x="7544347" y="2321161"/>
          <a:ext cx="4531804" cy="2514600"/>
        </p:xfrm>
        <a:graphic>
          <a:graphicData uri="http://schemas.openxmlformats.org/drawingml/2006/table">
            <a:tbl>
              <a:tblPr firstRow="1" bandRow="1">
                <a:tableStyleId>{5C22544A-7EE6-4342-B048-85BDC9FD1C3A}</a:tableStyleId>
              </a:tblPr>
              <a:tblGrid>
                <a:gridCol w="4531804">
                  <a:extLst>
                    <a:ext uri="{9D8B030D-6E8A-4147-A177-3AD203B41FA5}">
                      <a16:colId xmlns:a16="http://schemas.microsoft.com/office/drawing/2014/main" val="4081999845"/>
                    </a:ext>
                  </a:extLst>
                </a:gridCol>
              </a:tblGrid>
              <a:tr h="8918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latin typeface="Georgia" panose="02040502050405020303" pitchFamily="18" charset="0"/>
                        </a:rPr>
                        <a:t>COMMITTEE PRESENTATION</a:t>
                      </a:r>
                    </a:p>
                  </a:txBody>
                  <a:tcPr/>
                </a:tc>
                <a:extLst>
                  <a:ext uri="{0D108BD9-81ED-4DB2-BD59-A6C34878D82A}">
                    <a16:rowId xmlns:a16="http://schemas.microsoft.com/office/drawing/2014/main" val="1795080485"/>
                  </a:ext>
                </a:extLst>
              </a:tr>
              <a:tr h="8647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500" b="1" dirty="0">
                          <a:latin typeface="Georgia" panose="02040502050405020303" pitchFamily="18" charset="0"/>
                        </a:rPr>
                        <a:t>“Even if the plaintiff is not your customer and the store closed”</a:t>
                      </a:r>
                    </a:p>
                    <a:p>
                      <a:pPr algn="ctr"/>
                      <a:endParaRPr lang="en-US" dirty="0">
                        <a:latin typeface="Georgia" panose="02040502050405020303" pitchFamily="18" charset="0"/>
                      </a:endParaRPr>
                    </a:p>
                  </a:txBody>
                  <a:tcPr/>
                </a:tc>
                <a:extLst>
                  <a:ext uri="{0D108BD9-81ED-4DB2-BD59-A6C34878D82A}">
                    <a16:rowId xmlns:a16="http://schemas.microsoft.com/office/drawing/2014/main" val="4146359680"/>
                  </a:ext>
                </a:extLst>
              </a:tr>
            </a:tbl>
          </a:graphicData>
        </a:graphic>
      </p:graphicFrame>
      <p:graphicFrame>
        <p:nvGraphicFramePr>
          <p:cNvPr id="44" name="Table 44">
            <a:extLst>
              <a:ext uri="{FF2B5EF4-FFF2-40B4-BE49-F238E27FC236}">
                <a16:creationId xmlns:a16="http://schemas.microsoft.com/office/drawing/2014/main" id="{008A3267-00C8-4AAB-9E13-0A4BB8A72F9C}"/>
              </a:ext>
            </a:extLst>
          </p:cNvPr>
          <p:cNvGraphicFramePr>
            <a:graphicFrameLocks noGrp="1"/>
          </p:cNvGraphicFramePr>
          <p:nvPr>
            <p:extLst>
              <p:ext uri="{D42A27DB-BD31-4B8C-83A1-F6EECF244321}">
                <p14:modId xmlns:p14="http://schemas.microsoft.com/office/powerpoint/2010/main" val="1729040735"/>
              </p:ext>
            </p:extLst>
          </p:nvPr>
        </p:nvGraphicFramePr>
        <p:xfrm>
          <a:off x="115849" y="982084"/>
          <a:ext cx="7315992" cy="5476570"/>
        </p:xfrm>
        <a:graphic>
          <a:graphicData uri="http://schemas.openxmlformats.org/drawingml/2006/table">
            <a:tbl>
              <a:tblPr firstRow="1" bandRow="1">
                <a:tableStyleId>{5C22544A-7EE6-4342-B048-85BDC9FD1C3A}</a:tableStyleId>
              </a:tblPr>
              <a:tblGrid>
                <a:gridCol w="7315992">
                  <a:extLst>
                    <a:ext uri="{9D8B030D-6E8A-4147-A177-3AD203B41FA5}">
                      <a16:colId xmlns:a16="http://schemas.microsoft.com/office/drawing/2014/main" val="1056954282"/>
                    </a:ext>
                  </a:extLst>
                </a:gridCol>
              </a:tblGrid>
              <a:tr h="926757">
                <a:tc>
                  <a:txBody>
                    <a:bodyPr/>
                    <a:lstStyle/>
                    <a:p>
                      <a:pPr algn="ctr"/>
                      <a:r>
                        <a:rPr lang="en-US" sz="3500" dirty="0">
                          <a:latin typeface="Georgia" panose="02040502050405020303" pitchFamily="18" charset="0"/>
                        </a:rPr>
                        <a:t>REALITY</a:t>
                      </a:r>
                    </a:p>
                  </a:txBody>
                  <a:tcPr/>
                </a:tc>
                <a:extLst>
                  <a:ext uri="{0D108BD9-81ED-4DB2-BD59-A6C34878D82A}">
                    <a16:rowId xmlns:a16="http://schemas.microsoft.com/office/drawing/2014/main" val="1895282388"/>
                  </a:ext>
                </a:extLst>
              </a:tr>
              <a:tr h="1128390">
                <a:tc>
                  <a:txBody>
                    <a:bodyPr/>
                    <a:lstStyle/>
                    <a:p>
                      <a:pPr marL="285750" indent="-285750" algn="ctr">
                        <a:buFont typeface="Arial" panose="020B0604020202020204" pitchFamily="34" charset="0"/>
                        <a:buChar char="•"/>
                      </a:pPr>
                      <a:r>
                        <a:rPr lang="en-US" sz="2000" dirty="0">
                          <a:latin typeface="Georgia" panose="02040502050405020303" pitchFamily="18" charset="0"/>
                        </a:rPr>
                        <a:t>CVS admitted at trial that the plaintiff was a customer as video evidence showed him in the store purchasing contact solution</a:t>
                      </a:r>
                    </a:p>
                  </a:txBody>
                  <a:tcPr/>
                </a:tc>
                <a:extLst>
                  <a:ext uri="{0D108BD9-81ED-4DB2-BD59-A6C34878D82A}">
                    <a16:rowId xmlns:a16="http://schemas.microsoft.com/office/drawing/2014/main" val="1252406924"/>
                  </a:ext>
                </a:extLst>
              </a:tr>
              <a:tr h="996971">
                <a:tc>
                  <a:txBody>
                    <a:bodyPr/>
                    <a:lstStyle/>
                    <a:p>
                      <a:pPr marL="285750" indent="-285750" algn="ctr">
                        <a:buFont typeface="Arial" panose="020B0604020202020204" pitchFamily="34" charset="0"/>
                        <a:buChar char="•"/>
                      </a:pPr>
                      <a:r>
                        <a:rPr lang="en-US" sz="2000" dirty="0">
                          <a:latin typeface="Georgia" panose="02040502050405020303" pitchFamily="18" charset="0"/>
                        </a:rPr>
                        <a:t>He was attacked by a complete stranger (not someone who “lured him there”)</a:t>
                      </a:r>
                    </a:p>
                  </a:txBody>
                  <a:tcPr/>
                </a:tc>
                <a:extLst>
                  <a:ext uri="{0D108BD9-81ED-4DB2-BD59-A6C34878D82A}">
                    <a16:rowId xmlns:a16="http://schemas.microsoft.com/office/drawing/2014/main" val="2566977181"/>
                  </a:ext>
                </a:extLst>
              </a:tr>
              <a:tr h="1296062">
                <a:tc>
                  <a:txBody>
                    <a:bodyPr/>
                    <a:lstStyle/>
                    <a:p>
                      <a:pPr marL="285750" indent="-285750" algn="ctr">
                        <a:buFont typeface="Arial" panose="020B0604020202020204" pitchFamily="34" charset="0"/>
                        <a:buChar char="•"/>
                      </a:pPr>
                      <a:r>
                        <a:rPr lang="en-US" sz="2000" kern="1200" dirty="0">
                          <a:solidFill>
                            <a:schemeClr val="dk1"/>
                          </a:solidFill>
                          <a:effectLst/>
                          <a:latin typeface="Georgia" panose="02040502050405020303" pitchFamily="18" charset="0"/>
                          <a:ea typeface="+mn-ea"/>
                          <a:cs typeface="+mn-cs"/>
                        </a:rPr>
                        <a:t>The incident did not take place after hours as that same video evidence showed the victim stumbling around </a:t>
                      </a:r>
                      <a:r>
                        <a:rPr lang="en-US" sz="2000" i="1" kern="1200" dirty="0">
                          <a:solidFill>
                            <a:schemeClr val="dk1"/>
                          </a:solidFill>
                          <a:effectLst/>
                          <a:latin typeface="Georgia" panose="02040502050405020303" pitchFamily="18" charset="0"/>
                          <a:ea typeface="+mn-ea"/>
                          <a:cs typeface="+mn-cs"/>
                        </a:rPr>
                        <a:t>in the open store</a:t>
                      </a:r>
                      <a:r>
                        <a:rPr lang="en-US" sz="2000" kern="1200" dirty="0">
                          <a:solidFill>
                            <a:schemeClr val="dk1"/>
                          </a:solidFill>
                          <a:effectLst/>
                          <a:latin typeface="Georgia" panose="02040502050405020303" pitchFamily="18" charset="0"/>
                          <a:ea typeface="+mn-ea"/>
                          <a:cs typeface="+mn-cs"/>
                        </a:rPr>
                        <a:t> visibly wounded</a:t>
                      </a:r>
                      <a:endParaRPr lang="en-US" sz="2000" dirty="0">
                        <a:latin typeface="Georgia" panose="02040502050405020303" pitchFamily="18" charset="0"/>
                      </a:endParaRPr>
                    </a:p>
                  </a:txBody>
                  <a:tcPr/>
                </a:tc>
                <a:extLst>
                  <a:ext uri="{0D108BD9-81ED-4DB2-BD59-A6C34878D82A}">
                    <a16:rowId xmlns:a16="http://schemas.microsoft.com/office/drawing/2014/main" val="2292687578"/>
                  </a:ext>
                </a:extLst>
              </a:tr>
              <a:tr h="1128390">
                <a:tc>
                  <a:txBody>
                    <a:bodyPr/>
                    <a:lstStyle/>
                    <a:p>
                      <a:pPr marL="285750" indent="-285750" algn="ctr">
                        <a:buFont typeface="Arial" panose="020B0604020202020204" pitchFamily="34" charset="0"/>
                        <a:buChar char="•"/>
                      </a:pPr>
                      <a:r>
                        <a:rPr lang="en-US" sz="2000" dirty="0">
                          <a:latin typeface="Georgia" panose="02040502050405020303" pitchFamily="18" charset="0"/>
                        </a:rPr>
                        <a:t>Multiple former-CVS employees testified to filing reports to management of being afraid to come to work because of the frequent crime. CVS management did nothing.</a:t>
                      </a:r>
                    </a:p>
                  </a:txBody>
                  <a:tcPr/>
                </a:tc>
                <a:extLst>
                  <a:ext uri="{0D108BD9-81ED-4DB2-BD59-A6C34878D82A}">
                    <a16:rowId xmlns:a16="http://schemas.microsoft.com/office/drawing/2014/main" val="3821399271"/>
                  </a:ext>
                </a:extLst>
              </a:tr>
            </a:tbl>
          </a:graphicData>
        </a:graphic>
      </p:graphicFrame>
      <p:sp>
        <p:nvSpPr>
          <p:cNvPr id="4" name="Content Placeholder 3">
            <a:extLst>
              <a:ext uri="{FF2B5EF4-FFF2-40B4-BE49-F238E27FC236}">
                <a16:creationId xmlns:a16="http://schemas.microsoft.com/office/drawing/2014/main" id="{40D3C651-28B0-47B6-A39B-3F22D7FD8A1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374609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D9FAD-D67C-448E-B858-6F36643993D6}"/>
              </a:ext>
            </a:extLst>
          </p:cNvPr>
          <p:cNvSpPr>
            <a:spLocks noGrp="1"/>
          </p:cNvSpPr>
          <p:nvPr>
            <p:ph type="title"/>
          </p:nvPr>
        </p:nvSpPr>
        <p:spPr>
          <a:xfrm>
            <a:off x="807354" y="2200779"/>
            <a:ext cx="3608490" cy="2456442"/>
          </a:xfrm>
        </p:spPr>
        <p:txBody>
          <a:bodyPr>
            <a:normAutofit fontScale="90000"/>
          </a:bodyPr>
          <a:lstStyle/>
          <a:p>
            <a:r>
              <a:rPr lang="en-US" sz="5500" dirty="0">
                <a:latin typeface="Georgia" panose="02040502050405020303" pitchFamily="18" charset="0"/>
              </a:rPr>
              <a:t>PREMISES LIABILITY</a:t>
            </a:r>
          </a:p>
        </p:txBody>
      </p:sp>
      <p:pic>
        <p:nvPicPr>
          <p:cNvPr id="5" name="Content Placeholder 4" descr="A screenshot of a social media post&#10;&#10;Description automatically generated">
            <a:extLst>
              <a:ext uri="{FF2B5EF4-FFF2-40B4-BE49-F238E27FC236}">
                <a16:creationId xmlns:a16="http://schemas.microsoft.com/office/drawing/2014/main" id="{62486379-E1D1-4E77-B6B4-54CC4F42BA42}"/>
              </a:ext>
            </a:extLst>
          </p:cNvPr>
          <p:cNvPicPr>
            <a:picLocks noGrp="1" noChangeAspect="1"/>
          </p:cNvPicPr>
          <p:nvPr>
            <p:ph idx="1"/>
          </p:nvPr>
        </p:nvPicPr>
        <p:blipFill>
          <a:blip r:embed="rId2"/>
          <a:stretch>
            <a:fillRect/>
          </a:stretch>
        </p:blipFill>
        <p:spPr>
          <a:xfrm>
            <a:off x="4766722" y="155646"/>
            <a:ext cx="5409079" cy="4062126"/>
          </a:xfrm>
        </p:spPr>
      </p:pic>
      <p:sp>
        <p:nvSpPr>
          <p:cNvPr id="6" name="TextBox 5">
            <a:extLst>
              <a:ext uri="{FF2B5EF4-FFF2-40B4-BE49-F238E27FC236}">
                <a16:creationId xmlns:a16="http://schemas.microsoft.com/office/drawing/2014/main" id="{634576D5-A95F-4830-8CF3-68EED29D7987}"/>
              </a:ext>
            </a:extLst>
          </p:cNvPr>
          <p:cNvSpPr txBox="1"/>
          <p:nvPr/>
        </p:nvSpPr>
        <p:spPr>
          <a:xfrm>
            <a:off x="3497229" y="3714035"/>
            <a:ext cx="7029450" cy="369332"/>
          </a:xfrm>
          <a:prstGeom prst="rect">
            <a:avLst/>
          </a:prstGeom>
          <a:noFill/>
        </p:spPr>
        <p:txBody>
          <a:bodyPr wrap="square" rtlCol="0">
            <a:spAutoFit/>
          </a:bodyPr>
          <a:lstStyle/>
          <a:p>
            <a:pPr algn="ctr"/>
            <a:r>
              <a:rPr lang="en-US" dirty="0"/>
              <a:t>…AND THE REST OF THE STORY</a:t>
            </a:r>
          </a:p>
        </p:txBody>
      </p:sp>
      <p:sp>
        <p:nvSpPr>
          <p:cNvPr id="8" name="TextBox 7">
            <a:extLst>
              <a:ext uri="{FF2B5EF4-FFF2-40B4-BE49-F238E27FC236}">
                <a16:creationId xmlns:a16="http://schemas.microsoft.com/office/drawing/2014/main" id="{82E213DE-0919-4368-A6A5-804C4C61294C}"/>
              </a:ext>
            </a:extLst>
          </p:cNvPr>
          <p:cNvSpPr txBox="1"/>
          <p:nvPr/>
        </p:nvSpPr>
        <p:spPr>
          <a:xfrm>
            <a:off x="4497121" y="4292082"/>
            <a:ext cx="7324530" cy="2954655"/>
          </a:xfrm>
          <a:prstGeom prst="rect">
            <a:avLst/>
          </a:prstGeom>
          <a:noFill/>
        </p:spPr>
        <p:txBody>
          <a:bodyPr wrap="square" rtlCol="0">
            <a:spAutoFit/>
          </a:bodyPr>
          <a:lstStyle/>
          <a:p>
            <a:pPr marL="171450" indent="-171450">
              <a:buSzPct val="100000"/>
              <a:buFont typeface="Arial" panose="020B0604020202020204" pitchFamily="34" charset="0"/>
              <a:buChar char="•"/>
              <a:defRPr sz="3200" b="1">
                <a:latin typeface="Times New Roman"/>
                <a:ea typeface="Times New Roman"/>
                <a:cs typeface="Times New Roman"/>
                <a:sym typeface="Times New Roman"/>
              </a:defRPr>
            </a:pPr>
            <a:r>
              <a:rPr lang="en-US" sz="1400" dirty="0">
                <a:latin typeface="Georgia" panose="02040502050405020303" pitchFamily="18" charset="0"/>
              </a:rPr>
              <a:t>Resident Florencio Gomez-Mendez was returning home from the grocery store when he was shot and killed in the common area of his JAMCO apartment complex in January of 2015 </a:t>
            </a:r>
          </a:p>
          <a:p>
            <a:pPr>
              <a:buSzPct val="100000"/>
              <a:defRPr sz="3200" b="1">
                <a:latin typeface="Times New Roman"/>
                <a:ea typeface="Times New Roman"/>
                <a:cs typeface="Times New Roman"/>
                <a:sym typeface="Times New Roman"/>
              </a:defRPr>
            </a:pPr>
            <a:endParaRPr lang="en-US" sz="1400" dirty="0">
              <a:latin typeface="Georgia" panose="02040502050405020303" pitchFamily="18" charset="0"/>
            </a:endParaRPr>
          </a:p>
          <a:p>
            <a:pPr marL="176212" indent="-176212">
              <a:buSzPct val="100000"/>
              <a:buFont typeface="Arial"/>
              <a:buChar char="•"/>
              <a:defRPr sz="3200" b="1">
                <a:latin typeface="Times New Roman"/>
                <a:ea typeface="Times New Roman"/>
                <a:cs typeface="Times New Roman"/>
                <a:sym typeface="Times New Roman"/>
              </a:defRPr>
            </a:pPr>
            <a:r>
              <a:rPr lang="en-US" sz="1400" dirty="0">
                <a:latin typeface="Georgia" panose="02040502050405020303" pitchFamily="18" charset="0"/>
              </a:rPr>
              <a:t>More than 80 incidents of violent crime were reported on residents/guests in the common areas of two adjacent JAMCO properties between 2010-2015</a:t>
            </a:r>
          </a:p>
          <a:p>
            <a:pPr marL="176212" indent="-176212">
              <a:buSzPct val="100000"/>
              <a:buFont typeface="Arial"/>
              <a:buChar char="•"/>
              <a:defRPr sz="3200" b="1">
                <a:latin typeface="Times New Roman"/>
                <a:ea typeface="Times New Roman"/>
                <a:cs typeface="Times New Roman"/>
                <a:sym typeface="Times New Roman"/>
              </a:defRPr>
            </a:pPr>
            <a:endParaRPr lang="en-US" sz="1400" dirty="0">
              <a:latin typeface="Georgia" panose="02040502050405020303" pitchFamily="18" charset="0"/>
            </a:endParaRPr>
          </a:p>
          <a:p>
            <a:pPr marL="176212" indent="-176212">
              <a:buSzPct val="100000"/>
              <a:buFont typeface="Arial"/>
              <a:buChar char="•"/>
              <a:defRPr sz="3200" b="1">
                <a:latin typeface="Times New Roman"/>
                <a:ea typeface="Times New Roman"/>
                <a:cs typeface="Times New Roman"/>
                <a:sym typeface="Times New Roman"/>
              </a:defRPr>
            </a:pPr>
            <a:r>
              <a:rPr lang="en-US" sz="1400" dirty="0">
                <a:latin typeface="Georgia" panose="02040502050405020303" pitchFamily="18" charset="0"/>
              </a:rPr>
              <a:t>JAMCO admitted making NO security changes after 2013 shooting death of a 12 year-old boy</a:t>
            </a:r>
          </a:p>
          <a:p>
            <a:pPr marL="176212" indent="-176212">
              <a:buSzPct val="100000"/>
              <a:buFont typeface="Arial"/>
              <a:buChar char="•"/>
              <a:defRPr sz="3200" b="1">
                <a:latin typeface="Times New Roman"/>
                <a:ea typeface="Times New Roman"/>
                <a:cs typeface="Times New Roman"/>
                <a:sym typeface="Times New Roman"/>
              </a:defRPr>
            </a:pPr>
            <a:endParaRPr lang="en-US" sz="1400" dirty="0">
              <a:latin typeface="Georgia" panose="02040502050405020303" pitchFamily="18" charset="0"/>
            </a:endParaRPr>
          </a:p>
          <a:p>
            <a:pPr marL="176212" indent="-176212">
              <a:buSzPct val="100000"/>
              <a:buFont typeface="Arial"/>
              <a:buChar char="•"/>
              <a:defRPr sz="3200" b="1">
                <a:latin typeface="Times New Roman"/>
                <a:ea typeface="Times New Roman"/>
                <a:cs typeface="Times New Roman"/>
                <a:sym typeface="Times New Roman"/>
              </a:defRPr>
            </a:pPr>
            <a:r>
              <a:rPr lang="en-US" sz="1400" dirty="0">
                <a:latin typeface="Georgia" panose="02040502050405020303" pitchFamily="18" charset="0"/>
              </a:rPr>
              <a:t>JAMCO still owns/operates 12 apartment complexes in metro Atlanta</a:t>
            </a:r>
          </a:p>
          <a:p>
            <a:pPr marL="176212" indent="-176212">
              <a:buSzPct val="100000"/>
              <a:buFont typeface="Arial"/>
              <a:buChar char="•"/>
              <a:defRPr sz="3200" b="1">
                <a:latin typeface="Times New Roman"/>
                <a:ea typeface="Times New Roman"/>
                <a:cs typeface="Times New Roman"/>
                <a:sym typeface="Times New Roman"/>
              </a:defRPr>
            </a:pPr>
            <a:endParaRPr lang="en-US" dirty="0"/>
          </a:p>
        </p:txBody>
      </p:sp>
      <p:pic>
        <p:nvPicPr>
          <p:cNvPr id="10" name="Picture 9" descr="A screenshot of a cell phone&#10;&#10;Description automatically generated">
            <a:extLst>
              <a:ext uri="{FF2B5EF4-FFF2-40B4-BE49-F238E27FC236}">
                <a16:creationId xmlns:a16="http://schemas.microsoft.com/office/drawing/2014/main" id="{25A3863E-84AC-4202-9A4C-A51E3C2CDB0D}"/>
              </a:ext>
            </a:extLst>
          </p:cNvPr>
          <p:cNvPicPr>
            <a:picLocks noChangeAspect="1"/>
          </p:cNvPicPr>
          <p:nvPr/>
        </p:nvPicPr>
        <p:blipFill>
          <a:blip r:embed="rId3"/>
          <a:stretch>
            <a:fillRect/>
          </a:stretch>
        </p:blipFill>
        <p:spPr>
          <a:xfrm>
            <a:off x="9566172" y="1191820"/>
            <a:ext cx="2255479" cy="2682833"/>
          </a:xfrm>
          <a:prstGeom prst="rect">
            <a:avLst/>
          </a:prstGeom>
        </p:spPr>
      </p:pic>
      <p:pic>
        <p:nvPicPr>
          <p:cNvPr id="12" name="Picture 11" descr="A screenshot of a social media post&#10;&#10;Description automatically generated">
            <a:extLst>
              <a:ext uri="{FF2B5EF4-FFF2-40B4-BE49-F238E27FC236}">
                <a16:creationId xmlns:a16="http://schemas.microsoft.com/office/drawing/2014/main" id="{E0C91603-9AFF-4F5B-9E2A-1AFEA673E6D5}"/>
              </a:ext>
            </a:extLst>
          </p:cNvPr>
          <p:cNvPicPr>
            <a:picLocks noChangeAspect="1"/>
          </p:cNvPicPr>
          <p:nvPr/>
        </p:nvPicPr>
        <p:blipFill>
          <a:blip r:embed="rId4"/>
          <a:stretch>
            <a:fillRect/>
          </a:stretch>
        </p:blipFill>
        <p:spPr>
          <a:xfrm>
            <a:off x="370349" y="4378904"/>
            <a:ext cx="3498979" cy="2358264"/>
          </a:xfrm>
          <a:prstGeom prst="rect">
            <a:avLst/>
          </a:prstGeom>
        </p:spPr>
      </p:pic>
    </p:spTree>
    <p:extLst>
      <p:ext uri="{BB962C8B-B14F-4D97-AF65-F5344CB8AC3E}">
        <p14:creationId xmlns:p14="http://schemas.microsoft.com/office/powerpoint/2010/main" val="25261248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Table 16">
            <a:extLst>
              <a:ext uri="{FF2B5EF4-FFF2-40B4-BE49-F238E27FC236}">
                <a16:creationId xmlns:a16="http://schemas.microsoft.com/office/drawing/2014/main" id="{64606816-9CC3-4D4B-9DB3-2586DC9F618D}"/>
              </a:ext>
            </a:extLst>
          </p:cNvPr>
          <p:cNvGraphicFramePr>
            <a:graphicFrameLocks noGrp="1"/>
          </p:cNvGraphicFramePr>
          <p:nvPr>
            <p:extLst>
              <p:ext uri="{D42A27DB-BD31-4B8C-83A1-F6EECF244321}">
                <p14:modId xmlns:p14="http://schemas.microsoft.com/office/powerpoint/2010/main" val="912024611"/>
              </p:ext>
            </p:extLst>
          </p:nvPr>
        </p:nvGraphicFramePr>
        <p:xfrm>
          <a:off x="291768" y="1683773"/>
          <a:ext cx="4789210" cy="3490451"/>
        </p:xfrm>
        <a:graphic>
          <a:graphicData uri="http://schemas.openxmlformats.org/drawingml/2006/table">
            <a:tbl>
              <a:tblPr firstRow="1" bandRow="1">
                <a:tableStyleId>{5C22544A-7EE6-4342-B048-85BDC9FD1C3A}</a:tableStyleId>
              </a:tblPr>
              <a:tblGrid>
                <a:gridCol w="4789210">
                  <a:extLst>
                    <a:ext uri="{9D8B030D-6E8A-4147-A177-3AD203B41FA5}">
                      <a16:colId xmlns:a16="http://schemas.microsoft.com/office/drawing/2014/main" val="4081999845"/>
                    </a:ext>
                  </a:extLst>
                </a:gridCol>
              </a:tblGrid>
              <a:tr h="14369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latin typeface="Georgia" panose="02040502050405020303" pitchFamily="18" charset="0"/>
                        </a:rPr>
                        <a:t>COMMITTEE PRESENTATION</a:t>
                      </a:r>
                    </a:p>
                  </a:txBody>
                  <a:tcPr/>
                </a:tc>
                <a:extLst>
                  <a:ext uri="{0D108BD9-81ED-4DB2-BD59-A6C34878D82A}">
                    <a16:rowId xmlns:a16="http://schemas.microsoft.com/office/drawing/2014/main" val="1795080485"/>
                  </a:ext>
                </a:extLst>
              </a:tr>
              <a:tr h="20534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500" b="1" dirty="0">
                          <a:latin typeface="Georgia" panose="02040502050405020303" pitchFamily="18" charset="0"/>
                        </a:rPr>
                        <a:t>“Nuclear Verdict”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500" b="1" dirty="0">
                        <a:latin typeface="Georgia" panose="02040502050405020303"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500" b="1" dirty="0">
                          <a:latin typeface="Georgia" panose="02040502050405020303" pitchFamily="18" charset="0"/>
                        </a:rPr>
                        <a:t>“Just an accident”</a:t>
                      </a:r>
                    </a:p>
                    <a:p>
                      <a:pPr algn="ctr"/>
                      <a:endParaRPr lang="en-US" dirty="0">
                        <a:latin typeface="Georgia" panose="02040502050405020303" pitchFamily="18" charset="0"/>
                      </a:endParaRPr>
                    </a:p>
                  </a:txBody>
                  <a:tcPr/>
                </a:tc>
                <a:extLst>
                  <a:ext uri="{0D108BD9-81ED-4DB2-BD59-A6C34878D82A}">
                    <a16:rowId xmlns:a16="http://schemas.microsoft.com/office/drawing/2014/main" val="4146359680"/>
                  </a:ext>
                </a:extLst>
              </a:tr>
            </a:tbl>
          </a:graphicData>
        </a:graphic>
      </p:graphicFrame>
      <p:graphicFrame>
        <p:nvGraphicFramePr>
          <p:cNvPr id="44" name="Table 44">
            <a:extLst>
              <a:ext uri="{FF2B5EF4-FFF2-40B4-BE49-F238E27FC236}">
                <a16:creationId xmlns:a16="http://schemas.microsoft.com/office/drawing/2014/main" id="{008A3267-00C8-4AAB-9E13-0A4BB8A72F9C}"/>
              </a:ext>
            </a:extLst>
          </p:cNvPr>
          <p:cNvGraphicFramePr>
            <a:graphicFrameLocks noGrp="1"/>
          </p:cNvGraphicFramePr>
          <p:nvPr>
            <p:extLst>
              <p:ext uri="{D42A27DB-BD31-4B8C-83A1-F6EECF244321}">
                <p14:modId xmlns:p14="http://schemas.microsoft.com/office/powerpoint/2010/main" val="3695489337"/>
              </p:ext>
            </p:extLst>
          </p:nvPr>
        </p:nvGraphicFramePr>
        <p:xfrm>
          <a:off x="5755822" y="363533"/>
          <a:ext cx="5993758" cy="6130930"/>
        </p:xfrm>
        <a:graphic>
          <a:graphicData uri="http://schemas.openxmlformats.org/drawingml/2006/table">
            <a:tbl>
              <a:tblPr firstRow="1" bandRow="1">
                <a:tableStyleId>{5C22544A-7EE6-4342-B048-85BDC9FD1C3A}</a:tableStyleId>
              </a:tblPr>
              <a:tblGrid>
                <a:gridCol w="5993758">
                  <a:extLst>
                    <a:ext uri="{9D8B030D-6E8A-4147-A177-3AD203B41FA5}">
                      <a16:colId xmlns:a16="http://schemas.microsoft.com/office/drawing/2014/main" val="1056954282"/>
                    </a:ext>
                  </a:extLst>
                </a:gridCol>
              </a:tblGrid>
              <a:tr h="1162454">
                <a:tc>
                  <a:txBody>
                    <a:bodyPr/>
                    <a:lstStyle/>
                    <a:p>
                      <a:pPr algn="ctr"/>
                      <a:r>
                        <a:rPr lang="en-US" sz="3500" dirty="0">
                          <a:latin typeface="Georgia" panose="02040502050405020303" pitchFamily="18" charset="0"/>
                        </a:rPr>
                        <a:t>REALITY</a:t>
                      </a:r>
                    </a:p>
                  </a:txBody>
                  <a:tcPr/>
                </a:tc>
                <a:extLst>
                  <a:ext uri="{0D108BD9-81ED-4DB2-BD59-A6C34878D82A}">
                    <a16:rowId xmlns:a16="http://schemas.microsoft.com/office/drawing/2014/main" val="1895282388"/>
                  </a:ext>
                </a:extLst>
              </a:tr>
              <a:tr h="1183716">
                <a:tc>
                  <a:txBody>
                    <a:bodyPr/>
                    <a:lstStyle/>
                    <a:p>
                      <a:pPr marL="285750" indent="-285750" algn="ctr">
                        <a:buFont typeface="Arial" panose="020B0604020202020204" pitchFamily="34" charset="0"/>
                        <a:buChar char="•"/>
                      </a:pPr>
                      <a:r>
                        <a:rPr lang="en-US" sz="2000" dirty="0">
                          <a:latin typeface="Georgia" panose="02040502050405020303" pitchFamily="18" charset="0"/>
                        </a:rPr>
                        <a:t>Truck driver fatigued – 5 hours of sleep</a:t>
                      </a:r>
                    </a:p>
                    <a:p>
                      <a:pPr marL="285750" indent="-285750" algn="ctr">
                        <a:buFont typeface="Arial" panose="020B0604020202020204" pitchFamily="34" charset="0"/>
                        <a:buChar char="•"/>
                      </a:pPr>
                      <a:r>
                        <a:rPr lang="en-US" sz="2000" dirty="0">
                          <a:latin typeface="Georgia" panose="02040502050405020303" pitchFamily="18" charset="0"/>
                        </a:rPr>
                        <a:t>Truck driver had 3 prior accidents - no discipline</a:t>
                      </a:r>
                    </a:p>
                    <a:p>
                      <a:pPr marL="285750" indent="-285750" algn="ctr">
                        <a:buFont typeface="Arial" panose="020B0604020202020204" pitchFamily="34" charset="0"/>
                        <a:buChar char="•"/>
                      </a:pPr>
                      <a:r>
                        <a:rPr lang="en-US" sz="2000" dirty="0">
                          <a:latin typeface="Georgia" panose="02040502050405020303" pitchFamily="18" charset="0"/>
                        </a:rPr>
                        <a:t>Tractor trailer Out of Service (“OOS”)</a:t>
                      </a:r>
                    </a:p>
                  </a:txBody>
                  <a:tcPr/>
                </a:tc>
                <a:extLst>
                  <a:ext uri="{0D108BD9-81ED-4DB2-BD59-A6C34878D82A}">
                    <a16:rowId xmlns:a16="http://schemas.microsoft.com/office/drawing/2014/main" val="1252406924"/>
                  </a:ext>
                </a:extLst>
              </a:tr>
              <a:tr h="935768">
                <a:tc>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Georgia" panose="02040502050405020303" pitchFamily="18" charset="0"/>
                        </a:rPr>
                        <a:t>Truck driver crossed the centerline and killed 5 people spanning 3 generations of one family</a:t>
                      </a:r>
                    </a:p>
                  </a:txBody>
                  <a:tcPr/>
                </a:tc>
                <a:extLst>
                  <a:ext uri="{0D108BD9-81ED-4DB2-BD59-A6C34878D82A}">
                    <a16:rowId xmlns:a16="http://schemas.microsoft.com/office/drawing/2014/main" val="2566977181"/>
                  </a:ext>
                </a:extLst>
              </a:tr>
              <a:tr h="1512992">
                <a:tc>
                  <a:txBody>
                    <a:bodyPr/>
                    <a:lstStyle/>
                    <a:p>
                      <a:pPr marL="285750" indent="-285750" algn="ctr">
                        <a:buFont typeface="Arial" panose="020B0604020202020204" pitchFamily="34" charset="0"/>
                        <a:buChar char="•"/>
                      </a:pPr>
                      <a:r>
                        <a:rPr lang="en-US" sz="2000" dirty="0">
                          <a:latin typeface="Georgia" panose="02040502050405020303" pitchFamily="18" charset="0"/>
                        </a:rPr>
                        <a:t>Insurance company declined 3 offers – no counter</a:t>
                      </a:r>
                    </a:p>
                    <a:p>
                      <a:pPr marL="285750" indent="-285750" algn="ctr">
                        <a:buFont typeface="Arial" panose="020B0604020202020204" pitchFamily="34" charset="0"/>
                        <a:buChar char="•"/>
                      </a:pPr>
                      <a:r>
                        <a:rPr lang="en-US" sz="2000" dirty="0">
                          <a:latin typeface="Georgia" panose="02040502050405020303" pitchFamily="18" charset="0"/>
                        </a:rPr>
                        <a:t>Insurance company ASKED FOR TRIAL</a:t>
                      </a:r>
                    </a:p>
                    <a:p>
                      <a:pPr marL="285750" indent="-285750" algn="ctr">
                        <a:buFont typeface="Arial" panose="020B0604020202020204" pitchFamily="34" charset="0"/>
                        <a:buChar char="•"/>
                      </a:pPr>
                      <a:r>
                        <a:rPr lang="en-US" sz="2000" dirty="0">
                          <a:latin typeface="Georgia" panose="02040502050405020303" pitchFamily="18" charset="0"/>
                        </a:rPr>
                        <a:t>Trucking company argued deceased driver </a:t>
                      </a:r>
                      <a:r>
                        <a:rPr lang="en-US" sz="2000" i="1" dirty="0">
                          <a:latin typeface="Georgia" panose="02040502050405020303" pitchFamily="18" charset="0"/>
                        </a:rPr>
                        <a:t>SHOULD HAVE DONE MORE TO GET OUT OF THE WAY</a:t>
                      </a:r>
                    </a:p>
                  </a:txBody>
                  <a:tcPr/>
                </a:tc>
                <a:extLst>
                  <a:ext uri="{0D108BD9-81ED-4DB2-BD59-A6C34878D82A}">
                    <a16:rowId xmlns:a16="http://schemas.microsoft.com/office/drawing/2014/main" val="2292687578"/>
                  </a:ext>
                </a:extLst>
              </a:tr>
              <a:tr h="928752">
                <a:tc>
                  <a:txBody>
                    <a:bodyPr/>
                    <a:lstStyle/>
                    <a:p>
                      <a:pPr marL="285750" indent="-285750" algn="ctr">
                        <a:buFont typeface="Arial" panose="020B0604020202020204" pitchFamily="34" charset="0"/>
                        <a:buChar char="•"/>
                      </a:pPr>
                      <a:r>
                        <a:rPr lang="en-US" sz="2000" dirty="0">
                          <a:latin typeface="Georgia" panose="02040502050405020303" pitchFamily="18" charset="0"/>
                        </a:rPr>
                        <a:t>Case did not resolve for verdict amount – significantly less</a:t>
                      </a:r>
                    </a:p>
                  </a:txBody>
                  <a:tcPr/>
                </a:tc>
                <a:extLst>
                  <a:ext uri="{0D108BD9-81ED-4DB2-BD59-A6C34878D82A}">
                    <a16:rowId xmlns:a16="http://schemas.microsoft.com/office/drawing/2014/main" val="3821399271"/>
                  </a:ext>
                </a:extLst>
              </a:tr>
            </a:tbl>
          </a:graphicData>
        </a:graphic>
      </p:graphicFrame>
      <p:sp>
        <p:nvSpPr>
          <p:cNvPr id="46" name="Title 1">
            <a:extLst>
              <a:ext uri="{FF2B5EF4-FFF2-40B4-BE49-F238E27FC236}">
                <a16:creationId xmlns:a16="http://schemas.microsoft.com/office/drawing/2014/main" id="{BED41187-8E3B-4192-BB8B-3E439CA8E88E}"/>
              </a:ext>
            </a:extLst>
          </p:cNvPr>
          <p:cNvSpPr txBox="1">
            <a:spLocks/>
          </p:cNvSpPr>
          <p:nvPr/>
        </p:nvSpPr>
        <p:spPr>
          <a:xfrm>
            <a:off x="115849" y="50867"/>
            <a:ext cx="10488547" cy="1190912"/>
          </a:xfrm>
          <a:prstGeom prst="rect">
            <a:avLst/>
          </a:prstGeom>
        </p:spPr>
        <p:txBody>
          <a:bodyPr vert="horz" lIns="228600" tIns="228600" rIns="228600" bIns="228600" rtlCol="0" anchor="ctr">
            <a:normAutofit fontScale="92500" lnSpcReduction="10000"/>
          </a:bodyPr>
          <a:lstStyle>
            <a:lvl1pPr algn="ctr" defTabSz="914400" rtl="0" eaLnBrk="1" latinLnBrk="0" hangingPunct="1">
              <a:lnSpc>
                <a:spcPct val="85000"/>
              </a:lnSpc>
              <a:spcBef>
                <a:spcPct val="0"/>
              </a:spcBef>
              <a:buNone/>
              <a:defRPr sz="4000" b="0" i="0" kern="1200" cap="none" spc="-150">
                <a:solidFill>
                  <a:srgbClr val="FFFEFF"/>
                </a:solidFill>
                <a:effectLst/>
                <a:latin typeface="+mj-lt"/>
                <a:ea typeface="+mj-ea"/>
                <a:cs typeface="+mj-cs"/>
              </a:defRPr>
            </a:lvl1pPr>
          </a:lstStyle>
          <a:p>
            <a:pPr algn="l"/>
            <a:r>
              <a:rPr lang="en-US" dirty="0">
                <a:solidFill>
                  <a:schemeClr val="tx2"/>
                </a:solidFill>
                <a:latin typeface="Georgia" panose="02040502050405020303" pitchFamily="18" charset="0"/>
              </a:rPr>
              <a:t>Columbus, Georgia Verdict</a:t>
            </a:r>
          </a:p>
          <a:p>
            <a:pPr algn="l"/>
            <a:r>
              <a:rPr lang="en-US" sz="2600" i="1" dirty="0" err="1">
                <a:solidFill>
                  <a:schemeClr val="tx2"/>
                </a:solidFill>
                <a:latin typeface="Georgia" panose="02040502050405020303" pitchFamily="18" charset="0"/>
              </a:rPr>
              <a:t>Madere</a:t>
            </a:r>
            <a:r>
              <a:rPr lang="en-US" sz="2600" i="1" dirty="0">
                <a:solidFill>
                  <a:schemeClr val="tx2"/>
                </a:solidFill>
                <a:latin typeface="Georgia" panose="02040502050405020303" pitchFamily="18" charset="0"/>
              </a:rPr>
              <a:t> v. Schnitzer Southeast</a:t>
            </a:r>
          </a:p>
        </p:txBody>
      </p:sp>
    </p:spTree>
    <p:extLst>
      <p:ext uri="{BB962C8B-B14F-4D97-AF65-F5344CB8AC3E}">
        <p14:creationId xmlns:p14="http://schemas.microsoft.com/office/powerpoint/2010/main" val="3048426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2C55F-F838-42B2-8F98-810DDD6C73B2}"/>
              </a:ext>
            </a:extLst>
          </p:cNvPr>
          <p:cNvSpPr>
            <a:spLocks noGrp="1"/>
          </p:cNvSpPr>
          <p:nvPr>
            <p:ph type="title"/>
          </p:nvPr>
        </p:nvSpPr>
        <p:spPr>
          <a:xfrm>
            <a:off x="791680" y="2304661"/>
            <a:ext cx="3715006" cy="2595012"/>
          </a:xfrm>
        </p:spPr>
        <p:txBody>
          <a:bodyPr>
            <a:normAutofit fontScale="90000"/>
          </a:bodyPr>
          <a:lstStyle/>
          <a:p>
            <a:r>
              <a:rPr lang="en-US" sz="5500" dirty="0">
                <a:latin typeface="Georgia" panose="02040502050405020303" pitchFamily="18" charset="0"/>
              </a:rPr>
              <a:t>PIGGLY WIGGLY SLIP &amp; FALL CASE</a:t>
            </a:r>
          </a:p>
        </p:txBody>
      </p:sp>
      <p:graphicFrame>
        <p:nvGraphicFramePr>
          <p:cNvPr id="16" name="Table 16">
            <a:extLst>
              <a:ext uri="{FF2B5EF4-FFF2-40B4-BE49-F238E27FC236}">
                <a16:creationId xmlns:a16="http://schemas.microsoft.com/office/drawing/2014/main" id="{E5B81DF3-6F61-4F24-982D-B247C24B5661}"/>
              </a:ext>
            </a:extLst>
          </p:cNvPr>
          <p:cNvGraphicFramePr>
            <a:graphicFrameLocks noGrp="1"/>
          </p:cNvGraphicFramePr>
          <p:nvPr>
            <p:extLst>
              <p:ext uri="{D42A27DB-BD31-4B8C-83A1-F6EECF244321}">
                <p14:modId xmlns:p14="http://schemas.microsoft.com/office/powerpoint/2010/main" val="832915998"/>
              </p:ext>
            </p:extLst>
          </p:nvPr>
        </p:nvGraphicFramePr>
        <p:xfrm>
          <a:off x="4650775" y="391676"/>
          <a:ext cx="3532561" cy="2276003"/>
        </p:xfrm>
        <a:graphic>
          <a:graphicData uri="http://schemas.openxmlformats.org/drawingml/2006/table">
            <a:tbl>
              <a:tblPr firstRow="1" bandRow="1">
                <a:tableStyleId>{5C22544A-7EE6-4342-B048-85BDC9FD1C3A}</a:tableStyleId>
              </a:tblPr>
              <a:tblGrid>
                <a:gridCol w="3532561">
                  <a:extLst>
                    <a:ext uri="{9D8B030D-6E8A-4147-A177-3AD203B41FA5}">
                      <a16:colId xmlns:a16="http://schemas.microsoft.com/office/drawing/2014/main" val="4081999845"/>
                    </a:ext>
                  </a:extLst>
                </a:gridCol>
              </a:tblGrid>
              <a:tr h="11425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latin typeface="Georgia" panose="02040502050405020303" pitchFamily="18" charset="0"/>
                        </a:rPr>
                        <a:t>COMMITTEE PRESENTATION</a:t>
                      </a:r>
                    </a:p>
                  </a:txBody>
                  <a:tcPr/>
                </a:tc>
                <a:extLst>
                  <a:ext uri="{0D108BD9-81ED-4DB2-BD59-A6C34878D82A}">
                    <a16:rowId xmlns:a16="http://schemas.microsoft.com/office/drawing/2014/main" val="1795080485"/>
                  </a:ext>
                </a:extLst>
              </a:tr>
              <a:tr h="113344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Georgia" panose="02040502050405020303" pitchFamily="18" charset="0"/>
                        </a:rPr>
                        <a:t>“We did not receive notices of default judgement hearing”</a:t>
                      </a:r>
                    </a:p>
                    <a:p>
                      <a:pPr algn="ctr"/>
                      <a:endParaRPr lang="en-US" dirty="0">
                        <a:latin typeface="Georgia" panose="02040502050405020303" pitchFamily="18" charset="0"/>
                      </a:endParaRPr>
                    </a:p>
                  </a:txBody>
                  <a:tcPr/>
                </a:tc>
                <a:extLst>
                  <a:ext uri="{0D108BD9-81ED-4DB2-BD59-A6C34878D82A}">
                    <a16:rowId xmlns:a16="http://schemas.microsoft.com/office/drawing/2014/main" val="4146359680"/>
                  </a:ext>
                </a:extLst>
              </a:tr>
            </a:tbl>
          </a:graphicData>
        </a:graphic>
      </p:graphicFrame>
      <p:graphicFrame>
        <p:nvGraphicFramePr>
          <p:cNvPr id="20" name="Table 16">
            <a:extLst>
              <a:ext uri="{FF2B5EF4-FFF2-40B4-BE49-F238E27FC236}">
                <a16:creationId xmlns:a16="http://schemas.microsoft.com/office/drawing/2014/main" id="{FDBD35F6-BEAE-4E4B-9DAE-A9A4D8539818}"/>
              </a:ext>
            </a:extLst>
          </p:cNvPr>
          <p:cNvGraphicFramePr>
            <a:graphicFrameLocks noGrp="1"/>
          </p:cNvGraphicFramePr>
          <p:nvPr>
            <p:extLst>
              <p:ext uri="{D42A27DB-BD31-4B8C-83A1-F6EECF244321}">
                <p14:modId xmlns:p14="http://schemas.microsoft.com/office/powerpoint/2010/main" val="2318446933"/>
              </p:ext>
            </p:extLst>
          </p:nvPr>
        </p:nvGraphicFramePr>
        <p:xfrm>
          <a:off x="8327426" y="412146"/>
          <a:ext cx="3715006" cy="2352685"/>
        </p:xfrm>
        <a:graphic>
          <a:graphicData uri="http://schemas.openxmlformats.org/drawingml/2006/table">
            <a:tbl>
              <a:tblPr firstRow="1" bandRow="1">
                <a:tableStyleId>{5C22544A-7EE6-4342-B048-85BDC9FD1C3A}</a:tableStyleId>
              </a:tblPr>
              <a:tblGrid>
                <a:gridCol w="3715006">
                  <a:extLst>
                    <a:ext uri="{9D8B030D-6E8A-4147-A177-3AD203B41FA5}">
                      <a16:colId xmlns:a16="http://schemas.microsoft.com/office/drawing/2014/main" val="4081999845"/>
                    </a:ext>
                  </a:extLst>
                </a:gridCol>
              </a:tblGrid>
              <a:tr h="7677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latin typeface="Georgia" panose="02040502050405020303" pitchFamily="18" charset="0"/>
                        </a:rPr>
                        <a:t>REALITY</a:t>
                      </a:r>
                    </a:p>
                  </a:txBody>
                  <a:tcPr/>
                </a:tc>
                <a:extLst>
                  <a:ext uri="{0D108BD9-81ED-4DB2-BD59-A6C34878D82A}">
                    <a16:rowId xmlns:a16="http://schemas.microsoft.com/office/drawing/2014/main" val="1795080485"/>
                  </a:ext>
                </a:extLst>
              </a:tr>
              <a:tr h="1499816">
                <a:tc>
                  <a:txBody>
                    <a:bodyPr/>
                    <a:lstStyle/>
                    <a:p>
                      <a:pPr algn="ctr"/>
                      <a:r>
                        <a:rPr lang="en-US" sz="2000" dirty="0">
                          <a:latin typeface="Georgia" panose="02040502050405020303" pitchFamily="18" charset="0"/>
                        </a:rPr>
                        <a:t>A letter and accompanying envelope postmarked for April 18, 2017 was sent to J.T.M. Corporation</a:t>
                      </a:r>
                    </a:p>
                    <a:p>
                      <a:pPr algn="ctr"/>
                      <a:endParaRPr lang="en-US" dirty="0">
                        <a:latin typeface="Georgia" panose="02040502050405020303" pitchFamily="18" charset="0"/>
                      </a:endParaRPr>
                    </a:p>
                  </a:txBody>
                  <a:tcPr/>
                </a:tc>
                <a:extLst>
                  <a:ext uri="{0D108BD9-81ED-4DB2-BD59-A6C34878D82A}">
                    <a16:rowId xmlns:a16="http://schemas.microsoft.com/office/drawing/2014/main" val="4146359680"/>
                  </a:ext>
                </a:extLst>
              </a:tr>
            </a:tbl>
          </a:graphicData>
        </a:graphic>
      </p:graphicFrame>
      <p:pic>
        <p:nvPicPr>
          <p:cNvPr id="22" name="Picture 21" descr="A screenshot of text&#10;&#10;Description automatically generated">
            <a:extLst>
              <a:ext uri="{FF2B5EF4-FFF2-40B4-BE49-F238E27FC236}">
                <a16:creationId xmlns:a16="http://schemas.microsoft.com/office/drawing/2014/main" id="{BC353448-DA88-4A9B-AA9F-A276985D18E7}"/>
              </a:ext>
            </a:extLst>
          </p:cNvPr>
          <p:cNvPicPr>
            <a:picLocks noChangeAspect="1"/>
          </p:cNvPicPr>
          <p:nvPr/>
        </p:nvPicPr>
        <p:blipFill rotWithShape="1">
          <a:blip r:embed="rId2"/>
          <a:srcRect b="26817"/>
          <a:stretch/>
        </p:blipFill>
        <p:spPr>
          <a:xfrm>
            <a:off x="7983794" y="2909145"/>
            <a:ext cx="4020282" cy="3536709"/>
          </a:xfrm>
          <a:prstGeom prst="rect">
            <a:avLst/>
          </a:prstGeom>
        </p:spPr>
      </p:pic>
      <p:pic>
        <p:nvPicPr>
          <p:cNvPr id="24" name="Picture 23" descr="A close up of a piece of paper&#10;&#10;Description automatically generated">
            <a:extLst>
              <a:ext uri="{FF2B5EF4-FFF2-40B4-BE49-F238E27FC236}">
                <a16:creationId xmlns:a16="http://schemas.microsoft.com/office/drawing/2014/main" id="{DDCAB07B-CA02-4AEA-96DC-89DD5C58892F}"/>
              </a:ext>
            </a:extLst>
          </p:cNvPr>
          <p:cNvPicPr>
            <a:picLocks noChangeAspect="1"/>
          </p:cNvPicPr>
          <p:nvPr/>
        </p:nvPicPr>
        <p:blipFill rotWithShape="1">
          <a:blip r:embed="rId3"/>
          <a:srcRect l="19811" r="24227"/>
          <a:stretch/>
        </p:blipFill>
        <p:spPr>
          <a:xfrm rot="16200000">
            <a:off x="4870053" y="3130372"/>
            <a:ext cx="1892969" cy="5220926"/>
          </a:xfrm>
          <a:prstGeom prst="rect">
            <a:avLst/>
          </a:prstGeom>
        </p:spPr>
      </p:pic>
    </p:spTree>
    <p:extLst>
      <p:ext uri="{BB962C8B-B14F-4D97-AF65-F5344CB8AC3E}">
        <p14:creationId xmlns:p14="http://schemas.microsoft.com/office/powerpoint/2010/main" val="2313637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2C55F-F838-42B2-8F98-810DDD6C73B2}"/>
              </a:ext>
            </a:extLst>
          </p:cNvPr>
          <p:cNvSpPr>
            <a:spLocks noGrp="1"/>
          </p:cNvSpPr>
          <p:nvPr>
            <p:ph type="title"/>
          </p:nvPr>
        </p:nvSpPr>
        <p:spPr>
          <a:xfrm>
            <a:off x="791680" y="2304661"/>
            <a:ext cx="3715006" cy="2595012"/>
          </a:xfrm>
        </p:spPr>
        <p:txBody>
          <a:bodyPr>
            <a:normAutofit fontScale="90000"/>
          </a:bodyPr>
          <a:lstStyle/>
          <a:p>
            <a:r>
              <a:rPr lang="en-US" sz="5500" dirty="0">
                <a:latin typeface="Georgia" panose="02040502050405020303" pitchFamily="18" charset="0"/>
              </a:rPr>
              <a:t>PIGGLY WIGGLY SLIP &amp; FALL CASE</a:t>
            </a:r>
          </a:p>
        </p:txBody>
      </p:sp>
      <p:graphicFrame>
        <p:nvGraphicFramePr>
          <p:cNvPr id="3" name="Table 3">
            <a:extLst>
              <a:ext uri="{FF2B5EF4-FFF2-40B4-BE49-F238E27FC236}">
                <a16:creationId xmlns:a16="http://schemas.microsoft.com/office/drawing/2014/main" id="{0AEDEAA1-3241-49EE-85E0-6D6FCC383733}"/>
              </a:ext>
            </a:extLst>
          </p:cNvPr>
          <p:cNvGraphicFramePr>
            <a:graphicFrameLocks noGrp="1"/>
          </p:cNvGraphicFramePr>
          <p:nvPr>
            <p:extLst>
              <p:ext uri="{D42A27DB-BD31-4B8C-83A1-F6EECF244321}">
                <p14:modId xmlns:p14="http://schemas.microsoft.com/office/powerpoint/2010/main" val="867711556"/>
              </p:ext>
            </p:extLst>
          </p:nvPr>
        </p:nvGraphicFramePr>
        <p:xfrm>
          <a:off x="4624261" y="303652"/>
          <a:ext cx="3651277" cy="3895486"/>
        </p:xfrm>
        <a:graphic>
          <a:graphicData uri="http://schemas.openxmlformats.org/drawingml/2006/table">
            <a:tbl>
              <a:tblPr firstRow="1" bandRow="1">
                <a:tableStyleId>{5C22544A-7EE6-4342-B048-85BDC9FD1C3A}</a:tableStyleId>
              </a:tblPr>
              <a:tblGrid>
                <a:gridCol w="3651277">
                  <a:extLst>
                    <a:ext uri="{9D8B030D-6E8A-4147-A177-3AD203B41FA5}">
                      <a16:colId xmlns:a16="http://schemas.microsoft.com/office/drawing/2014/main" val="3781635541"/>
                    </a:ext>
                  </a:extLst>
                </a:gridCol>
              </a:tblGrid>
              <a:tr h="1170255">
                <a:tc>
                  <a:txBody>
                    <a:bodyPr/>
                    <a:lstStyle/>
                    <a:p>
                      <a:pPr algn="ctr"/>
                      <a:r>
                        <a:rPr lang="en-US" sz="3000" dirty="0">
                          <a:latin typeface="Georgia" panose="02040502050405020303" pitchFamily="18" charset="0"/>
                        </a:rPr>
                        <a:t>COMMITTEE PRESENTATION</a:t>
                      </a:r>
                    </a:p>
                  </a:txBody>
                  <a:tcPr/>
                </a:tc>
                <a:extLst>
                  <a:ext uri="{0D108BD9-81ED-4DB2-BD59-A6C34878D82A}">
                    <a16:rowId xmlns:a16="http://schemas.microsoft.com/office/drawing/2014/main" val="3608559658"/>
                  </a:ext>
                </a:extLst>
              </a:tr>
              <a:tr h="118488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Georgia" panose="02040502050405020303" pitchFamily="18" charset="0"/>
                        </a:rPr>
                        <a:t>“Multiple floor inspections were conducted on the floor”</a:t>
                      </a:r>
                    </a:p>
                    <a:p>
                      <a:pPr algn="ctr"/>
                      <a:endParaRPr lang="en-US" sz="2000" dirty="0">
                        <a:latin typeface="Georgia" panose="02040502050405020303" pitchFamily="18" charset="0"/>
                      </a:endParaRPr>
                    </a:p>
                  </a:txBody>
                  <a:tcPr/>
                </a:tc>
                <a:extLst>
                  <a:ext uri="{0D108BD9-81ED-4DB2-BD59-A6C34878D82A}">
                    <a16:rowId xmlns:a16="http://schemas.microsoft.com/office/drawing/2014/main" val="2983062239"/>
                  </a:ext>
                </a:extLst>
              </a:tr>
              <a:tr h="15403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Georgia" panose="02040502050405020303" pitchFamily="18" charset="0"/>
                        </a:rPr>
                        <a:t>“The video of the incident would have resolved this but we weren’t allowed to enter it”</a:t>
                      </a:r>
                    </a:p>
                    <a:p>
                      <a:pPr algn="ctr"/>
                      <a:endParaRPr lang="en-US" sz="2000" dirty="0">
                        <a:latin typeface="Georgia" panose="02040502050405020303" pitchFamily="18" charset="0"/>
                      </a:endParaRPr>
                    </a:p>
                  </a:txBody>
                  <a:tcPr/>
                </a:tc>
                <a:extLst>
                  <a:ext uri="{0D108BD9-81ED-4DB2-BD59-A6C34878D82A}">
                    <a16:rowId xmlns:a16="http://schemas.microsoft.com/office/drawing/2014/main" val="551700837"/>
                  </a:ext>
                </a:extLst>
              </a:tr>
            </a:tbl>
          </a:graphicData>
        </a:graphic>
      </p:graphicFrame>
      <p:graphicFrame>
        <p:nvGraphicFramePr>
          <p:cNvPr id="5" name="Table 5">
            <a:extLst>
              <a:ext uri="{FF2B5EF4-FFF2-40B4-BE49-F238E27FC236}">
                <a16:creationId xmlns:a16="http://schemas.microsoft.com/office/drawing/2014/main" id="{AF143139-5AD1-4EB7-B04A-E0B3AEBE0F06}"/>
              </a:ext>
            </a:extLst>
          </p:cNvPr>
          <p:cNvGraphicFramePr>
            <a:graphicFrameLocks noGrp="1"/>
          </p:cNvGraphicFramePr>
          <p:nvPr>
            <p:extLst>
              <p:ext uri="{D42A27DB-BD31-4B8C-83A1-F6EECF244321}">
                <p14:modId xmlns:p14="http://schemas.microsoft.com/office/powerpoint/2010/main" val="1709910684"/>
              </p:ext>
            </p:extLst>
          </p:nvPr>
        </p:nvGraphicFramePr>
        <p:xfrm>
          <a:off x="8587545" y="157039"/>
          <a:ext cx="3456845" cy="4227279"/>
        </p:xfrm>
        <a:graphic>
          <a:graphicData uri="http://schemas.openxmlformats.org/drawingml/2006/table">
            <a:tbl>
              <a:tblPr firstRow="1" bandRow="1">
                <a:tableStyleId>{5C22544A-7EE6-4342-B048-85BDC9FD1C3A}</a:tableStyleId>
              </a:tblPr>
              <a:tblGrid>
                <a:gridCol w="3456845">
                  <a:extLst>
                    <a:ext uri="{9D8B030D-6E8A-4147-A177-3AD203B41FA5}">
                      <a16:colId xmlns:a16="http://schemas.microsoft.com/office/drawing/2014/main" val="1144447702"/>
                    </a:ext>
                  </a:extLst>
                </a:gridCol>
              </a:tblGrid>
              <a:tr h="996399">
                <a:tc>
                  <a:txBody>
                    <a:bodyPr/>
                    <a:lstStyle/>
                    <a:p>
                      <a:pPr algn="ctr"/>
                      <a:r>
                        <a:rPr lang="en-US" sz="3500" dirty="0">
                          <a:latin typeface="Georgia" panose="02040502050405020303" pitchFamily="18" charset="0"/>
                        </a:rPr>
                        <a:t>REALITY</a:t>
                      </a:r>
                    </a:p>
                  </a:txBody>
                  <a:tcPr/>
                </a:tc>
                <a:extLst>
                  <a:ext uri="{0D108BD9-81ED-4DB2-BD59-A6C34878D82A}">
                    <a16:rowId xmlns:a16="http://schemas.microsoft.com/office/drawing/2014/main" val="923624721"/>
                  </a:ext>
                </a:extLst>
              </a:tr>
              <a:tr h="1177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Georgia" panose="02040502050405020303" pitchFamily="18" charset="0"/>
                        </a:rPr>
                        <a:t>Not a single floor inspection was done in the 6.5 hours prior to the incident</a:t>
                      </a:r>
                    </a:p>
                    <a:p>
                      <a:pPr algn="ctr"/>
                      <a:endParaRPr lang="en-US" sz="2000" dirty="0">
                        <a:latin typeface="Georgia" panose="02040502050405020303" pitchFamily="18" charset="0"/>
                      </a:endParaRPr>
                    </a:p>
                  </a:txBody>
                  <a:tcPr/>
                </a:tc>
                <a:extLst>
                  <a:ext uri="{0D108BD9-81ED-4DB2-BD59-A6C34878D82A}">
                    <a16:rowId xmlns:a16="http://schemas.microsoft.com/office/drawing/2014/main" val="877692223"/>
                  </a:ext>
                </a:extLst>
              </a:tr>
              <a:tr h="17213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Georgia" panose="02040502050405020303" pitchFamily="18" charset="0"/>
                        </a:rPr>
                        <a:t>The representative from the insurance company warned against using the video as she claimed “liability is adverse to us”</a:t>
                      </a:r>
                    </a:p>
                    <a:p>
                      <a:pPr algn="ctr"/>
                      <a:endParaRPr lang="en-US" sz="2000" dirty="0">
                        <a:latin typeface="Georgia" panose="02040502050405020303" pitchFamily="18" charset="0"/>
                      </a:endParaRPr>
                    </a:p>
                  </a:txBody>
                  <a:tcPr/>
                </a:tc>
                <a:extLst>
                  <a:ext uri="{0D108BD9-81ED-4DB2-BD59-A6C34878D82A}">
                    <a16:rowId xmlns:a16="http://schemas.microsoft.com/office/drawing/2014/main" val="40577098"/>
                  </a:ext>
                </a:extLst>
              </a:tr>
            </a:tbl>
          </a:graphicData>
        </a:graphic>
      </p:graphicFrame>
      <p:pic>
        <p:nvPicPr>
          <p:cNvPr id="15" name="Content Placeholder 14" descr="A screenshot of text&#10;&#10;Description automatically generated">
            <a:extLst>
              <a:ext uri="{FF2B5EF4-FFF2-40B4-BE49-F238E27FC236}">
                <a16:creationId xmlns:a16="http://schemas.microsoft.com/office/drawing/2014/main" id="{E26D1038-2C94-4F90-9B1A-375385FA7D61}"/>
              </a:ext>
            </a:extLst>
          </p:cNvPr>
          <p:cNvPicPr>
            <a:picLocks noGrp="1" noChangeAspect="1"/>
          </p:cNvPicPr>
          <p:nvPr>
            <p:ph idx="1"/>
          </p:nvPr>
        </p:nvPicPr>
        <p:blipFill rotWithShape="1">
          <a:blip r:embed="rId2"/>
          <a:srcRect b="59616"/>
          <a:stretch/>
        </p:blipFill>
        <p:spPr>
          <a:xfrm>
            <a:off x="5109551" y="4147472"/>
            <a:ext cx="6331974" cy="2553489"/>
          </a:xfrm>
        </p:spPr>
      </p:pic>
    </p:spTree>
    <p:extLst>
      <p:ext uri="{BB962C8B-B14F-4D97-AF65-F5344CB8AC3E}">
        <p14:creationId xmlns:p14="http://schemas.microsoft.com/office/powerpoint/2010/main" val="1925367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1" name="Freeform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0" name="Freeform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1" name="Freeform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2" name="Freeform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3" name="Freeform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9" name="Freeform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62" name="Rectangle 61">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62">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66" name="Rectangle 65">
            <a:extLst>
              <a:ext uri="{FF2B5EF4-FFF2-40B4-BE49-F238E27FC236}">
                <a16:creationId xmlns:a16="http://schemas.microsoft.com/office/drawing/2014/main" id="{B029B82E-722D-45BB-B34F-D4423CBF96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a:extLst>
              <a:ext uri="{FF2B5EF4-FFF2-40B4-BE49-F238E27FC236}">
                <a16:creationId xmlns:a16="http://schemas.microsoft.com/office/drawing/2014/main" id="{1F7980BB-894F-43B4-B764-9CE95DEF89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69" name="Freeform 5">
              <a:extLst>
                <a:ext uri="{FF2B5EF4-FFF2-40B4-BE49-F238E27FC236}">
                  <a16:creationId xmlns:a16="http://schemas.microsoft.com/office/drawing/2014/main" id="{D6D9E82D-9E8F-4365-8DD3-F87F575AF8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Freeform 6">
              <a:extLst>
                <a:ext uri="{FF2B5EF4-FFF2-40B4-BE49-F238E27FC236}">
                  <a16:creationId xmlns:a16="http://schemas.microsoft.com/office/drawing/2014/main" id="{1CD7CE6C-6D35-4CDB-8C9B-3749731FB4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Freeform 7">
              <a:extLst>
                <a:ext uri="{FF2B5EF4-FFF2-40B4-BE49-F238E27FC236}">
                  <a16:creationId xmlns:a16="http://schemas.microsoft.com/office/drawing/2014/main" id="{1D897CC5-D9DC-4B84-8FEE-769DDB3ED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8">
              <a:extLst>
                <a:ext uri="{FF2B5EF4-FFF2-40B4-BE49-F238E27FC236}">
                  <a16:creationId xmlns:a16="http://schemas.microsoft.com/office/drawing/2014/main" id="{A7F9F68E-05A6-4B4F-A9C4-99F56BA4DE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Freeform 9">
              <a:extLst>
                <a:ext uri="{FF2B5EF4-FFF2-40B4-BE49-F238E27FC236}">
                  <a16:creationId xmlns:a16="http://schemas.microsoft.com/office/drawing/2014/main" id="{FE459AB8-6C83-4017-AD7E-34DDCC29B5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0">
              <a:extLst>
                <a:ext uri="{FF2B5EF4-FFF2-40B4-BE49-F238E27FC236}">
                  <a16:creationId xmlns:a16="http://schemas.microsoft.com/office/drawing/2014/main" id="{7E35D375-D544-4AA6-B2C0-AECF72D6DA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Freeform 11">
              <a:extLst>
                <a:ext uri="{FF2B5EF4-FFF2-40B4-BE49-F238E27FC236}">
                  <a16:creationId xmlns:a16="http://schemas.microsoft.com/office/drawing/2014/main" id="{330D17F1-A1B0-40BD-8617-EE4D6750C8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Freeform 12">
              <a:extLst>
                <a:ext uri="{FF2B5EF4-FFF2-40B4-BE49-F238E27FC236}">
                  <a16:creationId xmlns:a16="http://schemas.microsoft.com/office/drawing/2014/main" id="{B66F0F2E-CF96-4F3A-B20B-7A67FED935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Freeform 13">
              <a:extLst>
                <a:ext uri="{FF2B5EF4-FFF2-40B4-BE49-F238E27FC236}">
                  <a16:creationId xmlns:a16="http://schemas.microsoft.com/office/drawing/2014/main" id="{6A12D58E-271D-4783-99B0-2C1098B90B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Freeform 14">
              <a:extLst>
                <a:ext uri="{FF2B5EF4-FFF2-40B4-BE49-F238E27FC236}">
                  <a16:creationId xmlns:a16="http://schemas.microsoft.com/office/drawing/2014/main" id="{F9B86422-0052-4CDC-906A-A0991A2900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Freeform 15">
              <a:extLst>
                <a:ext uri="{FF2B5EF4-FFF2-40B4-BE49-F238E27FC236}">
                  <a16:creationId xmlns:a16="http://schemas.microsoft.com/office/drawing/2014/main" id="{C6847113-CFAE-4362-A26F-0B1D189964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Freeform 16">
              <a:extLst>
                <a:ext uri="{FF2B5EF4-FFF2-40B4-BE49-F238E27FC236}">
                  <a16:creationId xmlns:a16="http://schemas.microsoft.com/office/drawing/2014/main" id="{2AD566C5-BF8B-4C51-82C6-4633CAE5BD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156CA36-0366-443D-9A53-7806BDE207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Freeform 18">
              <a:extLst>
                <a:ext uri="{FF2B5EF4-FFF2-40B4-BE49-F238E27FC236}">
                  <a16:creationId xmlns:a16="http://schemas.microsoft.com/office/drawing/2014/main" id="{E854E694-6F0F-4143-B88B-DE4C9E02E0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Freeform 19">
              <a:extLst>
                <a:ext uri="{FF2B5EF4-FFF2-40B4-BE49-F238E27FC236}">
                  <a16:creationId xmlns:a16="http://schemas.microsoft.com/office/drawing/2014/main" id="{65CBB851-7142-4AAB-8038-999CAB8CE9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Freeform 20">
              <a:extLst>
                <a:ext uri="{FF2B5EF4-FFF2-40B4-BE49-F238E27FC236}">
                  <a16:creationId xmlns:a16="http://schemas.microsoft.com/office/drawing/2014/main" id="{5560487F-527D-416F-A6A5-16BC6F62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Freeform 21">
              <a:extLst>
                <a:ext uri="{FF2B5EF4-FFF2-40B4-BE49-F238E27FC236}">
                  <a16:creationId xmlns:a16="http://schemas.microsoft.com/office/drawing/2014/main" id="{1F3D29D7-04A7-4C39-ABC0-CCFFE39BD3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Freeform 22">
              <a:extLst>
                <a:ext uri="{FF2B5EF4-FFF2-40B4-BE49-F238E27FC236}">
                  <a16:creationId xmlns:a16="http://schemas.microsoft.com/office/drawing/2014/main" id="{AB11EF01-3B4E-41D2-9E08-0106F319A1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Freeform 23">
              <a:extLst>
                <a:ext uri="{FF2B5EF4-FFF2-40B4-BE49-F238E27FC236}">
                  <a16:creationId xmlns:a16="http://schemas.microsoft.com/office/drawing/2014/main" id="{9E2C3217-DC0B-4F91-9F62-A04CDEB2F7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5" name="Content Placeholder 4" descr="A screenshot of a newspaper&#10;&#10;Description automatically generated">
            <a:extLst>
              <a:ext uri="{FF2B5EF4-FFF2-40B4-BE49-F238E27FC236}">
                <a16:creationId xmlns:a16="http://schemas.microsoft.com/office/drawing/2014/main" id="{04686C55-B841-49BF-A013-D8C70CDEFC68}"/>
              </a:ext>
            </a:extLst>
          </p:cNvPr>
          <p:cNvPicPr>
            <a:picLocks noGrp="1" noChangeAspect="1"/>
          </p:cNvPicPr>
          <p:nvPr>
            <p:ph idx="1"/>
          </p:nvPr>
        </p:nvPicPr>
        <p:blipFill rotWithShape="1">
          <a:blip r:embed="rId2"/>
          <a:srcRect t="23133" r="-178" b="5476"/>
          <a:stretch/>
        </p:blipFill>
        <p:spPr>
          <a:xfrm>
            <a:off x="626221" y="413218"/>
            <a:ext cx="4393224" cy="3954676"/>
          </a:xfrm>
          <a:prstGeom prst="rect">
            <a:avLst/>
          </a:prstGeom>
          <a:ln w="9525">
            <a:noFill/>
          </a:ln>
        </p:spPr>
      </p:pic>
      <p:grpSp>
        <p:nvGrpSpPr>
          <p:cNvPr id="89" name="Group 88">
            <a:extLst>
              <a:ext uri="{FF2B5EF4-FFF2-40B4-BE49-F238E27FC236}">
                <a16:creationId xmlns:a16="http://schemas.microsoft.com/office/drawing/2014/main" id="{F2B7CF55-CC81-4559-9768-354C7462D6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55064" y="1186483"/>
            <a:ext cx="5941686" cy="4477933"/>
            <a:chOff x="807084" y="1186483"/>
            <a:chExt cx="5941686" cy="4477933"/>
          </a:xfrm>
        </p:grpSpPr>
        <p:sp>
          <p:nvSpPr>
            <p:cNvPr id="90" name="Rectangle 89">
              <a:extLst>
                <a:ext uri="{FF2B5EF4-FFF2-40B4-BE49-F238E27FC236}">
                  <a16:creationId xmlns:a16="http://schemas.microsoft.com/office/drawing/2014/main" id="{9FDAF335-846C-48F5-A261-6D242B1ED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780" y="1186483"/>
              <a:ext cx="5940295"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Isosceles Triangle 39">
              <a:extLst>
                <a:ext uri="{FF2B5EF4-FFF2-40B4-BE49-F238E27FC236}">
                  <a16:creationId xmlns:a16="http://schemas.microsoft.com/office/drawing/2014/main" id="{598CCBBA-616E-4339-A7DE-6168CEEE50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3574311"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0FDCDAE4-2A39-4204-B094-CA4F1493DE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5941686"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2A946EDA-55C6-49C6-B57E-EC61071981FD}"/>
              </a:ext>
            </a:extLst>
          </p:cNvPr>
          <p:cNvSpPr txBox="1"/>
          <p:nvPr/>
        </p:nvSpPr>
        <p:spPr>
          <a:xfrm>
            <a:off x="5746473" y="2778847"/>
            <a:ext cx="5876495" cy="2308324"/>
          </a:xfrm>
          <a:prstGeom prst="rect">
            <a:avLst/>
          </a:prstGeom>
          <a:noFill/>
        </p:spPr>
        <p:txBody>
          <a:bodyPr wrap="square" rtlCol="0">
            <a:spAutoFit/>
          </a:bodyPr>
          <a:lstStyle/>
          <a:p>
            <a:pPr marL="457200" indent="-457200">
              <a:buFont typeface="Arial" panose="020B0604020202020204" pitchFamily="34" charset="0"/>
              <a:buChar char="•"/>
            </a:pPr>
            <a:r>
              <a:rPr lang="en-US" sz="2400" dirty="0">
                <a:solidFill>
                  <a:schemeClr val="bg1"/>
                </a:solidFill>
                <a:latin typeface="Georgia" panose="02040502050405020303" pitchFamily="18" charset="0"/>
              </a:rPr>
              <a:t>Motion to </a:t>
            </a:r>
            <a:r>
              <a:rPr lang="en-US" sz="2400" dirty="0" err="1">
                <a:solidFill>
                  <a:schemeClr val="bg1"/>
                </a:solidFill>
                <a:latin typeface="Georgia" panose="02040502050405020303" pitchFamily="18" charset="0"/>
              </a:rPr>
              <a:t>Dimiss</a:t>
            </a:r>
            <a:endParaRPr lang="en-US" sz="2400" dirty="0">
              <a:solidFill>
                <a:schemeClr val="bg1"/>
              </a:solidFill>
              <a:latin typeface="Georgia" panose="02040502050405020303" pitchFamily="18" charset="0"/>
            </a:endParaRPr>
          </a:p>
          <a:p>
            <a:pPr marL="457200" indent="-457200">
              <a:buFont typeface="Arial" panose="020B0604020202020204" pitchFamily="34" charset="0"/>
              <a:buChar char="•"/>
            </a:pPr>
            <a:r>
              <a:rPr lang="en-US" sz="2400" dirty="0">
                <a:solidFill>
                  <a:schemeClr val="bg1"/>
                </a:solidFill>
                <a:latin typeface="Georgia" panose="02040502050405020303" pitchFamily="18" charset="0"/>
              </a:rPr>
              <a:t>Motion for Summary Judgment</a:t>
            </a:r>
          </a:p>
          <a:p>
            <a:pPr marL="457200" indent="-457200">
              <a:buFont typeface="Arial" panose="020B0604020202020204" pitchFamily="34" charset="0"/>
              <a:buChar char="•"/>
            </a:pPr>
            <a:r>
              <a:rPr lang="en-US" sz="2400" dirty="0">
                <a:solidFill>
                  <a:schemeClr val="bg1"/>
                </a:solidFill>
                <a:latin typeface="Georgia" panose="02040502050405020303" pitchFamily="18" charset="0"/>
              </a:rPr>
              <a:t>Directed Verdict</a:t>
            </a:r>
          </a:p>
          <a:p>
            <a:pPr marL="457200" indent="-457200">
              <a:buFont typeface="Arial" panose="020B0604020202020204" pitchFamily="34" charset="0"/>
              <a:buChar char="•"/>
            </a:pPr>
            <a:r>
              <a:rPr lang="en-US" sz="2400" dirty="0">
                <a:solidFill>
                  <a:schemeClr val="bg1"/>
                </a:solidFill>
                <a:latin typeface="Georgia" panose="02040502050405020303" pitchFamily="18" charset="0"/>
              </a:rPr>
              <a:t>Loser Pays</a:t>
            </a:r>
          </a:p>
          <a:p>
            <a:pPr marL="457200" indent="-457200">
              <a:buFont typeface="Arial" panose="020B0604020202020204" pitchFamily="34" charset="0"/>
              <a:buChar char="•"/>
            </a:pPr>
            <a:r>
              <a:rPr lang="en-US" sz="2400" dirty="0">
                <a:solidFill>
                  <a:schemeClr val="bg1"/>
                </a:solidFill>
                <a:latin typeface="Georgia" panose="02040502050405020303" pitchFamily="18" charset="0"/>
              </a:rPr>
              <a:t>Remitter (Judges’ discretion)</a:t>
            </a:r>
          </a:p>
          <a:p>
            <a:pPr marL="457200" indent="-457200">
              <a:buFont typeface="Arial" panose="020B0604020202020204" pitchFamily="34" charset="0"/>
              <a:buChar char="•"/>
            </a:pPr>
            <a:r>
              <a:rPr lang="en-US" sz="2400" dirty="0">
                <a:solidFill>
                  <a:schemeClr val="bg1"/>
                </a:solidFill>
                <a:latin typeface="Georgia" panose="02040502050405020303" pitchFamily="18" charset="0"/>
              </a:rPr>
              <a:t>Court of Appeals/Supreme Court</a:t>
            </a:r>
          </a:p>
        </p:txBody>
      </p:sp>
      <p:pic>
        <p:nvPicPr>
          <p:cNvPr id="34" name="Picture 33" descr="A screenshot of a cell phone&#10;&#10;Description automatically generated">
            <a:extLst>
              <a:ext uri="{FF2B5EF4-FFF2-40B4-BE49-F238E27FC236}">
                <a16:creationId xmlns:a16="http://schemas.microsoft.com/office/drawing/2014/main" id="{8D9B7939-9317-4944-8A6E-336272152536}"/>
              </a:ext>
            </a:extLst>
          </p:cNvPr>
          <p:cNvPicPr>
            <a:picLocks noChangeAspect="1"/>
          </p:cNvPicPr>
          <p:nvPr/>
        </p:nvPicPr>
        <p:blipFill rotWithShape="1">
          <a:blip r:embed="rId3"/>
          <a:srcRect t="47434" b="6790"/>
          <a:stretch/>
        </p:blipFill>
        <p:spPr>
          <a:xfrm>
            <a:off x="422150" y="3664196"/>
            <a:ext cx="5061092" cy="3139350"/>
          </a:xfrm>
          <a:prstGeom prst="rect">
            <a:avLst/>
          </a:prstGeom>
        </p:spPr>
      </p:pic>
      <p:pic>
        <p:nvPicPr>
          <p:cNvPr id="39" name="Picture 38" descr="A screenshot of a newspaper&#10;&#10;Description automatically generated">
            <a:extLst>
              <a:ext uri="{FF2B5EF4-FFF2-40B4-BE49-F238E27FC236}">
                <a16:creationId xmlns:a16="http://schemas.microsoft.com/office/drawing/2014/main" id="{7C233FB5-3922-4386-B6A4-50B23120385B}"/>
              </a:ext>
            </a:extLst>
          </p:cNvPr>
          <p:cNvPicPr>
            <a:picLocks noChangeAspect="1"/>
          </p:cNvPicPr>
          <p:nvPr/>
        </p:nvPicPr>
        <p:blipFill rotWithShape="1">
          <a:blip r:embed="rId4"/>
          <a:srcRect t="25969" b="32425"/>
          <a:stretch/>
        </p:blipFill>
        <p:spPr>
          <a:xfrm>
            <a:off x="5398711" y="500962"/>
            <a:ext cx="6020704" cy="2299519"/>
          </a:xfrm>
          <a:prstGeom prst="rect">
            <a:avLst/>
          </a:prstGeom>
        </p:spPr>
      </p:pic>
    </p:spTree>
    <p:extLst>
      <p:ext uri="{BB962C8B-B14F-4D97-AF65-F5344CB8AC3E}">
        <p14:creationId xmlns:p14="http://schemas.microsoft.com/office/powerpoint/2010/main" val="318468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23"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5" name="Rectangle 44">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C89A5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Content Placeholder 12" descr="A close up of a book&#10;&#10;Description automatically generated">
            <a:extLst>
              <a:ext uri="{FF2B5EF4-FFF2-40B4-BE49-F238E27FC236}">
                <a16:creationId xmlns:a16="http://schemas.microsoft.com/office/drawing/2014/main" id="{E24C9CCE-5D63-407F-A9F4-A557083515F6}"/>
              </a:ext>
            </a:extLst>
          </p:cNvPr>
          <p:cNvPicPr>
            <a:picLocks noChangeAspect="1"/>
          </p:cNvPicPr>
          <p:nvPr/>
        </p:nvPicPr>
        <p:blipFill rotWithShape="1">
          <a:blip r:embed="rId2"/>
          <a:srcRect l="9892" r="24711" b="-1"/>
          <a:stretch/>
        </p:blipFill>
        <p:spPr>
          <a:xfrm rot="5400000">
            <a:off x="3202158" y="-1869110"/>
            <a:ext cx="5874981" cy="10723577"/>
          </a:xfrm>
          <a:prstGeom prst="rect">
            <a:avLst/>
          </a:prstGeom>
          <a:ln w="12700">
            <a:noFill/>
          </a:ln>
        </p:spPr>
      </p:pic>
    </p:spTree>
    <p:extLst>
      <p:ext uri="{BB962C8B-B14F-4D97-AF65-F5344CB8AC3E}">
        <p14:creationId xmlns:p14="http://schemas.microsoft.com/office/powerpoint/2010/main" val="495054045"/>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41BCB0F1-CA14-47E8-BD98-31E4873781D7}"/>
</file>

<file path=customXml/itemProps2.xml><?xml version="1.0" encoding="utf-8"?>
<ds:datastoreItem xmlns:ds="http://schemas.openxmlformats.org/officeDocument/2006/customXml" ds:itemID="{A8BA7E30-53D8-4D6F-B160-FBB877B5373C}"/>
</file>

<file path=customXml/itemProps3.xml><?xml version="1.0" encoding="utf-8"?>
<ds:datastoreItem xmlns:ds="http://schemas.openxmlformats.org/officeDocument/2006/customXml" ds:itemID="{7D96F83D-20C8-416D-B0C4-643C73D71BAD}"/>
</file>

<file path=docProps/app.xml><?xml version="1.0" encoding="utf-8"?>
<Properties xmlns="http://schemas.openxmlformats.org/officeDocument/2006/extended-properties" xmlns:vt="http://schemas.openxmlformats.org/officeDocument/2006/docPropsVTypes">
  <TotalTime>128</TotalTime>
  <Words>936</Words>
  <Application>Microsoft Office PowerPoint</Application>
  <PresentationFormat>Widescreen</PresentationFormat>
  <Paragraphs>100</Paragraphs>
  <Slides>22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Georgia</vt:lpstr>
      <vt:lpstr>Rockwell</vt:lpstr>
      <vt:lpstr>Times New Roman</vt:lpstr>
      <vt:lpstr>Wingdings</vt:lpstr>
      <vt:lpstr>Atlas</vt:lpstr>
      <vt:lpstr>GTLA PRESENTATION:  SENATE STUDY COMMITTEE ON REDUCING THE COST OF DOING BUSINESS</vt:lpstr>
      <vt:lpstr>#1 STATE FOR BUSINESS</vt:lpstr>
      <vt:lpstr>7 YEARS IN A ROW</vt:lpstr>
      <vt:lpstr>PowerPoint Presentation</vt:lpstr>
      <vt:lpstr>PowerPoint Presentation</vt:lpstr>
      <vt:lpstr>HOW DO WE REMAIN THE #1 STATE FOR BUSINESS AND DO IT SAFELY?</vt:lpstr>
      <vt:lpstr>SEATBELT ADMISSIBILITY </vt:lpstr>
      <vt:lpstr>SEATBELT ADMISSIBILITY</vt:lpstr>
      <vt:lpstr>PowerPoint Presentation</vt:lpstr>
      <vt:lpstr>PowerPoint Presentation</vt:lpstr>
      <vt:lpstr>SEATBELT ADMISSIBILITY</vt:lpstr>
      <vt:lpstr>ELIMINATION OF THE COLLATERAL SOURCE RULE</vt:lpstr>
      <vt:lpstr>ELIMINATION OF THE COLLATERAL SOURCE RULE</vt:lpstr>
      <vt:lpstr>ELIMINATION OF THE COLLATERAL SOURCE RULE</vt:lpstr>
      <vt:lpstr>Premises Liability “Crisis”</vt:lpstr>
      <vt:lpstr>Premises Liability “Crisis”</vt:lpstr>
      <vt:lpstr>PREMISES LIABILITY</vt:lpstr>
      <vt:lpstr>PowerPoint Presentation</vt:lpstr>
      <vt:lpstr>PIGGLY WIGGLY SLIP &amp; FALL CASE</vt:lpstr>
      <vt:lpstr>PIGGLY WIGGLY SLIP &amp; FALL CASE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GTLA PRESENTATION:  SENATE STUDY COMMITTEE ON REDUCING THE COST OF DOING BUSINESS</dc:title>
  <dc:creator>Ashley Williams</dc:creator>
  <cp:lastModifiedBy>Ashley Williams</cp:lastModifiedBy>
  <cp:revision>17</cp:revision>
  <dcterms:created xsi:type="dcterms:W3CDTF">2019-11-13T22:07:16Z</dcterms:created>
  <dcterms:modified xsi:type="dcterms:W3CDTF">2019-11-18T14:45:50Z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