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1"/>
    <p:sldMasterId id="2147483671" r:id="rId2"/>
  </p:sldMasterIdLst>
  <p:notesMasterIdLst>
    <p:notesMasterId r:id="rId15"/>
  </p:notesMasterIdLst>
  <p:handoutMasterIdLst>
    <p:handoutMasterId r:id="rId16"/>
  </p:handoutMasterIdLst>
  <p:sldIdLst>
    <p:sldId id="271" r:id="rId3"/>
    <p:sldId id="282" r:id="rId4"/>
    <p:sldId id="330" r:id="rId5"/>
    <p:sldId id="293" r:id="rId6"/>
    <p:sldId id="378" r:id="rId7"/>
    <p:sldId id="379" r:id="rId8"/>
    <p:sldId id="380" r:id="rId9"/>
    <p:sldId id="390" r:id="rId10"/>
    <p:sldId id="385" r:id="rId11"/>
    <p:sldId id="298" r:id="rId12"/>
    <p:sldId id="283" r:id="rId13"/>
    <p:sldId id="381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/>
    <p:restoredTop sz="90879"/>
  </p:normalViewPr>
  <p:slideViewPr>
    <p:cSldViewPr snapToGrid="0" snapToObjects="1">
      <p:cViewPr varScale="1">
        <p:scale>
          <a:sx n="118" d="100"/>
          <a:sy n="118" d="100"/>
        </p:scale>
        <p:origin x="960" y="2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var\folders\1s\w5671wlx26bc3lps6rp_545m77hmrw\T\com.microsoft.Outlook\Outlook%20Temp\Copy%20of%20WICHE%20national%20and%20Georgia%20on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rgbClr val="0038A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38A8"/>
              </a:solidFill>
              <a:ln w="9525">
                <a:solidFill>
                  <a:srgbClr val="0038A8"/>
                </a:solidFill>
              </a:ln>
              <a:effectLst/>
            </c:spPr>
          </c:marker>
          <c:xVal>
            <c:numRef>
              <c:f>Sheet1!$E$3:$E$41</c:f>
              <c:numCache>
                <c:formatCode>General</c:formatCode>
                <c:ptCount val="3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  <c:pt idx="26">
                  <c:v>2020</c:v>
                </c:pt>
                <c:pt idx="27">
                  <c:v>2021</c:v>
                </c:pt>
                <c:pt idx="28">
                  <c:v>2022</c:v>
                </c:pt>
                <c:pt idx="29">
                  <c:v>2023</c:v>
                </c:pt>
                <c:pt idx="30">
                  <c:v>2024</c:v>
                </c:pt>
                <c:pt idx="31">
                  <c:v>2025</c:v>
                </c:pt>
                <c:pt idx="32">
                  <c:v>2026</c:v>
                </c:pt>
                <c:pt idx="33">
                  <c:v>2027</c:v>
                </c:pt>
                <c:pt idx="34">
                  <c:v>2028</c:v>
                </c:pt>
                <c:pt idx="35">
                  <c:v>2029</c:v>
                </c:pt>
                <c:pt idx="36">
                  <c:v>2030</c:v>
                </c:pt>
                <c:pt idx="37">
                  <c:v>2031</c:v>
                </c:pt>
                <c:pt idx="38">
                  <c:v>2032</c:v>
                </c:pt>
              </c:numCache>
            </c:numRef>
          </c:xVal>
          <c:yVal>
            <c:numRef>
              <c:f>Sheet1!$F$3:$F$41</c:f>
              <c:numCache>
                <c:formatCode>#,##0</c:formatCode>
                <c:ptCount val="39"/>
                <c:pt idx="0">
                  <c:v>61980</c:v>
                </c:pt>
                <c:pt idx="1">
                  <c:v>62459</c:v>
                </c:pt>
                <c:pt idx="2">
                  <c:v>62468</c:v>
                </c:pt>
                <c:pt idx="3">
                  <c:v>64711</c:v>
                </c:pt>
                <c:pt idx="4">
                  <c:v>64792</c:v>
                </c:pt>
                <c:pt idx="5">
                  <c:v>66046</c:v>
                </c:pt>
                <c:pt idx="6">
                  <c:v>69284</c:v>
                </c:pt>
                <c:pt idx="7">
                  <c:v>69121</c:v>
                </c:pt>
                <c:pt idx="8">
                  <c:v>72834</c:v>
                </c:pt>
                <c:pt idx="9">
                  <c:v>73969</c:v>
                </c:pt>
                <c:pt idx="10">
                  <c:v>75873</c:v>
                </c:pt>
                <c:pt idx="11">
                  <c:v>78136</c:v>
                </c:pt>
                <c:pt idx="12">
                  <c:v>81111</c:v>
                </c:pt>
                <c:pt idx="13">
                  <c:v>85403</c:v>
                </c:pt>
                <c:pt idx="14">
                  <c:v>91672</c:v>
                </c:pt>
                <c:pt idx="15">
                  <c:v>96325</c:v>
                </c:pt>
                <c:pt idx="16">
                  <c:v>99776</c:v>
                </c:pt>
                <c:pt idx="17">
                  <c:v>100099</c:v>
                </c:pt>
                <c:pt idx="18">
                  <c:v>98480.773236805835</c:v>
                </c:pt>
                <c:pt idx="19">
                  <c:v>99938.699633381213</c:v>
                </c:pt>
                <c:pt idx="20">
                  <c:v>102510.74575643969</c:v>
                </c:pt>
                <c:pt idx="21">
                  <c:v>103392.51199284941</c:v>
                </c:pt>
                <c:pt idx="22">
                  <c:v>104125.54376528772</c:v>
                </c:pt>
                <c:pt idx="23">
                  <c:v>103911.9488448092</c:v>
                </c:pt>
                <c:pt idx="24">
                  <c:v>106727.82784235821</c:v>
                </c:pt>
                <c:pt idx="25">
                  <c:v>108051.4299324476</c:v>
                </c:pt>
                <c:pt idx="26">
                  <c:v>106367.4518502166</c:v>
                </c:pt>
                <c:pt idx="27">
                  <c:v>104714.24299516884</c:v>
                </c:pt>
                <c:pt idx="28">
                  <c:v>105313.32616661051</c:v>
                </c:pt>
                <c:pt idx="29">
                  <c:v>106005.3000567253</c:v>
                </c:pt>
                <c:pt idx="30">
                  <c:v>109348.94117207197</c:v>
                </c:pt>
                <c:pt idx="31">
                  <c:v>111911.01290808305</c:v>
                </c:pt>
                <c:pt idx="32">
                  <c:v>109612.79346798461</c:v>
                </c:pt>
                <c:pt idx="33">
                  <c:v>105483.96681806855</c:v>
                </c:pt>
                <c:pt idx="34">
                  <c:v>99637.162206529931</c:v>
                </c:pt>
                <c:pt idx="35">
                  <c:v>98385.899510260089</c:v>
                </c:pt>
                <c:pt idx="36">
                  <c:v>96920.230756950958</c:v>
                </c:pt>
                <c:pt idx="37">
                  <c:v>95876.265067079119</c:v>
                </c:pt>
                <c:pt idx="38">
                  <c:v>97478.389603653821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7C8-2241-8DE6-BAF952A01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833952"/>
        <c:axId val="294828704"/>
      </c:scatterChart>
      <c:valAx>
        <c:axId val="294833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1" i="0" u="none" strike="noStrike" kern="120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294828704"/>
        <c:crosses val="autoZero"/>
        <c:crossBetween val="midCat"/>
      </c:valAx>
      <c:valAx>
        <c:axId val="29482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2948339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54848D8-6EB4-8245-AF9E-50A16AD803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AD001-90BA-B54B-A40D-A853E092CC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673AD7E-F79D-A649-9B04-3417F2DBEC87}" type="datetimeFigureOut">
              <a:rPr lang="en-US" smtClean="0"/>
              <a:t>9/23/19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8F3D30-1BC8-D343-B6C4-C11BD32A2C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ACFB9-46E8-5B43-8661-08E8AEA8EA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1B48F7-7AE5-B846-BF1A-526B34816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866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28B6AA6-0FAF-F248-BD94-13D19A7CA51E}" type="datetimeFigureOut">
              <a:rPr lang="en-US" smtClean="0"/>
              <a:t>9/23/19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2C0A9CB-056C-2444-8FB1-83E1FDA96D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920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58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252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81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109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813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28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64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15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A9CB-056C-2444-8FB1-83E1FDA96D7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44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 slides USG Widescree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74639"/>
            <a:ext cx="99568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Century Gothic"/>
                <a:cs typeface="Century Gothic"/>
              </a:defRPr>
            </a:lvl2pPr>
            <a:lvl3pPr>
              <a:defRPr>
                <a:latin typeface="Century Gothic"/>
                <a:cs typeface="Century Gothic"/>
              </a:defRPr>
            </a:lvl3pPr>
            <a:lvl4pPr>
              <a:defRPr>
                <a:latin typeface="Century Gothic"/>
                <a:cs typeface="Century Gothic"/>
              </a:defRPr>
            </a:lvl4pPr>
            <a:lvl5pPr>
              <a:defRPr>
                <a:latin typeface="Century Gothic"/>
                <a:cs typeface="Century Gothic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10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0" y="1600201"/>
            <a:ext cx="4876800" cy="4343400"/>
          </a:xfrm>
        </p:spPr>
        <p:txBody>
          <a:bodyPr/>
          <a:lstStyle>
            <a:lvl1pPr>
              <a:defRPr sz="3733"/>
            </a:lvl1pPr>
            <a:lvl2pPr>
              <a:defRPr sz="3200">
                <a:latin typeface="Century Gothic"/>
                <a:cs typeface="Century Gothic"/>
              </a:defRPr>
            </a:lvl2pPr>
            <a:lvl3pPr>
              <a:defRPr sz="2667">
                <a:latin typeface="Century Gothic"/>
                <a:cs typeface="Century Gothic"/>
              </a:defRPr>
            </a:lvl3pPr>
            <a:lvl4pPr>
              <a:defRPr sz="2400">
                <a:latin typeface="Century Gothic"/>
                <a:cs typeface="Century Gothic"/>
              </a:defRPr>
            </a:lvl4pPr>
            <a:lvl5pPr>
              <a:defRPr sz="2400">
                <a:latin typeface="Century Gothic"/>
                <a:cs typeface="Century Gothic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600200"/>
            <a:ext cx="5080000" cy="4343400"/>
          </a:xfrm>
        </p:spPr>
        <p:txBody>
          <a:bodyPr/>
          <a:lstStyle>
            <a:lvl1pPr>
              <a:defRPr sz="3733"/>
            </a:lvl1pPr>
            <a:lvl2pPr>
              <a:defRPr sz="3200">
                <a:latin typeface="Century Gothic"/>
                <a:cs typeface="Century Gothic"/>
              </a:defRPr>
            </a:lvl2pPr>
            <a:lvl3pPr>
              <a:defRPr sz="2667">
                <a:latin typeface="Century Gothic"/>
                <a:cs typeface="Century Gothic"/>
              </a:defRPr>
            </a:lvl3pPr>
            <a:lvl4pPr>
              <a:defRPr sz="2400">
                <a:latin typeface="Century Gothic"/>
                <a:cs typeface="Century Gothic"/>
              </a:defRPr>
            </a:lvl4pPr>
            <a:lvl5pPr>
              <a:defRPr sz="2400">
                <a:latin typeface="Century Gothic"/>
                <a:cs typeface="Century Gothic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33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6524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7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922" y="273050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9600" y="273053"/>
            <a:ext cx="5892800" cy="5594349"/>
          </a:xfrm>
        </p:spPr>
        <p:txBody>
          <a:bodyPr/>
          <a:lstStyle>
            <a:lvl1pPr>
              <a:defRPr sz="4267"/>
            </a:lvl1pPr>
            <a:lvl2pPr>
              <a:defRPr sz="3733">
                <a:latin typeface="Century Gothic"/>
                <a:cs typeface="Century Gothic"/>
              </a:defRPr>
            </a:lvl2pPr>
            <a:lvl3pPr>
              <a:defRPr sz="3200">
                <a:latin typeface="Century Gothic"/>
                <a:cs typeface="Century Gothic"/>
              </a:defRPr>
            </a:lvl3pPr>
            <a:lvl4pPr>
              <a:defRPr sz="2667">
                <a:latin typeface="Century Gothic"/>
                <a:cs typeface="Century Gothic"/>
              </a:defRPr>
            </a:lvl4pPr>
            <a:lvl5pPr>
              <a:defRPr sz="2667">
                <a:latin typeface="Century Gothic"/>
                <a:cs typeface="Century Gothic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6922" y="1435103"/>
            <a:ext cx="4011084" cy="4432300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03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USG Widescree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5600" y="274639"/>
            <a:ext cx="995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Page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1600201"/>
            <a:ext cx="99568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content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56032" y="228600"/>
            <a:ext cx="0" cy="5740400"/>
          </a:xfrm>
          <a:prstGeom prst="line">
            <a:avLst/>
          </a:prstGeom>
          <a:ln>
            <a:solidFill>
              <a:srgbClr val="0038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16000" y="6635496"/>
            <a:ext cx="10769600" cy="0"/>
          </a:xfrm>
          <a:prstGeom prst="line">
            <a:avLst/>
          </a:prstGeom>
          <a:ln>
            <a:solidFill>
              <a:srgbClr val="0038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5974809"/>
            <a:ext cx="3352800" cy="75006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846232" y="6230114"/>
            <a:ext cx="7361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7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7" r:id="rId4"/>
  </p:sldLayoutIdLst>
  <p:hf hdr="0" ftr="0" dt="0"/>
  <p:txStyles>
    <p:titleStyle>
      <a:lvl1pPr marL="0" marR="0" indent="0" algn="ctr" defTabSz="121917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800" kern="1200">
          <a:solidFill>
            <a:schemeClr val="tx1"/>
          </a:solidFill>
          <a:latin typeface="Century Gothic"/>
          <a:ea typeface="+mj-ea"/>
          <a:cs typeface="Century Gothic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Century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Century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Century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138" y="194946"/>
            <a:ext cx="6965412" cy="155824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885098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786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 baseline="0">
          <a:solidFill>
            <a:schemeClr val="tx1"/>
          </a:solidFill>
          <a:latin typeface="Century Gothic" charset="0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40971" y="2557803"/>
            <a:ext cx="96056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Georgia" charset="0"/>
                <a:ea typeface="Georgia" charset="0"/>
                <a:cs typeface="Georgia" charset="0"/>
              </a:rPr>
              <a:t>Senate Higher Education Outcomes Study Committee</a:t>
            </a:r>
          </a:p>
          <a:p>
            <a:pPr algn="ctr"/>
            <a:endParaRPr lang="en-US" sz="4000" b="1" dirty="0">
              <a:latin typeface="Georgia" charset="0"/>
              <a:ea typeface="Georgia" charset="0"/>
              <a:cs typeface="Georgia" charset="0"/>
            </a:endParaRPr>
          </a:p>
          <a:p>
            <a:pPr algn="ctr"/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September 27, 2019</a:t>
            </a:r>
          </a:p>
        </p:txBody>
      </p:sp>
    </p:spTree>
    <p:extLst>
      <p:ext uri="{BB962C8B-B14F-4D97-AF65-F5344CB8AC3E}">
        <p14:creationId xmlns:p14="http://schemas.microsoft.com/office/powerpoint/2010/main" val="104788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1257" y="225733"/>
            <a:ext cx="11930743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rPr>
              <a:t>Who We Are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E138F9-1234-C642-B170-D27F9BB51F00}"/>
              </a:ext>
            </a:extLst>
          </p:cNvPr>
          <p:cNvSpPr txBox="1"/>
          <p:nvPr/>
        </p:nvSpPr>
        <p:spPr>
          <a:xfrm>
            <a:off x="1530030" y="2080270"/>
            <a:ext cx="9393196" cy="367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09616"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26 institutions.</a:t>
            </a:r>
          </a:p>
          <a:p>
            <a:pPr marL="1009616"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Enroll 328,000+ students.</a:t>
            </a:r>
          </a:p>
          <a:p>
            <a:pPr marL="1009616"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Economic impact of $17.7 billion.</a:t>
            </a:r>
          </a:p>
          <a:p>
            <a:pPr marL="1009616"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Generate 168,000 jobs statewide.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D97A97-F98C-2A48-B335-9427BA8FA7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2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6699" y="227996"/>
            <a:ext cx="11930743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rPr>
              <a:t>Economic Competitiveness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E138F9-1234-C642-B170-D27F9BB51F00}"/>
              </a:ext>
            </a:extLst>
          </p:cNvPr>
          <p:cNvSpPr txBox="1"/>
          <p:nvPr/>
        </p:nvSpPr>
        <p:spPr>
          <a:xfrm>
            <a:off x="1159327" y="1932089"/>
            <a:ext cx="101346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u="sng" dirty="0">
                <a:latin typeface="Georgia" panose="02040502050405020303" pitchFamily="18" charset="0"/>
              </a:rPr>
              <a:t>Jobs since the Great Recession:</a:t>
            </a:r>
            <a:r>
              <a:rPr lang="en-US" sz="4000" dirty="0">
                <a:latin typeface="Georgia" panose="02040502050405020303" pitchFamily="18" charset="0"/>
              </a:rPr>
              <a:t> </a:t>
            </a:r>
            <a:r>
              <a:rPr lang="en-US" sz="4000" b="1" dirty="0">
                <a:latin typeface="Georgia" panose="02040502050405020303" pitchFamily="18" charset="0"/>
              </a:rPr>
              <a:t>70%</a:t>
            </a:r>
            <a:r>
              <a:rPr lang="en-US" sz="4000" dirty="0">
                <a:latin typeface="Georgia" panose="02040502050405020303" pitchFamily="18" charset="0"/>
              </a:rPr>
              <a:t> went to workers with </a:t>
            </a:r>
            <a:r>
              <a:rPr lang="en-US" sz="4000" i="1" dirty="0">
                <a:latin typeface="Georgia" panose="02040502050405020303" pitchFamily="18" charset="0"/>
              </a:rPr>
              <a:t>at least </a:t>
            </a:r>
            <a:r>
              <a:rPr lang="en-US" sz="4000" dirty="0">
                <a:latin typeface="Georgia" panose="02040502050405020303" pitchFamily="18" charset="0"/>
              </a:rPr>
              <a:t>a bachelor’s degree.</a:t>
            </a:r>
          </a:p>
          <a:p>
            <a:pPr marL="609585" indent="-609585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u="sng" dirty="0">
                <a:latin typeface="Georgia" panose="02040502050405020303" pitchFamily="18" charset="0"/>
              </a:rPr>
              <a:t>Georgia jobs within the next decade:</a:t>
            </a:r>
            <a:r>
              <a:rPr lang="en-US" sz="4000" dirty="0">
                <a:latin typeface="Georgia" panose="02040502050405020303" pitchFamily="18" charset="0"/>
              </a:rPr>
              <a:t> </a:t>
            </a:r>
            <a:r>
              <a:rPr lang="en-US" sz="4000" b="1" dirty="0">
                <a:latin typeface="Georgia" panose="02040502050405020303" pitchFamily="18" charset="0"/>
              </a:rPr>
              <a:t>Two-thirds</a:t>
            </a:r>
            <a:r>
              <a:rPr lang="en-US" sz="4000" dirty="0">
                <a:latin typeface="Georgia" panose="02040502050405020303" pitchFamily="18" charset="0"/>
              </a:rPr>
              <a:t> will require some education beyond high school.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E336F-D9AA-6A40-AAFE-C2C41A895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970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61257" y="228861"/>
            <a:ext cx="11930743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panose="02040502050405020303" pitchFamily="18" charset="0"/>
              </a:rPr>
              <a:t>USG Goals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17A482-831C-E042-9E8A-EFB442257058}"/>
              </a:ext>
            </a:extLst>
          </p:cNvPr>
          <p:cNvSpPr txBox="1"/>
          <p:nvPr/>
        </p:nvSpPr>
        <p:spPr>
          <a:xfrm>
            <a:off x="772885" y="1743665"/>
            <a:ext cx="10907486" cy="434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spcAft>
                <a:spcPts val="2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Make college more </a:t>
            </a:r>
            <a:r>
              <a:rPr lang="en-US" sz="4000" b="1" dirty="0">
                <a:latin typeface="Georgia" charset="0"/>
                <a:ea typeface="Georgia" charset="0"/>
                <a:cs typeface="Georgia" charset="0"/>
              </a:rPr>
              <a:t>affordable</a:t>
            </a: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 and control costs.</a:t>
            </a:r>
          </a:p>
          <a:p>
            <a:pPr marL="457189" indent="-457189">
              <a:spcAft>
                <a:spcPts val="2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Find opportunities to be more </a:t>
            </a:r>
            <a:r>
              <a:rPr lang="en-US" sz="4000" b="1" dirty="0">
                <a:latin typeface="Georgia" charset="0"/>
                <a:ea typeface="Georgia" charset="0"/>
                <a:cs typeface="Georgia" charset="0"/>
              </a:rPr>
              <a:t>efficient</a:t>
            </a: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 and make college more accessible.</a:t>
            </a:r>
          </a:p>
          <a:p>
            <a:pPr marL="457189" indent="-457189">
              <a:spcAft>
                <a:spcPts val="2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Ensure more Georgians enter the workforce with a </a:t>
            </a:r>
            <a:r>
              <a:rPr lang="en-US" sz="4000" b="1" dirty="0">
                <a:latin typeface="Georgia" charset="0"/>
                <a:ea typeface="Georgia" charset="0"/>
                <a:cs typeface="Georgia" charset="0"/>
              </a:rPr>
              <a:t>college credential</a:t>
            </a:r>
            <a:r>
              <a:rPr lang="en-US" sz="4000" dirty="0">
                <a:latin typeface="Georgia" charset="0"/>
                <a:ea typeface="Georgia" charset="0"/>
                <a:cs typeface="Georgia" charset="0"/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7B5029-560A-6445-8970-274BEACE4E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311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0371" y="226388"/>
            <a:ext cx="11941629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rPr>
              <a:t>Affordability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E336F-D9AA-6A40-AAFE-C2C41A895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5B67B5-7047-0A42-9CBD-F6BF7E848EA3}"/>
              </a:ext>
            </a:extLst>
          </p:cNvPr>
          <p:cNvSpPr txBox="1"/>
          <p:nvPr/>
        </p:nvSpPr>
        <p:spPr>
          <a:xfrm>
            <a:off x="511628" y="1721597"/>
            <a:ext cx="11419114" cy="4380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Georgia" panose="02040502050405020303" pitchFamily="18" charset="0"/>
              </a:rPr>
              <a:t>Tuition: </a:t>
            </a:r>
            <a:r>
              <a:rPr lang="en-US" sz="3600" dirty="0">
                <a:latin typeface="Georgia" panose="02040502050405020303" pitchFamily="18" charset="0"/>
              </a:rPr>
              <a:t>No tuition increase 2 of the last 4 years.  Average increase is 1.7% the last 5 years.</a:t>
            </a:r>
          </a:p>
          <a:p>
            <a:pPr marL="457189" indent="-457189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Georgia" panose="02040502050405020303" pitchFamily="18" charset="0"/>
              </a:rPr>
              <a:t>Textbooks: </a:t>
            </a:r>
            <a:r>
              <a:rPr lang="en-US" sz="3600" dirty="0">
                <a:latin typeface="Georgia" panose="02040502050405020303" pitchFamily="18" charset="0"/>
              </a:rPr>
              <a:t>10,000+ course sections now include free online textbooks and study materials.</a:t>
            </a:r>
          </a:p>
          <a:p>
            <a:pPr marL="457189" indent="-457189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Georgia" panose="02040502050405020303" pitchFamily="18" charset="0"/>
              </a:rPr>
              <a:t>Student Financial Aid:</a:t>
            </a:r>
            <a:r>
              <a:rPr lang="en-US" sz="3600" dirty="0">
                <a:latin typeface="Georgia" panose="02040502050405020303" pitchFamily="18" charset="0"/>
              </a:rPr>
              <a:t>  Tell students how much they owe, what their monthly payment will be and what it will be if they borrow more.</a:t>
            </a:r>
            <a:r>
              <a:rPr lang="en-US" sz="3600" b="1" dirty="0">
                <a:latin typeface="Georgia" panose="02040502050405020303" pitchFamily="18" charset="0"/>
              </a:rPr>
              <a:t> </a:t>
            </a:r>
            <a:endParaRPr lang="en-US" sz="3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322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72143" y="225777"/>
            <a:ext cx="11919857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rPr>
              <a:t>Efficiency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E336F-D9AA-6A40-AAFE-C2C41A895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5B67B5-7047-0A42-9CBD-F6BF7E848EA3}"/>
              </a:ext>
            </a:extLst>
          </p:cNvPr>
          <p:cNvSpPr txBox="1"/>
          <p:nvPr/>
        </p:nvSpPr>
        <p:spPr>
          <a:xfrm>
            <a:off x="952500" y="1883187"/>
            <a:ext cx="10559142" cy="4067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>
              <a:spcAft>
                <a:spcPts val="22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latin typeface="Georgia" panose="02040502050405020303" pitchFamily="18" charset="0"/>
              </a:rPr>
              <a:t>Consolidations: </a:t>
            </a:r>
            <a:r>
              <a:rPr lang="en-US" sz="4000" dirty="0">
                <a:latin typeface="Georgia" panose="02040502050405020303" pitchFamily="18" charset="0"/>
              </a:rPr>
              <a:t>From 35 institutions in 2011 to the USG’s current 26; more offerings; and better student outcomes.</a:t>
            </a:r>
          </a:p>
          <a:p>
            <a:pPr marL="609585" indent="-609585">
              <a:spcAft>
                <a:spcPts val="22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latin typeface="Georgia" panose="02040502050405020303" pitchFamily="18" charset="0"/>
              </a:rPr>
              <a:t>Comprehensive Administrative Review: </a:t>
            </a:r>
            <a:r>
              <a:rPr lang="en-US" sz="4000" dirty="0">
                <a:latin typeface="Georgia" panose="02040502050405020303" pitchFamily="18" charset="0"/>
              </a:rPr>
              <a:t>All institutions and the University System Office.</a:t>
            </a:r>
          </a:p>
        </p:txBody>
      </p:sp>
    </p:spTree>
    <p:extLst>
      <p:ext uri="{BB962C8B-B14F-4D97-AF65-F5344CB8AC3E}">
        <p14:creationId xmlns:p14="http://schemas.microsoft.com/office/powerpoint/2010/main" val="379090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1257" y="228293"/>
            <a:ext cx="11930743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rPr>
              <a:t>Momentum Year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E336F-D9AA-6A40-AAFE-C2C41A895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5B67B5-7047-0A42-9CBD-F6BF7E848EA3}"/>
              </a:ext>
            </a:extLst>
          </p:cNvPr>
          <p:cNvSpPr txBox="1"/>
          <p:nvPr/>
        </p:nvSpPr>
        <p:spPr>
          <a:xfrm>
            <a:off x="483052" y="1779288"/>
            <a:ext cx="11487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Georgia" panose="02040502050405020303" pitchFamily="18" charset="0"/>
              </a:rPr>
              <a:t>Starting this fall, all USG students must </a:t>
            </a:r>
            <a:r>
              <a:rPr lang="en-US" sz="3600" b="1" dirty="0">
                <a:latin typeface="Georgia" panose="02040502050405020303" pitchFamily="18" charset="0"/>
              </a:rPr>
              <a:t>pick a focus area</a:t>
            </a:r>
            <a:r>
              <a:rPr lang="en-US" sz="3600" dirty="0">
                <a:latin typeface="Georgia" panose="02040502050405020303" pitchFamily="18" charset="0"/>
              </a:rPr>
              <a:t>.</a:t>
            </a:r>
          </a:p>
          <a:p>
            <a:pPr marL="609585" indent="-60958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Georgia" panose="02040502050405020303" pitchFamily="18" charset="0"/>
              </a:rPr>
              <a:t>Changes to remedial education</a:t>
            </a:r>
            <a:r>
              <a:rPr lang="en-US" sz="3600" dirty="0">
                <a:latin typeface="Georgia" panose="02040502050405020303" pitchFamily="18" charset="0"/>
              </a:rPr>
              <a:t>; pass rates increased from 15% to 75%.</a:t>
            </a:r>
          </a:p>
          <a:p>
            <a:pPr marL="609585" indent="-60958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Georgia" panose="02040502050405020303" pitchFamily="18" charset="0"/>
              </a:rPr>
              <a:t>“15 to Finish:” Advise students to take as many hours as possible; seeing </a:t>
            </a:r>
            <a:r>
              <a:rPr lang="en-US" sz="3600" b="1" dirty="0">
                <a:latin typeface="Georgia" panose="02040502050405020303" pitchFamily="18" charset="0"/>
              </a:rPr>
              <a:t>increases in average course loads</a:t>
            </a:r>
            <a:r>
              <a:rPr lang="en-US" sz="3600" dirty="0">
                <a:latin typeface="Georgia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0954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1257" y="228293"/>
            <a:ext cx="11930743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rPr>
              <a:t>Skilled Workforce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E336F-D9AA-6A40-AAFE-C2C41A895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5B67B5-7047-0A42-9CBD-F6BF7E848EA3}"/>
              </a:ext>
            </a:extLst>
          </p:cNvPr>
          <p:cNvSpPr txBox="1"/>
          <p:nvPr/>
        </p:nvSpPr>
        <p:spPr>
          <a:xfrm>
            <a:off x="581704" y="2564118"/>
            <a:ext cx="1128984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Georgia" panose="02040502050405020303" pitchFamily="18" charset="0"/>
              </a:rPr>
              <a:t>Georgia </a:t>
            </a:r>
            <a:r>
              <a:rPr lang="en-US" sz="4000" b="1" dirty="0">
                <a:latin typeface="Georgia" panose="02040502050405020303" pitchFamily="18" charset="0"/>
              </a:rPr>
              <a:t>FinTech</a:t>
            </a:r>
            <a:r>
              <a:rPr lang="en-US" sz="4000" dirty="0">
                <a:latin typeface="Georgia" panose="02040502050405020303" pitchFamily="18" charset="0"/>
              </a:rPr>
              <a:t> Academy.</a:t>
            </a:r>
          </a:p>
          <a:p>
            <a:pPr marL="609585" indent="-609585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latin typeface="Georgia" panose="02040502050405020303" pitchFamily="18" charset="0"/>
              </a:rPr>
              <a:t>Cybersecurity </a:t>
            </a:r>
            <a:r>
              <a:rPr lang="en-US" sz="4000" dirty="0">
                <a:latin typeface="Georgia" panose="02040502050405020303" pitchFamily="18" charset="0"/>
              </a:rPr>
              <a:t>partnerships.</a:t>
            </a:r>
          </a:p>
          <a:p>
            <a:pPr marL="609585" indent="-609585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latin typeface="Georgia" panose="02040502050405020303" pitchFamily="18" charset="0"/>
              </a:rPr>
              <a:t>Nexus</a:t>
            </a:r>
            <a:r>
              <a:rPr lang="en-US" sz="4000" dirty="0">
                <a:latin typeface="Georgia" panose="02040502050405020303" pitchFamily="18" charset="0"/>
              </a:rPr>
              <a:t> </a:t>
            </a:r>
            <a:r>
              <a:rPr lang="en-US" sz="4000" b="1" dirty="0">
                <a:latin typeface="Georgia" panose="02040502050405020303" pitchFamily="18" charset="0"/>
              </a:rPr>
              <a:t>degrees</a:t>
            </a:r>
            <a:r>
              <a:rPr lang="en-US" sz="4000" dirty="0">
                <a:latin typeface="Georgia" panose="02040502050405020303" pitchFamily="18" charset="0"/>
              </a:rPr>
              <a:t> in high-demand career areas.</a:t>
            </a:r>
          </a:p>
        </p:txBody>
      </p:sp>
    </p:spTree>
    <p:extLst>
      <p:ext uri="{BB962C8B-B14F-4D97-AF65-F5344CB8AC3E}">
        <p14:creationId xmlns:p14="http://schemas.microsoft.com/office/powerpoint/2010/main" val="379466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1257" y="226346"/>
            <a:ext cx="11930743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rPr>
              <a:t>Results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E336F-D9AA-6A40-AAFE-C2C41A895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5B67B5-7047-0A42-9CBD-F6BF7E848EA3}"/>
              </a:ext>
            </a:extLst>
          </p:cNvPr>
          <p:cNvSpPr txBox="1"/>
          <p:nvPr/>
        </p:nvSpPr>
        <p:spPr>
          <a:xfrm>
            <a:off x="827314" y="2172981"/>
            <a:ext cx="108095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Georgia" panose="02040502050405020303" pitchFamily="18" charset="0"/>
              </a:rPr>
              <a:t>The number of USG students earning degrees annually since 2011 has </a:t>
            </a:r>
            <a:r>
              <a:rPr lang="en-US" sz="4000" b="1" dirty="0">
                <a:latin typeface="Georgia" panose="02040502050405020303" pitchFamily="18" charset="0"/>
              </a:rPr>
              <a:t>increased almost 24%, enrollment up just 3.4%</a:t>
            </a:r>
            <a:r>
              <a:rPr lang="en-US" sz="4000" dirty="0">
                <a:latin typeface="Georgia" panose="02040502050405020303" pitchFamily="18" charset="0"/>
              </a:rPr>
              <a:t>.</a:t>
            </a:r>
          </a:p>
          <a:p>
            <a:pPr marL="609585" indent="-60958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Georgia" panose="02040502050405020303" pitchFamily="18" charset="0"/>
              </a:rPr>
              <a:t>Adjusted for inflation, USG spending per degree has </a:t>
            </a:r>
            <a:r>
              <a:rPr lang="en-US" sz="4000" b="1" dirty="0">
                <a:latin typeface="Georgia" panose="02040502050405020303" pitchFamily="18" charset="0"/>
              </a:rPr>
              <a:t>declined by 6.5% </a:t>
            </a:r>
            <a:r>
              <a:rPr lang="en-US" sz="4000" dirty="0">
                <a:latin typeface="Georgia" panose="02040502050405020303" pitchFamily="18" charset="0"/>
              </a:rPr>
              <a:t>since FY08.</a:t>
            </a:r>
          </a:p>
        </p:txBody>
      </p:sp>
    </p:spTree>
    <p:extLst>
      <p:ext uri="{BB962C8B-B14F-4D97-AF65-F5344CB8AC3E}">
        <p14:creationId xmlns:p14="http://schemas.microsoft.com/office/powerpoint/2010/main" val="2332073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50371" y="229045"/>
            <a:ext cx="11941629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Georgia" panose="02040502050405020303" pitchFamily="18" charset="0"/>
              </a:rPr>
              <a:t>Georgia High School Graduates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CFB9CA2-5E6F-DC4E-B535-37B6263A07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424521"/>
              </p:ext>
            </p:extLst>
          </p:nvPr>
        </p:nvGraphicFramePr>
        <p:xfrm>
          <a:off x="1208313" y="1729403"/>
          <a:ext cx="10025743" cy="4378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127C2D-F55F-704A-A597-BB2EF1AC67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814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61257" y="229657"/>
            <a:ext cx="11930743" cy="1378264"/>
          </a:xfrm>
          <a:prstGeom prst="rect">
            <a:avLst/>
          </a:prstGeom>
          <a:solidFill>
            <a:srgbClr val="0038A8"/>
          </a:solidFill>
          <a:ln>
            <a:noFill/>
          </a:ln>
          <a:ex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Population Trends for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15 to 24 Year-Olds</a:t>
            </a:r>
          </a:p>
        </p:txBody>
      </p:sp>
      <p:pic>
        <p:nvPicPr>
          <p:cNvPr id="7" name="Picture 6" descr="BOR_2010_15-24yo_county.png">
            <a:extLst>
              <a:ext uri="{FF2B5EF4-FFF2-40B4-BE49-F238E27FC236}">
                <a16:creationId xmlns:a16="http://schemas.microsoft.com/office/drawing/2014/main" id="{11B1F012-2BD1-9F49-9970-C47FB6696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81" y="2175295"/>
            <a:ext cx="4497112" cy="3749040"/>
          </a:xfrm>
          <a:prstGeom prst="rect">
            <a:avLst/>
          </a:prstGeom>
        </p:spPr>
      </p:pic>
      <p:pic>
        <p:nvPicPr>
          <p:cNvPr id="8" name="Picture 7" descr="BOR_2020_15-24yo_county.png">
            <a:extLst>
              <a:ext uri="{FF2B5EF4-FFF2-40B4-BE49-F238E27FC236}">
                <a16:creationId xmlns:a16="http://schemas.microsoft.com/office/drawing/2014/main" id="{BA871396-93B1-3D42-9BD6-5A30A016E5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11" y="2175791"/>
            <a:ext cx="4497752" cy="37490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792461-928D-4945-BE36-504540CBC9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664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F899F-F898-9E48-A242-46607EF89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705" y="2559553"/>
            <a:ext cx="7879781" cy="857250"/>
          </a:xfrm>
        </p:spPr>
        <p:txBody>
          <a:bodyPr>
            <a:noAutofit/>
          </a:bodyPr>
          <a:lstStyle/>
          <a:p>
            <a:r>
              <a:rPr lang="en-US" sz="6000" dirty="0">
                <a:latin typeface="Georgia" panose="02040502050405020303" pitchFamily="18" charset="0"/>
              </a:rPr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041BE-31D1-0843-B5F9-39CAD2FCE4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729308"/>
      </p:ext>
    </p:extLst>
  </p:cSld>
  <p:clrMapOvr>
    <a:masterClrMapping/>
  </p:clrMapOvr>
</p:sld>
</file>

<file path=ppt/theme/theme1.xml><?xml version="1.0" encoding="utf-8"?>
<a:theme xmlns:a="http://schemas.openxmlformats.org/drawingml/2006/main" name="Secondary slides USG Widescreen whi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in title USG Widescreen whi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9E9FAC6-390E-4047-9DB5-AE87C7F1BE59}"/>
</file>

<file path=customXml/itemProps2.xml><?xml version="1.0" encoding="utf-8"?>
<ds:datastoreItem xmlns:ds="http://schemas.openxmlformats.org/officeDocument/2006/customXml" ds:itemID="{4FAD1CF0-BEAF-4A26-8E85-537557B6E8F9}"/>
</file>

<file path=customXml/itemProps3.xml><?xml version="1.0" encoding="utf-8"?>
<ds:datastoreItem xmlns:ds="http://schemas.openxmlformats.org/officeDocument/2006/customXml" ds:itemID="{8B7795F5-D343-4A40-80E8-768751E8A48B}"/>
</file>

<file path=docProps/app.xml><?xml version="1.0" encoding="utf-8"?>
<Properties xmlns="http://schemas.openxmlformats.org/officeDocument/2006/extended-properties" xmlns:vt="http://schemas.openxmlformats.org/officeDocument/2006/docPropsVTypes">
  <TotalTime>21598</TotalTime>
  <Words>338</Words>
  <Application>Microsoft Macintosh PowerPoint</Application>
  <PresentationFormat>Widescreen</PresentationFormat>
  <Paragraphs>57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</vt:lpstr>
      <vt:lpstr>Century Gothic</vt:lpstr>
      <vt:lpstr>Georgia</vt:lpstr>
      <vt:lpstr>Secondary slides USG Widescreen white</vt:lpstr>
      <vt:lpstr>Main title USG Widescreen 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 PowerPoint Presentation Template</dc:title>
  <dc:subject/>
  <dc:creator>John Vanchella</dc:creator>
  <cp:keywords/>
  <dc:description/>
  <cp:lastModifiedBy>Kristina Torres</cp:lastModifiedBy>
  <cp:revision>646</cp:revision>
  <cp:lastPrinted>2019-02-04T21:41:32Z</cp:lastPrinted>
  <dcterms:created xsi:type="dcterms:W3CDTF">2016-05-06T18:44:28Z</dcterms:created>
  <dcterms:modified xsi:type="dcterms:W3CDTF">2019-09-23T16:19:16Z</dcterms:modified>
  <cp:category/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