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48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69026" y="1979006"/>
            <a:ext cx="8542020" cy="0"/>
          </a:xfrm>
          <a:custGeom>
            <a:avLst/>
            <a:gdLst/>
            <a:ahLst/>
            <a:cxnLst/>
            <a:rect l="l" t="t" r="r" b="b"/>
            <a:pathLst>
              <a:path w="8542020">
                <a:moveTo>
                  <a:pt x="0" y="0"/>
                </a:moveTo>
                <a:lnTo>
                  <a:pt x="8541692" y="0"/>
                </a:lnTo>
              </a:path>
            </a:pathLst>
          </a:custGeom>
          <a:ln w="7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69026" y="6819559"/>
            <a:ext cx="8496300" cy="0"/>
          </a:xfrm>
          <a:custGeom>
            <a:avLst/>
            <a:gdLst/>
            <a:ahLst/>
            <a:cxnLst/>
            <a:rect l="l" t="t" r="r" b="b"/>
            <a:pathLst>
              <a:path w="8496300">
                <a:moveTo>
                  <a:pt x="0" y="0"/>
                </a:moveTo>
                <a:lnTo>
                  <a:pt x="8495916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5531" y="1412773"/>
            <a:ext cx="8267337" cy="4152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3304" y="2574047"/>
            <a:ext cx="8531791" cy="404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DA.gov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2267" y="2852443"/>
            <a:ext cx="8349615" cy="0"/>
          </a:xfrm>
          <a:custGeom>
            <a:avLst/>
            <a:gdLst/>
            <a:ahLst/>
            <a:cxnLst/>
            <a:rect l="l" t="t" r="r" b="b"/>
            <a:pathLst>
              <a:path w="8349615">
                <a:moveTo>
                  <a:pt x="0" y="0"/>
                </a:moveTo>
                <a:lnTo>
                  <a:pt x="8349435" y="0"/>
                </a:lnTo>
              </a:path>
            </a:pathLst>
          </a:custGeom>
          <a:ln w="7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17598" y="703461"/>
            <a:ext cx="2516505" cy="5568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240"/>
              </a:spcBef>
            </a:pPr>
            <a:r>
              <a:rPr sz="1650" b="1" spc="5" dirty="0">
                <a:solidFill>
                  <a:srgbClr val="131A44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31A44"/>
                </a:solidFill>
                <a:latin typeface="Times New Roman"/>
                <a:cs typeface="Times New Roman"/>
              </a:rPr>
              <a:t>of</a:t>
            </a:r>
            <a:r>
              <a:rPr sz="1650" b="1" spc="-229" dirty="0">
                <a:solidFill>
                  <a:srgbClr val="131A44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31A44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600" spc="30" dirty="0">
                <a:solidFill>
                  <a:srgbClr val="131A44"/>
                </a:solidFill>
                <a:latin typeface="Times New Roman"/>
                <a:cs typeface="Times New Roman"/>
              </a:rPr>
              <a:t>Civil Rights</a:t>
            </a:r>
            <a:r>
              <a:rPr sz="1600" spc="125" dirty="0">
                <a:solidFill>
                  <a:srgbClr val="131A44"/>
                </a:solidFill>
                <a:latin typeface="Times New Roman"/>
                <a:cs typeface="Times New Roman"/>
              </a:rPr>
              <a:t> </a:t>
            </a:r>
            <a:r>
              <a:rPr sz="1600" spc="25" dirty="0">
                <a:solidFill>
                  <a:srgbClr val="131A44"/>
                </a:solidFill>
                <a:latin typeface="Times New Roman"/>
                <a:cs typeface="Times New Roman"/>
              </a:rPr>
              <a:t>Division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4501" y="2041892"/>
            <a:ext cx="7992745" cy="4015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565015" algn="l"/>
                <a:tab pos="6844030" algn="l"/>
              </a:tabLst>
            </a:pPr>
            <a:r>
              <a:rPr sz="4350" spc="130" dirty="0">
                <a:solidFill>
                  <a:srgbClr val="212121"/>
                </a:solidFill>
                <a:latin typeface="Arial"/>
                <a:cs typeface="Arial"/>
              </a:rPr>
              <a:t>Servic</a:t>
            </a:r>
            <a:r>
              <a:rPr sz="4350" spc="165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4350" spc="57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4350" spc="175" dirty="0">
                <a:solidFill>
                  <a:srgbClr val="212121"/>
                </a:solidFill>
                <a:latin typeface="Arial"/>
                <a:cs typeface="Arial"/>
              </a:rPr>
              <a:t>Animals</a:t>
            </a:r>
            <a:r>
              <a:rPr sz="435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4350" spc="160" dirty="0">
                <a:solidFill>
                  <a:srgbClr val="212121"/>
                </a:solidFill>
                <a:latin typeface="Arial"/>
                <a:cs typeface="Arial"/>
              </a:rPr>
              <a:t>an</a:t>
            </a:r>
            <a:r>
              <a:rPr sz="4350" spc="165" dirty="0">
                <a:solidFill>
                  <a:srgbClr val="212121"/>
                </a:solidFill>
                <a:latin typeface="Arial"/>
                <a:cs typeface="Arial"/>
              </a:rPr>
              <a:t>d</a:t>
            </a:r>
            <a:r>
              <a:rPr sz="4350" spc="47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4350" spc="120" dirty="0">
                <a:solidFill>
                  <a:srgbClr val="212121"/>
                </a:solidFill>
                <a:latin typeface="Arial"/>
                <a:cs typeface="Arial"/>
              </a:rPr>
              <a:t>th</a:t>
            </a:r>
            <a:r>
              <a:rPr sz="4350" spc="165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435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4350" spc="-5" dirty="0">
                <a:solidFill>
                  <a:srgbClr val="212121"/>
                </a:solidFill>
                <a:latin typeface="Arial"/>
                <a:cs typeface="Arial"/>
              </a:rPr>
              <a:t>ADA</a:t>
            </a:r>
            <a:endParaRPr sz="4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800">
              <a:latin typeface="Times New Roman"/>
              <a:cs typeface="Times New Roman"/>
            </a:endParaRPr>
          </a:p>
          <a:p>
            <a:pPr marL="1520825" marR="567055" indent="603250">
              <a:lnSpc>
                <a:spcPct val="119600"/>
              </a:lnSpc>
              <a:spcBef>
                <a:spcPts val="3445"/>
              </a:spcBef>
              <a:tabLst>
                <a:tab pos="3341370" algn="l"/>
                <a:tab pos="4537710" algn="l"/>
              </a:tabLst>
            </a:pPr>
            <a:r>
              <a:rPr sz="3000" spc="40" dirty="0">
                <a:solidFill>
                  <a:srgbClr val="212121"/>
                </a:solidFill>
                <a:latin typeface="Arial"/>
                <a:cs typeface="Arial"/>
              </a:rPr>
              <a:t>Food </a:t>
            </a:r>
            <a:r>
              <a:rPr sz="3000" spc="135" dirty="0">
                <a:solidFill>
                  <a:srgbClr val="212121"/>
                </a:solidFill>
                <a:latin typeface="Arial"/>
                <a:cs typeface="Arial"/>
              </a:rPr>
              <a:t>Marketing </a:t>
            </a:r>
            <a:r>
              <a:rPr sz="3000" spc="235" dirty="0">
                <a:solidFill>
                  <a:srgbClr val="212121"/>
                </a:solidFill>
                <a:latin typeface="Arial"/>
                <a:cs typeface="Arial"/>
              </a:rPr>
              <a:t>Institute  </a:t>
            </a:r>
            <a:r>
              <a:rPr sz="3000" spc="125" dirty="0">
                <a:solidFill>
                  <a:srgbClr val="212121"/>
                </a:solidFill>
                <a:latin typeface="Arial"/>
                <a:cs typeface="Arial"/>
              </a:rPr>
              <a:t>Kathleen	</a:t>
            </a:r>
            <a:r>
              <a:rPr sz="3000" spc="80" dirty="0">
                <a:solidFill>
                  <a:srgbClr val="212121"/>
                </a:solidFill>
                <a:latin typeface="Arial"/>
                <a:cs typeface="Arial"/>
              </a:rPr>
              <a:t>Wolfe	</a:t>
            </a:r>
            <a:r>
              <a:rPr sz="3000" spc="125" dirty="0">
                <a:solidFill>
                  <a:srgbClr val="212121"/>
                </a:solidFill>
                <a:latin typeface="Arial"/>
                <a:cs typeface="Arial"/>
              </a:rPr>
              <a:t>and </a:t>
            </a:r>
            <a:r>
              <a:rPr sz="3000" spc="15" dirty="0">
                <a:solidFill>
                  <a:srgbClr val="212121"/>
                </a:solidFill>
                <a:latin typeface="Arial"/>
                <a:cs typeface="Arial"/>
              </a:rPr>
              <a:t>Liz</a:t>
            </a:r>
            <a:r>
              <a:rPr sz="3000" spc="52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000" spc="110" dirty="0">
                <a:solidFill>
                  <a:srgbClr val="212121"/>
                </a:solidFill>
                <a:latin typeface="Arial"/>
                <a:cs typeface="Arial"/>
              </a:rPr>
              <a:t>Savage</a:t>
            </a:r>
            <a:endParaRPr sz="3000">
              <a:latin typeface="Arial"/>
              <a:cs typeface="Arial"/>
            </a:endParaRPr>
          </a:p>
          <a:p>
            <a:pPr marL="3010535" marR="955675" indent="-1117600">
              <a:lnSpc>
                <a:spcPts val="4300"/>
              </a:lnSpc>
              <a:spcBef>
                <a:spcPts val="265"/>
              </a:spcBef>
              <a:tabLst>
                <a:tab pos="4475480" algn="l"/>
                <a:tab pos="4998085" algn="l"/>
                <a:tab pos="5267960" algn="l"/>
              </a:tabLst>
            </a:pPr>
            <a:r>
              <a:rPr sz="3000" spc="100" dirty="0">
                <a:solidFill>
                  <a:srgbClr val="212121"/>
                </a:solidFill>
                <a:latin typeface="Arial"/>
                <a:cs typeface="Arial"/>
              </a:rPr>
              <a:t>U.S.</a:t>
            </a:r>
            <a:r>
              <a:rPr sz="3000" spc="3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000" spc="180" dirty="0">
                <a:solidFill>
                  <a:srgbClr val="212121"/>
                </a:solidFill>
                <a:latin typeface="Arial"/>
                <a:cs typeface="Arial"/>
              </a:rPr>
              <a:t>Department	</a:t>
            </a:r>
            <a:r>
              <a:rPr sz="3000" spc="140" dirty="0">
                <a:solidFill>
                  <a:srgbClr val="212121"/>
                </a:solidFill>
                <a:latin typeface="Arial"/>
                <a:cs typeface="Arial"/>
              </a:rPr>
              <a:t>of</a:t>
            </a:r>
            <a:r>
              <a:rPr sz="3000" spc="12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000" spc="90" dirty="0">
                <a:solidFill>
                  <a:srgbClr val="212121"/>
                </a:solidFill>
                <a:latin typeface="Arial"/>
                <a:cs typeface="Arial"/>
              </a:rPr>
              <a:t>Justice  </a:t>
            </a:r>
            <a:r>
              <a:rPr sz="3000" spc="130" dirty="0">
                <a:solidFill>
                  <a:srgbClr val="212121"/>
                </a:solidFill>
                <a:latin typeface="Arial"/>
                <a:cs typeface="Arial"/>
              </a:rPr>
              <a:t>August	</a:t>
            </a:r>
            <a:r>
              <a:rPr sz="3000" spc="105" dirty="0">
                <a:solidFill>
                  <a:srgbClr val="212121"/>
                </a:solidFill>
                <a:latin typeface="Arial"/>
                <a:cs typeface="Arial"/>
              </a:rPr>
              <a:t>7,	</a:t>
            </a:r>
            <a:r>
              <a:rPr sz="3000" spc="155" dirty="0">
                <a:solidFill>
                  <a:srgbClr val="212121"/>
                </a:solidFill>
                <a:latin typeface="Arial"/>
                <a:cs typeface="Arial"/>
              </a:rPr>
              <a:t>2018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6820" y="1985114"/>
            <a:ext cx="8545195" cy="0"/>
          </a:xfrm>
          <a:custGeom>
            <a:avLst/>
            <a:gdLst/>
            <a:ahLst/>
            <a:cxnLst/>
            <a:rect l="l" t="t" r="r" b="b"/>
            <a:pathLst>
              <a:path w="8545195">
                <a:moveTo>
                  <a:pt x="0" y="0"/>
                </a:moveTo>
                <a:lnTo>
                  <a:pt x="8544743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9026" y="6822613"/>
            <a:ext cx="8496300" cy="0"/>
          </a:xfrm>
          <a:custGeom>
            <a:avLst/>
            <a:gdLst/>
            <a:ahLst/>
            <a:cxnLst/>
            <a:rect l="l" t="t" r="r" b="b"/>
            <a:pathLst>
              <a:path w="8496300">
                <a:moveTo>
                  <a:pt x="0" y="0"/>
                </a:moveTo>
                <a:lnTo>
                  <a:pt x="8495916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17363" y="716467"/>
            <a:ext cx="7240270" cy="11245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210"/>
              </a:spcBef>
            </a:pPr>
            <a:r>
              <a:rPr sz="1650" b="1" spc="5" dirty="0">
                <a:solidFill>
                  <a:srgbClr val="131A44"/>
                </a:solidFill>
                <a:latin typeface="Times New Roman"/>
                <a:cs typeface="Times New Roman"/>
              </a:rPr>
              <a:t>U.S. </a:t>
            </a:r>
            <a:r>
              <a:rPr sz="1650" b="1" spc="0" dirty="0">
                <a:solidFill>
                  <a:srgbClr val="131A44"/>
                </a:solidFill>
                <a:latin typeface="Times New Roman"/>
                <a:cs typeface="Times New Roman"/>
              </a:rPr>
              <a:t>Department </a:t>
            </a:r>
            <a:r>
              <a:rPr sz="1650" b="1" spc="15" dirty="0">
                <a:solidFill>
                  <a:srgbClr val="131A44"/>
                </a:solidFill>
                <a:latin typeface="Times New Roman"/>
                <a:cs typeface="Times New Roman"/>
              </a:rPr>
              <a:t>of</a:t>
            </a:r>
            <a:r>
              <a:rPr sz="1650" b="1" spc="-95" dirty="0">
                <a:solidFill>
                  <a:srgbClr val="131A44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31A44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5" dirty="0">
                <a:solidFill>
                  <a:srgbClr val="131A44"/>
                </a:solidFill>
                <a:latin typeface="Times New Roman"/>
                <a:cs typeface="Times New Roman"/>
              </a:rPr>
              <a:t>Civil Rights</a:t>
            </a:r>
            <a:r>
              <a:rPr sz="1650" spc="175" dirty="0">
                <a:solidFill>
                  <a:srgbClr val="131A44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31A44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1986280">
              <a:lnSpc>
                <a:spcPct val="100000"/>
              </a:lnSpc>
              <a:spcBef>
                <a:spcPts val="1350"/>
              </a:spcBef>
              <a:tabLst>
                <a:tab pos="3551554" algn="l"/>
                <a:tab pos="5174615" algn="l"/>
                <a:tab pos="6548120" algn="l"/>
              </a:tabLst>
            </a:pPr>
            <a:r>
              <a:rPr sz="2500" spc="25" dirty="0">
                <a:solidFill>
                  <a:srgbClr val="1A1A1A"/>
                </a:solidFill>
                <a:latin typeface="Arial"/>
                <a:cs typeface="Arial"/>
              </a:rPr>
              <a:t>SERVIC</a:t>
            </a:r>
            <a:r>
              <a:rPr sz="2500" spc="30" dirty="0">
                <a:solidFill>
                  <a:srgbClr val="1A1A1A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500" spc="85" dirty="0">
                <a:solidFill>
                  <a:srgbClr val="1A1A1A"/>
                </a:solidFill>
                <a:latin typeface="Arial"/>
                <a:cs typeface="Arial"/>
              </a:rPr>
              <a:t>ANIMAL</a:t>
            </a:r>
            <a:r>
              <a:rPr sz="2500" spc="100" dirty="0">
                <a:solidFill>
                  <a:srgbClr val="1A1A1A"/>
                </a:solidFill>
                <a:latin typeface="Arial"/>
                <a:cs typeface="Arial"/>
              </a:rPr>
              <a:t>S</a:t>
            </a:r>
            <a:r>
              <a:rPr sz="250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600" spc="105" dirty="0">
                <a:solidFill>
                  <a:srgbClr val="1A1A1A"/>
                </a:solidFill>
                <a:latin typeface="Arial"/>
                <a:cs typeface="Arial"/>
              </a:rPr>
              <a:t>an</a:t>
            </a:r>
            <a:r>
              <a:rPr sz="2600" spc="110" dirty="0">
                <a:solidFill>
                  <a:srgbClr val="1A1A1A"/>
                </a:solidFill>
                <a:latin typeface="Arial"/>
                <a:cs typeface="Arial"/>
              </a:rPr>
              <a:t>d</a:t>
            </a:r>
            <a:r>
              <a:rPr sz="2600" spc="28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500" spc="75" dirty="0">
                <a:solidFill>
                  <a:srgbClr val="1A1A1A"/>
                </a:solidFill>
                <a:latin typeface="Arial"/>
                <a:cs typeface="Arial"/>
              </a:rPr>
              <a:t>th</a:t>
            </a:r>
            <a:r>
              <a:rPr sz="2500" spc="105" dirty="0">
                <a:solidFill>
                  <a:srgbClr val="1A1A1A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500" spc="60" dirty="0">
                <a:solidFill>
                  <a:srgbClr val="1A1A1A"/>
                </a:solidFill>
                <a:latin typeface="Arial"/>
                <a:cs typeface="Arial"/>
              </a:rPr>
              <a:t>ADA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0346" y="2112134"/>
            <a:ext cx="5728335" cy="598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16555" algn="l"/>
              </a:tabLst>
            </a:pPr>
            <a:r>
              <a:rPr sz="3750" spc="90" dirty="0">
                <a:solidFill>
                  <a:srgbClr val="1A1A1A"/>
                </a:solidFill>
                <a:latin typeface="Arial"/>
                <a:cs typeface="Arial"/>
              </a:rPr>
              <a:t>Reasonable	</a:t>
            </a:r>
            <a:r>
              <a:rPr sz="3750" spc="155" dirty="0">
                <a:solidFill>
                  <a:srgbClr val="1A1A1A"/>
                </a:solidFill>
                <a:latin typeface="Arial"/>
                <a:cs typeface="Arial"/>
              </a:rPr>
              <a:t>Modification</a:t>
            </a:r>
            <a:endParaRPr sz="37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1219" y="2813276"/>
            <a:ext cx="215265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6415" algn="l"/>
              </a:tabLst>
            </a:pPr>
            <a:r>
              <a:rPr sz="3400" spc="-40" dirty="0">
                <a:solidFill>
                  <a:srgbClr val="BF3128"/>
                </a:solidFill>
                <a:latin typeface="Arial"/>
                <a:cs typeface="Arial"/>
              </a:rPr>
              <a:t>□	</a:t>
            </a:r>
            <a:r>
              <a:rPr sz="2150" spc="40" dirty="0">
                <a:solidFill>
                  <a:srgbClr val="1A1A1A"/>
                </a:solidFill>
                <a:latin typeface="Arial"/>
                <a:cs typeface="Arial"/>
              </a:rPr>
              <a:t>Legal</a:t>
            </a:r>
            <a:r>
              <a:rPr sz="2150" spc="25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55" dirty="0">
                <a:solidFill>
                  <a:srgbClr val="1A1A1A"/>
                </a:solidFill>
                <a:latin typeface="Arial"/>
                <a:cs typeface="Arial"/>
              </a:rPr>
              <a:t>Basis:</a:t>
            </a:r>
            <a:endParaRPr sz="2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51970" y="2972337"/>
            <a:ext cx="444690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00605" algn="l"/>
              </a:tabLst>
            </a:pPr>
            <a:r>
              <a:rPr sz="2150" spc="65" dirty="0">
                <a:solidFill>
                  <a:srgbClr val="1A1A1A"/>
                </a:solidFill>
                <a:latin typeface="Arial"/>
                <a:cs typeface="Arial"/>
              </a:rPr>
              <a:t>General</a:t>
            </a:r>
            <a:r>
              <a:rPr sz="2150" spc="35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35" dirty="0">
                <a:solidFill>
                  <a:srgbClr val="1A1A1A"/>
                </a:solidFill>
                <a:latin typeface="Arial"/>
                <a:cs typeface="Arial"/>
              </a:rPr>
              <a:t>Rule</a:t>
            </a:r>
            <a:r>
              <a:rPr sz="2150" spc="23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25" dirty="0">
                <a:solidFill>
                  <a:srgbClr val="1A1A1A"/>
                </a:solidFill>
                <a:latin typeface="Arial"/>
                <a:cs typeface="Arial"/>
              </a:rPr>
              <a:t>in	</a:t>
            </a:r>
            <a:r>
              <a:rPr sz="2150" spc="-5" dirty="0">
                <a:solidFill>
                  <a:srgbClr val="1A1A1A"/>
                </a:solidFill>
                <a:latin typeface="Arial"/>
                <a:cs typeface="Arial"/>
              </a:rPr>
              <a:t>ADA</a:t>
            </a:r>
            <a:r>
              <a:rPr sz="2150" spc="16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14" dirty="0">
                <a:solidFill>
                  <a:srgbClr val="1A1A1A"/>
                </a:solidFill>
                <a:latin typeface="Arial"/>
                <a:cs typeface="Arial"/>
              </a:rPr>
              <a:t>regulation: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95402" y="3357138"/>
            <a:ext cx="7654925" cy="26168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7305" marR="5080" indent="-15240">
              <a:lnSpc>
                <a:spcPct val="98700"/>
              </a:lnSpc>
              <a:spcBef>
                <a:spcPts val="135"/>
              </a:spcBef>
              <a:tabLst>
                <a:tab pos="1654810" algn="l"/>
                <a:tab pos="2073910" algn="l"/>
                <a:tab pos="3146425" algn="l"/>
                <a:tab pos="3589654" algn="l"/>
                <a:tab pos="6050280" algn="l"/>
                <a:tab pos="6299835" algn="l"/>
                <a:tab pos="6880225" algn="l"/>
              </a:tabLst>
            </a:pPr>
            <a:r>
              <a:rPr sz="2150" spc="150" dirty="0">
                <a:solidFill>
                  <a:srgbClr val="1A1A1A"/>
                </a:solidFill>
                <a:latin typeface="Arial"/>
                <a:cs typeface="Arial"/>
              </a:rPr>
              <a:t>"A</a:t>
            </a:r>
            <a:r>
              <a:rPr sz="2150" spc="26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85" dirty="0">
                <a:solidFill>
                  <a:srgbClr val="1A1A1A"/>
                </a:solidFill>
                <a:latin typeface="Arial"/>
                <a:cs typeface="Arial"/>
              </a:rPr>
              <a:t>public</a:t>
            </a:r>
            <a:r>
              <a:rPr sz="2150" spc="29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accommodation	</a:t>
            </a:r>
            <a:r>
              <a:rPr sz="2150" spc="65" dirty="0">
                <a:solidFill>
                  <a:srgbClr val="1A1A1A"/>
                </a:solidFill>
                <a:latin typeface="Arial"/>
                <a:cs typeface="Arial"/>
              </a:rPr>
              <a:t>shall </a:t>
            </a:r>
            <a:r>
              <a:rPr sz="2150" spc="125" dirty="0">
                <a:solidFill>
                  <a:srgbClr val="1A1A1A"/>
                </a:solidFill>
                <a:latin typeface="Arial"/>
                <a:cs typeface="Arial"/>
              </a:rPr>
              <a:t>make </a:t>
            </a: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reasonable 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modifications </a:t>
            </a:r>
            <a:r>
              <a:rPr sz="2150" spc="90" dirty="0">
                <a:solidFill>
                  <a:srgbClr val="1A1A1A"/>
                </a:solidFill>
                <a:latin typeface="Arial"/>
                <a:cs typeface="Arial"/>
              </a:rPr>
              <a:t>in </a:t>
            </a: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policies, </a:t>
            </a:r>
            <a:r>
              <a:rPr sz="2150" spc="90" dirty="0">
                <a:solidFill>
                  <a:srgbClr val="1A1A1A"/>
                </a:solidFill>
                <a:latin typeface="Arial"/>
                <a:cs typeface="Arial"/>
              </a:rPr>
              <a:t>practices, </a:t>
            </a:r>
            <a:r>
              <a:rPr sz="2150" spc="2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or</a:t>
            </a:r>
            <a:r>
              <a:rPr sz="2150" spc="27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85" dirty="0">
                <a:solidFill>
                  <a:srgbClr val="1A1A1A"/>
                </a:solidFill>
                <a:latin typeface="Arial"/>
                <a:cs typeface="Arial"/>
              </a:rPr>
              <a:t>procedures	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when  </a:t>
            </a:r>
            <a:r>
              <a:rPr sz="2150" spc="65" dirty="0">
                <a:solidFill>
                  <a:srgbClr val="1A1A1A"/>
                </a:solidFill>
                <a:latin typeface="Arial"/>
                <a:cs typeface="Arial"/>
              </a:rPr>
              <a:t>necessary </a:t>
            </a:r>
            <a:r>
              <a:rPr sz="2150" spc="55" dirty="0">
                <a:solidFill>
                  <a:srgbClr val="1A1A1A"/>
                </a:solidFill>
                <a:latin typeface="Arial"/>
                <a:cs typeface="Arial"/>
              </a:rPr>
              <a:t>to </a:t>
            </a:r>
            <a:r>
              <a:rPr sz="2150" spc="110" dirty="0">
                <a:solidFill>
                  <a:srgbClr val="1A1A1A"/>
                </a:solidFill>
                <a:latin typeface="Arial"/>
                <a:cs typeface="Arial"/>
              </a:rPr>
              <a:t>afford </a:t>
            </a:r>
            <a:r>
              <a:rPr sz="2150" spc="85" dirty="0">
                <a:solidFill>
                  <a:srgbClr val="1A1A1A"/>
                </a:solidFill>
                <a:latin typeface="Arial"/>
                <a:cs typeface="Arial"/>
              </a:rPr>
              <a:t>goods, </a:t>
            </a:r>
            <a:r>
              <a:rPr sz="2150" spc="80" dirty="0">
                <a:solidFill>
                  <a:srgbClr val="1A1A1A"/>
                </a:solidFill>
                <a:latin typeface="Arial"/>
                <a:cs typeface="Arial"/>
              </a:rPr>
              <a:t>services,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facilities, </a:t>
            </a:r>
            <a:r>
              <a:rPr sz="2150" spc="90" dirty="0">
                <a:solidFill>
                  <a:srgbClr val="1A1A1A"/>
                </a:solidFill>
                <a:latin typeface="Arial"/>
                <a:cs typeface="Arial"/>
              </a:rPr>
              <a:t>privileges 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advantages,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or </a:t>
            </a:r>
            <a:r>
              <a:rPr sz="2150" spc="114" dirty="0">
                <a:solidFill>
                  <a:srgbClr val="1A1A1A"/>
                </a:solidFill>
                <a:latin typeface="Arial"/>
                <a:cs typeface="Arial"/>
              </a:rPr>
              <a:t>accommodations </a:t>
            </a:r>
            <a:r>
              <a:rPr sz="2150" spc="90" dirty="0">
                <a:solidFill>
                  <a:srgbClr val="1A1A1A"/>
                </a:solidFill>
                <a:latin typeface="Arial"/>
                <a:cs typeface="Arial"/>
              </a:rPr>
              <a:t>to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individuals </a:t>
            </a:r>
            <a:r>
              <a:rPr sz="2150" spc="130" dirty="0">
                <a:solidFill>
                  <a:srgbClr val="1A1A1A"/>
                </a:solidFill>
                <a:latin typeface="Arial"/>
                <a:cs typeface="Arial"/>
              </a:rPr>
              <a:t>with  </a:t>
            </a:r>
            <a:r>
              <a:rPr sz="2150" spc="85" dirty="0">
                <a:solidFill>
                  <a:srgbClr val="1A1A1A"/>
                </a:solidFill>
                <a:latin typeface="Arial"/>
                <a:cs typeface="Arial"/>
              </a:rPr>
              <a:t>disabilities,	</a:t>
            </a:r>
            <a:r>
              <a:rPr sz="2150" spc="60" dirty="0">
                <a:solidFill>
                  <a:srgbClr val="1A1A1A"/>
                </a:solidFill>
                <a:latin typeface="Arial"/>
                <a:cs typeface="Arial"/>
              </a:rPr>
              <a:t>unless</a:t>
            </a:r>
            <a:r>
              <a:rPr sz="2150" spc="30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60" dirty="0">
                <a:solidFill>
                  <a:srgbClr val="1A1A1A"/>
                </a:solidFill>
                <a:latin typeface="Arial"/>
                <a:cs typeface="Arial"/>
              </a:rPr>
              <a:t>the	</a:t>
            </a: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public</a:t>
            </a:r>
            <a:r>
              <a:rPr sz="2150" spc="36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accommodation	</a:t>
            </a:r>
            <a:r>
              <a:rPr sz="2150" spc="65" dirty="0">
                <a:solidFill>
                  <a:srgbClr val="1A1A1A"/>
                </a:solidFill>
                <a:latin typeface="Arial"/>
                <a:cs typeface="Arial"/>
              </a:rPr>
              <a:t>can  </a:t>
            </a:r>
            <a:r>
              <a:rPr sz="2150" spc="125" dirty="0">
                <a:solidFill>
                  <a:srgbClr val="1A1A1A"/>
                </a:solidFill>
                <a:latin typeface="Arial"/>
                <a:cs typeface="Arial"/>
              </a:rPr>
              <a:t>demonstrate </a:t>
            </a:r>
            <a:r>
              <a:rPr sz="2150" spc="160" dirty="0">
                <a:solidFill>
                  <a:srgbClr val="1A1A1A"/>
                </a:solidFill>
                <a:latin typeface="Arial"/>
                <a:cs typeface="Arial"/>
              </a:rPr>
              <a:t>that </a:t>
            </a:r>
            <a:r>
              <a:rPr sz="2150" spc="114" dirty="0">
                <a:solidFill>
                  <a:srgbClr val="1A1A1A"/>
                </a:solidFill>
                <a:latin typeface="Arial"/>
                <a:cs typeface="Arial"/>
              </a:rPr>
              <a:t>making</a:t>
            </a:r>
            <a:r>
              <a:rPr sz="2150" spc="68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the</a:t>
            </a:r>
            <a:r>
              <a:rPr sz="2150" spc="3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modifications	</a:t>
            </a:r>
            <a:r>
              <a:rPr sz="2150" spc="90" dirty="0">
                <a:solidFill>
                  <a:srgbClr val="1A1A1A"/>
                </a:solidFill>
                <a:latin typeface="Arial"/>
                <a:cs typeface="Arial"/>
              </a:rPr>
              <a:t>would  </a:t>
            </a:r>
            <a:r>
              <a:rPr sz="2150" spc="114" dirty="0">
                <a:solidFill>
                  <a:srgbClr val="1A1A1A"/>
                </a:solidFill>
                <a:latin typeface="Arial"/>
                <a:cs typeface="Arial"/>
              </a:rPr>
              <a:t>fundamentally	alter </a:t>
            </a:r>
            <a:r>
              <a:rPr sz="2150" spc="140" dirty="0">
                <a:solidFill>
                  <a:srgbClr val="1A1A1A"/>
                </a:solidFill>
                <a:latin typeface="Arial"/>
                <a:cs typeface="Arial"/>
              </a:rPr>
              <a:t>the </a:t>
            </a:r>
            <a:r>
              <a:rPr sz="2150" spc="125" dirty="0">
                <a:solidFill>
                  <a:srgbClr val="1A1A1A"/>
                </a:solidFill>
                <a:latin typeface="Arial"/>
                <a:cs typeface="Arial"/>
              </a:rPr>
              <a:t>nature </a:t>
            </a:r>
            <a:r>
              <a:rPr sz="2150" spc="110" dirty="0">
                <a:solidFill>
                  <a:srgbClr val="1A1A1A"/>
                </a:solidFill>
                <a:latin typeface="Arial"/>
                <a:cs typeface="Arial"/>
              </a:rPr>
              <a:t>of </a:t>
            </a:r>
            <a:r>
              <a:rPr sz="2150" spc="125" dirty="0">
                <a:solidFill>
                  <a:srgbClr val="1A1A1A"/>
                </a:solidFill>
                <a:latin typeface="Arial"/>
                <a:cs typeface="Arial"/>
              </a:rPr>
              <a:t>the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goods, </a:t>
            </a:r>
            <a:r>
              <a:rPr sz="2150" spc="90" dirty="0">
                <a:solidFill>
                  <a:srgbClr val="1A1A1A"/>
                </a:solidFill>
                <a:latin typeface="Arial"/>
                <a:cs typeface="Arial"/>
              </a:rPr>
              <a:t>services,  </a:t>
            </a:r>
            <a:r>
              <a:rPr sz="2150" spc="85" dirty="0">
                <a:solidFill>
                  <a:srgbClr val="1A1A1A"/>
                </a:solidFill>
                <a:latin typeface="Arial"/>
                <a:cs typeface="Arial"/>
              </a:rPr>
              <a:t>facilities,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privileges,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advantages,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or</a:t>
            </a:r>
            <a:r>
              <a:rPr sz="2150" spc="27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50" dirty="0">
                <a:solidFill>
                  <a:srgbClr val="1A1A1A"/>
                </a:solidFill>
                <a:latin typeface="Arial"/>
                <a:cs typeface="Arial"/>
              </a:rPr>
              <a:t>accommodations."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3465" y="701197"/>
            <a:ext cx="2517775" cy="563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0">
              <a:lnSpc>
                <a:spcPct val="106900"/>
              </a:lnSpc>
              <a:spcBef>
                <a:spcPts val="95"/>
              </a:spcBef>
            </a:pPr>
            <a:r>
              <a:rPr sz="1650" spc="5" dirty="0">
                <a:solidFill>
                  <a:srgbClr val="11183F"/>
                </a:solidFill>
                <a:latin typeface="Times New Roman"/>
                <a:cs typeface="Times New Roman"/>
              </a:rPr>
              <a:t>U.S. </a:t>
            </a:r>
            <a:r>
              <a:rPr sz="1650" spc="85" dirty="0">
                <a:solidFill>
                  <a:srgbClr val="11183F"/>
                </a:solidFill>
                <a:latin typeface="Times New Roman"/>
                <a:cs typeface="Times New Roman"/>
              </a:rPr>
              <a:t>Department </a:t>
            </a:r>
            <a:r>
              <a:rPr sz="1650" dirty="0">
                <a:solidFill>
                  <a:srgbClr val="11183F"/>
                </a:solidFill>
                <a:latin typeface="Times New Roman"/>
                <a:cs typeface="Times New Roman"/>
              </a:rPr>
              <a:t>of </a:t>
            </a:r>
            <a:r>
              <a:rPr sz="1650" spc="60" dirty="0">
                <a:solidFill>
                  <a:srgbClr val="11183F"/>
                </a:solidFill>
                <a:latin typeface="Times New Roman"/>
                <a:cs typeface="Times New Roman"/>
              </a:rPr>
              <a:t>Justice  </a:t>
            </a:r>
            <a:r>
              <a:rPr sz="1650" spc="10" dirty="0">
                <a:solidFill>
                  <a:srgbClr val="11183F"/>
                </a:solidFill>
                <a:latin typeface="Times New Roman"/>
                <a:cs typeface="Times New Roman"/>
              </a:rPr>
              <a:t>Civil </a:t>
            </a:r>
            <a:r>
              <a:rPr sz="1650" spc="5" dirty="0">
                <a:solidFill>
                  <a:srgbClr val="11183F"/>
                </a:solidFill>
                <a:latin typeface="Times New Roman"/>
                <a:cs typeface="Times New Roman"/>
              </a:rPr>
              <a:t>Rights</a:t>
            </a:r>
            <a:r>
              <a:rPr sz="1650" spc="125" dirty="0">
                <a:solidFill>
                  <a:srgbClr val="11183F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1183F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14345">
              <a:lnSpc>
                <a:spcPct val="100000"/>
              </a:lnSpc>
              <a:spcBef>
                <a:spcPts val="105"/>
              </a:spcBef>
              <a:tabLst>
                <a:tab pos="4578985" algn="l"/>
                <a:tab pos="6202680" algn="l"/>
                <a:tab pos="7575550" algn="l"/>
              </a:tabLst>
            </a:pPr>
            <a:r>
              <a:rPr spc="50" dirty="0"/>
              <a:t>SERVIC</a:t>
            </a:r>
            <a:r>
              <a:rPr spc="60" dirty="0"/>
              <a:t>E</a:t>
            </a:r>
            <a:r>
              <a:rPr dirty="0"/>
              <a:t>	</a:t>
            </a:r>
            <a:r>
              <a:rPr spc="110" dirty="0"/>
              <a:t>ANIMAL</a:t>
            </a:r>
            <a:r>
              <a:rPr spc="125" dirty="0"/>
              <a:t>S</a:t>
            </a:r>
            <a:r>
              <a:rPr dirty="0"/>
              <a:t>	</a:t>
            </a:r>
            <a:r>
              <a:rPr sz="2550" spc="130" dirty="0"/>
              <a:t>an</a:t>
            </a:r>
            <a:r>
              <a:rPr sz="2550" spc="135" dirty="0"/>
              <a:t>d</a:t>
            </a:r>
            <a:r>
              <a:rPr sz="2550" spc="300" dirty="0"/>
              <a:t> </a:t>
            </a:r>
            <a:r>
              <a:rPr spc="95" dirty="0"/>
              <a:t>th</a:t>
            </a:r>
            <a:r>
              <a:rPr spc="130" dirty="0"/>
              <a:t>e</a:t>
            </a:r>
            <a:r>
              <a:rPr dirty="0"/>
              <a:t>	</a:t>
            </a:r>
            <a:r>
              <a:rPr spc="95" dirty="0"/>
              <a:t>ADA</a:t>
            </a:r>
            <a:endParaRPr sz="255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09220" marR="5080" indent="2540">
              <a:lnSpc>
                <a:spcPct val="87700"/>
              </a:lnSpc>
              <a:spcBef>
                <a:spcPts val="635"/>
              </a:spcBef>
              <a:tabLst>
                <a:tab pos="3145790" algn="l"/>
                <a:tab pos="3234690" algn="l"/>
                <a:tab pos="3834765" algn="l"/>
                <a:tab pos="4415155" algn="l"/>
                <a:tab pos="7700645" algn="l"/>
              </a:tabLst>
            </a:pPr>
            <a:r>
              <a:rPr b="1" spc="125" dirty="0">
                <a:latin typeface="Arial"/>
                <a:cs typeface="Arial"/>
              </a:rPr>
              <a:t>Basic</a:t>
            </a:r>
            <a:r>
              <a:rPr b="1" spc="260" dirty="0">
                <a:latin typeface="Arial"/>
                <a:cs typeface="Arial"/>
              </a:rPr>
              <a:t> </a:t>
            </a:r>
            <a:r>
              <a:rPr sz="3550" b="1" spc="240" dirty="0">
                <a:latin typeface="Arial"/>
                <a:cs typeface="Arial"/>
              </a:rPr>
              <a:t>Rule:		</a:t>
            </a:r>
            <a:r>
              <a:rPr spc="-145" dirty="0"/>
              <a:t>A </a:t>
            </a:r>
            <a:r>
              <a:rPr spc="100" dirty="0"/>
              <a:t>public  </a:t>
            </a:r>
            <a:r>
              <a:rPr spc="150" dirty="0"/>
              <a:t>accommodation	</a:t>
            </a:r>
            <a:r>
              <a:rPr spc="100" dirty="0"/>
              <a:t>shall </a:t>
            </a:r>
            <a:r>
              <a:rPr spc="204" dirty="0"/>
              <a:t>modify </a:t>
            </a:r>
            <a:r>
              <a:rPr spc="135" dirty="0"/>
              <a:t>its  </a:t>
            </a:r>
            <a:r>
              <a:rPr spc="105" dirty="0"/>
              <a:t>policies,</a:t>
            </a:r>
            <a:r>
              <a:rPr spc="475" dirty="0"/>
              <a:t> </a:t>
            </a:r>
            <a:r>
              <a:rPr spc="130" dirty="0"/>
              <a:t>practices,	</a:t>
            </a:r>
            <a:r>
              <a:rPr spc="135" dirty="0"/>
              <a:t>or</a:t>
            </a:r>
            <a:r>
              <a:rPr spc="450" dirty="0"/>
              <a:t> </a:t>
            </a:r>
            <a:r>
              <a:rPr spc="114" dirty="0"/>
              <a:t>procedures	</a:t>
            </a:r>
            <a:r>
              <a:rPr spc="100" dirty="0"/>
              <a:t>to  </a:t>
            </a:r>
            <a:r>
              <a:rPr spc="225" dirty="0"/>
              <a:t>permit the </a:t>
            </a:r>
            <a:r>
              <a:rPr spc="75" dirty="0"/>
              <a:t>use </a:t>
            </a:r>
            <a:r>
              <a:rPr spc="50" dirty="0"/>
              <a:t>of </a:t>
            </a:r>
            <a:r>
              <a:rPr spc="-60" dirty="0"/>
              <a:t>a </a:t>
            </a:r>
            <a:r>
              <a:rPr spc="110" dirty="0"/>
              <a:t>service </a:t>
            </a:r>
            <a:r>
              <a:rPr spc="165" dirty="0"/>
              <a:t>animal </a:t>
            </a:r>
            <a:r>
              <a:rPr spc="125" dirty="0"/>
              <a:t>by  </a:t>
            </a:r>
            <a:r>
              <a:rPr spc="114" dirty="0"/>
              <a:t>an</a:t>
            </a:r>
            <a:r>
              <a:rPr spc="305" dirty="0"/>
              <a:t> </a:t>
            </a:r>
            <a:r>
              <a:rPr spc="155" dirty="0"/>
              <a:t>individual	</a:t>
            </a:r>
            <a:r>
              <a:rPr spc="200" dirty="0"/>
              <a:t>with </a:t>
            </a:r>
            <a:r>
              <a:rPr spc="-60" dirty="0"/>
              <a:t>a</a:t>
            </a:r>
            <a:r>
              <a:rPr spc="400" dirty="0"/>
              <a:t> </a:t>
            </a:r>
            <a:r>
              <a:rPr spc="150" dirty="0"/>
              <a:t>disability.</a:t>
            </a:r>
            <a:endParaRPr sz="3550">
              <a:latin typeface="Arial"/>
              <a:cs typeface="Arial"/>
            </a:endParaRPr>
          </a:p>
          <a:p>
            <a:pPr marL="110489" marR="225425" indent="1270">
              <a:lnSpc>
                <a:spcPct val="87700"/>
              </a:lnSpc>
              <a:spcBef>
                <a:spcPts val="830"/>
              </a:spcBef>
              <a:tabLst>
                <a:tab pos="1774189" algn="l"/>
                <a:tab pos="2383155" algn="l"/>
                <a:tab pos="3248025" algn="l"/>
                <a:tab pos="4290695" algn="l"/>
                <a:tab pos="5608955" algn="l"/>
                <a:tab pos="5643245" algn="l"/>
                <a:tab pos="7882255" algn="l"/>
              </a:tabLst>
            </a:pPr>
            <a:r>
              <a:rPr sz="3550" b="1" spc="240" dirty="0">
                <a:latin typeface="Arial"/>
                <a:cs typeface="Arial"/>
              </a:rPr>
              <a:t>Rule</a:t>
            </a:r>
            <a:r>
              <a:rPr sz="3550" b="1" spc="310" dirty="0">
                <a:latin typeface="Arial"/>
                <a:cs typeface="Arial"/>
              </a:rPr>
              <a:t> </a:t>
            </a:r>
            <a:r>
              <a:rPr sz="3550" b="1" spc="210" dirty="0">
                <a:latin typeface="Arial"/>
                <a:cs typeface="Arial"/>
              </a:rPr>
              <a:t>of</a:t>
            </a:r>
            <a:r>
              <a:rPr sz="3550" b="1" spc="325" dirty="0">
                <a:latin typeface="Arial"/>
                <a:cs typeface="Arial"/>
              </a:rPr>
              <a:t> </a:t>
            </a:r>
            <a:r>
              <a:rPr sz="3550" b="1" spc="300" dirty="0">
                <a:latin typeface="Arial"/>
                <a:cs typeface="Arial"/>
              </a:rPr>
              <a:t>Thumb:	</a:t>
            </a:r>
            <a:r>
              <a:rPr spc="75" dirty="0"/>
              <a:t>Allow		</a:t>
            </a:r>
            <a:r>
              <a:rPr spc="110" dirty="0"/>
              <a:t>service  </a:t>
            </a:r>
            <a:r>
              <a:rPr spc="170" dirty="0"/>
              <a:t>anima</a:t>
            </a:r>
            <a:r>
              <a:rPr spc="65" dirty="0"/>
              <a:t>l</a:t>
            </a:r>
            <a:r>
              <a:rPr dirty="0"/>
              <a:t>	</a:t>
            </a:r>
            <a:r>
              <a:rPr spc="80" dirty="0"/>
              <a:t>t</a:t>
            </a:r>
            <a:r>
              <a:rPr spc="175" dirty="0"/>
              <a:t>o</a:t>
            </a:r>
            <a:r>
              <a:rPr dirty="0"/>
              <a:t>	</a:t>
            </a:r>
            <a:r>
              <a:rPr spc="110" dirty="0"/>
              <a:t>g</a:t>
            </a:r>
            <a:r>
              <a:rPr spc="114" dirty="0"/>
              <a:t>o</a:t>
            </a:r>
            <a:r>
              <a:rPr dirty="0"/>
              <a:t>	</a:t>
            </a:r>
            <a:r>
              <a:rPr spc="170" dirty="0"/>
              <a:t>anywher</a:t>
            </a:r>
            <a:r>
              <a:rPr spc="175" dirty="0"/>
              <a:t>e</a:t>
            </a:r>
            <a:r>
              <a:rPr dirty="0"/>
              <a:t>	</a:t>
            </a:r>
            <a:r>
              <a:rPr spc="195" dirty="0"/>
              <a:t>member</a:t>
            </a:r>
            <a:r>
              <a:rPr spc="155" dirty="0"/>
              <a:t>s</a:t>
            </a:r>
            <a:r>
              <a:rPr dirty="0"/>
              <a:t>	</a:t>
            </a:r>
            <a:r>
              <a:rPr spc="100" dirty="0"/>
              <a:t>of  </a:t>
            </a:r>
            <a:r>
              <a:rPr spc="114" dirty="0"/>
              <a:t>public</a:t>
            </a:r>
            <a:r>
              <a:rPr spc="430" dirty="0"/>
              <a:t> </a:t>
            </a:r>
            <a:r>
              <a:rPr spc="90" dirty="0"/>
              <a:t>go</a:t>
            </a:r>
            <a:endParaRPr sz="3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026" y="2678366"/>
            <a:ext cx="3124935" cy="33349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413" y="29"/>
            <a:ext cx="6356985" cy="0"/>
          </a:xfrm>
          <a:custGeom>
            <a:avLst/>
            <a:gdLst/>
            <a:ahLst/>
            <a:cxnLst/>
            <a:rect l="l" t="t" r="r" b="b"/>
            <a:pathLst>
              <a:path w="6356985">
                <a:moveTo>
                  <a:pt x="0" y="0"/>
                </a:moveTo>
                <a:lnTo>
                  <a:pt x="6356678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1233" y="1979006"/>
            <a:ext cx="8545195" cy="0"/>
          </a:xfrm>
          <a:custGeom>
            <a:avLst/>
            <a:gdLst/>
            <a:ahLst/>
            <a:cxnLst/>
            <a:rect l="l" t="t" r="r" b="b"/>
            <a:pathLst>
              <a:path w="8545195">
                <a:moveTo>
                  <a:pt x="0" y="0"/>
                </a:moveTo>
                <a:lnTo>
                  <a:pt x="8544743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3440" y="6813452"/>
            <a:ext cx="8493125" cy="0"/>
          </a:xfrm>
          <a:custGeom>
            <a:avLst/>
            <a:gdLst/>
            <a:ahLst/>
            <a:cxnLst/>
            <a:rect l="l" t="t" r="r" b="b"/>
            <a:pathLst>
              <a:path w="8493125">
                <a:moveTo>
                  <a:pt x="0" y="0"/>
                </a:moveTo>
                <a:lnTo>
                  <a:pt x="8492864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32621" y="716467"/>
            <a:ext cx="7240270" cy="111569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210"/>
              </a:spcBef>
            </a:pPr>
            <a:r>
              <a:rPr sz="1650" b="1" spc="5" dirty="0">
                <a:solidFill>
                  <a:srgbClr val="161C44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61C44"/>
                </a:solidFill>
                <a:latin typeface="Times New Roman"/>
                <a:cs typeface="Times New Roman"/>
              </a:rPr>
              <a:t>of</a:t>
            </a:r>
            <a:r>
              <a:rPr sz="1650" b="1" spc="-185" dirty="0">
                <a:solidFill>
                  <a:srgbClr val="161C44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61C44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10" dirty="0">
                <a:solidFill>
                  <a:srgbClr val="161C44"/>
                </a:solidFill>
                <a:latin typeface="Times New Roman"/>
                <a:cs typeface="Times New Roman"/>
              </a:rPr>
              <a:t>Civil Rights</a:t>
            </a:r>
            <a:r>
              <a:rPr sz="1650" spc="114" dirty="0">
                <a:solidFill>
                  <a:srgbClr val="161C44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61C44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1988820">
              <a:lnSpc>
                <a:spcPct val="100000"/>
              </a:lnSpc>
              <a:spcBef>
                <a:spcPts val="1280"/>
              </a:spcBef>
              <a:tabLst>
                <a:tab pos="3554729" algn="l"/>
                <a:tab pos="5177790" algn="l"/>
                <a:tab pos="6548120" algn="l"/>
              </a:tabLst>
            </a:pPr>
            <a:r>
              <a:rPr sz="2500" spc="25" dirty="0">
                <a:solidFill>
                  <a:srgbClr val="1A1A1A"/>
                </a:solidFill>
                <a:latin typeface="Arial"/>
                <a:cs typeface="Arial"/>
              </a:rPr>
              <a:t>SERVIC</a:t>
            </a:r>
            <a:r>
              <a:rPr sz="2500" spc="30" dirty="0">
                <a:solidFill>
                  <a:srgbClr val="1A1A1A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500" spc="85" dirty="0">
                <a:solidFill>
                  <a:srgbClr val="1A1A1A"/>
                </a:solidFill>
                <a:latin typeface="Arial"/>
                <a:cs typeface="Arial"/>
              </a:rPr>
              <a:t>ANIMAL</a:t>
            </a:r>
            <a:r>
              <a:rPr sz="2500" spc="100" dirty="0">
                <a:solidFill>
                  <a:srgbClr val="1A1A1A"/>
                </a:solidFill>
                <a:latin typeface="Arial"/>
                <a:cs typeface="Arial"/>
              </a:rPr>
              <a:t>S</a:t>
            </a:r>
            <a:r>
              <a:rPr sz="250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600" spc="105" dirty="0">
                <a:solidFill>
                  <a:srgbClr val="1A1A1A"/>
                </a:solidFill>
                <a:latin typeface="Arial"/>
                <a:cs typeface="Arial"/>
              </a:rPr>
              <a:t>an</a:t>
            </a:r>
            <a:r>
              <a:rPr sz="2600" spc="110" dirty="0">
                <a:solidFill>
                  <a:srgbClr val="1A1A1A"/>
                </a:solidFill>
                <a:latin typeface="Arial"/>
                <a:cs typeface="Arial"/>
              </a:rPr>
              <a:t>d</a:t>
            </a:r>
            <a:r>
              <a:rPr sz="2600" spc="28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500" spc="75" dirty="0">
                <a:solidFill>
                  <a:srgbClr val="1A1A1A"/>
                </a:solidFill>
                <a:latin typeface="Arial"/>
                <a:cs typeface="Arial"/>
              </a:rPr>
              <a:t>th</a:t>
            </a:r>
            <a:r>
              <a:rPr sz="2500" spc="105" dirty="0">
                <a:solidFill>
                  <a:srgbClr val="1A1A1A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500" spc="60" dirty="0">
                <a:solidFill>
                  <a:srgbClr val="1A1A1A"/>
                </a:solidFill>
                <a:latin typeface="Arial"/>
                <a:cs typeface="Arial"/>
              </a:rPr>
              <a:t>ADA</a:t>
            </a:r>
            <a:endParaRPr sz="2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21322" y="3331688"/>
            <a:ext cx="4888865" cy="199072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1905">
              <a:lnSpc>
                <a:spcPct val="89700"/>
              </a:lnSpc>
              <a:spcBef>
                <a:spcPts val="395"/>
              </a:spcBef>
              <a:tabLst>
                <a:tab pos="601980" algn="l"/>
                <a:tab pos="1743710" algn="l"/>
                <a:tab pos="1832610" algn="l"/>
                <a:tab pos="2468880" algn="l"/>
                <a:tab pos="3289935" algn="l"/>
                <a:tab pos="3448685" algn="l"/>
                <a:tab pos="3836035" algn="l"/>
                <a:tab pos="4160520" algn="l"/>
                <a:tab pos="4344670" algn="l"/>
              </a:tabLst>
            </a:pPr>
            <a:r>
              <a:rPr sz="2200" spc="55" dirty="0">
                <a:solidFill>
                  <a:srgbClr val="1A1A1A"/>
                </a:solidFill>
                <a:latin typeface="Arial"/>
                <a:cs typeface="Arial"/>
              </a:rPr>
              <a:t>A</a:t>
            </a:r>
            <a:r>
              <a:rPr sz="2200" spc="2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100" dirty="0">
                <a:solidFill>
                  <a:srgbClr val="1A1A1A"/>
                </a:solidFill>
                <a:latin typeface="Arial"/>
                <a:cs typeface="Arial"/>
              </a:rPr>
              <a:t>dog</a:t>
            </a:r>
            <a:r>
              <a:rPr sz="2350" spc="21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200" dirty="0">
                <a:solidFill>
                  <a:srgbClr val="1A1A1A"/>
                </a:solidFill>
                <a:latin typeface="Arial"/>
                <a:cs typeface="Arial"/>
              </a:rPr>
              <a:t>tha</a:t>
            </a:r>
            <a:r>
              <a:rPr sz="2350" spc="114" dirty="0">
                <a:solidFill>
                  <a:srgbClr val="1A1A1A"/>
                </a:solidFill>
                <a:latin typeface="Arial"/>
                <a:cs typeface="Arial"/>
              </a:rPr>
              <a:t>t</a:t>
            </a:r>
            <a:r>
              <a:rPr sz="2350" spc="254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35" dirty="0">
                <a:solidFill>
                  <a:srgbClr val="1A1A1A"/>
                </a:solidFill>
                <a:latin typeface="Arial"/>
                <a:cs typeface="Arial"/>
              </a:rPr>
              <a:t>i</a:t>
            </a:r>
            <a:r>
              <a:rPr sz="2350" spc="100" dirty="0">
                <a:solidFill>
                  <a:srgbClr val="1A1A1A"/>
                </a:solidFill>
                <a:latin typeface="Arial"/>
                <a:cs typeface="Arial"/>
              </a:rPr>
              <a:t>s</a:t>
            </a:r>
            <a:r>
              <a:rPr sz="2350" spc="16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125" dirty="0">
                <a:solidFill>
                  <a:srgbClr val="1A1A1A"/>
                </a:solidFill>
                <a:latin typeface="Arial"/>
                <a:cs typeface="Arial"/>
              </a:rPr>
              <a:t>individuall</a:t>
            </a:r>
            <a:r>
              <a:rPr sz="2350" spc="160" dirty="0">
                <a:solidFill>
                  <a:srgbClr val="1A1A1A"/>
                </a:solidFill>
                <a:latin typeface="Arial"/>
                <a:cs typeface="Arial"/>
              </a:rPr>
              <a:t>y</a:t>
            </a:r>
            <a:r>
              <a:rPr sz="235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350" spc="125" dirty="0">
                <a:solidFill>
                  <a:srgbClr val="1A1A1A"/>
                </a:solidFill>
                <a:latin typeface="Arial"/>
                <a:cs typeface="Arial"/>
              </a:rPr>
              <a:t>trained  </a:t>
            </a:r>
            <a:r>
              <a:rPr sz="2350" spc="130" dirty="0">
                <a:solidFill>
                  <a:srgbClr val="1A1A1A"/>
                </a:solidFill>
                <a:latin typeface="Arial"/>
                <a:cs typeface="Arial"/>
              </a:rPr>
              <a:t>to </a:t>
            </a:r>
            <a:r>
              <a:rPr sz="2350" spc="85" dirty="0">
                <a:solidFill>
                  <a:srgbClr val="1A1A1A"/>
                </a:solidFill>
                <a:latin typeface="Arial"/>
                <a:cs typeface="Arial"/>
              </a:rPr>
              <a:t>do </a:t>
            </a:r>
            <a:r>
              <a:rPr sz="2350" spc="140" dirty="0">
                <a:solidFill>
                  <a:srgbClr val="1A1A1A"/>
                </a:solidFill>
                <a:latin typeface="Arial"/>
                <a:cs typeface="Arial"/>
              </a:rPr>
              <a:t>work</a:t>
            </a:r>
            <a:r>
              <a:rPr sz="2350" spc="70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114" dirty="0">
                <a:solidFill>
                  <a:srgbClr val="1A1A1A"/>
                </a:solidFill>
                <a:latin typeface="Arial"/>
                <a:cs typeface="Arial"/>
              </a:rPr>
              <a:t>or</a:t>
            </a:r>
            <a:r>
              <a:rPr sz="2350" spc="254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150" dirty="0">
                <a:solidFill>
                  <a:srgbClr val="1A1A1A"/>
                </a:solidFill>
                <a:latin typeface="Arial"/>
                <a:cs typeface="Arial"/>
              </a:rPr>
              <a:t>perform	</a:t>
            </a:r>
            <a:r>
              <a:rPr sz="2350" spc="100" dirty="0">
                <a:solidFill>
                  <a:srgbClr val="1A1A1A"/>
                </a:solidFill>
                <a:latin typeface="Arial"/>
                <a:cs typeface="Arial"/>
              </a:rPr>
              <a:t>tasks	</a:t>
            </a:r>
            <a:r>
              <a:rPr sz="2350" spc="80" dirty="0">
                <a:solidFill>
                  <a:srgbClr val="1A1A1A"/>
                </a:solidFill>
                <a:latin typeface="Arial"/>
                <a:cs typeface="Arial"/>
              </a:rPr>
              <a:t>for  </a:t>
            </a:r>
            <a:r>
              <a:rPr sz="2350" spc="100" dirty="0">
                <a:solidFill>
                  <a:srgbClr val="1A1A1A"/>
                </a:solidFill>
                <a:latin typeface="Arial"/>
                <a:cs typeface="Arial"/>
              </a:rPr>
              <a:t>the	</a:t>
            </a:r>
            <a:r>
              <a:rPr sz="2350" spc="125" dirty="0">
                <a:solidFill>
                  <a:srgbClr val="1A1A1A"/>
                </a:solidFill>
                <a:latin typeface="Arial"/>
                <a:cs typeface="Arial"/>
              </a:rPr>
              <a:t>benefit	of</a:t>
            </a:r>
            <a:r>
              <a:rPr sz="2350" spc="21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110" dirty="0">
                <a:solidFill>
                  <a:srgbClr val="1A1A1A"/>
                </a:solidFill>
                <a:latin typeface="Arial"/>
                <a:cs typeface="Arial"/>
              </a:rPr>
              <a:t>an</a:t>
            </a:r>
            <a:r>
              <a:rPr sz="2350" spc="2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114" dirty="0">
                <a:solidFill>
                  <a:srgbClr val="1A1A1A"/>
                </a:solidFill>
                <a:latin typeface="Arial"/>
                <a:cs typeface="Arial"/>
              </a:rPr>
              <a:t>individual	</a:t>
            </a:r>
            <a:r>
              <a:rPr sz="2350" spc="150" dirty="0">
                <a:solidFill>
                  <a:srgbClr val="1A1A1A"/>
                </a:solidFill>
                <a:latin typeface="Arial"/>
                <a:cs typeface="Arial"/>
              </a:rPr>
              <a:t>with  </a:t>
            </a:r>
            <a:r>
              <a:rPr sz="2350" spc="-55" dirty="0">
                <a:solidFill>
                  <a:srgbClr val="1A1A1A"/>
                </a:solidFill>
                <a:latin typeface="Arial"/>
                <a:cs typeface="Arial"/>
              </a:rPr>
              <a:t>a</a:t>
            </a:r>
            <a:r>
              <a:rPr sz="2350" spc="20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125" dirty="0">
                <a:solidFill>
                  <a:srgbClr val="1A1A1A"/>
                </a:solidFill>
                <a:latin typeface="Arial"/>
                <a:cs typeface="Arial"/>
              </a:rPr>
              <a:t>disability,		</a:t>
            </a:r>
            <a:r>
              <a:rPr sz="2350" spc="114" dirty="0">
                <a:solidFill>
                  <a:srgbClr val="1A1A1A"/>
                </a:solidFill>
                <a:latin typeface="Arial"/>
                <a:cs typeface="Arial"/>
              </a:rPr>
              <a:t>including	</a:t>
            </a:r>
            <a:r>
              <a:rPr sz="2350" spc="-55" dirty="0">
                <a:solidFill>
                  <a:srgbClr val="1A1A1A"/>
                </a:solidFill>
                <a:latin typeface="Arial"/>
                <a:cs typeface="Arial"/>
              </a:rPr>
              <a:t>a </a:t>
            </a:r>
            <a:r>
              <a:rPr sz="2350" spc="100" dirty="0">
                <a:solidFill>
                  <a:srgbClr val="1A1A1A"/>
                </a:solidFill>
                <a:latin typeface="Arial"/>
                <a:cs typeface="Arial"/>
              </a:rPr>
              <a:t>physical,  </a:t>
            </a:r>
            <a:r>
              <a:rPr sz="2350" spc="114" dirty="0">
                <a:solidFill>
                  <a:srgbClr val="1A1A1A"/>
                </a:solidFill>
                <a:latin typeface="Arial"/>
                <a:cs typeface="Arial"/>
              </a:rPr>
              <a:t>psychiatric,		sensory, </a:t>
            </a:r>
            <a:r>
              <a:rPr sz="2350" spc="125" dirty="0">
                <a:solidFill>
                  <a:srgbClr val="1A1A1A"/>
                </a:solidFill>
                <a:latin typeface="Arial"/>
                <a:cs typeface="Arial"/>
              </a:rPr>
              <a:t>intellectual  </a:t>
            </a:r>
            <a:r>
              <a:rPr sz="2350" spc="140" dirty="0">
                <a:solidFill>
                  <a:srgbClr val="1A1A1A"/>
                </a:solidFill>
                <a:latin typeface="Arial"/>
                <a:cs typeface="Arial"/>
              </a:rPr>
              <a:t>or</a:t>
            </a:r>
            <a:r>
              <a:rPr sz="2350" spc="20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140" dirty="0">
                <a:solidFill>
                  <a:srgbClr val="1A1A1A"/>
                </a:solidFill>
                <a:latin typeface="Arial"/>
                <a:cs typeface="Arial"/>
              </a:rPr>
              <a:t>other</a:t>
            </a:r>
            <a:r>
              <a:rPr sz="2350" spc="33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350" spc="150" dirty="0">
                <a:solidFill>
                  <a:srgbClr val="1A1A1A"/>
                </a:solidFill>
                <a:latin typeface="Arial"/>
                <a:cs typeface="Arial"/>
              </a:rPr>
              <a:t>mental	</a:t>
            </a:r>
            <a:r>
              <a:rPr sz="2350" spc="110" dirty="0">
                <a:solidFill>
                  <a:srgbClr val="1A1A1A"/>
                </a:solidFill>
                <a:latin typeface="Arial"/>
                <a:cs typeface="Arial"/>
              </a:rPr>
              <a:t>disability.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1233" y="1979006"/>
            <a:ext cx="8533130" cy="0"/>
          </a:xfrm>
          <a:custGeom>
            <a:avLst/>
            <a:gdLst/>
            <a:ahLst/>
            <a:cxnLst/>
            <a:rect l="l" t="t" r="r" b="b"/>
            <a:pathLst>
              <a:path w="8533130">
                <a:moveTo>
                  <a:pt x="0" y="0"/>
                </a:moveTo>
                <a:lnTo>
                  <a:pt x="8532536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1233" y="6813452"/>
            <a:ext cx="8496300" cy="0"/>
          </a:xfrm>
          <a:custGeom>
            <a:avLst/>
            <a:gdLst/>
            <a:ahLst/>
            <a:cxnLst/>
            <a:rect l="l" t="t" r="r" b="b"/>
            <a:pathLst>
              <a:path w="8496300">
                <a:moveTo>
                  <a:pt x="0" y="0"/>
                </a:moveTo>
                <a:lnTo>
                  <a:pt x="8495916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29569" y="727155"/>
            <a:ext cx="2516505" cy="540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sz="1650" b="1" spc="5" dirty="0">
                <a:solidFill>
                  <a:srgbClr val="161A46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61A46"/>
                </a:solidFill>
                <a:latin typeface="Times New Roman"/>
                <a:cs typeface="Times New Roman"/>
              </a:rPr>
              <a:t>of</a:t>
            </a:r>
            <a:r>
              <a:rPr sz="1650" b="1" spc="-229" dirty="0">
                <a:solidFill>
                  <a:srgbClr val="161A46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61A46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spc="10" dirty="0">
                <a:solidFill>
                  <a:srgbClr val="161A46"/>
                </a:solidFill>
                <a:latin typeface="Times New Roman"/>
                <a:cs typeface="Times New Roman"/>
              </a:rPr>
              <a:t>Civil </a:t>
            </a:r>
            <a:r>
              <a:rPr sz="1650" spc="5" dirty="0">
                <a:solidFill>
                  <a:srgbClr val="161A46"/>
                </a:solidFill>
                <a:latin typeface="Times New Roman"/>
                <a:cs typeface="Times New Roman"/>
              </a:rPr>
              <a:t>Rights</a:t>
            </a:r>
            <a:r>
              <a:rPr sz="1650" spc="150" dirty="0">
                <a:solidFill>
                  <a:srgbClr val="161A46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61A46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298" y="1412518"/>
            <a:ext cx="8378825" cy="5108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15310">
              <a:lnSpc>
                <a:spcPct val="100000"/>
              </a:lnSpc>
              <a:spcBef>
                <a:spcPts val="105"/>
              </a:spcBef>
              <a:tabLst>
                <a:tab pos="4677410" algn="l"/>
                <a:tab pos="6301105" algn="l"/>
                <a:tab pos="7674609" algn="l"/>
              </a:tabLst>
            </a:pPr>
            <a:r>
              <a:rPr sz="2500" spc="25" dirty="0">
                <a:solidFill>
                  <a:srgbClr val="212121"/>
                </a:solidFill>
                <a:latin typeface="Arial"/>
                <a:cs typeface="Arial"/>
              </a:rPr>
              <a:t>SERVICE	</a:t>
            </a:r>
            <a:r>
              <a:rPr sz="2500" spc="85" dirty="0">
                <a:solidFill>
                  <a:srgbClr val="212121"/>
                </a:solidFill>
                <a:latin typeface="Arial"/>
                <a:cs typeface="Arial"/>
              </a:rPr>
              <a:t>ANIMALS	</a:t>
            </a:r>
            <a:r>
              <a:rPr sz="2600" spc="105" dirty="0">
                <a:solidFill>
                  <a:srgbClr val="212121"/>
                </a:solidFill>
                <a:latin typeface="Arial"/>
                <a:cs typeface="Arial"/>
              </a:rPr>
              <a:t>and</a:t>
            </a:r>
            <a:r>
              <a:rPr sz="2600" spc="28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00" spc="85" dirty="0">
                <a:solidFill>
                  <a:srgbClr val="212121"/>
                </a:solidFill>
                <a:latin typeface="Arial"/>
                <a:cs typeface="Arial"/>
              </a:rPr>
              <a:t>the	</a:t>
            </a:r>
            <a:r>
              <a:rPr sz="2500" spc="60" dirty="0">
                <a:solidFill>
                  <a:srgbClr val="212121"/>
                </a:solidFill>
                <a:latin typeface="Arial"/>
                <a:cs typeface="Arial"/>
              </a:rPr>
              <a:t>ADA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Times New Roman"/>
              <a:cs typeface="Times New Roman"/>
            </a:endParaRPr>
          </a:p>
          <a:p>
            <a:pPr marL="789940">
              <a:lnSpc>
                <a:spcPct val="100000"/>
              </a:lnSpc>
              <a:tabLst>
                <a:tab pos="2077720" algn="l"/>
                <a:tab pos="6377940" algn="l"/>
              </a:tabLst>
            </a:pPr>
            <a:r>
              <a:rPr sz="3500" spc="114" dirty="0">
                <a:solidFill>
                  <a:srgbClr val="212121"/>
                </a:solidFill>
                <a:latin typeface="Arial"/>
                <a:cs typeface="Arial"/>
              </a:rPr>
              <a:t>What	</a:t>
            </a:r>
            <a:r>
              <a:rPr sz="3500" spc="50" dirty="0">
                <a:solidFill>
                  <a:srgbClr val="212121"/>
                </a:solidFill>
                <a:latin typeface="Arial"/>
                <a:cs typeface="Arial"/>
              </a:rPr>
              <a:t>does</a:t>
            </a:r>
            <a:r>
              <a:rPr sz="3500" spc="28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500" spc="175" dirty="0">
                <a:solidFill>
                  <a:srgbClr val="212121"/>
                </a:solidFill>
                <a:latin typeface="Arial"/>
                <a:cs typeface="Arial"/>
              </a:rPr>
              <a:t>this</a:t>
            </a:r>
            <a:r>
              <a:rPr sz="3500" spc="33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500" spc="160" dirty="0">
                <a:solidFill>
                  <a:srgbClr val="212121"/>
                </a:solidFill>
                <a:latin typeface="Arial"/>
                <a:cs typeface="Arial"/>
              </a:rPr>
              <a:t>definition	</a:t>
            </a:r>
            <a:r>
              <a:rPr sz="3500" spc="100" dirty="0">
                <a:solidFill>
                  <a:srgbClr val="212121"/>
                </a:solidFill>
                <a:latin typeface="Arial"/>
                <a:cs typeface="Arial"/>
              </a:rPr>
              <a:t>mean?</a:t>
            </a:r>
            <a:endParaRPr sz="3500">
              <a:latin typeface="Arial"/>
              <a:cs typeface="Arial"/>
            </a:endParaRPr>
          </a:p>
          <a:p>
            <a:pPr marL="511175" marR="359410" indent="-498475">
              <a:lnSpc>
                <a:spcPts val="3250"/>
              </a:lnSpc>
              <a:spcBef>
                <a:spcPts val="1580"/>
              </a:spcBef>
              <a:buClr>
                <a:srgbClr val="BF312A"/>
              </a:buClr>
              <a:buChar char="•"/>
              <a:tabLst>
                <a:tab pos="511175" algn="l"/>
                <a:tab pos="511809" algn="l"/>
                <a:tab pos="1555115" algn="l"/>
                <a:tab pos="2214245" algn="l"/>
                <a:tab pos="2968625" algn="l"/>
                <a:tab pos="4063365" algn="l"/>
                <a:tab pos="4564380" algn="l"/>
                <a:tab pos="6039485" algn="l"/>
                <a:tab pos="7658734" algn="l"/>
              </a:tabLst>
            </a:pPr>
            <a:r>
              <a:rPr sz="3000" spc="155" dirty="0">
                <a:solidFill>
                  <a:srgbClr val="212121"/>
                </a:solidFill>
                <a:latin typeface="Arial"/>
                <a:cs typeface="Arial"/>
              </a:rPr>
              <a:t>Limit</a:t>
            </a:r>
            <a:r>
              <a:rPr sz="3000" spc="190" dirty="0">
                <a:solidFill>
                  <a:srgbClr val="212121"/>
                </a:solidFill>
                <a:latin typeface="Arial"/>
                <a:cs typeface="Arial"/>
              </a:rPr>
              <a:t>s</a:t>
            </a:r>
            <a:r>
              <a:rPr sz="3000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000" spc="150" dirty="0">
                <a:solidFill>
                  <a:srgbClr val="212121"/>
                </a:solidFill>
                <a:latin typeface="Arial"/>
                <a:cs typeface="Arial"/>
              </a:rPr>
              <a:t>th</a:t>
            </a:r>
            <a:r>
              <a:rPr sz="3000" spc="210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3000" spc="409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000" spc="65" dirty="0">
                <a:solidFill>
                  <a:srgbClr val="212121"/>
                </a:solidFill>
                <a:latin typeface="Arial"/>
                <a:cs typeface="Arial"/>
              </a:rPr>
              <a:t>species</a:t>
            </a:r>
            <a:r>
              <a:rPr sz="30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3000" spc="75" dirty="0">
                <a:solidFill>
                  <a:srgbClr val="212121"/>
                </a:solidFill>
                <a:latin typeface="Arial"/>
                <a:cs typeface="Arial"/>
              </a:rPr>
              <a:t>o</a:t>
            </a:r>
            <a:r>
              <a:rPr sz="3000" spc="35" dirty="0">
                <a:solidFill>
                  <a:srgbClr val="212121"/>
                </a:solidFill>
                <a:latin typeface="Arial"/>
                <a:cs typeface="Arial"/>
              </a:rPr>
              <a:t>f</a:t>
            </a:r>
            <a:r>
              <a:rPr sz="30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3000" spc="105" dirty="0">
                <a:solidFill>
                  <a:srgbClr val="212121"/>
                </a:solidFill>
                <a:latin typeface="Arial"/>
                <a:cs typeface="Arial"/>
              </a:rPr>
              <a:t>service</a:t>
            </a:r>
            <a:r>
              <a:rPr sz="30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3000" spc="150" dirty="0">
                <a:solidFill>
                  <a:srgbClr val="212121"/>
                </a:solidFill>
                <a:latin typeface="Arial"/>
                <a:cs typeface="Arial"/>
              </a:rPr>
              <a:t>animal</a:t>
            </a:r>
            <a:r>
              <a:rPr sz="3000" spc="160" dirty="0">
                <a:solidFill>
                  <a:srgbClr val="212121"/>
                </a:solidFill>
                <a:latin typeface="Arial"/>
                <a:cs typeface="Arial"/>
              </a:rPr>
              <a:t>s</a:t>
            </a:r>
            <a:r>
              <a:rPr sz="30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3000" spc="105" dirty="0">
                <a:solidFill>
                  <a:srgbClr val="212121"/>
                </a:solidFill>
                <a:latin typeface="Arial"/>
                <a:cs typeface="Arial"/>
              </a:rPr>
              <a:t>to  dogs	</a:t>
            </a:r>
            <a:r>
              <a:rPr sz="3000" spc="75" dirty="0">
                <a:solidFill>
                  <a:srgbClr val="212121"/>
                </a:solidFill>
                <a:latin typeface="Arial"/>
                <a:cs typeface="Arial"/>
              </a:rPr>
              <a:t>for	</a:t>
            </a:r>
            <a:r>
              <a:rPr sz="3000" spc="90" dirty="0">
                <a:solidFill>
                  <a:srgbClr val="212121"/>
                </a:solidFill>
                <a:latin typeface="Arial"/>
                <a:cs typeface="Arial"/>
              </a:rPr>
              <a:t>the	</a:t>
            </a:r>
            <a:r>
              <a:rPr sz="3000" spc="-5" dirty="0">
                <a:solidFill>
                  <a:srgbClr val="212121"/>
                </a:solidFill>
                <a:latin typeface="Arial"/>
                <a:cs typeface="Arial"/>
              </a:rPr>
              <a:t>ADA</a:t>
            </a:r>
            <a:endParaRPr sz="3000">
              <a:latin typeface="Arial"/>
              <a:cs typeface="Arial"/>
            </a:endParaRPr>
          </a:p>
          <a:p>
            <a:pPr marL="508634" marR="5080" indent="-495934">
              <a:lnSpc>
                <a:spcPct val="89500"/>
              </a:lnSpc>
              <a:spcBef>
                <a:spcPts val="620"/>
              </a:spcBef>
              <a:buClr>
                <a:srgbClr val="BF312A"/>
              </a:buClr>
              <a:buChar char="•"/>
              <a:tabLst>
                <a:tab pos="508000" algn="l"/>
                <a:tab pos="508634" algn="l"/>
                <a:tab pos="2462530" algn="l"/>
                <a:tab pos="3517265" algn="l"/>
                <a:tab pos="4491355" algn="l"/>
                <a:tab pos="4690745" algn="l"/>
                <a:tab pos="6203315" algn="l"/>
                <a:tab pos="7975600" algn="l"/>
              </a:tabLst>
            </a:pPr>
            <a:r>
              <a:rPr sz="3000" spc="204" dirty="0">
                <a:solidFill>
                  <a:srgbClr val="212121"/>
                </a:solidFill>
                <a:latin typeface="Arial"/>
                <a:cs typeface="Arial"/>
              </a:rPr>
              <a:t>Comfort</a:t>
            </a:r>
            <a:r>
              <a:rPr sz="3000" spc="110" dirty="0">
                <a:solidFill>
                  <a:srgbClr val="212121"/>
                </a:solidFill>
                <a:latin typeface="Arial"/>
                <a:cs typeface="Arial"/>
              </a:rPr>
              <a:t>,</a:t>
            </a:r>
            <a:r>
              <a:rPr sz="30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3000" spc="175" dirty="0">
                <a:solidFill>
                  <a:srgbClr val="212121"/>
                </a:solidFill>
                <a:latin typeface="Arial"/>
                <a:cs typeface="Arial"/>
              </a:rPr>
              <a:t>emotiona</a:t>
            </a:r>
            <a:r>
              <a:rPr sz="3000" spc="75" dirty="0">
                <a:solidFill>
                  <a:srgbClr val="212121"/>
                </a:solidFill>
                <a:latin typeface="Arial"/>
                <a:cs typeface="Arial"/>
              </a:rPr>
              <a:t>l</a:t>
            </a:r>
            <a:r>
              <a:rPr sz="30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3000" spc="185" dirty="0">
                <a:solidFill>
                  <a:srgbClr val="212121"/>
                </a:solidFill>
                <a:latin typeface="Arial"/>
                <a:cs typeface="Arial"/>
              </a:rPr>
              <a:t>support,</a:t>
            </a:r>
            <a:r>
              <a:rPr sz="3000" spc="4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000" spc="204" dirty="0">
                <a:solidFill>
                  <a:srgbClr val="212121"/>
                </a:solidFill>
                <a:latin typeface="Arial"/>
                <a:cs typeface="Arial"/>
              </a:rPr>
              <a:t>therapy</a:t>
            </a:r>
            <a:r>
              <a:rPr sz="3000" spc="125" dirty="0">
                <a:solidFill>
                  <a:srgbClr val="212121"/>
                </a:solidFill>
                <a:latin typeface="Arial"/>
                <a:cs typeface="Arial"/>
              </a:rPr>
              <a:t>,</a:t>
            </a:r>
            <a:r>
              <a:rPr sz="30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3000" spc="150" dirty="0">
                <a:solidFill>
                  <a:srgbClr val="212121"/>
                </a:solidFill>
                <a:latin typeface="Arial"/>
                <a:cs typeface="Arial"/>
              </a:rPr>
              <a:t>or  </a:t>
            </a:r>
            <a:r>
              <a:rPr sz="3000" spc="135" dirty="0">
                <a:solidFill>
                  <a:srgbClr val="212121"/>
                </a:solidFill>
                <a:latin typeface="Arial"/>
                <a:cs typeface="Arial"/>
              </a:rPr>
              <a:t>companionship	</a:t>
            </a:r>
            <a:r>
              <a:rPr sz="3000" spc="105" dirty="0">
                <a:solidFill>
                  <a:srgbClr val="212121"/>
                </a:solidFill>
                <a:latin typeface="Arial"/>
                <a:cs typeface="Arial"/>
              </a:rPr>
              <a:t>dogs		</a:t>
            </a:r>
            <a:r>
              <a:rPr sz="3000" spc="125" dirty="0">
                <a:solidFill>
                  <a:srgbClr val="212121"/>
                </a:solidFill>
                <a:latin typeface="Arial"/>
                <a:cs typeface="Arial"/>
              </a:rPr>
              <a:t>are</a:t>
            </a:r>
            <a:r>
              <a:rPr sz="3000" spc="3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000" spc="114" dirty="0">
                <a:solidFill>
                  <a:srgbClr val="212121"/>
                </a:solidFill>
                <a:latin typeface="Arial"/>
                <a:cs typeface="Arial"/>
              </a:rPr>
              <a:t>not	service  </a:t>
            </a:r>
            <a:r>
              <a:rPr sz="3000" spc="135" dirty="0">
                <a:solidFill>
                  <a:srgbClr val="212121"/>
                </a:solidFill>
                <a:latin typeface="Arial"/>
                <a:cs typeface="Arial"/>
              </a:rPr>
              <a:t>animals</a:t>
            </a:r>
            <a:endParaRPr sz="3000">
              <a:latin typeface="Arial"/>
              <a:cs typeface="Arial"/>
            </a:endParaRPr>
          </a:p>
          <a:p>
            <a:pPr marL="511175" marR="196850" indent="-498475">
              <a:lnSpc>
                <a:spcPct val="89200"/>
              </a:lnSpc>
              <a:spcBef>
                <a:spcPts val="710"/>
              </a:spcBef>
              <a:buClr>
                <a:srgbClr val="BF312A"/>
              </a:buClr>
              <a:buChar char="•"/>
              <a:tabLst>
                <a:tab pos="496570" algn="l"/>
                <a:tab pos="497205" algn="l"/>
                <a:tab pos="1661160" algn="l"/>
                <a:tab pos="2723515" algn="l"/>
                <a:tab pos="3117215" algn="l"/>
                <a:tab pos="5045710" algn="l"/>
                <a:tab pos="5245100" algn="l"/>
                <a:tab pos="6056630" algn="l"/>
              </a:tabLst>
            </a:pPr>
            <a:r>
              <a:rPr sz="3000" spc="90" dirty="0">
                <a:solidFill>
                  <a:srgbClr val="212121"/>
                </a:solidFill>
                <a:latin typeface="Arial"/>
                <a:cs typeface="Arial"/>
              </a:rPr>
              <a:t>Those</a:t>
            </a:r>
            <a:r>
              <a:rPr sz="3000" spc="43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000" spc="175" dirty="0">
                <a:solidFill>
                  <a:srgbClr val="212121"/>
                </a:solidFill>
                <a:latin typeface="Arial"/>
                <a:cs typeface="Arial"/>
              </a:rPr>
              <a:t>with	</a:t>
            </a:r>
            <a:r>
              <a:rPr sz="3000" spc="150" dirty="0">
                <a:solidFill>
                  <a:srgbClr val="212121"/>
                </a:solidFill>
                <a:latin typeface="Arial"/>
                <a:cs typeface="Arial"/>
              </a:rPr>
              <a:t>psychiatric,	intellectuaI, </a:t>
            </a:r>
            <a:r>
              <a:rPr sz="3000" spc="110" dirty="0">
                <a:solidFill>
                  <a:srgbClr val="212121"/>
                </a:solidFill>
                <a:latin typeface="Arial"/>
                <a:cs typeface="Arial"/>
              </a:rPr>
              <a:t>or  </a:t>
            </a:r>
            <a:r>
              <a:rPr sz="3000" spc="180" dirty="0">
                <a:solidFill>
                  <a:srgbClr val="212121"/>
                </a:solidFill>
                <a:latin typeface="Arial"/>
                <a:cs typeface="Arial"/>
              </a:rPr>
              <a:t>other	</a:t>
            </a:r>
            <a:r>
              <a:rPr sz="3000" spc="185" dirty="0">
                <a:solidFill>
                  <a:srgbClr val="212121"/>
                </a:solidFill>
                <a:latin typeface="Arial"/>
                <a:cs typeface="Arial"/>
              </a:rPr>
              <a:t>mental	</a:t>
            </a:r>
            <a:r>
              <a:rPr sz="3000" spc="114" dirty="0">
                <a:solidFill>
                  <a:srgbClr val="212121"/>
                </a:solidFill>
                <a:latin typeface="Arial"/>
                <a:cs typeface="Arial"/>
              </a:rPr>
              <a:t>disabilities	</a:t>
            </a:r>
            <a:r>
              <a:rPr sz="3000" spc="90" dirty="0">
                <a:solidFill>
                  <a:srgbClr val="212121"/>
                </a:solidFill>
                <a:latin typeface="Arial"/>
                <a:cs typeface="Arial"/>
              </a:rPr>
              <a:t>can	</a:t>
            </a:r>
            <a:r>
              <a:rPr sz="3000" spc="75" dirty="0">
                <a:solidFill>
                  <a:srgbClr val="212121"/>
                </a:solidFill>
                <a:latin typeface="Arial"/>
                <a:cs typeface="Arial"/>
              </a:rPr>
              <a:t>use </a:t>
            </a:r>
            <a:r>
              <a:rPr sz="3000" spc="114" dirty="0">
                <a:solidFill>
                  <a:srgbClr val="212121"/>
                </a:solidFill>
                <a:latin typeface="Arial"/>
                <a:cs typeface="Arial"/>
              </a:rPr>
              <a:t>service  </a:t>
            </a:r>
            <a:r>
              <a:rPr sz="3000" spc="105" dirty="0">
                <a:solidFill>
                  <a:srgbClr val="212121"/>
                </a:solidFill>
                <a:latin typeface="Arial"/>
                <a:cs typeface="Arial"/>
              </a:rPr>
              <a:t>dogs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4613" y="1966790"/>
            <a:ext cx="8533130" cy="0"/>
          </a:xfrm>
          <a:custGeom>
            <a:avLst/>
            <a:gdLst/>
            <a:ahLst/>
            <a:cxnLst/>
            <a:rect l="l" t="t" r="r" b="b"/>
            <a:pathLst>
              <a:path w="8533130">
                <a:moveTo>
                  <a:pt x="0" y="0"/>
                </a:moveTo>
                <a:lnTo>
                  <a:pt x="8532536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96000" y="711886"/>
            <a:ext cx="2516505" cy="537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sz="1650" b="1" spc="5" dirty="0">
                <a:solidFill>
                  <a:srgbClr val="151A44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51A44"/>
                </a:solidFill>
                <a:latin typeface="Times New Roman"/>
                <a:cs typeface="Times New Roman"/>
              </a:rPr>
              <a:t>of</a:t>
            </a:r>
            <a:r>
              <a:rPr sz="1650" b="1" spc="-229" dirty="0">
                <a:solidFill>
                  <a:srgbClr val="151A44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51A44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650" spc="10" dirty="0">
                <a:solidFill>
                  <a:srgbClr val="151A44"/>
                </a:solidFill>
                <a:latin typeface="Times New Roman"/>
                <a:cs typeface="Times New Roman"/>
              </a:rPr>
              <a:t>Civil Rights</a:t>
            </a:r>
            <a:r>
              <a:rPr sz="1650" spc="105" dirty="0">
                <a:solidFill>
                  <a:srgbClr val="151A44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51A44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2450" y="1400303"/>
            <a:ext cx="526415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4800" algn="l"/>
                <a:tab pos="3201035" algn="l"/>
                <a:tab pos="4572000" algn="l"/>
              </a:tabLst>
            </a:pPr>
            <a:r>
              <a:rPr sz="2550" spc="-5" dirty="0">
                <a:solidFill>
                  <a:srgbClr val="1F1F1F"/>
                </a:solidFill>
                <a:latin typeface="Arial"/>
                <a:cs typeface="Arial"/>
              </a:rPr>
              <a:t>SERVIC</a:t>
            </a:r>
            <a:r>
              <a:rPr sz="2550" dirty="0">
                <a:solidFill>
                  <a:srgbClr val="1F1F1F"/>
                </a:solidFill>
                <a:latin typeface="Arial"/>
                <a:cs typeface="Arial"/>
              </a:rPr>
              <a:t>E	</a:t>
            </a:r>
            <a:r>
              <a:rPr sz="2550" spc="55" dirty="0">
                <a:solidFill>
                  <a:srgbClr val="1F1F1F"/>
                </a:solidFill>
                <a:latin typeface="Arial"/>
                <a:cs typeface="Arial"/>
              </a:rPr>
              <a:t>ANIMAL</a:t>
            </a:r>
            <a:r>
              <a:rPr sz="2550" spc="65" dirty="0">
                <a:solidFill>
                  <a:srgbClr val="1F1F1F"/>
                </a:solidFill>
                <a:latin typeface="Arial"/>
                <a:cs typeface="Arial"/>
              </a:rPr>
              <a:t>S</a:t>
            </a:r>
            <a:r>
              <a:rPr sz="255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600" spc="95" dirty="0">
                <a:solidFill>
                  <a:srgbClr val="1F1F1F"/>
                </a:solidFill>
                <a:latin typeface="Arial"/>
                <a:cs typeface="Arial"/>
              </a:rPr>
              <a:t>an</a:t>
            </a:r>
            <a:r>
              <a:rPr sz="2600" spc="100" dirty="0">
                <a:solidFill>
                  <a:srgbClr val="1F1F1F"/>
                </a:solidFill>
                <a:latin typeface="Arial"/>
                <a:cs typeface="Arial"/>
              </a:rPr>
              <a:t>d</a:t>
            </a:r>
            <a:r>
              <a:rPr sz="2600" spc="3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70" dirty="0">
                <a:solidFill>
                  <a:srgbClr val="1F1F1F"/>
                </a:solidFill>
                <a:latin typeface="Arial"/>
                <a:cs typeface="Arial"/>
              </a:rPr>
              <a:t>th</a:t>
            </a:r>
            <a:r>
              <a:rPr sz="2550" spc="100" dirty="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550" spc="25" dirty="0">
                <a:solidFill>
                  <a:srgbClr val="1F1F1F"/>
                </a:solidFill>
                <a:latin typeface="Arial"/>
                <a:cs typeface="Arial"/>
              </a:rPr>
              <a:t>ADA</a:t>
            </a:r>
            <a:endParaRPr sz="2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727" y="1851386"/>
            <a:ext cx="9093200" cy="5001260"/>
          </a:xfrm>
          <a:prstGeom prst="rect">
            <a:avLst/>
          </a:prstGeom>
        </p:spPr>
        <p:txBody>
          <a:bodyPr vert="horz" wrap="square" lIns="0" tIns="37909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2985"/>
              </a:spcBef>
              <a:tabLst>
                <a:tab pos="2684145" algn="l"/>
              </a:tabLst>
            </a:pPr>
            <a:r>
              <a:rPr sz="4100" spc="150" dirty="0">
                <a:solidFill>
                  <a:srgbClr val="1F1F1F"/>
                </a:solidFill>
                <a:latin typeface="Arial"/>
                <a:cs typeface="Arial"/>
              </a:rPr>
              <a:t>Examples	</a:t>
            </a:r>
            <a:r>
              <a:rPr sz="4100" spc="110" dirty="0">
                <a:solidFill>
                  <a:srgbClr val="1F1F1F"/>
                </a:solidFill>
                <a:latin typeface="Arial"/>
                <a:cs typeface="Arial"/>
              </a:rPr>
              <a:t>of </a:t>
            </a:r>
            <a:r>
              <a:rPr sz="4100" spc="125" dirty="0">
                <a:solidFill>
                  <a:srgbClr val="1F1F1F"/>
                </a:solidFill>
                <a:latin typeface="Arial"/>
                <a:cs typeface="Arial"/>
              </a:rPr>
              <a:t>Tasks</a:t>
            </a:r>
            <a:r>
              <a:rPr sz="4100" spc="7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4100" spc="90" dirty="0">
                <a:solidFill>
                  <a:srgbClr val="1F1F1F"/>
                </a:solidFill>
                <a:latin typeface="Arial"/>
                <a:cs typeface="Arial"/>
              </a:rPr>
              <a:t>(1)</a:t>
            </a:r>
            <a:endParaRPr sz="4100">
              <a:latin typeface="Arial"/>
              <a:cs typeface="Arial"/>
            </a:endParaRPr>
          </a:p>
          <a:p>
            <a:pPr marL="513715" marR="872490" indent="-495300">
              <a:lnSpc>
                <a:spcPct val="100000"/>
              </a:lnSpc>
              <a:spcBef>
                <a:spcPts val="2260"/>
              </a:spcBef>
              <a:buClr>
                <a:srgbClr val="BD332A"/>
              </a:buClr>
              <a:buChar char="•"/>
              <a:tabLst>
                <a:tab pos="513080" algn="l"/>
                <a:tab pos="513715" algn="l"/>
                <a:tab pos="2226945" algn="l"/>
                <a:tab pos="2800985" algn="l"/>
                <a:tab pos="4940300" algn="l"/>
                <a:tab pos="5646420" algn="l"/>
                <a:tab pos="7406005" algn="l"/>
              </a:tabLst>
            </a:pPr>
            <a:r>
              <a:rPr sz="3200" spc="130" dirty="0">
                <a:solidFill>
                  <a:srgbClr val="1F1F1F"/>
                </a:solidFill>
                <a:latin typeface="Arial"/>
                <a:cs typeface="Arial"/>
              </a:rPr>
              <a:t>Guidin</a:t>
            </a:r>
            <a:r>
              <a:rPr sz="3200" spc="155" dirty="0">
                <a:solidFill>
                  <a:srgbClr val="1F1F1F"/>
                </a:solidFill>
                <a:latin typeface="Arial"/>
                <a:cs typeface="Arial"/>
              </a:rPr>
              <a:t>g</a:t>
            </a:r>
            <a:r>
              <a:rPr sz="32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3200" spc="150" dirty="0">
                <a:solidFill>
                  <a:srgbClr val="1F1F1F"/>
                </a:solidFill>
                <a:latin typeface="Arial"/>
                <a:cs typeface="Arial"/>
              </a:rPr>
              <a:t>o</a:t>
            </a:r>
            <a:r>
              <a:rPr sz="3200" spc="90" dirty="0">
                <a:solidFill>
                  <a:srgbClr val="1F1F1F"/>
                </a:solidFill>
                <a:latin typeface="Arial"/>
                <a:cs typeface="Arial"/>
              </a:rPr>
              <a:t>r</a:t>
            </a:r>
            <a:r>
              <a:rPr sz="32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3200" spc="175" dirty="0">
                <a:solidFill>
                  <a:srgbClr val="1F1F1F"/>
                </a:solidFill>
                <a:latin typeface="Arial"/>
                <a:cs typeface="Arial"/>
              </a:rPr>
              <a:t>wayfarin</a:t>
            </a:r>
            <a:r>
              <a:rPr sz="3200" spc="210" dirty="0">
                <a:solidFill>
                  <a:srgbClr val="1F1F1F"/>
                </a:solidFill>
                <a:latin typeface="Arial"/>
                <a:cs typeface="Arial"/>
              </a:rPr>
              <a:t>g</a:t>
            </a:r>
            <a:r>
              <a:rPr sz="32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3200" spc="150" dirty="0">
                <a:solidFill>
                  <a:srgbClr val="1F1F1F"/>
                </a:solidFill>
                <a:latin typeface="Arial"/>
                <a:cs typeface="Arial"/>
              </a:rPr>
              <a:t>fo</a:t>
            </a:r>
            <a:r>
              <a:rPr sz="3200" spc="125" dirty="0">
                <a:solidFill>
                  <a:srgbClr val="1F1F1F"/>
                </a:solidFill>
                <a:latin typeface="Arial"/>
                <a:cs typeface="Arial"/>
              </a:rPr>
              <a:t>r</a:t>
            </a:r>
            <a:r>
              <a:rPr sz="32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3200" spc="135" dirty="0">
                <a:solidFill>
                  <a:srgbClr val="1F1F1F"/>
                </a:solidFill>
                <a:latin typeface="Arial"/>
                <a:cs typeface="Arial"/>
              </a:rPr>
              <a:t>person</a:t>
            </a:r>
            <a:r>
              <a:rPr sz="3200" spc="140" dirty="0">
                <a:solidFill>
                  <a:srgbClr val="1F1F1F"/>
                </a:solidFill>
                <a:latin typeface="Arial"/>
                <a:cs typeface="Arial"/>
              </a:rPr>
              <a:t>s</a:t>
            </a:r>
            <a:r>
              <a:rPr sz="32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3200" spc="110" dirty="0">
                <a:solidFill>
                  <a:srgbClr val="1F1F1F"/>
                </a:solidFill>
                <a:latin typeface="Arial"/>
                <a:cs typeface="Arial"/>
              </a:rPr>
              <a:t>who  </a:t>
            </a:r>
            <a:r>
              <a:rPr sz="3200" spc="150" dirty="0">
                <a:solidFill>
                  <a:srgbClr val="1F1F1F"/>
                </a:solidFill>
                <a:latin typeface="Arial"/>
                <a:cs typeface="Arial"/>
              </a:rPr>
              <a:t>are </a:t>
            </a:r>
            <a:r>
              <a:rPr sz="3200" spc="155" dirty="0">
                <a:solidFill>
                  <a:srgbClr val="1F1F1F"/>
                </a:solidFill>
                <a:latin typeface="Arial"/>
                <a:cs typeface="Arial"/>
              </a:rPr>
              <a:t>blind </a:t>
            </a:r>
            <a:r>
              <a:rPr sz="3200" spc="165" dirty="0">
                <a:solidFill>
                  <a:srgbClr val="1F1F1F"/>
                </a:solidFill>
                <a:latin typeface="Arial"/>
                <a:cs typeface="Arial"/>
              </a:rPr>
              <a:t>or </a:t>
            </a:r>
            <a:r>
              <a:rPr sz="3200" spc="150" dirty="0">
                <a:solidFill>
                  <a:srgbClr val="1F1F1F"/>
                </a:solidFill>
                <a:latin typeface="Arial"/>
                <a:cs typeface="Arial"/>
              </a:rPr>
              <a:t>have </a:t>
            </a:r>
            <a:r>
              <a:rPr sz="3200" spc="135" dirty="0">
                <a:solidFill>
                  <a:srgbClr val="1F1F1F"/>
                </a:solidFill>
                <a:latin typeface="Arial"/>
                <a:cs typeface="Arial"/>
              </a:rPr>
              <a:t>low</a:t>
            </a:r>
            <a:r>
              <a:rPr sz="3200" spc="3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00" spc="150" dirty="0">
                <a:solidFill>
                  <a:srgbClr val="1F1F1F"/>
                </a:solidFill>
                <a:latin typeface="Arial"/>
                <a:cs typeface="Arial"/>
              </a:rPr>
              <a:t>vision</a:t>
            </a:r>
            <a:endParaRPr sz="3200">
              <a:latin typeface="Arial"/>
              <a:cs typeface="Arial"/>
            </a:endParaRPr>
          </a:p>
          <a:p>
            <a:pPr marL="514984" marR="800735" indent="-502284">
              <a:lnSpc>
                <a:spcPct val="100000"/>
              </a:lnSpc>
              <a:spcBef>
                <a:spcPts val="760"/>
              </a:spcBef>
              <a:buClr>
                <a:srgbClr val="BD332A"/>
              </a:buClr>
              <a:buChar char="•"/>
              <a:tabLst>
                <a:tab pos="510540" algn="l"/>
                <a:tab pos="511175" algn="l"/>
                <a:tab pos="2252980" algn="l"/>
                <a:tab pos="2731135" algn="l"/>
                <a:tab pos="3286760" algn="l"/>
                <a:tab pos="4006215" algn="l"/>
              </a:tabLst>
            </a:pPr>
            <a:r>
              <a:rPr sz="3200" spc="165" dirty="0">
                <a:solidFill>
                  <a:srgbClr val="1F1F1F"/>
                </a:solidFill>
                <a:latin typeface="Arial"/>
                <a:cs typeface="Arial"/>
              </a:rPr>
              <a:t>Alerting	</a:t>
            </a:r>
            <a:r>
              <a:rPr sz="3200" spc="135" dirty="0">
                <a:solidFill>
                  <a:srgbClr val="1F1F1F"/>
                </a:solidFill>
                <a:latin typeface="Arial"/>
                <a:cs typeface="Arial"/>
              </a:rPr>
              <a:t>persons	</a:t>
            </a:r>
            <a:r>
              <a:rPr sz="3200" spc="150" dirty="0">
                <a:solidFill>
                  <a:srgbClr val="1F1F1F"/>
                </a:solidFill>
                <a:latin typeface="Arial"/>
                <a:cs typeface="Arial"/>
              </a:rPr>
              <a:t>who are </a:t>
            </a:r>
            <a:r>
              <a:rPr sz="3200" spc="130" dirty="0">
                <a:solidFill>
                  <a:srgbClr val="1F1F1F"/>
                </a:solidFill>
                <a:latin typeface="Arial"/>
                <a:cs typeface="Arial"/>
              </a:rPr>
              <a:t>deaf </a:t>
            </a:r>
            <a:r>
              <a:rPr sz="3200" spc="125" dirty="0">
                <a:solidFill>
                  <a:srgbClr val="1F1F1F"/>
                </a:solidFill>
                <a:latin typeface="Arial"/>
                <a:cs typeface="Arial"/>
              </a:rPr>
              <a:t>or </a:t>
            </a:r>
            <a:r>
              <a:rPr sz="3200" spc="165" dirty="0">
                <a:solidFill>
                  <a:srgbClr val="1F1F1F"/>
                </a:solidFill>
                <a:latin typeface="Arial"/>
                <a:cs typeface="Arial"/>
              </a:rPr>
              <a:t>hard  </a:t>
            </a:r>
            <a:r>
              <a:rPr sz="3200" spc="140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3200" spc="3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00" spc="160" dirty="0">
                <a:solidFill>
                  <a:srgbClr val="1F1F1F"/>
                </a:solidFill>
                <a:latin typeface="Arial"/>
                <a:cs typeface="Arial"/>
              </a:rPr>
              <a:t>hearing	</a:t>
            </a:r>
            <a:r>
              <a:rPr sz="3200" spc="140" dirty="0">
                <a:solidFill>
                  <a:srgbClr val="1F1F1F"/>
                </a:solidFill>
                <a:latin typeface="Arial"/>
                <a:cs typeface="Arial"/>
              </a:rPr>
              <a:t>to	</a:t>
            </a:r>
            <a:r>
              <a:rPr sz="3200" spc="130" dirty="0">
                <a:solidFill>
                  <a:srgbClr val="1F1F1F"/>
                </a:solidFill>
                <a:latin typeface="Arial"/>
                <a:cs typeface="Arial"/>
              </a:rPr>
              <a:t>sounds</a:t>
            </a:r>
            <a:endParaRPr sz="3200">
              <a:latin typeface="Arial"/>
              <a:cs typeface="Arial"/>
            </a:endParaRPr>
          </a:p>
          <a:p>
            <a:pPr marL="515620" indent="-500380">
              <a:lnSpc>
                <a:spcPct val="100000"/>
              </a:lnSpc>
              <a:spcBef>
                <a:spcPts val="710"/>
              </a:spcBef>
              <a:buClr>
                <a:srgbClr val="BD332A"/>
              </a:buClr>
              <a:buChar char="•"/>
              <a:tabLst>
                <a:tab pos="514984" algn="l"/>
                <a:tab pos="515620" algn="l"/>
                <a:tab pos="2011680" algn="l"/>
              </a:tabLst>
            </a:pPr>
            <a:r>
              <a:rPr sz="3200" spc="100" dirty="0">
                <a:solidFill>
                  <a:srgbClr val="1F1F1F"/>
                </a:solidFill>
                <a:latin typeface="Arial"/>
                <a:cs typeface="Arial"/>
              </a:rPr>
              <a:t>Pulling	</a:t>
            </a:r>
            <a:r>
              <a:rPr sz="3200" spc="-55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3200" spc="3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00" spc="150" dirty="0">
                <a:solidFill>
                  <a:srgbClr val="1F1F1F"/>
                </a:solidFill>
                <a:latin typeface="Arial"/>
                <a:cs typeface="Arial"/>
              </a:rPr>
              <a:t>wheelchair</a:t>
            </a:r>
            <a:endParaRPr sz="3200">
              <a:latin typeface="Arial"/>
              <a:cs typeface="Arial"/>
            </a:endParaRPr>
          </a:p>
          <a:p>
            <a:pPr marL="514350" indent="-501650">
              <a:lnSpc>
                <a:spcPts val="3810"/>
              </a:lnSpc>
              <a:spcBef>
                <a:spcPts val="825"/>
              </a:spcBef>
              <a:buClr>
                <a:srgbClr val="BD332A"/>
              </a:buClr>
              <a:buChar char="•"/>
              <a:tabLst>
                <a:tab pos="514350" algn="l"/>
                <a:tab pos="514984" algn="l"/>
                <a:tab pos="2741295" algn="l"/>
                <a:tab pos="6471920" algn="l"/>
              </a:tabLst>
            </a:pPr>
            <a:r>
              <a:rPr sz="3200" spc="165" dirty="0">
                <a:solidFill>
                  <a:srgbClr val="1F1F1F"/>
                </a:solidFill>
                <a:latin typeface="Arial"/>
                <a:cs typeface="Arial"/>
              </a:rPr>
              <a:t>Retrieving	</a:t>
            </a:r>
            <a:r>
              <a:rPr sz="3200" spc="204" dirty="0">
                <a:solidFill>
                  <a:srgbClr val="1F1F1F"/>
                </a:solidFill>
                <a:latin typeface="Arial"/>
                <a:cs typeface="Arial"/>
              </a:rPr>
              <a:t>items</a:t>
            </a:r>
            <a:r>
              <a:rPr sz="3200" spc="3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00" spc="165" dirty="0">
                <a:solidFill>
                  <a:srgbClr val="1F1F1F"/>
                </a:solidFill>
                <a:latin typeface="Arial"/>
                <a:cs typeface="Arial"/>
              </a:rPr>
              <a:t>for</a:t>
            </a:r>
            <a:r>
              <a:rPr sz="3200" spc="4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00" spc="135" dirty="0">
                <a:solidFill>
                  <a:srgbClr val="1F1F1F"/>
                </a:solidFill>
                <a:latin typeface="Arial"/>
                <a:cs typeface="Arial"/>
              </a:rPr>
              <a:t>persons	</a:t>
            </a:r>
            <a:r>
              <a:rPr sz="3200" spc="175" dirty="0">
                <a:solidFill>
                  <a:srgbClr val="1F1F1F"/>
                </a:solidFill>
                <a:latin typeface="Arial"/>
                <a:cs typeface="Arial"/>
              </a:rPr>
              <a:t>who</a:t>
            </a:r>
            <a:r>
              <a:rPr sz="3200" spc="3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00" spc="100" dirty="0">
                <a:solidFill>
                  <a:srgbClr val="1F1F1F"/>
                </a:solidFill>
                <a:latin typeface="Arial"/>
                <a:cs typeface="Arial"/>
              </a:rPr>
              <a:t>use</a:t>
            </a:r>
            <a:endParaRPr sz="3200">
              <a:latin typeface="Arial"/>
              <a:cs typeface="Arial"/>
            </a:endParaRPr>
          </a:p>
          <a:p>
            <a:pPr marL="70485">
              <a:lnSpc>
                <a:spcPts val="3810"/>
              </a:lnSpc>
              <a:tabLst>
                <a:tab pos="523875" algn="l"/>
                <a:tab pos="9079230" algn="l"/>
              </a:tabLst>
            </a:pPr>
            <a:r>
              <a:rPr sz="3200" u="sng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3200" u="sng" spc="130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wheelchairs	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1233" y="1991222"/>
            <a:ext cx="8533130" cy="0"/>
          </a:xfrm>
          <a:custGeom>
            <a:avLst/>
            <a:gdLst/>
            <a:ahLst/>
            <a:cxnLst/>
            <a:rect l="l" t="t" r="r" b="b"/>
            <a:pathLst>
              <a:path w="8533130">
                <a:moveTo>
                  <a:pt x="0" y="0"/>
                </a:moveTo>
                <a:lnTo>
                  <a:pt x="8532536" y="0"/>
                </a:lnTo>
              </a:path>
            </a:pathLst>
          </a:custGeom>
          <a:ln w="7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1233" y="6828721"/>
            <a:ext cx="8496300" cy="0"/>
          </a:xfrm>
          <a:custGeom>
            <a:avLst/>
            <a:gdLst/>
            <a:ahLst/>
            <a:cxnLst/>
            <a:rect l="l" t="t" r="r" b="b"/>
            <a:pathLst>
              <a:path w="8496300">
                <a:moveTo>
                  <a:pt x="0" y="0"/>
                </a:moveTo>
                <a:lnTo>
                  <a:pt x="8495916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4351" y="719522"/>
            <a:ext cx="8845550" cy="567690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376680">
              <a:lnSpc>
                <a:spcPct val="100000"/>
              </a:lnSpc>
              <a:spcBef>
                <a:spcPts val="210"/>
              </a:spcBef>
            </a:pPr>
            <a:r>
              <a:rPr sz="1650" b="1" spc="5" dirty="0">
                <a:solidFill>
                  <a:srgbClr val="131A42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31A42"/>
                </a:solidFill>
                <a:latin typeface="Times New Roman"/>
                <a:cs typeface="Times New Roman"/>
              </a:rPr>
              <a:t>of</a:t>
            </a:r>
            <a:r>
              <a:rPr sz="1650" b="1" spc="-210" dirty="0">
                <a:solidFill>
                  <a:srgbClr val="131A42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31A42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370965">
              <a:lnSpc>
                <a:spcPct val="100000"/>
              </a:lnSpc>
              <a:spcBef>
                <a:spcPts val="110"/>
              </a:spcBef>
            </a:pPr>
            <a:r>
              <a:rPr sz="1650" spc="10" dirty="0">
                <a:solidFill>
                  <a:srgbClr val="131A42"/>
                </a:solidFill>
                <a:latin typeface="Times New Roman"/>
                <a:cs typeface="Times New Roman"/>
              </a:rPr>
              <a:t>Civil Rights</a:t>
            </a:r>
            <a:r>
              <a:rPr sz="1650" spc="114" dirty="0">
                <a:solidFill>
                  <a:srgbClr val="131A42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31A42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3347085">
              <a:lnSpc>
                <a:spcPct val="100000"/>
              </a:lnSpc>
              <a:spcBef>
                <a:spcPts val="1355"/>
              </a:spcBef>
              <a:tabLst>
                <a:tab pos="4912995" algn="l"/>
                <a:tab pos="6536055" algn="l"/>
                <a:tab pos="7906384" algn="l"/>
              </a:tabLst>
            </a:pPr>
            <a:r>
              <a:rPr sz="2550" spc="-5" dirty="0">
                <a:solidFill>
                  <a:srgbClr val="1C1C1C"/>
                </a:solidFill>
                <a:latin typeface="Arial"/>
                <a:cs typeface="Arial"/>
              </a:rPr>
              <a:t>SERVICE	</a:t>
            </a:r>
            <a:r>
              <a:rPr sz="2550" spc="55" dirty="0">
                <a:solidFill>
                  <a:srgbClr val="1C1C1C"/>
                </a:solidFill>
                <a:latin typeface="Arial"/>
                <a:cs typeface="Arial"/>
              </a:rPr>
              <a:t>ANIMALS	</a:t>
            </a:r>
            <a:r>
              <a:rPr sz="2550" spc="125" dirty="0">
                <a:solidFill>
                  <a:srgbClr val="1C1C1C"/>
                </a:solidFill>
                <a:latin typeface="Arial"/>
                <a:cs typeface="Arial"/>
              </a:rPr>
              <a:t>and</a:t>
            </a:r>
            <a:r>
              <a:rPr sz="2550" spc="32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1C1C1C"/>
                </a:solidFill>
                <a:latin typeface="Arial"/>
                <a:cs typeface="Arial"/>
              </a:rPr>
              <a:t>the	</a:t>
            </a:r>
            <a:r>
              <a:rPr sz="2550" spc="25" dirty="0">
                <a:solidFill>
                  <a:srgbClr val="1C1C1C"/>
                </a:solidFill>
                <a:latin typeface="Arial"/>
                <a:cs typeface="Arial"/>
              </a:rPr>
              <a:t>ADA</a:t>
            </a:r>
            <a:endParaRPr sz="2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  <a:tabLst>
                <a:tab pos="2850515" algn="l"/>
              </a:tabLst>
            </a:pPr>
            <a:r>
              <a:rPr sz="4100" spc="150" dirty="0">
                <a:solidFill>
                  <a:srgbClr val="1C1C1C"/>
                </a:solidFill>
                <a:latin typeface="Arial"/>
                <a:cs typeface="Arial"/>
              </a:rPr>
              <a:t>Examples	</a:t>
            </a:r>
            <a:r>
              <a:rPr sz="4100" spc="110" dirty="0">
                <a:solidFill>
                  <a:srgbClr val="1C1C1C"/>
                </a:solidFill>
                <a:latin typeface="Arial"/>
                <a:cs typeface="Arial"/>
              </a:rPr>
              <a:t>of </a:t>
            </a:r>
            <a:r>
              <a:rPr sz="4100" spc="180" dirty="0">
                <a:solidFill>
                  <a:srgbClr val="1C1C1C"/>
                </a:solidFill>
                <a:latin typeface="Arial"/>
                <a:cs typeface="Arial"/>
              </a:rPr>
              <a:t>tasks</a:t>
            </a:r>
            <a:r>
              <a:rPr sz="4100" spc="83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4100" spc="160" dirty="0">
                <a:solidFill>
                  <a:srgbClr val="1C1C1C"/>
                </a:solidFill>
                <a:latin typeface="Arial"/>
                <a:cs typeface="Arial"/>
              </a:rPr>
              <a:t>(2)</a:t>
            </a:r>
            <a:endParaRPr sz="4100">
              <a:latin typeface="Arial"/>
              <a:cs typeface="Arial"/>
            </a:endParaRPr>
          </a:p>
          <a:p>
            <a:pPr marL="510540" marR="668655" indent="-497840">
              <a:lnSpc>
                <a:spcPts val="3030"/>
              </a:lnSpc>
              <a:spcBef>
                <a:spcPts val="2145"/>
              </a:spcBef>
              <a:buClr>
                <a:srgbClr val="BA342D"/>
              </a:buClr>
              <a:buChar char="•"/>
              <a:tabLst>
                <a:tab pos="511175" algn="l"/>
                <a:tab pos="511809" algn="l"/>
                <a:tab pos="1693545" algn="l"/>
                <a:tab pos="2338070" algn="l"/>
                <a:tab pos="3354070" algn="l"/>
                <a:tab pos="5373370" algn="l"/>
                <a:tab pos="7141209" algn="l"/>
              </a:tabLst>
            </a:pPr>
            <a:r>
              <a:rPr sz="2550" spc="135" dirty="0">
                <a:solidFill>
                  <a:srgbClr val="1C1C1C"/>
                </a:solidFill>
                <a:latin typeface="Arial"/>
                <a:cs typeface="Arial"/>
              </a:rPr>
              <a:t>Detec</a:t>
            </a:r>
            <a:r>
              <a:rPr sz="2550" spc="75" dirty="0">
                <a:solidFill>
                  <a:srgbClr val="1C1C1C"/>
                </a:solidFill>
                <a:latin typeface="Arial"/>
                <a:cs typeface="Arial"/>
              </a:rPr>
              <a:t>t</a:t>
            </a:r>
            <a:r>
              <a:rPr sz="2550" dirty="0">
                <a:solidFill>
                  <a:srgbClr val="1C1C1C"/>
                </a:solidFill>
                <a:latin typeface="Arial"/>
                <a:cs typeface="Arial"/>
              </a:rPr>
              <a:t>	</a:t>
            </a:r>
            <a:r>
              <a:rPr sz="2550" spc="105" dirty="0">
                <a:solidFill>
                  <a:srgbClr val="1C1C1C"/>
                </a:solidFill>
                <a:latin typeface="Arial"/>
                <a:cs typeface="Arial"/>
              </a:rPr>
              <a:t>th</a:t>
            </a:r>
            <a:r>
              <a:rPr sz="2550" spc="150" dirty="0">
                <a:solidFill>
                  <a:srgbClr val="1C1C1C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1C1C1C"/>
                </a:solidFill>
                <a:latin typeface="Arial"/>
                <a:cs typeface="Arial"/>
              </a:rPr>
              <a:t>	</a:t>
            </a:r>
            <a:r>
              <a:rPr sz="2550" spc="145" dirty="0">
                <a:solidFill>
                  <a:srgbClr val="1C1C1C"/>
                </a:solidFill>
                <a:latin typeface="Arial"/>
                <a:cs typeface="Arial"/>
              </a:rPr>
              <a:t>onse</a:t>
            </a:r>
            <a:r>
              <a:rPr sz="2550" spc="75" dirty="0">
                <a:solidFill>
                  <a:srgbClr val="1C1C1C"/>
                </a:solidFill>
                <a:latin typeface="Arial"/>
                <a:cs typeface="Arial"/>
              </a:rPr>
              <a:t>t</a:t>
            </a:r>
            <a:r>
              <a:rPr sz="2550" dirty="0">
                <a:solidFill>
                  <a:srgbClr val="1C1C1C"/>
                </a:solidFill>
                <a:latin typeface="Arial"/>
                <a:cs typeface="Arial"/>
              </a:rPr>
              <a:t>	</a:t>
            </a:r>
            <a:r>
              <a:rPr sz="2550" spc="150" dirty="0">
                <a:solidFill>
                  <a:srgbClr val="1C1C1C"/>
                </a:solidFill>
                <a:latin typeface="Arial"/>
                <a:cs typeface="Arial"/>
              </a:rPr>
              <a:t>o</a:t>
            </a:r>
            <a:r>
              <a:rPr sz="2550" spc="75" dirty="0">
                <a:solidFill>
                  <a:srgbClr val="1C1C1C"/>
                </a:solidFill>
                <a:latin typeface="Arial"/>
                <a:cs typeface="Arial"/>
              </a:rPr>
              <a:t>f</a:t>
            </a:r>
            <a:r>
              <a:rPr sz="2550" spc="30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-60" dirty="0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sz="2550" spc="254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1C1C1C"/>
                </a:solidFill>
                <a:latin typeface="Arial"/>
                <a:cs typeface="Arial"/>
              </a:rPr>
              <a:t>seizure</a:t>
            </a:r>
            <a:r>
              <a:rPr sz="2550" dirty="0">
                <a:solidFill>
                  <a:srgbClr val="1C1C1C"/>
                </a:solidFill>
                <a:latin typeface="Arial"/>
                <a:cs typeface="Arial"/>
              </a:rPr>
              <a:t>	</a:t>
            </a:r>
            <a:r>
              <a:rPr sz="2550" spc="130" dirty="0">
                <a:solidFill>
                  <a:srgbClr val="1C1C1C"/>
                </a:solidFill>
                <a:latin typeface="Arial"/>
                <a:cs typeface="Arial"/>
              </a:rPr>
              <a:t>an</a:t>
            </a:r>
            <a:r>
              <a:rPr sz="2550" spc="135" dirty="0">
                <a:solidFill>
                  <a:srgbClr val="1C1C1C"/>
                </a:solidFill>
                <a:latin typeface="Arial"/>
                <a:cs typeface="Arial"/>
              </a:rPr>
              <a:t>d</a:t>
            </a:r>
            <a:r>
              <a:rPr sz="2550" spc="30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1C1C1C"/>
                </a:solidFill>
                <a:latin typeface="Arial"/>
                <a:cs typeface="Arial"/>
              </a:rPr>
              <a:t>assis</a:t>
            </a:r>
            <a:r>
              <a:rPr sz="2550" spc="55" dirty="0">
                <a:solidFill>
                  <a:srgbClr val="1C1C1C"/>
                </a:solidFill>
                <a:latin typeface="Arial"/>
                <a:cs typeface="Arial"/>
              </a:rPr>
              <a:t>t</a:t>
            </a:r>
            <a:r>
              <a:rPr sz="2550" dirty="0">
                <a:solidFill>
                  <a:srgbClr val="1C1C1C"/>
                </a:solidFill>
                <a:latin typeface="Arial"/>
                <a:cs typeface="Arial"/>
              </a:rPr>
              <a:t>	</a:t>
            </a:r>
            <a:r>
              <a:rPr sz="2550" spc="145" dirty="0">
                <a:solidFill>
                  <a:srgbClr val="1C1C1C"/>
                </a:solidFill>
                <a:latin typeface="Arial"/>
                <a:cs typeface="Arial"/>
              </a:rPr>
              <a:t>during  </a:t>
            </a:r>
            <a:r>
              <a:rPr sz="2550" spc="114" dirty="0">
                <a:solidFill>
                  <a:srgbClr val="1C1C1C"/>
                </a:solidFill>
                <a:latin typeface="Arial"/>
                <a:cs typeface="Arial"/>
              </a:rPr>
              <a:t>se</a:t>
            </a:r>
            <a:r>
              <a:rPr sz="2550" spc="-515" dirty="0">
                <a:solidFill>
                  <a:srgbClr val="1C1C1C"/>
                </a:solidFill>
                <a:latin typeface="Arial"/>
                <a:cs typeface="Arial"/>
              </a:rPr>
              <a:t>i</a:t>
            </a:r>
            <a:r>
              <a:rPr sz="825" spc="60" baseline="151515" dirty="0">
                <a:solidFill>
                  <a:srgbClr val="1C1C1C"/>
                </a:solidFill>
                <a:latin typeface="Arial"/>
                <a:cs typeface="Arial"/>
              </a:rPr>
              <a:t>■</a:t>
            </a:r>
            <a:r>
              <a:rPr sz="825" spc="37" baseline="15151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05" dirty="0">
                <a:solidFill>
                  <a:srgbClr val="1C1C1C"/>
                </a:solidFill>
                <a:latin typeface="Arial"/>
                <a:cs typeface="Arial"/>
              </a:rPr>
              <a:t>zure</a:t>
            </a:r>
            <a:endParaRPr sz="2550">
              <a:latin typeface="Arial"/>
              <a:cs typeface="Arial"/>
            </a:endParaRPr>
          </a:p>
          <a:p>
            <a:pPr marL="509905" marR="5080" indent="-497205">
              <a:lnSpc>
                <a:spcPts val="3030"/>
              </a:lnSpc>
              <a:spcBef>
                <a:spcPts val="650"/>
              </a:spcBef>
              <a:buClr>
                <a:srgbClr val="BA342D"/>
              </a:buClr>
              <a:buChar char="•"/>
              <a:tabLst>
                <a:tab pos="510540" algn="l"/>
                <a:tab pos="511175" algn="l"/>
                <a:tab pos="1869439" algn="l"/>
                <a:tab pos="3101975" algn="l"/>
                <a:tab pos="3933825" algn="l"/>
                <a:tab pos="5782945" algn="l"/>
                <a:tab pos="6228715" algn="l"/>
              </a:tabLst>
            </a:pPr>
            <a:r>
              <a:rPr sz="2550" spc="125" dirty="0">
                <a:solidFill>
                  <a:srgbClr val="1C1C1C"/>
                </a:solidFill>
                <a:latin typeface="Arial"/>
                <a:cs typeface="Arial"/>
              </a:rPr>
              <a:t>Remind	</a:t>
            </a:r>
            <a:r>
              <a:rPr sz="2550" spc="105" dirty="0">
                <a:solidFill>
                  <a:srgbClr val="1C1C1C"/>
                </a:solidFill>
                <a:latin typeface="Arial"/>
                <a:cs typeface="Arial"/>
              </a:rPr>
              <a:t>person	</a:t>
            </a:r>
            <a:r>
              <a:rPr sz="2550" spc="175" dirty="0">
                <a:solidFill>
                  <a:srgbClr val="1C1C1C"/>
                </a:solidFill>
                <a:latin typeface="Arial"/>
                <a:cs typeface="Arial"/>
              </a:rPr>
              <a:t>with</a:t>
            </a:r>
            <a:r>
              <a:rPr sz="2550" spc="35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-60" dirty="0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sz="2550" spc="229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25" dirty="0">
                <a:solidFill>
                  <a:srgbClr val="1C1C1C"/>
                </a:solidFill>
                <a:latin typeface="Arial"/>
                <a:cs typeface="Arial"/>
              </a:rPr>
              <a:t>disability	</a:t>
            </a:r>
            <a:r>
              <a:rPr sz="2550" spc="140" dirty="0">
                <a:solidFill>
                  <a:srgbClr val="1C1C1C"/>
                </a:solidFill>
                <a:latin typeface="Arial"/>
                <a:cs typeface="Arial"/>
              </a:rPr>
              <a:t>to	</a:t>
            </a:r>
            <a:r>
              <a:rPr sz="2550" spc="160" dirty="0">
                <a:solidFill>
                  <a:srgbClr val="1C1C1C"/>
                </a:solidFill>
                <a:latin typeface="Arial"/>
                <a:cs typeface="Arial"/>
              </a:rPr>
              <a:t>take </a:t>
            </a:r>
            <a:r>
              <a:rPr sz="2550" spc="150" dirty="0">
                <a:solidFill>
                  <a:srgbClr val="1C1C1C"/>
                </a:solidFill>
                <a:latin typeface="Arial"/>
                <a:cs typeface="Arial"/>
              </a:rPr>
              <a:t>medication  </a:t>
            </a:r>
            <a:r>
              <a:rPr sz="2550" spc="140" dirty="0">
                <a:solidFill>
                  <a:srgbClr val="1C1C1C"/>
                </a:solidFill>
                <a:latin typeface="Arial"/>
                <a:cs typeface="Arial"/>
              </a:rPr>
              <a:t>or</a:t>
            </a:r>
            <a:r>
              <a:rPr sz="2550" spc="28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60" dirty="0">
                <a:solidFill>
                  <a:srgbClr val="1C1C1C"/>
                </a:solidFill>
                <a:latin typeface="Arial"/>
                <a:cs typeface="Arial"/>
              </a:rPr>
              <a:t>retrieve</a:t>
            </a:r>
            <a:r>
              <a:rPr sz="2550" spc="35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30" dirty="0">
                <a:solidFill>
                  <a:srgbClr val="1C1C1C"/>
                </a:solidFill>
                <a:latin typeface="Arial"/>
                <a:cs typeface="Arial"/>
              </a:rPr>
              <a:t>medicine	</a:t>
            </a:r>
            <a:r>
              <a:rPr sz="2550" spc="114" dirty="0">
                <a:solidFill>
                  <a:srgbClr val="1C1C1C"/>
                </a:solidFill>
                <a:latin typeface="Arial"/>
                <a:cs typeface="Arial"/>
              </a:rPr>
              <a:t>or </a:t>
            </a:r>
            <a:r>
              <a:rPr sz="2550" spc="165" dirty="0">
                <a:solidFill>
                  <a:srgbClr val="1C1C1C"/>
                </a:solidFill>
                <a:latin typeface="Arial"/>
                <a:cs typeface="Arial"/>
              </a:rPr>
              <a:t>other</a:t>
            </a:r>
            <a:r>
              <a:rPr sz="2550" spc="50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75" dirty="0">
                <a:solidFill>
                  <a:srgbClr val="1C1C1C"/>
                </a:solidFill>
                <a:latin typeface="Arial"/>
                <a:cs typeface="Arial"/>
              </a:rPr>
              <a:t>items</a:t>
            </a:r>
            <a:endParaRPr sz="2550">
              <a:latin typeface="Arial"/>
              <a:cs typeface="Arial"/>
            </a:endParaRPr>
          </a:p>
          <a:p>
            <a:pPr marL="511809" marR="708660" indent="-499109">
              <a:lnSpc>
                <a:spcPct val="100000"/>
              </a:lnSpc>
              <a:spcBef>
                <a:spcPts val="545"/>
              </a:spcBef>
              <a:buClr>
                <a:srgbClr val="BA342D"/>
              </a:buClr>
              <a:buChar char="•"/>
              <a:tabLst>
                <a:tab pos="510540" algn="l"/>
                <a:tab pos="511175" algn="l"/>
                <a:tab pos="1501140" algn="l"/>
                <a:tab pos="3185160" algn="l"/>
                <a:tab pos="3520440" algn="l"/>
                <a:tab pos="3731895" algn="l"/>
                <a:tab pos="5126355" algn="l"/>
                <a:tab pos="5494020" algn="l"/>
              </a:tabLst>
            </a:pPr>
            <a:r>
              <a:rPr sz="2550" spc="110" dirty="0">
                <a:solidFill>
                  <a:srgbClr val="1C1C1C"/>
                </a:solidFill>
                <a:latin typeface="Arial"/>
                <a:cs typeface="Arial"/>
              </a:rPr>
              <a:t>Enter	</a:t>
            </a:r>
            <a:r>
              <a:rPr sz="2550" spc="125" dirty="0">
                <a:solidFill>
                  <a:srgbClr val="1C1C1C"/>
                </a:solidFill>
                <a:latin typeface="Arial"/>
                <a:cs typeface="Arial"/>
              </a:rPr>
              <a:t>and</a:t>
            </a:r>
            <a:r>
              <a:rPr sz="2550" spc="34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40" dirty="0">
                <a:solidFill>
                  <a:srgbClr val="1C1C1C"/>
                </a:solidFill>
                <a:latin typeface="Arial"/>
                <a:cs typeface="Arial"/>
              </a:rPr>
              <a:t>examine	</a:t>
            </a:r>
            <a:r>
              <a:rPr sz="2550" spc="155" dirty="0">
                <a:solidFill>
                  <a:srgbClr val="1C1C1C"/>
                </a:solidFill>
                <a:latin typeface="Arial"/>
                <a:cs typeface="Arial"/>
              </a:rPr>
              <a:t>unfamiliar	</a:t>
            </a:r>
            <a:r>
              <a:rPr sz="2550" spc="60" dirty="0">
                <a:solidFill>
                  <a:srgbClr val="1C1C1C"/>
                </a:solidFill>
                <a:latin typeface="Arial"/>
                <a:cs typeface="Arial"/>
              </a:rPr>
              <a:t>space </a:t>
            </a:r>
            <a:r>
              <a:rPr sz="2550" spc="125" dirty="0">
                <a:solidFill>
                  <a:srgbClr val="1C1C1C"/>
                </a:solidFill>
                <a:latin typeface="Arial"/>
                <a:cs typeface="Arial"/>
              </a:rPr>
              <a:t>and </a:t>
            </a:r>
            <a:r>
              <a:rPr sz="2550" spc="135" dirty="0">
                <a:solidFill>
                  <a:srgbClr val="1C1C1C"/>
                </a:solidFill>
                <a:latin typeface="Arial"/>
                <a:cs typeface="Arial"/>
              </a:rPr>
              <a:t>come  </a:t>
            </a:r>
            <a:r>
              <a:rPr sz="2550" spc="110" dirty="0">
                <a:solidFill>
                  <a:srgbClr val="1C1C1C"/>
                </a:solidFill>
                <a:latin typeface="Arial"/>
                <a:cs typeface="Arial"/>
              </a:rPr>
              <a:t>back</a:t>
            </a:r>
            <a:r>
              <a:rPr sz="2550" spc="30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35" dirty="0">
                <a:solidFill>
                  <a:srgbClr val="1C1C1C"/>
                </a:solidFill>
                <a:latin typeface="Arial"/>
                <a:cs typeface="Arial"/>
              </a:rPr>
              <a:t>and</a:t>
            </a:r>
            <a:r>
              <a:rPr sz="2550" spc="31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05" dirty="0">
                <a:solidFill>
                  <a:srgbClr val="1C1C1C"/>
                </a:solidFill>
                <a:latin typeface="Arial"/>
                <a:cs typeface="Arial"/>
              </a:rPr>
              <a:t>signal	</a:t>
            </a:r>
            <a:r>
              <a:rPr sz="2550" spc="55" dirty="0">
                <a:solidFill>
                  <a:srgbClr val="1C1C1C"/>
                </a:solidFill>
                <a:latin typeface="Arial"/>
                <a:cs typeface="Arial"/>
              </a:rPr>
              <a:t>it	</a:t>
            </a:r>
            <a:r>
              <a:rPr sz="2550" spc="65" dirty="0">
                <a:solidFill>
                  <a:srgbClr val="1C1C1C"/>
                </a:solidFill>
                <a:latin typeface="Arial"/>
                <a:cs typeface="Arial"/>
              </a:rPr>
              <a:t>is</a:t>
            </a:r>
            <a:r>
              <a:rPr sz="2550" spc="25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80" dirty="0">
                <a:solidFill>
                  <a:srgbClr val="1C1C1C"/>
                </a:solidFill>
                <a:latin typeface="Arial"/>
                <a:cs typeface="Arial"/>
              </a:rPr>
              <a:t>safe</a:t>
            </a:r>
            <a:r>
              <a:rPr sz="2550" spc="31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65" dirty="0">
                <a:solidFill>
                  <a:srgbClr val="1C1C1C"/>
                </a:solidFill>
                <a:latin typeface="Arial"/>
                <a:cs typeface="Arial"/>
              </a:rPr>
              <a:t>to	</a:t>
            </a:r>
            <a:r>
              <a:rPr sz="2550" spc="150" dirty="0">
                <a:solidFill>
                  <a:srgbClr val="1C1C1C"/>
                </a:solidFill>
                <a:latin typeface="Arial"/>
                <a:cs typeface="Arial"/>
              </a:rPr>
              <a:t>enter</a:t>
            </a:r>
            <a:endParaRPr sz="2550">
              <a:latin typeface="Arial"/>
              <a:cs typeface="Arial"/>
            </a:endParaRPr>
          </a:p>
          <a:p>
            <a:pPr marL="509905" marR="307975" indent="-497205">
              <a:lnSpc>
                <a:spcPct val="100600"/>
              </a:lnSpc>
              <a:spcBef>
                <a:spcPts val="595"/>
              </a:spcBef>
              <a:buClr>
                <a:srgbClr val="BA342D"/>
              </a:buClr>
              <a:buChar char="•"/>
              <a:tabLst>
                <a:tab pos="509905" algn="l"/>
                <a:tab pos="510540" algn="l"/>
                <a:tab pos="957580" algn="l"/>
                <a:tab pos="2216150" algn="l"/>
                <a:tab pos="3053080" algn="l"/>
                <a:tab pos="5861050" algn="l"/>
                <a:tab pos="7218045" algn="l"/>
              </a:tabLst>
            </a:pPr>
            <a:r>
              <a:rPr sz="2550" spc="80" dirty="0">
                <a:solidFill>
                  <a:srgbClr val="1C1C1C"/>
                </a:solidFill>
                <a:latin typeface="Arial"/>
                <a:cs typeface="Arial"/>
              </a:rPr>
              <a:t>Hel</a:t>
            </a:r>
            <a:r>
              <a:rPr sz="2550" spc="100" dirty="0">
                <a:solidFill>
                  <a:srgbClr val="1C1C1C"/>
                </a:solidFill>
                <a:latin typeface="Arial"/>
                <a:cs typeface="Arial"/>
              </a:rPr>
              <a:t>p</a:t>
            </a:r>
            <a:r>
              <a:rPr sz="2550" spc="30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50" dirty="0">
                <a:solidFill>
                  <a:srgbClr val="1C1C1C"/>
                </a:solidFill>
                <a:latin typeface="Arial"/>
                <a:cs typeface="Arial"/>
              </a:rPr>
              <a:t>individua</a:t>
            </a:r>
            <a:r>
              <a:rPr sz="2550" spc="75" dirty="0">
                <a:solidFill>
                  <a:srgbClr val="1C1C1C"/>
                </a:solidFill>
                <a:latin typeface="Arial"/>
                <a:cs typeface="Arial"/>
              </a:rPr>
              <a:t>l</a:t>
            </a:r>
            <a:r>
              <a:rPr sz="2550" dirty="0">
                <a:solidFill>
                  <a:srgbClr val="1C1C1C"/>
                </a:solidFill>
                <a:latin typeface="Arial"/>
                <a:cs typeface="Arial"/>
              </a:rPr>
              <a:t>	</a:t>
            </a:r>
            <a:r>
              <a:rPr sz="2550" spc="155" dirty="0">
                <a:solidFill>
                  <a:srgbClr val="1C1C1C"/>
                </a:solidFill>
                <a:latin typeface="Arial"/>
                <a:cs typeface="Arial"/>
              </a:rPr>
              <a:t>wit</a:t>
            </a:r>
            <a:r>
              <a:rPr sz="2550" spc="225" dirty="0">
                <a:solidFill>
                  <a:srgbClr val="1C1C1C"/>
                </a:solidFill>
                <a:latin typeface="Arial"/>
                <a:cs typeface="Arial"/>
              </a:rPr>
              <a:t>h</a:t>
            </a:r>
            <a:r>
              <a:rPr sz="2550" spc="33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550" spc="105" dirty="0">
                <a:solidFill>
                  <a:srgbClr val="1C1C1C"/>
                </a:solidFill>
                <a:latin typeface="Arial"/>
                <a:cs typeface="Arial"/>
              </a:rPr>
              <a:t>dissociativ</a:t>
            </a:r>
            <a:r>
              <a:rPr sz="2550" spc="150" dirty="0">
                <a:solidFill>
                  <a:srgbClr val="1C1C1C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1C1C1C"/>
                </a:solidFill>
                <a:latin typeface="Arial"/>
                <a:cs typeface="Arial"/>
              </a:rPr>
              <a:t>	</a:t>
            </a:r>
            <a:r>
              <a:rPr sz="2550" spc="170" dirty="0">
                <a:solidFill>
                  <a:srgbClr val="1C1C1C"/>
                </a:solidFill>
                <a:latin typeface="Arial"/>
                <a:cs typeface="Arial"/>
              </a:rPr>
              <a:t>identit</a:t>
            </a:r>
            <a:r>
              <a:rPr sz="2550" spc="225" dirty="0">
                <a:solidFill>
                  <a:srgbClr val="1C1C1C"/>
                </a:solidFill>
                <a:latin typeface="Arial"/>
                <a:cs typeface="Arial"/>
              </a:rPr>
              <a:t>y</a:t>
            </a:r>
            <a:r>
              <a:rPr sz="2550" dirty="0">
                <a:solidFill>
                  <a:srgbClr val="1C1C1C"/>
                </a:solidFill>
                <a:latin typeface="Arial"/>
                <a:cs typeface="Arial"/>
              </a:rPr>
              <a:t>	</a:t>
            </a:r>
            <a:r>
              <a:rPr sz="2550" spc="120" dirty="0">
                <a:solidFill>
                  <a:srgbClr val="1C1C1C"/>
                </a:solidFill>
                <a:latin typeface="Arial"/>
                <a:cs typeface="Arial"/>
              </a:rPr>
              <a:t>disorder  </a:t>
            </a:r>
            <a:r>
              <a:rPr sz="2550" spc="125" dirty="0">
                <a:solidFill>
                  <a:srgbClr val="1C1C1C"/>
                </a:solidFill>
                <a:latin typeface="Arial"/>
                <a:cs typeface="Arial"/>
              </a:rPr>
              <a:t>to	</a:t>
            </a:r>
            <a:r>
              <a:rPr sz="2550" spc="160" dirty="0">
                <a:solidFill>
                  <a:srgbClr val="1C1C1C"/>
                </a:solidFill>
                <a:latin typeface="Arial"/>
                <a:cs typeface="Arial"/>
              </a:rPr>
              <a:t>remain	</a:t>
            </a:r>
            <a:r>
              <a:rPr sz="2550" spc="135" dirty="0">
                <a:solidFill>
                  <a:srgbClr val="1C1C1C"/>
                </a:solidFill>
                <a:latin typeface="Arial"/>
                <a:cs typeface="Arial"/>
              </a:rPr>
              <a:t>grounded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0365" y="3252515"/>
            <a:ext cx="4443267" cy="30173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1233" y="1979006"/>
            <a:ext cx="8533130" cy="0"/>
          </a:xfrm>
          <a:custGeom>
            <a:avLst/>
            <a:gdLst/>
            <a:ahLst/>
            <a:cxnLst/>
            <a:rect l="l" t="t" r="r" b="b"/>
            <a:pathLst>
              <a:path w="8533130">
                <a:moveTo>
                  <a:pt x="0" y="0"/>
                </a:moveTo>
                <a:lnTo>
                  <a:pt x="8532536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1233" y="6810398"/>
            <a:ext cx="8508365" cy="0"/>
          </a:xfrm>
          <a:custGeom>
            <a:avLst/>
            <a:gdLst/>
            <a:ahLst/>
            <a:cxnLst/>
            <a:rect l="l" t="t" r="r" b="b"/>
            <a:pathLst>
              <a:path w="8508365">
                <a:moveTo>
                  <a:pt x="0" y="0"/>
                </a:moveTo>
                <a:lnTo>
                  <a:pt x="8508123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6040" y="710359"/>
            <a:ext cx="8618855" cy="571373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395095">
              <a:lnSpc>
                <a:spcPct val="100000"/>
              </a:lnSpc>
              <a:spcBef>
                <a:spcPts val="235"/>
              </a:spcBef>
            </a:pPr>
            <a:r>
              <a:rPr sz="1650" b="1" spc="5" dirty="0">
                <a:solidFill>
                  <a:srgbClr val="151C46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51C46"/>
                </a:solidFill>
                <a:latin typeface="Times New Roman"/>
                <a:cs typeface="Times New Roman"/>
              </a:rPr>
              <a:t>of</a:t>
            </a:r>
            <a:r>
              <a:rPr sz="1650" b="1" spc="-204" dirty="0">
                <a:solidFill>
                  <a:srgbClr val="151C46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51C46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391920">
              <a:lnSpc>
                <a:spcPct val="100000"/>
              </a:lnSpc>
              <a:spcBef>
                <a:spcPts val="135"/>
              </a:spcBef>
            </a:pPr>
            <a:r>
              <a:rPr sz="1650" spc="5" dirty="0">
                <a:solidFill>
                  <a:srgbClr val="151C46"/>
                </a:solidFill>
                <a:latin typeface="Times New Roman"/>
                <a:cs typeface="Times New Roman"/>
              </a:rPr>
              <a:t>Civil </a:t>
            </a:r>
            <a:r>
              <a:rPr sz="1650" spc="10" dirty="0">
                <a:solidFill>
                  <a:srgbClr val="151C46"/>
                </a:solidFill>
                <a:latin typeface="Times New Roman"/>
                <a:cs typeface="Times New Roman"/>
              </a:rPr>
              <a:t>Rights</a:t>
            </a:r>
            <a:r>
              <a:rPr sz="1650" spc="125" dirty="0">
                <a:solidFill>
                  <a:srgbClr val="151C46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51C46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3369310">
              <a:lnSpc>
                <a:spcPct val="100000"/>
              </a:lnSpc>
              <a:spcBef>
                <a:spcPts val="1305"/>
              </a:spcBef>
              <a:tabLst>
                <a:tab pos="4930775" algn="l"/>
                <a:tab pos="6557645" algn="l"/>
                <a:tab pos="7927975" algn="l"/>
              </a:tabLst>
            </a:pPr>
            <a:r>
              <a:rPr sz="2450" spc="50" dirty="0">
                <a:solidFill>
                  <a:srgbClr val="1F1F1F"/>
                </a:solidFill>
                <a:latin typeface="Arial"/>
                <a:cs typeface="Arial"/>
              </a:rPr>
              <a:t>SERVIC</a:t>
            </a:r>
            <a:r>
              <a:rPr sz="2450" spc="60" dirty="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sz="245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450" spc="110" dirty="0">
                <a:solidFill>
                  <a:srgbClr val="1F1F1F"/>
                </a:solidFill>
                <a:latin typeface="Arial"/>
                <a:cs typeface="Arial"/>
              </a:rPr>
              <a:t>ANIMAL</a:t>
            </a:r>
            <a:r>
              <a:rPr sz="2450" spc="125" dirty="0">
                <a:solidFill>
                  <a:srgbClr val="1F1F1F"/>
                </a:solidFill>
                <a:latin typeface="Arial"/>
                <a:cs typeface="Arial"/>
              </a:rPr>
              <a:t>S</a:t>
            </a:r>
            <a:r>
              <a:rPr sz="245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550" spc="120" dirty="0">
                <a:solidFill>
                  <a:srgbClr val="1F1F1F"/>
                </a:solidFill>
                <a:latin typeface="Arial"/>
                <a:cs typeface="Arial"/>
              </a:rPr>
              <a:t>an</a:t>
            </a:r>
            <a:r>
              <a:rPr sz="2550" spc="125" dirty="0">
                <a:solidFill>
                  <a:srgbClr val="1F1F1F"/>
                </a:solidFill>
                <a:latin typeface="Arial"/>
                <a:cs typeface="Arial"/>
              </a:rPr>
              <a:t>d</a:t>
            </a:r>
            <a:r>
              <a:rPr sz="2550" spc="3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85" dirty="0">
                <a:solidFill>
                  <a:srgbClr val="1F1F1F"/>
                </a:solidFill>
                <a:latin typeface="Arial"/>
                <a:cs typeface="Arial"/>
              </a:rPr>
              <a:t>th</a:t>
            </a:r>
            <a:r>
              <a:rPr sz="2550" spc="125" dirty="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450" spc="95" dirty="0">
                <a:solidFill>
                  <a:srgbClr val="1F1F1F"/>
                </a:solidFill>
                <a:latin typeface="Arial"/>
                <a:cs typeface="Arial"/>
              </a:rPr>
              <a:t>ADA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 marL="176530">
              <a:lnSpc>
                <a:spcPct val="100000"/>
              </a:lnSpc>
              <a:tabLst>
                <a:tab pos="2835275" algn="l"/>
                <a:tab pos="5069840" algn="l"/>
              </a:tabLst>
            </a:pPr>
            <a:r>
              <a:rPr sz="3900" b="1" spc="130" dirty="0">
                <a:solidFill>
                  <a:srgbClr val="1F1F1F"/>
                </a:solidFill>
                <a:latin typeface="Arial"/>
                <a:cs typeface="Arial"/>
              </a:rPr>
              <a:t>Examples	</a:t>
            </a:r>
            <a:r>
              <a:rPr sz="3900" b="1" spc="65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3900" b="1" spc="459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900" b="1" spc="90" dirty="0">
                <a:solidFill>
                  <a:srgbClr val="1F1F1F"/>
                </a:solidFill>
                <a:latin typeface="Arial"/>
                <a:cs typeface="Arial"/>
              </a:rPr>
              <a:t>tasks	</a:t>
            </a:r>
            <a:r>
              <a:rPr sz="3900" b="1" spc="75" dirty="0">
                <a:solidFill>
                  <a:srgbClr val="1F1F1F"/>
                </a:solidFill>
                <a:latin typeface="Arial"/>
                <a:cs typeface="Arial"/>
              </a:rPr>
              <a:t>(3)</a:t>
            </a:r>
            <a:endParaRPr sz="3900">
              <a:latin typeface="Arial"/>
              <a:cs typeface="Arial"/>
            </a:endParaRPr>
          </a:p>
          <a:p>
            <a:pPr marL="313055" marR="4384675" indent="-300355">
              <a:lnSpc>
                <a:spcPct val="98600"/>
              </a:lnSpc>
              <a:spcBef>
                <a:spcPts val="3229"/>
              </a:spcBef>
              <a:buClr>
                <a:srgbClr val="BD362F"/>
              </a:buClr>
              <a:buChar char="•"/>
              <a:tabLst>
                <a:tab pos="315595" algn="l"/>
                <a:tab pos="316230" algn="l"/>
                <a:tab pos="1986914" algn="l"/>
              </a:tabLst>
            </a:pPr>
            <a:r>
              <a:rPr sz="2550" spc="190" dirty="0">
                <a:solidFill>
                  <a:srgbClr val="1F1F1F"/>
                </a:solidFill>
                <a:latin typeface="Arial"/>
                <a:cs typeface="Arial"/>
              </a:rPr>
              <a:t>Prevent/interrupt  </a:t>
            </a: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impulsive	</a:t>
            </a:r>
            <a:r>
              <a:rPr sz="2550" spc="140" dirty="0">
                <a:solidFill>
                  <a:srgbClr val="1F1F1F"/>
                </a:solidFill>
                <a:latin typeface="Arial"/>
                <a:cs typeface="Arial"/>
              </a:rPr>
              <a:t>or </a:t>
            </a: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destructive  </a:t>
            </a:r>
            <a:r>
              <a:rPr sz="2550" spc="135" dirty="0">
                <a:solidFill>
                  <a:srgbClr val="1F1F1F"/>
                </a:solidFill>
                <a:latin typeface="Arial"/>
                <a:cs typeface="Arial"/>
              </a:rPr>
              <a:t>behavior</a:t>
            </a:r>
            <a:endParaRPr sz="2550">
              <a:latin typeface="Arial"/>
              <a:cs typeface="Arial"/>
            </a:endParaRPr>
          </a:p>
          <a:p>
            <a:pPr marL="318770" marR="5069205" indent="-306070">
              <a:lnSpc>
                <a:spcPts val="3030"/>
              </a:lnSpc>
              <a:spcBef>
                <a:spcPts val="170"/>
              </a:spcBef>
              <a:buClr>
                <a:srgbClr val="BD362F"/>
              </a:buClr>
              <a:buChar char="•"/>
              <a:tabLst>
                <a:tab pos="316865" algn="l"/>
                <a:tab pos="317500" algn="l"/>
              </a:tabLst>
            </a:pPr>
            <a:r>
              <a:rPr sz="2550" spc="75" dirty="0">
                <a:solidFill>
                  <a:srgbClr val="1F1F1F"/>
                </a:solidFill>
                <a:latin typeface="Arial"/>
                <a:cs typeface="Arial"/>
              </a:rPr>
              <a:t>Assist </a:t>
            </a:r>
            <a:r>
              <a:rPr sz="2550" spc="185" dirty="0">
                <a:solidFill>
                  <a:srgbClr val="1F1F1F"/>
                </a:solidFill>
                <a:latin typeface="Arial"/>
                <a:cs typeface="Arial"/>
              </a:rPr>
              <a:t>with </a:t>
            </a:r>
            <a:r>
              <a:rPr sz="2550" spc="110" dirty="0">
                <a:solidFill>
                  <a:srgbClr val="1F1F1F"/>
                </a:solidFill>
                <a:latin typeface="Arial"/>
                <a:cs typeface="Arial"/>
              </a:rPr>
              <a:t>balance,  </a:t>
            </a: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stability</a:t>
            </a:r>
            <a:endParaRPr sz="2550">
              <a:latin typeface="Arial"/>
              <a:cs typeface="Arial"/>
            </a:endParaRPr>
          </a:p>
          <a:p>
            <a:pPr marL="318770" indent="-306070">
              <a:lnSpc>
                <a:spcPts val="2960"/>
              </a:lnSpc>
              <a:buClr>
                <a:srgbClr val="BD362F"/>
              </a:buClr>
              <a:buChar char="•"/>
              <a:tabLst>
                <a:tab pos="318770" algn="l"/>
                <a:tab pos="319405" algn="l"/>
                <a:tab pos="1649730" algn="l"/>
              </a:tabLst>
            </a:pPr>
            <a:r>
              <a:rPr sz="2550" spc="90" dirty="0">
                <a:solidFill>
                  <a:srgbClr val="1F1F1F"/>
                </a:solidFill>
                <a:latin typeface="Arial"/>
                <a:cs typeface="Arial"/>
              </a:rPr>
              <a:t>Provide	</a:t>
            </a:r>
            <a:r>
              <a:rPr sz="2550" spc="160" dirty="0">
                <a:solidFill>
                  <a:srgbClr val="1F1F1F"/>
                </a:solidFill>
                <a:latin typeface="Arial"/>
                <a:cs typeface="Arial"/>
              </a:rPr>
              <a:t>non-violent</a:t>
            </a:r>
            <a:endParaRPr sz="2550">
              <a:latin typeface="Arial"/>
              <a:cs typeface="Arial"/>
            </a:endParaRPr>
          </a:p>
          <a:p>
            <a:pPr marL="324485" marR="5008880" indent="-5715">
              <a:lnSpc>
                <a:spcPts val="3030"/>
              </a:lnSpc>
              <a:spcBef>
                <a:spcPts val="165"/>
              </a:spcBef>
              <a:tabLst>
                <a:tab pos="2094230" algn="l"/>
              </a:tabLst>
            </a:pP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protection	or </a:t>
            </a:r>
            <a:r>
              <a:rPr sz="2550" spc="90" dirty="0">
                <a:solidFill>
                  <a:srgbClr val="1F1F1F"/>
                </a:solidFill>
                <a:latin typeface="Arial"/>
                <a:cs typeface="Arial"/>
              </a:rPr>
              <a:t>rescue  </a:t>
            </a: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work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4613" y="1972898"/>
            <a:ext cx="8542020" cy="0"/>
          </a:xfrm>
          <a:custGeom>
            <a:avLst/>
            <a:gdLst/>
            <a:ahLst/>
            <a:cxnLst/>
            <a:rect l="l" t="t" r="r" b="b"/>
            <a:pathLst>
              <a:path w="8542020">
                <a:moveTo>
                  <a:pt x="0" y="0"/>
                </a:moveTo>
                <a:lnTo>
                  <a:pt x="8541692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4613" y="6807344"/>
            <a:ext cx="8508365" cy="0"/>
          </a:xfrm>
          <a:custGeom>
            <a:avLst/>
            <a:gdLst/>
            <a:ahLst/>
            <a:cxnLst/>
            <a:rect l="l" t="t" r="r" b="b"/>
            <a:pathLst>
              <a:path w="8508365">
                <a:moveTo>
                  <a:pt x="0" y="0"/>
                </a:moveTo>
                <a:lnTo>
                  <a:pt x="8508123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5282" y="698144"/>
            <a:ext cx="8620125" cy="56076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398270">
              <a:lnSpc>
                <a:spcPct val="100000"/>
              </a:lnSpc>
              <a:spcBef>
                <a:spcPts val="210"/>
              </a:spcBef>
            </a:pPr>
            <a:r>
              <a:rPr sz="1650" b="1" spc="5" dirty="0">
                <a:solidFill>
                  <a:srgbClr val="161A46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61A46"/>
                </a:solidFill>
                <a:latin typeface="Times New Roman"/>
                <a:cs typeface="Times New Roman"/>
              </a:rPr>
              <a:t>of</a:t>
            </a:r>
            <a:r>
              <a:rPr sz="1650" b="1" spc="-210" dirty="0">
                <a:solidFill>
                  <a:srgbClr val="161A46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61A46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392555">
              <a:lnSpc>
                <a:spcPct val="100000"/>
              </a:lnSpc>
              <a:spcBef>
                <a:spcPts val="110"/>
              </a:spcBef>
            </a:pPr>
            <a:r>
              <a:rPr sz="1650" spc="10" dirty="0">
                <a:solidFill>
                  <a:srgbClr val="161A46"/>
                </a:solidFill>
                <a:latin typeface="Times New Roman"/>
                <a:cs typeface="Times New Roman"/>
              </a:rPr>
              <a:t>Civil </a:t>
            </a:r>
            <a:r>
              <a:rPr sz="1650" spc="5" dirty="0">
                <a:solidFill>
                  <a:srgbClr val="161A46"/>
                </a:solidFill>
                <a:latin typeface="Times New Roman"/>
                <a:cs typeface="Times New Roman"/>
              </a:rPr>
              <a:t>Rights</a:t>
            </a:r>
            <a:r>
              <a:rPr sz="1650" spc="160" dirty="0">
                <a:solidFill>
                  <a:srgbClr val="161A46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61A46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3369310">
              <a:lnSpc>
                <a:spcPct val="100000"/>
              </a:lnSpc>
              <a:spcBef>
                <a:spcPts val="1300"/>
              </a:spcBef>
              <a:tabLst>
                <a:tab pos="4931410" algn="l"/>
                <a:tab pos="6557009" algn="l"/>
              </a:tabLst>
            </a:pPr>
            <a:r>
              <a:rPr sz="2500" spc="25" dirty="0">
                <a:solidFill>
                  <a:srgbClr val="1D1D1D"/>
                </a:solidFill>
                <a:latin typeface="Arial"/>
                <a:cs typeface="Arial"/>
              </a:rPr>
              <a:t>SERVICE	</a:t>
            </a:r>
            <a:r>
              <a:rPr sz="2500" spc="85" dirty="0">
                <a:solidFill>
                  <a:srgbClr val="1D1D1D"/>
                </a:solidFill>
                <a:latin typeface="Arial"/>
                <a:cs typeface="Arial"/>
              </a:rPr>
              <a:t>ANIMALS	</a:t>
            </a:r>
            <a:r>
              <a:rPr sz="2700" spc="35" dirty="0">
                <a:solidFill>
                  <a:srgbClr val="1D1D1D"/>
                </a:solidFill>
                <a:latin typeface="Arial"/>
                <a:cs typeface="Arial"/>
              </a:rPr>
              <a:t>and </a:t>
            </a:r>
            <a:r>
              <a:rPr sz="2700" spc="114" dirty="0">
                <a:solidFill>
                  <a:srgbClr val="1D1D1D"/>
                </a:solidFill>
                <a:latin typeface="Arial"/>
                <a:cs typeface="Arial"/>
              </a:rPr>
              <a:t>the</a:t>
            </a:r>
            <a:r>
              <a:rPr sz="2700" spc="33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500" spc="60" dirty="0">
                <a:solidFill>
                  <a:srgbClr val="1D1D1D"/>
                </a:solidFill>
                <a:latin typeface="Arial"/>
                <a:cs typeface="Arial"/>
              </a:rPr>
              <a:t>ADA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960370" algn="l"/>
                <a:tab pos="5041265" algn="l"/>
              </a:tabLst>
            </a:pPr>
            <a:r>
              <a:rPr sz="3850" b="1" spc="65" dirty="0">
                <a:solidFill>
                  <a:srgbClr val="1D1D1D"/>
                </a:solidFill>
                <a:latin typeface="Arial"/>
                <a:cs typeface="Arial"/>
              </a:rPr>
              <a:t>Psychiatric	</a:t>
            </a:r>
            <a:r>
              <a:rPr sz="3850" b="1" spc="130" dirty="0">
                <a:solidFill>
                  <a:srgbClr val="1D1D1D"/>
                </a:solidFill>
                <a:latin typeface="Arial"/>
                <a:cs typeface="Arial"/>
              </a:rPr>
              <a:t>Service	</a:t>
            </a:r>
            <a:r>
              <a:rPr sz="3850" b="1" spc="114" dirty="0">
                <a:solidFill>
                  <a:srgbClr val="1D1D1D"/>
                </a:solidFill>
                <a:latin typeface="Arial"/>
                <a:cs typeface="Arial"/>
              </a:rPr>
              <a:t>Dog</a:t>
            </a:r>
            <a:endParaRPr sz="3850">
              <a:latin typeface="Arial"/>
              <a:cs typeface="Arial"/>
            </a:endParaRPr>
          </a:p>
          <a:p>
            <a:pPr marL="26670" marR="124460" indent="-635">
              <a:lnSpc>
                <a:spcPts val="3220"/>
              </a:lnSpc>
              <a:spcBef>
                <a:spcPts val="1510"/>
              </a:spcBef>
              <a:tabLst>
                <a:tab pos="1397635" algn="l"/>
                <a:tab pos="2660015" algn="l"/>
                <a:tab pos="2915285" algn="l"/>
                <a:tab pos="3771900" algn="l"/>
                <a:tab pos="6948805" algn="l"/>
              </a:tabLst>
            </a:pPr>
            <a:r>
              <a:rPr sz="2700" spc="75" dirty="0">
                <a:solidFill>
                  <a:srgbClr val="1D1D1D"/>
                </a:solidFill>
                <a:latin typeface="Arial"/>
                <a:cs typeface="Arial"/>
              </a:rPr>
              <a:t>Servic</a:t>
            </a:r>
            <a:r>
              <a:rPr sz="2700" spc="100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7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700" spc="80" dirty="0">
                <a:solidFill>
                  <a:srgbClr val="1D1D1D"/>
                </a:solidFill>
                <a:latin typeface="Arial"/>
                <a:cs typeface="Arial"/>
              </a:rPr>
              <a:t>dog</a:t>
            </a:r>
            <a:r>
              <a:rPr sz="2700" spc="75" dirty="0">
                <a:solidFill>
                  <a:srgbClr val="1D1D1D"/>
                </a:solidFill>
                <a:latin typeface="Arial"/>
                <a:cs typeface="Arial"/>
              </a:rPr>
              <a:t>s</a:t>
            </a:r>
            <a:r>
              <a:rPr sz="2700" spc="33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55" dirty="0">
                <a:solidFill>
                  <a:srgbClr val="1D1D1D"/>
                </a:solidFill>
                <a:latin typeface="Arial"/>
                <a:cs typeface="Arial"/>
              </a:rPr>
              <a:t>fo</a:t>
            </a:r>
            <a:r>
              <a:rPr sz="2700" spc="50" dirty="0">
                <a:solidFill>
                  <a:srgbClr val="1D1D1D"/>
                </a:solidFill>
                <a:latin typeface="Arial"/>
                <a:cs typeface="Arial"/>
              </a:rPr>
              <a:t>r</a:t>
            </a:r>
            <a:r>
              <a:rPr sz="27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700" spc="80" dirty="0">
                <a:solidFill>
                  <a:srgbClr val="1D1D1D"/>
                </a:solidFill>
                <a:latin typeface="Arial"/>
                <a:cs typeface="Arial"/>
              </a:rPr>
              <a:t>peopl</a:t>
            </a:r>
            <a:r>
              <a:rPr sz="2700" spc="100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700" spc="34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150" dirty="0">
                <a:solidFill>
                  <a:srgbClr val="1D1D1D"/>
                </a:solidFill>
                <a:latin typeface="Arial"/>
                <a:cs typeface="Arial"/>
              </a:rPr>
              <a:t>wit</a:t>
            </a:r>
            <a:r>
              <a:rPr sz="2700" spc="204" dirty="0">
                <a:solidFill>
                  <a:srgbClr val="1D1D1D"/>
                </a:solidFill>
                <a:latin typeface="Arial"/>
                <a:cs typeface="Arial"/>
              </a:rPr>
              <a:t>h</a:t>
            </a:r>
            <a:r>
              <a:rPr sz="2700" spc="32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105" dirty="0">
                <a:solidFill>
                  <a:srgbClr val="1D1D1D"/>
                </a:solidFill>
                <a:latin typeface="Arial"/>
                <a:cs typeface="Arial"/>
              </a:rPr>
              <a:t>psychiatri</a:t>
            </a:r>
            <a:r>
              <a:rPr sz="2700" spc="130" dirty="0">
                <a:solidFill>
                  <a:srgbClr val="1D1D1D"/>
                </a:solidFill>
                <a:latin typeface="Arial"/>
                <a:cs typeface="Arial"/>
              </a:rPr>
              <a:t>c</a:t>
            </a:r>
            <a:r>
              <a:rPr sz="27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700" spc="95" dirty="0">
                <a:solidFill>
                  <a:srgbClr val="1D1D1D"/>
                </a:solidFill>
                <a:latin typeface="Arial"/>
                <a:cs typeface="Arial"/>
              </a:rPr>
              <a:t>disorders  </a:t>
            </a:r>
            <a:r>
              <a:rPr sz="2700" spc="110" dirty="0">
                <a:solidFill>
                  <a:srgbClr val="1D1D1D"/>
                </a:solidFill>
                <a:latin typeface="Arial"/>
                <a:cs typeface="Arial"/>
              </a:rPr>
              <a:t>are</a:t>
            </a:r>
            <a:r>
              <a:rPr sz="2700" spc="30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80" dirty="0">
                <a:solidFill>
                  <a:srgbClr val="1D1D1D"/>
                </a:solidFill>
                <a:latin typeface="Arial"/>
                <a:cs typeface="Arial"/>
              </a:rPr>
              <a:t>recognized	</a:t>
            </a:r>
            <a:r>
              <a:rPr sz="2700" spc="130" dirty="0">
                <a:solidFill>
                  <a:srgbClr val="1D1D1D"/>
                </a:solidFill>
                <a:latin typeface="Arial"/>
                <a:cs typeface="Arial"/>
              </a:rPr>
              <a:t>under	</a:t>
            </a:r>
            <a:r>
              <a:rPr sz="2700" spc="-75" dirty="0">
                <a:solidFill>
                  <a:srgbClr val="1D1D1D"/>
                </a:solidFill>
                <a:latin typeface="Arial"/>
                <a:cs typeface="Arial"/>
              </a:rPr>
              <a:t>DOJ</a:t>
            </a:r>
            <a:r>
              <a:rPr sz="2700" spc="20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125" dirty="0">
                <a:solidFill>
                  <a:srgbClr val="1D1D1D"/>
                </a:solidFill>
                <a:latin typeface="Arial"/>
                <a:cs typeface="Arial"/>
              </a:rPr>
              <a:t>regulations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700">
              <a:latin typeface="Times New Roman"/>
              <a:cs typeface="Times New Roman"/>
            </a:endParaRPr>
          </a:p>
          <a:p>
            <a:pPr marL="525780" indent="-499109">
              <a:lnSpc>
                <a:spcPct val="100000"/>
              </a:lnSpc>
              <a:buClr>
                <a:srgbClr val="BF362A"/>
              </a:buClr>
              <a:buChar char="•"/>
              <a:tabLst>
                <a:tab pos="527050" algn="l"/>
                <a:tab pos="527685" algn="l"/>
                <a:tab pos="1974850" algn="l"/>
                <a:tab pos="3662045" algn="l"/>
                <a:tab pos="5246370" algn="l"/>
              </a:tabLst>
            </a:pPr>
            <a:r>
              <a:rPr sz="2700" spc="100" dirty="0">
                <a:solidFill>
                  <a:srgbClr val="1D1D1D"/>
                </a:solidFill>
                <a:latin typeface="Arial"/>
                <a:cs typeface="Arial"/>
              </a:rPr>
              <a:t>Handler	</a:t>
            </a:r>
            <a:r>
              <a:rPr sz="2700" spc="110" dirty="0">
                <a:solidFill>
                  <a:srgbClr val="1D1D1D"/>
                </a:solidFill>
                <a:latin typeface="Arial"/>
                <a:cs typeface="Arial"/>
              </a:rPr>
              <a:t>generally	</a:t>
            </a:r>
            <a:r>
              <a:rPr sz="2700" spc="50" dirty="0">
                <a:solidFill>
                  <a:srgbClr val="1D1D1D"/>
                </a:solidFill>
                <a:latin typeface="Arial"/>
                <a:cs typeface="Arial"/>
              </a:rPr>
              <a:t>does</a:t>
            </a:r>
            <a:r>
              <a:rPr sz="2700" spc="37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40" dirty="0">
                <a:solidFill>
                  <a:srgbClr val="1D1D1D"/>
                </a:solidFill>
                <a:latin typeface="Arial"/>
                <a:cs typeface="Arial"/>
              </a:rPr>
              <a:t>not	</a:t>
            </a:r>
            <a:r>
              <a:rPr sz="2700" spc="65" dirty="0">
                <a:solidFill>
                  <a:srgbClr val="1D1D1D"/>
                </a:solidFill>
                <a:latin typeface="Arial"/>
                <a:cs typeface="Arial"/>
              </a:rPr>
              <a:t>cue</a:t>
            </a:r>
            <a:r>
              <a:rPr sz="2700" spc="28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100" dirty="0">
                <a:solidFill>
                  <a:srgbClr val="1D1D1D"/>
                </a:solidFill>
                <a:latin typeface="Arial"/>
                <a:cs typeface="Arial"/>
              </a:rPr>
              <a:t>dog</a:t>
            </a:r>
            <a:endParaRPr sz="2700">
              <a:latin typeface="Arial"/>
              <a:cs typeface="Arial"/>
            </a:endParaRPr>
          </a:p>
          <a:p>
            <a:pPr marL="525780" marR="525780" indent="-499109">
              <a:lnSpc>
                <a:spcPts val="3150"/>
              </a:lnSpc>
              <a:spcBef>
                <a:spcPts val="810"/>
              </a:spcBef>
              <a:buClr>
                <a:srgbClr val="BF362A"/>
              </a:buClr>
              <a:buChar char="•"/>
              <a:tabLst>
                <a:tab pos="528320" algn="l"/>
                <a:tab pos="528955" algn="l"/>
                <a:tab pos="4329430" algn="l"/>
                <a:tab pos="4598035" algn="l"/>
                <a:tab pos="7117080" algn="l"/>
                <a:tab pos="7444740" algn="l"/>
              </a:tabLst>
            </a:pPr>
            <a:r>
              <a:rPr sz="2700" spc="60" dirty="0">
                <a:solidFill>
                  <a:srgbClr val="1D1D1D"/>
                </a:solidFill>
                <a:latin typeface="Arial"/>
                <a:cs typeface="Arial"/>
              </a:rPr>
              <a:t>Do</a:t>
            </a:r>
            <a:r>
              <a:rPr sz="2700" spc="55" dirty="0">
                <a:solidFill>
                  <a:srgbClr val="1D1D1D"/>
                </a:solidFill>
                <a:latin typeface="Arial"/>
                <a:cs typeface="Arial"/>
              </a:rPr>
              <a:t>g</a:t>
            </a:r>
            <a:r>
              <a:rPr sz="2700" spc="30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120" dirty="0">
                <a:solidFill>
                  <a:srgbClr val="1D1D1D"/>
                </a:solidFill>
                <a:latin typeface="Arial"/>
                <a:cs typeface="Arial"/>
              </a:rPr>
              <a:t>take</a:t>
            </a:r>
            <a:r>
              <a:rPr sz="2700" spc="130" dirty="0">
                <a:solidFill>
                  <a:srgbClr val="1D1D1D"/>
                </a:solidFill>
                <a:latin typeface="Arial"/>
                <a:cs typeface="Arial"/>
              </a:rPr>
              <a:t>s</a:t>
            </a:r>
            <a:r>
              <a:rPr sz="2700" spc="32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130" dirty="0">
                <a:solidFill>
                  <a:srgbClr val="1D1D1D"/>
                </a:solidFill>
                <a:latin typeface="Arial"/>
                <a:cs typeface="Arial"/>
              </a:rPr>
              <a:t>independen</a:t>
            </a:r>
            <a:r>
              <a:rPr sz="2700" spc="75" dirty="0">
                <a:solidFill>
                  <a:srgbClr val="1D1D1D"/>
                </a:solidFill>
                <a:latin typeface="Arial"/>
                <a:cs typeface="Arial"/>
              </a:rPr>
              <a:t>t</a:t>
            </a:r>
            <a:r>
              <a:rPr sz="27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700" spc="105" dirty="0">
                <a:solidFill>
                  <a:srgbClr val="1D1D1D"/>
                </a:solidFill>
                <a:latin typeface="Arial"/>
                <a:cs typeface="Arial"/>
              </a:rPr>
              <a:t>actio</a:t>
            </a:r>
            <a:r>
              <a:rPr sz="2700" spc="150" dirty="0">
                <a:solidFill>
                  <a:srgbClr val="1D1D1D"/>
                </a:solidFill>
                <a:latin typeface="Arial"/>
                <a:cs typeface="Arial"/>
              </a:rPr>
              <a:t>n</a:t>
            </a:r>
            <a:r>
              <a:rPr sz="2700" spc="35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70" dirty="0">
                <a:solidFill>
                  <a:srgbClr val="1D1D1D"/>
                </a:solidFill>
                <a:latin typeface="Arial"/>
                <a:cs typeface="Arial"/>
              </a:rPr>
              <a:t>t</a:t>
            </a:r>
            <a:r>
              <a:rPr sz="2700" spc="150" dirty="0">
                <a:solidFill>
                  <a:srgbClr val="1D1D1D"/>
                </a:solidFill>
                <a:latin typeface="Arial"/>
                <a:cs typeface="Arial"/>
              </a:rPr>
              <a:t>o</a:t>
            </a:r>
            <a:r>
              <a:rPr sz="2700" spc="35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150" dirty="0">
                <a:solidFill>
                  <a:srgbClr val="1D1D1D"/>
                </a:solidFill>
                <a:latin typeface="Arial"/>
                <a:cs typeface="Arial"/>
              </a:rPr>
              <a:t>aler</a:t>
            </a:r>
            <a:r>
              <a:rPr sz="2700" spc="100" dirty="0">
                <a:solidFill>
                  <a:srgbClr val="1D1D1D"/>
                </a:solidFill>
                <a:latin typeface="Arial"/>
                <a:cs typeface="Arial"/>
              </a:rPr>
              <a:t>t</a:t>
            </a:r>
            <a:r>
              <a:rPr sz="27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700" spc="125" dirty="0">
                <a:solidFill>
                  <a:srgbClr val="1D1D1D"/>
                </a:solidFill>
                <a:latin typeface="Arial"/>
                <a:cs typeface="Arial"/>
              </a:rPr>
              <a:t>-</a:t>
            </a:r>
            <a:r>
              <a:rPr sz="27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700" spc="110" dirty="0">
                <a:solidFill>
                  <a:srgbClr val="1D1D1D"/>
                </a:solidFill>
                <a:latin typeface="Arial"/>
                <a:cs typeface="Arial"/>
              </a:rPr>
              <a:t>e.g.  </a:t>
            </a:r>
            <a:r>
              <a:rPr sz="2700" spc="140" dirty="0">
                <a:solidFill>
                  <a:srgbClr val="1D1D1D"/>
                </a:solidFill>
                <a:latin typeface="Arial"/>
                <a:cs typeface="Arial"/>
              </a:rPr>
              <a:t>prior</a:t>
            </a:r>
            <a:r>
              <a:rPr sz="2700" spc="36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150" dirty="0">
                <a:solidFill>
                  <a:srgbClr val="1D1D1D"/>
                </a:solidFill>
                <a:latin typeface="Arial"/>
                <a:cs typeface="Arial"/>
              </a:rPr>
              <a:t>to</a:t>
            </a:r>
            <a:r>
              <a:rPr sz="2700" spc="31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150" dirty="0">
                <a:solidFill>
                  <a:srgbClr val="1D1D1D"/>
                </a:solidFill>
                <a:latin typeface="Arial"/>
                <a:cs typeface="Arial"/>
              </a:rPr>
              <a:t>anxiety/panic	attack</a:t>
            </a:r>
            <a:endParaRPr sz="2700">
              <a:latin typeface="Arial"/>
              <a:cs typeface="Arial"/>
            </a:endParaRPr>
          </a:p>
          <a:p>
            <a:pPr marL="525145" indent="-498475">
              <a:lnSpc>
                <a:spcPct val="100000"/>
              </a:lnSpc>
              <a:spcBef>
                <a:spcPts val="495"/>
              </a:spcBef>
              <a:buClr>
                <a:srgbClr val="BF362A"/>
              </a:buClr>
              <a:buChar char="•"/>
              <a:tabLst>
                <a:tab pos="525145" algn="l"/>
                <a:tab pos="525780" algn="l"/>
              </a:tabLst>
            </a:pPr>
            <a:r>
              <a:rPr sz="2700" spc="85" dirty="0">
                <a:solidFill>
                  <a:srgbClr val="1D1D1D"/>
                </a:solidFill>
                <a:latin typeface="Arial"/>
                <a:cs typeface="Arial"/>
              </a:rPr>
              <a:t>Dog's </a:t>
            </a:r>
            <a:r>
              <a:rPr sz="2700" spc="110" dirty="0">
                <a:solidFill>
                  <a:srgbClr val="1D1D1D"/>
                </a:solidFill>
                <a:latin typeface="Arial"/>
                <a:cs typeface="Arial"/>
              </a:rPr>
              <a:t>action </a:t>
            </a:r>
            <a:r>
              <a:rPr sz="2700" spc="50" dirty="0">
                <a:solidFill>
                  <a:srgbClr val="1D1D1D"/>
                </a:solidFill>
                <a:latin typeface="Arial"/>
                <a:cs typeface="Arial"/>
              </a:rPr>
              <a:t>is</a:t>
            </a:r>
            <a:r>
              <a:rPr sz="2700" spc="63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700" spc="114" dirty="0">
                <a:solidFill>
                  <a:srgbClr val="1D1D1D"/>
                </a:solidFill>
                <a:latin typeface="Arial"/>
                <a:cs typeface="Arial"/>
              </a:rPr>
              <a:t>consistent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026" y="1966790"/>
            <a:ext cx="8545195" cy="0"/>
          </a:xfrm>
          <a:custGeom>
            <a:avLst/>
            <a:gdLst/>
            <a:ahLst/>
            <a:cxnLst/>
            <a:rect l="l" t="t" r="r" b="b"/>
            <a:pathLst>
              <a:path w="8545195">
                <a:moveTo>
                  <a:pt x="0" y="0"/>
                </a:moveTo>
                <a:lnTo>
                  <a:pt x="8544743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1233" y="6807344"/>
            <a:ext cx="8496300" cy="0"/>
          </a:xfrm>
          <a:custGeom>
            <a:avLst/>
            <a:gdLst/>
            <a:ahLst/>
            <a:cxnLst/>
            <a:rect l="l" t="t" r="r" b="b"/>
            <a:pathLst>
              <a:path w="8496300">
                <a:moveTo>
                  <a:pt x="0" y="0"/>
                </a:moveTo>
                <a:lnTo>
                  <a:pt x="8495916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070" y="691810"/>
            <a:ext cx="8620760" cy="595122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402080">
              <a:lnSpc>
                <a:spcPct val="100000"/>
              </a:lnSpc>
              <a:spcBef>
                <a:spcPts val="235"/>
              </a:spcBef>
            </a:pPr>
            <a:r>
              <a:rPr sz="1700" spc="-15" dirty="0">
                <a:solidFill>
                  <a:srgbClr val="131844"/>
                </a:solidFill>
                <a:latin typeface="Times New Roman"/>
                <a:cs typeface="Times New Roman"/>
              </a:rPr>
              <a:t>U.S. </a:t>
            </a:r>
            <a:r>
              <a:rPr sz="1700" spc="55" dirty="0">
                <a:solidFill>
                  <a:srgbClr val="131844"/>
                </a:solidFill>
                <a:latin typeface="Times New Roman"/>
                <a:cs typeface="Times New Roman"/>
              </a:rPr>
              <a:t>Department </a:t>
            </a:r>
            <a:r>
              <a:rPr sz="1700" spc="-25" dirty="0">
                <a:solidFill>
                  <a:srgbClr val="131844"/>
                </a:solidFill>
                <a:latin typeface="Times New Roman"/>
                <a:cs typeface="Times New Roman"/>
              </a:rPr>
              <a:t>of</a:t>
            </a:r>
            <a:r>
              <a:rPr sz="1700" spc="100" dirty="0">
                <a:solidFill>
                  <a:srgbClr val="131844"/>
                </a:solidFill>
                <a:latin typeface="Times New Roman"/>
                <a:cs typeface="Times New Roman"/>
              </a:rPr>
              <a:t> </a:t>
            </a:r>
            <a:r>
              <a:rPr sz="1700" spc="40" dirty="0">
                <a:solidFill>
                  <a:srgbClr val="131844"/>
                </a:solidFill>
                <a:latin typeface="Times New Roman"/>
                <a:cs typeface="Times New Roman"/>
              </a:rPr>
              <a:t>Justice</a:t>
            </a:r>
            <a:endParaRPr sz="1700">
              <a:latin typeface="Times New Roman"/>
              <a:cs typeface="Times New Roman"/>
            </a:endParaRPr>
          </a:p>
          <a:p>
            <a:pPr marL="139319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131844"/>
                </a:solidFill>
                <a:latin typeface="Times New Roman"/>
                <a:cs typeface="Times New Roman"/>
              </a:rPr>
              <a:t>Civil Rights</a:t>
            </a:r>
            <a:r>
              <a:rPr sz="1600" spc="135" dirty="0">
                <a:solidFill>
                  <a:srgbClr val="131844"/>
                </a:solidFill>
                <a:latin typeface="Times New Roman"/>
                <a:cs typeface="Times New Roman"/>
              </a:rPr>
              <a:t> </a:t>
            </a:r>
            <a:r>
              <a:rPr sz="1600" spc="25" dirty="0">
                <a:solidFill>
                  <a:srgbClr val="131844"/>
                </a:solidFill>
                <a:latin typeface="Times New Roman"/>
                <a:cs typeface="Times New Roman"/>
              </a:rPr>
              <a:t>Division</a:t>
            </a:r>
            <a:endParaRPr sz="1600">
              <a:latin typeface="Times New Roman"/>
              <a:cs typeface="Times New Roman"/>
            </a:endParaRPr>
          </a:p>
          <a:p>
            <a:pPr marL="3369310">
              <a:lnSpc>
                <a:spcPct val="100000"/>
              </a:lnSpc>
              <a:spcBef>
                <a:spcPts val="1290"/>
              </a:spcBef>
              <a:tabLst>
                <a:tab pos="4934585" algn="l"/>
                <a:tab pos="6558280" algn="l"/>
                <a:tab pos="7928609" algn="l"/>
              </a:tabLst>
            </a:pPr>
            <a:r>
              <a:rPr sz="2550" spc="-5" dirty="0">
                <a:solidFill>
                  <a:srgbClr val="1A1A1A"/>
                </a:solidFill>
                <a:latin typeface="Arial"/>
                <a:cs typeface="Arial"/>
              </a:rPr>
              <a:t>SERVIC</a:t>
            </a:r>
            <a:r>
              <a:rPr sz="2550" dirty="0">
                <a:solidFill>
                  <a:srgbClr val="1A1A1A"/>
                </a:solidFill>
                <a:latin typeface="Arial"/>
                <a:cs typeface="Arial"/>
              </a:rPr>
              <a:t>E	</a:t>
            </a:r>
            <a:r>
              <a:rPr sz="2550" spc="55" dirty="0">
                <a:solidFill>
                  <a:srgbClr val="1A1A1A"/>
                </a:solidFill>
                <a:latin typeface="Arial"/>
                <a:cs typeface="Arial"/>
              </a:rPr>
              <a:t>ANIMAL</a:t>
            </a:r>
            <a:r>
              <a:rPr sz="2550" spc="65" dirty="0">
                <a:solidFill>
                  <a:srgbClr val="1A1A1A"/>
                </a:solidFill>
                <a:latin typeface="Arial"/>
                <a:cs typeface="Arial"/>
              </a:rPr>
              <a:t>S</a:t>
            </a:r>
            <a:r>
              <a:rPr sz="255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650" spc="70" dirty="0">
                <a:solidFill>
                  <a:srgbClr val="1A1A1A"/>
                </a:solidFill>
                <a:latin typeface="Arial"/>
                <a:cs typeface="Arial"/>
              </a:rPr>
              <a:t>an</a:t>
            </a:r>
            <a:r>
              <a:rPr sz="2650" spc="75" dirty="0">
                <a:solidFill>
                  <a:srgbClr val="1A1A1A"/>
                </a:solidFill>
                <a:latin typeface="Arial"/>
                <a:cs typeface="Arial"/>
              </a:rPr>
              <a:t>d</a:t>
            </a:r>
            <a:r>
              <a:rPr sz="2650" spc="31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550" spc="45" dirty="0">
                <a:solidFill>
                  <a:srgbClr val="1A1A1A"/>
                </a:solidFill>
                <a:latin typeface="Arial"/>
                <a:cs typeface="Arial"/>
              </a:rPr>
              <a:t>th</a:t>
            </a:r>
            <a:r>
              <a:rPr sz="2550" spc="65" dirty="0">
                <a:solidFill>
                  <a:srgbClr val="1A1A1A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550" spc="25" dirty="0">
                <a:solidFill>
                  <a:srgbClr val="1A1A1A"/>
                </a:solidFill>
                <a:latin typeface="Arial"/>
                <a:cs typeface="Arial"/>
              </a:rPr>
              <a:t>ADA</a:t>
            </a:r>
            <a:endParaRPr sz="2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05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sz="4200" spc="135" dirty="0">
                <a:solidFill>
                  <a:srgbClr val="1A1A1A"/>
                </a:solidFill>
                <a:latin typeface="Arial"/>
                <a:cs typeface="Arial"/>
              </a:rPr>
              <a:t>Emotional</a:t>
            </a:r>
            <a:r>
              <a:rPr sz="4200" spc="55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4200" spc="229" dirty="0">
                <a:solidFill>
                  <a:srgbClr val="1A1A1A"/>
                </a:solidFill>
                <a:latin typeface="Arial"/>
                <a:cs typeface="Arial"/>
              </a:rPr>
              <a:t>support/comfort?</a:t>
            </a:r>
            <a:endParaRPr sz="4200">
              <a:latin typeface="Arial"/>
              <a:cs typeface="Arial"/>
            </a:endParaRPr>
          </a:p>
          <a:p>
            <a:pPr marL="12700">
              <a:lnSpc>
                <a:spcPts val="2565"/>
              </a:lnSpc>
              <a:spcBef>
                <a:spcPts val="3190"/>
              </a:spcBef>
            </a:pP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Providing </a:t>
            </a:r>
            <a:r>
              <a:rPr sz="2150" spc="114" dirty="0">
                <a:solidFill>
                  <a:srgbClr val="1A1A1A"/>
                </a:solidFill>
                <a:latin typeface="Arial"/>
                <a:cs typeface="Arial"/>
              </a:rPr>
              <a:t>emotional support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or </a:t>
            </a:r>
            <a:r>
              <a:rPr sz="2150" spc="135" dirty="0">
                <a:solidFill>
                  <a:srgbClr val="1A1A1A"/>
                </a:solidFill>
                <a:latin typeface="Arial"/>
                <a:cs typeface="Arial"/>
              </a:rPr>
              <a:t>comfort </a:t>
            </a:r>
            <a:r>
              <a:rPr sz="2150" spc="55" dirty="0">
                <a:solidFill>
                  <a:srgbClr val="1A1A1A"/>
                </a:solidFill>
                <a:latin typeface="Arial"/>
                <a:cs typeface="Arial"/>
              </a:rPr>
              <a:t>is </a:t>
            </a: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not </a:t>
            </a:r>
            <a:r>
              <a:rPr sz="2150" spc="-25" dirty="0">
                <a:solidFill>
                  <a:srgbClr val="1A1A1A"/>
                </a:solidFill>
                <a:latin typeface="Arial"/>
                <a:cs typeface="Arial"/>
              </a:rPr>
              <a:t>a</a:t>
            </a:r>
            <a:r>
              <a:rPr sz="2150" spc="19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recognized</a:t>
            </a:r>
            <a:endParaRPr sz="2150">
              <a:latin typeface="Arial"/>
              <a:cs typeface="Arial"/>
            </a:endParaRPr>
          </a:p>
          <a:p>
            <a:pPr marL="508634">
              <a:lnSpc>
                <a:spcPts val="2625"/>
              </a:lnSpc>
            </a:pPr>
            <a:r>
              <a:rPr sz="2200" b="1" spc="150" dirty="0">
                <a:solidFill>
                  <a:srgbClr val="1A1A1A"/>
                </a:solidFill>
                <a:latin typeface="Arial"/>
                <a:cs typeface="Arial"/>
              </a:rPr>
              <a:t>task </a:t>
            </a:r>
            <a:r>
              <a:rPr sz="2150" spc="110" dirty="0">
                <a:solidFill>
                  <a:srgbClr val="1A1A1A"/>
                </a:solidFill>
                <a:latin typeface="Arial"/>
                <a:cs typeface="Arial"/>
              </a:rPr>
              <a:t>under </a:t>
            </a:r>
            <a:r>
              <a:rPr sz="2150" spc="-45" dirty="0">
                <a:solidFill>
                  <a:srgbClr val="1A1A1A"/>
                </a:solidFill>
                <a:latin typeface="Arial"/>
                <a:cs typeface="Arial"/>
              </a:rPr>
              <a:t>DOJ </a:t>
            </a: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service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animal</a:t>
            </a:r>
            <a:r>
              <a:rPr sz="2150" spc="46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regulations</a:t>
            </a: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>
              <a:latin typeface="Times New Roman"/>
              <a:cs typeface="Times New Roman"/>
            </a:endParaRPr>
          </a:p>
          <a:p>
            <a:pPr marL="513080" marR="551180" indent="-500380">
              <a:lnSpc>
                <a:spcPct val="100000"/>
              </a:lnSpc>
              <a:buClr>
                <a:srgbClr val="BF3126"/>
              </a:buClr>
              <a:buChar char="•"/>
              <a:tabLst>
                <a:tab pos="499109" algn="l"/>
                <a:tab pos="499745" algn="l"/>
                <a:tab pos="813435" algn="l"/>
                <a:tab pos="7915275" algn="l"/>
              </a:tabLst>
            </a:pPr>
            <a:r>
              <a:rPr sz="2150" spc="55" dirty="0">
                <a:solidFill>
                  <a:srgbClr val="1A1A1A"/>
                </a:solidFill>
                <a:latin typeface="Arial"/>
                <a:cs typeface="Arial"/>
              </a:rPr>
              <a:t>I</a:t>
            </a:r>
            <a:r>
              <a:rPr sz="2150" spc="60" dirty="0">
                <a:solidFill>
                  <a:srgbClr val="1A1A1A"/>
                </a:solidFill>
                <a:latin typeface="Arial"/>
                <a:cs typeface="Arial"/>
              </a:rPr>
              <a:t>f</a:t>
            </a:r>
            <a:r>
              <a:rPr sz="215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150" spc="85" dirty="0">
                <a:solidFill>
                  <a:srgbClr val="1A1A1A"/>
                </a:solidFill>
                <a:latin typeface="Arial"/>
                <a:cs typeface="Arial"/>
              </a:rPr>
              <a:t>th</a:t>
            </a:r>
            <a:r>
              <a:rPr sz="2150" spc="125" dirty="0">
                <a:solidFill>
                  <a:srgbClr val="1A1A1A"/>
                </a:solidFill>
                <a:latin typeface="Arial"/>
                <a:cs typeface="Arial"/>
              </a:rPr>
              <a:t>e</a:t>
            </a:r>
            <a:r>
              <a:rPr sz="215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-27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95" dirty="0">
                <a:solidFill>
                  <a:srgbClr val="1A1A1A"/>
                </a:solidFill>
                <a:latin typeface="Arial"/>
                <a:cs typeface="Arial"/>
              </a:rPr>
              <a:t>dog'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s</a:t>
            </a:r>
            <a:r>
              <a:rPr sz="2150" spc="2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25" dirty="0">
                <a:solidFill>
                  <a:srgbClr val="1A1A1A"/>
                </a:solidFill>
                <a:latin typeface="Arial"/>
                <a:cs typeface="Arial"/>
              </a:rPr>
              <a:t>mere</a:t>
            </a:r>
            <a:r>
              <a:rPr sz="2150" spc="2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70" dirty="0">
                <a:solidFill>
                  <a:srgbClr val="1A1A1A"/>
                </a:solidFill>
                <a:latin typeface="Arial"/>
                <a:cs typeface="Arial"/>
              </a:rPr>
              <a:t>presenc</a:t>
            </a:r>
            <a:r>
              <a:rPr sz="2150" spc="80" dirty="0">
                <a:solidFill>
                  <a:srgbClr val="1A1A1A"/>
                </a:solidFill>
                <a:latin typeface="Arial"/>
                <a:cs typeface="Arial"/>
              </a:rPr>
              <a:t>e</a:t>
            </a:r>
            <a:r>
              <a:rPr sz="2150" spc="28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95" dirty="0">
                <a:solidFill>
                  <a:srgbClr val="1A1A1A"/>
                </a:solidFill>
                <a:latin typeface="Arial"/>
                <a:cs typeface="Arial"/>
              </a:rPr>
              <a:t>provide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s</a:t>
            </a:r>
            <a:r>
              <a:rPr sz="2150" spc="26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50" dirty="0">
                <a:solidFill>
                  <a:srgbClr val="1A1A1A"/>
                </a:solidFill>
                <a:latin typeface="Arial"/>
                <a:cs typeface="Arial"/>
              </a:rPr>
              <a:t>comfort,</a:t>
            </a:r>
            <a:r>
              <a:rPr sz="2150" spc="25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70" dirty="0">
                <a:solidFill>
                  <a:srgbClr val="1A1A1A"/>
                </a:solidFill>
                <a:latin typeface="Arial"/>
                <a:cs typeface="Arial"/>
              </a:rPr>
              <a:t>i</a:t>
            </a:r>
            <a:r>
              <a:rPr sz="2150" spc="90" dirty="0">
                <a:solidFill>
                  <a:srgbClr val="1A1A1A"/>
                </a:solidFill>
                <a:latin typeface="Arial"/>
                <a:cs typeface="Arial"/>
              </a:rPr>
              <a:t>t</a:t>
            </a:r>
            <a:r>
              <a:rPr sz="215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-26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20" dirty="0">
                <a:solidFill>
                  <a:srgbClr val="1A1A1A"/>
                </a:solidFill>
                <a:latin typeface="Arial"/>
                <a:cs typeface="Arial"/>
              </a:rPr>
              <a:t>i</a:t>
            </a:r>
            <a:r>
              <a:rPr sz="2150" spc="60" dirty="0">
                <a:solidFill>
                  <a:srgbClr val="1A1A1A"/>
                </a:solidFill>
                <a:latin typeface="Arial"/>
                <a:cs typeface="Arial"/>
              </a:rPr>
              <a:t>s</a:t>
            </a:r>
            <a:r>
              <a:rPr sz="2150" spc="20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60" dirty="0">
                <a:solidFill>
                  <a:srgbClr val="1A1A1A"/>
                </a:solidFill>
                <a:latin typeface="Arial"/>
                <a:cs typeface="Arial"/>
              </a:rPr>
              <a:t>no</a:t>
            </a:r>
            <a:r>
              <a:rPr sz="2150" spc="30" dirty="0">
                <a:solidFill>
                  <a:srgbClr val="1A1A1A"/>
                </a:solidFill>
                <a:latin typeface="Arial"/>
                <a:cs typeface="Arial"/>
              </a:rPr>
              <a:t>t</a:t>
            </a:r>
            <a:r>
              <a:rPr sz="2150" dirty="0">
                <a:solidFill>
                  <a:srgbClr val="1A1A1A"/>
                </a:solidFill>
                <a:latin typeface="Arial"/>
                <a:cs typeface="Arial"/>
              </a:rPr>
              <a:t>	</a:t>
            </a:r>
            <a:r>
              <a:rPr sz="2150" spc="-35" dirty="0">
                <a:solidFill>
                  <a:srgbClr val="1A1A1A"/>
                </a:solidFill>
                <a:latin typeface="Arial"/>
                <a:cs typeface="Arial"/>
              </a:rPr>
              <a:t>a  </a:t>
            </a: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service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animal </a:t>
            </a:r>
            <a:r>
              <a:rPr sz="2150" spc="110" dirty="0">
                <a:solidFill>
                  <a:srgbClr val="1A1A1A"/>
                </a:solidFill>
                <a:latin typeface="Arial"/>
                <a:cs typeface="Arial"/>
              </a:rPr>
              <a:t>under </a:t>
            </a:r>
            <a:r>
              <a:rPr sz="2150" spc="-45" dirty="0">
                <a:solidFill>
                  <a:srgbClr val="1A1A1A"/>
                </a:solidFill>
                <a:latin typeface="Arial"/>
                <a:cs typeface="Arial"/>
              </a:rPr>
              <a:t>DOJ</a:t>
            </a:r>
            <a:r>
              <a:rPr sz="2150" spc="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regulations</a:t>
            </a: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BF3126"/>
              </a:buClr>
              <a:buFont typeface="Arial"/>
              <a:buChar char="•"/>
            </a:pPr>
            <a:endParaRPr sz="3050">
              <a:latin typeface="Times New Roman"/>
              <a:cs typeface="Times New Roman"/>
            </a:endParaRPr>
          </a:p>
          <a:p>
            <a:pPr marL="510540" marR="59690" indent="-497840">
              <a:lnSpc>
                <a:spcPct val="99300"/>
              </a:lnSpc>
              <a:buClr>
                <a:srgbClr val="BF3126"/>
              </a:buClr>
              <a:buChar char="•"/>
              <a:tabLst>
                <a:tab pos="508634" algn="l"/>
                <a:tab pos="509270" algn="l"/>
                <a:tab pos="4163695" algn="l"/>
                <a:tab pos="6299200" algn="l"/>
              </a:tabLst>
            </a:pPr>
            <a:r>
              <a:rPr sz="2150" spc="15" dirty="0">
                <a:solidFill>
                  <a:srgbClr val="1A1A1A"/>
                </a:solidFill>
                <a:latin typeface="Arial"/>
                <a:cs typeface="Arial"/>
              </a:rPr>
              <a:t>You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typically cannot </a:t>
            </a:r>
            <a:r>
              <a:rPr sz="2150" spc="114" dirty="0">
                <a:solidFill>
                  <a:srgbClr val="1A1A1A"/>
                </a:solidFill>
                <a:latin typeface="Arial"/>
                <a:cs typeface="Arial"/>
              </a:rPr>
              <a:t>determine </a:t>
            </a: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on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sight </a:t>
            </a:r>
            <a:r>
              <a:rPr sz="2150" spc="125" dirty="0">
                <a:solidFill>
                  <a:srgbClr val="1A1A1A"/>
                </a:solidFill>
                <a:latin typeface="Arial"/>
                <a:cs typeface="Arial"/>
              </a:rPr>
              <a:t>whether </a:t>
            </a:r>
            <a:r>
              <a:rPr sz="2150" spc="-50" dirty="0">
                <a:solidFill>
                  <a:srgbClr val="1A1A1A"/>
                </a:solidFill>
                <a:latin typeface="Arial"/>
                <a:cs typeface="Arial"/>
              </a:rPr>
              <a:t>a </a:t>
            </a:r>
            <a:r>
              <a:rPr sz="2150" spc="85" dirty="0">
                <a:solidFill>
                  <a:srgbClr val="1A1A1A"/>
                </a:solidFill>
                <a:latin typeface="Arial"/>
                <a:cs typeface="Arial"/>
              </a:rPr>
              <a:t>dog </a:t>
            </a:r>
            <a:r>
              <a:rPr sz="2150" spc="40" dirty="0">
                <a:solidFill>
                  <a:srgbClr val="1A1A1A"/>
                </a:solidFill>
                <a:latin typeface="Arial"/>
                <a:cs typeface="Arial"/>
              </a:rPr>
              <a:t>is </a:t>
            </a:r>
            <a:r>
              <a:rPr sz="2150" spc="-25" dirty="0">
                <a:solidFill>
                  <a:srgbClr val="1A1A1A"/>
                </a:solidFill>
                <a:latin typeface="Arial"/>
                <a:cs typeface="Arial"/>
              </a:rPr>
              <a:t>a  </a:t>
            </a: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service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animal </a:t>
            </a:r>
            <a:r>
              <a:rPr sz="2150" spc="110" dirty="0">
                <a:solidFill>
                  <a:srgbClr val="1A1A1A"/>
                </a:solidFill>
                <a:latin typeface="Arial"/>
                <a:cs typeface="Arial"/>
              </a:rPr>
              <a:t>under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the </a:t>
            </a:r>
            <a:r>
              <a:rPr sz="2150" spc="-5" dirty="0">
                <a:solidFill>
                  <a:srgbClr val="1A1A1A"/>
                </a:solidFill>
                <a:latin typeface="Arial"/>
                <a:cs typeface="Arial"/>
              </a:rPr>
              <a:t>ADA or </a:t>
            </a:r>
            <a:r>
              <a:rPr sz="2150" spc="75" dirty="0">
                <a:solidFill>
                  <a:srgbClr val="1A1A1A"/>
                </a:solidFill>
                <a:latin typeface="Arial"/>
                <a:cs typeface="Arial"/>
              </a:rPr>
              <a:t>an </a:t>
            </a:r>
            <a:r>
              <a:rPr sz="2150" spc="114" dirty="0">
                <a:solidFill>
                  <a:srgbClr val="1A1A1A"/>
                </a:solidFill>
                <a:latin typeface="Arial"/>
                <a:cs typeface="Arial"/>
              </a:rPr>
              <a:t>emotional support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or  </a:t>
            </a:r>
            <a:r>
              <a:rPr sz="2150" spc="135" dirty="0">
                <a:solidFill>
                  <a:srgbClr val="1A1A1A"/>
                </a:solidFill>
                <a:latin typeface="Arial"/>
                <a:cs typeface="Arial"/>
              </a:rPr>
              <a:t>comfort </a:t>
            </a:r>
            <a:r>
              <a:rPr sz="2150" spc="105" dirty="0">
                <a:solidFill>
                  <a:srgbClr val="1A1A1A"/>
                </a:solidFill>
                <a:latin typeface="Arial"/>
                <a:cs typeface="Arial"/>
              </a:rPr>
              <a:t>animal </a:t>
            </a:r>
            <a:r>
              <a:rPr sz="2150" spc="160" dirty="0">
                <a:solidFill>
                  <a:srgbClr val="1A1A1A"/>
                </a:solidFill>
                <a:latin typeface="Arial"/>
                <a:cs typeface="Arial"/>
              </a:rPr>
              <a:t>that</a:t>
            </a:r>
            <a:r>
              <a:rPr sz="2150" spc="5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40" dirty="0">
                <a:solidFill>
                  <a:srgbClr val="1A1A1A"/>
                </a:solidFill>
                <a:latin typeface="Arial"/>
                <a:cs typeface="Arial"/>
              </a:rPr>
              <a:t>is</a:t>
            </a:r>
            <a:r>
              <a:rPr sz="2150" spc="18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50" dirty="0">
                <a:solidFill>
                  <a:srgbClr val="1A1A1A"/>
                </a:solidFill>
                <a:latin typeface="Arial"/>
                <a:cs typeface="Arial"/>
              </a:rPr>
              <a:t>not	</a:t>
            </a:r>
            <a:r>
              <a:rPr sz="2150" spc="90" dirty="0">
                <a:solidFill>
                  <a:srgbClr val="1A1A1A"/>
                </a:solidFill>
                <a:latin typeface="Arial"/>
                <a:cs typeface="Arial"/>
              </a:rPr>
              <a:t>covered</a:t>
            </a:r>
            <a:r>
              <a:rPr sz="2150" spc="28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100" dirty="0">
                <a:solidFill>
                  <a:srgbClr val="1A1A1A"/>
                </a:solidFill>
                <a:latin typeface="Arial"/>
                <a:cs typeface="Arial"/>
              </a:rPr>
              <a:t>by</a:t>
            </a:r>
            <a:r>
              <a:rPr sz="2150" spc="254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150" spc="80" dirty="0">
                <a:solidFill>
                  <a:srgbClr val="1A1A1A"/>
                </a:solidFill>
                <a:latin typeface="Arial"/>
                <a:cs typeface="Arial"/>
              </a:rPr>
              <a:t>the	</a:t>
            </a:r>
            <a:r>
              <a:rPr sz="2150" spc="25" dirty="0">
                <a:solidFill>
                  <a:srgbClr val="1A1A1A"/>
                </a:solidFill>
                <a:latin typeface="Arial"/>
                <a:cs typeface="Arial"/>
              </a:rPr>
              <a:t>ADA.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413" y="6137"/>
            <a:ext cx="5319395" cy="0"/>
          </a:xfrm>
          <a:custGeom>
            <a:avLst/>
            <a:gdLst/>
            <a:ahLst/>
            <a:cxnLst/>
            <a:rect l="l" t="t" r="r" b="b"/>
            <a:pathLst>
              <a:path w="5319395">
                <a:moveTo>
                  <a:pt x="0" y="0"/>
                </a:moveTo>
                <a:lnTo>
                  <a:pt x="5319102" y="0"/>
                </a:lnTo>
              </a:path>
            </a:pathLst>
          </a:custGeom>
          <a:ln w="9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1233" y="1982060"/>
            <a:ext cx="8545195" cy="0"/>
          </a:xfrm>
          <a:custGeom>
            <a:avLst/>
            <a:gdLst/>
            <a:ahLst/>
            <a:cxnLst/>
            <a:rect l="l" t="t" r="r" b="b"/>
            <a:pathLst>
              <a:path w="8545195">
                <a:moveTo>
                  <a:pt x="0" y="0"/>
                </a:moveTo>
                <a:lnTo>
                  <a:pt x="8544743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3440" y="6816506"/>
            <a:ext cx="8505190" cy="0"/>
          </a:xfrm>
          <a:custGeom>
            <a:avLst/>
            <a:gdLst/>
            <a:ahLst/>
            <a:cxnLst/>
            <a:rect l="l" t="t" r="r" b="b"/>
            <a:pathLst>
              <a:path w="8505190">
                <a:moveTo>
                  <a:pt x="0" y="0"/>
                </a:moveTo>
                <a:lnTo>
                  <a:pt x="8505071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35673" y="736316"/>
            <a:ext cx="7239634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z="1650" b="1" spc="5" dirty="0">
                <a:solidFill>
                  <a:srgbClr val="161D46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61D46"/>
                </a:solidFill>
                <a:latin typeface="Times New Roman"/>
                <a:cs typeface="Times New Roman"/>
              </a:rPr>
              <a:t>of</a:t>
            </a:r>
            <a:r>
              <a:rPr sz="1650" b="1" spc="-204" dirty="0">
                <a:solidFill>
                  <a:srgbClr val="161D46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61D46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spc="10" dirty="0">
                <a:solidFill>
                  <a:srgbClr val="161D46"/>
                </a:solidFill>
                <a:latin typeface="Times New Roman"/>
                <a:cs typeface="Times New Roman"/>
              </a:rPr>
              <a:t>Civil Rights</a:t>
            </a:r>
            <a:r>
              <a:rPr sz="1650" spc="114" dirty="0">
                <a:solidFill>
                  <a:srgbClr val="161D46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61D46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1989455">
              <a:lnSpc>
                <a:spcPct val="100000"/>
              </a:lnSpc>
              <a:spcBef>
                <a:spcPts val="1280"/>
              </a:spcBef>
              <a:tabLst>
                <a:tab pos="3554729" algn="l"/>
                <a:tab pos="5177790" algn="l"/>
                <a:tab pos="6548120" algn="l"/>
              </a:tabLst>
            </a:pPr>
            <a:r>
              <a:rPr sz="2450" spc="50" dirty="0">
                <a:solidFill>
                  <a:srgbClr val="1F1F1F"/>
                </a:solidFill>
                <a:latin typeface="Arial"/>
                <a:cs typeface="Arial"/>
              </a:rPr>
              <a:t>SERVIC</a:t>
            </a:r>
            <a:r>
              <a:rPr sz="2450" spc="60" dirty="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sz="245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450" spc="110" dirty="0">
                <a:solidFill>
                  <a:srgbClr val="1F1F1F"/>
                </a:solidFill>
                <a:latin typeface="Arial"/>
                <a:cs typeface="Arial"/>
              </a:rPr>
              <a:t>ANIMAL</a:t>
            </a:r>
            <a:r>
              <a:rPr sz="2450" spc="125" dirty="0">
                <a:solidFill>
                  <a:srgbClr val="1F1F1F"/>
                </a:solidFill>
                <a:latin typeface="Arial"/>
                <a:cs typeface="Arial"/>
              </a:rPr>
              <a:t>S</a:t>
            </a:r>
            <a:r>
              <a:rPr sz="245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600" spc="95" dirty="0">
                <a:solidFill>
                  <a:srgbClr val="1F1F1F"/>
                </a:solidFill>
                <a:latin typeface="Arial"/>
                <a:cs typeface="Arial"/>
              </a:rPr>
              <a:t>an</a:t>
            </a:r>
            <a:r>
              <a:rPr sz="2600" spc="100" dirty="0">
                <a:solidFill>
                  <a:srgbClr val="1F1F1F"/>
                </a:solidFill>
                <a:latin typeface="Arial"/>
                <a:cs typeface="Arial"/>
              </a:rPr>
              <a:t>d</a:t>
            </a:r>
            <a:r>
              <a:rPr sz="2600" spc="3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70" dirty="0">
                <a:solidFill>
                  <a:srgbClr val="1F1F1F"/>
                </a:solidFill>
                <a:latin typeface="Arial"/>
                <a:cs typeface="Arial"/>
              </a:rPr>
              <a:t>th</a:t>
            </a:r>
            <a:r>
              <a:rPr sz="2600" spc="100" dirty="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sz="26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450" spc="95" dirty="0">
                <a:solidFill>
                  <a:srgbClr val="1F1F1F"/>
                </a:solidFill>
                <a:latin typeface="Arial"/>
                <a:cs typeface="Arial"/>
              </a:rPr>
              <a:t>ADA</a:t>
            </a:r>
            <a:endParaRPr sz="2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3150" y="2138335"/>
            <a:ext cx="8642985" cy="374650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090"/>
              </a:spcBef>
            </a:pPr>
            <a:r>
              <a:rPr sz="4100" spc="150" dirty="0">
                <a:solidFill>
                  <a:srgbClr val="1F1F1F"/>
                </a:solidFill>
                <a:latin typeface="Arial"/>
                <a:cs typeface="Arial"/>
              </a:rPr>
              <a:t>Service </a:t>
            </a:r>
            <a:r>
              <a:rPr sz="4100" spc="125" dirty="0">
                <a:solidFill>
                  <a:srgbClr val="1F1F1F"/>
                </a:solidFill>
                <a:latin typeface="Arial"/>
                <a:cs typeface="Arial"/>
              </a:rPr>
              <a:t>Dog</a:t>
            </a:r>
            <a:r>
              <a:rPr sz="4100" spc="-4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4100" spc="200" dirty="0">
                <a:solidFill>
                  <a:srgbClr val="1F1F1F"/>
                </a:solidFill>
                <a:latin typeface="Arial"/>
                <a:cs typeface="Arial"/>
              </a:rPr>
              <a:t>Definition</a:t>
            </a:r>
            <a:endParaRPr sz="4100">
              <a:latin typeface="Arial"/>
              <a:cs typeface="Arial"/>
            </a:endParaRPr>
          </a:p>
          <a:p>
            <a:pPr marL="511175" indent="-498475">
              <a:lnSpc>
                <a:spcPct val="100000"/>
              </a:lnSpc>
              <a:spcBef>
                <a:spcPts val="1015"/>
              </a:spcBef>
              <a:buClr>
                <a:srgbClr val="BF362F"/>
              </a:buClr>
              <a:buSzPct val="161538"/>
              <a:buChar char="□"/>
              <a:tabLst>
                <a:tab pos="511809" algn="l"/>
                <a:tab pos="2685415" algn="l"/>
              </a:tabLst>
            </a:pPr>
            <a:r>
              <a:rPr sz="2600" spc="160" dirty="0">
                <a:solidFill>
                  <a:srgbClr val="1F1F1F"/>
                </a:solidFill>
                <a:latin typeface="Arial"/>
                <a:cs typeface="Arial"/>
              </a:rPr>
              <a:t>"Individually	</a:t>
            </a:r>
            <a:r>
              <a:rPr sz="2600" spc="130" dirty="0">
                <a:solidFill>
                  <a:srgbClr val="1F1F1F"/>
                </a:solidFill>
                <a:latin typeface="Arial"/>
                <a:cs typeface="Arial"/>
              </a:rPr>
              <a:t>Trained":</a:t>
            </a:r>
            <a:endParaRPr sz="2600">
              <a:latin typeface="Arial"/>
              <a:cs typeface="Arial"/>
            </a:endParaRPr>
          </a:p>
          <a:p>
            <a:pPr marL="1001394" lvl="1" indent="-473709">
              <a:lnSpc>
                <a:spcPct val="100000"/>
              </a:lnSpc>
              <a:spcBef>
                <a:spcPts val="3820"/>
              </a:spcBef>
              <a:buClr>
                <a:srgbClr val="BF362F"/>
              </a:buClr>
              <a:buSzPct val="125000"/>
              <a:buChar char="■"/>
              <a:tabLst>
                <a:tab pos="1001394" algn="l"/>
                <a:tab pos="1002030" algn="l"/>
                <a:tab pos="3084195" algn="l"/>
                <a:tab pos="4465320" algn="l"/>
              </a:tabLst>
            </a:pPr>
            <a:r>
              <a:rPr sz="2600" spc="60" dirty="0">
                <a:solidFill>
                  <a:srgbClr val="1F1F1F"/>
                </a:solidFill>
                <a:latin typeface="Arial"/>
                <a:cs typeface="Arial"/>
              </a:rPr>
              <a:t>Professional	</a:t>
            </a:r>
            <a:r>
              <a:rPr sz="2600" spc="140" dirty="0">
                <a:solidFill>
                  <a:srgbClr val="1F1F1F"/>
                </a:solidFill>
                <a:latin typeface="Arial"/>
                <a:cs typeface="Arial"/>
              </a:rPr>
              <a:t>training	</a:t>
            </a:r>
            <a:r>
              <a:rPr sz="2600" spc="160" dirty="0">
                <a:solidFill>
                  <a:srgbClr val="1F1F1F"/>
                </a:solidFill>
                <a:latin typeface="Arial"/>
                <a:cs typeface="Arial"/>
              </a:rPr>
              <a:t>not</a:t>
            </a:r>
            <a:r>
              <a:rPr sz="2600" spc="2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125" dirty="0">
                <a:solidFill>
                  <a:srgbClr val="1F1F1F"/>
                </a:solidFill>
                <a:latin typeface="Arial"/>
                <a:cs typeface="Arial"/>
              </a:rPr>
              <a:t>required</a:t>
            </a:r>
            <a:endParaRPr sz="2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BF362F"/>
              </a:buClr>
              <a:buFont typeface="Arial"/>
              <a:buChar char="■"/>
            </a:pPr>
            <a:endParaRPr sz="3650">
              <a:latin typeface="Times New Roman"/>
              <a:cs typeface="Times New Roman"/>
            </a:endParaRPr>
          </a:p>
          <a:p>
            <a:pPr marL="1004569" lvl="1" indent="-476884">
              <a:lnSpc>
                <a:spcPts val="3085"/>
              </a:lnSpc>
              <a:buClr>
                <a:srgbClr val="BF362F"/>
              </a:buClr>
              <a:buSzPct val="125000"/>
              <a:buChar char="■"/>
              <a:tabLst>
                <a:tab pos="1004569" algn="l"/>
                <a:tab pos="1005205" algn="l"/>
                <a:tab pos="1945005" algn="l"/>
                <a:tab pos="3850004" algn="l"/>
                <a:tab pos="5145405" algn="l"/>
                <a:tab pos="6410960" algn="l"/>
              </a:tabLst>
            </a:pPr>
            <a:r>
              <a:rPr sz="2600" spc="50" dirty="0">
                <a:solidFill>
                  <a:srgbClr val="1F1F1F"/>
                </a:solidFill>
                <a:latin typeface="Arial"/>
                <a:cs typeface="Arial"/>
              </a:rPr>
              <a:t>Dogs	</a:t>
            </a:r>
            <a:r>
              <a:rPr sz="2600" spc="30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2600" spc="3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140" dirty="0">
                <a:solidFill>
                  <a:srgbClr val="1F1F1F"/>
                </a:solidFill>
                <a:latin typeface="Arial"/>
                <a:cs typeface="Arial"/>
              </a:rPr>
              <a:t>training	</a:t>
            </a:r>
            <a:r>
              <a:rPr sz="2600" spc="90" dirty="0">
                <a:solidFill>
                  <a:srgbClr val="1F1F1F"/>
                </a:solidFill>
                <a:latin typeface="Arial"/>
                <a:cs typeface="Arial"/>
              </a:rPr>
              <a:t>are</a:t>
            </a:r>
            <a:r>
              <a:rPr sz="2600" spc="30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85" dirty="0">
                <a:solidFill>
                  <a:srgbClr val="1F1F1F"/>
                </a:solidFill>
                <a:latin typeface="Arial"/>
                <a:cs typeface="Arial"/>
              </a:rPr>
              <a:t>not	</a:t>
            </a: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service	dogs</a:t>
            </a:r>
            <a:endParaRPr sz="2600">
              <a:latin typeface="Arial"/>
              <a:cs typeface="Arial"/>
            </a:endParaRPr>
          </a:p>
          <a:p>
            <a:pPr marL="1005205">
              <a:lnSpc>
                <a:spcPts val="3085"/>
              </a:lnSpc>
              <a:tabLst>
                <a:tab pos="3660140" algn="l"/>
                <a:tab pos="5080635" algn="l"/>
              </a:tabLst>
            </a:pPr>
            <a:r>
              <a:rPr sz="2600" spc="90" dirty="0">
                <a:solidFill>
                  <a:srgbClr val="1F1F1F"/>
                </a:solidFill>
                <a:latin typeface="Arial"/>
                <a:cs typeface="Arial"/>
              </a:rPr>
              <a:t>Must </a:t>
            </a:r>
            <a:r>
              <a:rPr sz="2600" spc="65" dirty="0">
                <a:solidFill>
                  <a:srgbClr val="1F1F1F"/>
                </a:solidFill>
                <a:latin typeface="Arial"/>
                <a:cs typeface="Arial"/>
              </a:rPr>
              <a:t>be</a:t>
            </a:r>
            <a:r>
              <a:rPr sz="2600" spc="4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able</a:t>
            </a:r>
            <a:r>
              <a:rPr sz="2600" spc="3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65" dirty="0">
                <a:solidFill>
                  <a:srgbClr val="1F1F1F"/>
                </a:solidFill>
                <a:latin typeface="Arial"/>
                <a:cs typeface="Arial"/>
              </a:rPr>
              <a:t>to	</a:t>
            </a:r>
            <a:r>
              <a:rPr sz="2600" spc="150" dirty="0">
                <a:solidFill>
                  <a:srgbClr val="1F1F1F"/>
                </a:solidFill>
                <a:latin typeface="Arial"/>
                <a:cs typeface="Arial"/>
              </a:rPr>
              <a:t>perform	disability-related</a:t>
            </a:r>
            <a:r>
              <a:rPr sz="2600" spc="2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130" dirty="0">
                <a:solidFill>
                  <a:srgbClr val="1F1F1F"/>
                </a:solidFill>
                <a:latin typeface="Arial"/>
                <a:cs typeface="Arial"/>
              </a:rPr>
              <a:t>task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1261" y="6685184"/>
            <a:ext cx="439444" cy="1954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25935" y="3887742"/>
            <a:ext cx="2783145" cy="30173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9026" y="1975952"/>
            <a:ext cx="8545195" cy="0"/>
          </a:xfrm>
          <a:custGeom>
            <a:avLst/>
            <a:gdLst/>
            <a:ahLst/>
            <a:cxnLst/>
            <a:rect l="l" t="t" r="r" b="b"/>
            <a:pathLst>
              <a:path w="8545195">
                <a:moveTo>
                  <a:pt x="0" y="0"/>
                </a:moveTo>
                <a:lnTo>
                  <a:pt x="8544743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26517" y="714939"/>
            <a:ext cx="2516505" cy="540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sz="1650" b="1" spc="5" dirty="0">
                <a:solidFill>
                  <a:srgbClr val="161C44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61C44"/>
                </a:solidFill>
                <a:latin typeface="Times New Roman"/>
                <a:cs typeface="Times New Roman"/>
              </a:rPr>
              <a:t>of</a:t>
            </a:r>
            <a:r>
              <a:rPr sz="1650" b="1" spc="-229" dirty="0">
                <a:solidFill>
                  <a:srgbClr val="161C44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61C44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spc="10" dirty="0">
                <a:solidFill>
                  <a:srgbClr val="161C44"/>
                </a:solidFill>
                <a:latin typeface="Times New Roman"/>
                <a:cs typeface="Times New Roman"/>
              </a:rPr>
              <a:t>Civil </a:t>
            </a:r>
            <a:r>
              <a:rPr sz="1650" spc="5" dirty="0">
                <a:solidFill>
                  <a:srgbClr val="161C44"/>
                </a:solidFill>
                <a:latin typeface="Times New Roman"/>
                <a:cs typeface="Times New Roman"/>
              </a:rPr>
              <a:t>Rights</a:t>
            </a:r>
            <a:r>
              <a:rPr sz="1650" spc="125" dirty="0">
                <a:solidFill>
                  <a:srgbClr val="161C44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61C44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3894" y="1203754"/>
            <a:ext cx="8463280" cy="5272405"/>
          </a:xfrm>
          <a:prstGeom prst="rect">
            <a:avLst/>
          </a:prstGeom>
        </p:spPr>
        <p:txBody>
          <a:bodyPr vert="horz" wrap="square" lIns="0" tIns="222250" rIns="0" bIns="0" rtlCol="0">
            <a:spAutoFit/>
          </a:bodyPr>
          <a:lstStyle/>
          <a:p>
            <a:pPr marL="3211195">
              <a:lnSpc>
                <a:spcPct val="100000"/>
              </a:lnSpc>
              <a:spcBef>
                <a:spcPts val="1750"/>
              </a:spcBef>
              <a:tabLst>
                <a:tab pos="4773930" algn="l"/>
                <a:tab pos="6397625" algn="l"/>
                <a:tab pos="7770495" algn="l"/>
              </a:tabLst>
            </a:pPr>
            <a:r>
              <a:rPr sz="2550" spc="-5" dirty="0">
                <a:solidFill>
                  <a:srgbClr val="1F1D1D"/>
                </a:solidFill>
                <a:latin typeface="Arial"/>
                <a:cs typeface="Arial"/>
              </a:rPr>
              <a:t>SERVIC</a:t>
            </a:r>
            <a:r>
              <a:rPr sz="2550" dirty="0">
                <a:solidFill>
                  <a:srgbClr val="1F1D1D"/>
                </a:solidFill>
                <a:latin typeface="Arial"/>
                <a:cs typeface="Arial"/>
              </a:rPr>
              <a:t>E	</a:t>
            </a:r>
            <a:r>
              <a:rPr sz="2550" spc="55" dirty="0">
                <a:solidFill>
                  <a:srgbClr val="1F1D1D"/>
                </a:solidFill>
                <a:latin typeface="Arial"/>
                <a:cs typeface="Arial"/>
              </a:rPr>
              <a:t>ANIMAL</a:t>
            </a:r>
            <a:r>
              <a:rPr sz="2550" spc="65" dirty="0">
                <a:solidFill>
                  <a:srgbClr val="1F1D1D"/>
                </a:solidFill>
                <a:latin typeface="Arial"/>
                <a:cs typeface="Arial"/>
              </a:rPr>
              <a:t>S</a:t>
            </a:r>
            <a:r>
              <a:rPr sz="2550" dirty="0">
                <a:solidFill>
                  <a:srgbClr val="1F1D1D"/>
                </a:solidFill>
                <a:latin typeface="Arial"/>
                <a:cs typeface="Arial"/>
              </a:rPr>
              <a:t>	</a:t>
            </a:r>
            <a:r>
              <a:rPr sz="2550" spc="130" dirty="0">
                <a:solidFill>
                  <a:srgbClr val="1F1D1D"/>
                </a:solidFill>
                <a:latin typeface="Arial"/>
                <a:cs typeface="Arial"/>
              </a:rPr>
              <a:t>an</a:t>
            </a:r>
            <a:r>
              <a:rPr sz="2550" spc="135" dirty="0">
                <a:solidFill>
                  <a:srgbClr val="1F1D1D"/>
                </a:solidFill>
                <a:latin typeface="Arial"/>
                <a:cs typeface="Arial"/>
              </a:rPr>
              <a:t>d</a:t>
            </a:r>
            <a:r>
              <a:rPr sz="2550" spc="300" dirty="0">
                <a:solidFill>
                  <a:srgbClr val="1F1D1D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1F1D1D"/>
                </a:solidFill>
                <a:latin typeface="Arial"/>
                <a:cs typeface="Arial"/>
              </a:rPr>
              <a:t>th</a:t>
            </a:r>
            <a:r>
              <a:rPr sz="2550" spc="135" dirty="0">
                <a:solidFill>
                  <a:srgbClr val="1F1D1D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1F1D1D"/>
                </a:solidFill>
                <a:latin typeface="Arial"/>
                <a:cs typeface="Arial"/>
              </a:rPr>
              <a:t>	</a:t>
            </a:r>
            <a:r>
              <a:rPr sz="2550" spc="25" dirty="0">
                <a:solidFill>
                  <a:srgbClr val="1F1D1D"/>
                </a:solidFill>
                <a:latin typeface="Arial"/>
                <a:cs typeface="Arial"/>
              </a:rPr>
              <a:t>ADA</a:t>
            </a:r>
            <a:endParaRPr sz="255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2495"/>
              </a:spcBef>
              <a:tabLst>
                <a:tab pos="7078345" algn="l"/>
              </a:tabLst>
            </a:pPr>
            <a:r>
              <a:rPr sz="3850" spc="200" dirty="0">
                <a:solidFill>
                  <a:srgbClr val="1F1D1D"/>
                </a:solidFill>
                <a:latin typeface="Arial"/>
                <a:cs typeface="Arial"/>
              </a:rPr>
              <a:t>What </a:t>
            </a:r>
            <a:r>
              <a:rPr sz="3850" spc="65" dirty="0">
                <a:solidFill>
                  <a:srgbClr val="1F1D1D"/>
                </a:solidFill>
                <a:latin typeface="Arial"/>
                <a:cs typeface="Arial"/>
              </a:rPr>
              <a:t>Can</a:t>
            </a:r>
            <a:r>
              <a:rPr sz="3850" spc="675" dirty="0">
                <a:solidFill>
                  <a:srgbClr val="1F1D1D"/>
                </a:solidFill>
                <a:latin typeface="Arial"/>
                <a:cs typeface="Arial"/>
              </a:rPr>
              <a:t> </a:t>
            </a:r>
            <a:r>
              <a:rPr sz="3850" spc="200" dirty="0">
                <a:solidFill>
                  <a:srgbClr val="1F1D1D"/>
                </a:solidFill>
                <a:latin typeface="Arial"/>
                <a:cs typeface="Arial"/>
              </a:rPr>
              <a:t>Store</a:t>
            </a:r>
            <a:r>
              <a:rPr sz="3850" spc="459" dirty="0">
                <a:solidFill>
                  <a:srgbClr val="1F1D1D"/>
                </a:solidFill>
                <a:latin typeface="Arial"/>
                <a:cs typeface="Arial"/>
              </a:rPr>
              <a:t> </a:t>
            </a:r>
            <a:r>
              <a:rPr sz="3850" spc="160" dirty="0">
                <a:solidFill>
                  <a:srgbClr val="1F1D1D"/>
                </a:solidFill>
                <a:latin typeface="Arial"/>
                <a:cs typeface="Arial"/>
              </a:rPr>
              <a:t>Employees	</a:t>
            </a:r>
            <a:r>
              <a:rPr sz="3850" spc="55" dirty="0">
                <a:solidFill>
                  <a:srgbClr val="1F1D1D"/>
                </a:solidFill>
                <a:latin typeface="Arial"/>
                <a:cs typeface="Arial"/>
              </a:rPr>
              <a:t>Ask?</a:t>
            </a:r>
            <a:endParaRPr sz="3850">
              <a:latin typeface="Arial"/>
              <a:cs typeface="Arial"/>
            </a:endParaRPr>
          </a:p>
          <a:p>
            <a:pPr marL="513715" marR="177800" indent="-501650">
              <a:lnSpc>
                <a:spcPct val="99800"/>
              </a:lnSpc>
              <a:spcBef>
                <a:spcPts val="1950"/>
              </a:spcBef>
              <a:tabLst>
                <a:tab pos="1650364" algn="l"/>
                <a:tab pos="2299335" algn="l"/>
                <a:tab pos="3677920" algn="l"/>
                <a:tab pos="3796029" algn="l"/>
                <a:tab pos="6025515" algn="l"/>
                <a:tab pos="6736715" algn="l"/>
              </a:tabLst>
            </a:pPr>
            <a:r>
              <a:rPr sz="2550" spc="100" dirty="0">
                <a:solidFill>
                  <a:srgbClr val="1F1D1D"/>
                </a:solidFill>
                <a:latin typeface="Arial"/>
                <a:cs typeface="Arial"/>
              </a:rPr>
              <a:t>Permissibl</a:t>
            </a:r>
            <a:r>
              <a:rPr sz="2550" spc="125" dirty="0">
                <a:solidFill>
                  <a:srgbClr val="1F1D1D"/>
                </a:solidFill>
                <a:latin typeface="Arial"/>
                <a:cs typeface="Arial"/>
              </a:rPr>
              <a:t>e</a:t>
            </a:r>
            <a:r>
              <a:rPr sz="2550" spc="235" dirty="0">
                <a:solidFill>
                  <a:srgbClr val="1F1D1D"/>
                </a:solidFill>
                <a:latin typeface="Arial"/>
                <a:cs typeface="Arial"/>
              </a:rPr>
              <a:t> </a:t>
            </a:r>
            <a:r>
              <a:rPr sz="2550" spc="180" dirty="0">
                <a:solidFill>
                  <a:srgbClr val="1F1D1D"/>
                </a:solidFill>
                <a:latin typeface="Arial"/>
                <a:cs typeface="Arial"/>
              </a:rPr>
              <a:t>Inquiries</a:t>
            </a:r>
            <a:r>
              <a:rPr sz="2550" spc="125" dirty="0">
                <a:solidFill>
                  <a:srgbClr val="1F1D1D"/>
                </a:solidFill>
                <a:latin typeface="Arial"/>
                <a:cs typeface="Arial"/>
              </a:rPr>
              <a:t>:</a:t>
            </a:r>
            <a:r>
              <a:rPr sz="2550" dirty="0">
                <a:solidFill>
                  <a:srgbClr val="1F1D1D"/>
                </a:solidFill>
                <a:latin typeface="Arial"/>
                <a:cs typeface="Arial"/>
              </a:rPr>
              <a:t>		</a:t>
            </a:r>
            <a:r>
              <a:rPr sz="2550" spc="45" dirty="0">
                <a:solidFill>
                  <a:srgbClr val="1F1D1D"/>
                </a:solidFill>
                <a:latin typeface="Arial"/>
                <a:cs typeface="Arial"/>
              </a:rPr>
              <a:t>Ca</a:t>
            </a:r>
            <a:r>
              <a:rPr sz="2550" spc="35" dirty="0">
                <a:solidFill>
                  <a:srgbClr val="1F1D1D"/>
                </a:solidFill>
                <a:latin typeface="Arial"/>
                <a:cs typeface="Arial"/>
              </a:rPr>
              <a:t>n</a:t>
            </a:r>
            <a:r>
              <a:rPr sz="2550" spc="310" dirty="0">
                <a:solidFill>
                  <a:srgbClr val="1F1D1D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1F1D1D"/>
                </a:solidFill>
                <a:latin typeface="Arial"/>
                <a:cs typeface="Arial"/>
              </a:rPr>
              <a:t>ask</a:t>
            </a:r>
            <a:r>
              <a:rPr sz="2550" spc="275" dirty="0">
                <a:solidFill>
                  <a:srgbClr val="1F1D1D"/>
                </a:solidFill>
                <a:latin typeface="Arial"/>
                <a:cs typeface="Arial"/>
              </a:rPr>
              <a:t> </a:t>
            </a:r>
            <a:r>
              <a:rPr sz="2550" spc="125" dirty="0">
                <a:solidFill>
                  <a:srgbClr val="1F1D1D"/>
                </a:solidFill>
                <a:latin typeface="Arial"/>
                <a:cs typeface="Arial"/>
              </a:rPr>
              <a:t>onl</a:t>
            </a:r>
            <a:r>
              <a:rPr sz="2550" spc="150" dirty="0">
                <a:solidFill>
                  <a:srgbClr val="1F1D1D"/>
                </a:solidFill>
                <a:latin typeface="Arial"/>
                <a:cs typeface="Arial"/>
              </a:rPr>
              <a:t>y</a:t>
            </a:r>
            <a:r>
              <a:rPr sz="2550" dirty="0">
                <a:solidFill>
                  <a:srgbClr val="1F1D1D"/>
                </a:solidFill>
                <a:latin typeface="Arial"/>
                <a:cs typeface="Arial"/>
              </a:rPr>
              <a:t>	</a:t>
            </a:r>
            <a:r>
              <a:rPr sz="2550" spc="145" dirty="0">
                <a:solidFill>
                  <a:srgbClr val="1F1D1D"/>
                </a:solidFill>
                <a:latin typeface="Arial"/>
                <a:cs typeface="Arial"/>
              </a:rPr>
              <a:t>tw</a:t>
            </a:r>
            <a:r>
              <a:rPr sz="2550" spc="165" dirty="0">
                <a:solidFill>
                  <a:srgbClr val="1F1D1D"/>
                </a:solidFill>
                <a:latin typeface="Arial"/>
                <a:cs typeface="Arial"/>
              </a:rPr>
              <a:t>o</a:t>
            </a:r>
            <a:r>
              <a:rPr sz="2550" dirty="0">
                <a:solidFill>
                  <a:srgbClr val="1F1D1D"/>
                </a:solidFill>
                <a:latin typeface="Arial"/>
                <a:cs typeface="Arial"/>
              </a:rPr>
              <a:t>	</a:t>
            </a:r>
            <a:r>
              <a:rPr sz="2550" spc="110" dirty="0">
                <a:solidFill>
                  <a:srgbClr val="1F1D1D"/>
                </a:solidFill>
                <a:latin typeface="Arial"/>
                <a:cs typeface="Arial"/>
              </a:rPr>
              <a:t>questions  </a:t>
            </a:r>
            <a:r>
              <a:rPr sz="2550" spc="175" dirty="0">
                <a:solidFill>
                  <a:srgbClr val="1F1D1D"/>
                </a:solidFill>
                <a:latin typeface="Arial"/>
                <a:cs typeface="Arial"/>
              </a:rPr>
              <a:t>(when	</a:t>
            </a:r>
            <a:r>
              <a:rPr sz="2550" spc="150" dirty="0">
                <a:solidFill>
                  <a:srgbClr val="1F1D1D"/>
                </a:solidFill>
                <a:latin typeface="Arial"/>
                <a:cs typeface="Arial"/>
              </a:rPr>
              <a:t>not	</a:t>
            </a:r>
            <a:r>
              <a:rPr sz="2550" spc="114" dirty="0">
                <a:solidFill>
                  <a:srgbClr val="1F1D1D"/>
                </a:solidFill>
                <a:latin typeface="Arial"/>
                <a:cs typeface="Arial"/>
              </a:rPr>
              <a:t>obvious	</a:t>
            </a:r>
            <a:r>
              <a:rPr sz="2550" spc="190" dirty="0">
                <a:solidFill>
                  <a:srgbClr val="1F1D1D"/>
                </a:solidFill>
                <a:latin typeface="Arial"/>
                <a:cs typeface="Arial"/>
              </a:rPr>
              <a:t>that </a:t>
            </a:r>
            <a:r>
              <a:rPr sz="2550" spc="215" dirty="0">
                <a:solidFill>
                  <a:srgbClr val="1F1D1D"/>
                </a:solidFill>
                <a:latin typeface="Arial"/>
                <a:cs typeface="Arial"/>
              </a:rPr>
              <a:t>the </a:t>
            </a:r>
            <a:r>
              <a:rPr sz="2550" spc="105" dirty="0">
                <a:solidFill>
                  <a:srgbClr val="1F1D1D"/>
                </a:solidFill>
                <a:latin typeface="Arial"/>
                <a:cs typeface="Arial"/>
              </a:rPr>
              <a:t>dog </a:t>
            </a:r>
            <a:r>
              <a:rPr sz="2550" spc="75" dirty="0">
                <a:solidFill>
                  <a:srgbClr val="1F1D1D"/>
                </a:solidFill>
                <a:latin typeface="Arial"/>
                <a:cs typeface="Arial"/>
              </a:rPr>
              <a:t>is </a:t>
            </a:r>
            <a:r>
              <a:rPr sz="2550" spc="-30" dirty="0">
                <a:solidFill>
                  <a:srgbClr val="1F1D1D"/>
                </a:solidFill>
                <a:latin typeface="Arial"/>
                <a:cs typeface="Arial"/>
              </a:rPr>
              <a:t>a </a:t>
            </a:r>
            <a:r>
              <a:rPr sz="2550" spc="110" dirty="0">
                <a:solidFill>
                  <a:srgbClr val="1F1D1D"/>
                </a:solidFill>
                <a:latin typeface="Arial"/>
                <a:cs typeface="Arial"/>
              </a:rPr>
              <a:t>service  </a:t>
            </a:r>
            <a:r>
              <a:rPr sz="2550" spc="150" dirty="0">
                <a:solidFill>
                  <a:srgbClr val="1F1D1D"/>
                </a:solidFill>
                <a:latin typeface="Arial"/>
                <a:cs typeface="Arial"/>
              </a:rPr>
              <a:t>animal)</a:t>
            </a:r>
            <a:endParaRPr sz="2550">
              <a:latin typeface="Arial"/>
              <a:cs typeface="Arial"/>
            </a:endParaRPr>
          </a:p>
          <a:p>
            <a:pPr marL="511809" marR="2610485" indent="-497205">
              <a:lnSpc>
                <a:spcPct val="120200"/>
              </a:lnSpc>
              <a:buAutoNum type="arabicPeriod"/>
              <a:tabLst>
                <a:tab pos="457834" algn="l"/>
                <a:tab pos="458470" algn="l"/>
                <a:tab pos="941069" algn="l"/>
                <a:tab pos="1961514" algn="l"/>
                <a:tab pos="2682875" algn="l"/>
                <a:tab pos="4544695" algn="l"/>
              </a:tabLst>
            </a:pPr>
            <a:r>
              <a:rPr sz="2550" spc="150" dirty="0">
                <a:solidFill>
                  <a:srgbClr val="1F1D1D"/>
                </a:solidFill>
                <a:latin typeface="Arial"/>
                <a:cs typeface="Arial"/>
              </a:rPr>
              <a:t>Whethe</a:t>
            </a:r>
            <a:r>
              <a:rPr sz="2550" spc="85" dirty="0">
                <a:solidFill>
                  <a:srgbClr val="1F1D1D"/>
                </a:solidFill>
                <a:latin typeface="Arial"/>
                <a:cs typeface="Arial"/>
              </a:rPr>
              <a:t>r</a:t>
            </a:r>
            <a:r>
              <a:rPr sz="2550" dirty="0">
                <a:solidFill>
                  <a:srgbClr val="1F1D1D"/>
                </a:solidFill>
                <a:latin typeface="Arial"/>
                <a:cs typeface="Arial"/>
              </a:rPr>
              <a:t>	</a:t>
            </a:r>
            <a:r>
              <a:rPr sz="2550" spc="105" dirty="0">
                <a:solidFill>
                  <a:srgbClr val="1F1D1D"/>
                </a:solidFill>
                <a:latin typeface="Arial"/>
                <a:cs typeface="Arial"/>
              </a:rPr>
              <a:t>do</a:t>
            </a:r>
            <a:r>
              <a:rPr sz="2550" spc="110" dirty="0">
                <a:solidFill>
                  <a:srgbClr val="1F1D1D"/>
                </a:solidFill>
                <a:latin typeface="Arial"/>
                <a:cs typeface="Arial"/>
              </a:rPr>
              <a:t>g</a:t>
            </a:r>
            <a:r>
              <a:rPr sz="2550" dirty="0">
                <a:solidFill>
                  <a:srgbClr val="1F1D1D"/>
                </a:solidFill>
                <a:latin typeface="Arial"/>
                <a:cs typeface="Arial"/>
              </a:rPr>
              <a:t>	</a:t>
            </a:r>
            <a:r>
              <a:rPr sz="2550" spc="45" dirty="0">
                <a:solidFill>
                  <a:srgbClr val="1F1D1D"/>
                </a:solidFill>
                <a:latin typeface="Arial"/>
                <a:cs typeface="Arial"/>
              </a:rPr>
              <a:t>i</a:t>
            </a:r>
            <a:r>
              <a:rPr sz="2550" spc="110" dirty="0">
                <a:solidFill>
                  <a:srgbClr val="1F1D1D"/>
                </a:solidFill>
                <a:latin typeface="Arial"/>
                <a:cs typeface="Arial"/>
              </a:rPr>
              <a:t>s</a:t>
            </a:r>
            <a:r>
              <a:rPr sz="2550" spc="200" dirty="0">
                <a:solidFill>
                  <a:srgbClr val="1F1D1D"/>
                </a:solidFill>
                <a:latin typeface="Arial"/>
                <a:cs typeface="Arial"/>
              </a:rPr>
              <a:t> </a:t>
            </a:r>
            <a:r>
              <a:rPr sz="2550" spc="135" dirty="0">
                <a:solidFill>
                  <a:srgbClr val="1F1D1D"/>
                </a:solidFill>
                <a:latin typeface="Arial"/>
                <a:cs typeface="Arial"/>
              </a:rPr>
              <a:t>require</a:t>
            </a:r>
            <a:r>
              <a:rPr sz="2550" spc="180" dirty="0">
                <a:solidFill>
                  <a:srgbClr val="1F1D1D"/>
                </a:solidFill>
                <a:latin typeface="Arial"/>
                <a:cs typeface="Arial"/>
              </a:rPr>
              <a:t>d</a:t>
            </a:r>
            <a:r>
              <a:rPr sz="2550" dirty="0">
                <a:solidFill>
                  <a:srgbClr val="1F1D1D"/>
                </a:solidFill>
                <a:latin typeface="Arial"/>
                <a:cs typeface="Arial"/>
              </a:rPr>
              <a:t>	</a:t>
            </a:r>
            <a:r>
              <a:rPr sz="2550" spc="70" dirty="0">
                <a:solidFill>
                  <a:srgbClr val="1F1D1D"/>
                </a:solidFill>
                <a:latin typeface="Arial"/>
                <a:cs typeface="Arial"/>
              </a:rPr>
              <a:t>because  </a:t>
            </a:r>
            <a:r>
              <a:rPr sz="2550" spc="55" dirty="0">
                <a:solidFill>
                  <a:srgbClr val="1F1D1D"/>
                </a:solidFill>
                <a:latin typeface="Arial"/>
                <a:cs typeface="Arial"/>
              </a:rPr>
              <a:t>of	</a:t>
            </a:r>
            <a:r>
              <a:rPr sz="2550" spc="-30" dirty="0">
                <a:solidFill>
                  <a:srgbClr val="1F1D1D"/>
                </a:solidFill>
                <a:latin typeface="Arial"/>
                <a:cs typeface="Arial"/>
              </a:rPr>
              <a:t>a</a:t>
            </a:r>
            <a:r>
              <a:rPr sz="2550" spc="200" dirty="0">
                <a:solidFill>
                  <a:srgbClr val="1F1D1D"/>
                </a:solidFill>
                <a:latin typeface="Arial"/>
                <a:cs typeface="Arial"/>
              </a:rPr>
              <a:t> </a:t>
            </a:r>
            <a:r>
              <a:rPr sz="2550" spc="125" dirty="0">
                <a:solidFill>
                  <a:srgbClr val="1F1D1D"/>
                </a:solidFill>
                <a:latin typeface="Arial"/>
                <a:cs typeface="Arial"/>
              </a:rPr>
              <a:t>disability</a:t>
            </a:r>
            <a:endParaRPr sz="2550">
              <a:latin typeface="Arial"/>
              <a:cs typeface="Arial"/>
            </a:endParaRPr>
          </a:p>
          <a:p>
            <a:pPr marL="511175" marR="4620895" indent="-488950" algn="just">
              <a:lnSpc>
                <a:spcPct val="119800"/>
              </a:lnSpc>
              <a:spcBef>
                <a:spcPts val="15"/>
              </a:spcBef>
              <a:buAutoNum type="arabicPeriod"/>
              <a:tabLst>
                <a:tab pos="574040" algn="l"/>
              </a:tabLst>
            </a:pPr>
            <a:r>
              <a:rPr sz="2550" spc="140" dirty="0">
                <a:solidFill>
                  <a:srgbClr val="1F1D1D"/>
                </a:solidFill>
                <a:latin typeface="Arial"/>
                <a:cs typeface="Arial"/>
              </a:rPr>
              <a:t>What </a:t>
            </a:r>
            <a:r>
              <a:rPr sz="2550" spc="150" dirty="0">
                <a:solidFill>
                  <a:srgbClr val="1F1D1D"/>
                </a:solidFill>
                <a:latin typeface="Arial"/>
                <a:cs typeface="Arial"/>
              </a:rPr>
              <a:t>work </a:t>
            </a:r>
            <a:r>
              <a:rPr sz="2550" spc="130" dirty="0">
                <a:solidFill>
                  <a:srgbClr val="1F1D1D"/>
                </a:solidFill>
                <a:latin typeface="Arial"/>
                <a:cs typeface="Arial"/>
              </a:rPr>
              <a:t>or </a:t>
            </a:r>
            <a:r>
              <a:rPr sz="2550" spc="125" dirty="0">
                <a:solidFill>
                  <a:srgbClr val="1F1D1D"/>
                </a:solidFill>
                <a:latin typeface="Arial"/>
                <a:cs typeface="Arial"/>
              </a:rPr>
              <a:t>tasks  the </a:t>
            </a:r>
            <a:r>
              <a:rPr sz="2550" spc="105" dirty="0">
                <a:solidFill>
                  <a:srgbClr val="1F1D1D"/>
                </a:solidFill>
                <a:latin typeface="Arial"/>
                <a:cs typeface="Arial"/>
              </a:rPr>
              <a:t>dog </a:t>
            </a:r>
            <a:r>
              <a:rPr sz="2550" spc="75" dirty="0">
                <a:solidFill>
                  <a:srgbClr val="1F1D1D"/>
                </a:solidFill>
                <a:latin typeface="Arial"/>
                <a:cs typeface="Arial"/>
              </a:rPr>
              <a:t>is </a:t>
            </a:r>
            <a:r>
              <a:rPr sz="2550" spc="150" dirty="0">
                <a:solidFill>
                  <a:srgbClr val="1F1D1D"/>
                </a:solidFill>
                <a:latin typeface="Arial"/>
                <a:cs typeface="Arial"/>
              </a:rPr>
              <a:t>trained </a:t>
            </a:r>
            <a:r>
              <a:rPr sz="2550" spc="140" dirty="0">
                <a:solidFill>
                  <a:srgbClr val="1F1D1D"/>
                </a:solidFill>
                <a:latin typeface="Arial"/>
                <a:cs typeface="Arial"/>
              </a:rPr>
              <a:t>to  </a:t>
            </a:r>
            <a:r>
              <a:rPr sz="2550" spc="165" dirty="0">
                <a:solidFill>
                  <a:srgbClr val="1F1D1D"/>
                </a:solidFill>
                <a:latin typeface="Arial"/>
                <a:cs typeface="Arial"/>
              </a:rPr>
              <a:t>perform</a:t>
            </a:r>
            <a:endParaRPr sz="25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9164" y="6467358"/>
            <a:ext cx="3473450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u="heavy" spc="-310" dirty="0">
                <a:solidFill>
                  <a:srgbClr val="1F1D1D"/>
                </a:solidFill>
                <a:uFill>
                  <a:solidFill>
                    <a:srgbClr val="1F1D1D"/>
                  </a:solidFill>
                </a:uFill>
                <a:latin typeface="Courier New"/>
                <a:cs typeface="Courier New"/>
              </a:rPr>
              <a:t>Canno</a:t>
            </a:r>
            <a:r>
              <a:rPr sz="3100" spc="-1590" dirty="0">
                <a:solidFill>
                  <a:srgbClr val="1F1D1D"/>
                </a:solidFill>
                <a:latin typeface="Courier New"/>
                <a:cs typeface="Courier New"/>
              </a:rPr>
              <a:t> </a:t>
            </a:r>
            <a:r>
              <a:rPr sz="3100" u="heavy" spc="-725" dirty="0">
                <a:solidFill>
                  <a:srgbClr val="1F1D1D"/>
                </a:solidFill>
                <a:uFill>
                  <a:solidFill>
                    <a:srgbClr val="1F1D1D"/>
                  </a:solidFill>
                </a:uFill>
                <a:latin typeface="Courier New"/>
                <a:cs typeface="Courier New"/>
              </a:rPr>
              <a:t>t</a:t>
            </a:r>
            <a:r>
              <a:rPr sz="3100" u="heavy" spc="-1360" dirty="0">
                <a:solidFill>
                  <a:srgbClr val="1F1D1D"/>
                </a:solidFill>
                <a:uFill>
                  <a:solidFill>
                    <a:srgbClr val="1F1D1D"/>
                  </a:solidFill>
                </a:uFill>
                <a:latin typeface="Courier New"/>
                <a:cs typeface="Courier New"/>
              </a:rPr>
              <a:t> </a:t>
            </a:r>
            <a:r>
              <a:rPr sz="3100" u="heavy" spc="-355" dirty="0">
                <a:solidFill>
                  <a:srgbClr val="1F1D1D"/>
                </a:solidFill>
                <a:uFill>
                  <a:solidFill>
                    <a:srgbClr val="1F1D1D"/>
                  </a:solidFill>
                </a:uFill>
                <a:latin typeface="Courier New"/>
                <a:cs typeface="Courier New"/>
              </a:rPr>
              <a:t>ask</a:t>
            </a:r>
            <a:r>
              <a:rPr sz="3100" u="heavy" spc="-1350" dirty="0">
                <a:solidFill>
                  <a:srgbClr val="1F1D1D"/>
                </a:solidFill>
                <a:uFill>
                  <a:solidFill>
                    <a:srgbClr val="1F1D1D"/>
                  </a:solidFill>
                </a:uFill>
                <a:latin typeface="Courier New"/>
                <a:cs typeface="Courier New"/>
              </a:rPr>
              <a:t> </a:t>
            </a:r>
            <a:r>
              <a:rPr sz="3100" u="heavy" spc="-600" dirty="0">
                <a:solidFill>
                  <a:srgbClr val="1F1D1D"/>
                </a:solidFill>
                <a:uFill>
                  <a:solidFill>
                    <a:srgbClr val="1F1D1D"/>
                  </a:solidFill>
                </a:uFill>
                <a:latin typeface="Courier New"/>
                <a:cs typeface="Courier New"/>
              </a:rPr>
              <a:t>for</a:t>
            </a:r>
            <a:r>
              <a:rPr sz="3100" spc="-1075" dirty="0">
                <a:solidFill>
                  <a:srgbClr val="1F1D1D"/>
                </a:solidFill>
                <a:latin typeface="Courier New"/>
                <a:cs typeface="Courier New"/>
              </a:rPr>
              <a:t> </a:t>
            </a:r>
            <a:r>
              <a:rPr sz="3100" u="heavy" spc="-650" dirty="0">
                <a:solidFill>
                  <a:srgbClr val="1F1D1D"/>
                </a:solidFill>
                <a:uFill>
                  <a:solidFill>
                    <a:srgbClr val="1F1D1D"/>
                  </a:solidFill>
                </a:uFill>
                <a:latin typeface="Courier New"/>
                <a:cs typeface="Courier New"/>
              </a:rPr>
              <a:t>ciem</a:t>
            </a:r>
            <a:r>
              <a:rPr sz="3100" u="heavy" spc="-1255" dirty="0">
                <a:solidFill>
                  <a:srgbClr val="1F1D1D"/>
                </a:solidFill>
                <a:uFill>
                  <a:solidFill>
                    <a:srgbClr val="1F1D1D"/>
                  </a:solidFill>
                </a:uFill>
                <a:latin typeface="Courier New"/>
                <a:cs typeface="Courier New"/>
              </a:rPr>
              <a:t> </a:t>
            </a:r>
            <a:r>
              <a:rPr sz="3100" u="heavy" spc="-204" dirty="0">
                <a:solidFill>
                  <a:srgbClr val="1F1D1D"/>
                </a:solidFill>
                <a:uFill>
                  <a:solidFill>
                    <a:srgbClr val="1F1D1D"/>
                  </a:solidFill>
                </a:uFill>
                <a:latin typeface="Courier New"/>
                <a:cs typeface="Courier New"/>
              </a:rPr>
              <a:t>o</a:t>
            </a:r>
            <a:endParaRPr sz="31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72770" y="6467358"/>
            <a:ext cx="1667510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u="heavy" spc="-1140" dirty="0">
                <a:solidFill>
                  <a:srgbClr val="1F1D1D"/>
                </a:solidFill>
                <a:uFill>
                  <a:solidFill>
                    <a:srgbClr val="1F1D1D"/>
                  </a:solidFill>
                </a:uFill>
                <a:latin typeface="Courier New"/>
                <a:cs typeface="Courier New"/>
              </a:rPr>
              <a:t>t---rat</a:t>
            </a:r>
            <a:r>
              <a:rPr sz="3100" spc="-730" dirty="0">
                <a:solidFill>
                  <a:srgbClr val="1F1D1D"/>
                </a:solidFill>
                <a:latin typeface="Courier New"/>
                <a:cs typeface="Courier New"/>
              </a:rPr>
              <a:t> </a:t>
            </a:r>
            <a:r>
              <a:rPr sz="3100" u="heavy" spc="-1070" dirty="0">
                <a:solidFill>
                  <a:srgbClr val="1F1D1D"/>
                </a:solidFill>
                <a:uFill>
                  <a:solidFill>
                    <a:srgbClr val="891A0F"/>
                  </a:solidFill>
                </a:uFill>
                <a:latin typeface="Courier New"/>
                <a:cs typeface="Courier New"/>
              </a:rPr>
              <a:t>-••</a:t>
            </a:r>
            <a:r>
              <a:rPr sz="3100" u="heavy" spc="-1070" dirty="0">
                <a:solidFill>
                  <a:srgbClr val="904203"/>
                </a:solidFill>
                <a:uFill>
                  <a:solidFill>
                    <a:srgbClr val="891A0F"/>
                  </a:solidFill>
                </a:uFill>
                <a:latin typeface="Courier New"/>
                <a:cs typeface="Courier New"/>
              </a:rPr>
              <a:t>----</a:t>
            </a:r>
            <a:r>
              <a:rPr sz="3100" u="heavy" spc="-1070" dirty="0">
                <a:solidFill>
                  <a:srgbClr val="AA2D03"/>
                </a:solidFill>
                <a:uFill>
                  <a:solidFill>
                    <a:srgbClr val="891A0F"/>
                  </a:solidFill>
                </a:uFill>
                <a:latin typeface="Courier New"/>
                <a:cs typeface="Courier New"/>
              </a:rPr>
              <a:t>-</a:t>
            </a:r>
            <a:endParaRPr sz="31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1233" y="1972898"/>
            <a:ext cx="8545195" cy="0"/>
          </a:xfrm>
          <a:custGeom>
            <a:avLst/>
            <a:gdLst/>
            <a:ahLst/>
            <a:cxnLst/>
            <a:rect l="l" t="t" r="r" b="b"/>
            <a:pathLst>
              <a:path w="8545195">
                <a:moveTo>
                  <a:pt x="0" y="0"/>
                </a:moveTo>
                <a:lnTo>
                  <a:pt x="8544743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42011" y="703461"/>
            <a:ext cx="2516505" cy="5568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240"/>
              </a:spcBef>
            </a:pPr>
            <a:r>
              <a:rPr sz="1650" b="1" dirty="0">
                <a:solidFill>
                  <a:srgbClr val="151A44"/>
                </a:solidFill>
                <a:latin typeface="Times New Roman"/>
                <a:cs typeface="Times New Roman"/>
              </a:rPr>
              <a:t>U.S. </a:t>
            </a:r>
            <a:r>
              <a:rPr sz="1650" b="1" spc="5" dirty="0">
                <a:solidFill>
                  <a:srgbClr val="151A44"/>
                </a:solidFill>
                <a:latin typeface="Times New Roman"/>
                <a:cs typeface="Times New Roman"/>
              </a:rPr>
              <a:t>Department </a:t>
            </a:r>
            <a:r>
              <a:rPr sz="1650" b="1" spc="15" dirty="0">
                <a:solidFill>
                  <a:srgbClr val="151A44"/>
                </a:solidFill>
                <a:latin typeface="Times New Roman"/>
                <a:cs typeface="Times New Roman"/>
              </a:rPr>
              <a:t>of</a:t>
            </a:r>
            <a:r>
              <a:rPr sz="1650" b="1" spc="-185" dirty="0">
                <a:solidFill>
                  <a:srgbClr val="151A44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51A44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600" spc="25" dirty="0">
                <a:solidFill>
                  <a:srgbClr val="151A44"/>
                </a:solidFill>
                <a:latin typeface="Times New Roman"/>
                <a:cs typeface="Times New Roman"/>
              </a:rPr>
              <a:t>Civil Rights</a:t>
            </a:r>
            <a:r>
              <a:rPr sz="1600" spc="210" dirty="0">
                <a:solidFill>
                  <a:srgbClr val="151A44"/>
                </a:solidFill>
                <a:latin typeface="Times New Roman"/>
                <a:cs typeface="Times New Roman"/>
              </a:rPr>
              <a:t> </a:t>
            </a:r>
            <a:r>
              <a:rPr sz="1600" spc="25" dirty="0">
                <a:solidFill>
                  <a:srgbClr val="151A44"/>
                </a:solidFill>
                <a:latin typeface="Times New Roman"/>
                <a:cs typeface="Times New Roman"/>
              </a:rPr>
              <a:t>Division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479" y="1406410"/>
            <a:ext cx="9090025" cy="538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87725">
              <a:lnSpc>
                <a:spcPct val="100000"/>
              </a:lnSpc>
              <a:spcBef>
                <a:spcPts val="105"/>
              </a:spcBef>
              <a:tabLst>
                <a:tab pos="6577330" algn="l"/>
                <a:tab pos="7947659" algn="l"/>
              </a:tabLst>
            </a:pPr>
            <a:r>
              <a:rPr sz="2600" spc="-35" dirty="0">
                <a:solidFill>
                  <a:srgbClr val="1D1D1D"/>
                </a:solidFill>
                <a:latin typeface="Arial"/>
                <a:cs typeface="Arial"/>
              </a:rPr>
              <a:t>SERVICE</a:t>
            </a:r>
            <a:r>
              <a:rPr sz="2600" spc="35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25" dirty="0">
                <a:solidFill>
                  <a:srgbClr val="1D1D1D"/>
                </a:solidFill>
                <a:latin typeface="Arial"/>
                <a:cs typeface="Arial"/>
              </a:rPr>
              <a:t>ANIMALS	</a:t>
            </a:r>
            <a:r>
              <a:rPr sz="2600" spc="105" dirty="0">
                <a:solidFill>
                  <a:srgbClr val="1D1D1D"/>
                </a:solidFill>
                <a:latin typeface="Arial"/>
                <a:cs typeface="Arial"/>
              </a:rPr>
              <a:t>and</a:t>
            </a:r>
            <a:r>
              <a:rPr sz="2600" spc="29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85" dirty="0">
                <a:solidFill>
                  <a:srgbClr val="1D1D1D"/>
                </a:solidFill>
                <a:latin typeface="Arial"/>
                <a:cs typeface="Arial"/>
              </a:rPr>
              <a:t>the	</a:t>
            </a:r>
            <a:r>
              <a:rPr sz="2600" spc="-5" dirty="0">
                <a:solidFill>
                  <a:srgbClr val="1D1D1D"/>
                </a:solidFill>
                <a:latin typeface="Arial"/>
                <a:cs typeface="Arial"/>
              </a:rPr>
              <a:t>ADA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00">
              <a:latin typeface="Times New Roman"/>
              <a:cs typeface="Times New Roman"/>
            </a:endParaRPr>
          </a:p>
          <a:p>
            <a:pPr marL="43815">
              <a:lnSpc>
                <a:spcPct val="100000"/>
              </a:lnSpc>
              <a:tabLst>
                <a:tab pos="1815464" algn="l"/>
                <a:tab pos="2677160" algn="l"/>
                <a:tab pos="4310380" algn="l"/>
              </a:tabLst>
            </a:pPr>
            <a:r>
              <a:rPr sz="3400" spc="175" dirty="0">
                <a:solidFill>
                  <a:srgbClr val="1D1D1D"/>
                </a:solidFill>
                <a:latin typeface="Arial"/>
                <a:cs typeface="Arial"/>
              </a:rPr>
              <a:t>What</a:t>
            </a:r>
            <a:r>
              <a:rPr sz="3400" spc="36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3400" spc="75" dirty="0">
                <a:solidFill>
                  <a:srgbClr val="1D1D1D"/>
                </a:solidFill>
                <a:latin typeface="Arial"/>
                <a:cs typeface="Arial"/>
              </a:rPr>
              <a:t>If	</a:t>
            </a:r>
            <a:r>
              <a:rPr sz="3400" spc="135" dirty="0">
                <a:solidFill>
                  <a:srgbClr val="1D1D1D"/>
                </a:solidFill>
                <a:latin typeface="Arial"/>
                <a:cs typeface="Arial"/>
              </a:rPr>
              <a:t>the	</a:t>
            </a:r>
            <a:r>
              <a:rPr sz="3400" spc="80" dirty="0">
                <a:solidFill>
                  <a:srgbClr val="1D1D1D"/>
                </a:solidFill>
                <a:latin typeface="Arial"/>
                <a:cs typeface="Arial"/>
              </a:rPr>
              <a:t>Person	</a:t>
            </a:r>
            <a:r>
              <a:rPr sz="3400" spc="200" dirty="0">
                <a:solidFill>
                  <a:srgbClr val="1D1D1D"/>
                </a:solidFill>
                <a:latin typeface="Arial"/>
                <a:cs typeface="Arial"/>
              </a:rPr>
              <a:t>Won't</a:t>
            </a:r>
            <a:r>
              <a:rPr sz="3400" spc="45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3400" spc="125" dirty="0">
                <a:solidFill>
                  <a:srgbClr val="1D1D1D"/>
                </a:solidFill>
                <a:latin typeface="Arial"/>
                <a:cs typeface="Arial"/>
              </a:rPr>
              <a:t>Answer?</a:t>
            </a:r>
            <a:endParaRPr sz="3400">
              <a:latin typeface="Arial"/>
              <a:cs typeface="Arial"/>
            </a:endParaRPr>
          </a:p>
          <a:p>
            <a:pPr marL="528955" marR="5080" indent="-516890">
              <a:lnSpc>
                <a:spcPts val="3050"/>
              </a:lnSpc>
              <a:spcBef>
                <a:spcPts val="2340"/>
              </a:spcBef>
              <a:tabLst>
                <a:tab pos="394335" algn="l"/>
                <a:tab pos="1177925" algn="l"/>
                <a:tab pos="2373630" algn="l"/>
                <a:tab pos="2613025" algn="l"/>
                <a:tab pos="4102735" algn="l"/>
                <a:tab pos="4665345" algn="l"/>
                <a:tab pos="4815205" algn="l"/>
                <a:tab pos="6793865" algn="l"/>
                <a:tab pos="8481060" algn="l"/>
              </a:tabLst>
            </a:pPr>
            <a:r>
              <a:rPr sz="2600" spc="45" dirty="0">
                <a:solidFill>
                  <a:srgbClr val="1D1D1D"/>
                </a:solidFill>
                <a:latin typeface="Arial"/>
                <a:cs typeface="Arial"/>
              </a:rPr>
              <a:t>I</a:t>
            </a:r>
            <a:r>
              <a:rPr sz="2600" spc="50" dirty="0">
                <a:solidFill>
                  <a:srgbClr val="1D1D1D"/>
                </a:solidFill>
                <a:latin typeface="Arial"/>
                <a:cs typeface="Arial"/>
              </a:rPr>
              <a:t>f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75" dirty="0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sz="2600" spc="80" dirty="0">
                <a:solidFill>
                  <a:srgbClr val="1D1D1D"/>
                </a:solidFill>
                <a:latin typeface="Arial"/>
                <a:cs typeface="Arial"/>
              </a:rPr>
              <a:t>n</a:t>
            </a:r>
            <a:r>
              <a:rPr sz="2600" spc="254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20" dirty="0">
                <a:solidFill>
                  <a:srgbClr val="1D1D1D"/>
                </a:solidFill>
                <a:latin typeface="Arial"/>
                <a:cs typeface="Arial"/>
              </a:rPr>
              <a:t>employe</a:t>
            </a:r>
            <a:r>
              <a:rPr sz="2600" spc="125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55" dirty="0">
                <a:solidFill>
                  <a:srgbClr val="1D1D1D"/>
                </a:solidFill>
                <a:latin typeface="Arial"/>
                <a:cs typeface="Arial"/>
              </a:rPr>
              <a:t>ask</a:t>
            </a:r>
            <a:r>
              <a:rPr sz="2600" spc="60" dirty="0">
                <a:solidFill>
                  <a:srgbClr val="1D1D1D"/>
                </a:solidFill>
                <a:latin typeface="Arial"/>
                <a:cs typeface="Arial"/>
              </a:rPr>
              <a:t>s</a:t>
            </a:r>
            <a:r>
              <a:rPr sz="2600" spc="31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50" dirty="0">
                <a:solidFill>
                  <a:srgbClr val="1D1D1D"/>
                </a:solidFill>
                <a:latin typeface="Arial"/>
                <a:cs typeface="Arial"/>
              </a:rPr>
              <a:t>th</a:t>
            </a:r>
            <a:r>
              <a:rPr sz="2600" spc="65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55" dirty="0">
                <a:solidFill>
                  <a:srgbClr val="1D1D1D"/>
                </a:solidFill>
                <a:latin typeface="Arial"/>
                <a:cs typeface="Arial"/>
              </a:rPr>
              <a:t>tw</a:t>
            </a:r>
            <a:r>
              <a:rPr sz="2600" spc="65" dirty="0">
                <a:solidFill>
                  <a:srgbClr val="1D1D1D"/>
                </a:solidFill>
                <a:latin typeface="Arial"/>
                <a:cs typeface="Arial"/>
              </a:rPr>
              <a:t>o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	</a:t>
            </a:r>
            <a:r>
              <a:rPr sz="2600" spc="100" dirty="0">
                <a:solidFill>
                  <a:srgbClr val="1D1D1D"/>
                </a:solidFill>
                <a:latin typeface="Arial"/>
                <a:cs typeface="Arial"/>
              </a:rPr>
              <a:t>permissibl</a:t>
            </a:r>
            <a:r>
              <a:rPr sz="2600" spc="125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100" dirty="0">
                <a:solidFill>
                  <a:srgbClr val="1D1D1D"/>
                </a:solidFill>
                <a:latin typeface="Arial"/>
                <a:cs typeface="Arial"/>
              </a:rPr>
              <a:t>question</a:t>
            </a:r>
            <a:r>
              <a:rPr sz="2600" spc="110" dirty="0">
                <a:solidFill>
                  <a:srgbClr val="1D1D1D"/>
                </a:solidFill>
                <a:latin typeface="Arial"/>
                <a:cs typeface="Arial"/>
              </a:rPr>
              <a:t>s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80" dirty="0">
                <a:solidFill>
                  <a:srgbClr val="1D1D1D"/>
                </a:solidFill>
                <a:latin typeface="Arial"/>
                <a:cs typeface="Arial"/>
              </a:rPr>
              <a:t>and  </a:t>
            </a:r>
            <a:r>
              <a:rPr sz="2600" spc="85" dirty="0">
                <a:solidFill>
                  <a:srgbClr val="1D1D1D"/>
                </a:solidFill>
                <a:latin typeface="Arial"/>
                <a:cs typeface="Arial"/>
              </a:rPr>
              <a:t>the	</a:t>
            </a:r>
            <a:r>
              <a:rPr sz="2600" spc="135" dirty="0">
                <a:solidFill>
                  <a:srgbClr val="1D1D1D"/>
                </a:solidFill>
                <a:latin typeface="Arial"/>
                <a:cs typeface="Arial"/>
              </a:rPr>
              <a:t>patron	</a:t>
            </a:r>
            <a:r>
              <a:rPr sz="2600" spc="150" dirty="0">
                <a:solidFill>
                  <a:srgbClr val="1D1D1D"/>
                </a:solidFill>
                <a:latin typeface="Arial"/>
                <a:cs typeface="Arial"/>
              </a:rPr>
              <a:t>won't</a:t>
            </a:r>
            <a:r>
              <a:rPr sz="2600" spc="37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00" dirty="0">
                <a:solidFill>
                  <a:srgbClr val="1D1D1D"/>
                </a:solidFill>
                <a:latin typeface="Arial"/>
                <a:cs typeface="Arial"/>
              </a:rPr>
              <a:t>answer	</a:t>
            </a:r>
            <a:r>
              <a:rPr sz="2600" spc="65" dirty="0">
                <a:solidFill>
                  <a:srgbClr val="1D1D1D"/>
                </a:solidFill>
                <a:latin typeface="Arial"/>
                <a:cs typeface="Arial"/>
              </a:rPr>
              <a:t>-</a:t>
            </a:r>
            <a:endParaRPr sz="26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470"/>
              </a:spcBef>
              <a:tabLst>
                <a:tab pos="3225800" algn="l"/>
                <a:tab pos="4578350" algn="l"/>
                <a:tab pos="5534025" algn="l"/>
                <a:tab pos="6181725" algn="l"/>
                <a:tab pos="7449820" algn="l"/>
                <a:tab pos="8663940" algn="l"/>
              </a:tabLst>
            </a:pPr>
            <a:r>
              <a:rPr sz="2600" spc="65" dirty="0">
                <a:solidFill>
                  <a:srgbClr val="1D1D1D"/>
                </a:solidFill>
                <a:latin typeface="Arial"/>
                <a:cs typeface="Arial"/>
              </a:rPr>
              <a:t>The </a:t>
            </a:r>
            <a:r>
              <a:rPr sz="2600" spc="125" dirty="0">
                <a:solidFill>
                  <a:srgbClr val="1D1D1D"/>
                </a:solidFill>
                <a:latin typeface="Arial"/>
                <a:cs typeface="Arial"/>
              </a:rPr>
              <a:t>store</a:t>
            </a:r>
            <a:r>
              <a:rPr sz="2600" spc="50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60" dirty="0">
                <a:solidFill>
                  <a:srgbClr val="1D1D1D"/>
                </a:solidFill>
                <a:latin typeface="Arial"/>
                <a:cs typeface="Arial"/>
              </a:rPr>
              <a:t>does</a:t>
            </a:r>
            <a:r>
              <a:rPr sz="2600" spc="31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50" dirty="0">
                <a:solidFill>
                  <a:srgbClr val="1D1D1D"/>
                </a:solidFill>
                <a:latin typeface="Arial"/>
                <a:cs typeface="Arial"/>
              </a:rPr>
              <a:t>not	</a:t>
            </a:r>
            <a:r>
              <a:rPr sz="2600" spc="75" dirty="0">
                <a:solidFill>
                  <a:srgbClr val="1D1D1D"/>
                </a:solidFill>
                <a:latin typeface="Arial"/>
                <a:cs typeface="Arial"/>
              </a:rPr>
              <a:t>need</a:t>
            </a:r>
            <a:r>
              <a:rPr sz="2600" spc="31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55" dirty="0">
                <a:solidFill>
                  <a:srgbClr val="1D1D1D"/>
                </a:solidFill>
                <a:latin typeface="Arial"/>
                <a:cs typeface="Arial"/>
              </a:rPr>
              <a:t>to	</a:t>
            </a:r>
            <a:r>
              <a:rPr sz="2600" spc="85" dirty="0">
                <a:solidFill>
                  <a:srgbClr val="1D1D1D"/>
                </a:solidFill>
                <a:latin typeface="Arial"/>
                <a:cs typeface="Arial"/>
              </a:rPr>
              <a:t>allow	the	</a:t>
            </a:r>
            <a:r>
              <a:rPr sz="2600" spc="75" dirty="0">
                <a:solidFill>
                  <a:srgbClr val="1D1D1D"/>
                </a:solidFill>
                <a:latin typeface="Arial"/>
                <a:cs typeface="Arial"/>
              </a:rPr>
              <a:t>service	</a:t>
            </a:r>
            <a:r>
              <a:rPr sz="2600" spc="125" dirty="0">
                <a:solidFill>
                  <a:srgbClr val="1D1D1D"/>
                </a:solidFill>
                <a:latin typeface="Arial"/>
                <a:cs typeface="Arial"/>
              </a:rPr>
              <a:t>animal	</a:t>
            </a:r>
            <a:r>
              <a:rPr sz="2600" spc="80" dirty="0">
                <a:solidFill>
                  <a:srgbClr val="1D1D1D"/>
                </a:solidFill>
                <a:latin typeface="Arial"/>
                <a:cs typeface="Arial"/>
              </a:rPr>
              <a:t>in.</a:t>
            </a:r>
            <a:endParaRPr sz="2600">
              <a:latin typeface="Arial"/>
              <a:cs typeface="Arial"/>
            </a:endParaRPr>
          </a:p>
          <a:p>
            <a:pPr marL="1000125" marR="881380" indent="-481330" algn="just">
              <a:lnSpc>
                <a:spcPct val="98700"/>
              </a:lnSpc>
              <a:spcBef>
                <a:spcPts val="625"/>
              </a:spcBef>
              <a:buClr>
                <a:srgbClr val="BF342D"/>
              </a:buClr>
              <a:buSzPct val="130769"/>
              <a:buChar char="■"/>
              <a:tabLst>
                <a:tab pos="1000125" algn="l"/>
              </a:tabLst>
            </a:pPr>
            <a:r>
              <a:rPr sz="2600" spc="110" dirty="0">
                <a:solidFill>
                  <a:srgbClr val="1D1D1D"/>
                </a:solidFill>
                <a:latin typeface="Arial"/>
                <a:cs typeface="Arial"/>
              </a:rPr>
              <a:t>Remember, </a:t>
            </a:r>
            <a:r>
              <a:rPr sz="2600" spc="165" dirty="0">
                <a:solidFill>
                  <a:srgbClr val="1D1D1D"/>
                </a:solidFill>
                <a:latin typeface="Arial"/>
                <a:cs typeface="Arial"/>
              </a:rPr>
              <a:t>though, </a:t>
            </a:r>
            <a:r>
              <a:rPr sz="2600" spc="80" dirty="0">
                <a:solidFill>
                  <a:srgbClr val="1D1D1D"/>
                </a:solidFill>
                <a:latin typeface="Arial"/>
                <a:cs typeface="Arial"/>
              </a:rPr>
              <a:t>if </a:t>
            </a:r>
            <a:r>
              <a:rPr sz="2600" spc="90" dirty="0">
                <a:solidFill>
                  <a:srgbClr val="1D1D1D"/>
                </a:solidFill>
                <a:latin typeface="Arial"/>
                <a:cs typeface="Arial"/>
              </a:rPr>
              <a:t>obvious </a:t>
            </a:r>
            <a:r>
              <a:rPr sz="2600" spc="175" dirty="0">
                <a:solidFill>
                  <a:srgbClr val="1D1D1D"/>
                </a:solidFill>
                <a:latin typeface="Arial"/>
                <a:cs typeface="Arial"/>
              </a:rPr>
              <a:t>that </a:t>
            </a:r>
            <a:r>
              <a:rPr sz="2600" spc="80" dirty="0">
                <a:solidFill>
                  <a:srgbClr val="1D1D1D"/>
                </a:solidFill>
                <a:latin typeface="Arial"/>
                <a:cs typeface="Arial"/>
              </a:rPr>
              <a:t>dog </a:t>
            </a:r>
            <a:r>
              <a:rPr sz="2600" spc="55" dirty="0">
                <a:solidFill>
                  <a:srgbClr val="1D1D1D"/>
                </a:solidFill>
                <a:latin typeface="Arial"/>
                <a:cs typeface="Arial"/>
              </a:rPr>
              <a:t>is </a:t>
            </a:r>
            <a:r>
              <a:rPr sz="2600" spc="-60" dirty="0">
                <a:solidFill>
                  <a:srgbClr val="1D1D1D"/>
                </a:solidFill>
                <a:latin typeface="Arial"/>
                <a:cs typeface="Arial"/>
              </a:rPr>
              <a:t>a  </a:t>
            </a:r>
            <a:r>
              <a:rPr sz="2600" spc="75" dirty="0">
                <a:solidFill>
                  <a:srgbClr val="1D1D1D"/>
                </a:solidFill>
                <a:latin typeface="Arial"/>
                <a:cs typeface="Arial"/>
              </a:rPr>
              <a:t>service </a:t>
            </a:r>
            <a:r>
              <a:rPr sz="2600" spc="125" dirty="0">
                <a:solidFill>
                  <a:srgbClr val="1D1D1D"/>
                </a:solidFill>
                <a:latin typeface="Arial"/>
                <a:cs typeface="Arial"/>
              </a:rPr>
              <a:t>animal </a:t>
            </a:r>
            <a:r>
              <a:rPr sz="2600" spc="165" dirty="0">
                <a:solidFill>
                  <a:srgbClr val="1D1D1D"/>
                </a:solidFill>
                <a:latin typeface="Arial"/>
                <a:cs typeface="Arial"/>
              </a:rPr>
              <a:t>(e.g., </a:t>
            </a:r>
            <a:r>
              <a:rPr sz="2600" spc="-60" dirty="0">
                <a:solidFill>
                  <a:srgbClr val="1D1D1D"/>
                </a:solidFill>
                <a:latin typeface="Arial"/>
                <a:cs typeface="Arial"/>
              </a:rPr>
              <a:t>a </a:t>
            </a:r>
            <a:r>
              <a:rPr sz="2600" spc="105" dirty="0">
                <a:solidFill>
                  <a:srgbClr val="1D1D1D"/>
                </a:solidFill>
                <a:latin typeface="Arial"/>
                <a:cs typeface="Arial"/>
              </a:rPr>
              <a:t>guide </a:t>
            </a:r>
            <a:r>
              <a:rPr sz="2600" spc="90" dirty="0">
                <a:solidFill>
                  <a:srgbClr val="1D1D1D"/>
                </a:solidFill>
                <a:latin typeface="Arial"/>
                <a:cs typeface="Arial"/>
              </a:rPr>
              <a:t>dog </a:t>
            </a:r>
            <a:r>
              <a:rPr sz="2600" spc="60" dirty="0">
                <a:solidFill>
                  <a:srgbClr val="1D1D1D"/>
                </a:solidFill>
                <a:latin typeface="Arial"/>
                <a:cs typeface="Arial"/>
              </a:rPr>
              <a:t>for </a:t>
            </a:r>
            <a:r>
              <a:rPr sz="2600" spc="-60" dirty="0">
                <a:solidFill>
                  <a:srgbClr val="1D1D1D"/>
                </a:solidFill>
                <a:latin typeface="Arial"/>
                <a:cs typeface="Arial"/>
              </a:rPr>
              <a:t>a </a:t>
            </a:r>
            <a:r>
              <a:rPr sz="2600" spc="110" dirty="0">
                <a:solidFill>
                  <a:srgbClr val="1D1D1D"/>
                </a:solidFill>
                <a:latin typeface="Arial"/>
                <a:cs typeface="Arial"/>
              </a:rPr>
              <a:t>blind  </a:t>
            </a:r>
            <a:r>
              <a:rPr sz="2600" spc="135" dirty="0">
                <a:solidFill>
                  <a:srgbClr val="1D1D1D"/>
                </a:solidFill>
                <a:latin typeface="Arial"/>
                <a:cs typeface="Arial"/>
              </a:rPr>
              <a:t>person), </a:t>
            </a:r>
            <a:r>
              <a:rPr sz="2600" spc="155" dirty="0">
                <a:solidFill>
                  <a:srgbClr val="1D1D1D"/>
                </a:solidFill>
                <a:latin typeface="Arial"/>
                <a:cs typeface="Arial"/>
              </a:rPr>
              <a:t>then </a:t>
            </a:r>
            <a:r>
              <a:rPr sz="2600" spc="135" dirty="0">
                <a:solidFill>
                  <a:srgbClr val="1D1D1D"/>
                </a:solidFill>
                <a:latin typeface="Arial"/>
                <a:cs typeface="Arial"/>
              </a:rPr>
              <a:t>can't </a:t>
            </a:r>
            <a:r>
              <a:rPr sz="2600" spc="75" dirty="0">
                <a:solidFill>
                  <a:srgbClr val="1D1D1D"/>
                </a:solidFill>
                <a:latin typeface="Arial"/>
                <a:cs typeface="Arial"/>
              </a:rPr>
              <a:t>ask </a:t>
            </a:r>
            <a:r>
              <a:rPr sz="2600" spc="65" dirty="0">
                <a:solidFill>
                  <a:srgbClr val="1D1D1D"/>
                </a:solidFill>
                <a:latin typeface="Arial"/>
                <a:cs typeface="Arial"/>
              </a:rPr>
              <a:t>the </a:t>
            </a:r>
            <a:r>
              <a:rPr sz="2600" spc="75" dirty="0">
                <a:solidFill>
                  <a:srgbClr val="1D1D1D"/>
                </a:solidFill>
                <a:latin typeface="Arial"/>
                <a:cs typeface="Arial"/>
              </a:rPr>
              <a:t>two</a:t>
            </a:r>
            <a:r>
              <a:rPr sz="2600" spc="85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00" dirty="0">
                <a:solidFill>
                  <a:srgbClr val="1D1D1D"/>
                </a:solidFill>
                <a:latin typeface="Arial"/>
                <a:cs typeface="Arial"/>
              </a:rPr>
              <a:t>questions.</a:t>
            </a:r>
            <a:endParaRPr sz="2600">
              <a:latin typeface="Arial"/>
              <a:cs typeface="Arial"/>
            </a:endParaRPr>
          </a:p>
          <a:p>
            <a:pPr marL="996315" marR="56515" indent="-476884">
              <a:lnSpc>
                <a:spcPts val="3100"/>
              </a:lnSpc>
              <a:spcBef>
                <a:spcPts val="630"/>
              </a:spcBef>
              <a:buClr>
                <a:srgbClr val="BF342D"/>
              </a:buClr>
              <a:buSzPct val="128846"/>
              <a:buChar char="■"/>
              <a:tabLst>
                <a:tab pos="982980" algn="l"/>
                <a:tab pos="983615" algn="l"/>
                <a:tab pos="1364615" algn="l"/>
                <a:tab pos="2732405" algn="l"/>
                <a:tab pos="3380104" algn="l"/>
                <a:tab pos="4665980" algn="l"/>
                <a:tab pos="6750050" algn="l"/>
                <a:tab pos="7752080" algn="l"/>
              </a:tabLst>
            </a:pPr>
            <a:r>
              <a:rPr sz="2600" spc="-30" dirty="0">
                <a:solidFill>
                  <a:srgbClr val="1D1D1D"/>
                </a:solidFill>
                <a:latin typeface="Arial"/>
                <a:cs typeface="Arial"/>
              </a:rPr>
              <a:t>I</a:t>
            </a:r>
            <a:r>
              <a:rPr sz="2600" spc="-25" dirty="0">
                <a:solidFill>
                  <a:srgbClr val="1D1D1D"/>
                </a:solidFill>
                <a:latin typeface="Arial"/>
                <a:cs typeface="Arial"/>
              </a:rPr>
              <a:t>f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95" dirty="0">
                <a:solidFill>
                  <a:srgbClr val="1D1D1D"/>
                </a:solidFill>
                <a:latin typeface="Arial"/>
                <a:cs typeface="Arial"/>
              </a:rPr>
              <a:t>exclud</a:t>
            </a:r>
            <a:r>
              <a:rPr sz="2600" spc="110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75" dirty="0">
                <a:solidFill>
                  <a:srgbClr val="1D1D1D"/>
                </a:solidFill>
                <a:latin typeface="Arial"/>
                <a:cs typeface="Arial"/>
              </a:rPr>
              <a:t>th</a:t>
            </a:r>
            <a:r>
              <a:rPr sz="2600" spc="110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75" dirty="0">
                <a:solidFill>
                  <a:srgbClr val="1D1D1D"/>
                </a:solidFill>
                <a:latin typeface="Arial"/>
                <a:cs typeface="Arial"/>
              </a:rPr>
              <a:t>do</a:t>
            </a:r>
            <a:r>
              <a:rPr sz="2600" spc="80" dirty="0">
                <a:solidFill>
                  <a:srgbClr val="1D1D1D"/>
                </a:solidFill>
                <a:latin typeface="Arial"/>
                <a:cs typeface="Arial"/>
              </a:rPr>
              <a:t>g</a:t>
            </a:r>
            <a:r>
              <a:rPr sz="2600" spc="35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60" dirty="0">
                <a:solidFill>
                  <a:srgbClr val="1D1D1D"/>
                </a:solidFill>
                <a:latin typeface="Arial"/>
                <a:cs typeface="Arial"/>
              </a:rPr>
              <a:t>becaus</a:t>
            </a:r>
            <a:r>
              <a:rPr sz="2600" spc="65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600" spc="28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30" dirty="0">
                <a:solidFill>
                  <a:srgbClr val="1D1D1D"/>
                </a:solidFill>
                <a:latin typeface="Arial"/>
                <a:cs typeface="Arial"/>
              </a:rPr>
              <a:t>patro</a:t>
            </a:r>
            <a:r>
              <a:rPr sz="2600" spc="175" dirty="0">
                <a:solidFill>
                  <a:srgbClr val="1D1D1D"/>
                </a:solidFill>
                <a:latin typeface="Arial"/>
                <a:cs typeface="Arial"/>
              </a:rPr>
              <a:t>n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160" dirty="0">
                <a:solidFill>
                  <a:srgbClr val="1D1D1D"/>
                </a:solidFill>
                <a:latin typeface="Arial"/>
                <a:cs typeface="Arial"/>
              </a:rPr>
              <a:t>won'</a:t>
            </a:r>
            <a:r>
              <a:rPr sz="2600" spc="85" dirty="0">
                <a:solidFill>
                  <a:srgbClr val="1D1D1D"/>
                </a:solidFill>
                <a:latin typeface="Arial"/>
                <a:cs typeface="Arial"/>
              </a:rPr>
              <a:t>t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105" dirty="0">
                <a:solidFill>
                  <a:srgbClr val="1D1D1D"/>
                </a:solidFill>
                <a:latin typeface="Arial"/>
                <a:cs typeface="Arial"/>
              </a:rPr>
              <a:t>answer,  </a:t>
            </a:r>
            <a:r>
              <a:rPr sz="2600" spc="140" dirty="0">
                <a:solidFill>
                  <a:srgbClr val="1D1D1D"/>
                </a:solidFill>
                <a:latin typeface="Arial"/>
                <a:cs typeface="Arial"/>
              </a:rPr>
              <a:t>then </a:t>
            </a:r>
            <a:r>
              <a:rPr sz="2600" spc="114" dirty="0">
                <a:solidFill>
                  <a:srgbClr val="1D1D1D"/>
                </a:solidFill>
                <a:latin typeface="Arial"/>
                <a:cs typeface="Arial"/>
              </a:rPr>
              <a:t>still</a:t>
            </a:r>
            <a:r>
              <a:rPr sz="2600" spc="50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60" dirty="0">
                <a:solidFill>
                  <a:srgbClr val="1D1D1D"/>
                </a:solidFill>
                <a:latin typeface="Arial"/>
                <a:cs typeface="Arial"/>
              </a:rPr>
              <a:t>must</a:t>
            </a:r>
            <a:r>
              <a:rPr sz="2600" spc="35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60" dirty="0">
                <a:solidFill>
                  <a:srgbClr val="1D1D1D"/>
                </a:solidFill>
                <a:latin typeface="Arial"/>
                <a:cs typeface="Arial"/>
              </a:rPr>
              <a:t>permit	</a:t>
            </a:r>
            <a:r>
              <a:rPr sz="2600" spc="135" dirty="0">
                <a:solidFill>
                  <a:srgbClr val="1D1D1D"/>
                </a:solidFill>
                <a:latin typeface="Arial"/>
                <a:cs typeface="Arial"/>
              </a:rPr>
              <a:t>patron </a:t>
            </a:r>
            <a:r>
              <a:rPr sz="2600" spc="125" dirty="0">
                <a:solidFill>
                  <a:srgbClr val="1D1D1D"/>
                </a:solidFill>
                <a:latin typeface="Arial"/>
                <a:cs typeface="Arial"/>
              </a:rPr>
              <a:t>to</a:t>
            </a:r>
            <a:r>
              <a:rPr sz="2600" spc="53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00" dirty="0">
                <a:solidFill>
                  <a:srgbClr val="1D1D1D"/>
                </a:solidFill>
                <a:latin typeface="Arial"/>
                <a:cs typeface="Arial"/>
              </a:rPr>
              <a:t>enter/access</a:t>
            </a:r>
            <a:endParaRPr sz="2600">
              <a:latin typeface="Arial"/>
              <a:cs typeface="Arial"/>
            </a:endParaRPr>
          </a:p>
          <a:p>
            <a:pPr marL="250825">
              <a:lnSpc>
                <a:spcPts val="2910"/>
              </a:lnSpc>
              <a:tabLst>
                <a:tab pos="1000125" algn="l"/>
                <a:tab pos="2444115" algn="l"/>
                <a:tab pos="3778885" algn="l"/>
                <a:tab pos="4423410" algn="l"/>
                <a:tab pos="9072245" algn="l"/>
              </a:tabLst>
            </a:pPr>
            <a:r>
              <a:rPr sz="2600" u="sng" dirty="0">
                <a:solidFill>
                  <a:srgbClr val="1D1D1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2600" u="sng" spc="75" dirty="0">
                <a:solidFill>
                  <a:srgbClr val="1D1D1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services	</a:t>
            </a:r>
            <a:r>
              <a:rPr sz="2600" u="sng" spc="155" dirty="0">
                <a:solidFill>
                  <a:srgbClr val="1D1D1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without	</a:t>
            </a:r>
            <a:r>
              <a:rPr sz="2600" u="sng" spc="160" dirty="0">
                <a:solidFill>
                  <a:srgbClr val="1D1D1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	</a:t>
            </a:r>
            <a:r>
              <a:rPr sz="2600" u="sng" spc="105" dirty="0">
                <a:solidFill>
                  <a:srgbClr val="1D1D1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dog.	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3440" y="1972898"/>
            <a:ext cx="8545195" cy="0"/>
          </a:xfrm>
          <a:custGeom>
            <a:avLst/>
            <a:gdLst/>
            <a:ahLst/>
            <a:cxnLst/>
            <a:rect l="l" t="t" r="r" b="b"/>
            <a:pathLst>
              <a:path w="8545195">
                <a:moveTo>
                  <a:pt x="0" y="0"/>
                </a:moveTo>
                <a:lnTo>
                  <a:pt x="8544743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5647" y="6804290"/>
            <a:ext cx="8496300" cy="0"/>
          </a:xfrm>
          <a:custGeom>
            <a:avLst/>
            <a:gdLst/>
            <a:ahLst/>
            <a:cxnLst/>
            <a:rect l="l" t="t" r="r" b="b"/>
            <a:pathLst>
              <a:path w="8496300">
                <a:moveTo>
                  <a:pt x="0" y="0"/>
                </a:moveTo>
                <a:lnTo>
                  <a:pt x="8495916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47880" y="721046"/>
            <a:ext cx="7240905" cy="1100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z="1650" b="1" spc="5" dirty="0">
                <a:solidFill>
                  <a:srgbClr val="181D49"/>
                </a:solidFill>
                <a:latin typeface="Times New Roman"/>
                <a:cs typeface="Times New Roman"/>
              </a:rPr>
              <a:t>U.S. Department of</a:t>
            </a:r>
            <a:r>
              <a:rPr sz="1650" b="1" spc="-190" dirty="0">
                <a:solidFill>
                  <a:srgbClr val="181D49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81D49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spc="10" dirty="0">
                <a:solidFill>
                  <a:srgbClr val="181D49"/>
                </a:solidFill>
                <a:latin typeface="Times New Roman"/>
                <a:cs typeface="Times New Roman"/>
              </a:rPr>
              <a:t>Civil </a:t>
            </a:r>
            <a:r>
              <a:rPr sz="1650" spc="5" dirty="0">
                <a:solidFill>
                  <a:srgbClr val="181D49"/>
                </a:solidFill>
                <a:latin typeface="Times New Roman"/>
                <a:cs typeface="Times New Roman"/>
              </a:rPr>
              <a:t>Rights</a:t>
            </a:r>
            <a:r>
              <a:rPr sz="1650" spc="135" dirty="0">
                <a:solidFill>
                  <a:srgbClr val="181D49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81D49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1988820">
              <a:lnSpc>
                <a:spcPct val="100000"/>
              </a:lnSpc>
              <a:spcBef>
                <a:spcPts val="1350"/>
              </a:spcBef>
              <a:tabLst>
                <a:tab pos="3551554" algn="l"/>
                <a:tab pos="5177790" algn="l"/>
                <a:tab pos="6548120" algn="l"/>
              </a:tabLst>
            </a:pPr>
            <a:r>
              <a:rPr sz="2550" spc="-5" dirty="0">
                <a:solidFill>
                  <a:srgbClr val="212121"/>
                </a:solidFill>
                <a:latin typeface="Arial"/>
                <a:cs typeface="Arial"/>
              </a:rPr>
              <a:t>SERVIC</a:t>
            </a:r>
            <a:r>
              <a:rPr sz="2550" dirty="0">
                <a:solidFill>
                  <a:srgbClr val="212121"/>
                </a:solidFill>
                <a:latin typeface="Arial"/>
                <a:cs typeface="Arial"/>
              </a:rPr>
              <a:t>E	</a:t>
            </a:r>
            <a:r>
              <a:rPr sz="2550" spc="55" dirty="0">
                <a:solidFill>
                  <a:srgbClr val="212121"/>
                </a:solidFill>
                <a:latin typeface="Arial"/>
                <a:cs typeface="Arial"/>
              </a:rPr>
              <a:t>ANIMAL</a:t>
            </a:r>
            <a:r>
              <a:rPr sz="2550" spc="65" dirty="0">
                <a:solidFill>
                  <a:srgbClr val="212121"/>
                </a:solidFill>
                <a:latin typeface="Arial"/>
                <a:cs typeface="Arial"/>
              </a:rPr>
              <a:t>S</a:t>
            </a:r>
            <a:r>
              <a:rPr sz="255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550" spc="120" dirty="0">
                <a:solidFill>
                  <a:srgbClr val="212121"/>
                </a:solidFill>
                <a:latin typeface="Arial"/>
                <a:cs typeface="Arial"/>
              </a:rPr>
              <a:t>an</a:t>
            </a:r>
            <a:r>
              <a:rPr sz="2550" spc="125" dirty="0">
                <a:solidFill>
                  <a:srgbClr val="212121"/>
                </a:solidFill>
                <a:latin typeface="Arial"/>
                <a:cs typeface="Arial"/>
              </a:rPr>
              <a:t>d</a:t>
            </a:r>
            <a:r>
              <a:rPr sz="2550" spc="31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85" dirty="0">
                <a:solidFill>
                  <a:srgbClr val="212121"/>
                </a:solidFill>
                <a:latin typeface="Arial"/>
                <a:cs typeface="Arial"/>
              </a:rPr>
              <a:t>th</a:t>
            </a:r>
            <a:r>
              <a:rPr sz="2550" spc="125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550" spc="25" dirty="0">
                <a:solidFill>
                  <a:srgbClr val="212121"/>
                </a:solidFill>
                <a:latin typeface="Arial"/>
                <a:cs typeface="Arial"/>
              </a:rPr>
              <a:t>ADA</a:t>
            </a:r>
            <a:endParaRPr sz="2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1442" y="2434074"/>
            <a:ext cx="3881754" cy="651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00" spc="200" dirty="0">
                <a:solidFill>
                  <a:srgbClr val="212121"/>
                </a:solidFill>
                <a:latin typeface="Arial"/>
                <a:cs typeface="Arial"/>
              </a:rPr>
              <a:t>Documentation</a:t>
            </a:r>
            <a:endParaRPr sz="4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1359" y="3739394"/>
            <a:ext cx="8216900" cy="252285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513715" marR="742315" indent="-488315">
              <a:lnSpc>
                <a:spcPts val="3030"/>
              </a:lnSpc>
              <a:spcBef>
                <a:spcPts val="330"/>
              </a:spcBef>
              <a:tabLst>
                <a:tab pos="513080" algn="l"/>
                <a:tab pos="2634615" algn="l"/>
                <a:tab pos="4447540" algn="l"/>
                <a:tab pos="7149465" algn="l"/>
              </a:tabLst>
            </a:pPr>
            <a:r>
              <a:rPr sz="2650" spc="75" dirty="0">
                <a:solidFill>
                  <a:srgbClr val="BC342D"/>
                </a:solidFill>
                <a:latin typeface="Times New Roman"/>
                <a:cs typeface="Times New Roman"/>
              </a:rPr>
              <a:t>D	</a:t>
            </a:r>
            <a:r>
              <a:rPr sz="2550" spc="50" dirty="0">
                <a:solidFill>
                  <a:srgbClr val="212121"/>
                </a:solidFill>
                <a:latin typeface="Arial"/>
                <a:cs typeface="Arial"/>
              </a:rPr>
              <a:t>N</a:t>
            </a:r>
            <a:r>
              <a:rPr sz="2550" spc="35" dirty="0">
                <a:solidFill>
                  <a:srgbClr val="212121"/>
                </a:solidFill>
                <a:latin typeface="Arial"/>
                <a:cs typeface="Arial"/>
              </a:rPr>
              <a:t>o</a:t>
            </a:r>
            <a:r>
              <a:rPr sz="2550" spc="18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175" dirty="0">
                <a:solidFill>
                  <a:srgbClr val="212121"/>
                </a:solidFill>
                <a:latin typeface="Arial"/>
                <a:cs typeface="Arial"/>
              </a:rPr>
              <a:t>certification,</a:t>
            </a:r>
            <a:r>
              <a:rPr sz="2550" spc="204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175" dirty="0">
                <a:solidFill>
                  <a:srgbClr val="212121"/>
                </a:solidFill>
                <a:latin typeface="Arial"/>
                <a:cs typeface="Arial"/>
              </a:rPr>
              <a:t>identification</a:t>
            </a:r>
            <a:r>
              <a:rPr sz="2550" spc="125" dirty="0">
                <a:solidFill>
                  <a:srgbClr val="212121"/>
                </a:solidFill>
                <a:latin typeface="Arial"/>
                <a:cs typeface="Arial"/>
              </a:rPr>
              <a:t>,</a:t>
            </a:r>
            <a:r>
              <a:rPr sz="2550" spc="16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212121"/>
                </a:solidFill>
                <a:latin typeface="Arial"/>
                <a:cs typeface="Arial"/>
              </a:rPr>
              <a:t>licensur</a:t>
            </a:r>
            <a:r>
              <a:rPr sz="2550" spc="135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550" spc="80" dirty="0">
                <a:solidFill>
                  <a:srgbClr val="212121"/>
                </a:solidFill>
                <a:latin typeface="Arial"/>
                <a:cs typeface="Arial"/>
              </a:rPr>
              <a:t>or  </a:t>
            </a:r>
            <a:r>
              <a:rPr sz="2550" spc="155" dirty="0">
                <a:solidFill>
                  <a:srgbClr val="212121"/>
                </a:solidFill>
                <a:latin typeface="Arial"/>
                <a:cs typeface="Arial"/>
              </a:rPr>
              <a:t>registration,	</a:t>
            </a:r>
            <a:r>
              <a:rPr sz="2550" spc="125" dirty="0">
                <a:solidFill>
                  <a:srgbClr val="212121"/>
                </a:solidFill>
                <a:latin typeface="Arial"/>
                <a:cs typeface="Arial"/>
              </a:rPr>
              <a:t>licensure,	</a:t>
            </a:r>
            <a:r>
              <a:rPr sz="2550" spc="140" dirty="0">
                <a:solidFill>
                  <a:srgbClr val="212121"/>
                </a:solidFill>
                <a:latin typeface="Arial"/>
                <a:cs typeface="Arial"/>
              </a:rPr>
              <a:t>required</a:t>
            </a:r>
            <a:endParaRPr sz="2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650">
              <a:latin typeface="Times New Roman"/>
              <a:cs typeface="Times New Roman"/>
            </a:endParaRPr>
          </a:p>
          <a:p>
            <a:pPr marL="13335" marR="5080" indent="-1270">
              <a:lnSpc>
                <a:spcPct val="99800"/>
              </a:lnSpc>
              <a:tabLst>
                <a:tab pos="734695" algn="l"/>
                <a:tab pos="2317115" algn="l"/>
                <a:tab pos="2685415" algn="l"/>
                <a:tab pos="2922905" algn="l"/>
                <a:tab pos="3999229" algn="l"/>
                <a:tab pos="5518785" algn="l"/>
                <a:tab pos="6457315" algn="l"/>
              </a:tabLst>
            </a:pPr>
            <a:r>
              <a:rPr sz="2550" spc="-40" dirty="0">
                <a:solidFill>
                  <a:srgbClr val="212121"/>
                </a:solidFill>
                <a:latin typeface="Arial"/>
                <a:cs typeface="Arial"/>
              </a:rPr>
              <a:t>DOJ</a:t>
            </a:r>
            <a:r>
              <a:rPr sz="2550" spc="27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85" dirty="0">
                <a:solidFill>
                  <a:srgbClr val="212121"/>
                </a:solidFill>
                <a:latin typeface="Arial"/>
                <a:cs typeface="Arial"/>
              </a:rPr>
              <a:t>does</a:t>
            </a:r>
            <a:r>
              <a:rPr sz="2550" spc="33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75" dirty="0">
                <a:solidFill>
                  <a:srgbClr val="212121"/>
                </a:solidFill>
                <a:latin typeface="Arial"/>
                <a:cs typeface="Arial"/>
              </a:rPr>
              <a:t>not	</a:t>
            </a:r>
            <a:r>
              <a:rPr sz="2550" spc="100" dirty="0">
                <a:solidFill>
                  <a:srgbClr val="212121"/>
                </a:solidFill>
                <a:latin typeface="Arial"/>
                <a:cs typeface="Arial"/>
              </a:rPr>
              <a:t>recognize	</a:t>
            </a:r>
            <a:r>
              <a:rPr sz="2550" spc="130" dirty="0">
                <a:solidFill>
                  <a:srgbClr val="212121"/>
                </a:solidFill>
                <a:latin typeface="Arial"/>
                <a:cs typeface="Arial"/>
              </a:rPr>
              <a:t>any</a:t>
            </a:r>
            <a:r>
              <a:rPr sz="2550" spc="35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160" dirty="0">
                <a:solidFill>
                  <a:srgbClr val="212121"/>
                </a:solidFill>
                <a:latin typeface="Arial"/>
                <a:cs typeface="Arial"/>
              </a:rPr>
              <a:t>document	</a:t>
            </a:r>
            <a:r>
              <a:rPr sz="2550" spc="90" dirty="0">
                <a:solidFill>
                  <a:srgbClr val="212121"/>
                </a:solidFill>
                <a:latin typeface="Arial"/>
                <a:cs typeface="Arial"/>
              </a:rPr>
              <a:t>sold </a:t>
            </a:r>
            <a:r>
              <a:rPr sz="2550" spc="125" dirty="0">
                <a:solidFill>
                  <a:srgbClr val="212121"/>
                </a:solidFill>
                <a:latin typeface="Arial"/>
                <a:cs typeface="Arial"/>
              </a:rPr>
              <a:t>online  </a:t>
            </a:r>
            <a:r>
              <a:rPr sz="2550" spc="155" dirty="0">
                <a:solidFill>
                  <a:srgbClr val="212121"/>
                </a:solidFill>
                <a:latin typeface="Arial"/>
                <a:cs typeface="Arial"/>
              </a:rPr>
              <a:t>by</a:t>
            </a:r>
            <a:r>
              <a:rPr sz="2550" spc="2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130" dirty="0">
                <a:solidFill>
                  <a:srgbClr val="212121"/>
                </a:solidFill>
                <a:latin typeface="Arial"/>
                <a:cs typeface="Arial"/>
              </a:rPr>
              <a:t>any</a:t>
            </a:r>
            <a:r>
              <a:rPr sz="2550" spc="33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140" dirty="0">
                <a:solidFill>
                  <a:srgbClr val="212121"/>
                </a:solidFill>
                <a:latin typeface="Arial"/>
                <a:cs typeface="Arial"/>
              </a:rPr>
              <a:t>individual	</a:t>
            </a:r>
            <a:r>
              <a:rPr sz="2550" spc="150" dirty="0">
                <a:solidFill>
                  <a:srgbClr val="212121"/>
                </a:solidFill>
                <a:latin typeface="Arial"/>
                <a:cs typeface="Arial"/>
              </a:rPr>
              <a:t>or</a:t>
            </a:r>
            <a:r>
              <a:rPr sz="2550" spc="3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130" dirty="0">
                <a:solidFill>
                  <a:srgbClr val="212121"/>
                </a:solidFill>
                <a:latin typeface="Arial"/>
                <a:cs typeface="Arial"/>
              </a:rPr>
              <a:t>organization	</a:t>
            </a:r>
            <a:r>
              <a:rPr sz="2550" spc="50" dirty="0">
                <a:solidFill>
                  <a:srgbClr val="212121"/>
                </a:solidFill>
                <a:latin typeface="Arial"/>
                <a:cs typeface="Arial"/>
              </a:rPr>
              <a:t>as </a:t>
            </a:r>
            <a:r>
              <a:rPr sz="2550" spc="140" dirty="0">
                <a:solidFill>
                  <a:srgbClr val="212121"/>
                </a:solidFill>
                <a:latin typeface="Arial"/>
                <a:cs typeface="Arial"/>
              </a:rPr>
              <a:t>proof </a:t>
            </a:r>
            <a:r>
              <a:rPr sz="2550" spc="204" dirty="0">
                <a:solidFill>
                  <a:srgbClr val="212121"/>
                </a:solidFill>
                <a:latin typeface="Arial"/>
                <a:cs typeface="Arial"/>
              </a:rPr>
              <a:t>that </a:t>
            </a:r>
            <a:r>
              <a:rPr sz="2550" spc="-30" dirty="0">
                <a:solidFill>
                  <a:srgbClr val="212121"/>
                </a:solidFill>
                <a:latin typeface="Arial"/>
                <a:cs typeface="Arial"/>
              </a:rPr>
              <a:t>a  </a:t>
            </a:r>
            <a:r>
              <a:rPr sz="2550" spc="105" dirty="0">
                <a:solidFill>
                  <a:srgbClr val="212121"/>
                </a:solidFill>
                <a:latin typeface="Arial"/>
                <a:cs typeface="Arial"/>
              </a:rPr>
              <a:t>dog	</a:t>
            </a:r>
            <a:r>
              <a:rPr sz="2550" spc="65" dirty="0">
                <a:solidFill>
                  <a:srgbClr val="212121"/>
                </a:solidFill>
                <a:latin typeface="Arial"/>
                <a:cs typeface="Arial"/>
              </a:rPr>
              <a:t>is</a:t>
            </a:r>
            <a:r>
              <a:rPr sz="2550" spc="23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-60" dirty="0">
                <a:solidFill>
                  <a:srgbClr val="212121"/>
                </a:solidFill>
                <a:latin typeface="Arial"/>
                <a:cs typeface="Arial"/>
              </a:rPr>
              <a:t>a</a:t>
            </a:r>
            <a:r>
              <a:rPr sz="2550" spc="2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212121"/>
                </a:solidFill>
                <a:latin typeface="Arial"/>
                <a:cs typeface="Arial"/>
              </a:rPr>
              <a:t>service	</a:t>
            </a:r>
            <a:r>
              <a:rPr sz="2550" spc="140" dirty="0">
                <a:solidFill>
                  <a:srgbClr val="212121"/>
                </a:solidFill>
                <a:latin typeface="Arial"/>
                <a:cs typeface="Arial"/>
              </a:rPr>
              <a:t>animal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3440" y="1975952"/>
            <a:ext cx="8533130" cy="0"/>
          </a:xfrm>
          <a:custGeom>
            <a:avLst/>
            <a:gdLst/>
            <a:ahLst/>
            <a:cxnLst/>
            <a:rect l="l" t="t" r="r" b="b"/>
            <a:pathLst>
              <a:path w="8533130">
                <a:moveTo>
                  <a:pt x="0" y="0"/>
                </a:moveTo>
                <a:lnTo>
                  <a:pt x="8532536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3440" y="6813452"/>
            <a:ext cx="8496300" cy="0"/>
          </a:xfrm>
          <a:custGeom>
            <a:avLst/>
            <a:gdLst/>
            <a:ahLst/>
            <a:cxnLst/>
            <a:rect l="l" t="t" r="r" b="b"/>
            <a:pathLst>
              <a:path w="8496300">
                <a:moveTo>
                  <a:pt x="0" y="0"/>
                </a:moveTo>
                <a:lnTo>
                  <a:pt x="8495916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44828" y="721046"/>
            <a:ext cx="7240270" cy="1104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z="1650" b="1" spc="5" dirty="0">
                <a:solidFill>
                  <a:srgbClr val="161D46"/>
                </a:solidFill>
                <a:latin typeface="Times New Roman"/>
                <a:cs typeface="Times New Roman"/>
              </a:rPr>
              <a:t>U.S. </a:t>
            </a:r>
            <a:r>
              <a:rPr sz="1650" b="1" spc="0" dirty="0">
                <a:solidFill>
                  <a:srgbClr val="161D46"/>
                </a:solidFill>
                <a:latin typeface="Times New Roman"/>
                <a:cs typeface="Times New Roman"/>
              </a:rPr>
              <a:t>Department </a:t>
            </a:r>
            <a:r>
              <a:rPr sz="1650" b="1" spc="15" dirty="0">
                <a:solidFill>
                  <a:srgbClr val="161D46"/>
                </a:solidFill>
                <a:latin typeface="Times New Roman"/>
                <a:cs typeface="Times New Roman"/>
              </a:rPr>
              <a:t>of</a:t>
            </a:r>
            <a:r>
              <a:rPr sz="1650" b="1" spc="-95" dirty="0">
                <a:solidFill>
                  <a:srgbClr val="161D46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61D46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spc="5" dirty="0">
                <a:solidFill>
                  <a:srgbClr val="161D46"/>
                </a:solidFill>
                <a:latin typeface="Times New Roman"/>
                <a:cs typeface="Times New Roman"/>
              </a:rPr>
              <a:t>Civil </a:t>
            </a:r>
            <a:r>
              <a:rPr sz="1650" spc="10" dirty="0">
                <a:solidFill>
                  <a:srgbClr val="161D46"/>
                </a:solidFill>
                <a:latin typeface="Times New Roman"/>
                <a:cs typeface="Times New Roman"/>
              </a:rPr>
              <a:t>Rights</a:t>
            </a:r>
            <a:r>
              <a:rPr sz="1650" spc="125" dirty="0">
                <a:solidFill>
                  <a:srgbClr val="161D46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61D46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1985645">
              <a:lnSpc>
                <a:spcPct val="100000"/>
              </a:lnSpc>
              <a:spcBef>
                <a:spcPts val="1325"/>
              </a:spcBef>
              <a:tabLst>
                <a:tab pos="3551554" algn="l"/>
                <a:tab pos="6548120" algn="l"/>
              </a:tabLst>
            </a:pPr>
            <a:r>
              <a:rPr sz="2600" spc="-40" dirty="0">
                <a:solidFill>
                  <a:srgbClr val="1F1F1F"/>
                </a:solidFill>
                <a:latin typeface="Arial"/>
                <a:cs typeface="Arial"/>
              </a:rPr>
              <a:t>SERVIC</a:t>
            </a:r>
            <a:r>
              <a:rPr sz="2600" spc="-35" dirty="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sz="26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600" spc="25" dirty="0">
                <a:solidFill>
                  <a:srgbClr val="1F1F1F"/>
                </a:solidFill>
                <a:latin typeface="Arial"/>
                <a:cs typeface="Arial"/>
              </a:rPr>
              <a:t>ANIMAL</a:t>
            </a:r>
            <a:r>
              <a:rPr sz="2600" spc="30" dirty="0">
                <a:solidFill>
                  <a:srgbClr val="1F1F1F"/>
                </a:solidFill>
                <a:latin typeface="Arial"/>
                <a:cs typeface="Arial"/>
              </a:rPr>
              <a:t>S</a:t>
            </a:r>
            <a:r>
              <a:rPr sz="2600" spc="3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1F1F1F"/>
                </a:solidFill>
                <a:latin typeface="Arial"/>
                <a:cs typeface="Arial"/>
              </a:rPr>
              <a:t>an</a:t>
            </a:r>
            <a:r>
              <a:rPr sz="2600" spc="110" dirty="0">
                <a:solidFill>
                  <a:srgbClr val="1F1F1F"/>
                </a:solidFill>
                <a:latin typeface="Arial"/>
                <a:cs typeface="Arial"/>
              </a:rPr>
              <a:t>d</a:t>
            </a:r>
            <a:r>
              <a:rPr sz="2600" spc="2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th</a:t>
            </a:r>
            <a:r>
              <a:rPr sz="2600" spc="110" dirty="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sz="26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600" spc="-5" dirty="0">
                <a:solidFill>
                  <a:srgbClr val="1F1F1F"/>
                </a:solidFill>
                <a:latin typeface="Arial"/>
                <a:cs typeface="Arial"/>
              </a:rPr>
              <a:t>ADA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8004" y="2192810"/>
            <a:ext cx="6669405" cy="651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11755" algn="l"/>
                <a:tab pos="5378450" algn="l"/>
              </a:tabLst>
            </a:pPr>
            <a:r>
              <a:rPr sz="4100" spc="105" dirty="0">
                <a:solidFill>
                  <a:srgbClr val="1F1F1F"/>
                </a:solidFill>
                <a:latin typeface="Arial"/>
                <a:cs typeface="Arial"/>
              </a:rPr>
              <a:t>Exclusio</a:t>
            </a:r>
            <a:r>
              <a:rPr sz="4100" spc="130" dirty="0">
                <a:solidFill>
                  <a:srgbClr val="1F1F1F"/>
                </a:solidFill>
                <a:latin typeface="Arial"/>
                <a:cs typeface="Arial"/>
              </a:rPr>
              <a:t>n</a:t>
            </a:r>
            <a:r>
              <a:rPr sz="41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4100" spc="125" dirty="0">
                <a:solidFill>
                  <a:srgbClr val="1F1F1F"/>
                </a:solidFill>
                <a:latin typeface="Arial"/>
                <a:cs typeface="Arial"/>
              </a:rPr>
              <a:t>o</a:t>
            </a:r>
            <a:r>
              <a:rPr sz="4100" spc="60" dirty="0">
                <a:solidFill>
                  <a:srgbClr val="1F1F1F"/>
                </a:solidFill>
                <a:latin typeface="Arial"/>
                <a:cs typeface="Arial"/>
              </a:rPr>
              <a:t>f</a:t>
            </a:r>
            <a:r>
              <a:rPr sz="4100" spc="5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4100" spc="125" dirty="0">
                <a:solidFill>
                  <a:srgbClr val="1F1F1F"/>
                </a:solidFill>
                <a:latin typeface="Arial"/>
                <a:cs typeface="Arial"/>
              </a:rPr>
              <a:t>Servic</a:t>
            </a:r>
            <a:r>
              <a:rPr sz="4100" spc="155" dirty="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sz="41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4100" spc="110" dirty="0">
                <a:solidFill>
                  <a:srgbClr val="1F1F1F"/>
                </a:solidFill>
                <a:latin typeface="Arial"/>
                <a:cs typeface="Arial"/>
              </a:rPr>
              <a:t>Dogs</a:t>
            </a:r>
            <a:endParaRPr sz="4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1443" y="3030871"/>
            <a:ext cx="7801609" cy="340931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99109" marR="26670" indent="-487045">
              <a:lnSpc>
                <a:spcPct val="98100"/>
              </a:lnSpc>
              <a:spcBef>
                <a:spcPts val="165"/>
              </a:spcBef>
              <a:tabLst>
                <a:tab pos="492125" algn="l"/>
                <a:tab pos="1764030" algn="l"/>
                <a:tab pos="1884045" algn="l"/>
                <a:tab pos="2980055" algn="l"/>
                <a:tab pos="3143885" algn="l"/>
                <a:tab pos="3227070" algn="l"/>
                <a:tab pos="3585210" algn="l"/>
                <a:tab pos="6075045" algn="l"/>
              </a:tabLst>
            </a:pPr>
            <a:r>
              <a:rPr sz="2650" spc="75" dirty="0">
                <a:solidFill>
                  <a:srgbClr val="C1342B"/>
                </a:solidFill>
                <a:latin typeface="Times New Roman"/>
                <a:cs typeface="Times New Roman"/>
              </a:rPr>
              <a:t>D	</a:t>
            </a: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General		Rule:	Covered </a:t>
            </a:r>
            <a:r>
              <a:rPr sz="2600" spc="125" dirty="0">
                <a:solidFill>
                  <a:srgbClr val="1F1F1F"/>
                </a:solidFill>
                <a:latin typeface="Arial"/>
                <a:cs typeface="Arial"/>
              </a:rPr>
              <a:t>entities </a:t>
            </a:r>
            <a:r>
              <a:rPr sz="2600" spc="175" dirty="0">
                <a:solidFill>
                  <a:srgbClr val="1F1F1F"/>
                </a:solidFill>
                <a:latin typeface="Arial"/>
                <a:cs typeface="Arial"/>
              </a:rPr>
              <a:t>must permit  </a:t>
            </a: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service	</a:t>
            </a:r>
            <a:r>
              <a:rPr sz="2600" spc="105" dirty="0">
                <a:solidFill>
                  <a:srgbClr val="1F1F1F"/>
                </a:solidFill>
                <a:latin typeface="Arial"/>
                <a:cs typeface="Arial"/>
              </a:rPr>
              <a:t>animals	</a:t>
            </a:r>
            <a:r>
              <a:rPr sz="2600" spc="90" dirty="0">
                <a:solidFill>
                  <a:srgbClr val="1F1F1F"/>
                </a:solidFill>
                <a:latin typeface="Arial"/>
                <a:cs typeface="Arial"/>
              </a:rPr>
              <a:t>to	</a:t>
            </a:r>
            <a:r>
              <a:rPr sz="2600" spc="130" dirty="0">
                <a:solidFill>
                  <a:srgbClr val="1F1F1F"/>
                </a:solidFill>
                <a:latin typeface="Arial"/>
                <a:cs typeface="Arial"/>
              </a:rPr>
              <a:t>enter</a:t>
            </a:r>
            <a:r>
              <a:rPr sz="2600" spc="3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all</a:t>
            </a:r>
            <a:r>
              <a:rPr sz="2600" spc="2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areas	</a:t>
            </a:r>
            <a:r>
              <a:rPr sz="2600" spc="105" dirty="0">
                <a:solidFill>
                  <a:srgbClr val="1F1F1F"/>
                </a:solidFill>
                <a:latin typeface="Arial"/>
                <a:cs typeface="Arial"/>
              </a:rPr>
              <a:t>where  </a:t>
            </a:r>
            <a:r>
              <a:rPr sz="2600" spc="150" dirty="0">
                <a:solidFill>
                  <a:srgbClr val="1F1F1F"/>
                </a:solidFill>
                <a:latin typeface="Arial"/>
                <a:cs typeface="Arial"/>
              </a:rPr>
              <a:t>members</a:t>
            </a:r>
            <a:r>
              <a:rPr sz="2600" spc="3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100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2600" spc="25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110" dirty="0">
                <a:solidFill>
                  <a:srgbClr val="1F1F1F"/>
                </a:solidFill>
                <a:latin typeface="Arial"/>
                <a:cs typeface="Arial"/>
              </a:rPr>
              <a:t>the		</a:t>
            </a:r>
            <a:r>
              <a:rPr sz="2600" spc="90" dirty="0">
                <a:solidFill>
                  <a:srgbClr val="1F1F1F"/>
                </a:solidFill>
                <a:latin typeface="Arial"/>
                <a:cs typeface="Arial"/>
              </a:rPr>
              <a:t>public</a:t>
            </a:r>
            <a:r>
              <a:rPr sz="2600" spc="3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60" dirty="0">
                <a:solidFill>
                  <a:srgbClr val="1F1F1F"/>
                </a:solidFill>
                <a:latin typeface="Arial"/>
                <a:cs typeface="Arial"/>
              </a:rPr>
              <a:t>go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483234" algn="l"/>
                <a:tab pos="2596515" algn="l"/>
              </a:tabLst>
            </a:pPr>
            <a:r>
              <a:rPr sz="2650" spc="75" dirty="0">
                <a:solidFill>
                  <a:srgbClr val="C1342B"/>
                </a:solidFill>
                <a:latin typeface="Times New Roman"/>
                <a:cs typeface="Times New Roman"/>
              </a:rPr>
              <a:t>D	</a:t>
            </a:r>
            <a:r>
              <a:rPr sz="2600" spc="90" dirty="0">
                <a:solidFill>
                  <a:srgbClr val="1F1F1F"/>
                </a:solidFill>
                <a:latin typeface="Arial"/>
                <a:cs typeface="Arial"/>
              </a:rPr>
              <a:t>Two</a:t>
            </a:r>
            <a:r>
              <a:rPr sz="2600" spc="3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60" dirty="0">
                <a:solidFill>
                  <a:srgbClr val="1F1F1F"/>
                </a:solidFill>
                <a:latin typeface="Arial"/>
                <a:cs typeface="Arial"/>
              </a:rPr>
              <a:t>specific	</a:t>
            </a:r>
            <a:r>
              <a:rPr sz="2600" spc="110" dirty="0">
                <a:solidFill>
                  <a:srgbClr val="1F1F1F"/>
                </a:solidFill>
                <a:latin typeface="Arial"/>
                <a:cs typeface="Arial"/>
              </a:rPr>
              <a:t>exceptions:</a:t>
            </a:r>
            <a:endParaRPr sz="2600">
              <a:latin typeface="Arial"/>
              <a:cs typeface="Arial"/>
            </a:endParaRPr>
          </a:p>
          <a:p>
            <a:pPr marL="966469" marR="5080" indent="-474980">
              <a:lnSpc>
                <a:spcPct val="97900"/>
              </a:lnSpc>
              <a:spcBef>
                <a:spcPts val="635"/>
              </a:spcBef>
              <a:buClr>
                <a:srgbClr val="C1342B"/>
              </a:buClr>
              <a:buSzPct val="126923"/>
              <a:buChar char="■"/>
              <a:tabLst>
                <a:tab pos="972185" algn="l"/>
                <a:tab pos="972819" algn="l"/>
                <a:tab pos="2218055" algn="l"/>
                <a:tab pos="2316480" algn="l"/>
                <a:tab pos="2658110" algn="l"/>
                <a:tab pos="3848100" algn="l"/>
                <a:tab pos="3869054" algn="l"/>
                <a:tab pos="4895850" algn="l"/>
                <a:tab pos="6188075" algn="l"/>
                <a:tab pos="6576695" algn="l"/>
                <a:tab pos="7293609" algn="l"/>
              </a:tabLst>
            </a:pP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When</a:t>
            </a:r>
            <a:r>
              <a:rPr sz="2600" spc="3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50" dirty="0">
                <a:solidFill>
                  <a:srgbClr val="1F1F1F"/>
                </a:solidFill>
                <a:latin typeface="Arial"/>
                <a:cs typeface="Arial"/>
              </a:rPr>
              <a:t>the	</a:t>
            </a:r>
            <a:r>
              <a:rPr sz="2600" spc="125" dirty="0">
                <a:solidFill>
                  <a:srgbClr val="1F1F1F"/>
                </a:solidFill>
                <a:latin typeface="Arial"/>
                <a:cs typeface="Arial"/>
              </a:rPr>
              <a:t>animal		</a:t>
            </a:r>
            <a:r>
              <a:rPr sz="2600" spc="55" dirty="0">
                <a:solidFill>
                  <a:srgbClr val="1F1F1F"/>
                </a:solidFill>
                <a:latin typeface="Arial"/>
                <a:cs typeface="Arial"/>
              </a:rPr>
              <a:t>is</a:t>
            </a:r>
            <a:r>
              <a:rPr sz="2600" spc="2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out	</a:t>
            </a:r>
            <a:r>
              <a:rPr sz="2600" spc="100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2600" spc="2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114" dirty="0">
                <a:solidFill>
                  <a:srgbClr val="1F1F1F"/>
                </a:solidFill>
                <a:latin typeface="Arial"/>
                <a:cs typeface="Arial"/>
              </a:rPr>
              <a:t>control	</a:t>
            </a:r>
            <a:r>
              <a:rPr sz="2600" spc="90" dirty="0">
                <a:solidFill>
                  <a:srgbClr val="1F1F1F"/>
                </a:solidFill>
                <a:latin typeface="Arial"/>
                <a:cs typeface="Arial"/>
              </a:rPr>
              <a:t>and </a:t>
            </a: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the  </a:t>
            </a:r>
            <a:r>
              <a:rPr sz="2600" spc="114" dirty="0">
                <a:solidFill>
                  <a:srgbClr val="1F1F1F"/>
                </a:solidFill>
                <a:latin typeface="Arial"/>
                <a:cs typeface="Arial"/>
              </a:rPr>
              <a:t>handler		</a:t>
            </a:r>
            <a:r>
              <a:rPr sz="2600" spc="60" dirty="0">
                <a:solidFill>
                  <a:srgbClr val="1F1F1F"/>
                </a:solidFill>
                <a:latin typeface="Arial"/>
                <a:cs typeface="Arial"/>
              </a:rPr>
              <a:t>does</a:t>
            </a:r>
            <a:r>
              <a:rPr sz="2600" spc="3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50" dirty="0">
                <a:solidFill>
                  <a:srgbClr val="1F1F1F"/>
                </a:solidFill>
                <a:latin typeface="Arial"/>
                <a:cs typeface="Arial"/>
              </a:rPr>
              <a:t>not	</a:t>
            </a:r>
            <a:r>
              <a:rPr sz="2600" spc="140" dirty="0">
                <a:solidFill>
                  <a:srgbClr val="1F1F1F"/>
                </a:solidFill>
                <a:latin typeface="Arial"/>
                <a:cs typeface="Arial"/>
              </a:rPr>
              <a:t>take</a:t>
            </a:r>
            <a:r>
              <a:rPr sz="2600" spc="3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110" dirty="0">
                <a:solidFill>
                  <a:srgbClr val="1F1F1F"/>
                </a:solidFill>
                <a:latin typeface="Arial"/>
                <a:cs typeface="Arial"/>
              </a:rPr>
              <a:t>effective	</a:t>
            </a:r>
            <a:r>
              <a:rPr sz="2600" spc="10" dirty="0">
                <a:solidFill>
                  <a:srgbClr val="1F1F1F"/>
                </a:solidFill>
                <a:latin typeface="Arial"/>
                <a:cs typeface="Arial"/>
              </a:rPr>
              <a:t>acti'on	to  </a:t>
            </a:r>
            <a:r>
              <a:rPr sz="2600" spc="130" dirty="0">
                <a:solidFill>
                  <a:srgbClr val="1F1F1F"/>
                </a:solidFill>
                <a:latin typeface="Arial"/>
                <a:cs typeface="Arial"/>
              </a:rPr>
              <a:t>control	</a:t>
            </a:r>
            <a:r>
              <a:rPr sz="2600" spc="65" dirty="0">
                <a:solidFill>
                  <a:srgbClr val="1F1F1F"/>
                </a:solidFill>
                <a:latin typeface="Arial"/>
                <a:cs typeface="Arial"/>
              </a:rPr>
              <a:t>it</a:t>
            </a:r>
            <a:endParaRPr sz="2600">
              <a:latin typeface="Arial"/>
              <a:cs typeface="Arial"/>
            </a:endParaRPr>
          </a:p>
          <a:p>
            <a:pPr marL="956310" indent="-464820">
              <a:lnSpc>
                <a:spcPct val="100000"/>
              </a:lnSpc>
              <a:spcBef>
                <a:spcPts val="585"/>
              </a:spcBef>
              <a:buClr>
                <a:srgbClr val="C1342B"/>
              </a:buClr>
              <a:buSzPct val="126923"/>
              <a:buChar char="■"/>
              <a:tabLst>
                <a:tab pos="956310" algn="l"/>
                <a:tab pos="956944" algn="l"/>
                <a:tab pos="2898140" algn="l"/>
                <a:tab pos="3923665" algn="l"/>
              </a:tabLst>
            </a:pPr>
            <a:r>
              <a:rPr sz="2600" spc="80" dirty="0">
                <a:solidFill>
                  <a:srgbClr val="1F1F1F"/>
                </a:solidFill>
                <a:latin typeface="Arial"/>
                <a:cs typeface="Arial"/>
              </a:rPr>
              <a:t>The</a:t>
            </a:r>
            <a:r>
              <a:rPr sz="2600" spc="2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125" dirty="0">
                <a:solidFill>
                  <a:srgbClr val="1F1F1F"/>
                </a:solidFill>
                <a:latin typeface="Arial"/>
                <a:cs typeface="Arial"/>
              </a:rPr>
              <a:t>animal	</a:t>
            </a:r>
            <a:r>
              <a:rPr sz="2600" spc="55" dirty="0">
                <a:solidFill>
                  <a:srgbClr val="1F1F1F"/>
                </a:solidFill>
                <a:latin typeface="Arial"/>
                <a:cs typeface="Arial"/>
              </a:rPr>
              <a:t>is</a:t>
            </a:r>
            <a:r>
              <a:rPr sz="2600" spc="2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600" spc="75" dirty="0">
                <a:solidFill>
                  <a:srgbClr val="1F1F1F"/>
                </a:solidFill>
                <a:latin typeface="Arial"/>
                <a:cs typeface="Arial"/>
              </a:rPr>
              <a:t>not	</a:t>
            </a:r>
            <a:r>
              <a:rPr sz="2600" spc="100" dirty="0">
                <a:solidFill>
                  <a:srgbClr val="1F1F1F"/>
                </a:solidFill>
                <a:latin typeface="Arial"/>
                <a:cs typeface="Arial"/>
              </a:rPr>
              <a:t>housebroken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4613" y="1972898"/>
            <a:ext cx="8533130" cy="0"/>
          </a:xfrm>
          <a:custGeom>
            <a:avLst/>
            <a:gdLst/>
            <a:ahLst/>
            <a:cxnLst/>
            <a:rect l="l" t="t" r="r" b="b"/>
            <a:pathLst>
              <a:path w="8533130">
                <a:moveTo>
                  <a:pt x="0" y="0"/>
                </a:moveTo>
                <a:lnTo>
                  <a:pt x="8532536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4613" y="6810398"/>
            <a:ext cx="8496300" cy="0"/>
          </a:xfrm>
          <a:custGeom>
            <a:avLst/>
            <a:gdLst/>
            <a:ahLst/>
            <a:cxnLst/>
            <a:rect l="l" t="t" r="r" b="b"/>
            <a:pathLst>
              <a:path w="8496300">
                <a:moveTo>
                  <a:pt x="0" y="0"/>
                </a:moveTo>
                <a:lnTo>
                  <a:pt x="8495916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69410" y="698142"/>
            <a:ext cx="8470265" cy="518350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45235">
              <a:lnSpc>
                <a:spcPct val="100000"/>
              </a:lnSpc>
              <a:spcBef>
                <a:spcPts val="235"/>
              </a:spcBef>
            </a:pPr>
            <a:r>
              <a:rPr sz="1650" b="1" spc="5" dirty="0">
                <a:solidFill>
                  <a:srgbClr val="151C46"/>
                </a:solidFill>
                <a:latin typeface="Times New Roman"/>
                <a:cs typeface="Times New Roman"/>
              </a:rPr>
              <a:t>U.S. </a:t>
            </a:r>
            <a:r>
              <a:rPr sz="1650" b="1" spc="0" dirty="0">
                <a:solidFill>
                  <a:srgbClr val="151C46"/>
                </a:solidFill>
                <a:latin typeface="Times New Roman"/>
                <a:cs typeface="Times New Roman"/>
              </a:rPr>
              <a:t>Department </a:t>
            </a:r>
            <a:r>
              <a:rPr sz="1650" b="1" spc="15" dirty="0">
                <a:solidFill>
                  <a:srgbClr val="151C46"/>
                </a:solidFill>
                <a:latin typeface="Times New Roman"/>
                <a:cs typeface="Times New Roman"/>
              </a:rPr>
              <a:t>of</a:t>
            </a:r>
            <a:r>
              <a:rPr sz="1650" b="1" spc="-95" dirty="0">
                <a:solidFill>
                  <a:srgbClr val="151C46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51C46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42060">
              <a:lnSpc>
                <a:spcPct val="100000"/>
              </a:lnSpc>
              <a:spcBef>
                <a:spcPts val="135"/>
              </a:spcBef>
            </a:pPr>
            <a:r>
              <a:rPr sz="1650" spc="10" dirty="0">
                <a:solidFill>
                  <a:srgbClr val="151C46"/>
                </a:solidFill>
                <a:latin typeface="Times New Roman"/>
                <a:cs typeface="Times New Roman"/>
              </a:rPr>
              <a:t>Civil </a:t>
            </a:r>
            <a:r>
              <a:rPr sz="1650" spc="5" dirty="0">
                <a:solidFill>
                  <a:srgbClr val="151C46"/>
                </a:solidFill>
                <a:latin typeface="Times New Roman"/>
                <a:cs typeface="Times New Roman"/>
              </a:rPr>
              <a:t>Rights</a:t>
            </a:r>
            <a:r>
              <a:rPr sz="1650" spc="135" dirty="0">
                <a:solidFill>
                  <a:srgbClr val="151C46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51C46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3218180">
              <a:lnSpc>
                <a:spcPct val="100000"/>
              </a:lnSpc>
              <a:spcBef>
                <a:spcPts val="1325"/>
              </a:spcBef>
              <a:tabLst>
                <a:tab pos="7778115" algn="l"/>
              </a:tabLst>
            </a:pPr>
            <a:r>
              <a:rPr sz="2600" spc="-40" dirty="0">
                <a:solidFill>
                  <a:srgbClr val="1D1D1D"/>
                </a:solidFill>
                <a:latin typeface="Arial"/>
                <a:cs typeface="Arial"/>
              </a:rPr>
              <a:t>SERVIC</a:t>
            </a:r>
            <a:r>
              <a:rPr sz="2600" spc="-35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600" spc="35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25" dirty="0">
                <a:solidFill>
                  <a:srgbClr val="1D1D1D"/>
                </a:solidFill>
                <a:latin typeface="Arial"/>
                <a:cs typeface="Arial"/>
              </a:rPr>
              <a:t>ANIMAL</a:t>
            </a:r>
            <a:r>
              <a:rPr sz="2600" spc="30" dirty="0">
                <a:solidFill>
                  <a:srgbClr val="1D1D1D"/>
                </a:solidFill>
                <a:latin typeface="Arial"/>
                <a:cs typeface="Arial"/>
              </a:rPr>
              <a:t>S</a:t>
            </a:r>
            <a:r>
              <a:rPr sz="2600" spc="35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1D1D1D"/>
                </a:solidFill>
                <a:latin typeface="Arial"/>
                <a:cs typeface="Arial"/>
              </a:rPr>
              <a:t>an</a:t>
            </a:r>
            <a:r>
              <a:rPr sz="2600" spc="110" dirty="0">
                <a:solidFill>
                  <a:srgbClr val="1D1D1D"/>
                </a:solidFill>
                <a:latin typeface="Arial"/>
                <a:cs typeface="Arial"/>
              </a:rPr>
              <a:t>d</a:t>
            </a:r>
            <a:r>
              <a:rPr sz="2600" spc="28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75" dirty="0">
                <a:solidFill>
                  <a:srgbClr val="1D1D1D"/>
                </a:solidFill>
                <a:latin typeface="Arial"/>
                <a:cs typeface="Arial"/>
              </a:rPr>
              <a:t>th</a:t>
            </a:r>
            <a:r>
              <a:rPr sz="2600" spc="110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60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600" spc="-5" dirty="0">
                <a:solidFill>
                  <a:srgbClr val="1D1D1D"/>
                </a:solidFill>
                <a:latin typeface="Arial"/>
                <a:cs typeface="Arial"/>
              </a:rPr>
              <a:t>ADA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534795" algn="l"/>
                <a:tab pos="4726940" algn="l"/>
              </a:tabLst>
            </a:pPr>
            <a:r>
              <a:rPr sz="3850" b="1" spc="204" dirty="0">
                <a:solidFill>
                  <a:srgbClr val="1D1D1D"/>
                </a:solidFill>
                <a:latin typeface="Arial"/>
                <a:cs typeface="Arial"/>
              </a:rPr>
              <a:t>What	</a:t>
            </a:r>
            <a:r>
              <a:rPr sz="3850" b="1" spc="-20" dirty="0">
                <a:solidFill>
                  <a:srgbClr val="1D1D1D"/>
                </a:solidFill>
                <a:latin typeface="Arial"/>
                <a:cs typeface="Arial"/>
              </a:rPr>
              <a:t>is</a:t>
            </a:r>
            <a:r>
              <a:rPr sz="3850" b="1" spc="29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3850" b="1" spc="150" dirty="0">
                <a:solidFill>
                  <a:srgbClr val="1D1D1D"/>
                </a:solidFill>
                <a:latin typeface="Arial"/>
                <a:cs typeface="Arial"/>
              </a:rPr>
              <a:t>Handler's	</a:t>
            </a:r>
            <a:r>
              <a:rPr sz="3850" b="1" spc="75" dirty="0">
                <a:solidFill>
                  <a:srgbClr val="1D1D1D"/>
                </a:solidFill>
                <a:latin typeface="Arial"/>
                <a:cs typeface="Arial"/>
              </a:rPr>
              <a:t>Control?</a:t>
            </a:r>
            <a:endParaRPr sz="3850">
              <a:latin typeface="Arial"/>
              <a:cs typeface="Arial"/>
            </a:endParaRPr>
          </a:p>
          <a:p>
            <a:pPr marL="521970" indent="-498475">
              <a:lnSpc>
                <a:spcPct val="100000"/>
              </a:lnSpc>
              <a:spcBef>
                <a:spcPts val="2860"/>
              </a:spcBef>
              <a:buClr>
                <a:srgbClr val="BF362B"/>
              </a:buClr>
              <a:buChar char="•"/>
              <a:tabLst>
                <a:tab pos="523240" algn="l"/>
                <a:tab pos="523875" algn="l"/>
              </a:tabLst>
            </a:pPr>
            <a:r>
              <a:rPr sz="2600" spc="75" dirty="0">
                <a:solidFill>
                  <a:srgbClr val="1D1D1D"/>
                </a:solidFill>
                <a:latin typeface="Arial"/>
                <a:cs typeface="Arial"/>
              </a:rPr>
              <a:t>Must </a:t>
            </a:r>
            <a:r>
              <a:rPr sz="2600" spc="105" dirty="0">
                <a:solidFill>
                  <a:srgbClr val="1D1D1D"/>
                </a:solidFill>
                <a:latin typeface="Arial"/>
                <a:cs typeface="Arial"/>
              </a:rPr>
              <a:t>have </a:t>
            </a:r>
            <a:r>
              <a:rPr sz="2600" spc="100" dirty="0">
                <a:solidFill>
                  <a:srgbClr val="1D1D1D"/>
                </a:solidFill>
                <a:latin typeface="Arial"/>
                <a:cs typeface="Arial"/>
              </a:rPr>
              <a:t>harness, leash, </a:t>
            </a:r>
            <a:r>
              <a:rPr sz="2600" spc="105" dirty="0">
                <a:solidFill>
                  <a:srgbClr val="1D1D1D"/>
                </a:solidFill>
                <a:latin typeface="Arial"/>
                <a:cs typeface="Arial"/>
              </a:rPr>
              <a:t>or </a:t>
            </a:r>
            <a:r>
              <a:rPr sz="2600" spc="150" dirty="0">
                <a:solidFill>
                  <a:srgbClr val="1D1D1D"/>
                </a:solidFill>
                <a:latin typeface="Arial"/>
                <a:cs typeface="Arial"/>
              </a:rPr>
              <a:t>other</a:t>
            </a:r>
            <a:r>
              <a:rPr sz="2600" spc="50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55" dirty="0">
                <a:solidFill>
                  <a:srgbClr val="1D1D1D"/>
                </a:solidFill>
                <a:latin typeface="Arial"/>
                <a:cs typeface="Arial"/>
              </a:rPr>
              <a:t>tether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BF362B"/>
              </a:buClr>
              <a:buFont typeface="Arial"/>
              <a:buChar char="•"/>
            </a:pPr>
            <a:endParaRPr sz="3700">
              <a:latin typeface="Times New Roman"/>
              <a:cs typeface="Times New Roman"/>
            </a:endParaRPr>
          </a:p>
          <a:p>
            <a:pPr marL="521970" marR="309880" indent="-501015">
              <a:lnSpc>
                <a:spcPct val="98100"/>
              </a:lnSpc>
              <a:spcBef>
                <a:spcPts val="5"/>
              </a:spcBef>
              <a:buClr>
                <a:srgbClr val="BF362B"/>
              </a:buClr>
              <a:buChar char="•"/>
              <a:tabLst>
                <a:tab pos="504825" algn="l"/>
                <a:tab pos="505459" algn="l"/>
                <a:tab pos="892175" algn="l"/>
                <a:tab pos="1506220" algn="l"/>
                <a:tab pos="3019425" algn="l"/>
                <a:tab pos="3425190" algn="l"/>
                <a:tab pos="3646170" algn="l"/>
                <a:tab pos="4274185" algn="l"/>
                <a:tab pos="5970270" algn="l"/>
                <a:tab pos="6068060" algn="l"/>
                <a:tab pos="7421245" algn="l"/>
              </a:tabLst>
            </a:pPr>
            <a:r>
              <a:rPr sz="2600" spc="100" dirty="0">
                <a:solidFill>
                  <a:srgbClr val="1D1D1D"/>
                </a:solidFill>
                <a:latin typeface="Arial"/>
                <a:cs typeface="Arial"/>
              </a:rPr>
              <a:t>If	</a:t>
            </a:r>
            <a:r>
              <a:rPr sz="2600" spc="114" dirty="0">
                <a:solidFill>
                  <a:srgbClr val="1D1D1D"/>
                </a:solidFill>
                <a:latin typeface="Arial"/>
                <a:cs typeface="Arial"/>
              </a:rPr>
              <a:t>handler </a:t>
            </a:r>
            <a:r>
              <a:rPr sz="2600" spc="50" dirty="0">
                <a:solidFill>
                  <a:srgbClr val="1D1D1D"/>
                </a:solidFill>
                <a:latin typeface="Arial"/>
                <a:cs typeface="Arial"/>
              </a:rPr>
              <a:t>is</a:t>
            </a:r>
            <a:r>
              <a:rPr sz="2600" spc="45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1D1D1D"/>
                </a:solidFill>
                <a:latin typeface="Arial"/>
                <a:cs typeface="Arial"/>
              </a:rPr>
              <a:t>unable</a:t>
            </a:r>
            <a:r>
              <a:rPr sz="2600" spc="30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90" dirty="0">
                <a:solidFill>
                  <a:srgbClr val="1D1D1D"/>
                </a:solidFill>
                <a:latin typeface="Arial"/>
                <a:cs typeface="Arial"/>
              </a:rPr>
              <a:t>to	</a:t>
            </a:r>
            <a:r>
              <a:rPr sz="2600" spc="60" dirty="0">
                <a:solidFill>
                  <a:srgbClr val="1D1D1D"/>
                </a:solidFill>
                <a:latin typeface="Arial"/>
                <a:cs typeface="Arial"/>
              </a:rPr>
              <a:t>use</a:t>
            </a:r>
            <a:r>
              <a:rPr sz="2600" spc="23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90" dirty="0">
                <a:solidFill>
                  <a:srgbClr val="1D1D1D"/>
                </a:solidFill>
                <a:latin typeface="Arial"/>
                <a:cs typeface="Arial"/>
              </a:rPr>
              <a:t>these	</a:t>
            </a:r>
            <a:r>
              <a:rPr sz="2600" spc="60" dirty="0">
                <a:solidFill>
                  <a:srgbClr val="1D1D1D"/>
                </a:solidFill>
                <a:latin typeface="Arial"/>
                <a:cs typeface="Arial"/>
              </a:rPr>
              <a:t>because	</a:t>
            </a:r>
            <a:r>
              <a:rPr sz="2600" spc="50" dirty="0">
                <a:solidFill>
                  <a:srgbClr val="1D1D1D"/>
                </a:solidFill>
                <a:latin typeface="Arial"/>
                <a:cs typeface="Arial"/>
              </a:rPr>
              <a:t>of  </a:t>
            </a:r>
            <a:r>
              <a:rPr sz="2600" spc="125" dirty="0">
                <a:solidFill>
                  <a:srgbClr val="1D1D1D"/>
                </a:solidFill>
                <a:latin typeface="Arial"/>
                <a:cs typeface="Arial"/>
              </a:rPr>
              <a:t>disability,</a:t>
            </a:r>
            <a:r>
              <a:rPr sz="2600" spc="37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25" dirty="0">
                <a:solidFill>
                  <a:srgbClr val="1D1D1D"/>
                </a:solidFill>
                <a:latin typeface="Arial"/>
                <a:cs typeface="Arial"/>
              </a:rPr>
              <a:t>animal	</a:t>
            </a:r>
            <a:r>
              <a:rPr sz="2600" spc="160" dirty="0">
                <a:solidFill>
                  <a:srgbClr val="1D1D1D"/>
                </a:solidFill>
                <a:latin typeface="Arial"/>
                <a:cs typeface="Arial"/>
              </a:rPr>
              <a:t>must</a:t>
            </a:r>
            <a:r>
              <a:rPr sz="2600" spc="33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14" dirty="0">
                <a:solidFill>
                  <a:srgbClr val="1D1D1D"/>
                </a:solidFill>
                <a:latin typeface="Arial"/>
                <a:cs typeface="Arial"/>
              </a:rPr>
              <a:t>otherwise		</a:t>
            </a:r>
            <a:r>
              <a:rPr sz="2600" spc="65" dirty="0">
                <a:solidFill>
                  <a:srgbClr val="1D1D1D"/>
                </a:solidFill>
                <a:latin typeface="Arial"/>
                <a:cs typeface="Arial"/>
              </a:rPr>
              <a:t>be </a:t>
            </a:r>
            <a:r>
              <a:rPr sz="2600" spc="125" dirty="0">
                <a:solidFill>
                  <a:srgbClr val="1D1D1D"/>
                </a:solidFill>
                <a:latin typeface="Arial"/>
                <a:cs typeface="Arial"/>
              </a:rPr>
              <a:t>under </a:t>
            </a:r>
            <a:r>
              <a:rPr sz="2600" spc="110" dirty="0">
                <a:solidFill>
                  <a:srgbClr val="1D1D1D"/>
                </a:solidFill>
                <a:latin typeface="Arial"/>
                <a:cs typeface="Arial"/>
              </a:rPr>
              <a:t>the  </a:t>
            </a:r>
            <a:r>
              <a:rPr sz="2600" spc="105" dirty="0">
                <a:solidFill>
                  <a:srgbClr val="1D1D1D"/>
                </a:solidFill>
                <a:latin typeface="Arial"/>
                <a:cs typeface="Arial"/>
              </a:rPr>
              <a:t>handler's</a:t>
            </a:r>
            <a:r>
              <a:rPr sz="2600" spc="37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50" dirty="0">
                <a:solidFill>
                  <a:srgbClr val="1D1D1D"/>
                </a:solidFill>
                <a:latin typeface="Arial"/>
                <a:cs typeface="Arial"/>
              </a:rPr>
              <a:t>control:		</a:t>
            </a:r>
            <a:r>
              <a:rPr sz="2600" spc="80" dirty="0">
                <a:solidFill>
                  <a:srgbClr val="1D1D1D"/>
                </a:solidFill>
                <a:latin typeface="Arial"/>
                <a:cs typeface="Arial"/>
              </a:rPr>
              <a:t>voice</a:t>
            </a:r>
            <a:r>
              <a:rPr sz="2600" spc="24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600" spc="135" dirty="0">
                <a:solidFill>
                  <a:srgbClr val="1D1D1D"/>
                </a:solidFill>
                <a:latin typeface="Arial"/>
                <a:cs typeface="Arial"/>
              </a:rPr>
              <a:t>control,	</a:t>
            </a:r>
            <a:r>
              <a:rPr sz="2600" spc="105" dirty="0">
                <a:solidFill>
                  <a:srgbClr val="1D1D1D"/>
                </a:solidFill>
                <a:latin typeface="Arial"/>
                <a:cs typeface="Arial"/>
              </a:rPr>
              <a:t>signals, or  </a:t>
            </a:r>
            <a:r>
              <a:rPr sz="2600" spc="130" dirty="0">
                <a:solidFill>
                  <a:srgbClr val="1D1D1D"/>
                </a:solidFill>
                <a:latin typeface="Arial"/>
                <a:cs typeface="Arial"/>
              </a:rPr>
              <a:t>other	</a:t>
            </a:r>
            <a:r>
              <a:rPr sz="2600" spc="110" dirty="0">
                <a:solidFill>
                  <a:srgbClr val="1D1D1D"/>
                </a:solidFill>
                <a:latin typeface="Arial"/>
                <a:cs typeface="Arial"/>
              </a:rPr>
              <a:t>effective	</a:t>
            </a:r>
            <a:r>
              <a:rPr sz="2600" spc="100" dirty="0">
                <a:solidFill>
                  <a:srgbClr val="1D1D1D"/>
                </a:solidFill>
                <a:latin typeface="Arial"/>
                <a:cs typeface="Arial"/>
              </a:rPr>
              <a:t>means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06" y="18353"/>
            <a:ext cx="10034270" cy="0"/>
          </a:xfrm>
          <a:custGeom>
            <a:avLst/>
            <a:gdLst/>
            <a:ahLst/>
            <a:cxnLst/>
            <a:rect l="l" t="t" r="r" b="b"/>
            <a:pathLst>
              <a:path w="10034270">
                <a:moveTo>
                  <a:pt x="0" y="0"/>
                </a:moveTo>
                <a:lnTo>
                  <a:pt x="10033970" y="0"/>
                </a:lnTo>
              </a:path>
            </a:pathLst>
          </a:custGeom>
          <a:ln w="9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6820" y="2003438"/>
            <a:ext cx="8542020" cy="0"/>
          </a:xfrm>
          <a:custGeom>
            <a:avLst/>
            <a:gdLst/>
            <a:ahLst/>
            <a:cxnLst/>
            <a:rect l="l" t="t" r="r" b="b"/>
            <a:pathLst>
              <a:path w="8542020">
                <a:moveTo>
                  <a:pt x="0" y="0"/>
                </a:moveTo>
                <a:lnTo>
                  <a:pt x="8541692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6820" y="6834830"/>
            <a:ext cx="8496300" cy="0"/>
          </a:xfrm>
          <a:custGeom>
            <a:avLst/>
            <a:gdLst/>
            <a:ahLst/>
            <a:cxnLst/>
            <a:rect l="l" t="t" r="r" b="b"/>
            <a:pathLst>
              <a:path w="8496300">
                <a:moveTo>
                  <a:pt x="0" y="0"/>
                </a:moveTo>
                <a:lnTo>
                  <a:pt x="8495916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14311" y="737280"/>
            <a:ext cx="2512695" cy="55181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215"/>
              </a:spcBef>
            </a:pPr>
            <a:r>
              <a:rPr sz="1600" b="1" spc="25" dirty="0">
                <a:solidFill>
                  <a:srgbClr val="161C48"/>
                </a:solidFill>
                <a:latin typeface="Times New Roman"/>
                <a:cs typeface="Times New Roman"/>
              </a:rPr>
              <a:t>U.S. </a:t>
            </a:r>
            <a:r>
              <a:rPr sz="1600" b="1" spc="30" dirty="0">
                <a:solidFill>
                  <a:srgbClr val="161C48"/>
                </a:solidFill>
                <a:latin typeface="Times New Roman"/>
                <a:cs typeface="Times New Roman"/>
              </a:rPr>
              <a:t>Department </a:t>
            </a:r>
            <a:r>
              <a:rPr sz="1600" b="1" spc="40" dirty="0">
                <a:solidFill>
                  <a:srgbClr val="161C48"/>
                </a:solidFill>
                <a:latin typeface="Times New Roman"/>
                <a:cs typeface="Times New Roman"/>
              </a:rPr>
              <a:t>of</a:t>
            </a:r>
            <a:r>
              <a:rPr sz="1600" b="1" spc="-240" dirty="0">
                <a:solidFill>
                  <a:srgbClr val="161C48"/>
                </a:solidFill>
                <a:latin typeface="Times New Roman"/>
                <a:cs typeface="Times New Roman"/>
              </a:rPr>
              <a:t> </a:t>
            </a:r>
            <a:r>
              <a:rPr sz="1600" b="1" spc="25" dirty="0">
                <a:solidFill>
                  <a:srgbClr val="161C48"/>
                </a:solidFill>
                <a:latin typeface="Times New Roman"/>
                <a:cs typeface="Times New Roman"/>
              </a:rPr>
              <a:t>Justice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50" spc="5" dirty="0">
                <a:solidFill>
                  <a:srgbClr val="161C48"/>
                </a:solidFill>
                <a:latin typeface="Times New Roman"/>
                <a:cs typeface="Times New Roman"/>
              </a:rPr>
              <a:t>Civil Rights</a:t>
            </a:r>
            <a:r>
              <a:rPr sz="1650" spc="160" dirty="0">
                <a:solidFill>
                  <a:srgbClr val="161C48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61C48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91052" y="1436950"/>
            <a:ext cx="525716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4800" algn="l"/>
                <a:tab pos="3197860" algn="l"/>
                <a:tab pos="4571365" algn="l"/>
              </a:tabLst>
            </a:pPr>
            <a:r>
              <a:rPr sz="2500" spc="25" dirty="0">
                <a:solidFill>
                  <a:srgbClr val="232323"/>
                </a:solidFill>
                <a:latin typeface="Arial"/>
                <a:cs typeface="Arial"/>
              </a:rPr>
              <a:t>SERVIC</a:t>
            </a:r>
            <a:r>
              <a:rPr sz="2500" spc="30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232323"/>
                </a:solidFill>
                <a:latin typeface="Arial"/>
                <a:cs typeface="Arial"/>
              </a:rPr>
              <a:t>	</a:t>
            </a:r>
            <a:r>
              <a:rPr sz="2500" spc="85" dirty="0">
                <a:solidFill>
                  <a:srgbClr val="232323"/>
                </a:solidFill>
                <a:latin typeface="Arial"/>
                <a:cs typeface="Arial"/>
              </a:rPr>
              <a:t>ANIMAL</a:t>
            </a:r>
            <a:r>
              <a:rPr sz="2500" spc="100" dirty="0">
                <a:solidFill>
                  <a:srgbClr val="232323"/>
                </a:solidFill>
                <a:latin typeface="Arial"/>
                <a:cs typeface="Arial"/>
              </a:rPr>
              <a:t>S</a:t>
            </a:r>
            <a:r>
              <a:rPr sz="2500" dirty="0">
                <a:solidFill>
                  <a:srgbClr val="232323"/>
                </a:solidFill>
                <a:latin typeface="Arial"/>
                <a:cs typeface="Arial"/>
              </a:rPr>
              <a:t>	</a:t>
            </a:r>
            <a:r>
              <a:rPr sz="2600" spc="105" dirty="0">
                <a:solidFill>
                  <a:srgbClr val="232323"/>
                </a:solidFill>
                <a:latin typeface="Arial"/>
                <a:cs typeface="Arial"/>
              </a:rPr>
              <a:t>an</a:t>
            </a:r>
            <a:r>
              <a:rPr sz="2600" spc="110" dirty="0">
                <a:solidFill>
                  <a:srgbClr val="232323"/>
                </a:solidFill>
                <a:latin typeface="Arial"/>
                <a:cs typeface="Arial"/>
              </a:rPr>
              <a:t>d</a:t>
            </a:r>
            <a:r>
              <a:rPr sz="2600" spc="28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500" spc="75" dirty="0">
                <a:solidFill>
                  <a:srgbClr val="232323"/>
                </a:solidFill>
                <a:latin typeface="Arial"/>
                <a:cs typeface="Arial"/>
              </a:rPr>
              <a:t>th</a:t>
            </a:r>
            <a:r>
              <a:rPr sz="2500" spc="105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232323"/>
                </a:solidFill>
                <a:latin typeface="Arial"/>
                <a:cs typeface="Arial"/>
              </a:rPr>
              <a:t>	</a:t>
            </a:r>
            <a:r>
              <a:rPr sz="2500" spc="45" dirty="0">
                <a:solidFill>
                  <a:srgbClr val="232323"/>
                </a:solidFill>
                <a:latin typeface="Arial"/>
                <a:cs typeface="Arial"/>
              </a:rPr>
              <a:t>ADA</a:t>
            </a:r>
            <a:endParaRPr sz="2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0728" y="2537909"/>
            <a:ext cx="8108315" cy="38976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00" spc="175" dirty="0">
                <a:solidFill>
                  <a:srgbClr val="232323"/>
                </a:solidFill>
                <a:latin typeface="Arial"/>
                <a:cs typeface="Arial"/>
              </a:rPr>
              <a:t>Under</a:t>
            </a:r>
            <a:r>
              <a:rPr sz="4100" spc="39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4100" spc="204" dirty="0">
                <a:solidFill>
                  <a:srgbClr val="232323"/>
                </a:solidFill>
                <a:latin typeface="Arial"/>
                <a:cs typeface="Arial"/>
              </a:rPr>
              <a:t>Control:</a:t>
            </a:r>
            <a:endParaRPr sz="4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5400">
              <a:latin typeface="Times New Roman"/>
              <a:cs typeface="Times New Roman"/>
            </a:endParaRPr>
          </a:p>
          <a:p>
            <a:pPr marL="593725" indent="-496570">
              <a:lnSpc>
                <a:spcPct val="100000"/>
              </a:lnSpc>
              <a:spcBef>
                <a:spcPts val="5"/>
              </a:spcBef>
              <a:buClr>
                <a:srgbClr val="C1382F"/>
              </a:buClr>
              <a:buChar char="•"/>
              <a:tabLst>
                <a:tab pos="732155" algn="l"/>
                <a:tab pos="732790" algn="l"/>
                <a:tab pos="1630680" algn="l"/>
                <a:tab pos="5894070" algn="l"/>
                <a:tab pos="7258050" algn="l"/>
              </a:tabLst>
            </a:pPr>
            <a:r>
              <a:rPr sz="3000" spc="85" dirty="0">
                <a:solidFill>
                  <a:srgbClr val="232323"/>
                </a:solidFill>
                <a:latin typeface="Arial"/>
                <a:cs typeface="Arial"/>
              </a:rPr>
              <a:t>Do</a:t>
            </a:r>
            <a:r>
              <a:rPr sz="3000" spc="80" dirty="0">
                <a:solidFill>
                  <a:srgbClr val="232323"/>
                </a:solidFill>
                <a:latin typeface="Arial"/>
                <a:cs typeface="Arial"/>
              </a:rPr>
              <a:t>g</a:t>
            </a:r>
            <a:r>
              <a:rPr sz="3000" dirty="0">
                <a:solidFill>
                  <a:srgbClr val="232323"/>
                </a:solidFill>
                <a:latin typeface="Arial"/>
                <a:cs typeface="Arial"/>
              </a:rPr>
              <a:t>	</a:t>
            </a:r>
            <a:r>
              <a:rPr sz="3000" spc="35" dirty="0">
                <a:solidFill>
                  <a:srgbClr val="232323"/>
                </a:solidFill>
                <a:latin typeface="Arial"/>
                <a:cs typeface="Arial"/>
              </a:rPr>
              <a:t>i</a:t>
            </a:r>
            <a:r>
              <a:rPr sz="3000" spc="100" dirty="0">
                <a:solidFill>
                  <a:srgbClr val="232323"/>
                </a:solidFill>
                <a:latin typeface="Arial"/>
                <a:cs typeface="Arial"/>
              </a:rPr>
              <a:t>s</a:t>
            </a:r>
            <a:r>
              <a:rPr sz="3000" spc="28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3000" spc="105" dirty="0">
                <a:solidFill>
                  <a:srgbClr val="232323"/>
                </a:solidFill>
                <a:latin typeface="Arial"/>
                <a:cs typeface="Arial"/>
              </a:rPr>
              <a:t>o</a:t>
            </a:r>
            <a:r>
              <a:rPr sz="3000" spc="110" dirty="0">
                <a:solidFill>
                  <a:srgbClr val="232323"/>
                </a:solidFill>
                <a:latin typeface="Arial"/>
                <a:cs typeface="Arial"/>
              </a:rPr>
              <a:t>n</a:t>
            </a:r>
            <a:r>
              <a:rPr sz="3000" spc="3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3000" spc="-35" dirty="0">
                <a:solidFill>
                  <a:srgbClr val="232323"/>
                </a:solidFill>
                <a:latin typeface="Arial"/>
                <a:cs typeface="Arial"/>
              </a:rPr>
              <a:t>a</a:t>
            </a:r>
            <a:r>
              <a:rPr sz="3000" spc="28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3000" spc="135" dirty="0">
                <a:solidFill>
                  <a:srgbClr val="232323"/>
                </a:solidFill>
                <a:latin typeface="Arial"/>
                <a:cs typeface="Arial"/>
              </a:rPr>
              <a:t>leash</a:t>
            </a:r>
            <a:r>
              <a:rPr sz="3000" spc="75" dirty="0">
                <a:solidFill>
                  <a:srgbClr val="232323"/>
                </a:solidFill>
                <a:latin typeface="Arial"/>
                <a:cs typeface="Arial"/>
              </a:rPr>
              <a:t>,</a:t>
            </a:r>
            <a:r>
              <a:rPr sz="3000" spc="40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3000" spc="130" dirty="0">
                <a:solidFill>
                  <a:srgbClr val="232323"/>
                </a:solidFill>
                <a:latin typeface="Arial"/>
                <a:cs typeface="Arial"/>
              </a:rPr>
              <a:t>walkin</a:t>
            </a:r>
            <a:r>
              <a:rPr sz="3000" spc="160" dirty="0">
                <a:solidFill>
                  <a:srgbClr val="232323"/>
                </a:solidFill>
                <a:latin typeface="Arial"/>
                <a:cs typeface="Arial"/>
              </a:rPr>
              <a:t>g</a:t>
            </a:r>
            <a:r>
              <a:rPr sz="3000" dirty="0">
                <a:solidFill>
                  <a:srgbClr val="232323"/>
                </a:solidFill>
                <a:latin typeface="Arial"/>
                <a:cs typeface="Arial"/>
              </a:rPr>
              <a:t>	</a:t>
            </a:r>
            <a:r>
              <a:rPr sz="3000" spc="125" dirty="0">
                <a:solidFill>
                  <a:srgbClr val="232323"/>
                </a:solidFill>
                <a:latin typeface="Arial"/>
                <a:cs typeface="Arial"/>
              </a:rPr>
              <a:t>o</a:t>
            </a:r>
            <a:r>
              <a:rPr sz="3000" spc="130" dirty="0">
                <a:solidFill>
                  <a:srgbClr val="232323"/>
                </a:solidFill>
                <a:latin typeface="Arial"/>
                <a:cs typeface="Arial"/>
              </a:rPr>
              <a:t>n</a:t>
            </a:r>
            <a:r>
              <a:rPr sz="3000" spc="3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3000" spc="95" dirty="0">
                <a:solidFill>
                  <a:srgbClr val="232323"/>
                </a:solidFill>
                <a:latin typeface="Arial"/>
                <a:cs typeface="Arial"/>
              </a:rPr>
              <a:t>th</a:t>
            </a:r>
            <a:r>
              <a:rPr sz="3000" spc="130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3000" dirty="0">
                <a:solidFill>
                  <a:srgbClr val="232323"/>
                </a:solidFill>
                <a:latin typeface="Arial"/>
                <a:cs typeface="Arial"/>
              </a:rPr>
              <a:t>	</a:t>
            </a:r>
            <a:r>
              <a:rPr sz="3000" spc="145" dirty="0">
                <a:solidFill>
                  <a:srgbClr val="232323"/>
                </a:solidFill>
                <a:latin typeface="Arial"/>
                <a:cs typeface="Arial"/>
              </a:rPr>
              <a:t>floor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C1382F"/>
              </a:buClr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593725" marR="728980" indent="-496570">
              <a:lnSpc>
                <a:spcPct val="99200"/>
              </a:lnSpc>
              <a:spcBef>
                <a:spcPts val="5"/>
              </a:spcBef>
              <a:buClr>
                <a:srgbClr val="C1382F"/>
              </a:buClr>
              <a:buChar char="•"/>
              <a:tabLst>
                <a:tab pos="732155" algn="l"/>
                <a:tab pos="732790" algn="l"/>
                <a:tab pos="1630680" algn="l"/>
                <a:tab pos="2064385" algn="l"/>
                <a:tab pos="3048635" algn="l"/>
                <a:tab pos="4520565" algn="l"/>
                <a:tab pos="4548505" algn="l"/>
                <a:tab pos="5179060" algn="l"/>
                <a:tab pos="5698490" algn="l"/>
              </a:tabLst>
            </a:pPr>
            <a:r>
              <a:rPr sz="3000" spc="85" dirty="0">
                <a:solidFill>
                  <a:srgbClr val="232323"/>
                </a:solidFill>
                <a:latin typeface="Arial"/>
                <a:cs typeface="Arial"/>
              </a:rPr>
              <a:t>Dog	</a:t>
            </a:r>
            <a:r>
              <a:rPr sz="3000" spc="65" dirty="0">
                <a:solidFill>
                  <a:srgbClr val="232323"/>
                </a:solidFill>
                <a:latin typeface="Arial"/>
                <a:cs typeface="Arial"/>
              </a:rPr>
              <a:t>is</a:t>
            </a:r>
            <a:r>
              <a:rPr sz="3000" spc="28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3000" spc="110" dirty="0">
                <a:solidFill>
                  <a:srgbClr val="232323"/>
                </a:solidFill>
                <a:latin typeface="Arial"/>
                <a:cs typeface="Arial"/>
              </a:rPr>
              <a:t>on</a:t>
            </a:r>
            <a:r>
              <a:rPr sz="3000" spc="3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3000" spc="140" dirty="0">
                <a:solidFill>
                  <a:srgbClr val="232323"/>
                </a:solidFill>
                <a:latin typeface="Arial"/>
                <a:cs typeface="Arial"/>
              </a:rPr>
              <a:t>handler's		</a:t>
            </a:r>
            <a:r>
              <a:rPr sz="3000" spc="110" dirty="0">
                <a:solidFill>
                  <a:srgbClr val="232323"/>
                </a:solidFill>
                <a:latin typeface="Arial"/>
                <a:cs typeface="Arial"/>
              </a:rPr>
              <a:t>chest	</a:t>
            </a:r>
            <a:r>
              <a:rPr sz="3000" spc="85" dirty="0">
                <a:solidFill>
                  <a:srgbClr val="232323"/>
                </a:solidFill>
                <a:latin typeface="Arial"/>
                <a:cs typeface="Arial"/>
              </a:rPr>
              <a:t>in </a:t>
            </a:r>
            <a:r>
              <a:rPr sz="3000" spc="-50" dirty="0">
                <a:solidFill>
                  <a:srgbClr val="232323"/>
                </a:solidFill>
                <a:latin typeface="Arial"/>
                <a:cs typeface="Arial"/>
              </a:rPr>
              <a:t>a  </a:t>
            </a:r>
            <a:r>
              <a:rPr sz="3000" spc="175" dirty="0">
                <a:solidFill>
                  <a:srgbClr val="232323"/>
                </a:solidFill>
                <a:latin typeface="Arial"/>
                <a:cs typeface="Arial"/>
              </a:rPr>
              <a:t>carrier/pack	(where	</a:t>
            </a:r>
            <a:r>
              <a:rPr sz="3000" spc="130" dirty="0">
                <a:solidFill>
                  <a:srgbClr val="232323"/>
                </a:solidFill>
                <a:latin typeface="Arial"/>
                <a:cs typeface="Arial"/>
              </a:rPr>
              <a:t>for	</a:t>
            </a:r>
            <a:r>
              <a:rPr sz="3000" spc="-85" dirty="0">
                <a:solidFill>
                  <a:srgbClr val="232323"/>
                </a:solidFill>
                <a:latin typeface="Arial"/>
                <a:cs typeface="Arial"/>
              </a:rPr>
              <a:t>a </a:t>
            </a:r>
            <a:r>
              <a:rPr sz="3000" spc="160" dirty="0">
                <a:solidFill>
                  <a:srgbClr val="232323"/>
                </a:solidFill>
                <a:latin typeface="Arial"/>
                <a:cs typeface="Arial"/>
              </a:rPr>
              <a:t>disability­  </a:t>
            </a:r>
            <a:r>
              <a:rPr sz="3000" spc="150" dirty="0">
                <a:solidFill>
                  <a:srgbClr val="232323"/>
                </a:solidFill>
                <a:latin typeface="Arial"/>
                <a:cs typeface="Arial"/>
              </a:rPr>
              <a:t>related	</a:t>
            </a:r>
            <a:r>
              <a:rPr sz="3000" spc="125" dirty="0">
                <a:solidFill>
                  <a:srgbClr val="232323"/>
                </a:solidFill>
                <a:latin typeface="Arial"/>
                <a:cs typeface="Arial"/>
              </a:rPr>
              <a:t>reason)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026" y="1972898"/>
            <a:ext cx="8545195" cy="0"/>
          </a:xfrm>
          <a:custGeom>
            <a:avLst/>
            <a:gdLst/>
            <a:ahLst/>
            <a:cxnLst/>
            <a:rect l="l" t="t" r="r" b="b"/>
            <a:pathLst>
              <a:path w="8545195">
                <a:moveTo>
                  <a:pt x="0" y="0"/>
                </a:moveTo>
                <a:lnTo>
                  <a:pt x="8544743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9026" y="6807344"/>
            <a:ext cx="8508365" cy="0"/>
          </a:xfrm>
          <a:custGeom>
            <a:avLst/>
            <a:gdLst/>
            <a:ahLst/>
            <a:cxnLst/>
            <a:rect l="l" t="t" r="r" b="b"/>
            <a:pathLst>
              <a:path w="8508365">
                <a:moveTo>
                  <a:pt x="0" y="0"/>
                </a:moveTo>
                <a:lnTo>
                  <a:pt x="8508123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26517" y="717994"/>
            <a:ext cx="2516505" cy="540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z="1650" b="1" spc="5" dirty="0">
                <a:solidFill>
                  <a:srgbClr val="131A44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31A44"/>
                </a:solidFill>
                <a:latin typeface="Times New Roman"/>
                <a:cs typeface="Times New Roman"/>
              </a:rPr>
              <a:t>of</a:t>
            </a:r>
            <a:r>
              <a:rPr sz="1650" b="1" spc="-204" dirty="0">
                <a:solidFill>
                  <a:srgbClr val="131A44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31A44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spc="10" dirty="0">
                <a:solidFill>
                  <a:srgbClr val="131A44"/>
                </a:solidFill>
                <a:latin typeface="Times New Roman"/>
                <a:cs typeface="Times New Roman"/>
              </a:rPr>
              <a:t>Civil </a:t>
            </a:r>
            <a:r>
              <a:rPr sz="1650" spc="5" dirty="0">
                <a:solidFill>
                  <a:srgbClr val="131A44"/>
                </a:solidFill>
                <a:latin typeface="Times New Roman"/>
                <a:cs typeface="Times New Roman"/>
              </a:rPr>
              <a:t>Rights</a:t>
            </a:r>
            <a:r>
              <a:rPr sz="1650" spc="125" dirty="0">
                <a:solidFill>
                  <a:srgbClr val="131A44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31A44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1258" y="1222278"/>
            <a:ext cx="8535670" cy="5220970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3284220">
              <a:lnSpc>
                <a:spcPct val="100000"/>
              </a:lnSpc>
              <a:spcBef>
                <a:spcPts val="1530"/>
              </a:spcBef>
              <a:tabLst>
                <a:tab pos="4846955" algn="l"/>
                <a:tab pos="6473190" algn="l"/>
                <a:tab pos="7843520" algn="l"/>
              </a:tabLst>
            </a:pPr>
            <a:r>
              <a:rPr sz="2550" spc="-5" dirty="0">
                <a:solidFill>
                  <a:srgbClr val="212121"/>
                </a:solidFill>
                <a:latin typeface="Arial"/>
                <a:cs typeface="Arial"/>
              </a:rPr>
              <a:t>SERVIC</a:t>
            </a:r>
            <a:r>
              <a:rPr sz="2550" dirty="0">
                <a:solidFill>
                  <a:srgbClr val="212121"/>
                </a:solidFill>
                <a:latin typeface="Arial"/>
                <a:cs typeface="Arial"/>
              </a:rPr>
              <a:t>E	</a:t>
            </a:r>
            <a:r>
              <a:rPr sz="2550" spc="55" dirty="0">
                <a:solidFill>
                  <a:srgbClr val="212121"/>
                </a:solidFill>
                <a:latin typeface="Arial"/>
                <a:cs typeface="Arial"/>
              </a:rPr>
              <a:t>ANIMAL</a:t>
            </a:r>
            <a:r>
              <a:rPr sz="2550" spc="65" dirty="0">
                <a:solidFill>
                  <a:srgbClr val="212121"/>
                </a:solidFill>
                <a:latin typeface="Arial"/>
                <a:cs typeface="Arial"/>
              </a:rPr>
              <a:t>S</a:t>
            </a:r>
            <a:r>
              <a:rPr sz="255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600" spc="95" dirty="0">
                <a:solidFill>
                  <a:srgbClr val="212121"/>
                </a:solidFill>
                <a:latin typeface="Arial"/>
                <a:cs typeface="Arial"/>
              </a:rPr>
              <a:t>an</a:t>
            </a:r>
            <a:r>
              <a:rPr sz="2600" spc="100" dirty="0">
                <a:solidFill>
                  <a:srgbClr val="212121"/>
                </a:solidFill>
                <a:latin typeface="Arial"/>
                <a:cs typeface="Arial"/>
              </a:rPr>
              <a:t>d</a:t>
            </a:r>
            <a:r>
              <a:rPr sz="2600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50" spc="70" dirty="0">
                <a:solidFill>
                  <a:srgbClr val="212121"/>
                </a:solidFill>
                <a:latin typeface="Arial"/>
                <a:cs typeface="Arial"/>
              </a:rPr>
              <a:t>th</a:t>
            </a:r>
            <a:r>
              <a:rPr sz="2550" spc="100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550" spc="25" dirty="0">
                <a:solidFill>
                  <a:srgbClr val="212121"/>
                </a:solidFill>
                <a:latin typeface="Arial"/>
                <a:cs typeface="Arial"/>
              </a:rPr>
              <a:t>ADA</a:t>
            </a:r>
            <a:endParaRPr sz="2550">
              <a:latin typeface="Arial"/>
              <a:cs typeface="Arial"/>
            </a:endParaRPr>
          </a:p>
          <a:p>
            <a:pPr marL="12700">
              <a:lnSpc>
                <a:spcPts val="4650"/>
              </a:lnSpc>
              <a:spcBef>
                <a:spcPts val="2255"/>
              </a:spcBef>
            </a:pPr>
            <a:r>
              <a:rPr sz="4100" spc="160" dirty="0">
                <a:solidFill>
                  <a:srgbClr val="212121"/>
                </a:solidFill>
                <a:latin typeface="Arial"/>
                <a:cs typeface="Arial"/>
              </a:rPr>
              <a:t>Not </a:t>
            </a:r>
            <a:r>
              <a:rPr sz="4100" spc="175" dirty="0">
                <a:solidFill>
                  <a:srgbClr val="212121"/>
                </a:solidFill>
                <a:latin typeface="Arial"/>
                <a:cs typeface="Arial"/>
              </a:rPr>
              <a:t>Under</a:t>
            </a:r>
            <a:r>
              <a:rPr sz="4100" spc="63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4100" spc="204" dirty="0">
                <a:solidFill>
                  <a:srgbClr val="212121"/>
                </a:solidFill>
                <a:latin typeface="Arial"/>
                <a:cs typeface="Arial"/>
              </a:rPr>
              <a:t>Control:</a:t>
            </a:r>
            <a:endParaRPr sz="4100">
              <a:latin typeface="Arial"/>
              <a:cs typeface="Arial"/>
            </a:endParaRPr>
          </a:p>
          <a:p>
            <a:pPr marL="585470" indent="-521970">
              <a:lnSpc>
                <a:spcPts val="5910"/>
              </a:lnSpc>
              <a:buClr>
                <a:srgbClr val="BF362D"/>
              </a:buClr>
              <a:buSzPct val="160937"/>
              <a:buChar char="□"/>
              <a:tabLst>
                <a:tab pos="586105" algn="l"/>
                <a:tab pos="1548130" algn="l"/>
              </a:tabLst>
            </a:pPr>
            <a:r>
              <a:rPr sz="3200" spc="110" dirty="0">
                <a:solidFill>
                  <a:srgbClr val="212121"/>
                </a:solidFill>
                <a:latin typeface="Arial"/>
                <a:cs typeface="Arial"/>
              </a:rPr>
              <a:t>Dog	</a:t>
            </a:r>
            <a:r>
              <a:rPr sz="3200" spc="55" dirty="0">
                <a:solidFill>
                  <a:srgbClr val="212121"/>
                </a:solidFill>
                <a:latin typeface="Arial"/>
                <a:cs typeface="Arial"/>
              </a:rPr>
              <a:t>is:</a:t>
            </a:r>
            <a:endParaRPr sz="3200">
              <a:latin typeface="Arial"/>
              <a:cs typeface="Arial"/>
            </a:endParaRPr>
          </a:p>
          <a:p>
            <a:pPr marL="1038225" lvl="1" indent="-459740">
              <a:lnSpc>
                <a:spcPct val="100000"/>
              </a:lnSpc>
              <a:spcBef>
                <a:spcPts val="140"/>
              </a:spcBef>
              <a:buClr>
                <a:srgbClr val="BF362D"/>
              </a:buClr>
              <a:buSzPct val="126785"/>
              <a:buChar char="■"/>
              <a:tabLst>
                <a:tab pos="1038225" algn="l"/>
                <a:tab pos="1038860" algn="l"/>
                <a:tab pos="1549400" algn="l"/>
                <a:tab pos="3617595" algn="l"/>
              </a:tabLst>
            </a:pPr>
            <a:r>
              <a:rPr sz="2800" spc="-25" dirty="0">
                <a:solidFill>
                  <a:srgbClr val="212121"/>
                </a:solidFill>
                <a:latin typeface="Arial"/>
                <a:cs typeface="Arial"/>
              </a:rPr>
              <a:t>In	</a:t>
            </a:r>
            <a:r>
              <a:rPr sz="2800" spc="-45" dirty="0">
                <a:solidFill>
                  <a:srgbClr val="212121"/>
                </a:solidFill>
                <a:latin typeface="Arial"/>
                <a:cs typeface="Arial"/>
              </a:rPr>
              <a:t>a</a:t>
            </a:r>
            <a:r>
              <a:rPr sz="2800" spc="26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10" dirty="0">
                <a:solidFill>
                  <a:srgbClr val="212121"/>
                </a:solidFill>
                <a:latin typeface="Arial"/>
                <a:cs typeface="Arial"/>
              </a:rPr>
              <a:t>shopping	</a:t>
            </a:r>
            <a:r>
              <a:rPr sz="2800" spc="150" dirty="0">
                <a:solidFill>
                  <a:srgbClr val="212121"/>
                </a:solidFill>
                <a:latin typeface="Arial"/>
                <a:cs typeface="Arial"/>
              </a:rPr>
              <a:t>cart</a:t>
            </a:r>
            <a:endParaRPr sz="2800">
              <a:latin typeface="Arial"/>
              <a:cs typeface="Arial"/>
            </a:endParaRPr>
          </a:p>
          <a:p>
            <a:pPr marL="1054735" lvl="1" indent="-479425">
              <a:lnSpc>
                <a:spcPct val="100000"/>
              </a:lnSpc>
              <a:spcBef>
                <a:spcPts val="605"/>
              </a:spcBef>
              <a:buClr>
                <a:srgbClr val="BF362D"/>
              </a:buClr>
              <a:buSzPct val="126785"/>
              <a:buChar char="■"/>
              <a:tabLst>
                <a:tab pos="1055370" algn="l"/>
                <a:tab pos="2529205" algn="l"/>
                <a:tab pos="3903345" algn="l"/>
              </a:tabLst>
            </a:pPr>
            <a:r>
              <a:rPr sz="2800" spc="125" dirty="0">
                <a:solidFill>
                  <a:srgbClr val="212121"/>
                </a:solidFill>
                <a:latin typeface="Arial"/>
                <a:cs typeface="Arial"/>
              </a:rPr>
              <a:t>Sniffing	</a:t>
            </a:r>
            <a:r>
              <a:rPr sz="2800" spc="135" dirty="0">
                <a:solidFill>
                  <a:srgbClr val="212121"/>
                </a:solidFill>
                <a:latin typeface="Arial"/>
                <a:cs typeface="Arial"/>
              </a:rPr>
              <a:t>around	</a:t>
            </a:r>
            <a:r>
              <a:rPr sz="2800" spc="110" dirty="0">
                <a:solidFill>
                  <a:srgbClr val="212121"/>
                </a:solidFill>
                <a:latin typeface="Arial"/>
                <a:cs typeface="Arial"/>
              </a:rPr>
              <a:t>food</a:t>
            </a:r>
            <a:endParaRPr sz="2800">
              <a:latin typeface="Arial"/>
              <a:cs typeface="Arial"/>
            </a:endParaRPr>
          </a:p>
          <a:p>
            <a:pPr marL="1054735" lvl="1" indent="-479425">
              <a:lnSpc>
                <a:spcPct val="100000"/>
              </a:lnSpc>
              <a:spcBef>
                <a:spcPts val="610"/>
              </a:spcBef>
              <a:buClr>
                <a:srgbClr val="BF362D"/>
              </a:buClr>
              <a:buSzPct val="126785"/>
              <a:buChar char="■"/>
              <a:tabLst>
                <a:tab pos="1054100" algn="l"/>
                <a:tab pos="1055370" algn="l"/>
                <a:tab pos="2536825" algn="l"/>
              </a:tabLst>
            </a:pPr>
            <a:r>
              <a:rPr sz="2800" spc="125" dirty="0">
                <a:solidFill>
                  <a:srgbClr val="212121"/>
                </a:solidFill>
                <a:latin typeface="Arial"/>
                <a:cs typeface="Arial"/>
              </a:rPr>
              <a:t>Barking	</a:t>
            </a:r>
            <a:r>
              <a:rPr sz="2800" spc="165" dirty="0">
                <a:solidFill>
                  <a:srgbClr val="212121"/>
                </a:solidFill>
                <a:latin typeface="Arial"/>
                <a:cs typeface="Arial"/>
              </a:rPr>
              <a:t>more </a:t>
            </a:r>
            <a:r>
              <a:rPr sz="2800" spc="175" dirty="0">
                <a:solidFill>
                  <a:srgbClr val="212121"/>
                </a:solidFill>
                <a:latin typeface="Arial"/>
                <a:cs typeface="Arial"/>
              </a:rPr>
              <a:t>than </a:t>
            </a:r>
            <a:r>
              <a:rPr sz="2800" spc="65" dirty="0">
                <a:solidFill>
                  <a:srgbClr val="212121"/>
                </a:solidFill>
                <a:latin typeface="Arial"/>
                <a:cs typeface="Arial"/>
              </a:rPr>
              <a:t>once </a:t>
            </a:r>
            <a:r>
              <a:rPr sz="2800" spc="55" dirty="0">
                <a:solidFill>
                  <a:srgbClr val="212121"/>
                </a:solidFill>
                <a:latin typeface="Arial"/>
                <a:cs typeface="Arial"/>
              </a:rPr>
              <a:t>or</a:t>
            </a:r>
            <a:r>
              <a:rPr sz="2800" spc="9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40" dirty="0">
                <a:solidFill>
                  <a:srgbClr val="212121"/>
                </a:solidFill>
                <a:latin typeface="Arial"/>
                <a:cs typeface="Arial"/>
              </a:rPr>
              <a:t>twice</a:t>
            </a:r>
            <a:endParaRPr sz="2800">
              <a:latin typeface="Arial"/>
              <a:cs typeface="Arial"/>
            </a:endParaRPr>
          </a:p>
          <a:p>
            <a:pPr marL="1046480" lvl="1" indent="-467995">
              <a:lnSpc>
                <a:spcPct val="100000"/>
              </a:lnSpc>
              <a:spcBef>
                <a:spcPts val="655"/>
              </a:spcBef>
              <a:buClr>
                <a:srgbClr val="BF362D"/>
              </a:buClr>
              <a:buSzPct val="126785"/>
              <a:buChar char="■"/>
              <a:tabLst>
                <a:tab pos="1047115" algn="l"/>
              </a:tabLst>
            </a:pPr>
            <a:r>
              <a:rPr sz="2800" spc="125" dirty="0">
                <a:solidFill>
                  <a:srgbClr val="212121"/>
                </a:solidFill>
                <a:latin typeface="Arial"/>
                <a:cs typeface="Arial"/>
              </a:rPr>
              <a:t>Growling</a:t>
            </a:r>
            <a:endParaRPr sz="2800">
              <a:latin typeface="Arial"/>
              <a:cs typeface="Arial"/>
            </a:endParaRPr>
          </a:p>
          <a:p>
            <a:pPr marL="1054735" lvl="1" indent="-476250">
              <a:lnSpc>
                <a:spcPct val="100000"/>
              </a:lnSpc>
              <a:spcBef>
                <a:spcPts val="610"/>
              </a:spcBef>
              <a:buClr>
                <a:srgbClr val="BF362D"/>
              </a:buClr>
              <a:buSzPct val="126785"/>
              <a:buChar char="■"/>
              <a:tabLst>
                <a:tab pos="1054735" algn="l"/>
                <a:tab pos="1055370" algn="l"/>
                <a:tab pos="2689225" algn="l"/>
                <a:tab pos="3232150" algn="l"/>
              </a:tabLst>
            </a:pPr>
            <a:r>
              <a:rPr sz="2800" spc="114" dirty="0">
                <a:solidFill>
                  <a:srgbClr val="212121"/>
                </a:solidFill>
                <a:latin typeface="Arial"/>
                <a:cs typeface="Arial"/>
              </a:rPr>
              <a:t>Showing	</a:t>
            </a:r>
            <a:r>
              <a:rPr sz="2800" spc="65" dirty="0">
                <a:solidFill>
                  <a:srgbClr val="212121"/>
                </a:solidFill>
                <a:latin typeface="Arial"/>
                <a:cs typeface="Arial"/>
              </a:rPr>
              <a:t>its	</a:t>
            </a:r>
            <a:r>
              <a:rPr sz="2800" spc="165" dirty="0">
                <a:solidFill>
                  <a:srgbClr val="212121"/>
                </a:solidFill>
                <a:latin typeface="Arial"/>
                <a:cs typeface="Arial"/>
              </a:rPr>
              <a:t>teeth</a:t>
            </a:r>
            <a:endParaRPr sz="2800">
              <a:latin typeface="Arial"/>
              <a:cs typeface="Arial"/>
            </a:endParaRPr>
          </a:p>
          <a:p>
            <a:pPr marL="1053465" lvl="1" indent="-474980">
              <a:lnSpc>
                <a:spcPct val="100000"/>
              </a:lnSpc>
              <a:spcBef>
                <a:spcPts val="605"/>
              </a:spcBef>
              <a:buClr>
                <a:srgbClr val="BF362D"/>
              </a:buClr>
              <a:buSzPct val="126785"/>
              <a:buChar char="■"/>
              <a:tabLst>
                <a:tab pos="1054100" algn="l"/>
                <a:tab pos="2524125" algn="l"/>
              </a:tabLst>
            </a:pPr>
            <a:r>
              <a:rPr sz="2800" spc="110" dirty="0">
                <a:solidFill>
                  <a:srgbClr val="212121"/>
                </a:solidFill>
                <a:latin typeface="Arial"/>
                <a:cs typeface="Arial"/>
              </a:rPr>
              <a:t>Nipping	</a:t>
            </a:r>
            <a:r>
              <a:rPr sz="2800" spc="105" dirty="0">
                <a:solidFill>
                  <a:srgbClr val="212121"/>
                </a:solidFill>
                <a:latin typeface="Arial"/>
                <a:cs typeface="Arial"/>
              </a:rPr>
              <a:t>or</a:t>
            </a:r>
            <a:r>
              <a:rPr sz="2800" spc="34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30" dirty="0">
                <a:solidFill>
                  <a:srgbClr val="212121"/>
                </a:solidFill>
                <a:latin typeface="Arial"/>
                <a:cs typeface="Arial"/>
              </a:rPr>
              <a:t>Biting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026" y="1975952"/>
            <a:ext cx="8545195" cy="0"/>
          </a:xfrm>
          <a:custGeom>
            <a:avLst/>
            <a:gdLst/>
            <a:ahLst/>
            <a:cxnLst/>
            <a:rect l="l" t="t" r="r" b="b"/>
            <a:pathLst>
              <a:path w="8545195">
                <a:moveTo>
                  <a:pt x="0" y="0"/>
                </a:moveTo>
                <a:lnTo>
                  <a:pt x="8544743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9026" y="6813452"/>
            <a:ext cx="8508365" cy="0"/>
          </a:xfrm>
          <a:custGeom>
            <a:avLst/>
            <a:gdLst/>
            <a:ahLst/>
            <a:cxnLst/>
            <a:rect l="l" t="t" r="r" b="b"/>
            <a:pathLst>
              <a:path w="8508365">
                <a:moveTo>
                  <a:pt x="0" y="0"/>
                </a:moveTo>
                <a:lnTo>
                  <a:pt x="8508123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4517" y="707302"/>
            <a:ext cx="8482330" cy="59150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57300">
              <a:lnSpc>
                <a:spcPct val="100000"/>
              </a:lnSpc>
              <a:spcBef>
                <a:spcPts val="210"/>
              </a:spcBef>
            </a:pPr>
            <a:r>
              <a:rPr sz="1650" b="1" spc="5" dirty="0">
                <a:solidFill>
                  <a:srgbClr val="131C44"/>
                </a:solidFill>
                <a:latin typeface="Times New Roman"/>
                <a:cs typeface="Times New Roman"/>
              </a:rPr>
              <a:t>U.S. Department of</a:t>
            </a:r>
            <a:r>
              <a:rPr sz="1650" b="1" spc="-190" dirty="0">
                <a:solidFill>
                  <a:srgbClr val="131C44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31C44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51585">
              <a:lnSpc>
                <a:spcPct val="100000"/>
              </a:lnSpc>
              <a:spcBef>
                <a:spcPts val="110"/>
              </a:spcBef>
            </a:pPr>
            <a:r>
              <a:rPr sz="1650" spc="10" dirty="0">
                <a:solidFill>
                  <a:srgbClr val="131C44"/>
                </a:solidFill>
                <a:latin typeface="Times New Roman"/>
                <a:cs typeface="Times New Roman"/>
              </a:rPr>
              <a:t>Civil Rights</a:t>
            </a:r>
            <a:r>
              <a:rPr sz="1650" spc="114" dirty="0">
                <a:solidFill>
                  <a:srgbClr val="131C44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31C44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3230880">
              <a:lnSpc>
                <a:spcPct val="100000"/>
              </a:lnSpc>
              <a:spcBef>
                <a:spcPts val="1330"/>
              </a:spcBef>
              <a:tabLst>
                <a:tab pos="4793615" algn="l"/>
                <a:tab pos="6419850" algn="l"/>
                <a:tab pos="7790180" algn="l"/>
              </a:tabLst>
            </a:pPr>
            <a:r>
              <a:rPr sz="2500" spc="25" dirty="0">
                <a:solidFill>
                  <a:srgbClr val="212121"/>
                </a:solidFill>
                <a:latin typeface="Arial"/>
                <a:cs typeface="Arial"/>
              </a:rPr>
              <a:t>SERVIC</a:t>
            </a:r>
            <a:r>
              <a:rPr sz="2500" spc="30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500" spc="85" dirty="0">
                <a:solidFill>
                  <a:srgbClr val="212121"/>
                </a:solidFill>
                <a:latin typeface="Arial"/>
                <a:cs typeface="Arial"/>
              </a:rPr>
              <a:t>ANIMAL</a:t>
            </a:r>
            <a:r>
              <a:rPr sz="2500" spc="100" dirty="0">
                <a:solidFill>
                  <a:srgbClr val="212121"/>
                </a:solidFill>
                <a:latin typeface="Arial"/>
                <a:cs typeface="Arial"/>
              </a:rPr>
              <a:t>S</a:t>
            </a:r>
            <a:r>
              <a:rPr sz="25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600" spc="95" dirty="0">
                <a:solidFill>
                  <a:srgbClr val="212121"/>
                </a:solidFill>
                <a:latin typeface="Arial"/>
                <a:cs typeface="Arial"/>
              </a:rPr>
              <a:t>an</a:t>
            </a:r>
            <a:r>
              <a:rPr sz="2600" spc="100" dirty="0">
                <a:solidFill>
                  <a:srgbClr val="212121"/>
                </a:solidFill>
                <a:latin typeface="Arial"/>
                <a:cs typeface="Arial"/>
              </a:rPr>
              <a:t>d</a:t>
            </a:r>
            <a:r>
              <a:rPr sz="2600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00" spc="60" dirty="0">
                <a:solidFill>
                  <a:srgbClr val="212121"/>
                </a:solidFill>
                <a:latin typeface="Arial"/>
                <a:cs typeface="Arial"/>
              </a:rPr>
              <a:t>th</a:t>
            </a:r>
            <a:r>
              <a:rPr sz="2500" spc="90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500" spc="60" dirty="0">
                <a:solidFill>
                  <a:srgbClr val="212121"/>
                </a:solidFill>
                <a:latin typeface="Arial"/>
                <a:cs typeface="Arial"/>
              </a:rPr>
              <a:t>ADA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50">
              <a:latin typeface="Times New Roman"/>
              <a:cs typeface="Times New Roman"/>
            </a:endParaRPr>
          </a:p>
          <a:p>
            <a:pPr marL="30480">
              <a:lnSpc>
                <a:spcPct val="100000"/>
              </a:lnSpc>
              <a:tabLst>
                <a:tab pos="2652395" algn="l"/>
              </a:tabLst>
            </a:pPr>
            <a:r>
              <a:rPr sz="3850" b="1" spc="185" dirty="0">
                <a:solidFill>
                  <a:srgbClr val="212121"/>
                </a:solidFill>
                <a:latin typeface="Arial"/>
                <a:cs typeface="Arial"/>
              </a:rPr>
              <a:t>General:	</a:t>
            </a:r>
            <a:r>
              <a:rPr sz="3850" b="1" spc="125" dirty="0">
                <a:solidFill>
                  <a:srgbClr val="212121"/>
                </a:solidFill>
                <a:latin typeface="Arial"/>
                <a:cs typeface="Arial"/>
              </a:rPr>
              <a:t>Limitations</a:t>
            </a:r>
            <a:endParaRPr sz="3850">
              <a:latin typeface="Arial"/>
              <a:cs typeface="Arial"/>
            </a:endParaRPr>
          </a:p>
          <a:p>
            <a:pPr marL="52705">
              <a:lnSpc>
                <a:spcPct val="100000"/>
              </a:lnSpc>
              <a:spcBef>
                <a:spcPts val="1170"/>
              </a:spcBef>
              <a:tabLst>
                <a:tab pos="1875789" algn="l"/>
              </a:tabLst>
            </a:pPr>
            <a:r>
              <a:rPr sz="3350" spc="90" dirty="0">
                <a:solidFill>
                  <a:srgbClr val="BC362D"/>
                </a:solidFill>
                <a:latin typeface="Times New Roman"/>
                <a:cs typeface="Times New Roman"/>
              </a:rPr>
              <a:t>D</a:t>
            </a:r>
            <a:r>
              <a:rPr sz="3350" spc="335" dirty="0">
                <a:solidFill>
                  <a:srgbClr val="BC362D"/>
                </a:solidFill>
                <a:latin typeface="Times New Roman"/>
                <a:cs typeface="Times New Roman"/>
              </a:rPr>
              <a:t> </a:t>
            </a:r>
            <a:r>
              <a:rPr sz="3250" spc="165" dirty="0">
                <a:solidFill>
                  <a:srgbClr val="212121"/>
                </a:solidFill>
                <a:latin typeface="Arial"/>
                <a:cs typeface="Arial"/>
              </a:rPr>
              <a:t>Entity	</a:t>
            </a:r>
            <a:r>
              <a:rPr sz="3250" spc="185" dirty="0">
                <a:solidFill>
                  <a:srgbClr val="212121"/>
                </a:solidFill>
                <a:latin typeface="Arial"/>
                <a:cs typeface="Arial"/>
              </a:rPr>
              <a:t>not </a:t>
            </a:r>
            <a:r>
              <a:rPr sz="3250" spc="155" dirty="0">
                <a:solidFill>
                  <a:srgbClr val="212121"/>
                </a:solidFill>
                <a:latin typeface="Arial"/>
                <a:cs typeface="Arial"/>
              </a:rPr>
              <a:t>required </a:t>
            </a:r>
            <a:r>
              <a:rPr sz="3250" spc="140" dirty="0">
                <a:solidFill>
                  <a:srgbClr val="212121"/>
                </a:solidFill>
                <a:latin typeface="Arial"/>
                <a:cs typeface="Arial"/>
              </a:rPr>
              <a:t>to </a:t>
            </a:r>
            <a:r>
              <a:rPr sz="3250" spc="175" dirty="0">
                <a:solidFill>
                  <a:srgbClr val="212121"/>
                </a:solidFill>
                <a:latin typeface="Arial"/>
                <a:cs typeface="Arial"/>
              </a:rPr>
              <a:t>take </a:t>
            </a:r>
            <a:r>
              <a:rPr sz="3250" spc="105" dirty="0">
                <a:solidFill>
                  <a:srgbClr val="212121"/>
                </a:solidFill>
                <a:latin typeface="Arial"/>
                <a:cs typeface="Arial"/>
              </a:rPr>
              <a:t>steps</a:t>
            </a:r>
            <a:r>
              <a:rPr sz="3250" spc="11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250" spc="254" dirty="0">
                <a:solidFill>
                  <a:srgbClr val="212121"/>
                </a:solidFill>
                <a:latin typeface="Arial"/>
                <a:cs typeface="Arial"/>
              </a:rPr>
              <a:t>that:</a:t>
            </a:r>
            <a:endParaRPr sz="3250">
              <a:latin typeface="Arial"/>
              <a:cs typeface="Arial"/>
            </a:endParaRPr>
          </a:p>
          <a:p>
            <a:pPr marL="1006475" marR="415290" indent="-478155">
              <a:lnSpc>
                <a:spcPts val="2960"/>
              </a:lnSpc>
              <a:spcBef>
                <a:spcPts val="690"/>
              </a:spcBef>
              <a:buClr>
                <a:srgbClr val="BC362D"/>
              </a:buClr>
              <a:buSzPct val="126785"/>
              <a:buChar char="■"/>
              <a:tabLst>
                <a:tab pos="1105535" algn="l"/>
                <a:tab pos="1106170" algn="l"/>
                <a:tab pos="2641600" algn="l"/>
              </a:tabLst>
            </a:pPr>
            <a:r>
              <a:rPr sz="2800" spc="200" dirty="0">
                <a:solidFill>
                  <a:srgbClr val="212121"/>
                </a:solidFill>
                <a:latin typeface="Arial"/>
                <a:cs typeface="Arial"/>
              </a:rPr>
              <a:t>"fundamentally alter" </a:t>
            </a:r>
            <a:r>
              <a:rPr sz="2800" spc="240" dirty="0">
                <a:solidFill>
                  <a:srgbClr val="212121"/>
                </a:solidFill>
                <a:latin typeface="Arial"/>
                <a:cs typeface="Arial"/>
              </a:rPr>
              <a:t>the </a:t>
            </a:r>
            <a:r>
              <a:rPr sz="2800" spc="160" dirty="0">
                <a:solidFill>
                  <a:srgbClr val="212121"/>
                </a:solidFill>
                <a:latin typeface="Arial"/>
                <a:cs typeface="Arial"/>
              </a:rPr>
              <a:t>nature </a:t>
            </a:r>
            <a:r>
              <a:rPr sz="2800" spc="150" dirty="0">
                <a:solidFill>
                  <a:srgbClr val="212121"/>
                </a:solidFill>
                <a:latin typeface="Arial"/>
                <a:cs typeface="Arial"/>
              </a:rPr>
              <a:t>of </a:t>
            </a:r>
            <a:r>
              <a:rPr sz="2800" spc="160" dirty="0">
                <a:solidFill>
                  <a:srgbClr val="212121"/>
                </a:solidFill>
                <a:latin typeface="Arial"/>
                <a:cs typeface="Arial"/>
              </a:rPr>
              <a:t>the  </a:t>
            </a:r>
            <a:r>
              <a:rPr sz="2800" spc="175" dirty="0">
                <a:solidFill>
                  <a:srgbClr val="212121"/>
                </a:solidFill>
                <a:latin typeface="Arial"/>
                <a:cs typeface="Arial"/>
              </a:rPr>
              <a:t>program	</a:t>
            </a:r>
            <a:r>
              <a:rPr sz="2800" spc="140" dirty="0">
                <a:solidFill>
                  <a:srgbClr val="212121"/>
                </a:solidFill>
                <a:latin typeface="Arial"/>
                <a:cs typeface="Arial"/>
              </a:rPr>
              <a:t>or</a:t>
            </a:r>
            <a:r>
              <a:rPr sz="2800" spc="23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65" dirty="0">
                <a:solidFill>
                  <a:srgbClr val="212121"/>
                </a:solidFill>
                <a:latin typeface="Arial"/>
                <a:cs typeface="Arial"/>
              </a:rPr>
              <a:t>activity.</a:t>
            </a:r>
            <a:endParaRPr sz="2800">
              <a:latin typeface="Arial"/>
              <a:cs typeface="Arial"/>
            </a:endParaRPr>
          </a:p>
          <a:p>
            <a:pPr marL="1007110" marR="460375" indent="-478790">
              <a:lnSpc>
                <a:spcPts val="2930"/>
              </a:lnSpc>
              <a:spcBef>
                <a:spcPts val="765"/>
              </a:spcBef>
              <a:buClr>
                <a:srgbClr val="BC362D"/>
              </a:buClr>
              <a:buSzPct val="126785"/>
              <a:buChar char="■"/>
              <a:tabLst>
                <a:tab pos="1007744" algn="l"/>
                <a:tab pos="2208530" algn="l"/>
                <a:tab pos="7658734" algn="l"/>
              </a:tabLst>
            </a:pPr>
            <a:r>
              <a:rPr sz="2800" spc="150" dirty="0">
                <a:solidFill>
                  <a:srgbClr val="212121"/>
                </a:solidFill>
                <a:latin typeface="Arial"/>
                <a:cs typeface="Arial"/>
              </a:rPr>
              <a:t>resul</a:t>
            </a:r>
            <a:r>
              <a:rPr sz="2800" spc="100" dirty="0">
                <a:solidFill>
                  <a:srgbClr val="212121"/>
                </a:solidFill>
                <a:latin typeface="Arial"/>
                <a:cs typeface="Arial"/>
              </a:rPr>
              <a:t>t</a:t>
            </a:r>
            <a:r>
              <a:rPr sz="2800" spc="35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75" dirty="0">
                <a:solidFill>
                  <a:srgbClr val="212121"/>
                </a:solidFill>
                <a:latin typeface="Arial"/>
                <a:cs typeface="Arial"/>
              </a:rPr>
              <a:t>i</a:t>
            </a:r>
            <a:r>
              <a:rPr sz="2800" spc="200" dirty="0">
                <a:solidFill>
                  <a:srgbClr val="212121"/>
                </a:solidFill>
                <a:latin typeface="Arial"/>
                <a:cs typeface="Arial"/>
              </a:rPr>
              <a:t>n</a:t>
            </a:r>
            <a:r>
              <a:rPr sz="2800" spc="25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-45" dirty="0">
                <a:solidFill>
                  <a:srgbClr val="212121"/>
                </a:solidFill>
                <a:latin typeface="Arial"/>
                <a:cs typeface="Arial"/>
              </a:rPr>
              <a:t>a</a:t>
            </a:r>
            <a:r>
              <a:rPr sz="2800" spc="22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35" dirty="0">
                <a:solidFill>
                  <a:srgbClr val="212121"/>
                </a:solidFill>
                <a:latin typeface="Arial"/>
                <a:cs typeface="Arial"/>
              </a:rPr>
              <a:t>direc</a:t>
            </a:r>
            <a:r>
              <a:rPr sz="2800" spc="85" dirty="0">
                <a:solidFill>
                  <a:srgbClr val="212121"/>
                </a:solidFill>
                <a:latin typeface="Arial"/>
                <a:cs typeface="Arial"/>
              </a:rPr>
              <a:t>t</a:t>
            </a:r>
            <a:r>
              <a:rPr sz="2800" spc="34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200" dirty="0">
                <a:solidFill>
                  <a:srgbClr val="212121"/>
                </a:solidFill>
                <a:latin typeface="Arial"/>
                <a:cs typeface="Arial"/>
              </a:rPr>
              <a:t>threa</a:t>
            </a:r>
            <a:r>
              <a:rPr sz="2800" spc="125" dirty="0">
                <a:solidFill>
                  <a:srgbClr val="212121"/>
                </a:solidFill>
                <a:latin typeface="Arial"/>
                <a:cs typeface="Arial"/>
              </a:rPr>
              <a:t>t</a:t>
            </a:r>
            <a:r>
              <a:rPr sz="2800" spc="35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20" dirty="0">
                <a:solidFill>
                  <a:srgbClr val="212121"/>
                </a:solidFill>
                <a:latin typeface="Arial"/>
                <a:cs typeface="Arial"/>
              </a:rPr>
              <a:t>t</a:t>
            </a:r>
            <a:r>
              <a:rPr sz="2800" spc="250" dirty="0">
                <a:solidFill>
                  <a:srgbClr val="212121"/>
                </a:solidFill>
                <a:latin typeface="Arial"/>
                <a:cs typeface="Arial"/>
              </a:rPr>
              <a:t>o</a:t>
            </a:r>
            <a:r>
              <a:rPr sz="2800" spc="2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75" dirty="0">
                <a:solidFill>
                  <a:srgbClr val="212121"/>
                </a:solidFill>
                <a:latin typeface="Arial"/>
                <a:cs typeface="Arial"/>
              </a:rPr>
              <a:t>th</a:t>
            </a:r>
            <a:r>
              <a:rPr sz="2800" spc="250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2800" spc="229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35" dirty="0">
                <a:solidFill>
                  <a:srgbClr val="212121"/>
                </a:solidFill>
                <a:latin typeface="Arial"/>
                <a:cs typeface="Arial"/>
              </a:rPr>
              <a:t>healt</a:t>
            </a:r>
            <a:r>
              <a:rPr sz="2800" spc="180" dirty="0">
                <a:solidFill>
                  <a:srgbClr val="212121"/>
                </a:solidFill>
                <a:latin typeface="Arial"/>
                <a:cs typeface="Arial"/>
              </a:rPr>
              <a:t>h</a:t>
            </a:r>
            <a:r>
              <a:rPr sz="28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800" spc="110" dirty="0">
                <a:solidFill>
                  <a:srgbClr val="212121"/>
                </a:solidFill>
                <a:latin typeface="Arial"/>
                <a:cs typeface="Arial"/>
              </a:rPr>
              <a:t>or  </a:t>
            </a:r>
            <a:r>
              <a:rPr sz="2800" spc="125" dirty="0">
                <a:solidFill>
                  <a:srgbClr val="212121"/>
                </a:solidFill>
                <a:latin typeface="Arial"/>
                <a:cs typeface="Arial"/>
              </a:rPr>
              <a:t>safety	</a:t>
            </a:r>
            <a:r>
              <a:rPr sz="2800" spc="110" dirty="0">
                <a:solidFill>
                  <a:srgbClr val="212121"/>
                </a:solidFill>
                <a:latin typeface="Arial"/>
                <a:cs typeface="Arial"/>
              </a:rPr>
              <a:t>of</a:t>
            </a:r>
            <a:r>
              <a:rPr sz="2800" spc="24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50" dirty="0">
                <a:solidFill>
                  <a:srgbClr val="212121"/>
                </a:solidFill>
                <a:latin typeface="Arial"/>
                <a:cs typeface="Arial"/>
              </a:rPr>
              <a:t>others.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50">
              <a:latin typeface="Times New Roman"/>
              <a:cs typeface="Times New Roman"/>
            </a:endParaRPr>
          </a:p>
          <a:p>
            <a:pPr marL="539115" marR="1050290" indent="-527050">
              <a:lnSpc>
                <a:spcPct val="79400"/>
              </a:lnSpc>
            </a:pPr>
            <a:r>
              <a:rPr sz="5250" spc="-125" dirty="0">
                <a:solidFill>
                  <a:srgbClr val="BC362D"/>
                </a:solidFill>
                <a:latin typeface="Arial"/>
                <a:cs typeface="Arial"/>
              </a:rPr>
              <a:t>□ </a:t>
            </a:r>
            <a:r>
              <a:rPr sz="3250" spc="60" dirty="0">
                <a:solidFill>
                  <a:srgbClr val="212121"/>
                </a:solidFill>
                <a:latin typeface="Arial"/>
                <a:cs typeface="Arial"/>
              </a:rPr>
              <a:t>Rare </a:t>
            </a:r>
            <a:r>
              <a:rPr sz="3250" spc="225" dirty="0">
                <a:solidFill>
                  <a:srgbClr val="212121"/>
                </a:solidFill>
                <a:latin typeface="Arial"/>
                <a:cs typeface="Arial"/>
              </a:rPr>
              <a:t>that </a:t>
            </a:r>
            <a:r>
              <a:rPr sz="3250" spc="90" dirty="0">
                <a:solidFill>
                  <a:srgbClr val="212121"/>
                </a:solidFill>
                <a:latin typeface="Arial"/>
                <a:cs typeface="Arial"/>
              </a:rPr>
              <a:t>presence </a:t>
            </a:r>
            <a:r>
              <a:rPr sz="3250" spc="125" dirty="0">
                <a:solidFill>
                  <a:srgbClr val="212121"/>
                </a:solidFill>
                <a:latin typeface="Arial"/>
                <a:cs typeface="Arial"/>
              </a:rPr>
              <a:t>of </a:t>
            </a:r>
            <a:r>
              <a:rPr sz="3250" spc="110" dirty="0">
                <a:solidFill>
                  <a:srgbClr val="212121"/>
                </a:solidFill>
                <a:latin typeface="Arial"/>
                <a:cs typeface="Arial"/>
              </a:rPr>
              <a:t>service </a:t>
            </a:r>
            <a:r>
              <a:rPr sz="3250" spc="100" dirty="0">
                <a:solidFill>
                  <a:srgbClr val="212121"/>
                </a:solidFill>
                <a:latin typeface="Arial"/>
                <a:cs typeface="Arial"/>
              </a:rPr>
              <a:t>dog  </a:t>
            </a:r>
            <a:r>
              <a:rPr sz="3250" spc="150" dirty="0">
                <a:solidFill>
                  <a:srgbClr val="212121"/>
                </a:solidFill>
                <a:latin typeface="Arial"/>
                <a:cs typeface="Arial"/>
              </a:rPr>
              <a:t>meets </a:t>
            </a:r>
            <a:r>
              <a:rPr sz="3250" spc="125" dirty="0">
                <a:solidFill>
                  <a:srgbClr val="212121"/>
                </a:solidFill>
                <a:latin typeface="Arial"/>
                <a:cs typeface="Arial"/>
              </a:rPr>
              <a:t>these</a:t>
            </a:r>
            <a:r>
              <a:rPr sz="3250" spc="65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3250" spc="175" dirty="0">
                <a:solidFill>
                  <a:srgbClr val="212121"/>
                </a:solidFill>
                <a:latin typeface="Arial"/>
                <a:cs typeface="Arial"/>
              </a:rPr>
              <a:t>limitations</a:t>
            </a:r>
            <a:endParaRPr sz="3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1233" y="1985114"/>
            <a:ext cx="8533130" cy="0"/>
          </a:xfrm>
          <a:custGeom>
            <a:avLst/>
            <a:gdLst/>
            <a:ahLst/>
            <a:cxnLst/>
            <a:rect l="l" t="t" r="r" b="b"/>
            <a:pathLst>
              <a:path w="8533130">
                <a:moveTo>
                  <a:pt x="0" y="0"/>
                </a:moveTo>
                <a:lnTo>
                  <a:pt x="8532536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32621" y="713411"/>
            <a:ext cx="2516505" cy="55689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210"/>
              </a:spcBef>
            </a:pPr>
            <a:r>
              <a:rPr sz="1650" b="1" spc="10" dirty="0">
                <a:solidFill>
                  <a:srgbClr val="161F48"/>
                </a:solidFill>
                <a:latin typeface="Times New Roman"/>
                <a:cs typeface="Times New Roman"/>
              </a:rPr>
              <a:t>U.S. </a:t>
            </a:r>
            <a:r>
              <a:rPr sz="1650" b="1" spc="0" dirty="0">
                <a:solidFill>
                  <a:srgbClr val="161F48"/>
                </a:solidFill>
                <a:latin typeface="Times New Roman"/>
                <a:cs typeface="Times New Roman"/>
              </a:rPr>
              <a:t>Department </a:t>
            </a:r>
            <a:r>
              <a:rPr sz="1650" b="1" spc="15" dirty="0">
                <a:solidFill>
                  <a:srgbClr val="161F48"/>
                </a:solidFill>
                <a:latin typeface="Times New Roman"/>
                <a:cs typeface="Times New Roman"/>
              </a:rPr>
              <a:t>of</a:t>
            </a:r>
            <a:r>
              <a:rPr sz="1650" b="1" spc="-170" dirty="0">
                <a:solidFill>
                  <a:srgbClr val="161F48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61F48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5" dirty="0">
                <a:solidFill>
                  <a:srgbClr val="161F48"/>
                </a:solidFill>
                <a:latin typeface="Times New Roman"/>
                <a:cs typeface="Times New Roman"/>
              </a:rPr>
              <a:t>Civil Rights</a:t>
            </a:r>
            <a:r>
              <a:rPr sz="1650" spc="160" dirty="0">
                <a:solidFill>
                  <a:srgbClr val="161F48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61F48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8179" y="1249245"/>
            <a:ext cx="8952230" cy="5550535"/>
          </a:xfrm>
          <a:prstGeom prst="rect">
            <a:avLst/>
          </a:prstGeom>
        </p:spPr>
        <p:txBody>
          <a:bodyPr vert="horz" wrap="square" lIns="0" tIns="186055" rIns="0" bIns="0" rtlCol="0">
            <a:spAutoFit/>
          </a:bodyPr>
          <a:lstStyle/>
          <a:p>
            <a:pPr marL="3223260">
              <a:lnSpc>
                <a:spcPct val="100000"/>
              </a:lnSpc>
              <a:spcBef>
                <a:spcPts val="1465"/>
              </a:spcBef>
              <a:tabLst>
                <a:tab pos="4785995" algn="l"/>
                <a:tab pos="6409055" algn="l"/>
                <a:tab pos="7782559" algn="l"/>
              </a:tabLst>
            </a:pPr>
            <a:r>
              <a:rPr sz="2550" spc="-5" dirty="0">
                <a:solidFill>
                  <a:srgbClr val="1F1F1F"/>
                </a:solidFill>
                <a:latin typeface="Arial"/>
                <a:cs typeface="Arial"/>
              </a:rPr>
              <a:t>SERVICE	</a:t>
            </a:r>
            <a:r>
              <a:rPr sz="2550" spc="55" dirty="0">
                <a:solidFill>
                  <a:srgbClr val="1F1F1F"/>
                </a:solidFill>
                <a:latin typeface="Arial"/>
                <a:cs typeface="Arial"/>
              </a:rPr>
              <a:t>ANIMALS	</a:t>
            </a:r>
            <a:r>
              <a:rPr sz="2550" spc="135" dirty="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sz="2550" spc="3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10" dirty="0">
                <a:solidFill>
                  <a:srgbClr val="1F1F1F"/>
                </a:solidFill>
                <a:latin typeface="Arial"/>
                <a:cs typeface="Arial"/>
              </a:rPr>
              <a:t>the	</a:t>
            </a:r>
            <a:r>
              <a:rPr sz="2550" spc="5" dirty="0">
                <a:solidFill>
                  <a:srgbClr val="1F1F1F"/>
                </a:solidFill>
                <a:latin typeface="Arial"/>
                <a:cs typeface="Arial"/>
              </a:rPr>
              <a:t>ADA</a:t>
            </a:r>
            <a:endParaRPr sz="2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5"/>
              </a:spcBef>
              <a:tabLst>
                <a:tab pos="2636520" algn="l"/>
              </a:tabLst>
            </a:pPr>
            <a:r>
              <a:rPr sz="4100" spc="175" dirty="0">
                <a:solidFill>
                  <a:srgbClr val="1F1F1F"/>
                </a:solidFill>
                <a:latin typeface="Arial"/>
                <a:cs typeface="Arial"/>
              </a:rPr>
              <a:t>General:	</a:t>
            </a:r>
            <a:r>
              <a:rPr sz="4100" spc="185" dirty="0">
                <a:solidFill>
                  <a:srgbClr val="1F1F1F"/>
                </a:solidFill>
                <a:latin typeface="Arial"/>
                <a:cs typeface="Arial"/>
              </a:rPr>
              <a:t>Direct</a:t>
            </a:r>
            <a:r>
              <a:rPr sz="4100" spc="3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4100" spc="204" dirty="0">
                <a:solidFill>
                  <a:srgbClr val="1F1F1F"/>
                </a:solidFill>
                <a:latin typeface="Arial"/>
                <a:cs typeface="Arial"/>
              </a:rPr>
              <a:t>Threat</a:t>
            </a:r>
            <a:endParaRPr sz="4100">
              <a:latin typeface="Arial"/>
              <a:cs typeface="Arial"/>
            </a:endParaRPr>
          </a:p>
          <a:p>
            <a:pPr marL="969010" marR="441325" indent="-476250">
              <a:lnSpc>
                <a:spcPct val="99800"/>
              </a:lnSpc>
              <a:spcBef>
                <a:spcPts val="770"/>
              </a:spcBef>
              <a:buClr>
                <a:srgbClr val="C1382F"/>
              </a:buClr>
              <a:buSzPct val="127450"/>
              <a:buChar char="■"/>
              <a:tabLst>
                <a:tab pos="968375" algn="l"/>
                <a:tab pos="969010" algn="l"/>
                <a:tab pos="1844675" algn="l"/>
                <a:tab pos="2664460" algn="l"/>
                <a:tab pos="2908935" algn="l"/>
                <a:tab pos="3004185" algn="l"/>
                <a:tab pos="3307715" algn="l"/>
                <a:tab pos="3460750" algn="l"/>
                <a:tab pos="4137660" algn="l"/>
                <a:tab pos="5123180" algn="l"/>
                <a:tab pos="5169535" algn="l"/>
                <a:tab pos="5626100" algn="l"/>
                <a:tab pos="5930265" algn="l"/>
                <a:tab pos="6061710" algn="l"/>
                <a:tab pos="6785609" algn="l"/>
              </a:tabLst>
            </a:pPr>
            <a:r>
              <a:rPr sz="2550" spc="-35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2550" spc="1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35" dirty="0">
                <a:solidFill>
                  <a:srgbClr val="1F1F1F"/>
                </a:solidFill>
                <a:latin typeface="Arial"/>
                <a:cs typeface="Arial"/>
              </a:rPr>
              <a:t>direct</a:t>
            </a:r>
            <a:r>
              <a:rPr sz="2550" spc="3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85" dirty="0">
                <a:solidFill>
                  <a:srgbClr val="1F1F1F"/>
                </a:solidFill>
                <a:latin typeface="Arial"/>
                <a:cs typeface="Arial"/>
              </a:rPr>
              <a:t>threat	</a:t>
            </a:r>
            <a:r>
              <a:rPr sz="2550" spc="65" dirty="0">
                <a:solidFill>
                  <a:srgbClr val="1F1F1F"/>
                </a:solidFill>
                <a:latin typeface="Arial"/>
                <a:cs typeface="Arial"/>
              </a:rPr>
              <a:t>is</a:t>
            </a:r>
            <a:r>
              <a:rPr sz="2550" spc="2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-60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2550" spc="2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30" dirty="0">
                <a:solidFill>
                  <a:srgbClr val="1F1F1F"/>
                </a:solidFill>
                <a:latin typeface="Arial"/>
                <a:cs typeface="Arial"/>
              </a:rPr>
              <a:t>significant	</a:t>
            </a:r>
            <a:r>
              <a:rPr sz="2550" spc="140" dirty="0">
                <a:solidFill>
                  <a:srgbClr val="1F1F1F"/>
                </a:solidFill>
                <a:latin typeface="Arial"/>
                <a:cs typeface="Arial"/>
              </a:rPr>
              <a:t>risk </a:t>
            </a:r>
            <a:r>
              <a:rPr sz="2550" spc="204" dirty="0">
                <a:solidFill>
                  <a:srgbClr val="1F1F1F"/>
                </a:solidFill>
                <a:latin typeface="Arial"/>
                <a:cs typeface="Arial"/>
              </a:rPr>
              <a:t>that </a:t>
            </a: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cannot  </a:t>
            </a:r>
            <a:r>
              <a:rPr sz="2550" spc="105" dirty="0">
                <a:solidFill>
                  <a:srgbClr val="1F1F1F"/>
                </a:solidFill>
                <a:latin typeface="Arial"/>
                <a:cs typeface="Arial"/>
              </a:rPr>
              <a:t>be</a:t>
            </a:r>
            <a:r>
              <a:rPr sz="2550" spc="2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eliminated	or</a:t>
            </a:r>
            <a:r>
              <a:rPr sz="2550" spc="3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10" dirty="0">
                <a:solidFill>
                  <a:srgbClr val="1F1F1F"/>
                </a:solidFill>
                <a:latin typeface="Arial"/>
                <a:cs typeface="Arial"/>
              </a:rPr>
              <a:t>reduced		</a:t>
            </a:r>
            <a:r>
              <a:rPr sz="2550" spc="85" dirty="0">
                <a:solidFill>
                  <a:srgbClr val="1F1F1F"/>
                </a:solidFill>
                <a:latin typeface="Arial"/>
                <a:cs typeface="Arial"/>
              </a:rPr>
              <a:t>to	</a:t>
            </a:r>
            <a:r>
              <a:rPr sz="2550" spc="105" dirty="0">
                <a:solidFill>
                  <a:srgbClr val="1F1F1F"/>
                </a:solidFill>
                <a:latin typeface="Arial"/>
                <a:cs typeface="Arial"/>
              </a:rPr>
              <a:t>an </a:t>
            </a:r>
            <a:r>
              <a:rPr sz="2550" spc="110" dirty="0">
                <a:solidFill>
                  <a:srgbClr val="1F1F1F"/>
                </a:solidFill>
                <a:latin typeface="Arial"/>
                <a:cs typeface="Arial"/>
              </a:rPr>
              <a:t>acceptable  </a:t>
            </a:r>
            <a:r>
              <a:rPr sz="2550" spc="105" dirty="0">
                <a:solidFill>
                  <a:srgbClr val="1F1F1F"/>
                </a:solidFill>
                <a:latin typeface="Arial"/>
                <a:cs typeface="Arial"/>
              </a:rPr>
              <a:t>level	</a:t>
            </a:r>
            <a:r>
              <a:rPr sz="2550" spc="140" dirty="0">
                <a:solidFill>
                  <a:srgbClr val="1F1F1F"/>
                </a:solidFill>
                <a:latin typeface="Arial"/>
                <a:cs typeface="Arial"/>
              </a:rPr>
              <a:t>by</a:t>
            </a:r>
            <a:r>
              <a:rPr sz="2550" spc="3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25" dirty="0">
                <a:solidFill>
                  <a:srgbClr val="1F1F1F"/>
                </a:solidFill>
                <a:latin typeface="Arial"/>
                <a:cs typeface="Arial"/>
              </a:rPr>
              <a:t>the		</a:t>
            </a: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modification	</a:t>
            </a:r>
            <a:r>
              <a:rPr sz="2550" spc="140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2550" spc="2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10" dirty="0">
                <a:solidFill>
                  <a:srgbClr val="1F1F1F"/>
                </a:solidFill>
                <a:latin typeface="Arial"/>
                <a:cs typeface="Arial"/>
              </a:rPr>
              <a:t>its		</a:t>
            </a:r>
            <a:r>
              <a:rPr sz="2550" spc="100" dirty="0">
                <a:solidFill>
                  <a:srgbClr val="1F1F1F"/>
                </a:solidFill>
                <a:latin typeface="Arial"/>
                <a:cs typeface="Arial"/>
              </a:rPr>
              <a:t>policies,  </a:t>
            </a:r>
            <a:r>
              <a:rPr sz="2550" spc="125" dirty="0">
                <a:solidFill>
                  <a:srgbClr val="1F1F1F"/>
                </a:solidFill>
                <a:latin typeface="Arial"/>
                <a:cs typeface="Arial"/>
              </a:rPr>
              <a:t>practices,	</a:t>
            </a:r>
            <a:r>
              <a:rPr sz="2550" spc="130" dirty="0">
                <a:solidFill>
                  <a:srgbClr val="1F1F1F"/>
                </a:solidFill>
                <a:latin typeface="Arial"/>
                <a:cs typeface="Arial"/>
              </a:rPr>
              <a:t>or</a:t>
            </a:r>
            <a:r>
              <a:rPr sz="2550" spc="3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25" dirty="0">
                <a:solidFill>
                  <a:srgbClr val="1F1F1F"/>
                </a:solidFill>
                <a:latin typeface="Arial"/>
                <a:cs typeface="Arial"/>
              </a:rPr>
              <a:t>procedures,		</a:t>
            </a:r>
            <a:r>
              <a:rPr sz="2550" spc="114" dirty="0">
                <a:solidFill>
                  <a:srgbClr val="1F1F1F"/>
                </a:solidFill>
                <a:latin typeface="Arial"/>
                <a:cs typeface="Arial"/>
              </a:rPr>
              <a:t>or	</a:t>
            </a:r>
            <a:r>
              <a:rPr sz="2550" spc="140" dirty="0">
                <a:solidFill>
                  <a:srgbClr val="1F1F1F"/>
                </a:solidFill>
                <a:latin typeface="Arial"/>
                <a:cs typeface="Arial"/>
              </a:rPr>
              <a:t>by</a:t>
            </a:r>
            <a:r>
              <a:rPr sz="2550" spc="3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25" dirty="0">
                <a:solidFill>
                  <a:srgbClr val="1F1F1F"/>
                </a:solidFill>
                <a:latin typeface="Arial"/>
                <a:cs typeface="Arial"/>
              </a:rPr>
              <a:t>the	</a:t>
            </a:r>
            <a:r>
              <a:rPr sz="2550" spc="135" dirty="0">
                <a:solidFill>
                  <a:srgbClr val="1F1F1F"/>
                </a:solidFill>
                <a:latin typeface="Arial"/>
                <a:cs typeface="Arial"/>
              </a:rPr>
              <a:t>provision  </a:t>
            </a:r>
            <a:r>
              <a:rPr sz="2550" spc="130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2550" spc="2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35" dirty="0">
                <a:solidFill>
                  <a:srgbClr val="1F1F1F"/>
                </a:solidFill>
                <a:latin typeface="Arial"/>
                <a:cs typeface="Arial"/>
              </a:rPr>
              <a:t>auxiliary	</a:t>
            </a:r>
            <a:r>
              <a:rPr sz="2550" spc="100" dirty="0">
                <a:solidFill>
                  <a:srgbClr val="1F1F1F"/>
                </a:solidFill>
                <a:latin typeface="Arial"/>
                <a:cs typeface="Arial"/>
              </a:rPr>
              <a:t>aids</a:t>
            </a:r>
            <a:r>
              <a:rPr sz="2550" spc="3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1F1F1F"/>
                </a:solidFill>
                <a:latin typeface="Arial"/>
                <a:cs typeface="Arial"/>
              </a:rPr>
              <a:t>or	services.</a:t>
            </a:r>
            <a:endParaRPr sz="2550">
              <a:latin typeface="Arial"/>
              <a:cs typeface="Arial"/>
            </a:endParaRPr>
          </a:p>
          <a:p>
            <a:pPr marL="968375" marR="753110" indent="-475615">
              <a:lnSpc>
                <a:spcPct val="100299"/>
              </a:lnSpc>
              <a:spcBef>
                <a:spcPts val="610"/>
              </a:spcBef>
              <a:buClr>
                <a:srgbClr val="C1382F"/>
              </a:buClr>
              <a:buSzPct val="127450"/>
              <a:buChar char="■"/>
              <a:tabLst>
                <a:tab pos="954405" algn="l"/>
                <a:tab pos="955040" algn="l"/>
                <a:tab pos="2105660" algn="l"/>
                <a:tab pos="2765425" algn="l"/>
                <a:tab pos="3286760" algn="l"/>
                <a:tab pos="3670935" algn="l"/>
                <a:tab pos="5256530" algn="l"/>
                <a:tab pos="6564630" algn="l"/>
                <a:tab pos="6730365" algn="l"/>
                <a:tab pos="7617459" algn="l"/>
              </a:tabLst>
            </a:pPr>
            <a:r>
              <a:rPr sz="2550" spc="110" dirty="0">
                <a:solidFill>
                  <a:srgbClr val="1F1F1F"/>
                </a:solidFill>
                <a:latin typeface="Arial"/>
                <a:cs typeface="Arial"/>
              </a:rPr>
              <a:t>The</a:t>
            </a:r>
            <a:r>
              <a:rPr sz="2550" spc="3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1F1F1F"/>
                </a:solidFill>
                <a:latin typeface="Arial"/>
                <a:cs typeface="Arial"/>
              </a:rPr>
              <a:t>public	</a:t>
            </a:r>
            <a:r>
              <a:rPr sz="2550" spc="160" dirty="0">
                <a:solidFill>
                  <a:srgbClr val="1F1F1F"/>
                </a:solidFill>
                <a:latin typeface="Arial"/>
                <a:cs typeface="Arial"/>
              </a:rPr>
              <a:t>accommodation's </a:t>
            </a:r>
            <a:r>
              <a:rPr sz="2550" spc="165" dirty="0">
                <a:solidFill>
                  <a:srgbClr val="1F1F1F"/>
                </a:solidFill>
                <a:latin typeface="Arial"/>
                <a:cs typeface="Arial"/>
              </a:rPr>
              <a:t>determination  </a:t>
            </a:r>
            <a:r>
              <a:rPr sz="2550" spc="204" dirty="0">
                <a:solidFill>
                  <a:srgbClr val="1F1F1F"/>
                </a:solidFill>
                <a:latin typeface="Arial"/>
                <a:cs typeface="Arial"/>
              </a:rPr>
              <a:t>that</a:t>
            </a:r>
            <a:r>
              <a:rPr sz="2550" spc="29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-30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2550" spc="2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05" dirty="0">
                <a:solidFill>
                  <a:srgbClr val="1F1F1F"/>
                </a:solidFill>
                <a:latin typeface="Arial"/>
                <a:cs typeface="Arial"/>
              </a:rPr>
              <a:t>person	</a:t>
            </a:r>
            <a:r>
              <a:rPr sz="2550" spc="75" dirty="0">
                <a:solidFill>
                  <a:srgbClr val="1F1F1F"/>
                </a:solidFill>
                <a:latin typeface="Arial"/>
                <a:cs typeface="Arial"/>
              </a:rPr>
              <a:t>poses </a:t>
            </a:r>
            <a:r>
              <a:rPr sz="2550" spc="-30" dirty="0">
                <a:solidFill>
                  <a:srgbClr val="1F1F1F"/>
                </a:solidFill>
                <a:latin typeface="Arial"/>
                <a:cs typeface="Arial"/>
              </a:rPr>
              <a:t>a </a:t>
            </a:r>
            <a:r>
              <a:rPr sz="2550" spc="135" dirty="0">
                <a:solidFill>
                  <a:srgbClr val="1F1F1F"/>
                </a:solidFill>
                <a:latin typeface="Arial"/>
                <a:cs typeface="Arial"/>
              </a:rPr>
              <a:t>direct </a:t>
            </a:r>
            <a:r>
              <a:rPr sz="2550" spc="185" dirty="0">
                <a:solidFill>
                  <a:srgbClr val="1F1F1F"/>
                </a:solidFill>
                <a:latin typeface="Arial"/>
                <a:cs typeface="Arial"/>
              </a:rPr>
              <a:t>threat to </a:t>
            </a:r>
            <a:r>
              <a:rPr sz="2550" spc="200" dirty="0">
                <a:solidFill>
                  <a:srgbClr val="1F1F1F"/>
                </a:solidFill>
                <a:latin typeface="Arial"/>
                <a:cs typeface="Arial"/>
              </a:rPr>
              <a:t>the  </a:t>
            </a:r>
            <a:r>
              <a:rPr sz="2550" spc="140" dirty="0">
                <a:solidFill>
                  <a:srgbClr val="1F1F1F"/>
                </a:solidFill>
                <a:latin typeface="Arial"/>
                <a:cs typeface="Arial"/>
              </a:rPr>
              <a:t>health	or</a:t>
            </a:r>
            <a:r>
              <a:rPr sz="2550" spc="3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30" dirty="0">
                <a:solidFill>
                  <a:srgbClr val="1F1F1F"/>
                </a:solidFill>
                <a:latin typeface="Arial"/>
                <a:cs typeface="Arial"/>
              </a:rPr>
              <a:t>safety	</a:t>
            </a:r>
            <a:r>
              <a:rPr sz="2550" spc="125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2550" spc="2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others	</a:t>
            </a:r>
            <a:r>
              <a:rPr sz="2550" spc="200" dirty="0">
                <a:solidFill>
                  <a:srgbClr val="1F1F1F"/>
                </a:solidFill>
                <a:latin typeface="Arial"/>
                <a:cs typeface="Arial"/>
              </a:rPr>
              <a:t>may</a:t>
            </a:r>
            <a:r>
              <a:rPr sz="2550" spc="30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not	</a:t>
            </a:r>
            <a:r>
              <a:rPr sz="2550" spc="105" dirty="0">
                <a:solidFill>
                  <a:srgbClr val="1F1F1F"/>
                </a:solidFill>
                <a:latin typeface="Arial"/>
                <a:cs typeface="Arial"/>
              </a:rPr>
              <a:t>be </a:t>
            </a:r>
            <a:r>
              <a:rPr sz="2550" spc="85" dirty="0">
                <a:solidFill>
                  <a:srgbClr val="1F1F1F"/>
                </a:solidFill>
                <a:latin typeface="Arial"/>
                <a:cs typeface="Arial"/>
              </a:rPr>
              <a:t>based  </a:t>
            </a:r>
            <a:r>
              <a:rPr sz="2550" spc="125" dirty="0">
                <a:solidFill>
                  <a:srgbClr val="1F1F1F"/>
                </a:solidFill>
                <a:latin typeface="Arial"/>
                <a:cs typeface="Arial"/>
              </a:rPr>
              <a:t>on </a:t>
            </a:r>
            <a:r>
              <a:rPr sz="2550" spc="140" dirty="0">
                <a:solidFill>
                  <a:srgbClr val="1F1F1F"/>
                </a:solidFill>
                <a:latin typeface="Arial"/>
                <a:cs typeface="Arial"/>
              </a:rPr>
              <a:t>generalizations</a:t>
            </a:r>
            <a:r>
              <a:rPr sz="2550" spc="43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40" dirty="0">
                <a:solidFill>
                  <a:srgbClr val="1F1F1F"/>
                </a:solidFill>
                <a:latin typeface="Arial"/>
                <a:cs typeface="Arial"/>
              </a:rPr>
              <a:t>or</a:t>
            </a:r>
            <a:r>
              <a:rPr sz="2550" spc="3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140" dirty="0">
                <a:solidFill>
                  <a:srgbClr val="1F1F1F"/>
                </a:solidFill>
                <a:latin typeface="Arial"/>
                <a:cs typeface="Arial"/>
              </a:rPr>
              <a:t>stereotypes	</a:t>
            </a:r>
            <a:r>
              <a:rPr sz="2550" spc="155" dirty="0">
                <a:solidFill>
                  <a:srgbClr val="1F1F1F"/>
                </a:solidFill>
                <a:latin typeface="Arial"/>
                <a:cs typeface="Arial"/>
              </a:rPr>
              <a:t>about	</a:t>
            </a:r>
            <a:r>
              <a:rPr sz="2550" spc="150" dirty="0">
                <a:solidFill>
                  <a:srgbClr val="1F1F1F"/>
                </a:solidFill>
                <a:latin typeface="Arial"/>
                <a:cs typeface="Arial"/>
              </a:rPr>
              <a:t>the</a:t>
            </a:r>
            <a:endParaRPr sz="2550">
              <a:latin typeface="Arial"/>
              <a:cs typeface="Arial"/>
            </a:endParaRPr>
          </a:p>
          <a:p>
            <a:pPr marL="82550">
              <a:lnSpc>
                <a:spcPts val="3030"/>
              </a:lnSpc>
              <a:tabLst>
                <a:tab pos="967740" algn="l"/>
                <a:tab pos="2171700" algn="l"/>
                <a:tab pos="2600960" algn="l"/>
                <a:tab pos="2908935" algn="l"/>
                <a:tab pos="4588510" algn="l"/>
                <a:tab pos="8938895" algn="l"/>
              </a:tabLst>
            </a:pPr>
            <a:r>
              <a:rPr sz="2550" u="sng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2550" u="sng" spc="125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effects	of	</a:t>
            </a:r>
            <a:r>
              <a:rPr sz="2550" u="sng" spc="-60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	</a:t>
            </a:r>
            <a:r>
              <a:rPr sz="2550" u="sng" spc="150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particular	</a:t>
            </a:r>
            <a:r>
              <a:rPr sz="2550" u="sng" spc="125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disability	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1233" y="1982060"/>
            <a:ext cx="8533130" cy="0"/>
          </a:xfrm>
          <a:custGeom>
            <a:avLst/>
            <a:gdLst/>
            <a:ahLst/>
            <a:cxnLst/>
            <a:rect l="l" t="t" r="r" b="b"/>
            <a:pathLst>
              <a:path w="8533130">
                <a:moveTo>
                  <a:pt x="0" y="0"/>
                </a:moveTo>
                <a:lnTo>
                  <a:pt x="8532536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32857" y="709571"/>
            <a:ext cx="2516505" cy="5568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240"/>
              </a:spcBef>
            </a:pPr>
            <a:r>
              <a:rPr sz="1650" b="1" spc="5" dirty="0">
                <a:solidFill>
                  <a:srgbClr val="161C48"/>
                </a:solidFill>
                <a:latin typeface="Times New Roman"/>
                <a:cs typeface="Times New Roman"/>
              </a:rPr>
              <a:t>U.S. Department </a:t>
            </a:r>
            <a:r>
              <a:rPr sz="1650" b="1" spc="15" dirty="0">
                <a:solidFill>
                  <a:srgbClr val="161C48"/>
                </a:solidFill>
                <a:latin typeface="Times New Roman"/>
                <a:cs typeface="Times New Roman"/>
              </a:rPr>
              <a:t>of</a:t>
            </a:r>
            <a:r>
              <a:rPr sz="1650" b="1" spc="-204" dirty="0">
                <a:solidFill>
                  <a:srgbClr val="161C48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61C48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600" spc="25" dirty="0">
                <a:solidFill>
                  <a:srgbClr val="161C48"/>
                </a:solidFill>
                <a:latin typeface="Times New Roman"/>
                <a:cs typeface="Times New Roman"/>
              </a:rPr>
              <a:t>Civil Rights</a:t>
            </a:r>
            <a:r>
              <a:rPr sz="1600" spc="185" dirty="0">
                <a:solidFill>
                  <a:srgbClr val="161C48"/>
                </a:solidFill>
                <a:latin typeface="Times New Roman"/>
                <a:cs typeface="Times New Roman"/>
              </a:rPr>
              <a:t> </a:t>
            </a:r>
            <a:r>
              <a:rPr sz="1600" spc="25" dirty="0">
                <a:solidFill>
                  <a:srgbClr val="161C48"/>
                </a:solidFill>
                <a:latin typeface="Times New Roman"/>
                <a:cs typeface="Times New Roman"/>
              </a:rPr>
              <a:t>Division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8533" y="1228338"/>
            <a:ext cx="8878570" cy="5618480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3152775">
              <a:lnSpc>
                <a:spcPct val="100000"/>
              </a:lnSpc>
              <a:spcBef>
                <a:spcPts val="1505"/>
              </a:spcBef>
              <a:tabLst>
                <a:tab pos="4715510" algn="l"/>
                <a:tab pos="6338570" algn="l"/>
                <a:tab pos="7712075" algn="l"/>
              </a:tabLst>
            </a:pPr>
            <a:r>
              <a:rPr sz="2550" spc="-5" dirty="0">
                <a:solidFill>
                  <a:srgbClr val="1F1F1F"/>
                </a:solidFill>
                <a:latin typeface="Arial"/>
                <a:cs typeface="Arial"/>
              </a:rPr>
              <a:t>SERVICE	</a:t>
            </a:r>
            <a:r>
              <a:rPr sz="2550" spc="55" dirty="0">
                <a:solidFill>
                  <a:srgbClr val="1F1F1F"/>
                </a:solidFill>
                <a:latin typeface="Arial"/>
                <a:cs typeface="Arial"/>
              </a:rPr>
              <a:t>ANIMALS	</a:t>
            </a:r>
            <a:r>
              <a:rPr sz="2650" spc="65" dirty="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sz="2650" spc="3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50" spc="50" dirty="0">
                <a:solidFill>
                  <a:srgbClr val="1F1F1F"/>
                </a:solidFill>
                <a:latin typeface="Arial"/>
                <a:cs typeface="Arial"/>
              </a:rPr>
              <a:t>the	</a:t>
            </a:r>
            <a:r>
              <a:rPr sz="2550" spc="25" dirty="0">
                <a:solidFill>
                  <a:srgbClr val="1F1F1F"/>
                </a:solidFill>
                <a:latin typeface="Arial"/>
                <a:cs typeface="Arial"/>
              </a:rPr>
              <a:t>ADA</a:t>
            </a:r>
            <a:endParaRPr sz="2550">
              <a:latin typeface="Arial"/>
              <a:cs typeface="Arial"/>
            </a:endParaRPr>
          </a:p>
          <a:p>
            <a:pPr marL="29845">
              <a:lnSpc>
                <a:spcPts val="4050"/>
              </a:lnSpc>
              <a:spcBef>
                <a:spcPts val="2175"/>
              </a:spcBef>
            </a:pPr>
            <a:r>
              <a:rPr sz="4100" spc="215" dirty="0">
                <a:solidFill>
                  <a:srgbClr val="1F1F1F"/>
                </a:solidFill>
                <a:latin typeface="Arial"/>
                <a:cs typeface="Arial"/>
              </a:rPr>
              <a:t>Other</a:t>
            </a:r>
            <a:r>
              <a:rPr sz="4100" spc="5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4100" spc="85" dirty="0">
                <a:solidFill>
                  <a:srgbClr val="1F1F1F"/>
                </a:solidFill>
                <a:latin typeface="Arial"/>
                <a:cs typeface="Arial"/>
              </a:rPr>
              <a:t>issues</a:t>
            </a:r>
            <a:endParaRPr sz="4100">
              <a:latin typeface="Arial"/>
              <a:cs typeface="Arial"/>
            </a:endParaRPr>
          </a:p>
          <a:p>
            <a:pPr marL="861694" indent="-517525">
              <a:lnSpc>
                <a:spcPts val="5060"/>
              </a:lnSpc>
              <a:buClr>
                <a:srgbClr val="BF362A"/>
              </a:buClr>
              <a:buSzPct val="160937"/>
              <a:buChar char="□"/>
              <a:tabLst>
                <a:tab pos="862330" algn="l"/>
                <a:tab pos="2463165" algn="l"/>
                <a:tab pos="4174490" algn="l"/>
                <a:tab pos="5754370" algn="l"/>
                <a:tab pos="6659880" algn="l"/>
              </a:tabLst>
            </a:pPr>
            <a:r>
              <a:rPr sz="3200" spc="150" dirty="0">
                <a:solidFill>
                  <a:srgbClr val="1F1F1F"/>
                </a:solidFill>
                <a:latin typeface="Arial"/>
                <a:cs typeface="Arial"/>
              </a:rPr>
              <a:t>Cannot	</a:t>
            </a:r>
            <a:r>
              <a:rPr sz="3200" spc="130" dirty="0">
                <a:solidFill>
                  <a:srgbClr val="1F1F1F"/>
                </a:solidFill>
                <a:latin typeface="Arial"/>
                <a:cs typeface="Arial"/>
              </a:rPr>
              <a:t>exclude	</a:t>
            </a:r>
            <a:r>
              <a:rPr sz="3200" spc="125" dirty="0">
                <a:solidFill>
                  <a:srgbClr val="1F1F1F"/>
                </a:solidFill>
                <a:latin typeface="Arial"/>
                <a:cs typeface="Arial"/>
              </a:rPr>
              <a:t>service	</a:t>
            </a:r>
            <a:r>
              <a:rPr sz="3200" spc="135" dirty="0">
                <a:solidFill>
                  <a:srgbClr val="1F1F1F"/>
                </a:solidFill>
                <a:latin typeface="Arial"/>
                <a:cs typeface="Arial"/>
              </a:rPr>
              <a:t>dog	</a:t>
            </a:r>
            <a:r>
              <a:rPr sz="3200" spc="100" dirty="0">
                <a:solidFill>
                  <a:srgbClr val="1F1F1F"/>
                </a:solidFill>
                <a:latin typeface="Arial"/>
                <a:cs typeface="Arial"/>
              </a:rPr>
              <a:t>because</a:t>
            </a:r>
            <a:endParaRPr sz="3200">
              <a:latin typeface="Arial"/>
              <a:cs typeface="Arial"/>
            </a:endParaRPr>
          </a:p>
          <a:p>
            <a:pPr marL="865505" algn="just">
              <a:lnSpc>
                <a:spcPts val="3645"/>
              </a:lnSpc>
            </a:pPr>
            <a:r>
              <a:rPr sz="3250" spc="125" dirty="0">
                <a:solidFill>
                  <a:srgbClr val="1F1F1F"/>
                </a:solidFill>
                <a:latin typeface="Arial"/>
                <a:cs typeface="Arial"/>
              </a:rPr>
              <a:t>of </a:t>
            </a:r>
            <a:r>
              <a:rPr sz="3250" spc="140" dirty="0">
                <a:solidFill>
                  <a:srgbClr val="1F1F1F"/>
                </a:solidFill>
                <a:latin typeface="Arial"/>
                <a:cs typeface="Arial"/>
              </a:rPr>
              <a:t>the </a:t>
            </a:r>
            <a:r>
              <a:rPr sz="3250" spc="125" dirty="0">
                <a:solidFill>
                  <a:srgbClr val="1F1F1F"/>
                </a:solidFill>
                <a:latin typeface="Arial"/>
                <a:cs typeface="Arial"/>
              </a:rPr>
              <a:t>allergies </a:t>
            </a:r>
            <a:r>
              <a:rPr sz="3250" spc="135" dirty="0">
                <a:solidFill>
                  <a:srgbClr val="1F1F1F"/>
                </a:solidFill>
                <a:latin typeface="Arial"/>
                <a:cs typeface="Arial"/>
              </a:rPr>
              <a:t>or </a:t>
            </a:r>
            <a:r>
              <a:rPr sz="3250" spc="125" dirty="0">
                <a:solidFill>
                  <a:srgbClr val="1F1F1F"/>
                </a:solidFill>
                <a:latin typeface="Arial"/>
                <a:cs typeface="Arial"/>
              </a:rPr>
              <a:t>religious </a:t>
            </a:r>
            <a:r>
              <a:rPr sz="3250" spc="110" dirty="0">
                <a:solidFill>
                  <a:srgbClr val="1F1F1F"/>
                </a:solidFill>
                <a:latin typeface="Arial"/>
                <a:cs typeface="Arial"/>
              </a:rPr>
              <a:t>beliefs</a:t>
            </a:r>
            <a:r>
              <a:rPr sz="3250" spc="6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50" spc="125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endParaRPr sz="3250">
              <a:latin typeface="Arial"/>
              <a:cs typeface="Arial"/>
            </a:endParaRPr>
          </a:p>
          <a:p>
            <a:pPr marL="862965" marR="193040" indent="2540" algn="just">
              <a:lnSpc>
                <a:spcPct val="99900"/>
              </a:lnSpc>
            </a:pPr>
            <a:r>
              <a:rPr sz="3200" spc="200" dirty="0">
                <a:solidFill>
                  <a:srgbClr val="1F1F1F"/>
                </a:solidFill>
                <a:latin typeface="Arial"/>
                <a:cs typeface="Arial"/>
              </a:rPr>
              <a:t>others, </a:t>
            </a:r>
            <a:r>
              <a:rPr sz="3200" spc="160" dirty="0">
                <a:solidFill>
                  <a:srgbClr val="1F1F1F"/>
                </a:solidFill>
                <a:latin typeface="Arial"/>
                <a:cs typeface="Arial"/>
              </a:rPr>
              <a:t>including </a:t>
            </a:r>
            <a:r>
              <a:rPr sz="3200" spc="175" dirty="0">
                <a:solidFill>
                  <a:srgbClr val="1F1F1F"/>
                </a:solidFill>
                <a:latin typeface="Arial"/>
                <a:cs typeface="Arial"/>
              </a:rPr>
              <a:t>employees, </a:t>
            </a:r>
            <a:r>
              <a:rPr sz="3200" spc="155" dirty="0">
                <a:solidFill>
                  <a:srgbClr val="1F1F1F"/>
                </a:solidFill>
                <a:latin typeface="Arial"/>
                <a:cs typeface="Arial"/>
              </a:rPr>
              <a:t>but </a:t>
            </a:r>
            <a:r>
              <a:rPr sz="3200" spc="210" dirty="0">
                <a:solidFill>
                  <a:srgbClr val="1F1F1F"/>
                </a:solidFill>
                <a:latin typeface="Arial"/>
                <a:cs typeface="Arial"/>
              </a:rPr>
              <a:t>may  </a:t>
            </a:r>
            <a:r>
              <a:rPr sz="3200" spc="130" dirty="0">
                <a:solidFill>
                  <a:srgbClr val="1F1F1F"/>
                </a:solidFill>
                <a:latin typeface="Arial"/>
                <a:cs typeface="Arial"/>
              </a:rPr>
              <a:t>consider </a:t>
            </a:r>
            <a:r>
              <a:rPr sz="3200" spc="150" dirty="0">
                <a:solidFill>
                  <a:srgbClr val="1F1F1F"/>
                </a:solidFill>
                <a:latin typeface="Arial"/>
                <a:cs typeface="Arial"/>
              </a:rPr>
              <a:t>these </a:t>
            </a:r>
            <a:r>
              <a:rPr sz="3200" spc="80" dirty="0">
                <a:solidFill>
                  <a:srgbClr val="1F1F1F"/>
                </a:solidFill>
                <a:latin typeface="Arial"/>
                <a:cs typeface="Arial"/>
              </a:rPr>
              <a:t>issues </a:t>
            </a:r>
            <a:r>
              <a:rPr sz="3200" spc="65" dirty="0">
                <a:solidFill>
                  <a:srgbClr val="1F1F1F"/>
                </a:solidFill>
                <a:latin typeface="Arial"/>
                <a:cs typeface="Arial"/>
              </a:rPr>
              <a:t>in </a:t>
            </a:r>
            <a:r>
              <a:rPr sz="3200" spc="150" dirty="0">
                <a:solidFill>
                  <a:srgbClr val="1F1F1F"/>
                </a:solidFill>
                <a:latin typeface="Arial"/>
                <a:cs typeface="Arial"/>
              </a:rPr>
              <a:t>how </a:t>
            </a:r>
            <a:r>
              <a:rPr sz="3200" spc="55" dirty="0">
                <a:solidFill>
                  <a:srgbClr val="1F1F1F"/>
                </a:solidFill>
                <a:latin typeface="Arial"/>
                <a:cs typeface="Arial"/>
              </a:rPr>
              <a:t>access </a:t>
            </a:r>
            <a:r>
              <a:rPr sz="3200" spc="80" dirty="0">
                <a:solidFill>
                  <a:srgbClr val="1F1F1F"/>
                </a:solidFill>
                <a:latin typeface="Arial"/>
                <a:cs typeface="Arial"/>
              </a:rPr>
              <a:t>is  </a:t>
            </a:r>
            <a:r>
              <a:rPr sz="3200" spc="175" dirty="0">
                <a:solidFill>
                  <a:srgbClr val="1F1F1F"/>
                </a:solidFill>
                <a:latin typeface="Arial"/>
                <a:cs typeface="Arial"/>
              </a:rPr>
              <a:t>provided</a:t>
            </a:r>
            <a:endParaRPr sz="3200">
              <a:latin typeface="Arial"/>
              <a:cs typeface="Arial"/>
            </a:endParaRPr>
          </a:p>
          <a:p>
            <a:pPr marL="863600" indent="-522605">
              <a:lnSpc>
                <a:spcPts val="4200"/>
              </a:lnSpc>
              <a:buClr>
                <a:srgbClr val="BF362A"/>
              </a:buClr>
              <a:buSzPct val="160937"/>
              <a:buChar char="□"/>
              <a:tabLst>
                <a:tab pos="864235" algn="l"/>
                <a:tab pos="3602990" algn="l"/>
                <a:tab pos="5686425" algn="l"/>
                <a:tab pos="7212965" algn="l"/>
              </a:tabLst>
            </a:pPr>
            <a:r>
              <a:rPr sz="3200" spc="55" dirty="0">
                <a:solidFill>
                  <a:srgbClr val="1F1F1F"/>
                </a:solidFill>
                <a:latin typeface="Arial"/>
                <a:cs typeface="Arial"/>
              </a:rPr>
              <a:t>No</a:t>
            </a:r>
            <a:r>
              <a:rPr sz="3200" spc="29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00" spc="140" dirty="0">
                <a:solidFill>
                  <a:srgbClr val="1F1F1F"/>
                </a:solidFill>
                <a:latin typeface="Arial"/>
                <a:cs typeface="Arial"/>
              </a:rPr>
              <a:t>exclusion	</a:t>
            </a:r>
            <a:r>
              <a:rPr sz="3200" spc="125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3200" spc="29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00" spc="175" dirty="0">
                <a:solidFill>
                  <a:srgbClr val="1F1F1F"/>
                </a:solidFill>
                <a:latin typeface="Arial"/>
                <a:cs typeface="Arial"/>
              </a:rPr>
              <a:t>certain	</a:t>
            </a:r>
            <a:r>
              <a:rPr sz="3200" spc="135" dirty="0">
                <a:solidFill>
                  <a:srgbClr val="1F1F1F"/>
                </a:solidFill>
                <a:latin typeface="Arial"/>
                <a:cs typeface="Arial"/>
              </a:rPr>
              <a:t>breeds	</a:t>
            </a:r>
            <a:r>
              <a:rPr sz="3200" spc="110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3200" spc="3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00" spc="110" dirty="0">
                <a:solidFill>
                  <a:srgbClr val="1F1F1F"/>
                </a:solidFill>
                <a:latin typeface="Arial"/>
                <a:cs typeface="Arial"/>
              </a:rPr>
              <a:t>dogs</a:t>
            </a:r>
            <a:endParaRPr sz="3200">
              <a:latin typeface="Arial"/>
              <a:cs typeface="Arial"/>
            </a:endParaRPr>
          </a:p>
          <a:p>
            <a:pPr marL="859155" indent="-520700">
              <a:lnSpc>
                <a:spcPts val="5185"/>
              </a:lnSpc>
              <a:buClr>
                <a:srgbClr val="BF362A"/>
              </a:buClr>
              <a:buSzPct val="158461"/>
              <a:buChar char="□"/>
              <a:tabLst>
                <a:tab pos="859790" algn="l"/>
                <a:tab pos="1828164" algn="l"/>
                <a:tab pos="2634615" algn="l"/>
                <a:tab pos="4491990" algn="l"/>
                <a:tab pos="5052695" algn="l"/>
              </a:tabLst>
            </a:pPr>
            <a:r>
              <a:rPr sz="3250" spc="90" dirty="0">
                <a:solidFill>
                  <a:srgbClr val="1F1F1F"/>
                </a:solidFill>
                <a:latin typeface="Arial"/>
                <a:cs typeface="Arial"/>
              </a:rPr>
              <a:t>Dog	</a:t>
            </a:r>
            <a:r>
              <a:rPr sz="3250" spc="65" dirty="0">
                <a:solidFill>
                  <a:srgbClr val="1F1F1F"/>
                </a:solidFill>
                <a:latin typeface="Arial"/>
                <a:cs typeface="Arial"/>
              </a:rPr>
              <a:t>not	</a:t>
            </a:r>
            <a:r>
              <a:rPr sz="3250" spc="155" dirty="0">
                <a:solidFill>
                  <a:srgbClr val="1F1F1F"/>
                </a:solidFill>
                <a:latin typeface="Arial"/>
                <a:cs typeface="Arial"/>
              </a:rPr>
              <a:t>required	</a:t>
            </a:r>
            <a:r>
              <a:rPr sz="3250" spc="140" dirty="0">
                <a:solidFill>
                  <a:srgbClr val="1F1F1F"/>
                </a:solidFill>
                <a:latin typeface="Arial"/>
                <a:cs typeface="Arial"/>
              </a:rPr>
              <a:t>to	</a:t>
            </a:r>
            <a:r>
              <a:rPr sz="3250" spc="114" dirty="0">
                <a:solidFill>
                  <a:srgbClr val="1F1F1F"/>
                </a:solidFill>
                <a:latin typeface="Arial"/>
                <a:cs typeface="Arial"/>
              </a:rPr>
              <a:t>wear </a:t>
            </a:r>
            <a:r>
              <a:rPr sz="3250" spc="185" dirty="0">
                <a:solidFill>
                  <a:srgbClr val="1F1F1F"/>
                </a:solidFill>
                <a:latin typeface="Arial"/>
                <a:cs typeface="Arial"/>
              </a:rPr>
              <a:t>vest,</a:t>
            </a:r>
            <a:r>
              <a:rPr sz="3250" spc="5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50" spc="165" dirty="0">
                <a:solidFill>
                  <a:srgbClr val="1F1F1F"/>
                </a:solidFill>
                <a:latin typeface="Arial"/>
                <a:cs typeface="Arial"/>
              </a:rPr>
              <a:t>patch,</a:t>
            </a:r>
            <a:endParaRPr sz="3250">
              <a:latin typeface="Arial"/>
              <a:cs typeface="Arial"/>
            </a:endParaRPr>
          </a:p>
          <a:p>
            <a:pPr marL="12700">
              <a:lnSpc>
                <a:spcPts val="3625"/>
              </a:lnSpc>
              <a:tabLst>
                <a:tab pos="865505" algn="l"/>
                <a:tab pos="1428115" algn="l"/>
                <a:tab pos="2957830" algn="l"/>
                <a:tab pos="8865235" algn="l"/>
              </a:tabLst>
            </a:pPr>
            <a:r>
              <a:rPr sz="3200" u="sng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3200" u="sng" spc="165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or	</a:t>
            </a:r>
            <a:r>
              <a:rPr sz="3200" u="sng" spc="-85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SQecial	</a:t>
            </a:r>
            <a:r>
              <a:rPr sz="3200" u="sng" spc="135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harness	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6820" y="1982060"/>
            <a:ext cx="8533130" cy="0"/>
          </a:xfrm>
          <a:custGeom>
            <a:avLst/>
            <a:gdLst/>
            <a:ahLst/>
            <a:cxnLst/>
            <a:rect l="l" t="t" r="r" b="b"/>
            <a:pathLst>
              <a:path w="8533130">
                <a:moveTo>
                  <a:pt x="0" y="0"/>
                </a:moveTo>
                <a:lnTo>
                  <a:pt x="8532536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08207" y="716467"/>
            <a:ext cx="7240270" cy="112204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210"/>
              </a:spcBef>
            </a:pPr>
            <a:r>
              <a:rPr sz="1650" b="1" spc="5" dirty="0">
                <a:solidFill>
                  <a:srgbClr val="131C46"/>
                </a:solidFill>
                <a:latin typeface="Times New Roman"/>
                <a:cs typeface="Times New Roman"/>
              </a:rPr>
              <a:t>U.S. Department of</a:t>
            </a:r>
            <a:r>
              <a:rPr sz="1650" b="1" spc="-190" dirty="0">
                <a:solidFill>
                  <a:srgbClr val="131C46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31C46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10" dirty="0">
                <a:solidFill>
                  <a:srgbClr val="131C46"/>
                </a:solidFill>
                <a:latin typeface="Times New Roman"/>
                <a:cs typeface="Times New Roman"/>
              </a:rPr>
              <a:t>Civil Rights</a:t>
            </a:r>
            <a:r>
              <a:rPr sz="1650" spc="114" dirty="0">
                <a:solidFill>
                  <a:srgbClr val="131C46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31C46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  <a:p>
            <a:pPr marL="1988820">
              <a:lnSpc>
                <a:spcPct val="100000"/>
              </a:lnSpc>
              <a:spcBef>
                <a:spcPts val="1330"/>
              </a:spcBef>
              <a:tabLst>
                <a:tab pos="3554729" algn="l"/>
                <a:tab pos="5177790" algn="l"/>
                <a:tab pos="6548120" algn="l"/>
              </a:tabLst>
            </a:pPr>
            <a:r>
              <a:rPr sz="2500" spc="25" dirty="0">
                <a:solidFill>
                  <a:srgbClr val="1F1F1F"/>
                </a:solidFill>
                <a:latin typeface="Arial"/>
                <a:cs typeface="Arial"/>
              </a:rPr>
              <a:t>SERVIC</a:t>
            </a:r>
            <a:r>
              <a:rPr sz="2500" spc="30" dirty="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500" spc="85" dirty="0">
                <a:solidFill>
                  <a:srgbClr val="1F1F1F"/>
                </a:solidFill>
                <a:latin typeface="Arial"/>
                <a:cs typeface="Arial"/>
              </a:rPr>
              <a:t>ANIMAL</a:t>
            </a:r>
            <a:r>
              <a:rPr sz="2500" spc="100" dirty="0">
                <a:solidFill>
                  <a:srgbClr val="1F1F1F"/>
                </a:solidFill>
                <a:latin typeface="Arial"/>
                <a:cs typeface="Arial"/>
              </a:rPr>
              <a:t>S</a:t>
            </a:r>
            <a:r>
              <a:rPr sz="25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600" spc="105" dirty="0">
                <a:solidFill>
                  <a:srgbClr val="1F1F1F"/>
                </a:solidFill>
                <a:latin typeface="Arial"/>
                <a:cs typeface="Arial"/>
              </a:rPr>
              <a:t>an</a:t>
            </a:r>
            <a:r>
              <a:rPr sz="2600" spc="110" dirty="0">
                <a:solidFill>
                  <a:srgbClr val="1F1F1F"/>
                </a:solidFill>
                <a:latin typeface="Arial"/>
                <a:cs typeface="Arial"/>
              </a:rPr>
              <a:t>d</a:t>
            </a:r>
            <a:r>
              <a:rPr sz="2600" spc="2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500" spc="75" dirty="0">
                <a:solidFill>
                  <a:srgbClr val="1F1F1F"/>
                </a:solidFill>
                <a:latin typeface="Arial"/>
                <a:cs typeface="Arial"/>
              </a:rPr>
              <a:t>th</a:t>
            </a:r>
            <a:r>
              <a:rPr sz="2500" spc="105" dirty="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sz="2500" spc="60" dirty="0">
                <a:solidFill>
                  <a:srgbClr val="1F1F1F"/>
                </a:solidFill>
                <a:latin typeface="Arial"/>
                <a:cs typeface="Arial"/>
              </a:rPr>
              <a:t>ADA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2476" y="2247780"/>
            <a:ext cx="4222750" cy="651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00" spc="215" dirty="0">
                <a:solidFill>
                  <a:srgbClr val="1F1F1F"/>
                </a:solidFill>
                <a:latin typeface="Arial"/>
                <a:cs typeface="Arial"/>
              </a:rPr>
              <a:t>Other </a:t>
            </a:r>
            <a:r>
              <a:rPr sz="4100" spc="190" dirty="0">
                <a:solidFill>
                  <a:srgbClr val="1F1F1F"/>
                </a:solidFill>
                <a:latin typeface="Arial"/>
                <a:cs typeface="Arial"/>
              </a:rPr>
              <a:t>Issues</a:t>
            </a:r>
            <a:r>
              <a:rPr sz="4100" spc="5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4100" spc="160" dirty="0">
                <a:solidFill>
                  <a:srgbClr val="1F1F1F"/>
                </a:solidFill>
                <a:latin typeface="Arial"/>
                <a:cs typeface="Arial"/>
              </a:rPr>
              <a:t>(2)</a:t>
            </a:r>
            <a:endParaRPr sz="4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161" y="2966229"/>
            <a:ext cx="4062095" cy="812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150" spc="-90" dirty="0">
                <a:solidFill>
                  <a:srgbClr val="BD362A"/>
                </a:solidFill>
                <a:latin typeface="Arial"/>
                <a:cs typeface="Arial"/>
              </a:rPr>
              <a:t>□ </a:t>
            </a:r>
            <a:r>
              <a:rPr sz="3250" spc="35" dirty="0">
                <a:solidFill>
                  <a:srgbClr val="1F1F1F"/>
                </a:solidFill>
                <a:latin typeface="Arial"/>
                <a:cs typeface="Arial"/>
              </a:rPr>
              <a:t>Local</a:t>
            </a:r>
            <a:r>
              <a:rPr sz="3250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50" spc="125" dirty="0">
                <a:solidFill>
                  <a:srgbClr val="1F1F1F"/>
                </a:solidFill>
                <a:latin typeface="Arial"/>
                <a:cs typeface="Arial"/>
              </a:rPr>
              <a:t>ordinances:</a:t>
            </a:r>
            <a:endParaRPr sz="3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69389" y="3208003"/>
            <a:ext cx="3733165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50" spc="75" dirty="0">
                <a:solidFill>
                  <a:srgbClr val="1F1F1F"/>
                </a:solidFill>
                <a:latin typeface="Arial"/>
                <a:cs typeface="Arial"/>
              </a:rPr>
              <a:t>local </a:t>
            </a:r>
            <a:r>
              <a:rPr sz="3250" spc="100" dirty="0">
                <a:solidFill>
                  <a:srgbClr val="1F1F1F"/>
                </a:solidFill>
                <a:latin typeface="Arial"/>
                <a:cs typeface="Arial"/>
              </a:rPr>
              <a:t>dog</a:t>
            </a:r>
            <a:r>
              <a:rPr sz="3250" spc="-2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50" spc="100" dirty="0">
                <a:solidFill>
                  <a:srgbClr val="1F1F1F"/>
                </a:solidFill>
                <a:latin typeface="Arial"/>
                <a:cs typeface="Arial"/>
              </a:rPr>
              <a:t>licensing</a:t>
            </a:r>
            <a:endParaRPr sz="3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6997" y="3690530"/>
            <a:ext cx="7664450" cy="149034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4604" marR="5080" indent="-2540" algn="just">
              <a:lnSpc>
                <a:spcPct val="97700"/>
              </a:lnSpc>
              <a:spcBef>
                <a:spcPts val="195"/>
              </a:spcBef>
            </a:pPr>
            <a:r>
              <a:rPr sz="3250" spc="125" dirty="0">
                <a:solidFill>
                  <a:srgbClr val="1F1F1F"/>
                </a:solidFill>
                <a:latin typeface="Arial"/>
                <a:cs typeface="Arial"/>
              </a:rPr>
              <a:t>and vaccination </a:t>
            </a:r>
            <a:r>
              <a:rPr sz="3250" spc="165" dirty="0">
                <a:solidFill>
                  <a:srgbClr val="1F1F1F"/>
                </a:solidFill>
                <a:latin typeface="Arial"/>
                <a:cs typeface="Arial"/>
              </a:rPr>
              <a:t>requirements </a:t>
            </a:r>
            <a:r>
              <a:rPr sz="3250" spc="150" dirty="0">
                <a:solidFill>
                  <a:srgbClr val="1F1F1F"/>
                </a:solidFill>
                <a:latin typeface="Arial"/>
                <a:cs typeface="Arial"/>
              </a:rPr>
              <a:t>are </a:t>
            </a:r>
            <a:r>
              <a:rPr sz="3250" spc="135" dirty="0">
                <a:solidFill>
                  <a:srgbClr val="1F1F1F"/>
                </a:solidFill>
                <a:latin typeface="Arial"/>
                <a:cs typeface="Arial"/>
              </a:rPr>
              <a:t>ok,  </a:t>
            </a:r>
            <a:r>
              <a:rPr sz="3250" spc="80" dirty="0">
                <a:solidFill>
                  <a:srgbClr val="1F1F1F"/>
                </a:solidFill>
                <a:latin typeface="Arial"/>
                <a:cs typeface="Arial"/>
              </a:rPr>
              <a:t>special </a:t>
            </a:r>
            <a:r>
              <a:rPr sz="3250" spc="165" dirty="0">
                <a:solidFill>
                  <a:srgbClr val="1F1F1F"/>
                </a:solidFill>
                <a:latin typeface="Arial"/>
                <a:cs typeface="Arial"/>
              </a:rPr>
              <a:t>registration </a:t>
            </a:r>
            <a:r>
              <a:rPr sz="3250" spc="125" dirty="0">
                <a:solidFill>
                  <a:srgbClr val="1F1F1F"/>
                </a:solidFill>
                <a:latin typeface="Arial"/>
                <a:cs typeface="Arial"/>
              </a:rPr>
              <a:t>of </a:t>
            </a:r>
            <a:r>
              <a:rPr sz="3250" spc="110" dirty="0">
                <a:solidFill>
                  <a:srgbClr val="1F1F1F"/>
                </a:solidFill>
                <a:latin typeface="Arial"/>
                <a:cs typeface="Arial"/>
              </a:rPr>
              <a:t>service </a:t>
            </a:r>
            <a:r>
              <a:rPr sz="3250" spc="114" dirty="0">
                <a:solidFill>
                  <a:srgbClr val="1F1F1F"/>
                </a:solidFill>
                <a:latin typeface="Arial"/>
                <a:cs typeface="Arial"/>
              </a:rPr>
              <a:t>dogs </a:t>
            </a:r>
            <a:r>
              <a:rPr sz="3250" spc="75" dirty="0">
                <a:solidFill>
                  <a:srgbClr val="1F1F1F"/>
                </a:solidFill>
                <a:latin typeface="Arial"/>
                <a:cs typeface="Arial"/>
              </a:rPr>
              <a:t>is  </a:t>
            </a:r>
            <a:r>
              <a:rPr sz="3250" spc="100" dirty="0">
                <a:solidFill>
                  <a:srgbClr val="1F1F1F"/>
                </a:solidFill>
                <a:latin typeface="Arial"/>
                <a:cs typeface="Arial"/>
              </a:rPr>
              <a:t>not</a:t>
            </a:r>
            <a:endParaRPr sz="3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57054" y="5831368"/>
            <a:ext cx="1835785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50" spc="175" dirty="0">
                <a:solidFill>
                  <a:srgbClr val="1F1F1F"/>
                </a:solidFill>
                <a:latin typeface="Arial"/>
                <a:cs typeface="Arial"/>
              </a:rPr>
              <a:t>(one</a:t>
            </a:r>
            <a:r>
              <a:rPr sz="3250" spc="2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50" spc="100" dirty="0">
                <a:solidFill>
                  <a:srgbClr val="1F1F1F"/>
                </a:solidFill>
                <a:latin typeface="Arial"/>
                <a:cs typeface="Arial"/>
              </a:rPr>
              <a:t>dog</a:t>
            </a:r>
            <a:endParaRPr sz="3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7109" y="5589595"/>
            <a:ext cx="6503670" cy="12433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5930"/>
              </a:lnSpc>
              <a:spcBef>
                <a:spcPts val="110"/>
              </a:spcBef>
              <a:tabLst>
                <a:tab pos="2273935" algn="l"/>
              </a:tabLst>
            </a:pPr>
            <a:r>
              <a:rPr sz="5150" spc="-125" dirty="0">
                <a:solidFill>
                  <a:srgbClr val="BD362A"/>
                </a:solidFill>
                <a:latin typeface="Arial"/>
                <a:cs typeface="Arial"/>
              </a:rPr>
              <a:t>□</a:t>
            </a:r>
            <a:r>
              <a:rPr sz="5150" spc="-450" dirty="0">
                <a:solidFill>
                  <a:srgbClr val="BD362A"/>
                </a:solidFill>
                <a:latin typeface="Arial"/>
                <a:cs typeface="Arial"/>
              </a:rPr>
              <a:t> </a:t>
            </a:r>
            <a:r>
              <a:rPr sz="3250" spc="130" dirty="0">
                <a:solidFill>
                  <a:srgbClr val="1F1F1F"/>
                </a:solidFill>
                <a:latin typeface="Arial"/>
                <a:cs typeface="Arial"/>
              </a:rPr>
              <a:t>Multiple	</a:t>
            </a:r>
            <a:r>
              <a:rPr sz="3250" spc="110" dirty="0">
                <a:solidFill>
                  <a:srgbClr val="1F1F1F"/>
                </a:solidFill>
                <a:latin typeface="Arial"/>
                <a:cs typeface="Arial"/>
              </a:rPr>
              <a:t>service </a:t>
            </a:r>
            <a:r>
              <a:rPr sz="3250" spc="80" dirty="0">
                <a:solidFill>
                  <a:srgbClr val="1F1F1F"/>
                </a:solidFill>
                <a:latin typeface="Arial"/>
                <a:cs typeface="Arial"/>
              </a:rPr>
              <a:t>dogs</a:t>
            </a:r>
            <a:r>
              <a:rPr sz="3250" spc="6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3250" spc="130" dirty="0">
                <a:solidFill>
                  <a:srgbClr val="1F1F1F"/>
                </a:solidFill>
                <a:latin typeface="Arial"/>
                <a:cs typeface="Arial"/>
              </a:rPr>
              <a:t>allowed</a:t>
            </a:r>
            <a:endParaRPr sz="3250">
              <a:latin typeface="Arial"/>
              <a:cs typeface="Arial"/>
            </a:endParaRPr>
          </a:p>
          <a:p>
            <a:pPr marL="89535">
              <a:lnSpc>
                <a:spcPts val="3650"/>
              </a:lnSpc>
              <a:tabLst>
                <a:tab pos="535305" algn="l"/>
                <a:tab pos="1349375" algn="l"/>
              </a:tabLst>
            </a:pPr>
            <a:r>
              <a:rPr sz="3250" u="sng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	</a:t>
            </a:r>
            <a:r>
              <a:rPr sz="3250" u="sng" spc="155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</a:t>
            </a:r>
            <a:r>
              <a:rPr sz="3250" u="sng" spc="90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</a:t>
            </a:r>
            <a:r>
              <a:rPr sz="3250" u="sng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3250" u="sng" spc="175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task</a:t>
            </a:r>
            <a:r>
              <a:rPr sz="3250" u="sng" spc="125" dirty="0">
                <a:solidFill>
                  <a:srgbClr val="1F1F1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)</a:t>
            </a:r>
            <a:endParaRPr sz="3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026" y="1982060"/>
            <a:ext cx="8542020" cy="0"/>
          </a:xfrm>
          <a:custGeom>
            <a:avLst/>
            <a:gdLst/>
            <a:ahLst/>
            <a:cxnLst/>
            <a:rect l="l" t="t" r="r" b="b"/>
            <a:pathLst>
              <a:path w="8542020">
                <a:moveTo>
                  <a:pt x="0" y="0"/>
                </a:moveTo>
                <a:lnTo>
                  <a:pt x="8541692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9026" y="6813452"/>
            <a:ext cx="8508365" cy="0"/>
          </a:xfrm>
          <a:custGeom>
            <a:avLst/>
            <a:gdLst/>
            <a:ahLst/>
            <a:cxnLst/>
            <a:rect l="l" t="t" r="r" b="b"/>
            <a:pathLst>
              <a:path w="8508365">
                <a:moveTo>
                  <a:pt x="0" y="0"/>
                </a:moveTo>
                <a:lnTo>
                  <a:pt x="8508123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29569" y="707302"/>
            <a:ext cx="2516505" cy="55689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210"/>
              </a:spcBef>
            </a:pPr>
            <a:r>
              <a:rPr sz="1650" b="1" dirty="0">
                <a:solidFill>
                  <a:srgbClr val="151D46"/>
                </a:solidFill>
                <a:latin typeface="Times New Roman"/>
                <a:cs typeface="Times New Roman"/>
              </a:rPr>
              <a:t>U.S. </a:t>
            </a:r>
            <a:r>
              <a:rPr sz="1650" b="1" spc="5" dirty="0">
                <a:solidFill>
                  <a:srgbClr val="151D46"/>
                </a:solidFill>
                <a:latin typeface="Times New Roman"/>
                <a:cs typeface="Times New Roman"/>
              </a:rPr>
              <a:t>Department </a:t>
            </a:r>
            <a:r>
              <a:rPr sz="1650" b="1" spc="15" dirty="0">
                <a:solidFill>
                  <a:srgbClr val="151D46"/>
                </a:solidFill>
                <a:latin typeface="Times New Roman"/>
                <a:cs typeface="Times New Roman"/>
              </a:rPr>
              <a:t>of</a:t>
            </a:r>
            <a:r>
              <a:rPr sz="1650" b="1" spc="-185" dirty="0">
                <a:solidFill>
                  <a:srgbClr val="151D46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51D46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10" dirty="0">
                <a:solidFill>
                  <a:srgbClr val="151D46"/>
                </a:solidFill>
                <a:latin typeface="Times New Roman"/>
                <a:cs typeface="Times New Roman"/>
              </a:rPr>
              <a:t>Civil </a:t>
            </a:r>
            <a:r>
              <a:rPr sz="1650" spc="5" dirty="0">
                <a:solidFill>
                  <a:srgbClr val="151D46"/>
                </a:solidFill>
                <a:latin typeface="Times New Roman"/>
                <a:cs typeface="Times New Roman"/>
              </a:rPr>
              <a:t>Rights</a:t>
            </a:r>
            <a:r>
              <a:rPr sz="1650" spc="125" dirty="0">
                <a:solidFill>
                  <a:srgbClr val="151D46"/>
                </a:solidFill>
                <a:latin typeface="Times New Roman"/>
                <a:cs typeface="Times New Roman"/>
              </a:rPr>
              <a:t> </a:t>
            </a:r>
            <a:r>
              <a:rPr sz="1650" spc="5" dirty="0">
                <a:solidFill>
                  <a:srgbClr val="151D46"/>
                </a:solidFill>
                <a:latin typeface="Times New Roman"/>
                <a:cs typeface="Times New Roman"/>
              </a:rPr>
              <a:t>Division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2652" y="1412773"/>
            <a:ext cx="8217534" cy="434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66085">
              <a:lnSpc>
                <a:spcPct val="100000"/>
              </a:lnSpc>
              <a:spcBef>
                <a:spcPts val="105"/>
              </a:spcBef>
              <a:tabLst>
                <a:tab pos="4528185" algn="l"/>
                <a:tab pos="6155055" algn="l"/>
                <a:tab pos="7524750" algn="l"/>
              </a:tabLst>
            </a:pPr>
            <a:r>
              <a:rPr sz="2500" spc="25" dirty="0">
                <a:solidFill>
                  <a:srgbClr val="212121"/>
                </a:solidFill>
                <a:latin typeface="Arial"/>
                <a:cs typeface="Arial"/>
              </a:rPr>
              <a:t>SERVIC</a:t>
            </a:r>
            <a:r>
              <a:rPr sz="2500" spc="30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500" spc="85" dirty="0">
                <a:solidFill>
                  <a:srgbClr val="212121"/>
                </a:solidFill>
                <a:latin typeface="Arial"/>
                <a:cs typeface="Arial"/>
              </a:rPr>
              <a:t>ANIMAL</a:t>
            </a:r>
            <a:r>
              <a:rPr sz="2500" spc="100" dirty="0">
                <a:solidFill>
                  <a:srgbClr val="212121"/>
                </a:solidFill>
                <a:latin typeface="Arial"/>
                <a:cs typeface="Arial"/>
              </a:rPr>
              <a:t>S</a:t>
            </a:r>
            <a:r>
              <a:rPr sz="25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550" spc="120" dirty="0">
                <a:solidFill>
                  <a:srgbClr val="212121"/>
                </a:solidFill>
                <a:latin typeface="Arial"/>
                <a:cs typeface="Arial"/>
              </a:rPr>
              <a:t>an</a:t>
            </a:r>
            <a:r>
              <a:rPr sz="2550" spc="125" dirty="0">
                <a:solidFill>
                  <a:srgbClr val="212121"/>
                </a:solidFill>
                <a:latin typeface="Arial"/>
                <a:cs typeface="Arial"/>
              </a:rPr>
              <a:t>d</a:t>
            </a:r>
            <a:r>
              <a:rPr sz="2550" spc="31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500" spc="85" dirty="0">
                <a:solidFill>
                  <a:srgbClr val="212121"/>
                </a:solidFill>
                <a:latin typeface="Arial"/>
                <a:cs typeface="Arial"/>
              </a:rPr>
              <a:t>th</a:t>
            </a:r>
            <a:r>
              <a:rPr sz="2500" spc="125" dirty="0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sz="25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500" spc="60" dirty="0">
                <a:solidFill>
                  <a:srgbClr val="212121"/>
                </a:solidFill>
                <a:latin typeface="Arial"/>
                <a:cs typeface="Arial"/>
              </a:rPr>
              <a:t>ADA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12700" marR="911860" indent="10795">
              <a:lnSpc>
                <a:spcPts val="4280"/>
              </a:lnSpc>
              <a:spcBef>
                <a:spcPts val="2440"/>
              </a:spcBef>
              <a:tabLst>
                <a:tab pos="1725930" algn="l"/>
                <a:tab pos="5285740" algn="l"/>
              </a:tabLst>
            </a:pPr>
            <a:r>
              <a:rPr sz="4000" spc="100" dirty="0">
                <a:solidFill>
                  <a:srgbClr val="212121"/>
                </a:solidFill>
                <a:latin typeface="Arial"/>
                <a:cs typeface="Arial"/>
              </a:rPr>
              <a:t>Whic</a:t>
            </a:r>
            <a:r>
              <a:rPr sz="4000" spc="105" dirty="0">
                <a:solidFill>
                  <a:srgbClr val="212121"/>
                </a:solidFill>
                <a:latin typeface="Arial"/>
                <a:cs typeface="Arial"/>
              </a:rPr>
              <a:t>h</a:t>
            </a:r>
            <a:r>
              <a:rPr sz="40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4000" spc="35" dirty="0">
                <a:solidFill>
                  <a:srgbClr val="212121"/>
                </a:solidFill>
                <a:latin typeface="Arial"/>
                <a:cs typeface="Arial"/>
              </a:rPr>
              <a:t>La</a:t>
            </a:r>
            <a:r>
              <a:rPr sz="4000" spc="55" dirty="0">
                <a:solidFill>
                  <a:srgbClr val="212121"/>
                </a:solidFill>
                <a:latin typeface="Arial"/>
                <a:cs typeface="Arial"/>
              </a:rPr>
              <a:t>w</a:t>
            </a:r>
            <a:r>
              <a:rPr sz="4000" spc="51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4000" spc="160" dirty="0">
                <a:solidFill>
                  <a:srgbClr val="212121"/>
                </a:solidFill>
                <a:latin typeface="Arial"/>
                <a:cs typeface="Arial"/>
              </a:rPr>
              <a:t>Applies</a:t>
            </a:r>
            <a:r>
              <a:rPr sz="4000" spc="100" dirty="0">
                <a:solidFill>
                  <a:srgbClr val="212121"/>
                </a:solidFill>
                <a:latin typeface="Arial"/>
                <a:cs typeface="Arial"/>
              </a:rPr>
              <a:t>:</a:t>
            </a:r>
            <a:r>
              <a:rPr sz="40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4000" spc="125" dirty="0">
                <a:solidFill>
                  <a:srgbClr val="212121"/>
                </a:solidFill>
                <a:latin typeface="Arial"/>
                <a:cs typeface="Arial"/>
              </a:rPr>
              <a:t>Federal,  </a:t>
            </a:r>
            <a:r>
              <a:rPr sz="4000" spc="235" dirty="0">
                <a:solidFill>
                  <a:srgbClr val="212121"/>
                </a:solidFill>
                <a:latin typeface="Arial"/>
                <a:cs typeface="Arial"/>
              </a:rPr>
              <a:t>State, </a:t>
            </a:r>
            <a:r>
              <a:rPr sz="4000" spc="175" dirty="0">
                <a:solidFill>
                  <a:srgbClr val="212121"/>
                </a:solidFill>
                <a:latin typeface="Arial"/>
                <a:cs typeface="Arial"/>
              </a:rPr>
              <a:t>or</a:t>
            </a:r>
            <a:r>
              <a:rPr sz="4000" spc="61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4000" spc="30" dirty="0">
                <a:solidFill>
                  <a:srgbClr val="212121"/>
                </a:solidFill>
                <a:latin typeface="Arial"/>
                <a:cs typeface="Arial"/>
              </a:rPr>
              <a:t>Local?</a:t>
            </a:r>
            <a:endParaRPr sz="4000">
              <a:latin typeface="Arial"/>
              <a:cs typeface="Arial"/>
            </a:endParaRPr>
          </a:p>
          <a:p>
            <a:pPr marL="60960" marR="207645" indent="-3810">
              <a:lnSpc>
                <a:spcPct val="97500"/>
              </a:lnSpc>
              <a:spcBef>
                <a:spcPts val="2775"/>
              </a:spcBef>
              <a:tabLst>
                <a:tab pos="2165985" algn="l"/>
                <a:tab pos="2811780" algn="l"/>
                <a:tab pos="4556125" algn="l"/>
                <a:tab pos="4727575" algn="l"/>
                <a:tab pos="7092315" algn="l"/>
              </a:tabLst>
            </a:pPr>
            <a:r>
              <a:rPr sz="2850" spc="-130" dirty="0">
                <a:solidFill>
                  <a:srgbClr val="212121"/>
                </a:solidFill>
                <a:latin typeface="Times New Roman"/>
                <a:cs typeface="Times New Roman"/>
              </a:rPr>
              <a:t>AD</a:t>
            </a:r>
            <a:r>
              <a:rPr sz="2850" spc="-125" dirty="0">
                <a:solidFill>
                  <a:srgbClr val="212121"/>
                </a:solidFill>
                <a:latin typeface="Times New Roman"/>
                <a:cs typeface="Times New Roman"/>
              </a:rPr>
              <a:t>A</a:t>
            </a:r>
            <a:r>
              <a:rPr sz="2850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2800" spc="155" dirty="0">
                <a:solidFill>
                  <a:srgbClr val="212121"/>
                </a:solidFill>
                <a:latin typeface="Arial"/>
                <a:cs typeface="Arial"/>
              </a:rPr>
              <a:t>requires</a:t>
            </a:r>
            <a:r>
              <a:rPr sz="2800" spc="100" dirty="0">
                <a:solidFill>
                  <a:srgbClr val="212121"/>
                </a:solidFill>
                <a:latin typeface="Arial"/>
                <a:cs typeface="Arial"/>
              </a:rPr>
              <a:t>:</a:t>
            </a:r>
            <a:r>
              <a:rPr sz="28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800" spc="125" dirty="0">
                <a:solidFill>
                  <a:srgbClr val="212121"/>
                </a:solidFill>
                <a:latin typeface="Arial"/>
                <a:cs typeface="Arial"/>
              </a:rPr>
              <a:t>whicheve</a:t>
            </a:r>
            <a:r>
              <a:rPr sz="2800" spc="80" dirty="0">
                <a:solidFill>
                  <a:srgbClr val="212121"/>
                </a:solidFill>
                <a:latin typeface="Arial"/>
                <a:cs typeface="Arial"/>
              </a:rPr>
              <a:t>r</a:t>
            </a:r>
            <a:r>
              <a:rPr sz="28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800" spc="75" dirty="0">
                <a:solidFill>
                  <a:srgbClr val="212121"/>
                </a:solidFill>
                <a:latin typeface="Arial"/>
                <a:cs typeface="Arial"/>
              </a:rPr>
              <a:t>la</a:t>
            </a:r>
            <a:r>
              <a:rPr sz="2800" spc="155" dirty="0">
                <a:solidFill>
                  <a:srgbClr val="212121"/>
                </a:solidFill>
                <a:latin typeface="Arial"/>
                <a:cs typeface="Arial"/>
              </a:rPr>
              <a:t>w</a:t>
            </a:r>
            <a:r>
              <a:rPr sz="2800" spc="36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25" dirty="0">
                <a:solidFill>
                  <a:srgbClr val="212121"/>
                </a:solidFill>
                <a:latin typeface="Arial"/>
                <a:cs typeface="Arial"/>
              </a:rPr>
              <a:t>provide</a:t>
            </a:r>
            <a:r>
              <a:rPr sz="2800" spc="135" dirty="0">
                <a:solidFill>
                  <a:srgbClr val="212121"/>
                </a:solidFill>
                <a:latin typeface="Arial"/>
                <a:cs typeface="Arial"/>
              </a:rPr>
              <a:t>s</a:t>
            </a:r>
            <a:r>
              <a:rPr sz="2800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2800" spc="150" dirty="0">
                <a:solidFill>
                  <a:srgbClr val="212121"/>
                </a:solidFill>
                <a:latin typeface="Arial"/>
                <a:cs typeface="Arial"/>
              </a:rPr>
              <a:t>more  </a:t>
            </a:r>
            <a:r>
              <a:rPr sz="2800" spc="140" dirty="0">
                <a:solidFill>
                  <a:srgbClr val="212121"/>
                </a:solidFill>
                <a:latin typeface="Arial"/>
                <a:cs typeface="Arial"/>
              </a:rPr>
              <a:t>protections	or</a:t>
            </a:r>
            <a:r>
              <a:rPr sz="2800" spc="28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35" dirty="0">
                <a:solidFill>
                  <a:srgbClr val="212121"/>
                </a:solidFill>
                <a:latin typeface="Arial"/>
                <a:cs typeface="Arial"/>
              </a:rPr>
              <a:t>access</a:t>
            </a:r>
            <a:r>
              <a:rPr sz="2800" spc="35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25" dirty="0">
                <a:solidFill>
                  <a:srgbClr val="212121"/>
                </a:solidFill>
                <a:latin typeface="Arial"/>
                <a:cs typeface="Arial"/>
              </a:rPr>
              <a:t>for	</a:t>
            </a:r>
            <a:r>
              <a:rPr sz="2800" spc="100" dirty="0">
                <a:solidFill>
                  <a:srgbClr val="212121"/>
                </a:solidFill>
                <a:latin typeface="Arial"/>
                <a:cs typeface="Arial"/>
              </a:rPr>
              <a:t>people </a:t>
            </a:r>
            <a:r>
              <a:rPr sz="2800" spc="175" dirty="0">
                <a:solidFill>
                  <a:srgbClr val="212121"/>
                </a:solidFill>
                <a:latin typeface="Arial"/>
                <a:cs typeface="Arial"/>
              </a:rPr>
              <a:t>with  </a:t>
            </a:r>
            <a:r>
              <a:rPr sz="2800" spc="105" dirty="0">
                <a:solidFill>
                  <a:srgbClr val="212121"/>
                </a:solidFill>
                <a:latin typeface="Arial"/>
                <a:cs typeface="Arial"/>
              </a:rPr>
              <a:t>disabilities</a:t>
            </a:r>
            <a:endParaRPr sz="2800">
              <a:latin typeface="Arial"/>
              <a:cs typeface="Arial"/>
            </a:endParaRPr>
          </a:p>
          <a:p>
            <a:pPr marL="59690">
              <a:lnSpc>
                <a:spcPct val="100000"/>
              </a:lnSpc>
              <a:spcBef>
                <a:spcPts val="680"/>
              </a:spcBef>
              <a:tabLst>
                <a:tab pos="1016635" algn="l"/>
                <a:tab pos="3912870" algn="l"/>
                <a:tab pos="5838190" algn="l"/>
              </a:tabLst>
            </a:pPr>
            <a:r>
              <a:rPr sz="2800" spc="90" dirty="0">
                <a:solidFill>
                  <a:srgbClr val="212121"/>
                </a:solidFill>
                <a:latin typeface="Arial"/>
                <a:cs typeface="Arial"/>
              </a:rPr>
              <a:t>E.g.	</a:t>
            </a:r>
            <a:r>
              <a:rPr sz="2800" spc="50" dirty="0">
                <a:solidFill>
                  <a:srgbClr val="212121"/>
                </a:solidFill>
                <a:latin typeface="Arial"/>
                <a:cs typeface="Arial"/>
              </a:rPr>
              <a:t>Local</a:t>
            </a:r>
            <a:r>
              <a:rPr sz="2800" spc="28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800" spc="114" dirty="0">
                <a:solidFill>
                  <a:srgbClr val="212121"/>
                </a:solidFill>
                <a:latin typeface="Arial"/>
                <a:cs typeface="Arial"/>
              </a:rPr>
              <a:t>ordinance	</a:t>
            </a:r>
            <a:r>
              <a:rPr sz="2800" spc="155" dirty="0">
                <a:solidFill>
                  <a:srgbClr val="212121"/>
                </a:solidFill>
                <a:latin typeface="Arial"/>
                <a:cs typeface="Arial"/>
              </a:rPr>
              <a:t>restricting	</a:t>
            </a:r>
            <a:r>
              <a:rPr sz="2800" spc="105" dirty="0">
                <a:solidFill>
                  <a:srgbClr val="212121"/>
                </a:solidFill>
                <a:latin typeface="Arial"/>
                <a:cs typeface="Arial"/>
              </a:rPr>
              <a:t>breeds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026" y="1982060"/>
            <a:ext cx="8545195" cy="0"/>
          </a:xfrm>
          <a:custGeom>
            <a:avLst/>
            <a:gdLst/>
            <a:ahLst/>
            <a:cxnLst/>
            <a:rect l="l" t="t" r="r" b="b"/>
            <a:pathLst>
              <a:path w="8545195">
                <a:moveTo>
                  <a:pt x="0" y="0"/>
                </a:moveTo>
                <a:lnTo>
                  <a:pt x="8544743" y="0"/>
                </a:lnTo>
              </a:path>
            </a:pathLst>
          </a:custGeom>
          <a:ln w="73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9026" y="6822613"/>
            <a:ext cx="8508365" cy="0"/>
          </a:xfrm>
          <a:custGeom>
            <a:avLst/>
            <a:gdLst/>
            <a:ahLst/>
            <a:cxnLst/>
            <a:rect l="l" t="t" r="r" b="b"/>
            <a:pathLst>
              <a:path w="8508365">
                <a:moveTo>
                  <a:pt x="0" y="0"/>
                </a:moveTo>
                <a:lnTo>
                  <a:pt x="8508123" y="0"/>
                </a:lnTo>
              </a:path>
            </a:pathLst>
          </a:custGeom>
          <a:ln w="6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20650" y="709571"/>
            <a:ext cx="2516505" cy="5568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240"/>
              </a:spcBef>
            </a:pPr>
            <a:r>
              <a:rPr sz="1650" b="1" spc="5" dirty="0">
                <a:solidFill>
                  <a:srgbClr val="181F49"/>
                </a:solidFill>
                <a:latin typeface="Times New Roman"/>
                <a:cs typeface="Times New Roman"/>
              </a:rPr>
              <a:t>U.S. </a:t>
            </a:r>
            <a:r>
              <a:rPr sz="1650" b="1" spc="0" dirty="0">
                <a:solidFill>
                  <a:srgbClr val="181F49"/>
                </a:solidFill>
                <a:latin typeface="Times New Roman"/>
                <a:cs typeface="Times New Roman"/>
              </a:rPr>
              <a:t>Department </a:t>
            </a:r>
            <a:r>
              <a:rPr sz="1650" b="1" spc="15" dirty="0">
                <a:solidFill>
                  <a:srgbClr val="181F49"/>
                </a:solidFill>
                <a:latin typeface="Times New Roman"/>
                <a:cs typeface="Times New Roman"/>
              </a:rPr>
              <a:t>of</a:t>
            </a:r>
            <a:r>
              <a:rPr sz="1650" b="1" spc="-145" dirty="0">
                <a:solidFill>
                  <a:srgbClr val="181F49"/>
                </a:solidFill>
                <a:latin typeface="Times New Roman"/>
                <a:cs typeface="Times New Roman"/>
              </a:rPr>
              <a:t> </a:t>
            </a:r>
            <a:r>
              <a:rPr sz="1650" b="1" spc="5" dirty="0">
                <a:solidFill>
                  <a:srgbClr val="181F49"/>
                </a:solidFill>
                <a:latin typeface="Times New Roman"/>
                <a:cs typeface="Times New Roman"/>
              </a:rPr>
              <a:t>Justice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600" spc="30" dirty="0">
                <a:solidFill>
                  <a:srgbClr val="181F49"/>
                </a:solidFill>
                <a:latin typeface="Times New Roman"/>
                <a:cs typeface="Times New Roman"/>
              </a:rPr>
              <a:t>Civil Rights</a:t>
            </a:r>
            <a:r>
              <a:rPr sz="1600" spc="125" dirty="0">
                <a:solidFill>
                  <a:srgbClr val="181F49"/>
                </a:solidFill>
                <a:latin typeface="Times New Roman"/>
                <a:cs typeface="Times New Roman"/>
              </a:rPr>
              <a:t> </a:t>
            </a:r>
            <a:r>
              <a:rPr sz="1600" spc="25" dirty="0">
                <a:solidFill>
                  <a:srgbClr val="181F49"/>
                </a:solidFill>
                <a:latin typeface="Times New Roman"/>
                <a:cs typeface="Times New Roman"/>
              </a:rPr>
              <a:t>Division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6864" y="1415827"/>
            <a:ext cx="5260340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7975" algn="l"/>
                <a:tab pos="3201670" algn="l"/>
                <a:tab pos="4574540" algn="l"/>
              </a:tabLst>
            </a:pPr>
            <a:r>
              <a:rPr sz="2550" spc="-5" dirty="0">
                <a:solidFill>
                  <a:srgbClr val="1D1D1D"/>
                </a:solidFill>
                <a:latin typeface="Arial"/>
                <a:cs typeface="Arial"/>
              </a:rPr>
              <a:t>SERVIC</a:t>
            </a:r>
            <a:r>
              <a:rPr sz="2550" dirty="0">
                <a:solidFill>
                  <a:srgbClr val="1D1D1D"/>
                </a:solidFill>
                <a:latin typeface="Arial"/>
                <a:cs typeface="Arial"/>
              </a:rPr>
              <a:t>E	</a:t>
            </a:r>
            <a:r>
              <a:rPr sz="2550" spc="55" dirty="0">
                <a:solidFill>
                  <a:srgbClr val="1D1D1D"/>
                </a:solidFill>
                <a:latin typeface="Arial"/>
                <a:cs typeface="Arial"/>
              </a:rPr>
              <a:t>ANIMAL</a:t>
            </a:r>
            <a:r>
              <a:rPr sz="2550" spc="65" dirty="0">
                <a:solidFill>
                  <a:srgbClr val="1D1D1D"/>
                </a:solidFill>
                <a:latin typeface="Arial"/>
                <a:cs typeface="Arial"/>
              </a:rPr>
              <a:t>S</a:t>
            </a:r>
            <a:r>
              <a:rPr sz="255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550" spc="130" dirty="0">
                <a:solidFill>
                  <a:srgbClr val="1D1D1D"/>
                </a:solidFill>
                <a:latin typeface="Arial"/>
                <a:cs typeface="Arial"/>
              </a:rPr>
              <a:t>an</a:t>
            </a:r>
            <a:r>
              <a:rPr sz="2550" spc="135" dirty="0">
                <a:solidFill>
                  <a:srgbClr val="1D1D1D"/>
                </a:solidFill>
                <a:latin typeface="Arial"/>
                <a:cs typeface="Arial"/>
              </a:rPr>
              <a:t>d</a:t>
            </a:r>
            <a:r>
              <a:rPr sz="2550" spc="30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1D1D1D"/>
                </a:solidFill>
                <a:latin typeface="Arial"/>
                <a:cs typeface="Arial"/>
              </a:rPr>
              <a:t>th</a:t>
            </a:r>
            <a:r>
              <a:rPr sz="2550" spc="135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550" spc="5" dirty="0">
                <a:solidFill>
                  <a:srgbClr val="1D1D1D"/>
                </a:solidFill>
                <a:latin typeface="Arial"/>
                <a:cs typeface="Arial"/>
              </a:rPr>
              <a:t>ADA</a:t>
            </a:r>
            <a:endParaRPr sz="25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1244" y="2123077"/>
            <a:ext cx="2394585" cy="728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600" spc="-695" dirty="0">
                <a:solidFill>
                  <a:srgbClr val="1D1D1D"/>
                </a:solidFill>
                <a:latin typeface="Courier New"/>
                <a:cs typeface="Courier New"/>
              </a:rPr>
              <a:t>Resources</a:t>
            </a:r>
            <a:endParaRPr sz="46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1362" y="2850208"/>
            <a:ext cx="7555230" cy="139001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622935" indent="-610235">
              <a:lnSpc>
                <a:spcPct val="100000"/>
              </a:lnSpc>
              <a:spcBef>
                <a:spcPts val="750"/>
              </a:spcBef>
              <a:buClr>
                <a:srgbClr val="BF382F"/>
              </a:buClr>
              <a:buSzPct val="57894"/>
              <a:buFont typeface="Arial"/>
              <a:buChar char="■"/>
              <a:tabLst>
                <a:tab pos="622935" algn="l"/>
                <a:tab pos="623570" algn="l"/>
              </a:tabLst>
            </a:pPr>
            <a:r>
              <a:rPr sz="2850" u="heavy" spc="-65" dirty="0">
                <a:solidFill>
                  <a:srgbClr val="1C547C"/>
                </a:solidFill>
                <a:uFill>
                  <a:solidFill>
                    <a:srgbClr val="1C547C"/>
                  </a:solidFill>
                </a:uFill>
                <a:latin typeface="Times New Roman"/>
                <a:cs typeface="Times New Roman"/>
                <a:hlinkClick r:id="rId2"/>
              </a:rPr>
              <a:t>www</a:t>
            </a:r>
            <a:r>
              <a:rPr sz="2850" u="heavy" spc="-450" dirty="0">
                <a:solidFill>
                  <a:srgbClr val="1C547C"/>
                </a:solidFill>
                <a:uFill>
                  <a:solidFill>
                    <a:srgbClr val="1C547C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550" u="heavy" spc="110" dirty="0">
                <a:solidFill>
                  <a:srgbClr val="1C547C"/>
                </a:solidFill>
                <a:uFill>
                  <a:solidFill>
                    <a:srgbClr val="1C547C"/>
                  </a:solidFill>
                </a:uFill>
                <a:latin typeface="Arial"/>
                <a:cs typeface="Arial"/>
                <a:hlinkClick r:id="rId2"/>
              </a:rPr>
              <a:t>.ADA.gov</a:t>
            </a:r>
            <a:endParaRPr sz="2550">
              <a:latin typeface="Arial"/>
              <a:cs typeface="Arial"/>
            </a:endParaRPr>
          </a:p>
          <a:p>
            <a:pPr marL="613410" marR="5080" lvl="1" indent="-496570">
              <a:lnSpc>
                <a:spcPts val="3030"/>
              </a:lnSpc>
              <a:spcBef>
                <a:spcPts val="710"/>
              </a:spcBef>
              <a:buClr>
                <a:srgbClr val="BF382F"/>
              </a:buClr>
              <a:buChar char="•"/>
              <a:tabLst>
                <a:tab pos="613410" algn="l"/>
                <a:tab pos="614680" algn="l"/>
                <a:tab pos="2023110" algn="l"/>
                <a:tab pos="2474595" algn="l"/>
                <a:tab pos="3390265" algn="l"/>
                <a:tab pos="3574415" algn="l"/>
                <a:tab pos="5313045" algn="l"/>
                <a:tab pos="6365875" algn="l"/>
              </a:tabLst>
            </a:pPr>
            <a:r>
              <a:rPr sz="2550" spc="125" dirty="0">
                <a:solidFill>
                  <a:srgbClr val="1D1D1D"/>
                </a:solidFill>
                <a:latin typeface="Arial"/>
                <a:cs typeface="Arial"/>
              </a:rPr>
              <a:t>Frequentl</a:t>
            </a:r>
            <a:r>
              <a:rPr sz="2550" spc="135" dirty="0">
                <a:solidFill>
                  <a:srgbClr val="1D1D1D"/>
                </a:solidFill>
                <a:latin typeface="Arial"/>
                <a:cs typeface="Arial"/>
              </a:rPr>
              <a:t>y</a:t>
            </a:r>
            <a:r>
              <a:rPr sz="255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550" spc="75" dirty="0">
                <a:solidFill>
                  <a:srgbClr val="1D1D1D"/>
                </a:solidFill>
                <a:latin typeface="Arial"/>
                <a:cs typeface="Arial"/>
              </a:rPr>
              <a:t>Aske</a:t>
            </a:r>
            <a:r>
              <a:rPr sz="2550" spc="80" dirty="0">
                <a:solidFill>
                  <a:srgbClr val="1D1D1D"/>
                </a:solidFill>
                <a:latin typeface="Arial"/>
                <a:cs typeface="Arial"/>
              </a:rPr>
              <a:t>d</a:t>
            </a:r>
            <a:r>
              <a:rPr sz="255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550" spc="105" dirty="0">
                <a:solidFill>
                  <a:srgbClr val="1D1D1D"/>
                </a:solidFill>
                <a:latin typeface="Arial"/>
                <a:cs typeface="Arial"/>
              </a:rPr>
              <a:t>Question</a:t>
            </a:r>
            <a:r>
              <a:rPr sz="2550" spc="110" dirty="0">
                <a:solidFill>
                  <a:srgbClr val="1D1D1D"/>
                </a:solidFill>
                <a:latin typeface="Arial"/>
                <a:cs typeface="Arial"/>
              </a:rPr>
              <a:t>s</a:t>
            </a:r>
            <a:r>
              <a:rPr sz="255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550" spc="175" dirty="0">
                <a:solidFill>
                  <a:srgbClr val="1D1D1D"/>
                </a:solidFill>
                <a:latin typeface="Arial"/>
                <a:cs typeface="Arial"/>
              </a:rPr>
              <a:t>abou</a:t>
            </a:r>
            <a:r>
              <a:rPr sz="2550" spc="85" dirty="0">
                <a:solidFill>
                  <a:srgbClr val="1D1D1D"/>
                </a:solidFill>
                <a:latin typeface="Arial"/>
                <a:cs typeface="Arial"/>
              </a:rPr>
              <a:t>t</a:t>
            </a:r>
            <a:r>
              <a:rPr sz="255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550" spc="95" dirty="0">
                <a:solidFill>
                  <a:srgbClr val="1D1D1D"/>
                </a:solidFill>
                <a:latin typeface="Arial"/>
                <a:cs typeface="Arial"/>
              </a:rPr>
              <a:t>Service  </a:t>
            </a:r>
            <a:r>
              <a:rPr sz="2550" spc="125" dirty="0">
                <a:solidFill>
                  <a:srgbClr val="1D1D1D"/>
                </a:solidFill>
                <a:latin typeface="Arial"/>
                <a:cs typeface="Arial"/>
              </a:rPr>
              <a:t>Animals	</a:t>
            </a:r>
            <a:r>
              <a:rPr sz="2550" spc="135" dirty="0">
                <a:solidFill>
                  <a:srgbClr val="1D1D1D"/>
                </a:solidFill>
                <a:latin typeface="Arial"/>
                <a:cs typeface="Arial"/>
              </a:rPr>
              <a:t>and</a:t>
            </a:r>
            <a:r>
              <a:rPr sz="2550" spc="27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550" spc="110" dirty="0">
                <a:solidFill>
                  <a:srgbClr val="1D1D1D"/>
                </a:solidFill>
                <a:latin typeface="Arial"/>
                <a:cs typeface="Arial"/>
              </a:rPr>
              <a:t>the	</a:t>
            </a:r>
            <a:r>
              <a:rPr sz="2550" spc="10" dirty="0">
                <a:solidFill>
                  <a:srgbClr val="1D1D1D"/>
                </a:solidFill>
                <a:latin typeface="Arial"/>
                <a:cs typeface="Arial"/>
              </a:rPr>
              <a:t>ADA </a:t>
            </a:r>
            <a:r>
              <a:rPr sz="2550" spc="125" dirty="0">
                <a:solidFill>
                  <a:srgbClr val="1D1D1D"/>
                </a:solidFill>
                <a:latin typeface="Arial"/>
                <a:cs typeface="Arial"/>
              </a:rPr>
              <a:t>on</a:t>
            </a:r>
            <a:r>
              <a:rPr sz="2550" spc="-125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550" spc="105" dirty="0">
                <a:solidFill>
                  <a:srgbClr val="1D1D1D"/>
                </a:solidFill>
                <a:latin typeface="Arial"/>
                <a:cs typeface="Arial"/>
              </a:rPr>
              <a:t>ADA.gov</a:t>
            </a:r>
            <a:endParaRPr sz="2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57463" y="4292673"/>
            <a:ext cx="3150870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30960" algn="l"/>
                <a:tab pos="2744470" algn="l"/>
              </a:tabLst>
            </a:pPr>
            <a:r>
              <a:rPr sz="2550" spc="100" dirty="0">
                <a:solidFill>
                  <a:srgbClr val="1D1D1D"/>
                </a:solidFill>
                <a:latin typeface="Arial"/>
                <a:cs typeface="Arial"/>
              </a:rPr>
              <a:t>Servic</a:t>
            </a:r>
            <a:r>
              <a:rPr sz="2550" spc="125" dirty="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sz="255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550" spc="125" dirty="0">
                <a:solidFill>
                  <a:srgbClr val="1D1D1D"/>
                </a:solidFill>
                <a:latin typeface="Arial"/>
                <a:cs typeface="Arial"/>
              </a:rPr>
              <a:t>Animals</a:t>
            </a:r>
            <a:r>
              <a:rPr sz="255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550" spc="120" dirty="0">
                <a:solidFill>
                  <a:srgbClr val="1D1D1D"/>
                </a:solidFill>
                <a:latin typeface="Arial"/>
                <a:cs typeface="Arial"/>
              </a:rPr>
              <a:t>on</a:t>
            </a:r>
            <a:endParaRPr sz="2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5572" y="4292673"/>
            <a:ext cx="5088255" cy="127317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512445" marR="5080" indent="-499745">
              <a:lnSpc>
                <a:spcPct val="101400"/>
              </a:lnSpc>
              <a:spcBef>
                <a:spcPts val="60"/>
              </a:spcBef>
              <a:buClr>
                <a:srgbClr val="BF382F"/>
              </a:buClr>
              <a:buChar char="•"/>
              <a:tabLst>
                <a:tab pos="510540" algn="l"/>
                <a:tab pos="511175" algn="l"/>
                <a:tab pos="1900555" algn="l"/>
              </a:tabLst>
            </a:pPr>
            <a:r>
              <a:rPr sz="2550" spc="75" dirty="0">
                <a:solidFill>
                  <a:srgbClr val="1D1D1D"/>
                </a:solidFill>
                <a:latin typeface="Arial"/>
                <a:cs typeface="Arial"/>
              </a:rPr>
              <a:t>Revised	</a:t>
            </a:r>
            <a:r>
              <a:rPr sz="2550" spc="10" dirty="0">
                <a:solidFill>
                  <a:srgbClr val="1D1D1D"/>
                </a:solidFill>
                <a:latin typeface="Arial"/>
                <a:cs typeface="Arial"/>
              </a:rPr>
              <a:t>ADA </a:t>
            </a:r>
            <a:r>
              <a:rPr sz="2550" spc="140" dirty="0">
                <a:solidFill>
                  <a:srgbClr val="1D1D1D"/>
                </a:solidFill>
                <a:latin typeface="Arial"/>
                <a:cs typeface="Arial"/>
              </a:rPr>
              <a:t>Requirements:  </a:t>
            </a:r>
            <a:r>
              <a:rPr sz="2550" spc="105" dirty="0">
                <a:solidFill>
                  <a:srgbClr val="1D1D1D"/>
                </a:solidFill>
                <a:latin typeface="Arial"/>
                <a:cs typeface="Arial"/>
              </a:rPr>
              <a:t>ADA.gov</a:t>
            </a:r>
            <a:endParaRPr sz="2550">
              <a:latin typeface="Arial"/>
              <a:cs typeface="Arial"/>
            </a:endParaRPr>
          </a:p>
          <a:p>
            <a:pPr marL="512445" indent="-499745">
              <a:lnSpc>
                <a:spcPct val="100000"/>
              </a:lnSpc>
              <a:spcBef>
                <a:spcPts val="595"/>
              </a:spcBef>
              <a:buClr>
                <a:srgbClr val="BF382F"/>
              </a:buClr>
              <a:buChar char="•"/>
              <a:tabLst>
                <a:tab pos="512445" algn="l"/>
                <a:tab pos="513080" algn="l"/>
                <a:tab pos="3378200" algn="l"/>
              </a:tabLst>
            </a:pPr>
            <a:r>
              <a:rPr sz="2550" spc="10" dirty="0">
                <a:solidFill>
                  <a:srgbClr val="1D1D1D"/>
                </a:solidFill>
                <a:latin typeface="Arial"/>
                <a:cs typeface="Arial"/>
              </a:rPr>
              <a:t>ADA</a:t>
            </a:r>
            <a:r>
              <a:rPr sz="2550" spc="15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2550" spc="200" dirty="0">
                <a:solidFill>
                  <a:srgbClr val="1D1D1D"/>
                </a:solidFill>
                <a:latin typeface="Arial"/>
                <a:cs typeface="Arial"/>
              </a:rPr>
              <a:t>Information	</a:t>
            </a:r>
            <a:r>
              <a:rPr sz="2550" spc="75" dirty="0">
                <a:solidFill>
                  <a:srgbClr val="1D1D1D"/>
                </a:solidFill>
                <a:latin typeface="Arial"/>
                <a:cs typeface="Arial"/>
              </a:rPr>
              <a:t>Line</a:t>
            </a:r>
            <a:endParaRPr sz="25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2999" y="5543277"/>
            <a:ext cx="3708400" cy="95440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486409" indent="-473709">
              <a:lnSpc>
                <a:spcPct val="100000"/>
              </a:lnSpc>
              <a:spcBef>
                <a:spcPts val="695"/>
              </a:spcBef>
              <a:buClr>
                <a:srgbClr val="BF382F"/>
              </a:buClr>
              <a:buChar char="•"/>
              <a:tabLst>
                <a:tab pos="486409" algn="l"/>
                <a:tab pos="487045" algn="l"/>
              </a:tabLst>
            </a:pPr>
            <a:r>
              <a:rPr sz="2550" spc="215" dirty="0">
                <a:solidFill>
                  <a:srgbClr val="1D1D1D"/>
                </a:solidFill>
                <a:latin typeface="Arial"/>
                <a:cs typeface="Arial"/>
              </a:rPr>
              <a:t>800-514-0301</a:t>
            </a:r>
            <a:endParaRPr sz="2550">
              <a:latin typeface="Arial"/>
              <a:cs typeface="Arial"/>
            </a:endParaRPr>
          </a:p>
          <a:p>
            <a:pPr marL="486409" indent="-473709">
              <a:lnSpc>
                <a:spcPct val="100000"/>
              </a:lnSpc>
              <a:spcBef>
                <a:spcPts val="595"/>
              </a:spcBef>
              <a:buClr>
                <a:srgbClr val="BF382F"/>
              </a:buClr>
              <a:buChar char="•"/>
              <a:tabLst>
                <a:tab pos="486409" algn="l"/>
                <a:tab pos="487045" algn="l"/>
                <a:tab pos="2976245" algn="l"/>
              </a:tabLst>
            </a:pPr>
            <a:r>
              <a:rPr sz="2550" spc="185" dirty="0">
                <a:solidFill>
                  <a:srgbClr val="1D1D1D"/>
                </a:solidFill>
                <a:latin typeface="Arial"/>
                <a:cs typeface="Arial"/>
              </a:rPr>
              <a:t>800-514-038</a:t>
            </a:r>
            <a:r>
              <a:rPr sz="2550" spc="204" dirty="0">
                <a:solidFill>
                  <a:srgbClr val="1D1D1D"/>
                </a:solidFill>
                <a:latin typeface="Arial"/>
                <a:cs typeface="Arial"/>
              </a:rPr>
              <a:t>3</a:t>
            </a:r>
            <a:r>
              <a:rPr sz="2550" dirty="0">
                <a:solidFill>
                  <a:srgbClr val="1D1D1D"/>
                </a:solidFill>
                <a:latin typeface="Arial"/>
                <a:cs typeface="Arial"/>
              </a:rPr>
              <a:t>	</a:t>
            </a:r>
            <a:r>
              <a:rPr sz="2550" spc="250" dirty="0">
                <a:solidFill>
                  <a:srgbClr val="1D1D1D"/>
                </a:solidFill>
                <a:latin typeface="Arial"/>
                <a:cs typeface="Arial"/>
              </a:rPr>
              <a:t>(tty</a:t>
            </a:r>
            <a:r>
              <a:rPr sz="2550" spc="240" dirty="0">
                <a:solidFill>
                  <a:srgbClr val="1D1D1D"/>
                </a:solidFill>
                <a:latin typeface="Arial"/>
                <a:cs typeface="Arial"/>
              </a:rPr>
              <a:t>)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C547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6FAB808-695E-4BEE-BC96-402AA0BA26AF}"/>
</file>

<file path=customXml/itemProps2.xml><?xml version="1.0" encoding="utf-8"?>
<ds:datastoreItem xmlns:ds="http://schemas.openxmlformats.org/officeDocument/2006/customXml" ds:itemID="{E0CF74C1-111B-4E8F-A836-0112A1975C69}"/>
</file>

<file path=customXml/itemProps3.xml><?xml version="1.0" encoding="utf-8"?>
<ds:datastoreItem xmlns:ds="http://schemas.openxmlformats.org/officeDocument/2006/customXml" ds:itemID="{91714E78-CBA6-4B64-B8FE-03DC680C6BD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301</Words>
  <Application>Microsoft Office PowerPoint</Application>
  <PresentationFormat>Custom</PresentationFormat>
  <Paragraphs>202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Courier New</vt:lpstr>
      <vt:lpstr>Times New Roman</vt:lpstr>
      <vt:lpstr>Office Theme</vt:lpstr>
      <vt:lpstr>PowerPoint Presentation</vt:lpstr>
      <vt:lpstr>PowerPoint Presentation</vt:lpstr>
      <vt:lpstr>SERVICE ANIMALS and the ADA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Allison, Andrew</dc:creator>
  <cp:lastModifiedBy>Messier, Laura</cp:lastModifiedBy>
  <cp:revision>1</cp:revision>
  <dcterms:created xsi:type="dcterms:W3CDTF">2018-09-25T15:47:20Z</dcterms:created>
  <dcterms:modified xsi:type="dcterms:W3CDTF">2018-09-27T19:15:05Z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2018-09-25T00:00:00Z</vt:filetime>
  </property>
  <property fmtid="{D5CDD505-2E9C-101B-9397-08002B2CF9AE}" pid="3" name="LastSaved">
    <vt:lpwstr>2018-09-24T20:00:00Z</vt:lpwstr>
  </property>
  <property fmtid="{D5CDD505-2E9C-101B-9397-08002B2CF9AE}" pid="4" name="ContentTypeId">
    <vt:lpwstr>0x0101001FD4480C948BFE43BEB99D9404D53592</vt:lpwstr>
  </property>
</Properties>
</file>