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31" autoAdjust="0"/>
    <p:restoredTop sz="94660"/>
  </p:normalViewPr>
  <p:slideViewPr>
    <p:cSldViewPr snapToGrid="0">
      <p:cViewPr varScale="1">
        <p:scale>
          <a:sx n="70" d="100"/>
          <a:sy n="70" d="100"/>
        </p:scale>
        <p:origin x="6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6E498-35F4-4676-8BDE-E8AD744E7CB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D7372-9CE6-4B69-9CB0-0B2E6CE456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6C825-1B16-49DF-AE0E-699D669C76A7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25C69-0E36-4CA9-8E53-D829116A4E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43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5C69-0E36-4CA9-8E53-D829116A4E6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7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6AE9-7BA9-4D03-9164-26F7C4DF29E5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699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ABA8-6465-43D1-8238-B8317E28E751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7D2D-876D-4B2B-AEFF-A201B036FC4D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2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4E3A9-0483-4784-B53C-198BE9769B10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69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31CC-C18A-4C77-8E1D-DA295C46F37D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67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8F47-3BE0-4BF4-83A7-D87AFD5A548C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1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CDE4-D709-4F78-BEB0-EB9DB540BC51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87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28B9-44A7-47F8-A552-B50AC13B05FA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61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E31E-B97C-4471-8FF8-0087D69DE7A7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13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3D96-6D56-4A84-A8E9-7380E1074F69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5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4707-5970-4A9A-837D-93DD4E35F4AD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702AE-82D1-4626-B783-EAF7C72D9D7E}" type="datetime1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2272E-CA18-4FAA-82CA-881679495A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74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771" y="2797063"/>
            <a:ext cx="9144000" cy="216682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Veterans in Georgia and Uses of Service Animals and Emotional Support Animals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771" y="5104834"/>
            <a:ext cx="9144000" cy="55630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Presentation to the Senate Study Committee on Service Animals for Physically or Mentally Impaired Persons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56" y="476930"/>
            <a:ext cx="7598229" cy="21791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09657" y="5834743"/>
            <a:ext cx="418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Mike Roby</a:t>
            </a:r>
          </a:p>
          <a:p>
            <a:pPr algn="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Commissioner of Veterans Service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445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559"/>
            <a:ext cx="3984171" cy="11462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51648" y="1637365"/>
            <a:ext cx="10515600" cy="4776881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 guidance considers:</a:t>
            </a:r>
          </a:p>
          <a:p>
            <a:pPr lvl="1">
              <a:buFont typeface="Wingdings" pitchFamily="2" charset="2"/>
              <a:buChar char="ü"/>
            </a:pP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 dogs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TRAINED to assist the blind</a:t>
            </a:r>
          </a:p>
          <a:p>
            <a:pPr lvl="1">
              <a:buFont typeface="Wingdings" pitchFamily="2" charset="2"/>
              <a:buChar char="ü"/>
            </a:pP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animals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TRAINED to help those with severe to profound hearing loss by alerting the individual to a variety of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sounds,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someone with a physical impairment that substantially limits mobility by assisting the performance of a wide variety of tasks depending on need and training, e.g., opening doors, retrieving, etc.</a:t>
            </a:r>
          </a:p>
          <a:p>
            <a:pPr lvl="1">
              <a:buFont typeface="Wingdings" pitchFamily="2" charset="2"/>
              <a:buChar char="q"/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Emotional support animals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protect someone, give emotional support or be a companion –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QUALIFY AS SERVICE ANIMALS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purposes of service animals,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 defines a disability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mean a physical or mental impairment that substantially limits one or more major life activities of an individual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must be a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 of such impairment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individual is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regarded as having such an impairment</a:t>
            </a:r>
            <a:endParaRPr lang="en-US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749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94" y="226559"/>
            <a:ext cx="3984171" cy="11462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 guidance (Cont’d):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 will approve the veteran receiving the use of guide dogs and service animals after the veteran is evaluated and approved by a prescribing clinician for 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ability and means, including family or caregiver, to care for the animal currently and in the future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 that are to be accomplished through the use of the animal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 that are to be accomplished through other assistive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technologies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therapies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 does not provide the animals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Veterans approved for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 by the VA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referred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Assistance Dogs International – accredited agencies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no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 by the VA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animal or the associated training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40006"/>
            <a:ext cx="3975847" cy="1145041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 guidance (Cont’d):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 pays for veterinary care and equipment, e.g., harness and/or backpack, required for optimal use of the animal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Veterinary care includes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prescribed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medications, office visits for medical procedures and dental procedures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animal is sedated (one per year)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 vaccinations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Subsequent vaccinations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Prescribed food on a case-by-case basis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Veterinary care does not include OTC medications, food, treats and non-sedated dental care (flea and tick medications are considered OTC and are the responsibility of the veteran)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Grooming, boarding and other routine expenses are not covered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6482" y="405467"/>
            <a:ext cx="10627658" cy="1325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559"/>
            <a:ext cx="3984171" cy="11462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59859"/>
            <a:ext cx="10515600" cy="490817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 does not issue or require certificates of training or licensing related to service animals or emotional support animals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dogs are permitted on VA properties,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National Cemeteries to ensure public safety, grounds and facilities care and maintenance control are not compromised. Areas included are: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interment areas, except as approved to observe an individual interment or inurnment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or maintenance sites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Grounds keeping and storage facilities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Individuals accompanied by service animals while receiving treatment in a VA medical facility must provide VA with documentation confirming the service animals have had a current rabies vaccination as determined by state and local public health requirements and other current core canine vaccines dictated by local veterinary practice standards (e.g., distemper,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parvovirus, etc.)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559"/>
            <a:ext cx="3984171" cy="11462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59859"/>
            <a:ext cx="10515600" cy="49081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Generally, animals other than service animals, are not permitted to be present on VA property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EXCEPTION: A VA facility may permit certain “non-service” animals to be present on VA property for the following reasons: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 enforcement purposes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 under the control of the VA Office of Research and Development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 assisted therapy animals (goal directed – clinician supervised therapy)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 assisted activity animals (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goal directed ~ emotional support)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 participating in a VA Community Living Center (skilled nursing care) residential animal program or a Mental Health Residential Rehabilitation Treatment Program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 may be present at National Cemeteries for ceremonial purposes during committal services, interments and other memorials (must not compromise public safety, facilities and grounds care and maintenance control standards)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559"/>
            <a:ext cx="3984171" cy="11462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59859"/>
            <a:ext cx="10515600" cy="49081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Georgia Department of Veterans Service operates two state war veterans homes and two state veterans cemeteries</a:t>
            </a:r>
          </a:p>
          <a:p>
            <a:pPr lvl="1">
              <a:buFont typeface="Wingdings" pitchFamily="2" charset="2"/>
              <a:buChar char="ü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Generally, the homes and cemeteries follow the VA’s policy regarding animals being present on the </a:t>
            </a: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</a:t>
            </a:r>
            <a:endParaRPr lang="en-US" sz="26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v"/>
            </a:pPr>
            <a:r>
              <a:rPr lang="en-US" sz="22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Augusta home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pet therapy program and occasional family pet visitations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Milledgeville home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pet therapy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occasional family pet visitations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Glennville cemetery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follow the VA rules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Milledgeville cemetery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follow the VA rules</a:t>
            </a:r>
          </a:p>
          <a:p>
            <a:pPr lvl="1">
              <a:buFont typeface="Wingdings" pitchFamily="2" charset="2"/>
              <a:buChar char="ü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of the war veterans’ homes currently have any veteran patients using service animals or emotional support animals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2272E-CA18-4FAA-82CA-881679495AE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559"/>
            <a:ext cx="3984171" cy="11462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59859"/>
            <a:ext cx="10515600" cy="516161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 FOR ESA LEGISLATION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the emotional support requirements identical to or as close as possible to the requirements for service animals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individual must have a disability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animal must be trained to provide a task or service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the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Deardorff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criteria for bona-fide disability diagnosis (outlined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Wellborn &amp; Wallace, LLC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to the study committee on August 20, 2018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where a mental health professional (MHP):</a:t>
            </a:r>
            <a:endParaRPr lang="en-U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support the </a:t>
            </a:r>
            <a:r>
              <a:rPr lang="en-US" sz="2600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Diagnostic &amp; Statistical Manual of Mental Disorders </a:t>
            </a: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(DSM) diagnosis of the patient resulting in the disability requiring the emotional support animal (ESM)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show in detail how the ESA helps to ameliorate the disability – related symptoms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state whether or not the MHP observed the patient interacting with the ESA; if not, must justify why direct observation was not pursued and how the MHP concluded the results were valid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discuss the possible negative effect should the patient not be able to live with the animal or take it with her/him – the ESA must provide some benefit beyond that experienced by just having a pet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MHP should not write a letter unless it can be shown the ESA provides some demonstrable disability – related benefit(s) to the patient</a:t>
            </a:r>
          </a:p>
          <a:p>
            <a:pPr lvl="2">
              <a:buFont typeface="Wingdings" pitchFamily="2" charset="2"/>
              <a:buChar char="v"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MHP should actually be familiar with research on ESA’s (based on credentials; certification statement, etc.)</a:t>
            </a:r>
            <a:endParaRPr lang="en-US" sz="26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v"/>
            </a:pPr>
            <a:endParaRPr lang="en-US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v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A3E85D3-8D06-46AF-AD8A-887B33DAB864}"/>
</file>

<file path=customXml/itemProps2.xml><?xml version="1.0" encoding="utf-8"?>
<ds:datastoreItem xmlns:ds="http://schemas.openxmlformats.org/officeDocument/2006/customXml" ds:itemID="{F5CE12A1-1A1A-45A0-A6D5-7855B1C45DD8}"/>
</file>

<file path=customXml/itemProps3.xml><?xml version="1.0" encoding="utf-8"?>
<ds:datastoreItem xmlns:ds="http://schemas.openxmlformats.org/officeDocument/2006/customXml" ds:itemID="{3778F0F5-1146-4C99-8B02-42E372B9F782}"/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997</Words>
  <Application>Microsoft Office PowerPoint</Application>
  <PresentationFormat>Widescreen</PresentationFormat>
  <Paragraphs>73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Veterans in Georgia and Uses of Service Animals and Emotional Support Animals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Georgia Department of Veterans Service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123</cp:revision>
  <cp:lastPrinted>2018-11-20T18:17:07Z</cp:lastPrinted>
  <dcterms:created xsi:type="dcterms:W3CDTF">2017-09-15T13:43:40Z</dcterms:created>
  <dcterms:modified xsi:type="dcterms:W3CDTF">2018-11-20T18:51:58Z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