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charts/colors2.xml" ContentType="application/vnd.ms-office.chartcolorstyl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Default Extension="jpg" ContentType="image/jpeg"/>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style3.xml" ContentType="application/vnd.ms-office.chartstyle+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charts/style1.xml" ContentType="application/vnd.ms-office.chartstyl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charts/colors3.xml" ContentType="application/vnd.ms-office.chartcolorstyle+xml"/>
  <Override PartName="/docProps/app.xml" ContentType="application/vnd.openxmlformats-officedocument.extended-properties+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86" r:id="rId2"/>
    <p:sldId id="291" r:id="rId3"/>
    <p:sldId id="288" r:id="rId4"/>
    <p:sldId id="287" r:id="rId5"/>
    <p:sldId id="292" r:id="rId6"/>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105" d="100"/>
          <a:sy n="105" d="100"/>
        </p:scale>
        <p:origin x="375"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Sex</a:t>
            </a:r>
            <a:r>
              <a:rPr lang="en-US" baseline="0" dirty="0"/>
              <a:t> Offender Population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FY13</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Sheet1!$B$2</c:f>
              <c:numCache>
                <c:formatCode>General</c:formatCode>
                <c:ptCount val="1"/>
                <c:pt idx="0">
                  <c:v>9876</c:v>
                </c:pt>
              </c:numCache>
            </c:numRef>
          </c:val>
          <c:extLst>
            <c:ext xmlns:c16="http://schemas.microsoft.com/office/drawing/2014/chart" uri="{C3380CC4-5D6E-409C-BE32-E72D297353CC}">
              <c16:uniqueId val="{00000000-99A3-4812-80C3-A7437CE2A69D}"/>
            </c:ext>
          </c:extLst>
        </c:ser>
        <c:ser>
          <c:idx val="1"/>
          <c:order val="1"/>
          <c:tx>
            <c:strRef>
              <c:f>Sheet1!$C$1</c:f>
              <c:strCache>
                <c:ptCount val="1"/>
                <c:pt idx="0">
                  <c:v>FY14</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Sheet1!$C$2</c:f>
              <c:numCache>
                <c:formatCode>General</c:formatCode>
                <c:ptCount val="1"/>
                <c:pt idx="0">
                  <c:v>10166</c:v>
                </c:pt>
              </c:numCache>
            </c:numRef>
          </c:val>
          <c:extLst>
            <c:ext xmlns:c16="http://schemas.microsoft.com/office/drawing/2014/chart" uri="{C3380CC4-5D6E-409C-BE32-E72D297353CC}">
              <c16:uniqueId val="{00000001-99A3-4812-80C3-A7437CE2A69D}"/>
            </c:ext>
          </c:extLst>
        </c:ser>
        <c:ser>
          <c:idx val="2"/>
          <c:order val="2"/>
          <c:tx>
            <c:strRef>
              <c:f>Sheet1!$D$1</c:f>
              <c:strCache>
                <c:ptCount val="1"/>
                <c:pt idx="0">
                  <c:v>FY15</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Sheet1!$D$2</c:f>
              <c:numCache>
                <c:formatCode>General</c:formatCode>
                <c:ptCount val="1"/>
                <c:pt idx="0">
                  <c:v>10461</c:v>
                </c:pt>
              </c:numCache>
            </c:numRef>
          </c:val>
          <c:extLst>
            <c:ext xmlns:c16="http://schemas.microsoft.com/office/drawing/2014/chart" uri="{C3380CC4-5D6E-409C-BE32-E72D297353CC}">
              <c16:uniqueId val="{00000002-99A3-4812-80C3-A7437CE2A69D}"/>
            </c:ext>
          </c:extLst>
        </c:ser>
        <c:ser>
          <c:idx val="3"/>
          <c:order val="3"/>
          <c:tx>
            <c:strRef>
              <c:f>Sheet1!$E$1</c:f>
              <c:strCache>
                <c:ptCount val="1"/>
                <c:pt idx="0">
                  <c:v>FY16</c:v>
                </c:pt>
              </c:strCache>
            </c:strRef>
          </c:tx>
          <c:spPr>
            <a:solidFill>
              <a:schemeClr val="accent4"/>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Sheet1!$E$2</c:f>
              <c:numCache>
                <c:formatCode>General</c:formatCode>
                <c:ptCount val="1"/>
                <c:pt idx="0">
                  <c:v>10504</c:v>
                </c:pt>
              </c:numCache>
            </c:numRef>
          </c:val>
          <c:extLst>
            <c:ext xmlns:c16="http://schemas.microsoft.com/office/drawing/2014/chart" uri="{C3380CC4-5D6E-409C-BE32-E72D297353CC}">
              <c16:uniqueId val="{00000003-99A3-4812-80C3-A7437CE2A69D}"/>
            </c:ext>
          </c:extLst>
        </c:ser>
        <c:ser>
          <c:idx val="4"/>
          <c:order val="4"/>
          <c:tx>
            <c:strRef>
              <c:f>Sheet1!$F$1</c:f>
              <c:strCache>
                <c:ptCount val="1"/>
                <c:pt idx="0">
                  <c:v>FY17</c:v>
                </c:pt>
              </c:strCache>
            </c:strRef>
          </c:tx>
          <c:spPr>
            <a:solidFill>
              <a:schemeClr val="accent5"/>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Sheet1!$F$2</c:f>
              <c:numCache>
                <c:formatCode>General</c:formatCode>
                <c:ptCount val="1"/>
                <c:pt idx="0">
                  <c:v>10557</c:v>
                </c:pt>
              </c:numCache>
            </c:numRef>
          </c:val>
          <c:extLst>
            <c:ext xmlns:c16="http://schemas.microsoft.com/office/drawing/2014/chart" uri="{C3380CC4-5D6E-409C-BE32-E72D297353CC}">
              <c16:uniqueId val="{00000004-99A3-4812-80C3-A7437CE2A69D}"/>
            </c:ext>
          </c:extLst>
        </c:ser>
        <c:ser>
          <c:idx val="5"/>
          <c:order val="5"/>
          <c:tx>
            <c:strRef>
              <c:f>Sheet1!$G$1</c:f>
              <c:strCache>
                <c:ptCount val="1"/>
                <c:pt idx="0">
                  <c:v>FY18</c:v>
                </c:pt>
              </c:strCache>
            </c:strRef>
          </c:tx>
          <c:spPr>
            <a:solidFill>
              <a:schemeClr val="accent6"/>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Sheet1!$G$2</c:f>
              <c:numCache>
                <c:formatCode>General</c:formatCode>
                <c:ptCount val="1"/>
                <c:pt idx="0">
                  <c:v>10801</c:v>
                </c:pt>
              </c:numCache>
            </c:numRef>
          </c:val>
          <c:extLst>
            <c:ext xmlns:c16="http://schemas.microsoft.com/office/drawing/2014/chart" uri="{C3380CC4-5D6E-409C-BE32-E72D297353CC}">
              <c16:uniqueId val="{00000005-99A3-4812-80C3-A7437CE2A69D}"/>
            </c:ext>
          </c:extLst>
        </c:ser>
        <c:ser>
          <c:idx val="6"/>
          <c:order val="6"/>
          <c:tx>
            <c:strRef>
              <c:f>Sheet1!$H$1</c:f>
              <c:strCache>
                <c:ptCount val="1"/>
                <c:pt idx="0">
                  <c:v>FY19</c:v>
                </c:pt>
              </c:strCache>
            </c:strRef>
          </c:tx>
          <c:spPr>
            <a:solidFill>
              <a:schemeClr val="accent1">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Sheet1!$H$2</c:f>
              <c:numCache>
                <c:formatCode>General</c:formatCode>
                <c:ptCount val="1"/>
                <c:pt idx="0">
                  <c:v>11043</c:v>
                </c:pt>
              </c:numCache>
            </c:numRef>
          </c:val>
          <c:extLst>
            <c:ext xmlns:c16="http://schemas.microsoft.com/office/drawing/2014/chart" uri="{C3380CC4-5D6E-409C-BE32-E72D297353CC}">
              <c16:uniqueId val="{00000006-99A3-4812-80C3-A7437CE2A69D}"/>
            </c:ext>
          </c:extLst>
        </c:ser>
        <c:ser>
          <c:idx val="7"/>
          <c:order val="7"/>
          <c:tx>
            <c:strRef>
              <c:f>Sheet1!$I$1</c:f>
              <c:strCache>
                <c:ptCount val="1"/>
                <c:pt idx="0">
                  <c:v>FY20</c:v>
                </c:pt>
              </c:strCache>
            </c:strRef>
          </c:tx>
          <c:spPr>
            <a:solidFill>
              <a:schemeClr val="accent2">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 OFFENDERS</c:v>
                </c:pt>
              </c:strCache>
            </c:strRef>
          </c:cat>
          <c:val>
            <c:numRef>
              <c:f>Sheet1!$I$2</c:f>
              <c:numCache>
                <c:formatCode>General</c:formatCode>
                <c:ptCount val="1"/>
                <c:pt idx="0">
                  <c:v>11154</c:v>
                </c:pt>
              </c:numCache>
            </c:numRef>
          </c:val>
          <c:extLst>
            <c:ext xmlns:c16="http://schemas.microsoft.com/office/drawing/2014/chart" uri="{C3380CC4-5D6E-409C-BE32-E72D297353CC}">
              <c16:uniqueId val="{00000007-99A3-4812-80C3-A7437CE2A69D}"/>
            </c:ext>
          </c:extLst>
        </c:ser>
        <c:dLbls>
          <c:dLblPos val="outEnd"/>
          <c:showLegendKey val="0"/>
          <c:showVal val="1"/>
          <c:showCatName val="0"/>
          <c:showSerName val="0"/>
          <c:showPercent val="0"/>
          <c:showBubbleSize val="0"/>
        </c:dLbls>
        <c:gapWidth val="219"/>
        <c:overlap val="-27"/>
        <c:axId val="382070016"/>
        <c:axId val="382068048"/>
      </c:barChart>
      <c:catAx>
        <c:axId val="38207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68048"/>
        <c:crosses val="autoZero"/>
        <c:auto val="1"/>
        <c:lblAlgn val="ctr"/>
        <c:lblOffset val="100"/>
        <c:noMultiLvlLbl val="0"/>
      </c:catAx>
      <c:valAx>
        <c:axId val="38206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7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Sex</a:t>
            </a:r>
            <a:r>
              <a:rPr lang="en-US" baseline="0" dirty="0"/>
              <a:t> Offender Population, by Facility Type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FY13</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Sheet1!$B$2:$B$6</c:f>
              <c:numCache>
                <c:formatCode>General</c:formatCode>
                <c:ptCount val="5"/>
                <c:pt idx="0">
                  <c:v>7745</c:v>
                </c:pt>
                <c:pt idx="1">
                  <c:v>48</c:v>
                </c:pt>
                <c:pt idx="2">
                  <c:v>1929</c:v>
                </c:pt>
                <c:pt idx="3">
                  <c:v>6</c:v>
                </c:pt>
                <c:pt idx="4">
                  <c:v>148</c:v>
                </c:pt>
              </c:numCache>
            </c:numRef>
          </c:val>
          <c:extLst>
            <c:ext xmlns:c16="http://schemas.microsoft.com/office/drawing/2014/chart" uri="{C3380CC4-5D6E-409C-BE32-E72D297353CC}">
              <c16:uniqueId val="{00000000-99A3-4812-80C3-A7437CE2A69D}"/>
            </c:ext>
          </c:extLst>
        </c:ser>
        <c:ser>
          <c:idx val="1"/>
          <c:order val="1"/>
          <c:tx>
            <c:strRef>
              <c:f>Sheet1!$C$1</c:f>
              <c:strCache>
                <c:ptCount val="1"/>
                <c:pt idx="0">
                  <c:v>FY14</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Sheet1!$C$2:$C$6</c:f>
              <c:numCache>
                <c:formatCode>General</c:formatCode>
                <c:ptCount val="5"/>
                <c:pt idx="0">
                  <c:v>7781</c:v>
                </c:pt>
                <c:pt idx="1">
                  <c:v>119</c:v>
                </c:pt>
                <c:pt idx="2">
                  <c:v>2099</c:v>
                </c:pt>
                <c:pt idx="3">
                  <c:v>5</c:v>
                </c:pt>
                <c:pt idx="4">
                  <c:v>162</c:v>
                </c:pt>
              </c:numCache>
            </c:numRef>
          </c:val>
          <c:extLst>
            <c:ext xmlns:c16="http://schemas.microsoft.com/office/drawing/2014/chart" uri="{C3380CC4-5D6E-409C-BE32-E72D297353CC}">
              <c16:uniqueId val="{00000001-99A3-4812-80C3-A7437CE2A69D}"/>
            </c:ext>
          </c:extLst>
        </c:ser>
        <c:ser>
          <c:idx val="2"/>
          <c:order val="2"/>
          <c:tx>
            <c:strRef>
              <c:f>Sheet1!$D$1</c:f>
              <c:strCache>
                <c:ptCount val="1"/>
                <c:pt idx="0">
                  <c:v>FY15</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Sheet1!$D$2:$D$6</c:f>
              <c:numCache>
                <c:formatCode>General</c:formatCode>
                <c:ptCount val="5"/>
                <c:pt idx="0">
                  <c:v>7523</c:v>
                </c:pt>
                <c:pt idx="1">
                  <c:v>223</c:v>
                </c:pt>
                <c:pt idx="2">
                  <c:v>2558</c:v>
                </c:pt>
                <c:pt idx="3">
                  <c:v>5</c:v>
                </c:pt>
                <c:pt idx="4">
                  <c:v>152</c:v>
                </c:pt>
              </c:numCache>
            </c:numRef>
          </c:val>
          <c:extLst>
            <c:ext xmlns:c16="http://schemas.microsoft.com/office/drawing/2014/chart" uri="{C3380CC4-5D6E-409C-BE32-E72D297353CC}">
              <c16:uniqueId val="{00000002-99A3-4812-80C3-A7437CE2A69D}"/>
            </c:ext>
          </c:extLst>
        </c:ser>
        <c:ser>
          <c:idx val="3"/>
          <c:order val="3"/>
          <c:tx>
            <c:strRef>
              <c:f>Sheet1!$E$1</c:f>
              <c:strCache>
                <c:ptCount val="1"/>
                <c:pt idx="0">
                  <c:v>FY16</c:v>
                </c:pt>
              </c:strCache>
            </c:strRef>
          </c:tx>
          <c:spPr>
            <a:solidFill>
              <a:schemeClr val="accent4"/>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Sheet1!$E$2:$E$6</c:f>
              <c:numCache>
                <c:formatCode>General</c:formatCode>
                <c:ptCount val="5"/>
                <c:pt idx="0">
                  <c:v>7452</c:v>
                </c:pt>
                <c:pt idx="1">
                  <c:v>231</c:v>
                </c:pt>
                <c:pt idx="2">
                  <c:v>2643</c:v>
                </c:pt>
                <c:pt idx="3">
                  <c:v>2</c:v>
                </c:pt>
                <c:pt idx="4">
                  <c:v>176</c:v>
                </c:pt>
              </c:numCache>
            </c:numRef>
          </c:val>
          <c:extLst>
            <c:ext xmlns:c16="http://schemas.microsoft.com/office/drawing/2014/chart" uri="{C3380CC4-5D6E-409C-BE32-E72D297353CC}">
              <c16:uniqueId val="{00000003-99A3-4812-80C3-A7437CE2A69D}"/>
            </c:ext>
          </c:extLst>
        </c:ser>
        <c:ser>
          <c:idx val="4"/>
          <c:order val="4"/>
          <c:tx>
            <c:strRef>
              <c:f>Sheet1!$F$1</c:f>
              <c:strCache>
                <c:ptCount val="1"/>
                <c:pt idx="0">
                  <c:v>FY17</c:v>
                </c:pt>
              </c:strCache>
            </c:strRef>
          </c:tx>
          <c:spPr>
            <a:solidFill>
              <a:schemeClr val="accent5"/>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Sheet1!$F$2:$F$6</c:f>
              <c:numCache>
                <c:formatCode>General</c:formatCode>
                <c:ptCount val="5"/>
                <c:pt idx="0">
                  <c:v>7329</c:v>
                </c:pt>
                <c:pt idx="1">
                  <c:v>220</c:v>
                </c:pt>
                <c:pt idx="2">
                  <c:v>2814</c:v>
                </c:pt>
                <c:pt idx="3">
                  <c:v>2</c:v>
                </c:pt>
                <c:pt idx="4">
                  <c:v>192</c:v>
                </c:pt>
              </c:numCache>
            </c:numRef>
          </c:val>
          <c:extLst>
            <c:ext xmlns:c16="http://schemas.microsoft.com/office/drawing/2014/chart" uri="{C3380CC4-5D6E-409C-BE32-E72D297353CC}">
              <c16:uniqueId val="{00000004-99A3-4812-80C3-A7437CE2A69D}"/>
            </c:ext>
          </c:extLst>
        </c:ser>
        <c:ser>
          <c:idx val="5"/>
          <c:order val="5"/>
          <c:tx>
            <c:strRef>
              <c:f>Sheet1!$G$1</c:f>
              <c:strCache>
                <c:ptCount val="1"/>
                <c:pt idx="0">
                  <c:v>FY18</c:v>
                </c:pt>
              </c:strCache>
            </c:strRef>
          </c:tx>
          <c:spPr>
            <a:solidFill>
              <a:schemeClr val="accent6"/>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Sheet1!$G$2:$G$6</c:f>
              <c:numCache>
                <c:formatCode>General</c:formatCode>
                <c:ptCount val="5"/>
                <c:pt idx="0">
                  <c:v>7591</c:v>
                </c:pt>
                <c:pt idx="1">
                  <c:v>265</c:v>
                </c:pt>
                <c:pt idx="2">
                  <c:v>2747</c:v>
                </c:pt>
                <c:pt idx="3">
                  <c:v>2</c:v>
                </c:pt>
                <c:pt idx="4">
                  <c:v>196</c:v>
                </c:pt>
              </c:numCache>
            </c:numRef>
          </c:val>
          <c:extLst>
            <c:ext xmlns:c16="http://schemas.microsoft.com/office/drawing/2014/chart" uri="{C3380CC4-5D6E-409C-BE32-E72D297353CC}">
              <c16:uniqueId val="{00000005-99A3-4812-80C3-A7437CE2A69D}"/>
            </c:ext>
          </c:extLst>
        </c:ser>
        <c:ser>
          <c:idx val="6"/>
          <c:order val="6"/>
          <c:tx>
            <c:strRef>
              <c:f>Sheet1!$H$1</c:f>
              <c:strCache>
                <c:ptCount val="1"/>
                <c:pt idx="0">
                  <c:v>FY19</c:v>
                </c:pt>
              </c:strCache>
            </c:strRef>
          </c:tx>
          <c:spPr>
            <a:solidFill>
              <a:schemeClr val="accent1">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Sheet1!$H$2:$H$6</c:f>
              <c:numCache>
                <c:formatCode>General</c:formatCode>
                <c:ptCount val="5"/>
                <c:pt idx="0">
                  <c:v>7693</c:v>
                </c:pt>
                <c:pt idx="1">
                  <c:v>298</c:v>
                </c:pt>
                <c:pt idx="2">
                  <c:v>2863</c:v>
                </c:pt>
                <c:pt idx="3">
                  <c:v>2</c:v>
                </c:pt>
                <c:pt idx="4">
                  <c:v>187</c:v>
                </c:pt>
              </c:numCache>
            </c:numRef>
          </c:val>
          <c:extLst>
            <c:ext xmlns:c16="http://schemas.microsoft.com/office/drawing/2014/chart" uri="{C3380CC4-5D6E-409C-BE32-E72D297353CC}">
              <c16:uniqueId val="{00000006-99A3-4812-80C3-A7437CE2A69D}"/>
            </c:ext>
          </c:extLst>
        </c:ser>
        <c:ser>
          <c:idx val="7"/>
          <c:order val="7"/>
          <c:tx>
            <c:strRef>
              <c:f>Sheet1!$I$1</c:f>
              <c:strCache>
                <c:ptCount val="1"/>
                <c:pt idx="0">
                  <c:v>FY20</c:v>
                </c:pt>
              </c:strCache>
            </c:strRef>
          </c:tx>
          <c:spPr>
            <a:solidFill>
              <a:schemeClr val="accent2">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STATE PRISONS</c:v>
                </c:pt>
                <c:pt idx="1">
                  <c:v>TRANSITIONAL CENTERS</c:v>
                </c:pt>
                <c:pt idx="2">
                  <c:v>PRIVATE PRISONS</c:v>
                </c:pt>
                <c:pt idx="3">
                  <c:v>COUNTY CORRECTIONAL INSTITUTIONS</c:v>
                </c:pt>
                <c:pt idx="4">
                  <c:v>SECURE ALTERNATIVES FACILITIES</c:v>
                </c:pt>
              </c:strCache>
            </c:strRef>
          </c:cat>
          <c:val>
            <c:numRef>
              <c:f>Sheet1!$I$2:$I$6</c:f>
              <c:numCache>
                <c:formatCode>General</c:formatCode>
                <c:ptCount val="5"/>
                <c:pt idx="0">
                  <c:v>7798</c:v>
                </c:pt>
                <c:pt idx="1">
                  <c:v>313</c:v>
                </c:pt>
                <c:pt idx="2">
                  <c:v>2850</c:v>
                </c:pt>
                <c:pt idx="3">
                  <c:v>2</c:v>
                </c:pt>
                <c:pt idx="4">
                  <c:v>191</c:v>
                </c:pt>
              </c:numCache>
            </c:numRef>
          </c:val>
          <c:extLst>
            <c:ext xmlns:c16="http://schemas.microsoft.com/office/drawing/2014/chart" uri="{C3380CC4-5D6E-409C-BE32-E72D297353CC}">
              <c16:uniqueId val="{00000007-99A3-4812-80C3-A7437CE2A69D}"/>
            </c:ext>
          </c:extLst>
        </c:ser>
        <c:dLbls>
          <c:dLblPos val="outEnd"/>
          <c:showLegendKey val="0"/>
          <c:showVal val="1"/>
          <c:showCatName val="0"/>
          <c:showSerName val="0"/>
          <c:showPercent val="0"/>
          <c:showBubbleSize val="0"/>
        </c:dLbls>
        <c:gapWidth val="219"/>
        <c:overlap val="-27"/>
        <c:axId val="382070016"/>
        <c:axId val="382068048"/>
      </c:barChart>
      <c:catAx>
        <c:axId val="38207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68048"/>
        <c:crosses val="autoZero"/>
        <c:auto val="1"/>
        <c:lblAlgn val="ctr"/>
        <c:lblOffset val="100"/>
        <c:noMultiLvlLbl val="0"/>
      </c:catAx>
      <c:valAx>
        <c:axId val="38206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7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Sexual</a:t>
            </a:r>
            <a:r>
              <a:rPr lang="en-US" baseline="0" dirty="0"/>
              <a:t> Predator Population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FY13</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Sheet1!$B$2</c:f>
              <c:numCache>
                <c:formatCode>General</c:formatCode>
                <c:ptCount val="1"/>
                <c:pt idx="0">
                  <c:v>102</c:v>
                </c:pt>
              </c:numCache>
            </c:numRef>
          </c:val>
          <c:extLst>
            <c:ext xmlns:c16="http://schemas.microsoft.com/office/drawing/2014/chart" uri="{C3380CC4-5D6E-409C-BE32-E72D297353CC}">
              <c16:uniqueId val="{00000000-6CFF-4F87-B43F-54D405567652}"/>
            </c:ext>
          </c:extLst>
        </c:ser>
        <c:ser>
          <c:idx val="1"/>
          <c:order val="1"/>
          <c:tx>
            <c:strRef>
              <c:f>Sheet1!$C$1</c:f>
              <c:strCache>
                <c:ptCount val="1"/>
                <c:pt idx="0">
                  <c:v>FY14</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Sheet1!$C$2</c:f>
              <c:numCache>
                <c:formatCode>General</c:formatCode>
                <c:ptCount val="1"/>
                <c:pt idx="0">
                  <c:v>125</c:v>
                </c:pt>
              </c:numCache>
            </c:numRef>
          </c:val>
          <c:extLst>
            <c:ext xmlns:c16="http://schemas.microsoft.com/office/drawing/2014/chart" uri="{C3380CC4-5D6E-409C-BE32-E72D297353CC}">
              <c16:uniqueId val="{00000001-6CFF-4F87-B43F-54D405567652}"/>
            </c:ext>
          </c:extLst>
        </c:ser>
        <c:ser>
          <c:idx val="2"/>
          <c:order val="2"/>
          <c:tx>
            <c:strRef>
              <c:f>Sheet1!$D$1</c:f>
              <c:strCache>
                <c:ptCount val="1"/>
                <c:pt idx="0">
                  <c:v>FY15</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Sheet1!$D$2</c:f>
              <c:numCache>
                <c:formatCode>General</c:formatCode>
                <c:ptCount val="1"/>
                <c:pt idx="0">
                  <c:v>146</c:v>
                </c:pt>
              </c:numCache>
            </c:numRef>
          </c:val>
          <c:extLst>
            <c:ext xmlns:c16="http://schemas.microsoft.com/office/drawing/2014/chart" uri="{C3380CC4-5D6E-409C-BE32-E72D297353CC}">
              <c16:uniqueId val="{00000002-6CFF-4F87-B43F-54D405567652}"/>
            </c:ext>
          </c:extLst>
        </c:ser>
        <c:ser>
          <c:idx val="3"/>
          <c:order val="3"/>
          <c:tx>
            <c:strRef>
              <c:f>Sheet1!$E$1</c:f>
              <c:strCache>
                <c:ptCount val="1"/>
                <c:pt idx="0">
                  <c:v>FY16</c:v>
                </c:pt>
              </c:strCache>
            </c:strRef>
          </c:tx>
          <c:spPr>
            <a:solidFill>
              <a:schemeClr val="accent4"/>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Sheet1!$E$2</c:f>
              <c:numCache>
                <c:formatCode>General</c:formatCode>
                <c:ptCount val="1"/>
                <c:pt idx="0">
                  <c:v>154</c:v>
                </c:pt>
              </c:numCache>
            </c:numRef>
          </c:val>
          <c:extLst>
            <c:ext xmlns:c16="http://schemas.microsoft.com/office/drawing/2014/chart" uri="{C3380CC4-5D6E-409C-BE32-E72D297353CC}">
              <c16:uniqueId val="{00000003-6CFF-4F87-B43F-54D405567652}"/>
            </c:ext>
          </c:extLst>
        </c:ser>
        <c:ser>
          <c:idx val="4"/>
          <c:order val="4"/>
          <c:tx>
            <c:strRef>
              <c:f>Sheet1!$F$1</c:f>
              <c:strCache>
                <c:ptCount val="1"/>
                <c:pt idx="0">
                  <c:v>FY17</c:v>
                </c:pt>
              </c:strCache>
            </c:strRef>
          </c:tx>
          <c:spPr>
            <a:solidFill>
              <a:schemeClr val="accent5"/>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Sheet1!$F$2</c:f>
              <c:numCache>
                <c:formatCode>General</c:formatCode>
                <c:ptCount val="1"/>
                <c:pt idx="0">
                  <c:v>165</c:v>
                </c:pt>
              </c:numCache>
            </c:numRef>
          </c:val>
          <c:extLst>
            <c:ext xmlns:c16="http://schemas.microsoft.com/office/drawing/2014/chart" uri="{C3380CC4-5D6E-409C-BE32-E72D297353CC}">
              <c16:uniqueId val="{00000004-6CFF-4F87-B43F-54D405567652}"/>
            </c:ext>
          </c:extLst>
        </c:ser>
        <c:ser>
          <c:idx val="5"/>
          <c:order val="5"/>
          <c:tx>
            <c:strRef>
              <c:f>Sheet1!$G$1</c:f>
              <c:strCache>
                <c:ptCount val="1"/>
                <c:pt idx="0">
                  <c:v>FY18</c:v>
                </c:pt>
              </c:strCache>
            </c:strRef>
          </c:tx>
          <c:spPr>
            <a:solidFill>
              <a:schemeClr val="accent6"/>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Sheet1!$G$2</c:f>
              <c:numCache>
                <c:formatCode>General</c:formatCode>
                <c:ptCount val="1"/>
                <c:pt idx="0">
                  <c:v>203</c:v>
                </c:pt>
              </c:numCache>
            </c:numRef>
          </c:val>
          <c:extLst>
            <c:ext xmlns:c16="http://schemas.microsoft.com/office/drawing/2014/chart" uri="{C3380CC4-5D6E-409C-BE32-E72D297353CC}">
              <c16:uniqueId val="{00000005-6CFF-4F87-B43F-54D405567652}"/>
            </c:ext>
          </c:extLst>
        </c:ser>
        <c:ser>
          <c:idx val="6"/>
          <c:order val="6"/>
          <c:tx>
            <c:strRef>
              <c:f>Sheet1!$H$1</c:f>
              <c:strCache>
                <c:ptCount val="1"/>
                <c:pt idx="0">
                  <c:v>FY19</c:v>
                </c:pt>
              </c:strCache>
            </c:strRef>
          </c:tx>
          <c:spPr>
            <a:solidFill>
              <a:schemeClr val="accent1">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Sheet1!$H$2</c:f>
              <c:numCache>
                <c:formatCode>General</c:formatCode>
                <c:ptCount val="1"/>
                <c:pt idx="0">
                  <c:v>279</c:v>
                </c:pt>
              </c:numCache>
            </c:numRef>
          </c:val>
          <c:extLst>
            <c:ext xmlns:c16="http://schemas.microsoft.com/office/drawing/2014/chart" uri="{C3380CC4-5D6E-409C-BE32-E72D297353CC}">
              <c16:uniqueId val="{00000006-6CFF-4F87-B43F-54D405567652}"/>
            </c:ext>
          </c:extLst>
        </c:ser>
        <c:ser>
          <c:idx val="7"/>
          <c:order val="7"/>
          <c:tx>
            <c:strRef>
              <c:f>Sheet1!$I$1</c:f>
              <c:strCache>
                <c:ptCount val="1"/>
                <c:pt idx="0">
                  <c:v>FY20</c:v>
                </c:pt>
              </c:strCache>
            </c:strRef>
          </c:tx>
          <c:spPr>
            <a:solidFill>
              <a:schemeClr val="accent2">
                <a:lumMod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SEXUAL PREDATOR</c:v>
                </c:pt>
              </c:strCache>
            </c:strRef>
          </c:cat>
          <c:val>
            <c:numRef>
              <c:f>Sheet1!$I$2</c:f>
              <c:numCache>
                <c:formatCode>General</c:formatCode>
                <c:ptCount val="1"/>
                <c:pt idx="0">
                  <c:v>309</c:v>
                </c:pt>
              </c:numCache>
            </c:numRef>
          </c:val>
          <c:extLst>
            <c:ext xmlns:c16="http://schemas.microsoft.com/office/drawing/2014/chart" uri="{C3380CC4-5D6E-409C-BE32-E72D297353CC}">
              <c16:uniqueId val="{00000007-6CFF-4F87-B43F-54D405567652}"/>
            </c:ext>
          </c:extLst>
        </c:ser>
        <c:dLbls>
          <c:dLblPos val="outEnd"/>
          <c:showLegendKey val="0"/>
          <c:showVal val="1"/>
          <c:showCatName val="0"/>
          <c:showSerName val="0"/>
          <c:showPercent val="0"/>
          <c:showBubbleSize val="0"/>
        </c:dLbls>
        <c:gapWidth val="219"/>
        <c:overlap val="-27"/>
        <c:axId val="382070016"/>
        <c:axId val="382068048"/>
      </c:barChart>
      <c:catAx>
        <c:axId val="38207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68048"/>
        <c:crosses val="autoZero"/>
        <c:auto val="1"/>
        <c:lblAlgn val="ctr"/>
        <c:lblOffset val="100"/>
        <c:noMultiLvlLbl val="0"/>
      </c:catAx>
      <c:valAx>
        <c:axId val="38206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7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5703D64E-6672-45F9-8EAF-017791D77301}" type="datetimeFigureOut">
              <a:rPr lang="en-US" smtClean="0"/>
              <a:t>10/30/2019</a:t>
            </a:fld>
            <a:endParaRPr lang="en-US"/>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90D4F81D-9038-4A75-AA1E-812363FBAFCB}" type="slidenum">
              <a:rPr lang="en-US" smtClean="0"/>
              <a:t>‹#›</a:t>
            </a:fld>
            <a:endParaRPr lang="en-US"/>
          </a:p>
        </p:txBody>
      </p:sp>
    </p:spTree>
    <p:extLst>
      <p:ext uri="{BB962C8B-B14F-4D97-AF65-F5344CB8AC3E}">
        <p14:creationId xmlns:p14="http://schemas.microsoft.com/office/powerpoint/2010/main" val="365501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25" y="1204913"/>
            <a:ext cx="4338638" cy="3252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1592A7-7DF0-5D4A-AE91-D53B61859FD8}" type="slidenum">
              <a:rPr lang="en-US" smtClean="0"/>
              <a:t>2</a:t>
            </a:fld>
            <a:endParaRPr lang="en-US" dirty="0"/>
          </a:p>
        </p:txBody>
      </p:sp>
    </p:spTree>
    <p:extLst>
      <p:ext uri="{BB962C8B-B14F-4D97-AF65-F5344CB8AC3E}">
        <p14:creationId xmlns:p14="http://schemas.microsoft.com/office/powerpoint/2010/main" val="3118057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25" y="1204913"/>
            <a:ext cx="4338638" cy="3252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1592A7-7DF0-5D4A-AE91-D53B61859FD8}" type="slidenum">
              <a:rPr lang="en-US" smtClean="0"/>
              <a:t>3</a:t>
            </a:fld>
            <a:endParaRPr lang="en-US" dirty="0"/>
          </a:p>
        </p:txBody>
      </p:sp>
    </p:spTree>
    <p:extLst>
      <p:ext uri="{BB962C8B-B14F-4D97-AF65-F5344CB8AC3E}">
        <p14:creationId xmlns:p14="http://schemas.microsoft.com/office/powerpoint/2010/main" val="3653319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25" y="1204913"/>
            <a:ext cx="4338638" cy="3252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1592A7-7DF0-5D4A-AE91-D53B61859FD8}" type="slidenum">
              <a:rPr lang="en-US" smtClean="0"/>
              <a:t>4</a:t>
            </a:fld>
            <a:endParaRPr lang="en-US" dirty="0"/>
          </a:p>
        </p:txBody>
      </p:sp>
    </p:spTree>
    <p:extLst>
      <p:ext uri="{BB962C8B-B14F-4D97-AF65-F5344CB8AC3E}">
        <p14:creationId xmlns:p14="http://schemas.microsoft.com/office/powerpoint/2010/main" val="413162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25" y="1204913"/>
            <a:ext cx="4338638" cy="3252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1592A7-7DF0-5D4A-AE91-D53B61859FD8}" type="slidenum">
              <a:rPr lang="en-US" smtClean="0"/>
              <a:t>5</a:t>
            </a:fld>
            <a:endParaRPr lang="en-US" dirty="0"/>
          </a:p>
        </p:txBody>
      </p:sp>
    </p:spTree>
    <p:extLst>
      <p:ext uri="{BB962C8B-B14F-4D97-AF65-F5344CB8AC3E}">
        <p14:creationId xmlns:p14="http://schemas.microsoft.com/office/powerpoint/2010/main" val="2452217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C79BF0-A257-4A19-A0FB-5CE24A7C6477}"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86904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79BF0-A257-4A19-A0FB-5CE24A7C6477}"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1037522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79BF0-A257-4A19-A0FB-5CE24A7C6477}"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1010926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C79BF0-A257-4A19-A0FB-5CE24A7C6477}"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707166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C79BF0-A257-4A19-A0FB-5CE24A7C6477}" type="datetimeFigureOut">
              <a:rPr lang="en-US" smtClean="0"/>
              <a:t>10/30/2019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857096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C79BF0-A257-4A19-A0FB-5CE24A7C6477}" type="datetimeFigureOut">
              <a:rPr lang="en-US" smtClean="0"/>
              <a:t>10/30/2019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3528690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79BF0-A257-4A19-A0FB-5CE24A7C6477}" type="datetimeFigureOut">
              <a:rPr lang="en-US" smtClean="0"/>
              <a:t>10/30/2019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302636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C79BF0-A257-4A19-A0FB-5CE24A7C6477}"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653182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C79BF0-A257-4A19-A0FB-5CE24A7C6477}"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417995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79BF0-A257-4A19-A0FB-5CE24A7C6477}"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134403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79BF0-A257-4A19-A0FB-5CE24A7C6477}"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FE7109-DC1F-42E5-83C5-E6256108F308}" type="slidenum">
              <a:rPr lang="en-US" smtClean="0"/>
              <a:t>‹#›</a:t>
            </a:fld>
            <a:endParaRPr lang="en-US"/>
          </a:p>
        </p:txBody>
      </p:sp>
    </p:spTree>
    <p:extLst>
      <p:ext uri="{BB962C8B-B14F-4D97-AF65-F5344CB8AC3E}">
        <p14:creationId xmlns:p14="http://schemas.microsoft.com/office/powerpoint/2010/main" val="3106043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C79BF0-A257-4A19-A0FB-5CE24A7C6477}" type="datetimeFigureOut">
              <a:rPr lang="en-US" smtClean="0"/>
              <a:t>10/30/2019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FE7109-DC1F-42E5-83C5-E6256108F308}" type="slidenum">
              <a:rPr lang="en-US" smtClean="0"/>
              <a:t>‹#›</a:t>
            </a:fld>
            <a:endParaRPr lang="en-US"/>
          </a:p>
        </p:txBody>
      </p:sp>
    </p:spTree>
    <p:extLst>
      <p:ext uri="{BB962C8B-B14F-4D97-AF65-F5344CB8AC3E}">
        <p14:creationId xmlns:p14="http://schemas.microsoft.com/office/powerpoint/2010/main" val="3112886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1676840267"/>
              </p:ext>
            </p:extLst>
          </p:nvPr>
        </p:nvGraphicFramePr>
        <p:xfrm>
          <a:off x="298200" y="253999"/>
          <a:ext cx="8627534" cy="6378281"/>
        </p:xfrm>
        <a:graphic>
          <a:graphicData uri="http://schemas.openxmlformats.org/drawingml/2006/table">
            <a:tbl>
              <a:tblPr/>
              <a:tblGrid>
                <a:gridCol w="8627534">
                  <a:extLst>
                    <a:ext uri="{9D8B030D-6E8A-4147-A177-3AD203B41FA5}">
                      <a16:colId xmlns:a16="http://schemas.microsoft.com/office/drawing/2014/main" val="20000"/>
                    </a:ext>
                  </a:extLst>
                </a:gridCol>
              </a:tblGrid>
              <a:tr h="637828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rial" charset="0"/>
                          <a:ea typeface="+mn-ea"/>
                          <a:cs typeface="+mn-cs"/>
                        </a:rPr>
                        <a:t>Sex Offender Data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charset="0"/>
                          <a:ea typeface="+mn-ea"/>
                          <a:cs typeface="+mn-cs"/>
                        </a:rPr>
                        <a:t>Georgia Department of Corrections</a:t>
                      </a:r>
                      <a:endParaRPr kumimoji="0" lang="en-US" sz="2400" b="0"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Arial" charset="0"/>
                        <a:ea typeface="+mn-ea"/>
                        <a:cs typeface="+mn-cs"/>
                      </a:endParaRPr>
                    </a:p>
                  </a:txBody>
                  <a:tcPr>
                    <a:lnL w="12700" cmpd="sng">
                      <a:solidFill>
                        <a:scrgbClr r="0" g="0" b="0"/>
                      </a:solidFill>
                      <a:prstDash val="solid"/>
                    </a:lnL>
                    <a:lnR w="12700" cmpd="sng">
                      <a:solidFill>
                        <a:scrgbClr r="0" g="0" b="0"/>
                      </a:solidFill>
                      <a:prstDash val="solid"/>
                    </a:lnR>
                    <a:lnT w="12700" cmpd="sng">
                      <a:solidFill>
                        <a:scrgbClr r="0" g="0" b="0"/>
                      </a:solidFill>
                      <a:prstDash val="solid"/>
                    </a:lnT>
                    <a:lnB w="12700" cmpd="sng">
                      <a:solidFill>
                        <a:scrgbClr r="0" g="0" b="0"/>
                      </a:solidFill>
                      <a:prstDash val="solid"/>
                    </a:lnB>
                  </a:tcPr>
                </a:tc>
                <a:extLst>
                  <a:ext uri="{0D108BD9-81ED-4DB2-BD59-A6C34878D82A}">
                    <a16:rowId xmlns:a16="http://schemas.microsoft.com/office/drawing/2014/main" val="10000"/>
                  </a:ext>
                </a:extLst>
              </a:tr>
            </a:tbl>
          </a:graphicData>
        </a:graphic>
      </p:graphicFrame>
      <p:pic>
        <p:nvPicPr>
          <p:cNvPr id="13" name="Picture 12" descr="PresentationLOGO_GDC.jpg"/>
          <p:cNvPicPr>
            <a:picLocks noChangeAspect="1"/>
          </p:cNvPicPr>
          <p:nvPr/>
        </p:nvPicPr>
        <p:blipFill rotWithShape="1">
          <a:blip r:embed="rId2" cstate="print">
            <a:extLst>
              <a:ext uri="{28A0092B-C50C-407E-A947-70E740481C1C}">
                <a14:useLocalDpi xmlns:a14="http://schemas.microsoft.com/office/drawing/2010/main" val="0"/>
              </a:ext>
            </a:extLst>
          </a:blip>
          <a:srcRect l="8097" t="17743" r="18337" b="30573"/>
          <a:stretch/>
        </p:blipFill>
        <p:spPr>
          <a:xfrm>
            <a:off x="4318000" y="4771092"/>
            <a:ext cx="4538139" cy="1367241"/>
          </a:xfrm>
          <a:prstGeom prst="rect">
            <a:avLst/>
          </a:prstGeom>
        </p:spPr>
      </p:pic>
      <p:sp>
        <p:nvSpPr>
          <p:cNvPr id="9" name="TextBox 8"/>
          <p:cNvSpPr txBox="1"/>
          <p:nvPr/>
        </p:nvSpPr>
        <p:spPr>
          <a:xfrm>
            <a:off x="3318939" y="5969025"/>
            <a:ext cx="5537200" cy="584776"/>
          </a:xfrm>
          <a:prstGeom prst="rect">
            <a:avLst/>
          </a:prstGeom>
          <a:noFill/>
        </p:spPr>
        <p:txBody>
          <a:bodyPr wrap="square" rtlCol="0">
            <a:spAutoFit/>
          </a:bodyPr>
          <a:lstStyle/>
          <a:p>
            <a:pPr algn="r"/>
            <a:r>
              <a:rPr lang="en-US" sz="3200" b="1" dirty="0">
                <a:solidFill>
                  <a:srgbClr val="000000"/>
                </a:solidFill>
                <a:latin typeface="Arial"/>
                <a:cs typeface="Arial"/>
              </a:rPr>
              <a:t>Offender Administration</a:t>
            </a:r>
          </a:p>
        </p:txBody>
      </p:sp>
      <p:sp>
        <p:nvSpPr>
          <p:cNvPr id="2" name="Date Placeholder 1">
            <a:extLst>
              <a:ext uri="{FF2B5EF4-FFF2-40B4-BE49-F238E27FC236}">
                <a16:creationId xmlns:a16="http://schemas.microsoft.com/office/drawing/2014/main" id="{BC6CA454-C86D-4B25-9556-3475B3CF8145}"/>
              </a:ext>
            </a:extLst>
          </p:cNvPr>
          <p:cNvSpPr>
            <a:spLocks noGrp="1"/>
          </p:cNvSpPr>
          <p:nvPr>
            <p:ph type="dt" sz="half" idx="10"/>
          </p:nvPr>
        </p:nvSpPr>
        <p:spPr/>
        <p:txBody>
          <a:bodyPr/>
          <a:lstStyle/>
          <a:p>
            <a:fld id="{A0F9B09A-B341-47B1-AE89-8FB2677AE4F0}" type="datetime1">
              <a:rPr lang="en-US" smtClean="0"/>
              <a:t>10/30/2019</a:t>
            </a:fld>
            <a:endParaRPr lang="en-US" dirty="0"/>
          </a:p>
        </p:txBody>
      </p:sp>
    </p:spTree>
    <p:extLst>
      <p:ext uri="{BB962C8B-B14F-4D97-AF65-F5344CB8AC3E}">
        <p14:creationId xmlns:p14="http://schemas.microsoft.com/office/powerpoint/2010/main" val="575974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esentationLOGO_GDC.jpg"/>
          <p:cNvPicPr>
            <a:picLocks noChangeAspect="1"/>
          </p:cNvPicPr>
          <p:nvPr/>
        </p:nvPicPr>
        <p:blipFill rotWithShape="1">
          <a:blip r:embed="rId3">
            <a:extLst>
              <a:ext uri="{28A0092B-C50C-407E-A947-70E740481C1C}">
                <a14:useLocalDpi xmlns:a14="http://schemas.microsoft.com/office/drawing/2010/main" val="0"/>
              </a:ext>
            </a:extLst>
          </a:blip>
          <a:srcRect l="6861" t="17742" r="15182" b="23212"/>
          <a:stretch/>
        </p:blipFill>
        <p:spPr>
          <a:xfrm>
            <a:off x="296338" y="211669"/>
            <a:ext cx="2057399" cy="668243"/>
          </a:xfrm>
          <a:prstGeom prst="rect">
            <a:avLst/>
          </a:prstGeom>
        </p:spPr>
      </p:pic>
      <p:cxnSp>
        <p:nvCxnSpPr>
          <p:cNvPr id="9" name="Straight Connector 8"/>
          <p:cNvCxnSpPr/>
          <p:nvPr/>
        </p:nvCxnSpPr>
        <p:spPr>
          <a:xfrm>
            <a:off x="296338" y="741409"/>
            <a:ext cx="8466663" cy="0"/>
          </a:xfrm>
          <a:prstGeom prst="line">
            <a:avLst/>
          </a:prstGeom>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7BE8E53A-247A-4DBB-B794-9462E4D99435}"/>
              </a:ext>
            </a:extLst>
          </p:cNvPr>
          <p:cNvPicPr>
            <a:picLocks noChangeAspect="1"/>
          </p:cNvPicPr>
          <p:nvPr/>
        </p:nvPicPr>
        <p:blipFill>
          <a:blip r:embed="rId4">
            <a:alphaModFix amt="12000"/>
            <a:extLst>
              <a:ext uri="{28A0092B-C50C-407E-A947-70E740481C1C}">
                <a14:useLocalDpi xmlns:a14="http://schemas.microsoft.com/office/drawing/2010/main" val="0"/>
              </a:ext>
            </a:extLst>
          </a:blip>
          <a:stretch>
            <a:fillRect/>
          </a:stretch>
        </p:blipFill>
        <p:spPr>
          <a:xfrm>
            <a:off x="2428875" y="1285875"/>
            <a:ext cx="4286250" cy="4286250"/>
          </a:xfrm>
          <a:prstGeom prst="rect">
            <a:avLst/>
          </a:prstGeom>
        </p:spPr>
      </p:pic>
      <p:sp>
        <p:nvSpPr>
          <p:cNvPr id="2" name="TextBox 1"/>
          <p:cNvSpPr txBox="1"/>
          <p:nvPr/>
        </p:nvSpPr>
        <p:spPr>
          <a:xfrm>
            <a:off x="2453269" y="211669"/>
            <a:ext cx="6309734" cy="584775"/>
          </a:xfrm>
          <a:prstGeom prst="rect">
            <a:avLst/>
          </a:prstGeom>
          <a:noFill/>
        </p:spPr>
        <p:txBody>
          <a:bodyPr wrap="square" rtlCol="0">
            <a:spAutoFit/>
          </a:bodyPr>
          <a:lstStyle/>
          <a:p>
            <a:pPr algn="r"/>
            <a:r>
              <a:rPr lang="en-US" sz="3200" dirty="0"/>
              <a:t>Sex Offender Data</a:t>
            </a:r>
          </a:p>
        </p:txBody>
      </p:sp>
      <p:sp>
        <p:nvSpPr>
          <p:cNvPr id="4" name="TextBox 3">
            <a:extLst>
              <a:ext uri="{FF2B5EF4-FFF2-40B4-BE49-F238E27FC236}">
                <a16:creationId xmlns:a16="http://schemas.microsoft.com/office/drawing/2014/main" id="{C1A9D397-BD4E-4707-99B9-671BCB7B2A04}"/>
              </a:ext>
            </a:extLst>
          </p:cNvPr>
          <p:cNvSpPr txBox="1"/>
          <p:nvPr/>
        </p:nvSpPr>
        <p:spPr>
          <a:xfrm>
            <a:off x="296338" y="879912"/>
            <a:ext cx="8466663" cy="3416320"/>
          </a:xfrm>
          <a:prstGeom prst="rect">
            <a:avLst/>
          </a:prstGeom>
          <a:noFill/>
        </p:spPr>
        <p:txBody>
          <a:bodyPr wrap="square" rtlCol="0">
            <a:spAutoFit/>
          </a:bodyPr>
          <a:lstStyle/>
          <a:p>
            <a:r>
              <a:rPr lang="en-US" b="1" dirty="0"/>
              <a:t>SEX OFFENDER POPULATION:</a:t>
            </a:r>
          </a:p>
          <a:p>
            <a:r>
              <a:rPr lang="en-US" dirty="0"/>
              <a:t>Over the past 8 fiscal years, including current Fiscal Year ‘20, Georgia Department of Corrections has seen an average increase of 183 offenders designated as a sex offender each year, starting with 9,876 offenders in FY13 to a current population of 11,154 offenders in FY20.</a:t>
            </a:r>
          </a:p>
          <a:p>
            <a:endParaRPr lang="en-US" dirty="0"/>
          </a:p>
          <a:p>
            <a:r>
              <a:rPr lang="en-US" dirty="0"/>
              <a:t>This population is spread throughout majority of the state prisons (33), transitional centers (14), private prisons (4), county correctional institutions (21), and secure alternative facilities (14). There are 20 facilities that offer specific programs that work to prepare an offender for release back into society, as well as 5 facilities that are specialized release sites for sex offenders that are deemed sexual predators. They are as following:</a:t>
            </a:r>
          </a:p>
        </p:txBody>
      </p:sp>
      <p:graphicFrame>
        <p:nvGraphicFramePr>
          <p:cNvPr id="3" name="Table 2">
            <a:extLst>
              <a:ext uri="{FF2B5EF4-FFF2-40B4-BE49-F238E27FC236}">
                <a16:creationId xmlns:a16="http://schemas.microsoft.com/office/drawing/2014/main" id="{5A18105E-F11D-4076-811A-FAFB11C00D5A}"/>
              </a:ext>
            </a:extLst>
          </p:cNvPr>
          <p:cNvGraphicFramePr>
            <a:graphicFrameLocks noGrp="1"/>
          </p:cNvGraphicFramePr>
          <p:nvPr>
            <p:extLst>
              <p:ext uri="{D42A27DB-BD31-4B8C-83A1-F6EECF244321}">
                <p14:modId xmlns:p14="http://schemas.microsoft.com/office/powerpoint/2010/main" val="469046998"/>
              </p:ext>
            </p:extLst>
          </p:nvPr>
        </p:nvGraphicFramePr>
        <p:xfrm>
          <a:off x="296338" y="4296232"/>
          <a:ext cx="8466662" cy="2473960"/>
        </p:xfrm>
        <a:graphic>
          <a:graphicData uri="http://schemas.openxmlformats.org/drawingml/2006/table">
            <a:tbl>
              <a:tblPr firstRow="1" bandRow="1">
                <a:tableStyleId>{F5AB1C69-6EDB-4FF4-983F-18BD219EF322}</a:tableStyleId>
              </a:tblPr>
              <a:tblGrid>
                <a:gridCol w="4233331">
                  <a:extLst>
                    <a:ext uri="{9D8B030D-6E8A-4147-A177-3AD203B41FA5}">
                      <a16:colId xmlns:a16="http://schemas.microsoft.com/office/drawing/2014/main" val="1475655775"/>
                    </a:ext>
                  </a:extLst>
                </a:gridCol>
                <a:gridCol w="4233331">
                  <a:extLst>
                    <a:ext uri="{9D8B030D-6E8A-4147-A177-3AD203B41FA5}">
                      <a16:colId xmlns:a16="http://schemas.microsoft.com/office/drawing/2014/main" val="267584500"/>
                    </a:ext>
                  </a:extLst>
                </a:gridCol>
              </a:tblGrid>
              <a:tr h="370840">
                <a:tc>
                  <a:txBody>
                    <a:bodyPr/>
                    <a:lstStyle/>
                    <a:p>
                      <a:r>
                        <a:rPr lang="en-US" dirty="0"/>
                        <a:t>Sex Offender Program Facilities (SOPP)</a:t>
                      </a:r>
                    </a:p>
                  </a:txBody>
                  <a:tcPr/>
                </a:tc>
                <a:tc>
                  <a:txBody>
                    <a:bodyPr/>
                    <a:lstStyle/>
                    <a:p>
                      <a:r>
                        <a:rPr lang="en-US" dirty="0"/>
                        <a:t>Sexual Predator Release Facilities</a:t>
                      </a:r>
                    </a:p>
                  </a:txBody>
                  <a:tcPr/>
                </a:tc>
                <a:extLst>
                  <a:ext uri="{0D108BD9-81ED-4DB2-BD59-A6C34878D82A}">
                    <a16:rowId xmlns:a16="http://schemas.microsoft.com/office/drawing/2014/main" val="818122724"/>
                  </a:ext>
                </a:extLst>
              </a:tr>
              <a:tr h="370840">
                <a:tc>
                  <a:txBody>
                    <a:bodyPr/>
                    <a:lstStyle/>
                    <a:p>
                      <a:r>
                        <a:rPr lang="en-US" sz="1400"/>
                        <a:t>Arrendale State Prison (f), Augusta </a:t>
                      </a:r>
                      <a:r>
                        <a:rPr lang="en-US" sz="1400" dirty="0"/>
                        <a:t>State Medical Prison, Autry State Prison, Baldwin State Prison, Central State Prison, Dodge State Prison, Georgia State Prison, Johnson State Prison, Lee State Prison, Macon State Prison</a:t>
                      </a:r>
                      <a:r>
                        <a:rPr lang="en-US" sz="1400"/>
                        <a:t>, Pulaski State Prison (f), Rutledge </a:t>
                      </a:r>
                      <a:r>
                        <a:rPr lang="en-US" sz="1400" dirty="0"/>
                        <a:t>State Prison, Valdosta State Prison, Walker State Prison, Washington State Prison, Wilcox State Prison</a:t>
                      </a:r>
                    </a:p>
                  </a:txBody>
                  <a:tcPr/>
                </a:tc>
                <a:tc>
                  <a:txBody>
                    <a:bodyPr/>
                    <a:lstStyle/>
                    <a:p>
                      <a:r>
                        <a:rPr lang="en-US" sz="1400"/>
                        <a:t>Augusta State Medical Prison, Central State Prison, Dooly State Prison, Johnson State Prison, Ware State Prison</a:t>
                      </a:r>
                      <a:endParaRPr lang="en-US" sz="1400" dirty="0"/>
                    </a:p>
                  </a:txBody>
                  <a:tcPr/>
                </a:tc>
                <a:extLst>
                  <a:ext uri="{0D108BD9-81ED-4DB2-BD59-A6C34878D82A}">
                    <a16:rowId xmlns:a16="http://schemas.microsoft.com/office/drawing/2014/main" val="973377261"/>
                  </a:ext>
                </a:extLst>
              </a:tr>
              <a:tr h="370840">
                <a:tc>
                  <a:txBody>
                    <a:bodyPr/>
                    <a:lstStyle/>
                    <a:p>
                      <a:r>
                        <a:rPr lang="en-US" sz="1400" dirty="0"/>
                        <a:t>Coffee Correctional Facility, Jenkins Correctional Facility, Wheeler Correctional Facility</a:t>
                      </a:r>
                    </a:p>
                  </a:txBody>
                  <a:tcPr/>
                </a:tc>
                <a:tc>
                  <a:txBody>
                    <a:bodyPr/>
                    <a:lstStyle/>
                    <a:p>
                      <a:endParaRPr lang="en-US" dirty="0"/>
                    </a:p>
                  </a:txBody>
                  <a:tcPr/>
                </a:tc>
                <a:extLst>
                  <a:ext uri="{0D108BD9-81ED-4DB2-BD59-A6C34878D82A}">
                    <a16:rowId xmlns:a16="http://schemas.microsoft.com/office/drawing/2014/main" val="1551531457"/>
                  </a:ext>
                </a:extLst>
              </a:tr>
            </a:tbl>
          </a:graphicData>
        </a:graphic>
      </p:graphicFrame>
    </p:spTree>
    <p:extLst>
      <p:ext uri="{BB962C8B-B14F-4D97-AF65-F5344CB8AC3E}">
        <p14:creationId xmlns:p14="http://schemas.microsoft.com/office/powerpoint/2010/main" val="1437800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esentationLOGO_GDC.jpg"/>
          <p:cNvPicPr>
            <a:picLocks noChangeAspect="1"/>
          </p:cNvPicPr>
          <p:nvPr/>
        </p:nvPicPr>
        <p:blipFill rotWithShape="1">
          <a:blip r:embed="rId3">
            <a:extLst>
              <a:ext uri="{28A0092B-C50C-407E-A947-70E740481C1C}">
                <a14:useLocalDpi xmlns:a14="http://schemas.microsoft.com/office/drawing/2010/main" val="0"/>
              </a:ext>
            </a:extLst>
          </a:blip>
          <a:srcRect l="6861" t="17742" r="15182" b="23212"/>
          <a:stretch/>
        </p:blipFill>
        <p:spPr>
          <a:xfrm>
            <a:off x="296338" y="211669"/>
            <a:ext cx="2057399" cy="668243"/>
          </a:xfrm>
          <a:prstGeom prst="rect">
            <a:avLst/>
          </a:prstGeom>
        </p:spPr>
      </p:pic>
      <p:cxnSp>
        <p:nvCxnSpPr>
          <p:cNvPr id="9" name="Straight Connector 8"/>
          <p:cNvCxnSpPr/>
          <p:nvPr/>
        </p:nvCxnSpPr>
        <p:spPr>
          <a:xfrm>
            <a:off x="296338" y="741409"/>
            <a:ext cx="8466663" cy="0"/>
          </a:xfrm>
          <a:prstGeom prst="line">
            <a:avLst/>
          </a:prstGeom>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7BE8E53A-247A-4DBB-B794-9462E4D99435}"/>
              </a:ext>
            </a:extLst>
          </p:cNvPr>
          <p:cNvPicPr>
            <a:picLocks noChangeAspect="1"/>
          </p:cNvPicPr>
          <p:nvPr/>
        </p:nvPicPr>
        <p:blipFill>
          <a:blip r:embed="rId4">
            <a:alphaModFix amt="12000"/>
            <a:extLst>
              <a:ext uri="{28A0092B-C50C-407E-A947-70E740481C1C}">
                <a14:useLocalDpi xmlns:a14="http://schemas.microsoft.com/office/drawing/2010/main" val="0"/>
              </a:ext>
            </a:extLst>
          </a:blip>
          <a:stretch>
            <a:fillRect/>
          </a:stretch>
        </p:blipFill>
        <p:spPr>
          <a:xfrm>
            <a:off x="2428875" y="1285875"/>
            <a:ext cx="4286250" cy="4286250"/>
          </a:xfrm>
          <a:prstGeom prst="rect">
            <a:avLst/>
          </a:prstGeom>
        </p:spPr>
      </p:pic>
      <p:sp>
        <p:nvSpPr>
          <p:cNvPr id="2" name="TextBox 1"/>
          <p:cNvSpPr txBox="1"/>
          <p:nvPr/>
        </p:nvSpPr>
        <p:spPr>
          <a:xfrm>
            <a:off x="2453269" y="211669"/>
            <a:ext cx="6309734" cy="584775"/>
          </a:xfrm>
          <a:prstGeom prst="rect">
            <a:avLst/>
          </a:prstGeom>
          <a:noFill/>
        </p:spPr>
        <p:txBody>
          <a:bodyPr wrap="square" rtlCol="0">
            <a:spAutoFit/>
          </a:bodyPr>
          <a:lstStyle/>
          <a:p>
            <a:pPr algn="r"/>
            <a:r>
              <a:rPr lang="en-US" sz="3200" dirty="0"/>
              <a:t>Sex Offender Data</a:t>
            </a:r>
          </a:p>
        </p:txBody>
      </p:sp>
      <p:graphicFrame>
        <p:nvGraphicFramePr>
          <p:cNvPr id="8" name="Chart 7">
            <a:extLst>
              <a:ext uri="{FF2B5EF4-FFF2-40B4-BE49-F238E27FC236}">
                <a16:creationId xmlns:a16="http://schemas.microsoft.com/office/drawing/2014/main" id="{BF824BBB-8E15-4721-B827-8EA1E7AF0DD3}"/>
              </a:ext>
            </a:extLst>
          </p:cNvPr>
          <p:cNvGraphicFramePr/>
          <p:nvPr>
            <p:extLst>
              <p:ext uri="{D42A27DB-BD31-4B8C-83A1-F6EECF244321}">
                <p14:modId xmlns:p14="http://schemas.microsoft.com/office/powerpoint/2010/main" val="3940651629"/>
              </p:ext>
            </p:extLst>
          </p:nvPr>
        </p:nvGraphicFramePr>
        <p:xfrm>
          <a:off x="296338" y="796444"/>
          <a:ext cx="8466662" cy="582205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28610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esentationLOGO_GDC.jpg"/>
          <p:cNvPicPr>
            <a:picLocks noChangeAspect="1"/>
          </p:cNvPicPr>
          <p:nvPr/>
        </p:nvPicPr>
        <p:blipFill rotWithShape="1">
          <a:blip r:embed="rId3">
            <a:extLst>
              <a:ext uri="{28A0092B-C50C-407E-A947-70E740481C1C}">
                <a14:useLocalDpi xmlns:a14="http://schemas.microsoft.com/office/drawing/2010/main" val="0"/>
              </a:ext>
            </a:extLst>
          </a:blip>
          <a:srcRect l="6861" t="17742" r="15182" b="23212"/>
          <a:stretch/>
        </p:blipFill>
        <p:spPr>
          <a:xfrm>
            <a:off x="296338" y="211669"/>
            <a:ext cx="2057399" cy="668243"/>
          </a:xfrm>
          <a:prstGeom prst="rect">
            <a:avLst/>
          </a:prstGeom>
        </p:spPr>
      </p:pic>
      <p:cxnSp>
        <p:nvCxnSpPr>
          <p:cNvPr id="9" name="Straight Connector 8"/>
          <p:cNvCxnSpPr/>
          <p:nvPr/>
        </p:nvCxnSpPr>
        <p:spPr>
          <a:xfrm>
            <a:off x="296338" y="741409"/>
            <a:ext cx="8466663" cy="0"/>
          </a:xfrm>
          <a:prstGeom prst="line">
            <a:avLst/>
          </a:prstGeom>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7BE8E53A-247A-4DBB-B794-9462E4D99435}"/>
              </a:ext>
            </a:extLst>
          </p:cNvPr>
          <p:cNvPicPr>
            <a:picLocks noChangeAspect="1"/>
          </p:cNvPicPr>
          <p:nvPr/>
        </p:nvPicPr>
        <p:blipFill>
          <a:blip r:embed="rId4">
            <a:alphaModFix amt="12000"/>
            <a:extLst>
              <a:ext uri="{28A0092B-C50C-407E-A947-70E740481C1C}">
                <a14:useLocalDpi xmlns:a14="http://schemas.microsoft.com/office/drawing/2010/main" val="0"/>
              </a:ext>
            </a:extLst>
          </a:blip>
          <a:stretch>
            <a:fillRect/>
          </a:stretch>
        </p:blipFill>
        <p:spPr>
          <a:xfrm>
            <a:off x="2428875" y="1285875"/>
            <a:ext cx="4286250" cy="4286250"/>
          </a:xfrm>
          <a:prstGeom prst="rect">
            <a:avLst/>
          </a:prstGeom>
        </p:spPr>
      </p:pic>
      <p:sp>
        <p:nvSpPr>
          <p:cNvPr id="2" name="TextBox 1"/>
          <p:cNvSpPr txBox="1"/>
          <p:nvPr/>
        </p:nvSpPr>
        <p:spPr>
          <a:xfrm>
            <a:off x="2453269" y="211669"/>
            <a:ext cx="6309734" cy="584775"/>
          </a:xfrm>
          <a:prstGeom prst="rect">
            <a:avLst/>
          </a:prstGeom>
          <a:noFill/>
        </p:spPr>
        <p:txBody>
          <a:bodyPr wrap="square" rtlCol="0">
            <a:spAutoFit/>
          </a:bodyPr>
          <a:lstStyle/>
          <a:p>
            <a:pPr algn="r"/>
            <a:r>
              <a:rPr lang="en-US" sz="3200" dirty="0"/>
              <a:t>Sex Offender Data</a:t>
            </a:r>
          </a:p>
        </p:txBody>
      </p:sp>
      <p:graphicFrame>
        <p:nvGraphicFramePr>
          <p:cNvPr id="8" name="Chart 7">
            <a:extLst>
              <a:ext uri="{FF2B5EF4-FFF2-40B4-BE49-F238E27FC236}">
                <a16:creationId xmlns:a16="http://schemas.microsoft.com/office/drawing/2014/main" id="{BF824BBB-8E15-4721-B827-8EA1E7AF0DD3}"/>
              </a:ext>
            </a:extLst>
          </p:cNvPr>
          <p:cNvGraphicFramePr/>
          <p:nvPr>
            <p:extLst>
              <p:ext uri="{D42A27DB-BD31-4B8C-83A1-F6EECF244321}">
                <p14:modId xmlns:p14="http://schemas.microsoft.com/office/powerpoint/2010/main" val="780660729"/>
              </p:ext>
            </p:extLst>
          </p:nvPr>
        </p:nvGraphicFramePr>
        <p:xfrm>
          <a:off x="296338" y="746006"/>
          <a:ext cx="8466662" cy="582205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5929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esentationLOGO_GDC.jpg"/>
          <p:cNvPicPr>
            <a:picLocks noChangeAspect="1"/>
          </p:cNvPicPr>
          <p:nvPr/>
        </p:nvPicPr>
        <p:blipFill rotWithShape="1">
          <a:blip r:embed="rId3">
            <a:extLst>
              <a:ext uri="{28A0092B-C50C-407E-A947-70E740481C1C}">
                <a14:useLocalDpi xmlns:a14="http://schemas.microsoft.com/office/drawing/2010/main" val="0"/>
              </a:ext>
            </a:extLst>
          </a:blip>
          <a:srcRect l="6861" t="17742" r="15182" b="23212"/>
          <a:stretch/>
        </p:blipFill>
        <p:spPr>
          <a:xfrm>
            <a:off x="296338" y="211669"/>
            <a:ext cx="2057399" cy="668243"/>
          </a:xfrm>
          <a:prstGeom prst="rect">
            <a:avLst/>
          </a:prstGeom>
        </p:spPr>
      </p:pic>
      <p:cxnSp>
        <p:nvCxnSpPr>
          <p:cNvPr id="9" name="Straight Connector 8"/>
          <p:cNvCxnSpPr/>
          <p:nvPr/>
        </p:nvCxnSpPr>
        <p:spPr>
          <a:xfrm>
            <a:off x="296338" y="741409"/>
            <a:ext cx="8466663" cy="0"/>
          </a:xfrm>
          <a:prstGeom prst="line">
            <a:avLst/>
          </a:prstGeom>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7BE8E53A-247A-4DBB-B794-9462E4D99435}"/>
              </a:ext>
            </a:extLst>
          </p:cNvPr>
          <p:cNvPicPr>
            <a:picLocks noChangeAspect="1"/>
          </p:cNvPicPr>
          <p:nvPr/>
        </p:nvPicPr>
        <p:blipFill>
          <a:blip r:embed="rId4">
            <a:alphaModFix amt="12000"/>
            <a:extLst>
              <a:ext uri="{28A0092B-C50C-407E-A947-70E740481C1C}">
                <a14:useLocalDpi xmlns:a14="http://schemas.microsoft.com/office/drawing/2010/main" val="0"/>
              </a:ext>
            </a:extLst>
          </a:blip>
          <a:stretch>
            <a:fillRect/>
          </a:stretch>
        </p:blipFill>
        <p:spPr>
          <a:xfrm>
            <a:off x="2428875" y="1285875"/>
            <a:ext cx="4286250" cy="4286250"/>
          </a:xfrm>
          <a:prstGeom prst="rect">
            <a:avLst/>
          </a:prstGeom>
        </p:spPr>
      </p:pic>
      <p:sp>
        <p:nvSpPr>
          <p:cNvPr id="2" name="TextBox 1"/>
          <p:cNvSpPr txBox="1"/>
          <p:nvPr/>
        </p:nvSpPr>
        <p:spPr>
          <a:xfrm>
            <a:off x="2453269" y="211669"/>
            <a:ext cx="6309734" cy="584775"/>
          </a:xfrm>
          <a:prstGeom prst="rect">
            <a:avLst/>
          </a:prstGeom>
          <a:noFill/>
        </p:spPr>
        <p:txBody>
          <a:bodyPr wrap="square" rtlCol="0">
            <a:spAutoFit/>
          </a:bodyPr>
          <a:lstStyle/>
          <a:p>
            <a:pPr algn="r"/>
            <a:r>
              <a:rPr lang="en-US" sz="3200" dirty="0"/>
              <a:t>Sex Offender Data</a:t>
            </a:r>
          </a:p>
        </p:txBody>
      </p:sp>
      <p:sp>
        <p:nvSpPr>
          <p:cNvPr id="4" name="TextBox 3">
            <a:extLst>
              <a:ext uri="{FF2B5EF4-FFF2-40B4-BE49-F238E27FC236}">
                <a16:creationId xmlns:a16="http://schemas.microsoft.com/office/drawing/2014/main" id="{C1A9D397-BD4E-4707-99B9-671BCB7B2A04}"/>
              </a:ext>
            </a:extLst>
          </p:cNvPr>
          <p:cNvSpPr txBox="1"/>
          <p:nvPr/>
        </p:nvSpPr>
        <p:spPr>
          <a:xfrm>
            <a:off x="296338" y="796444"/>
            <a:ext cx="8466663" cy="2308324"/>
          </a:xfrm>
          <a:prstGeom prst="rect">
            <a:avLst/>
          </a:prstGeom>
          <a:noFill/>
        </p:spPr>
        <p:txBody>
          <a:bodyPr wrap="square" rtlCol="0">
            <a:spAutoFit/>
          </a:bodyPr>
          <a:lstStyle/>
          <a:p>
            <a:r>
              <a:rPr lang="en-US" b="1" dirty="0"/>
              <a:t>SEX OFFENDER PREDATOR PROFILES:</a:t>
            </a:r>
          </a:p>
          <a:p>
            <a:r>
              <a:rPr lang="en-US" dirty="0"/>
              <a:t>The Georgia Department of Corrections and Department of Community Supervision houses and manage, respectively, roughly 800 sexual predators, with a little over 300 offenders currently incarcerated.</a:t>
            </a:r>
          </a:p>
          <a:p>
            <a:endParaRPr lang="en-US" dirty="0"/>
          </a:p>
          <a:p>
            <a:r>
              <a:rPr lang="en-US" dirty="0"/>
              <a:t>The incarcerated sexual predator population has an average growth of 30 offenders over the past 8 years, with the state housing 102 offenders in FY13 and currently, housing 309 offenders in FY20. </a:t>
            </a:r>
          </a:p>
        </p:txBody>
      </p:sp>
      <p:graphicFrame>
        <p:nvGraphicFramePr>
          <p:cNvPr id="8" name="Chart 7">
            <a:extLst>
              <a:ext uri="{FF2B5EF4-FFF2-40B4-BE49-F238E27FC236}">
                <a16:creationId xmlns:a16="http://schemas.microsoft.com/office/drawing/2014/main" id="{D8C82C41-467A-4771-89E4-5B0820A180CE}"/>
              </a:ext>
            </a:extLst>
          </p:cNvPr>
          <p:cNvGraphicFramePr/>
          <p:nvPr>
            <p:extLst>
              <p:ext uri="{D42A27DB-BD31-4B8C-83A1-F6EECF244321}">
                <p14:modId xmlns:p14="http://schemas.microsoft.com/office/powerpoint/2010/main" val="4151954818"/>
              </p:ext>
            </p:extLst>
          </p:nvPr>
        </p:nvGraphicFramePr>
        <p:xfrm>
          <a:off x="296338" y="3159802"/>
          <a:ext cx="8466662" cy="345869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84528224"/>
      </p:ext>
    </p:extLst>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75DC1082-DAE9-45DC-A83A-892B10E24223}"/>
</file>

<file path=customXml/itemProps2.xml><?xml version="1.0" encoding="utf-8"?>
<ds:datastoreItem xmlns:ds="http://schemas.openxmlformats.org/officeDocument/2006/customXml" ds:itemID="{C4635634-AC86-4327-B1AF-9F290B42A704}"/>
</file>

<file path=customXml/itemProps3.xml><?xml version="1.0" encoding="utf-8"?>
<ds:datastoreItem xmlns:ds="http://schemas.openxmlformats.org/officeDocument/2006/customXml" ds:itemID="{53DD29E0-4A74-4E79-B771-4BFF5DCB6533}"/>
</file>

<file path=docProps/app.xml><?xml version="1.0" encoding="utf-8"?>
<Properties xmlns="http://schemas.openxmlformats.org/officeDocument/2006/extended-properties" xmlns:vt="http://schemas.openxmlformats.org/officeDocument/2006/docPropsVTypes">
  <Template>Office Theme</Template>
  <TotalTime>284</TotalTime>
  <Words>353</Words>
  <Application>Microsoft Office PowerPoint</Application>
  <PresentationFormat>On-screen Show (4:3)</PresentationFormat>
  <Paragraphs>32</Paragraphs>
  <Slides>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 Offender Data</dc:title>
  <dc:creator>Robertson, Avery</dc:creator>
  <cp:lastModifiedBy>Thrower, Rob</cp:lastModifiedBy>
  <cp:revision>14</cp:revision>
  <cp:lastPrinted>2019-10-29T19:34:21Z</cp:lastPrinted>
  <dcterms:created xsi:type="dcterms:W3CDTF">2019-10-29T17:37:47Z</dcterms:created>
  <dcterms:modified xsi:type="dcterms:W3CDTF">2019-10-30T16:12:03Z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