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96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18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86756-D623-4DDC-922C-AD0F1E0DC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BD929-830F-45A5-9D34-841082290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7C06E-3CB8-406C-9611-CABB8531B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63B24-8A01-4DDC-BBC7-23B0D3ED3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E403A-9469-4B15-B8D8-96834710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1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55DC-F188-4B8A-B40E-CE20B3EF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CDFE9-B678-4CC5-8D97-0BF983757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68D2A-26FD-42AE-A854-D0110493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5D6D0-68C6-4949-8C4C-2B726130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B6A84-C1BE-496F-A9AA-0B0124FC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4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1AA1E-68F2-453A-8031-E54B9898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C085E-6FE9-4D24-96B2-016561AC9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2F928-1E10-4CC2-85AB-37FEC12B4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13928-4385-4761-93FD-377E4B8B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B90FD-97B8-4FEB-83C5-D7ED2C88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6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DA36-C6A8-44D2-81C1-77FCF939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BAD3D-4282-4EE4-870C-37057E9879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AD525-A3EE-4F7E-B788-EDCCB4C3A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8803A-C418-4985-928C-F9406B08D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F8611-E77F-4D7F-AF07-D164F690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E8A55-4C51-4E59-BE2D-7F6D3F8E9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516D-49C0-442D-8E37-5C2E63C6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286A4-5122-45D7-8EEF-D74D2D7A5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F55CC-C016-4AA4-8C0D-82869333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8E491-DC16-4DA8-AC45-2737EA69E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E354A-C477-421C-8976-AE812C8EA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C4D5E7-6981-46DF-8713-FCFC54F6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46303-8907-4A8E-A203-474951514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20819-10F5-43B5-8F7E-07A6CC67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2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A683-121B-464B-9DE3-2EDC3CDB6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26F64-1468-495E-80A6-95736E396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A7823-5ADB-4951-B4D3-7B662EE0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05D71-80DC-47D0-B0AC-E205C435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9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6D6719-6C34-4869-96F5-DDD31999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BA628-688E-4644-B634-B187117D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3E41E-A9D5-4A63-9B4A-AA23C0C04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C84-8A86-409B-959F-19E7C62A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66BE5-95D1-4B88-BF4A-1ADF9D8EF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BBC0E-CD52-4B81-9F60-EE3BAF767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7C71D-760B-4E91-84B4-C002BD5E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54DD8-B3C7-46FE-A941-4C844150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A3C53-30F7-4028-B0B6-ABF7DF6A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8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8C6A-3F19-4B94-831C-46987D547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0792F8-C82C-44B5-829A-3F58B7C068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D672E-79FD-48B0-88FA-B2CD307A7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7E60A-F161-47E3-805B-262C2D9F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F9D35-025C-4BC4-B430-BBADE9EB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870C9-A359-4CB5-980B-3CF59AE3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6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46C9-8C27-4D64-903E-13DC86B2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31C46-EE99-4D01-9538-BFD1C26D9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C2953-5D06-40D8-94E3-B8388ECFE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928FE-D332-4311-97EE-1ED745CD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A853F-3BE4-4DF4-B018-ED168469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1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C0A494-5441-4CFA-9E7A-A0343B12F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F8135-98DD-4CBB-8167-9DE8303EA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279E9-D7EE-457B-9386-CCBF91B27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85DCF-2D05-49AD-BBC1-4AD10644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A7E68-2A9B-46BA-8CD8-90B0005C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3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CE4ED-40D8-4513-89BD-FF6983C4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DF7B1-C791-4D64-B01D-2C8BE668F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78B3E-1AC5-4D0B-B50D-F843B4606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00116-4B1D-4D65-BE6C-6ADD470B1F9B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87BC8-FEEE-4BD7-B56A-25698D6F8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BC5C2-5FBE-4873-BBEE-C6B578A66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9F242-48CD-4A25-B606-2F565C6D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D22B4F-6938-4091-A389-277931056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6FCB3C-E377-4353-A541-41F777DCA95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03743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1588-C95E-4A66-B871-5A033C41BFAB}"/>
              </a:ext>
            </a:extLst>
          </p:cNvPr>
          <p:cNvSpPr txBox="1"/>
          <p:nvPr/>
        </p:nvSpPr>
        <p:spPr>
          <a:xfrm>
            <a:off x="5878286" y="235328"/>
            <a:ext cx="7160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Smart Decisions Coalition</a:t>
            </a:r>
          </a:p>
          <a:p>
            <a:r>
              <a:rPr lang="en-US" sz="3600" dirty="0">
                <a:solidFill>
                  <a:srgbClr val="A9965F"/>
                </a:solidFill>
                <a:latin typeface="Gotham Light" pitchFamily="50" charset="0"/>
              </a:rPr>
              <a:t>Recommendations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9D15E-942F-41C8-B3E2-AF74DAC2A8A3}"/>
              </a:ext>
            </a:extLst>
          </p:cNvPr>
          <p:cNvSpPr txBox="1"/>
          <p:nvPr/>
        </p:nvSpPr>
        <p:spPr>
          <a:xfrm>
            <a:off x="5878286" y="1435657"/>
            <a:ext cx="631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Gotham Light" pitchFamily="50" charset="0"/>
              </a:rPr>
              <a:t>Solutions to increase college enrollment &amp; completion to build Georgia’s workforce of the future.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BDE90A-6B1D-4914-82A6-F6233F9FD46A}"/>
              </a:ext>
            </a:extLst>
          </p:cNvPr>
          <p:cNvSpPr/>
          <p:nvPr/>
        </p:nvSpPr>
        <p:spPr>
          <a:xfrm rot="5400000">
            <a:off x="2434431" y="-2434433"/>
            <a:ext cx="219075" cy="5087938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69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968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A9965F"/>
                </a:solidFill>
                <a:latin typeface="Gotham Bold" pitchFamily="50" charset="0"/>
              </a:rPr>
              <a:t>About the Coalition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8B8B3-774D-4D39-8050-E2189BA0B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875"/>
            <a:ext cx="10515600" cy="466725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Coalition formed in December 2018     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Mission- The Smart Decisions Coalition aims to eliminate barriers to post-secondary success by improving college affordability and access to advance Georgia’s workforce. 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r>
              <a:rPr lang="en-US" u="sng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Goals: </a:t>
            </a:r>
          </a:p>
          <a:p>
            <a:pPr marL="285750" indent="-285750"/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Highlight relevant research, current initiatives &amp; programs</a:t>
            </a:r>
          </a:p>
          <a:p>
            <a:pPr marL="285750" indent="-285750"/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Change the conversation to focus on the return on investment of post-secondary education</a:t>
            </a:r>
          </a:p>
          <a:p>
            <a:pPr marL="285750" indent="-285750"/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Consider outside of the box barriers </a:t>
            </a:r>
          </a:p>
          <a:p>
            <a:pPr marL="285750" indent="-285750"/>
            <a:endParaRPr lang="en-US" dirty="0"/>
          </a:p>
          <a:p>
            <a:endParaRPr lang="en-US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4" y="284162"/>
            <a:ext cx="219075" cy="5087938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31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968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A9965F"/>
                </a:solidFill>
                <a:latin typeface="Gotham Bold" pitchFamily="50" charset="0"/>
              </a:rPr>
              <a:t>Why It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8B8B3-774D-4D39-8050-E2189BA0B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5374"/>
            <a:ext cx="10515600" cy="46672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By 2025, 60% of Georgia jobs will requires some form of college     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Industries are evolving and will continue to do so with more disruptions &amp; technological advances   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r>
              <a:rPr lang="en-US" u="sng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Risk: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 Without the right skills, individuals will be displaced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  <a:p>
            <a:r>
              <a:rPr lang="en-US" u="sng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Opportunity: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 Increased economic mobility &amp; prosperity for more Georgians </a:t>
            </a:r>
            <a:endParaRPr lang="en-US" dirty="0"/>
          </a:p>
          <a:p>
            <a:endParaRPr lang="en-US" dirty="0">
              <a:solidFill>
                <a:schemeClr val="accent3">
                  <a:lumMod val="50000"/>
                </a:schemeClr>
              </a:solidFill>
              <a:latin typeface="Gotham Light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4" y="284162"/>
            <a:ext cx="219075" cy="5087938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7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76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A9965F"/>
                </a:solidFill>
                <a:latin typeface="Gotham Bold" pitchFamily="50" charset="0"/>
              </a:rPr>
              <a:t>Analyzing Barriers &amp; Opportunities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5" y="365125"/>
            <a:ext cx="247650" cy="4864100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B355C47-358B-426E-8100-05352261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838190"/>
              </p:ext>
            </p:extLst>
          </p:nvPr>
        </p:nvGraphicFramePr>
        <p:xfrm>
          <a:off x="1104099" y="1457324"/>
          <a:ext cx="9906801" cy="42167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8208">
                  <a:extLst>
                    <a:ext uri="{9D8B030D-6E8A-4147-A177-3AD203B41FA5}">
                      <a16:colId xmlns:a16="http://schemas.microsoft.com/office/drawing/2014/main" val="67115114"/>
                    </a:ext>
                  </a:extLst>
                </a:gridCol>
                <a:gridCol w="1772148">
                  <a:extLst>
                    <a:ext uri="{9D8B030D-6E8A-4147-A177-3AD203B41FA5}">
                      <a16:colId xmlns:a16="http://schemas.microsoft.com/office/drawing/2014/main" val="2861893457"/>
                    </a:ext>
                  </a:extLst>
                </a:gridCol>
                <a:gridCol w="1965977">
                  <a:extLst>
                    <a:ext uri="{9D8B030D-6E8A-4147-A177-3AD203B41FA5}">
                      <a16:colId xmlns:a16="http://schemas.microsoft.com/office/drawing/2014/main" val="726768404"/>
                    </a:ext>
                  </a:extLst>
                </a:gridCol>
                <a:gridCol w="1369107">
                  <a:extLst>
                    <a:ext uri="{9D8B030D-6E8A-4147-A177-3AD203B41FA5}">
                      <a16:colId xmlns:a16="http://schemas.microsoft.com/office/drawing/2014/main" val="1802605290"/>
                    </a:ext>
                  </a:extLst>
                </a:gridCol>
                <a:gridCol w="1981361">
                  <a:extLst>
                    <a:ext uri="{9D8B030D-6E8A-4147-A177-3AD203B41FA5}">
                      <a16:colId xmlns:a16="http://schemas.microsoft.com/office/drawing/2014/main" val="2783116572"/>
                    </a:ext>
                  </a:extLst>
                </a:gridCol>
              </a:tblGrid>
              <a:tr h="82771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Policy Levers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Info &amp; 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Solutions that require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Alignment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68653"/>
                  </a:ext>
                </a:extLst>
              </a:tr>
              <a:tr h="975698">
                <a:tc>
                  <a:txBody>
                    <a:bodyPr/>
                    <a:lstStyle/>
                    <a:p>
                      <a:r>
                        <a:rPr lang="en-US" sz="1000" dirty="0"/>
                        <a:t>Affordability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917102"/>
                  </a:ext>
                </a:extLst>
              </a:tr>
              <a:tr h="708932">
                <a:tc>
                  <a:txBody>
                    <a:bodyPr/>
                    <a:lstStyle/>
                    <a:p>
                      <a:r>
                        <a:rPr lang="en-US" sz="1000" dirty="0"/>
                        <a:t>Access &amp;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23626"/>
                  </a:ext>
                </a:extLst>
              </a:tr>
              <a:tr h="828648">
                <a:tc>
                  <a:txBody>
                    <a:bodyPr/>
                    <a:lstStyle/>
                    <a:p>
                      <a:r>
                        <a:rPr lang="en-US" sz="1000" dirty="0"/>
                        <a:t>Immediate Employability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840538"/>
                  </a:ext>
                </a:extLst>
              </a:tr>
              <a:tr h="875739">
                <a:tc>
                  <a:txBody>
                    <a:bodyPr/>
                    <a:lstStyle/>
                    <a:p>
                      <a:r>
                        <a:rPr lang="en-US" sz="1000" dirty="0"/>
                        <a:t>Long-term Career Adaptability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749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88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896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A9965F"/>
                </a:solidFill>
                <a:latin typeface="Gotham Bold" pitchFamily="50" charset="0"/>
              </a:rPr>
              <a:t>Analyzing Barriers &amp; Opportunities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5" y="365125"/>
            <a:ext cx="247650" cy="4864100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53D7C1-699A-48F1-8AD4-9778BDE5320B}"/>
              </a:ext>
            </a:extLst>
          </p:cNvPr>
          <p:cNvSpPr/>
          <p:nvPr/>
        </p:nvSpPr>
        <p:spPr>
          <a:xfrm>
            <a:off x="7240659" y="1775363"/>
            <a:ext cx="27050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A9965F"/>
                </a:solidFill>
                <a:latin typeface="Gotham Light" pitchFamily="50" charset="0"/>
                <a:cs typeface="Helvetica" panose="020B0604020202020204" pitchFamily="34" charset="0"/>
              </a:rPr>
              <a:t>Atlanta</a:t>
            </a:r>
            <a:r>
              <a:rPr lang="en-US" dirty="0">
                <a:solidFill>
                  <a:srgbClr val="A9965F"/>
                </a:solidFill>
                <a:latin typeface="Gotham Light" pitchFamily="50" charset="0"/>
                <a:cs typeface="Helvetica" panose="020B0604020202020204" pitchFamily="34" charset="0"/>
              </a:rPr>
              <a:t>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otham Light" pitchFamily="50" charset="0"/>
                <a:cs typeface="Helvetica" panose="020B0604020202020204" pitchFamily="34" charset="0"/>
              </a:rPr>
              <a:t>11</a:t>
            </a:r>
            <a:r>
              <a:rPr lang="en-US" dirty="0">
                <a:solidFill>
                  <a:srgbClr val="7F7F7F"/>
                </a:solidFill>
                <a:latin typeface="Gotham Light" pitchFamily="50" charset="0"/>
                <a:cs typeface="Helvetica" panose="020B0604020202020204" pitchFamily="34" charset="0"/>
              </a:rPr>
              <a:t> counties clustered around Atlanta job centers</a:t>
            </a:r>
            <a:endParaRPr lang="en-US" dirty="0">
              <a:solidFill>
                <a:srgbClr val="A69054"/>
              </a:solidFill>
              <a:latin typeface="Gotham Light" pitchFamily="50" charset="0"/>
              <a:cs typeface="Helvetica" panose="020B0604020202020204" pitchFamily="34" charset="0"/>
            </a:endParaRPr>
          </a:p>
          <a:p>
            <a:r>
              <a:rPr lang="en-US" b="1" dirty="0">
                <a:solidFill>
                  <a:srgbClr val="A9965F"/>
                </a:solidFill>
                <a:latin typeface="Gotham Light" pitchFamily="50" charset="0"/>
                <a:cs typeface="Helvetica" panose="020B0604020202020204" pitchFamily="34" charset="0"/>
              </a:rPr>
              <a:t>Hub Counties: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Gotham Light" pitchFamily="50" charset="0"/>
                <a:cs typeface="Helvetica" panose="020B0604020202020204" pitchFamily="34" charset="0"/>
              </a:rPr>
              <a:t>8 counties with job total of more than 65,000 or nexus to a hub county </a:t>
            </a:r>
          </a:p>
          <a:p>
            <a:r>
              <a:rPr lang="en-US" b="1" dirty="0">
                <a:solidFill>
                  <a:srgbClr val="A9965F"/>
                </a:solidFill>
                <a:latin typeface="Gotham Light" pitchFamily="50" charset="0"/>
                <a:cs typeface="Helvetica" panose="020B0604020202020204" pitchFamily="34" charset="0"/>
              </a:rPr>
              <a:t>Rural: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Gotham Light" pitchFamily="50" charset="0"/>
                <a:cs typeface="Helvetica" panose="020B0604020202020204" pitchFamily="34" charset="0"/>
              </a:rPr>
              <a:t>140 other counties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6B550-8686-4F6C-BA7A-99DBC65C28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6021" y="1434623"/>
            <a:ext cx="4105204" cy="4536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C44519-27A7-4382-9DC3-148F0D993098}"/>
              </a:ext>
            </a:extLst>
          </p:cNvPr>
          <p:cNvSpPr txBox="1"/>
          <p:nvPr/>
        </p:nvSpPr>
        <p:spPr>
          <a:xfrm>
            <a:off x="636587" y="1086020"/>
            <a:ext cx="10860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Gotham Light" pitchFamily="50" charset="0"/>
              </a:rPr>
              <a:t>County Designations </a:t>
            </a:r>
          </a:p>
        </p:txBody>
      </p:sp>
    </p:spTree>
    <p:extLst>
      <p:ext uri="{BB962C8B-B14F-4D97-AF65-F5344CB8AC3E}">
        <p14:creationId xmlns:p14="http://schemas.microsoft.com/office/powerpoint/2010/main" val="121191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A9965F"/>
                </a:solidFill>
                <a:latin typeface="Gotham Bold" pitchFamily="50" charset="0"/>
              </a:rPr>
              <a:t>Recommendations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8B8B3-774D-4D39-8050-E2189BA0B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u="sng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Georgia Students Need: 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Targeted college and career guidance 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Assistance with completing the FAFSA to make college affordable 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Opportunity to take the SAT/ACT during the school day 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Last mile completion grants in college to prevent stopping out 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Industry aligned curriculum</a:t>
            </a:r>
          </a:p>
          <a:p>
            <a:pPr lvl="0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Gotham Light" pitchFamily="50" charset="0"/>
              </a:rPr>
              <a:t>Skills to make them adaptable as industries evolve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5" y="365125"/>
            <a:ext cx="247650" cy="4864100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3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0369-67BC-4081-BAFA-19F32A5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2199"/>
          </a:xfrm>
        </p:spPr>
        <p:txBody>
          <a:bodyPr>
            <a:normAutofit/>
          </a:bodyPr>
          <a:lstStyle/>
          <a:p>
            <a:pPr algn="ctr"/>
            <a:r>
              <a:rPr lang="en-US" sz="5500" dirty="0">
                <a:solidFill>
                  <a:srgbClr val="A9965F"/>
                </a:solidFill>
                <a:latin typeface="Gotham Bold" pitchFamily="50" charset="0"/>
              </a:rPr>
              <a:t>Questions?</a:t>
            </a:r>
            <a:br>
              <a:rPr lang="en-US" sz="5500" dirty="0">
                <a:solidFill>
                  <a:srgbClr val="A9965F"/>
                </a:solidFill>
                <a:latin typeface="Gotham Bold" pitchFamily="50" charset="0"/>
              </a:rPr>
            </a:br>
            <a:br>
              <a:rPr lang="en-US" dirty="0">
                <a:solidFill>
                  <a:srgbClr val="A9965F"/>
                </a:solidFill>
                <a:latin typeface="Gotham Bold" pitchFamily="50" charset="0"/>
              </a:rPr>
            </a:br>
            <a:br>
              <a:rPr lang="en-US" dirty="0">
                <a:solidFill>
                  <a:srgbClr val="A9965F"/>
                </a:solidFill>
                <a:latin typeface="Gotham Bold" pitchFamily="50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Daniela B. Perry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 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Senior Director, Public Policy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Georgia Chamber of Commerce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Gotham Bold" pitchFamily="50" charset="0"/>
              </a:rPr>
              <a:t>dperry@gachamber.com </a:t>
            </a:r>
            <a:r>
              <a:rPr lang="en-US" sz="2400" dirty="0">
                <a:solidFill>
                  <a:srgbClr val="A9965F"/>
                </a:solidFill>
                <a:latin typeface="Gotham Bold" pitchFamily="50" charset="0"/>
              </a:rPr>
              <a:t> </a:t>
            </a:r>
            <a:br>
              <a:rPr lang="en-US" sz="2400" dirty="0">
                <a:solidFill>
                  <a:srgbClr val="A9965F"/>
                </a:solidFill>
                <a:latin typeface="Gotham Bold" pitchFamily="50" charset="0"/>
              </a:rPr>
            </a:br>
            <a:br>
              <a:rPr lang="en-US" sz="2400" dirty="0">
                <a:solidFill>
                  <a:srgbClr val="A9965F"/>
                </a:solidFill>
                <a:latin typeface="Gotham Light" pitchFamily="50" charset="0"/>
              </a:rPr>
            </a:br>
            <a:r>
              <a:rPr lang="en-US" sz="2400" dirty="0">
                <a:solidFill>
                  <a:srgbClr val="A9965F"/>
                </a:solidFill>
                <a:latin typeface="Gotham Bold" pitchFamily="50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999D4-7C71-4444-AF1D-6245D826EB1E}"/>
              </a:ext>
            </a:extLst>
          </p:cNvPr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5A368-87D3-412B-BAB0-36D64DE3F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6" y="5953126"/>
            <a:ext cx="2686050" cy="9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8812E-0A30-43BF-8C52-F28370790CD1}"/>
              </a:ext>
            </a:extLst>
          </p:cNvPr>
          <p:cNvSpPr/>
          <p:nvPr/>
        </p:nvSpPr>
        <p:spPr>
          <a:xfrm>
            <a:off x="276225" y="365125"/>
            <a:ext cx="247650" cy="4864100"/>
          </a:xfrm>
          <a:prstGeom prst="rect">
            <a:avLst/>
          </a:prstGeom>
          <a:solidFill>
            <a:srgbClr val="A9965F"/>
          </a:solidFill>
          <a:ln>
            <a:solidFill>
              <a:srgbClr val="A996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8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Agenda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DE3B311-4433-41DB-B4DC-4714063FE2D4}"/>
</file>

<file path=customXml/itemProps2.xml><?xml version="1.0" encoding="utf-8"?>
<ds:datastoreItem xmlns:ds="http://schemas.openxmlformats.org/officeDocument/2006/customXml" ds:itemID="{2072615C-7552-4366-B055-5AD975B23CEE}"/>
</file>

<file path=customXml/itemProps3.xml><?xml version="1.0" encoding="utf-8"?>
<ds:datastoreItem xmlns:ds="http://schemas.openxmlformats.org/officeDocument/2006/customXml" ds:itemID="{26008C23-60C2-4F7C-9F43-10FE03946AA0}"/>
</file>

<file path=docProps/app.xml><?xml version="1.0" encoding="utf-8"?>
<Properties xmlns="http://schemas.openxmlformats.org/officeDocument/2006/extended-properties" xmlns:vt="http://schemas.openxmlformats.org/officeDocument/2006/docPropsVTypes">
  <TotalTime>4407</TotalTime>
  <Words>247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Gotham Bold</vt:lpstr>
      <vt:lpstr>Gotham Light</vt:lpstr>
      <vt:lpstr>Office Theme</vt:lpstr>
      <vt:lpstr>PowerPoint Presentation</vt:lpstr>
      <vt:lpstr>About the Coalition</vt:lpstr>
      <vt:lpstr>Why It Matters</vt:lpstr>
      <vt:lpstr>Analyzing Barriers &amp; Opportunities</vt:lpstr>
      <vt:lpstr>Analyzing Barriers &amp; Opportunities</vt:lpstr>
      <vt:lpstr>Recommendations </vt:lpstr>
      <vt:lpstr>Questions?   Daniela B. Perry   Senior Director, Public Policy Georgia Chamber of Commerce dperry@gachamber.com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Decisions Coalition Higher Education</dc:title>
  <dc:creator>Daniela Perry</dc:creator>
  <cp:lastModifiedBy>Daniela Perry</cp:lastModifiedBy>
  <cp:revision>7</cp:revision>
  <dcterms:created xsi:type="dcterms:W3CDTF">2019-09-20T18:56:30Z</dcterms:created>
  <dcterms:modified xsi:type="dcterms:W3CDTF">2019-09-23T20:24:07Z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