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xls" ContentType="application/vnd.ms-exce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Default Extension="vml" ContentType="application/vnd.openxmlformats-officedocument.vmlDrawing"/>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png" ContentType="image/png"/>
  <Default Extension="bin" ContentType="application/vnd.openxmlformats-officedocument.oleObject"/>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67" r:id="rId3"/>
    <p:sldId id="257" r:id="rId4"/>
    <p:sldId id="258" r:id="rId5"/>
    <p:sldId id="259" r:id="rId6"/>
    <p:sldId id="260" r:id="rId7"/>
    <p:sldId id="269" r:id="rId8"/>
    <p:sldId id="261" r:id="rId9"/>
    <p:sldId id="262" r:id="rId10"/>
    <p:sldId id="270" r:id="rId11"/>
    <p:sldId id="263" r:id="rId12"/>
    <p:sldId id="271" r:id="rId13"/>
    <p:sldId id="264" r:id="rId14"/>
    <p:sldId id="265" r:id="rId15"/>
    <p:sldId id="266" r:id="rId16"/>
    <p:sldId id="276" r:id="rId17"/>
    <p:sldId id="272" r:id="rId18"/>
    <p:sldId id="273" r:id="rId19"/>
    <p:sldId id="274" r:id="rId20"/>
    <p:sldId id="275"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FF66"/>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DE99B09-2990-4439-B8C8-FFF758F7C44D}" type="datetimeFigureOut">
              <a:rPr lang="en-US"/>
              <a:pPr>
                <a:defRPr/>
              </a:pPr>
              <a:t>8/15/2017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F7B8C0-92EA-4FEC-B34C-BCAB3DA4964D}" type="slidenum">
              <a:rPr lang="en-US"/>
              <a:pPr>
                <a:defRPr/>
              </a:pPr>
              <a:t>‹#›</a:t>
            </a:fld>
            <a:endParaRPr lang="en-US"/>
          </a:p>
        </p:txBody>
      </p:sp>
    </p:spTree>
    <p:extLst>
      <p:ext uri="{BB962C8B-B14F-4D97-AF65-F5344CB8AC3E}">
        <p14:creationId xmlns:p14="http://schemas.microsoft.com/office/powerpoint/2010/main" val="224338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6B82D80-565D-47C6-B901-09872A443DED}" type="datetimeFigureOut">
              <a:rPr lang="en-US"/>
              <a:pPr>
                <a:defRPr/>
              </a:pPr>
              <a:t>8/15/2017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4C2282-551B-481A-A6D9-63A92D7FF2C1}" type="slidenum">
              <a:rPr lang="en-US"/>
              <a:pPr>
                <a:defRPr/>
              </a:pPr>
              <a:t>‹#›</a:t>
            </a:fld>
            <a:endParaRPr lang="en-US"/>
          </a:p>
        </p:txBody>
      </p:sp>
    </p:spTree>
    <p:extLst>
      <p:ext uri="{BB962C8B-B14F-4D97-AF65-F5344CB8AC3E}">
        <p14:creationId xmlns:p14="http://schemas.microsoft.com/office/powerpoint/2010/main" val="3021497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934598C-7AA4-455D-82B1-45F8E9C8A93B}" type="datetimeFigureOut">
              <a:rPr lang="en-US"/>
              <a:pPr>
                <a:defRPr/>
              </a:pPr>
              <a:t>8/15/2017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DF41EB4-AD56-429F-A16B-7DC1F0397160}" type="slidenum">
              <a:rPr lang="en-US"/>
              <a:pPr>
                <a:defRPr/>
              </a:pPr>
              <a:t>‹#›</a:t>
            </a:fld>
            <a:endParaRPr lang="en-US"/>
          </a:p>
        </p:txBody>
      </p:sp>
    </p:spTree>
    <p:extLst>
      <p:ext uri="{BB962C8B-B14F-4D97-AF65-F5344CB8AC3E}">
        <p14:creationId xmlns:p14="http://schemas.microsoft.com/office/powerpoint/2010/main" val="2923340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13F94BD-62E5-4431-A954-F458B11113E0}" type="datetimeFigureOut">
              <a:rPr lang="en-US"/>
              <a:pPr>
                <a:defRPr/>
              </a:pPr>
              <a:t>8/15/2017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CBD1D00-72AB-4383-A491-57D72194F681}" type="slidenum">
              <a:rPr lang="en-US"/>
              <a:pPr>
                <a:defRPr/>
              </a:pPr>
              <a:t>‹#›</a:t>
            </a:fld>
            <a:endParaRPr lang="en-US"/>
          </a:p>
        </p:txBody>
      </p:sp>
    </p:spTree>
    <p:extLst>
      <p:ext uri="{BB962C8B-B14F-4D97-AF65-F5344CB8AC3E}">
        <p14:creationId xmlns:p14="http://schemas.microsoft.com/office/powerpoint/2010/main" val="1535494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BE6C344-1A5A-4B21-802B-4CEE965E1015}" type="datetimeFigureOut">
              <a:rPr lang="en-US"/>
              <a:pPr>
                <a:defRPr/>
              </a:pPr>
              <a:t>8/15/2017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5BB44AC-7FA8-4037-A6FC-05B00567AC4D}" type="slidenum">
              <a:rPr lang="en-US"/>
              <a:pPr>
                <a:defRPr/>
              </a:pPr>
              <a:t>‹#›</a:t>
            </a:fld>
            <a:endParaRPr lang="en-US"/>
          </a:p>
        </p:txBody>
      </p:sp>
    </p:spTree>
    <p:extLst>
      <p:ext uri="{BB962C8B-B14F-4D97-AF65-F5344CB8AC3E}">
        <p14:creationId xmlns:p14="http://schemas.microsoft.com/office/powerpoint/2010/main" val="1707155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077BF8D-9C08-4141-B432-5B9FFACBDF77}" type="datetimeFigureOut">
              <a:rPr lang="en-US"/>
              <a:pPr>
                <a:defRPr/>
              </a:pPr>
              <a:t>8/15/2017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099429D-F35B-404B-9ABB-8D93B65A34AD}" type="slidenum">
              <a:rPr lang="en-US"/>
              <a:pPr>
                <a:defRPr/>
              </a:pPr>
              <a:t>‹#›</a:t>
            </a:fld>
            <a:endParaRPr lang="en-US"/>
          </a:p>
        </p:txBody>
      </p:sp>
    </p:spTree>
    <p:extLst>
      <p:ext uri="{BB962C8B-B14F-4D97-AF65-F5344CB8AC3E}">
        <p14:creationId xmlns:p14="http://schemas.microsoft.com/office/powerpoint/2010/main" val="1606277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FA0D832-70D6-4F59-B1B3-DB7DBDB7B4B0}" type="datetimeFigureOut">
              <a:rPr lang="en-US"/>
              <a:pPr>
                <a:defRPr/>
              </a:pPr>
              <a:t>8/15/2017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4C9CC28-3C62-4F6D-A19F-B75AABDC2468}" type="slidenum">
              <a:rPr lang="en-US"/>
              <a:pPr>
                <a:defRPr/>
              </a:pPr>
              <a:t>‹#›</a:t>
            </a:fld>
            <a:endParaRPr lang="en-US"/>
          </a:p>
        </p:txBody>
      </p:sp>
    </p:spTree>
    <p:extLst>
      <p:ext uri="{BB962C8B-B14F-4D97-AF65-F5344CB8AC3E}">
        <p14:creationId xmlns:p14="http://schemas.microsoft.com/office/powerpoint/2010/main" val="3633911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97F7295-0B80-4D11-BADF-9E903AE0E2A9}" type="datetimeFigureOut">
              <a:rPr lang="en-US"/>
              <a:pPr>
                <a:defRPr/>
              </a:pPr>
              <a:t>8/15/2017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7310E41-4E42-485F-B7B0-8E3B6BCF239C}" type="slidenum">
              <a:rPr lang="en-US"/>
              <a:pPr>
                <a:defRPr/>
              </a:pPr>
              <a:t>‹#›</a:t>
            </a:fld>
            <a:endParaRPr lang="en-US"/>
          </a:p>
        </p:txBody>
      </p:sp>
    </p:spTree>
    <p:extLst>
      <p:ext uri="{BB962C8B-B14F-4D97-AF65-F5344CB8AC3E}">
        <p14:creationId xmlns:p14="http://schemas.microsoft.com/office/powerpoint/2010/main" val="2256845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C5EC038-2852-424D-8303-0354F81099AB}" type="datetimeFigureOut">
              <a:rPr lang="en-US"/>
              <a:pPr>
                <a:defRPr/>
              </a:pPr>
              <a:t>8/15/2017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5F65C5B-D8BC-46E0-8A1C-8A16A7DBA096}" type="slidenum">
              <a:rPr lang="en-US"/>
              <a:pPr>
                <a:defRPr/>
              </a:pPr>
              <a:t>‹#›</a:t>
            </a:fld>
            <a:endParaRPr lang="en-US"/>
          </a:p>
        </p:txBody>
      </p:sp>
    </p:spTree>
    <p:extLst>
      <p:ext uri="{BB962C8B-B14F-4D97-AF65-F5344CB8AC3E}">
        <p14:creationId xmlns:p14="http://schemas.microsoft.com/office/powerpoint/2010/main" val="1325260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B014F07-780D-42EC-AFBF-52974C7161CC}" type="datetimeFigureOut">
              <a:rPr lang="en-US"/>
              <a:pPr>
                <a:defRPr/>
              </a:pPr>
              <a:t>8/15/2017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959A1E-EC54-45AB-AFFE-186F1F785D35}" type="slidenum">
              <a:rPr lang="en-US"/>
              <a:pPr>
                <a:defRPr/>
              </a:pPr>
              <a:t>‹#›</a:t>
            </a:fld>
            <a:endParaRPr lang="en-US"/>
          </a:p>
        </p:txBody>
      </p:sp>
    </p:spTree>
    <p:extLst>
      <p:ext uri="{BB962C8B-B14F-4D97-AF65-F5344CB8AC3E}">
        <p14:creationId xmlns:p14="http://schemas.microsoft.com/office/powerpoint/2010/main" val="1140646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A954B5F-AF26-4CCD-8471-E864001DAE61}" type="datetimeFigureOut">
              <a:rPr lang="en-US"/>
              <a:pPr>
                <a:defRPr/>
              </a:pPr>
              <a:t>8/15/2017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3F68CAE-94CD-4065-BABC-D77E65CEC939}" type="slidenum">
              <a:rPr lang="en-US"/>
              <a:pPr>
                <a:defRPr/>
              </a:pPr>
              <a:t>‹#›</a:t>
            </a:fld>
            <a:endParaRPr lang="en-US"/>
          </a:p>
        </p:txBody>
      </p:sp>
    </p:spTree>
    <p:extLst>
      <p:ext uri="{BB962C8B-B14F-4D97-AF65-F5344CB8AC3E}">
        <p14:creationId xmlns:p14="http://schemas.microsoft.com/office/powerpoint/2010/main" val="3780511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B08CCDE5-E0A9-46FB-A5AA-CE09F0883DC5}" type="datetimeFigureOut">
              <a:rPr lang="en-US"/>
              <a:pPr>
                <a:defRPr/>
              </a:pPr>
              <a:t>8/15/2017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9FB9FD48-27D2-4503-818E-BAA5FCA614C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Microsoft_Excel_Chart1.xls"/></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2133600"/>
            <a:ext cx="7772400" cy="1470025"/>
          </a:xfrm>
        </p:spPr>
        <p:txBody>
          <a:bodyPr/>
          <a:lstStyle/>
          <a:p>
            <a:r>
              <a:rPr lang="en-US" altLang="en-US" smtClean="0"/>
              <a:t>Universal Access Fund</a:t>
            </a:r>
            <a:br>
              <a:rPr lang="en-US" altLang="en-US" smtClean="0"/>
            </a:br>
            <a:r>
              <a:rPr lang="en-US" altLang="en-US" smtClean="0"/>
              <a:t>(UAF)</a:t>
            </a:r>
          </a:p>
        </p:txBody>
      </p:sp>
      <p:sp>
        <p:nvSpPr>
          <p:cNvPr id="2051" name="Subtitle 2"/>
          <p:cNvSpPr>
            <a:spLocks noGrp="1"/>
          </p:cNvSpPr>
          <p:nvPr>
            <p:ph type="subTitle" idx="1"/>
          </p:nvPr>
        </p:nvSpPr>
        <p:spPr/>
        <p:txBody>
          <a:bodyPr/>
          <a:lstStyle/>
          <a:p>
            <a:r>
              <a:rPr lang="en-US" altLang="en-US" smtClean="0">
                <a:solidFill>
                  <a:schemeClr val="tx1"/>
                </a:solidFill>
              </a:rPr>
              <a:t>Stan Wise</a:t>
            </a:r>
          </a:p>
          <a:p>
            <a:r>
              <a:rPr lang="en-US" altLang="en-US" smtClean="0">
                <a:solidFill>
                  <a:schemeClr val="tx1"/>
                </a:solidFill>
              </a:rPr>
              <a:t>Chairman</a:t>
            </a:r>
          </a:p>
          <a:p>
            <a:r>
              <a:rPr lang="en-US" altLang="en-US" smtClean="0">
                <a:solidFill>
                  <a:schemeClr val="tx1"/>
                </a:solidFill>
              </a:rPr>
              <a:t>Georgia Public Service Commission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t>History of the </a:t>
            </a:r>
            <a:r>
              <a:rPr lang="en-US" dirty="0" err="1" smtClean="0"/>
              <a:t>uaf</a:t>
            </a:r>
            <a:endParaRPr lang="en-US" dirty="0"/>
          </a:p>
        </p:txBody>
      </p:sp>
      <p:sp>
        <p:nvSpPr>
          <p:cNvPr id="3" name="Text Placeholder 2"/>
          <p:cNvSpPr>
            <a:spLocks noGrp="1"/>
          </p:cNvSpPr>
          <p:nvPr>
            <p:ph type="body" idx="1"/>
          </p:nvPr>
        </p:nvSpPr>
        <p:spPr/>
        <p:txBody>
          <a:bodyPr rtlCol="0">
            <a:normAutofit/>
          </a:bodyPr>
          <a:lstStyle/>
          <a:p>
            <a:pPr fontAlgn="auto">
              <a:spcAft>
                <a:spcPts val="0"/>
              </a:spcAft>
              <a:buFont typeface="Arial" panose="020B0604020202020204" pitchFamily="34" charset="0"/>
              <a:buNone/>
              <a:defRPr/>
            </a:pPr>
            <a:endParaRPr lang="en-US" dirty="0"/>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altLang="en-US" smtClean="0"/>
              <a:t>History of the UAF</a:t>
            </a:r>
          </a:p>
        </p:txBody>
      </p:sp>
      <p:sp>
        <p:nvSpPr>
          <p:cNvPr id="3" name="Content Placeholder 2"/>
          <p:cNvSpPr>
            <a:spLocks noGrp="1"/>
          </p:cNvSpPr>
          <p:nvPr>
            <p:ph idx="1"/>
          </p:nvPr>
        </p:nvSpPr>
        <p:spPr/>
        <p:txBody>
          <a:bodyPr rtlCol="0">
            <a:normAutofit/>
          </a:bodyPr>
          <a:lstStyle/>
          <a:p>
            <a:pPr fontAlgn="auto">
              <a:spcAft>
                <a:spcPts val="0"/>
              </a:spcAft>
              <a:buFont typeface="Arial" panose="020B0604020202020204" pitchFamily="34" charset="0"/>
              <a:buChar char="•"/>
              <a:defRPr/>
            </a:pPr>
            <a:r>
              <a:rPr lang="en-US" dirty="0" smtClean="0"/>
              <a:t>Created </a:t>
            </a:r>
            <a:r>
              <a:rPr lang="en-US" dirty="0"/>
              <a:t>in 1995 </a:t>
            </a:r>
            <a:r>
              <a:rPr lang="en-US" dirty="0" smtClean="0"/>
              <a:t>by the General Assembly (“Telecommunications Act of 1995”) </a:t>
            </a:r>
            <a:endParaRPr lang="en-US" dirty="0"/>
          </a:p>
          <a:p>
            <a:pPr lvl="1" fontAlgn="auto">
              <a:spcAft>
                <a:spcPts val="0"/>
              </a:spcAft>
              <a:buFont typeface="Arial" panose="020B0604020202020204" pitchFamily="34" charset="0"/>
              <a:buChar char="–"/>
              <a:defRPr/>
            </a:pPr>
            <a:r>
              <a:rPr lang="en-US" dirty="0"/>
              <a:t>Allowed Tier II Incumbent Local Exchange Carriers (ILECs) in high cost areas to recover operational </a:t>
            </a:r>
            <a:r>
              <a:rPr lang="en-US" dirty="0" smtClean="0"/>
              <a:t>losses to assure reasonably-priced access to basic local exchange services. </a:t>
            </a:r>
          </a:p>
          <a:p>
            <a:pPr marL="457200" lvl="1" indent="0" fontAlgn="auto">
              <a:spcAft>
                <a:spcPts val="0"/>
              </a:spcAft>
              <a:buFont typeface="Arial" panose="020B0604020202020204" pitchFamily="34" charset="0"/>
              <a:buNone/>
              <a:defRPr/>
            </a:pPr>
            <a:endParaRPr lang="en-US" dirty="0"/>
          </a:p>
          <a:p>
            <a:pPr fontAlgn="auto">
              <a:spcAft>
                <a:spcPts val="0"/>
              </a:spcAft>
              <a:buFont typeface="Arial" panose="020B0604020202020204" pitchFamily="34" charset="0"/>
              <a:buChar char="•"/>
              <a:defRPr/>
            </a:pPr>
            <a:r>
              <a:rPr lang="en-US" dirty="0"/>
              <a:t>Updated in </a:t>
            </a:r>
            <a:r>
              <a:rPr lang="en-US" dirty="0" smtClean="0"/>
              <a:t>2010                                                (</a:t>
            </a:r>
            <a:r>
              <a:rPr lang="en-US" dirty="0"/>
              <a:t>HB 168: “Telecom Jobs and Investment Act</a:t>
            </a:r>
            <a:r>
              <a:rPr lang="en-US" dirty="0" smtClean="0"/>
              <a:t>”)</a:t>
            </a:r>
            <a:endParaRPr lang="en-US" dirty="0"/>
          </a:p>
        </p:txBody>
      </p:sp>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smtClean="0"/>
              <a:t>History of the UAF (continued)</a:t>
            </a:r>
          </a:p>
        </p:txBody>
      </p:sp>
      <p:sp>
        <p:nvSpPr>
          <p:cNvPr id="5123" name="Content Placeholder 2"/>
          <p:cNvSpPr>
            <a:spLocks noGrp="1"/>
          </p:cNvSpPr>
          <p:nvPr>
            <p:ph idx="1"/>
          </p:nvPr>
        </p:nvSpPr>
        <p:spPr/>
        <p:txBody>
          <a:bodyPr/>
          <a:lstStyle/>
          <a:p>
            <a:pPr marL="0" indent="0">
              <a:buFont typeface="Arial" charset="0"/>
              <a:buNone/>
            </a:pPr>
            <a:endParaRPr lang="en-US" altLang="en-US" smtClean="0"/>
          </a:p>
          <a:p>
            <a:pPr marL="0" indent="0">
              <a:buFont typeface="Arial" charset="0"/>
              <a:buNone/>
            </a:pPr>
            <a:r>
              <a:rPr lang="en-US" altLang="en-US" smtClean="0"/>
              <a:t>HB 168 split the UAF into two parts:</a:t>
            </a:r>
          </a:p>
          <a:p>
            <a:pPr marL="914400" lvl="2" indent="0">
              <a:buFont typeface="Arial" charset="0"/>
              <a:buNone/>
            </a:pPr>
            <a:endParaRPr lang="en-US" altLang="en-US" smtClean="0"/>
          </a:p>
          <a:p>
            <a:pPr marL="914400" lvl="2" indent="0">
              <a:buFont typeface="Arial" charset="0"/>
              <a:buNone/>
            </a:pPr>
            <a:r>
              <a:rPr lang="en-US" altLang="en-US" sz="3200" smtClean="0"/>
              <a:t>1. High Cost Fund</a:t>
            </a:r>
          </a:p>
          <a:p>
            <a:pPr marL="914400" lvl="2" indent="0">
              <a:buFont typeface="Arial" charset="0"/>
              <a:buNone/>
            </a:pPr>
            <a:endParaRPr lang="en-US" altLang="en-US" sz="3200" smtClean="0"/>
          </a:p>
          <a:p>
            <a:pPr marL="914400" lvl="2" indent="0">
              <a:buFont typeface="Arial" charset="0"/>
              <a:buNone/>
            </a:pPr>
            <a:r>
              <a:rPr lang="en-US" altLang="en-US" sz="3200" smtClean="0"/>
              <a:t>2. Access Transition Fund</a:t>
            </a:r>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smtClean="0"/>
              <a:t>History of the UAF (continued)</a:t>
            </a:r>
          </a:p>
        </p:txBody>
      </p:sp>
      <p:sp>
        <p:nvSpPr>
          <p:cNvPr id="3" name="Content Placeholder 2"/>
          <p:cNvSpPr>
            <a:spLocks noGrp="1"/>
          </p:cNvSpPr>
          <p:nvPr>
            <p:ph idx="1"/>
          </p:nvPr>
        </p:nvSpPr>
        <p:spPr/>
        <p:txBody>
          <a:bodyPr rtlCol="0">
            <a:normAutofit/>
          </a:bodyPr>
          <a:lstStyle/>
          <a:p>
            <a:pPr marL="114300" indent="0" fontAlgn="auto">
              <a:spcAft>
                <a:spcPts val="0"/>
              </a:spcAft>
              <a:buFont typeface="Arial" panose="020B0604020202020204" pitchFamily="34" charset="0"/>
              <a:buNone/>
              <a:defRPr/>
            </a:pPr>
            <a:r>
              <a:rPr lang="en-US" sz="3400" dirty="0" smtClean="0"/>
              <a:t>High </a:t>
            </a:r>
            <a:r>
              <a:rPr lang="en-US" sz="3400" dirty="0"/>
              <a:t>Cost Fund</a:t>
            </a:r>
          </a:p>
          <a:p>
            <a:pPr fontAlgn="auto">
              <a:spcAft>
                <a:spcPts val="1200"/>
              </a:spcAft>
              <a:buFont typeface="Arial" panose="020B0604020202020204" pitchFamily="34" charset="0"/>
              <a:buChar char="•"/>
              <a:defRPr/>
            </a:pPr>
            <a:r>
              <a:rPr lang="en-US" sz="2900" dirty="0" smtClean="0"/>
              <a:t>Allows </a:t>
            </a:r>
            <a:r>
              <a:rPr lang="en-US" sz="2900" dirty="0"/>
              <a:t>only Rate of Return regulated </a:t>
            </a:r>
            <a:r>
              <a:rPr lang="en-US" sz="2900" dirty="0" smtClean="0"/>
              <a:t>Independent Local Exchange Companies (ILECs) </a:t>
            </a:r>
            <a:r>
              <a:rPr lang="en-US" sz="2900" dirty="0"/>
              <a:t>in high cost areas to recover operational losses</a:t>
            </a:r>
          </a:p>
          <a:p>
            <a:pPr fontAlgn="auto">
              <a:spcAft>
                <a:spcPts val="1200"/>
              </a:spcAft>
              <a:buFont typeface="Arial" panose="020B0604020202020204" pitchFamily="34" charset="0"/>
              <a:buChar char="•"/>
              <a:defRPr/>
            </a:pPr>
            <a:r>
              <a:rPr lang="en-US" sz="2900" dirty="0" smtClean="0"/>
              <a:t>Of the state’s 35 ILECs, 20 are under Rate of Return regulation and receiving high cost support from the UAF.  The fund </a:t>
            </a:r>
            <a:r>
              <a:rPr lang="en-US" sz="2900" dirty="0"/>
              <a:t>sunsets in 20 years (</a:t>
            </a:r>
            <a:r>
              <a:rPr lang="en-US" sz="2900" dirty="0" smtClean="0"/>
              <a:t>2030)</a:t>
            </a:r>
            <a:endParaRPr lang="en-US" sz="2900" dirty="0"/>
          </a:p>
          <a:p>
            <a:pPr marL="1371600" lvl="3" indent="0" fontAlgn="auto">
              <a:spcAft>
                <a:spcPts val="0"/>
              </a:spcAft>
              <a:buFont typeface="Arial" panose="020B0604020202020204" pitchFamily="34" charset="0"/>
              <a:buNone/>
              <a:defRPr/>
            </a:pPr>
            <a:endParaRPr lang="en-US" dirty="0"/>
          </a:p>
        </p:txBody>
      </p:sp>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mtClean="0"/>
              <a:t>History of the UAF (continued)</a:t>
            </a:r>
          </a:p>
        </p:txBody>
      </p:sp>
      <p:sp>
        <p:nvSpPr>
          <p:cNvPr id="3" name="Content Placeholder 2"/>
          <p:cNvSpPr>
            <a:spLocks noGrp="1"/>
          </p:cNvSpPr>
          <p:nvPr>
            <p:ph idx="1"/>
          </p:nvPr>
        </p:nvSpPr>
        <p:spPr/>
        <p:txBody>
          <a:bodyPr rtlCol="0">
            <a:normAutofit fontScale="77500" lnSpcReduction="20000"/>
          </a:bodyPr>
          <a:lstStyle/>
          <a:p>
            <a:pPr marL="114300" indent="0" fontAlgn="auto">
              <a:spcAft>
                <a:spcPts val="0"/>
              </a:spcAft>
              <a:buFont typeface="Arial" panose="020B0604020202020204" pitchFamily="34" charset="0"/>
              <a:buNone/>
              <a:defRPr/>
            </a:pPr>
            <a:r>
              <a:rPr lang="en-US" sz="4000" dirty="0" smtClean="0"/>
              <a:t>Access Transition Fund</a:t>
            </a:r>
          </a:p>
          <a:p>
            <a:pPr fontAlgn="auto">
              <a:spcAft>
                <a:spcPts val="1200"/>
              </a:spcAft>
              <a:buFont typeface="Arial" panose="020B0604020202020204" pitchFamily="34" charset="0"/>
              <a:buChar char="•"/>
              <a:defRPr/>
            </a:pPr>
            <a:r>
              <a:rPr lang="en-US" sz="3400" dirty="0" smtClean="0"/>
              <a:t>Required all carriers (ILECs and Interexchange carriers(IXCs)) to reduce access charges (fees charged to other carriers to process calls) to interstate levels over five years.</a:t>
            </a:r>
          </a:p>
          <a:p>
            <a:pPr fontAlgn="auto">
              <a:spcAft>
                <a:spcPts val="1200"/>
              </a:spcAft>
              <a:buFont typeface="Arial" panose="020B0604020202020204" pitchFamily="34" charset="0"/>
              <a:buChar char="•"/>
              <a:defRPr/>
            </a:pPr>
            <a:r>
              <a:rPr lang="en-US" sz="3400" dirty="0" smtClean="0"/>
              <a:t>Required all Tier II ILECs to raise local service rates to 110% of the statewide average in exchange for the ability to recover any shortage in revenue between the reduction in access charges and the increase in local service rates.  </a:t>
            </a:r>
          </a:p>
          <a:p>
            <a:pPr fontAlgn="auto">
              <a:spcAft>
                <a:spcPts val="1200"/>
              </a:spcAft>
              <a:buFont typeface="Arial" panose="020B0604020202020204" pitchFamily="34" charset="0"/>
              <a:buChar char="•"/>
              <a:defRPr/>
            </a:pPr>
            <a:r>
              <a:rPr lang="en-US" sz="3400" dirty="0" smtClean="0"/>
              <a:t>Fund sunsets in 10 years (2020)</a:t>
            </a:r>
          </a:p>
          <a:p>
            <a:pPr fontAlgn="auto">
              <a:spcAft>
                <a:spcPts val="0"/>
              </a:spcAft>
              <a:buFont typeface="Arial" panose="020B0604020202020204" pitchFamily="34" charset="0"/>
              <a:buChar char="•"/>
              <a:defRPr/>
            </a:pPr>
            <a:endParaRPr lang="en-US" dirty="0"/>
          </a:p>
        </p:txBody>
      </p:sp>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t>Commission role</a:t>
            </a:r>
            <a:endParaRPr lang="en-US" dirty="0"/>
          </a:p>
        </p:txBody>
      </p:sp>
      <p:sp>
        <p:nvSpPr>
          <p:cNvPr id="3" name="Text Placeholder 2"/>
          <p:cNvSpPr>
            <a:spLocks noGrp="1"/>
          </p:cNvSpPr>
          <p:nvPr>
            <p:ph type="body" idx="1"/>
          </p:nvPr>
        </p:nvSpPr>
        <p:spPr/>
        <p:txBody>
          <a:bodyPr rtlCol="0">
            <a:normAutofit/>
          </a:bodyPr>
          <a:lstStyle/>
          <a:p>
            <a:pPr fontAlgn="auto">
              <a:spcAft>
                <a:spcPts val="0"/>
              </a:spcAft>
              <a:buFont typeface="Arial" panose="020B0604020202020204" pitchFamily="34" charset="0"/>
              <a:buNone/>
              <a:defRPr/>
            </a:pPr>
            <a:endParaRPr lang="en-US"/>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smtClean="0"/>
              <a:t>Commission Role</a:t>
            </a:r>
          </a:p>
        </p:txBody>
      </p:sp>
      <p:sp>
        <p:nvSpPr>
          <p:cNvPr id="3" name="Content Placeholder 2"/>
          <p:cNvSpPr>
            <a:spLocks noGrp="1"/>
          </p:cNvSpPr>
          <p:nvPr>
            <p:ph idx="1"/>
          </p:nvPr>
        </p:nvSpPr>
        <p:spPr/>
        <p:txBody>
          <a:bodyPr rtlCol="0">
            <a:normAutofit fontScale="85000" lnSpcReduction="20000"/>
          </a:bodyPr>
          <a:lstStyle/>
          <a:p>
            <a:pPr marL="0" indent="0" fontAlgn="auto">
              <a:spcAft>
                <a:spcPts val="0"/>
              </a:spcAft>
              <a:buFont typeface="Arial" panose="020B0604020202020204" pitchFamily="34" charset="0"/>
              <a:buNone/>
              <a:defRPr/>
            </a:pPr>
            <a:r>
              <a:rPr lang="en-US" sz="3700" dirty="0"/>
              <a:t>High Cost </a:t>
            </a:r>
            <a:r>
              <a:rPr lang="en-US" sz="3700" dirty="0" smtClean="0"/>
              <a:t>Fund</a:t>
            </a:r>
          </a:p>
          <a:p>
            <a:pPr fontAlgn="auto">
              <a:spcAft>
                <a:spcPts val="0"/>
              </a:spcAft>
              <a:buFont typeface="Arial" panose="020B0604020202020204" pitchFamily="34" charset="0"/>
              <a:buChar char="•"/>
              <a:defRPr/>
            </a:pPr>
            <a:r>
              <a:rPr lang="en-US" dirty="0" smtClean="0"/>
              <a:t>Commission held proceedings in 2010 in which it:</a:t>
            </a:r>
          </a:p>
          <a:p>
            <a:pPr lvl="1" fontAlgn="auto">
              <a:spcAft>
                <a:spcPts val="0"/>
              </a:spcAft>
              <a:buFont typeface="Arial" panose="020B0604020202020204" pitchFamily="34" charset="0"/>
              <a:buChar char="–"/>
              <a:defRPr/>
            </a:pPr>
            <a:r>
              <a:rPr lang="en-US" dirty="0" smtClean="0"/>
              <a:t>Determined </a:t>
            </a:r>
            <a:r>
              <a:rPr lang="en-US" dirty="0"/>
              <a:t>new filing requirements for requests for funding</a:t>
            </a:r>
          </a:p>
          <a:p>
            <a:pPr lvl="1" fontAlgn="auto">
              <a:spcAft>
                <a:spcPts val="0"/>
              </a:spcAft>
              <a:buFont typeface="Arial" panose="020B0604020202020204" pitchFamily="34" charset="0"/>
              <a:buChar char="–"/>
              <a:defRPr/>
            </a:pPr>
            <a:r>
              <a:rPr lang="en-US" dirty="0"/>
              <a:t>Set a new rate of return</a:t>
            </a:r>
          </a:p>
          <a:p>
            <a:pPr fontAlgn="auto">
              <a:spcAft>
                <a:spcPts val="0"/>
              </a:spcAft>
              <a:buFont typeface="Arial" panose="020B0604020202020204" pitchFamily="34" charset="0"/>
              <a:buChar char="•"/>
              <a:defRPr/>
            </a:pPr>
            <a:r>
              <a:rPr lang="en-US" dirty="0" smtClean="0"/>
              <a:t>Applications </a:t>
            </a:r>
            <a:r>
              <a:rPr lang="en-US" dirty="0"/>
              <a:t>are </a:t>
            </a:r>
            <a:r>
              <a:rPr lang="en-US" dirty="0" smtClean="0"/>
              <a:t>audited each year for compliance with Commission requirements and to ensure that all costs are related to the provision of basic local exchange service.</a:t>
            </a:r>
          </a:p>
          <a:p>
            <a:pPr fontAlgn="auto">
              <a:spcAft>
                <a:spcPts val="0"/>
              </a:spcAft>
              <a:buFont typeface="Arial" panose="020B0604020202020204" pitchFamily="34" charset="0"/>
              <a:buChar char="•"/>
              <a:defRPr/>
            </a:pPr>
            <a:r>
              <a:rPr lang="en-US" dirty="0" smtClean="0"/>
              <a:t>The fund is to be operated in a competitively-neutral manner between competing telecommunications providers (O.C.G.A 46-5-167 (a)). </a:t>
            </a:r>
            <a:endParaRPr lang="en-US" dirty="0"/>
          </a:p>
          <a:p>
            <a:pPr lvl="1" fontAlgn="auto">
              <a:spcAft>
                <a:spcPts val="0"/>
              </a:spcAft>
              <a:buFont typeface="Arial" panose="020B0604020202020204" pitchFamily="34" charset="0"/>
              <a:buChar char="–"/>
              <a:defRPr/>
            </a:pPr>
            <a:endParaRPr lang="en-US" dirty="0"/>
          </a:p>
          <a:p>
            <a:pPr fontAlgn="auto">
              <a:spcAft>
                <a:spcPts val="0"/>
              </a:spcAft>
              <a:buFont typeface="Arial" panose="020B0604020202020204" pitchFamily="34" charset="0"/>
              <a:buChar char="•"/>
              <a:defRPr/>
            </a:pPr>
            <a:endParaRPr lang="en-US" dirty="0"/>
          </a:p>
        </p:txBody>
      </p:sp>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smtClean="0"/>
              <a:t>Commission Role (continued)</a:t>
            </a:r>
          </a:p>
        </p:txBody>
      </p:sp>
      <p:sp>
        <p:nvSpPr>
          <p:cNvPr id="3" name="Content Placeholder 2"/>
          <p:cNvSpPr>
            <a:spLocks noGrp="1"/>
          </p:cNvSpPr>
          <p:nvPr>
            <p:ph idx="1"/>
          </p:nvPr>
        </p:nvSpPr>
        <p:spPr/>
        <p:txBody>
          <a:bodyPr rtlCol="0">
            <a:normAutofit fontScale="85000" lnSpcReduction="20000"/>
          </a:bodyPr>
          <a:lstStyle/>
          <a:p>
            <a:pPr marL="0" indent="0" fontAlgn="auto">
              <a:spcAft>
                <a:spcPts val="0"/>
              </a:spcAft>
              <a:buFont typeface="Arial" panose="020B0604020202020204" pitchFamily="34" charset="0"/>
              <a:buNone/>
              <a:defRPr/>
            </a:pPr>
            <a:r>
              <a:rPr lang="en-US" dirty="0"/>
              <a:t>Access Transition Fund</a:t>
            </a:r>
          </a:p>
          <a:p>
            <a:pPr fontAlgn="auto">
              <a:spcAft>
                <a:spcPts val="0"/>
              </a:spcAft>
              <a:buFont typeface="Arial" panose="020B0604020202020204" pitchFamily="34" charset="0"/>
              <a:buChar char="•"/>
              <a:defRPr/>
            </a:pPr>
            <a:r>
              <a:rPr lang="en-US" dirty="0"/>
              <a:t>Commission determined statewide average local service rate (benchmark rate)</a:t>
            </a:r>
          </a:p>
          <a:p>
            <a:pPr fontAlgn="auto">
              <a:spcAft>
                <a:spcPts val="0"/>
              </a:spcAft>
              <a:buFont typeface="Arial" panose="020B0604020202020204" pitchFamily="34" charset="0"/>
              <a:buChar char="•"/>
              <a:defRPr/>
            </a:pPr>
            <a:r>
              <a:rPr lang="en-US" dirty="0"/>
              <a:t>Set schedule upon which all carriers should reach benchmark rate</a:t>
            </a:r>
          </a:p>
          <a:p>
            <a:pPr lvl="1" fontAlgn="auto">
              <a:spcAft>
                <a:spcPts val="0"/>
              </a:spcAft>
              <a:buFont typeface="Arial" panose="020B0604020202020204" pitchFamily="34" charset="0"/>
              <a:buChar char="–"/>
              <a:defRPr/>
            </a:pPr>
            <a:r>
              <a:rPr lang="en-US" dirty="0"/>
              <a:t>Commission selected nine-year transition </a:t>
            </a:r>
            <a:r>
              <a:rPr lang="en-US" dirty="0" smtClean="0"/>
              <a:t>period</a:t>
            </a:r>
          </a:p>
          <a:p>
            <a:pPr fontAlgn="auto">
              <a:spcAft>
                <a:spcPts val="0"/>
              </a:spcAft>
              <a:buFont typeface="Arial" panose="020B0604020202020204" pitchFamily="34" charset="0"/>
              <a:buChar char="•"/>
              <a:defRPr/>
            </a:pPr>
            <a:r>
              <a:rPr lang="en-US" dirty="0" smtClean="0"/>
              <a:t>Access </a:t>
            </a:r>
            <a:r>
              <a:rPr lang="en-US" dirty="0"/>
              <a:t>rates were reduced to </a:t>
            </a:r>
            <a:r>
              <a:rPr lang="en-US" dirty="0" smtClean="0"/>
              <a:t>interstate </a:t>
            </a:r>
            <a:r>
              <a:rPr lang="en-US" dirty="0"/>
              <a:t>levels in equal increments over five years, pursuant to the law. </a:t>
            </a:r>
            <a:endParaRPr lang="en-US" dirty="0" smtClean="0"/>
          </a:p>
          <a:p>
            <a:pPr lvl="1" fontAlgn="auto">
              <a:spcAft>
                <a:spcPts val="0"/>
              </a:spcAft>
              <a:buFont typeface="Arial" panose="020B0604020202020204" pitchFamily="34" charset="0"/>
              <a:buChar char="–"/>
              <a:defRPr/>
            </a:pPr>
            <a:r>
              <a:rPr lang="en-US" dirty="0" smtClean="0"/>
              <a:t>All carriers’ intrastate access rates are now at parity with interstate. </a:t>
            </a:r>
            <a:endParaRPr lang="en-US" dirty="0"/>
          </a:p>
          <a:p>
            <a:pPr fontAlgn="auto">
              <a:spcAft>
                <a:spcPts val="0"/>
              </a:spcAft>
              <a:buFont typeface="Arial" panose="020B0604020202020204" pitchFamily="34" charset="0"/>
              <a:buChar char="•"/>
              <a:defRPr/>
            </a:pPr>
            <a:r>
              <a:rPr lang="en-US" dirty="0" smtClean="0"/>
              <a:t>Total </a:t>
            </a:r>
            <a:r>
              <a:rPr lang="en-US" dirty="0"/>
              <a:t>estimated funding through the ten year life of the fund = $182M</a:t>
            </a:r>
          </a:p>
          <a:p>
            <a:pPr fontAlgn="auto">
              <a:spcAft>
                <a:spcPts val="0"/>
              </a:spcAft>
              <a:buFont typeface="Arial" panose="020B0604020202020204" pitchFamily="34" charset="0"/>
              <a:buChar char="•"/>
              <a:defRPr/>
            </a:pPr>
            <a:endParaRPr lang="en-US" dirty="0"/>
          </a:p>
        </p:txBody>
      </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t>Funding </a:t>
            </a:r>
            <a:r>
              <a:rPr lang="en-US" i="1" dirty="0" smtClean="0"/>
              <a:t>for</a:t>
            </a:r>
            <a:r>
              <a:rPr lang="en-US" dirty="0" smtClean="0"/>
              <a:t> the </a:t>
            </a:r>
            <a:r>
              <a:rPr lang="en-US" dirty="0" err="1" smtClean="0"/>
              <a:t>uaf</a:t>
            </a:r>
            <a:endParaRPr lang="en-US" dirty="0"/>
          </a:p>
        </p:txBody>
      </p:sp>
      <p:sp>
        <p:nvSpPr>
          <p:cNvPr id="3" name="Text Placeholder 2"/>
          <p:cNvSpPr>
            <a:spLocks noGrp="1"/>
          </p:cNvSpPr>
          <p:nvPr>
            <p:ph type="body" idx="1"/>
          </p:nvPr>
        </p:nvSpPr>
        <p:spPr/>
        <p:txBody>
          <a:bodyPr rtlCol="0">
            <a:normAutofit/>
          </a:bodyPr>
          <a:lstStyle/>
          <a:p>
            <a:pPr fontAlgn="auto">
              <a:spcAft>
                <a:spcPts val="0"/>
              </a:spcAft>
              <a:buFont typeface="Arial" panose="020B0604020202020204" pitchFamily="34" charset="0"/>
              <a:buNone/>
              <a:defRPr/>
            </a:pPr>
            <a:endParaRPr lang="en-US"/>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mtClean="0"/>
              <a:t>Funding </a:t>
            </a:r>
            <a:r>
              <a:rPr lang="en-US" altLang="en-US" i="1" smtClean="0"/>
              <a:t>for</a:t>
            </a:r>
            <a:r>
              <a:rPr lang="en-US" altLang="en-US" smtClean="0"/>
              <a:t> the UAF</a:t>
            </a:r>
          </a:p>
        </p:txBody>
      </p:sp>
      <p:sp>
        <p:nvSpPr>
          <p:cNvPr id="3" name="Content Placeholder 2"/>
          <p:cNvSpPr>
            <a:spLocks noGrp="1"/>
          </p:cNvSpPr>
          <p:nvPr>
            <p:ph idx="1"/>
          </p:nvPr>
        </p:nvSpPr>
        <p:spPr/>
        <p:txBody>
          <a:bodyPr rtlCol="0">
            <a:normAutofit fontScale="70000" lnSpcReduction="20000"/>
          </a:bodyPr>
          <a:lstStyle/>
          <a:p>
            <a:pPr fontAlgn="auto">
              <a:spcAft>
                <a:spcPts val="1200"/>
              </a:spcAft>
              <a:buFont typeface="Arial" panose="020B0604020202020204" pitchFamily="34" charset="0"/>
              <a:buChar char="•"/>
              <a:defRPr/>
            </a:pPr>
            <a:r>
              <a:rPr lang="en-US" dirty="0"/>
              <a:t>“All telecommunications companies holding a certificate of authority issued by the Commission to provide services within Georgia shall contribute quarterly to the fund…” </a:t>
            </a:r>
            <a:r>
              <a:rPr lang="en-US" i="1" dirty="0"/>
              <a:t>O.C.G.A. § 46-5-167(b)</a:t>
            </a:r>
            <a:endParaRPr lang="en-US" dirty="0"/>
          </a:p>
          <a:p>
            <a:pPr fontAlgn="auto">
              <a:spcAft>
                <a:spcPts val="1200"/>
              </a:spcAft>
              <a:buFont typeface="Arial" panose="020B0604020202020204" pitchFamily="34" charset="0"/>
              <a:buChar char="•"/>
              <a:defRPr/>
            </a:pPr>
            <a:r>
              <a:rPr lang="en-US" dirty="0"/>
              <a:t>The Commission determines the required funding based on filed requests for High Cost Fund support and projections for Access Transition Fund support</a:t>
            </a:r>
          </a:p>
          <a:p>
            <a:pPr fontAlgn="auto">
              <a:spcAft>
                <a:spcPts val="1200"/>
              </a:spcAft>
              <a:buFont typeface="Arial" panose="020B0604020202020204" pitchFamily="34" charset="0"/>
              <a:buChar char="•"/>
              <a:defRPr/>
            </a:pPr>
            <a:r>
              <a:rPr lang="en-US" dirty="0"/>
              <a:t>The Commission then sets a factor to be applied to the intrastate revenues of telecommunications </a:t>
            </a:r>
            <a:r>
              <a:rPr lang="en-US" dirty="0" smtClean="0"/>
              <a:t>companies (wireline providers, not wireless)</a:t>
            </a:r>
          </a:p>
          <a:p>
            <a:pPr fontAlgn="auto">
              <a:spcAft>
                <a:spcPts val="1200"/>
              </a:spcAft>
              <a:buFont typeface="Arial" panose="020B0604020202020204" pitchFamily="34" charset="0"/>
              <a:buChar char="•"/>
              <a:defRPr/>
            </a:pPr>
            <a:r>
              <a:rPr lang="en-US" dirty="0" smtClean="0"/>
              <a:t>The current assessment is 4.9% and most telecommunications companies recover this assessment through “regulatory fee” type line items on customer bills. </a:t>
            </a:r>
            <a:endParaRPr lang="en-US" dirty="0"/>
          </a:p>
          <a:p>
            <a:pPr fontAlgn="auto">
              <a:spcAft>
                <a:spcPts val="0"/>
              </a:spcAft>
              <a:buFont typeface="Arial" panose="020B0604020202020204" pitchFamily="34" charset="0"/>
              <a:buChar char="•"/>
              <a:defRPr/>
            </a:pPr>
            <a:endParaRPr lang="en-US" dirty="0"/>
          </a:p>
        </p:txBody>
      </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t>Funding </a:t>
            </a:r>
            <a:r>
              <a:rPr lang="en-US" i="1" dirty="0" smtClean="0"/>
              <a:t>from</a:t>
            </a:r>
            <a:r>
              <a:rPr lang="en-US" dirty="0" smtClean="0"/>
              <a:t> the </a:t>
            </a:r>
            <a:r>
              <a:rPr lang="en-US" dirty="0" err="1" smtClean="0"/>
              <a:t>uaf</a:t>
            </a:r>
            <a:endParaRPr lang="en-US" dirty="0"/>
          </a:p>
        </p:txBody>
      </p:sp>
      <p:sp>
        <p:nvSpPr>
          <p:cNvPr id="3" name="Text Placeholder 2"/>
          <p:cNvSpPr>
            <a:spLocks noGrp="1"/>
          </p:cNvSpPr>
          <p:nvPr>
            <p:ph type="body" idx="1"/>
          </p:nvPr>
        </p:nvSpPr>
        <p:spPr/>
        <p:txBody>
          <a:bodyPr rtlCol="0">
            <a:normAutofit/>
          </a:bodyPr>
          <a:lstStyle/>
          <a:p>
            <a:pPr fontAlgn="auto">
              <a:spcAft>
                <a:spcPts val="0"/>
              </a:spcAft>
              <a:buFont typeface="Arial" panose="020B0604020202020204" pitchFamily="34" charset="0"/>
              <a:buNone/>
              <a:defRPr/>
            </a:pPr>
            <a:endParaRPr lang="en-US"/>
          </a:p>
        </p:txBody>
      </p:sp>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Funding </a:t>
            </a:r>
            <a:r>
              <a:rPr lang="en-US" altLang="en-US" i="1" smtClean="0"/>
              <a:t>from</a:t>
            </a:r>
            <a:r>
              <a:rPr lang="en-US" altLang="en-US" smtClean="0"/>
              <a:t> the UAF</a:t>
            </a:r>
          </a:p>
        </p:txBody>
      </p:sp>
      <p:sp>
        <p:nvSpPr>
          <p:cNvPr id="3" name="Content Placeholder 2"/>
          <p:cNvSpPr>
            <a:spLocks noGrp="1"/>
          </p:cNvSpPr>
          <p:nvPr>
            <p:ph idx="1"/>
          </p:nvPr>
        </p:nvSpPr>
        <p:spPr/>
        <p:txBody>
          <a:bodyPr rtlCol="0">
            <a:normAutofit/>
          </a:bodyPr>
          <a:lstStyle/>
          <a:p>
            <a:pPr marL="0" indent="0" fontAlgn="auto">
              <a:spcAft>
                <a:spcPts val="0"/>
              </a:spcAft>
              <a:buFont typeface="Arial" panose="020B0604020202020204" pitchFamily="34" charset="0"/>
              <a:buNone/>
              <a:defRPr/>
            </a:pPr>
            <a:r>
              <a:rPr lang="en-US" dirty="0" smtClean="0"/>
              <a:t>Current Year</a:t>
            </a:r>
          </a:p>
          <a:p>
            <a:pPr fontAlgn="auto">
              <a:spcAft>
                <a:spcPts val="0"/>
              </a:spcAft>
              <a:buFont typeface="Arial" panose="020B0604020202020204" pitchFamily="34" charset="0"/>
              <a:buChar char="•"/>
              <a:defRPr/>
            </a:pPr>
            <a:r>
              <a:rPr lang="en-US" dirty="0" smtClean="0"/>
              <a:t>Access Transition Fund = $22,738,339</a:t>
            </a:r>
          </a:p>
          <a:p>
            <a:pPr fontAlgn="auto">
              <a:spcAft>
                <a:spcPts val="0"/>
              </a:spcAft>
              <a:buFont typeface="Arial" panose="020B0604020202020204" pitchFamily="34" charset="0"/>
              <a:buChar char="•"/>
              <a:defRPr/>
            </a:pPr>
            <a:r>
              <a:rPr lang="en-US" dirty="0" smtClean="0"/>
              <a:t>High Cost Fund = $19,692,828</a:t>
            </a:r>
          </a:p>
          <a:p>
            <a:pPr fontAlgn="auto">
              <a:spcAft>
                <a:spcPts val="0"/>
              </a:spcAft>
              <a:buFont typeface="Arial" panose="020B0604020202020204" pitchFamily="34" charset="0"/>
              <a:buChar char="•"/>
              <a:defRPr/>
            </a:pPr>
            <a:r>
              <a:rPr lang="en-US" dirty="0" smtClean="0"/>
              <a:t>TOTAL = $42,431,167</a:t>
            </a:r>
          </a:p>
        </p:txBody>
      </p:sp>
    </p:spTree>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mtClean="0"/>
              <a:t>Funding </a:t>
            </a:r>
            <a:r>
              <a:rPr lang="en-US" altLang="en-US" i="1" smtClean="0"/>
              <a:t>from</a:t>
            </a:r>
            <a:r>
              <a:rPr lang="en-US" altLang="en-US" smtClean="0"/>
              <a:t> the UAF (continued)</a:t>
            </a:r>
          </a:p>
        </p:txBody>
      </p:sp>
      <p:sp>
        <p:nvSpPr>
          <p:cNvPr id="15363" name="Content Placeholder 2"/>
          <p:cNvSpPr>
            <a:spLocks noGrp="1"/>
          </p:cNvSpPr>
          <p:nvPr>
            <p:ph idx="1"/>
          </p:nvPr>
        </p:nvSpPr>
        <p:spPr/>
        <p:txBody>
          <a:bodyPr/>
          <a:lstStyle/>
          <a:p>
            <a:r>
              <a:rPr lang="en-US" altLang="en-US" smtClean="0"/>
              <a:t>The Access Transition Fund was designed to peak in 2015 and has now begun to decline.  It will continue to decline until it sunsets in 2020.</a:t>
            </a:r>
          </a:p>
          <a:p>
            <a:r>
              <a:rPr lang="en-US" altLang="en-US" smtClean="0"/>
              <a:t>Applications to the High Cost Fund have generally increased year over year.</a:t>
            </a:r>
          </a:p>
          <a:p>
            <a:endParaRPr lang="en-US" altLang="en-US" smtClean="0"/>
          </a:p>
        </p:txBody>
      </p:sp>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t>Funding </a:t>
            </a:r>
            <a:r>
              <a:rPr lang="en-US" altLang="en-US" i="1" smtClean="0"/>
              <a:t>from</a:t>
            </a:r>
            <a:r>
              <a:rPr lang="en-US" altLang="en-US" smtClean="0"/>
              <a:t> the UAF (continued)</a:t>
            </a:r>
          </a:p>
        </p:txBody>
      </p:sp>
      <p:graphicFrame>
        <p:nvGraphicFramePr>
          <p:cNvPr id="16387" name="Content Placeholder 3"/>
          <p:cNvGraphicFramePr>
            <a:graphicFrameLocks noGrp="1"/>
          </p:cNvGraphicFramePr>
          <p:nvPr>
            <p:ph idx="1"/>
          </p:nvPr>
        </p:nvGraphicFramePr>
        <p:xfrm>
          <a:off x="406400" y="1549400"/>
          <a:ext cx="8331200" cy="4627563"/>
        </p:xfrm>
        <a:graphic>
          <a:graphicData uri="http://schemas.openxmlformats.org/presentationml/2006/ole">
            <mc:AlternateContent xmlns:mc="http://schemas.openxmlformats.org/markup-compatibility/2006">
              <mc:Choice xmlns:v="urn:schemas-microsoft-com:vml" Requires="v">
                <p:oleObj spid="_x0000_s16388" r:id="rId4" imgW="8327858" imgH="4627265" progId="Excel.Chart.8">
                  <p:embed/>
                </p:oleObj>
              </mc:Choice>
              <mc:Fallback>
                <p:oleObj r:id="rId4" imgW="8327858" imgH="4627265" progId="Excel.Chart.8">
                  <p:embed/>
                  <p:pic>
                    <p:nvPicPr>
                      <p:cNvPr id="0" name="Content Placeholder 3"/>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400" y="1549400"/>
                        <a:ext cx="8331200" cy="4627563"/>
                      </a:xfrm>
                      <a:prstGeom prst="rect">
                        <a:avLst/>
                      </a:prstGeom>
                    </p:spPr>
                  </p:pic>
                </p:oleObj>
              </mc:Fallback>
            </mc:AlternateContent>
          </a:graphicData>
        </a:graphic>
      </p:graphicFrame>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Funding </a:t>
            </a:r>
            <a:r>
              <a:rPr lang="en-US" altLang="en-US" i="1" smtClean="0"/>
              <a:t>from</a:t>
            </a:r>
            <a:r>
              <a:rPr lang="en-US" altLang="en-US" smtClean="0"/>
              <a:t> the UAF (continued)</a:t>
            </a:r>
          </a:p>
        </p:txBody>
      </p:sp>
      <p:sp>
        <p:nvSpPr>
          <p:cNvPr id="3" name="Content Placeholder 2"/>
          <p:cNvSpPr>
            <a:spLocks noGrp="1"/>
          </p:cNvSpPr>
          <p:nvPr>
            <p:ph idx="1"/>
          </p:nvPr>
        </p:nvSpPr>
        <p:spPr/>
        <p:txBody>
          <a:bodyPr rtlCol="0">
            <a:normAutofit lnSpcReduction="10000"/>
          </a:bodyPr>
          <a:lstStyle/>
          <a:p>
            <a:pPr fontAlgn="auto">
              <a:spcAft>
                <a:spcPts val="0"/>
              </a:spcAft>
              <a:buFont typeface="Arial" panose="020B0604020202020204" pitchFamily="34" charset="0"/>
              <a:buChar char="•"/>
              <a:defRPr/>
            </a:pPr>
            <a:r>
              <a:rPr lang="en-US" dirty="0" smtClean="0"/>
              <a:t>Why do disbursements from the high-cost portion of the fund continue to rise?</a:t>
            </a:r>
          </a:p>
          <a:p>
            <a:pPr marL="0" indent="0" fontAlgn="auto">
              <a:spcAft>
                <a:spcPts val="0"/>
              </a:spcAft>
              <a:buFont typeface="Arial" panose="020B0604020202020204" pitchFamily="34" charset="0"/>
              <a:buNone/>
              <a:defRPr/>
            </a:pPr>
            <a:r>
              <a:rPr lang="en-US" dirty="0" smtClean="0">
                <a:latin typeface="Times New Roman" panose="02020603050405020304" pitchFamily="18" charset="0"/>
                <a:cs typeface="Times New Roman" panose="02020603050405020304" pitchFamily="18" charset="0"/>
              </a:rPr>
              <a:t>	</a:t>
            </a:r>
          </a:p>
          <a:p>
            <a:pPr marL="0" indent="0" fontAlgn="auto">
              <a:spcAft>
                <a:spcPts val="0"/>
              </a:spcAft>
              <a:buFont typeface="Arial" panose="020B0604020202020204" pitchFamily="34" charset="0"/>
              <a:buNone/>
              <a:defRPr/>
            </a:pPr>
            <a:r>
              <a:rPr lang="en-US" dirty="0">
                <a:latin typeface="Times New Roman" panose="02020603050405020304" pitchFamily="18" charset="0"/>
                <a:cs typeface="Times New Roman" panose="02020603050405020304" pitchFamily="18" charset="0"/>
              </a:rPr>
              <a:t>	</a:t>
            </a:r>
            <a:r>
              <a:rPr lang="en-US" dirty="0" smtClean="0">
                <a:cs typeface="Calibri" panose="020F0502020204030204" pitchFamily="34" charset="0"/>
              </a:rPr>
              <a:t>Fewer </a:t>
            </a:r>
            <a:r>
              <a:rPr lang="en-US" dirty="0">
                <a:cs typeface="Calibri" panose="020F0502020204030204" pitchFamily="34" charset="0"/>
              </a:rPr>
              <a:t>people subscribe to wireline phone </a:t>
            </a:r>
            <a:r>
              <a:rPr lang="en-US" dirty="0" smtClean="0">
                <a:cs typeface="Calibri" panose="020F0502020204030204" pitchFamily="34" charset="0"/>
              </a:rPr>
              <a:t>	services in favor of wireless, </a:t>
            </a:r>
            <a:r>
              <a:rPr lang="en-US" dirty="0">
                <a:cs typeface="Calibri" panose="020F0502020204030204" pitchFamily="34" charset="0"/>
              </a:rPr>
              <a:t>even in rural </a:t>
            </a:r>
            <a:r>
              <a:rPr lang="en-US" dirty="0" smtClean="0">
                <a:cs typeface="Calibri" panose="020F0502020204030204" pitchFamily="34" charset="0"/>
              </a:rPr>
              <a:t>	areas</a:t>
            </a:r>
            <a:r>
              <a:rPr lang="en-US" dirty="0">
                <a:cs typeface="Calibri" panose="020F0502020204030204" pitchFamily="34" charset="0"/>
              </a:rPr>
              <a:t>.  </a:t>
            </a:r>
            <a:r>
              <a:rPr lang="en-US" dirty="0" smtClean="0">
                <a:cs typeface="Calibri" panose="020F0502020204030204" pitchFamily="34" charset="0"/>
              </a:rPr>
              <a:t>Lines subscribed </a:t>
            </a:r>
            <a:r>
              <a:rPr lang="en-US" dirty="0">
                <a:cs typeface="Calibri" panose="020F0502020204030204" pitchFamily="34" charset="0"/>
              </a:rPr>
              <a:t>to UAF companies </a:t>
            </a:r>
            <a:r>
              <a:rPr lang="en-US" dirty="0" smtClean="0">
                <a:cs typeface="Calibri" panose="020F0502020204030204" pitchFamily="34" charset="0"/>
              </a:rPr>
              <a:t>	are down 21</a:t>
            </a:r>
            <a:r>
              <a:rPr lang="en-US" dirty="0">
                <a:cs typeface="Calibri" panose="020F0502020204030204" pitchFamily="34" charset="0"/>
              </a:rPr>
              <a:t>% </a:t>
            </a:r>
            <a:r>
              <a:rPr lang="en-US" dirty="0" smtClean="0">
                <a:cs typeface="Calibri" panose="020F0502020204030204" pitchFamily="34" charset="0"/>
              </a:rPr>
              <a:t>since HB 168 (2010 </a:t>
            </a:r>
            <a:r>
              <a:rPr lang="en-US" dirty="0">
                <a:cs typeface="Calibri" panose="020F0502020204030204" pitchFamily="34" charset="0"/>
              </a:rPr>
              <a:t>to </a:t>
            </a:r>
            <a:r>
              <a:rPr lang="en-US" dirty="0" smtClean="0">
                <a:cs typeface="Calibri" panose="020F0502020204030204" pitchFamily="34" charset="0"/>
              </a:rPr>
              <a:t>	2016), which results in revenue losses from 	regulated services.</a:t>
            </a:r>
            <a:endParaRPr lang="en-US" dirty="0">
              <a:cs typeface="Calibri" panose="020F0502020204030204" pitchFamily="34" charset="0"/>
            </a:endParaRPr>
          </a:p>
          <a:p>
            <a:pPr fontAlgn="auto">
              <a:spcAft>
                <a:spcPts val="0"/>
              </a:spcAft>
              <a:buFont typeface="Arial" panose="020B0604020202020204" pitchFamily="34" charset="0"/>
              <a:buChar char="•"/>
              <a:defRPr/>
            </a:pPr>
            <a:endParaRPr lang="en-US" dirty="0" smtClean="0"/>
          </a:p>
        </p:txBody>
      </p:sp>
    </p:spTree>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t>Future of the </a:t>
            </a:r>
            <a:r>
              <a:rPr lang="en-US" dirty="0" err="1" smtClean="0"/>
              <a:t>uaf</a:t>
            </a:r>
            <a:endParaRPr lang="en-US" dirty="0"/>
          </a:p>
        </p:txBody>
      </p:sp>
      <p:sp>
        <p:nvSpPr>
          <p:cNvPr id="3" name="Text Placeholder 2"/>
          <p:cNvSpPr>
            <a:spLocks noGrp="1"/>
          </p:cNvSpPr>
          <p:nvPr>
            <p:ph type="body" idx="1"/>
          </p:nvPr>
        </p:nvSpPr>
        <p:spPr/>
        <p:txBody>
          <a:bodyPr rtlCol="0">
            <a:normAutofit/>
          </a:bodyPr>
          <a:lstStyle/>
          <a:p>
            <a:pPr fontAlgn="auto">
              <a:spcAft>
                <a:spcPts val="0"/>
              </a:spcAft>
              <a:buFont typeface="Arial" panose="020B0604020202020204" pitchFamily="34" charset="0"/>
              <a:buNone/>
              <a:defRPr/>
            </a:pPr>
            <a:endParaRPr lang="en-US"/>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Future of the UAF</a:t>
            </a:r>
          </a:p>
        </p:txBody>
      </p:sp>
      <p:sp>
        <p:nvSpPr>
          <p:cNvPr id="19459" name="Content Placeholder 2"/>
          <p:cNvSpPr>
            <a:spLocks noGrp="1"/>
          </p:cNvSpPr>
          <p:nvPr>
            <p:ph idx="1"/>
          </p:nvPr>
        </p:nvSpPr>
        <p:spPr/>
        <p:txBody>
          <a:bodyPr/>
          <a:lstStyle/>
          <a:p>
            <a:r>
              <a:rPr lang="en-US" altLang="en-US" smtClean="0"/>
              <a:t>As previously stated, by operation of law, the Access Transition Fund and the High Cost Fund are scheduled to sunset in 2020 and 2030, respectively</a:t>
            </a:r>
          </a:p>
          <a:p>
            <a:pPr marL="857250" lvl="2" indent="0">
              <a:buFont typeface="Arial" charset="0"/>
              <a:buNone/>
            </a:pPr>
            <a:r>
              <a:rPr lang="en-US" altLang="en-US" smtClean="0"/>
              <a:t>The Commission should be able to reduce the assessment that carriers are required to pay into the fund after the Access Transition Fund sunsets. However, year-over-year increases in requests to the High Cost Fund continue to be a concern.</a:t>
            </a:r>
          </a:p>
        </p:txBody>
      </p:sp>
    </p:spTree>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Future of the UAF (continued)</a:t>
            </a:r>
          </a:p>
        </p:txBody>
      </p:sp>
      <p:sp>
        <p:nvSpPr>
          <p:cNvPr id="3" name="Content Placeholder 2"/>
          <p:cNvSpPr>
            <a:spLocks noGrp="1"/>
          </p:cNvSpPr>
          <p:nvPr>
            <p:ph idx="1"/>
          </p:nvPr>
        </p:nvSpPr>
        <p:spPr/>
        <p:txBody>
          <a:bodyPr rtlCol="0">
            <a:normAutofit lnSpcReduction="10000"/>
          </a:bodyPr>
          <a:lstStyle/>
          <a:p>
            <a:pPr fontAlgn="auto">
              <a:spcAft>
                <a:spcPts val="0"/>
              </a:spcAft>
              <a:buFont typeface="Arial" panose="020B0604020202020204" pitchFamily="34" charset="0"/>
              <a:buChar char="•"/>
              <a:defRPr/>
            </a:pPr>
            <a:r>
              <a:rPr lang="en-US" dirty="0"/>
              <a:t>Potential future actions to be taken by the Commission:</a:t>
            </a:r>
          </a:p>
          <a:p>
            <a:pPr lvl="1" fontAlgn="auto">
              <a:spcAft>
                <a:spcPts val="0"/>
              </a:spcAft>
              <a:buFont typeface="Arial" panose="020B0604020202020204" pitchFamily="34" charset="0"/>
              <a:buChar char="–"/>
              <a:defRPr/>
            </a:pPr>
            <a:r>
              <a:rPr lang="en-US" dirty="0"/>
              <a:t>Revisit rate of return and other policies that may add upward pressure on fund</a:t>
            </a:r>
          </a:p>
          <a:p>
            <a:pPr fontAlgn="auto">
              <a:spcAft>
                <a:spcPts val="0"/>
              </a:spcAft>
              <a:buFont typeface="Arial" panose="020B0604020202020204" pitchFamily="34" charset="0"/>
              <a:buChar char="•"/>
              <a:defRPr/>
            </a:pPr>
            <a:r>
              <a:rPr lang="en-US" dirty="0"/>
              <a:t>Potential legislative actions:</a:t>
            </a:r>
          </a:p>
          <a:p>
            <a:pPr lvl="1" fontAlgn="auto">
              <a:spcAft>
                <a:spcPts val="0"/>
              </a:spcAft>
              <a:buFont typeface="Arial" panose="020B0604020202020204" pitchFamily="34" charset="0"/>
              <a:buChar char="–"/>
              <a:defRPr/>
            </a:pPr>
            <a:r>
              <a:rPr lang="en-US" dirty="0"/>
              <a:t>Some </a:t>
            </a:r>
            <a:r>
              <a:rPr lang="en-US" dirty="0" smtClean="0"/>
              <a:t>have proposed the expansion </a:t>
            </a:r>
            <a:r>
              <a:rPr lang="en-US" dirty="0"/>
              <a:t>of the UAF to include broadband funding, </a:t>
            </a:r>
            <a:r>
              <a:rPr lang="en-US" dirty="0" smtClean="0"/>
              <a:t>while </a:t>
            </a:r>
            <a:r>
              <a:rPr lang="en-US" dirty="0"/>
              <a:t>others </a:t>
            </a:r>
            <a:r>
              <a:rPr lang="en-US" dirty="0" smtClean="0"/>
              <a:t>proposed the sunset of the fund to be expedited. Moreover, others have proposed wireless pay into the fund.</a:t>
            </a:r>
            <a:endParaRPr lang="en-US" dirty="0"/>
          </a:p>
        </p:txBody>
      </p:sp>
    </p:spTree>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Future of the UAF (continued)</a:t>
            </a:r>
          </a:p>
        </p:txBody>
      </p:sp>
      <p:sp>
        <p:nvSpPr>
          <p:cNvPr id="3" name="Content Placeholder 2"/>
          <p:cNvSpPr>
            <a:spLocks noGrp="1"/>
          </p:cNvSpPr>
          <p:nvPr>
            <p:ph idx="1"/>
          </p:nvPr>
        </p:nvSpPr>
        <p:spPr/>
        <p:txBody>
          <a:bodyPr rtlCol="0">
            <a:normAutofit lnSpcReduction="10000"/>
          </a:bodyPr>
          <a:lstStyle/>
          <a:p>
            <a:pPr fontAlgn="auto">
              <a:spcAft>
                <a:spcPts val="0"/>
              </a:spcAft>
              <a:buFont typeface="Arial" panose="020B0604020202020204" pitchFamily="34" charset="0"/>
              <a:buChar char="•"/>
              <a:defRPr/>
            </a:pPr>
            <a:r>
              <a:rPr lang="en-US" dirty="0" smtClean="0"/>
              <a:t>Does the UAF currently fund broadband expansion?</a:t>
            </a:r>
          </a:p>
          <a:p>
            <a:pPr marL="800100" lvl="2" indent="0" fontAlgn="auto">
              <a:spcAft>
                <a:spcPts val="0"/>
              </a:spcAft>
              <a:buFont typeface="Arial" panose="020B0604020202020204" pitchFamily="34" charset="0"/>
              <a:buNone/>
              <a:defRPr/>
            </a:pPr>
            <a:endParaRPr lang="en-US" dirty="0"/>
          </a:p>
          <a:p>
            <a:pPr marL="800100" lvl="2" indent="0" fontAlgn="auto">
              <a:spcAft>
                <a:spcPts val="0"/>
              </a:spcAft>
              <a:buFont typeface="Arial" panose="020B0604020202020204" pitchFamily="34" charset="0"/>
              <a:buNone/>
              <a:defRPr/>
            </a:pPr>
            <a:r>
              <a:rPr lang="en-US" dirty="0" smtClean="0"/>
              <a:t>By state law the UAF may only subsidize basic telephone service. However, subsidized network elements, known as local loops that extend from the carrier’s network to the customer’s premise, are used by most ILECs to provide broadband and video services through unregulated affiliates in competition with other carriers. ILECs are required to separate and remove such costs from calculations used to determine final disbursements from the UAF. </a:t>
            </a:r>
          </a:p>
        </p:txBody>
      </p:sp>
    </p:spTree>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Minutes</_ResourceType>
    <PublishingStartDate xmlns="http://schemas.microsoft.com/sharepoint/v3" xsi:nil="true"/>
  </documentManagement>
</p:properties>
</file>

<file path=customXml/itemProps1.xml><?xml version="1.0" encoding="utf-8"?>
<ds:datastoreItem xmlns:ds="http://schemas.openxmlformats.org/officeDocument/2006/customXml" ds:itemID="{D798EDBA-0859-40BF-BF92-3FF3541E722B}"/>
</file>

<file path=customXml/itemProps2.xml><?xml version="1.0" encoding="utf-8"?>
<ds:datastoreItem xmlns:ds="http://schemas.openxmlformats.org/officeDocument/2006/customXml" ds:itemID="{D2EDB04F-0503-416A-B30D-667F73113A5D}"/>
</file>

<file path=customXml/itemProps3.xml><?xml version="1.0" encoding="utf-8"?>
<ds:datastoreItem xmlns:ds="http://schemas.openxmlformats.org/officeDocument/2006/customXml" ds:itemID="{C8A7FFD2-C3BD-46F8-B97B-A8BA148176F8}"/>
</file>

<file path=docProps/app.xml><?xml version="1.0" encoding="utf-8"?>
<Properties xmlns="http://schemas.openxmlformats.org/officeDocument/2006/extended-properties" xmlns:vt="http://schemas.openxmlformats.org/officeDocument/2006/docPropsVTypes">
  <TotalTime>0</TotalTime>
  <Words>855</Words>
  <Application>Microsoft Office PowerPoint</Application>
  <PresentationFormat>On-screen Show (4:3)</PresentationFormat>
  <Paragraphs>75</Paragraphs>
  <Slides>20</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5" baseType="lpstr">
      <vt:lpstr>Calibri</vt:lpstr>
      <vt:lpstr>Arial</vt:lpstr>
      <vt:lpstr>Times New Roman</vt:lpstr>
      <vt:lpstr>Office Theme</vt:lpstr>
      <vt:lpstr>Microsoft Excel Chart</vt:lpstr>
      <vt:lpstr>Universal Access Fund (UAF)</vt:lpstr>
      <vt:lpstr>History of the uaf</vt:lpstr>
      <vt:lpstr>History of the UAF</vt:lpstr>
      <vt:lpstr>History of the UAF (continued)</vt:lpstr>
      <vt:lpstr>History of the UAF (continued)</vt:lpstr>
      <vt:lpstr>History of the UAF (continued)</vt:lpstr>
      <vt:lpstr>Commission role</vt:lpstr>
      <vt:lpstr>Commission Role</vt:lpstr>
      <vt:lpstr>Commission Role (continued)</vt:lpstr>
      <vt:lpstr>Funding for the uaf</vt:lpstr>
      <vt:lpstr>Funding for the UAF</vt:lpstr>
      <vt:lpstr>Funding from the uaf</vt:lpstr>
      <vt:lpstr>Funding from the UAF</vt:lpstr>
      <vt:lpstr>Funding from the UAF (continued)</vt:lpstr>
      <vt:lpstr>Funding from the UAF (continued)</vt:lpstr>
      <vt:lpstr>Funding from the UAF (continued)</vt:lpstr>
      <vt:lpstr>Future of the uaf</vt:lpstr>
      <vt:lpstr>Future of the UAF</vt:lpstr>
      <vt:lpstr>Future of the UAF (continued)</vt:lpstr>
      <vt:lpstr>Future of the UAF (continued)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 Wise Presentation</dc:title>
  <dc:creator/>
  <cp:lastModifiedBy/>
  <cp:revision>1</cp:revision>
  <dcterms:created xsi:type="dcterms:W3CDTF">2017-08-04T00:09:46Z</dcterms:created>
  <dcterms:modified xsi:type="dcterms:W3CDTF">2017-08-15T20:31:20Z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