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319" r:id="rId3"/>
    <p:sldId id="272" r:id="rId4"/>
    <p:sldId id="283" r:id="rId5"/>
    <p:sldId id="320" r:id="rId6"/>
    <p:sldId id="284" r:id="rId7"/>
    <p:sldId id="321" r:id="rId8"/>
    <p:sldId id="290" r:id="rId9"/>
    <p:sldId id="292" r:id="rId10"/>
    <p:sldId id="322" r:id="rId11"/>
    <p:sldId id="325" r:id="rId12"/>
    <p:sldId id="323" r:id="rId13"/>
    <p:sldId id="274" r:id="rId14"/>
    <p:sldId id="276" r:id="rId15"/>
    <p:sldId id="326" r:id="rId16"/>
    <p:sldId id="329" r:id="rId17"/>
    <p:sldId id="327" r:id="rId18"/>
  </p:sldIdLst>
  <p:sldSz cx="9144000" cy="5143500" type="screen16x9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950"/>
    <a:srgbClr val="49A942"/>
    <a:srgbClr val="8A7967"/>
    <a:srgbClr val="9F218B"/>
    <a:srgbClr val="F58220"/>
    <a:srgbClr val="E9E3DC"/>
    <a:srgbClr val="009DDC"/>
    <a:srgbClr val="D5E04E"/>
    <a:srgbClr val="F4F3AE"/>
    <a:srgbClr val="4900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3979" autoAdjust="0"/>
  </p:normalViewPr>
  <p:slideViewPr>
    <p:cSldViewPr>
      <p:cViewPr varScale="1">
        <p:scale>
          <a:sx n="96" d="100"/>
          <a:sy n="96" d="100"/>
        </p:scale>
        <p:origin x="84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3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3CFDB614-0F58-445A-9124-7B122F212262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794DB56A-9CD2-4395-BA70-A3162FBE75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267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DB56A-9CD2-4395-BA70-A3162FBE758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703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DB56A-9CD2-4395-BA70-A3162FBE758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299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3063" y="685800"/>
            <a:ext cx="6097587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5772">
              <a:defRPr/>
            </a:pP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93676-4583-48DE-8128-FE134FB693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577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93676-4583-48DE-8128-FE134FB693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237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93676-4583-48DE-8128-FE134FB693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074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207125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DB56A-9CD2-4395-BA70-A3162FBE758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229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4DB56A-9CD2-4395-BA70-A3162FBE758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205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4DB56A-9CD2-4395-BA70-A3162FBE758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87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4DB56A-9CD2-4395-BA70-A3162FBE758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45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**Many of these don’t require a high school diploma or GED**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4DB56A-9CD2-4395-BA70-A3162FBE758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184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207125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07136" y="4421823"/>
            <a:ext cx="6208828" cy="4189095"/>
          </a:xfrm>
        </p:spPr>
        <p:txBody>
          <a:bodyPr/>
          <a:lstStyle/>
          <a:p>
            <a:endParaRPr lang="en-US" sz="11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72">
              <a:defRPr/>
            </a:pPr>
            <a:fld id="{794DB56A-9CD2-4395-BA70-A3162FBE7586}" type="slidenum">
              <a:rPr lang="en-US">
                <a:solidFill>
                  <a:prstClr val="black"/>
                </a:solidFill>
                <a:latin typeface="Calibri"/>
              </a:rPr>
              <a:pPr defTabSz="915772">
                <a:defRPr/>
              </a:pPr>
              <a:t>13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5903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DB56A-9CD2-4395-BA70-A3162FBE758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886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91000" y="2574131"/>
            <a:ext cx="4267200" cy="1102519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02395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1000" y="3600450"/>
            <a:ext cx="3581400" cy="8763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66750"/>
            <a:ext cx="6583680" cy="1767840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2895600" y="2266950"/>
            <a:ext cx="51816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1327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629150"/>
            <a:ext cx="1478280" cy="396946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096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191000" y="2917031"/>
            <a:ext cx="4267200" cy="1102519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191000" y="3943350"/>
            <a:ext cx="3581400" cy="8763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66750"/>
            <a:ext cx="6583680" cy="176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25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629150"/>
            <a:ext cx="1478280" cy="396946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00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629150"/>
            <a:ext cx="1478280" cy="396946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614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629150"/>
            <a:ext cx="1478280" cy="396946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49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629150"/>
            <a:ext cx="1478280" cy="396946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845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629150"/>
            <a:ext cx="1478280" cy="396946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316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629150"/>
            <a:ext cx="1478280" cy="396946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900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629150"/>
            <a:ext cx="1478280" cy="396946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15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629150"/>
            <a:ext cx="1478280" cy="396946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931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91000" y="2574131"/>
            <a:ext cx="4267200" cy="1102519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02395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1000" y="3600450"/>
            <a:ext cx="3581400" cy="8763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2BA7C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C74D90-8036-48C8-8766-3BE2FBCFCF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EC494-ED3A-4467-B3A1-0273349145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2895600" y="2266950"/>
            <a:ext cx="51816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666751"/>
            <a:ext cx="7366000" cy="148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56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C74D90-8036-48C8-8766-3BE2FBCFCF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EC494-ED3A-4467-B3A1-0273349145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391" y="4745361"/>
            <a:ext cx="1513489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71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391" y="4745361"/>
            <a:ext cx="1513489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98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391" y="4745361"/>
            <a:ext cx="1513489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8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74D90-8036-48C8-8766-3BE2FBCFCF7F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EC494-ED3A-4467-B3A1-0273349145B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629150"/>
            <a:ext cx="1478280" cy="396946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228600" y="4933950"/>
            <a:ext cx="7162800" cy="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8945880" y="285750"/>
            <a:ext cx="0" cy="4343400"/>
          </a:xfrm>
          <a:prstGeom prst="line">
            <a:avLst/>
          </a:prstGeom>
          <a:ln>
            <a:solidFill>
              <a:srgbClr val="023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26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u="none" kern="1200">
          <a:solidFill>
            <a:srgbClr val="023950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C74D90-8036-48C8-8766-3BE2FBCFCF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32EC494-ED3A-4467-B3A1-0273349145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81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685800" rtl="0" eaLnBrk="1" latinLnBrk="0" hangingPunct="1">
        <a:spcBef>
          <a:spcPct val="0"/>
        </a:spcBef>
        <a:buNone/>
        <a:defRPr sz="2700" u="none" kern="1200">
          <a:solidFill>
            <a:srgbClr val="023950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rgbClr val="023950"/>
          </a:solidFill>
          <a:latin typeface="Century Gothic" panose="020B0502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2800350"/>
            <a:ext cx="2571750" cy="16002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dirty="0" smtClean="0">
                <a:solidFill>
                  <a:srgbClr val="023950"/>
                </a:solidFill>
              </a:rPr>
              <a:t>Joe Dan Banker</a:t>
            </a:r>
            <a:endParaRPr lang="en-US" dirty="0">
              <a:solidFill>
                <a:srgbClr val="023950"/>
              </a:solidFill>
            </a:endParaRPr>
          </a:p>
          <a:p>
            <a:pPr algn="l"/>
            <a:r>
              <a:rPr lang="en-US" dirty="0">
                <a:solidFill>
                  <a:srgbClr val="023950"/>
                </a:solidFill>
              </a:rPr>
              <a:t/>
            </a:r>
            <a:br>
              <a:rPr lang="en-US" dirty="0">
                <a:solidFill>
                  <a:srgbClr val="023950"/>
                </a:solidFill>
              </a:rPr>
            </a:br>
            <a:r>
              <a:rPr lang="en-US" dirty="0" smtClean="0">
                <a:solidFill>
                  <a:srgbClr val="023950"/>
                </a:solidFill>
              </a:rPr>
              <a:t>Neil Bitting</a:t>
            </a:r>
            <a:r>
              <a:rPr lang="en-US" dirty="0">
                <a:solidFill>
                  <a:srgbClr val="023950"/>
                </a:solidFill>
              </a:rPr>
              <a:t/>
            </a:r>
            <a:br>
              <a:rPr lang="en-US" dirty="0">
                <a:solidFill>
                  <a:srgbClr val="023950"/>
                </a:solidFill>
              </a:rPr>
            </a:br>
            <a:endParaRPr lang="en-US" dirty="0">
              <a:solidFill>
                <a:srgbClr val="023950"/>
              </a:solidFill>
            </a:endParaRPr>
          </a:p>
          <a:p>
            <a:pPr algn="l"/>
            <a:r>
              <a:rPr lang="en-US" dirty="0" smtClean="0">
                <a:solidFill>
                  <a:srgbClr val="023950"/>
                </a:solidFill>
              </a:rPr>
              <a:t>September 27, 2019</a:t>
            </a:r>
            <a:endParaRPr lang="en-US" dirty="0">
              <a:solidFill>
                <a:srgbClr val="0239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81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Mission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276350"/>
            <a:ext cx="7467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23950"/>
                </a:solidFill>
                <a:latin typeface="Century Gothic" panose="020B0502020202020204" pitchFamily="34" charset="0"/>
              </a:rPr>
              <a:t>To provide technical, academic, and adult education and training focused on building a well-educated, globally competitive workforce in Georgia.</a:t>
            </a:r>
          </a:p>
        </p:txBody>
      </p:sp>
    </p:spTree>
    <p:extLst>
      <p:ext uri="{BB962C8B-B14F-4D97-AF65-F5344CB8AC3E}">
        <p14:creationId xmlns:p14="http://schemas.microsoft.com/office/powerpoint/2010/main" val="1332678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7751" y="1504950"/>
            <a:ext cx="6172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Educate students for a career</a:t>
            </a:r>
          </a:p>
          <a:p>
            <a:pPr marL="685800" lvl="1" indent="-342900">
              <a:spcAft>
                <a:spcPts val="9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Technical Education/Academics</a:t>
            </a:r>
          </a:p>
          <a:p>
            <a:pPr marL="685800" lvl="1" indent="-342900">
              <a:spcAft>
                <a:spcPts val="9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Adult Education</a:t>
            </a:r>
          </a:p>
          <a:p>
            <a:pPr marL="685800" lvl="1" indent="-342900">
              <a:spcAft>
                <a:spcPts val="9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Economic </a:t>
            </a:r>
            <a:r>
              <a:rPr lang="en-US" sz="2000" dirty="0" smtClean="0">
                <a:solidFill>
                  <a:srgbClr val="023950"/>
                </a:solidFill>
                <a:latin typeface="Century Gothic" panose="020B0502020202020204" pitchFamily="34" charset="0"/>
              </a:rPr>
              <a:t>Development – QuickStart</a:t>
            </a:r>
          </a:p>
          <a:p>
            <a:pPr marL="685800" lvl="1" indent="-342900">
              <a:spcAft>
                <a:spcPts val="900"/>
              </a:spcAft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023950"/>
                </a:solidFill>
                <a:latin typeface="Century Gothic" panose="020B0502020202020204" pitchFamily="34" charset="0"/>
              </a:rPr>
              <a:t>Office of Workforce Development</a:t>
            </a:r>
            <a:endParaRPr lang="en-US" sz="2000" dirty="0">
              <a:solidFill>
                <a:srgbClr val="02395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85750"/>
            <a:ext cx="8077200" cy="74562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b="1" dirty="0"/>
              <a:t>Our Focus: Workforce Development </a:t>
            </a:r>
          </a:p>
        </p:txBody>
      </p:sp>
    </p:spTree>
    <p:extLst>
      <p:ext uri="{BB962C8B-B14F-4D97-AF65-F5344CB8AC3E}">
        <p14:creationId xmlns:p14="http://schemas.microsoft.com/office/powerpoint/2010/main" val="1366765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5900" y="1539606"/>
            <a:ext cx="61722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Technical Education			 136,157</a:t>
            </a:r>
          </a:p>
          <a:p>
            <a:pPr>
              <a:spcAft>
                <a:spcPts val="900"/>
              </a:spcAft>
            </a:pP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Adult Education			   53,979</a:t>
            </a:r>
          </a:p>
          <a:p>
            <a:pPr>
              <a:spcAft>
                <a:spcPts val="900"/>
              </a:spcAft>
            </a:pP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Economic Development</a:t>
            </a:r>
            <a:r>
              <a:rPr lang="en-US" sz="2000" dirty="0">
                <a:solidFill>
                  <a:srgbClr val="C00000"/>
                </a:solidFill>
                <a:latin typeface="Century Gothic" panose="020B0502020202020204" pitchFamily="34" charset="0"/>
              </a:rPr>
              <a:t>		 </a:t>
            </a: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128,853</a:t>
            </a:r>
          </a:p>
          <a:p>
            <a:pPr>
              <a:spcAft>
                <a:spcPts val="900"/>
              </a:spcAft>
            </a:pP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Quick Start Trainees			   </a:t>
            </a:r>
            <a:r>
              <a:rPr lang="en-US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32,312</a:t>
            </a:r>
          </a:p>
          <a:p>
            <a:pPr>
              <a:spcAft>
                <a:spcPts val="900"/>
              </a:spcAft>
            </a:pPr>
            <a:r>
              <a:rPr lang="en-US" sz="2000" b="1" dirty="0">
                <a:solidFill>
                  <a:srgbClr val="023950"/>
                </a:solidFill>
                <a:latin typeface="Century Gothic" panose="020B0502020202020204" pitchFamily="34" charset="0"/>
              </a:rPr>
              <a:t>Total					 </a:t>
            </a:r>
            <a:r>
              <a:rPr lang="en-US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351,301</a:t>
            </a:r>
            <a:endParaRPr lang="en-US" sz="20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76375" y="361950"/>
            <a:ext cx="6172200" cy="74562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b="1" dirty="0"/>
              <a:t>Our Impact AY18</a:t>
            </a:r>
          </a:p>
        </p:txBody>
      </p:sp>
    </p:spTree>
    <p:extLst>
      <p:ext uri="{BB962C8B-B14F-4D97-AF65-F5344CB8AC3E}">
        <p14:creationId xmlns:p14="http://schemas.microsoft.com/office/powerpoint/2010/main" val="4252368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5900" y="2057400"/>
            <a:ext cx="6172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Job placement rate in-field	         88.1%</a:t>
            </a:r>
          </a:p>
          <a:p>
            <a:pPr>
              <a:spcAft>
                <a:spcPts val="900"/>
              </a:spcAft>
            </a:pPr>
            <a:endParaRPr lang="en-US" sz="2000" dirty="0">
              <a:solidFill>
                <a:srgbClr val="023950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900"/>
              </a:spcAft>
            </a:pP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Job placement/Transfer rate           99.3%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85900" y="285750"/>
            <a:ext cx="6172200" cy="74562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b="1" dirty="0"/>
              <a:t>Student Success AY18</a:t>
            </a:r>
          </a:p>
        </p:txBody>
      </p:sp>
    </p:spTree>
    <p:extLst>
      <p:ext uri="{BB962C8B-B14F-4D97-AF65-F5344CB8AC3E}">
        <p14:creationId xmlns:p14="http://schemas.microsoft.com/office/powerpoint/2010/main" val="1512294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Apprenticeships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0200" y="1276350"/>
            <a:ext cx="5715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23950"/>
                </a:solidFill>
                <a:latin typeface="Century Gothic" panose="020B0502020202020204" pitchFamily="34" charset="0"/>
              </a:rPr>
              <a:t>520 </a:t>
            </a: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industry apprentices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Only system in nation with ALL </a:t>
            </a:r>
            <a:r>
              <a:rPr lang="en-US" sz="2000" dirty="0" smtClean="0">
                <a:solidFill>
                  <a:srgbClr val="023950"/>
                </a:solidFill>
                <a:latin typeface="Century Gothic" panose="020B0502020202020204" pitchFamily="34" charset="0"/>
              </a:rPr>
              <a:t>colleges certified as U.S. DOL </a:t>
            </a:r>
            <a:r>
              <a:rPr lang="en-US" sz="2000" dirty="0">
                <a:solidFill>
                  <a:srgbClr val="023950"/>
                </a:solidFill>
                <a:latin typeface="Century Gothic" panose="020B0502020202020204" pitchFamily="34" charset="0"/>
              </a:rPr>
              <a:t>Registered Apprenticeship sponsors</a:t>
            </a:r>
          </a:p>
        </p:txBody>
      </p:sp>
    </p:spTree>
    <p:extLst>
      <p:ext uri="{BB962C8B-B14F-4D97-AF65-F5344CB8AC3E}">
        <p14:creationId xmlns:p14="http://schemas.microsoft.com/office/powerpoint/2010/main" val="1391510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9" y="209550"/>
            <a:ext cx="8229600" cy="857250"/>
          </a:xfrm>
        </p:spPr>
        <p:txBody>
          <a:bodyPr>
            <a:normAutofit/>
          </a:bodyPr>
          <a:lstStyle/>
          <a:p>
            <a:r>
              <a:rPr lang="en-US" sz="2800" b="1" dirty="0"/>
              <a:t>Typical TCSG Student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average age of our college students is around 27</a:t>
            </a:r>
          </a:p>
          <a:p>
            <a:endParaRPr lang="en-US" dirty="0"/>
          </a:p>
          <a:p>
            <a:r>
              <a:rPr lang="en-US" dirty="0"/>
              <a:t>We have all types of students…..</a:t>
            </a:r>
          </a:p>
          <a:p>
            <a:endParaRPr lang="en-US" dirty="0"/>
          </a:p>
          <a:p>
            <a:pPr lvl="1"/>
            <a:r>
              <a:rPr lang="en-US" dirty="0"/>
              <a:t>Dually-Enrolled high school students</a:t>
            </a:r>
          </a:p>
          <a:p>
            <a:pPr lvl="1"/>
            <a:r>
              <a:rPr lang="en-US" dirty="0"/>
              <a:t>Traditional “Right out of high school” student</a:t>
            </a:r>
          </a:p>
          <a:p>
            <a:pPr lvl="1"/>
            <a:r>
              <a:rPr lang="en-US" dirty="0"/>
              <a:t>Unemployed  Adults who are retraining for a new career</a:t>
            </a:r>
          </a:p>
          <a:p>
            <a:pPr lvl="1"/>
            <a:r>
              <a:rPr lang="en-US" dirty="0"/>
              <a:t>Underemployed Adults retraining for a new career</a:t>
            </a:r>
          </a:p>
          <a:p>
            <a:pPr lvl="1"/>
            <a:r>
              <a:rPr lang="en-US" dirty="0"/>
              <a:t>Adults working to get a GED and build a career </a:t>
            </a:r>
          </a:p>
        </p:txBody>
      </p:sp>
    </p:spTree>
    <p:extLst>
      <p:ext uri="{BB962C8B-B14F-4D97-AF65-F5344CB8AC3E}">
        <p14:creationId xmlns:p14="http://schemas.microsoft.com/office/powerpoint/2010/main" val="4060941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Certificates vs. Associates Degrees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certificate is a short course of study, typically 1-2 semesters and trains students in a specific practical skill.</a:t>
            </a:r>
          </a:p>
          <a:p>
            <a:endParaRPr lang="en-US" dirty="0"/>
          </a:p>
          <a:p>
            <a:r>
              <a:rPr lang="en-US" dirty="0"/>
              <a:t>An associates degree should take 2 years to complete and provides both theoretical and practical knowledge of a given program area.</a:t>
            </a:r>
          </a:p>
        </p:txBody>
      </p:sp>
    </p:spTree>
    <p:extLst>
      <p:ext uri="{BB962C8B-B14F-4D97-AF65-F5344CB8AC3E}">
        <p14:creationId xmlns:p14="http://schemas.microsoft.com/office/powerpoint/2010/main" val="1250249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TCSG Accessibility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Alternatives to standard testing for </a:t>
            </a:r>
            <a:r>
              <a:rPr lang="en-US" dirty="0" smtClean="0"/>
              <a:t>placing </a:t>
            </a:r>
            <a:r>
              <a:rPr lang="en-US" dirty="0"/>
              <a:t>students </a:t>
            </a:r>
            <a:r>
              <a:rPr lang="en-US" dirty="0" smtClean="0"/>
              <a:t>in </a:t>
            </a:r>
            <a:r>
              <a:rPr lang="en-US" dirty="0"/>
              <a:t>college for Fall 2018</a:t>
            </a:r>
          </a:p>
          <a:p>
            <a:endParaRPr lang="en-US" dirty="0"/>
          </a:p>
          <a:p>
            <a:r>
              <a:rPr lang="en-US" dirty="0"/>
              <a:t>New admissions application in development to streamline admissions process</a:t>
            </a:r>
          </a:p>
          <a:p>
            <a:endParaRPr lang="en-US" dirty="0"/>
          </a:p>
          <a:p>
            <a:r>
              <a:rPr lang="en-US" dirty="0"/>
              <a:t>Initiatives to develop co-enrollment in adult education and credit </a:t>
            </a:r>
            <a:r>
              <a:rPr lang="en-US" dirty="0" smtClean="0"/>
              <a:t>courses to add a skills component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86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Admissions and 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Modifications to the Technical College System of Georgia’s admissions and placement process have resulted in a 50% decease in the use of Accuplacer from Academic Year 2017 to Academic Year 2018. </a:t>
            </a:r>
          </a:p>
        </p:txBody>
      </p:sp>
    </p:spTree>
    <p:extLst>
      <p:ext uri="{BB962C8B-B14F-4D97-AF65-F5344CB8AC3E}">
        <p14:creationId xmlns:p14="http://schemas.microsoft.com/office/powerpoint/2010/main" val="1763867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39853"/>
            <a:ext cx="8458200" cy="1094240"/>
          </a:xfrm>
        </p:spPr>
        <p:txBody>
          <a:bodyPr>
            <a:normAutofit/>
          </a:bodyPr>
          <a:lstStyle/>
          <a:p>
            <a:r>
              <a:rPr lang="en-US" sz="2800" b="1" dirty="0"/>
              <a:t>TCSG Minimum Placement Requirements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428750"/>
            <a:ext cx="8458200" cy="3083122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2200" dirty="0">
                <a:cs typeface="Arial" panose="020B0604020202020204" pitchFamily="34" charset="0"/>
              </a:rPr>
              <a:t>Accept SAT, ACT, Milestone ELA and Accuplacer scores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2200" dirty="0">
                <a:cs typeface="Arial" panose="020B0604020202020204" pitchFamily="34" charset="0"/>
              </a:rPr>
              <a:t>PSAT Scores taken on the new version (post March 2016) 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2200" dirty="0">
                <a:cs typeface="Arial" panose="020B0604020202020204" pitchFamily="34" charset="0"/>
              </a:rPr>
              <a:t>HOPE GPA of 2.6 or higher, for 11</a:t>
            </a:r>
            <a:r>
              <a:rPr lang="en-US" sz="2200" baseline="30000" dirty="0">
                <a:cs typeface="Arial" panose="020B0604020202020204" pitchFamily="34" charset="0"/>
              </a:rPr>
              <a:t>th</a:t>
            </a:r>
            <a:r>
              <a:rPr lang="en-US" sz="2200" dirty="0">
                <a:cs typeface="Arial" panose="020B0604020202020204" pitchFamily="34" charset="0"/>
              </a:rPr>
              <a:t> and 12</a:t>
            </a:r>
            <a:r>
              <a:rPr lang="en-US" sz="2200" baseline="30000" dirty="0">
                <a:cs typeface="Arial" panose="020B0604020202020204" pitchFamily="34" charset="0"/>
              </a:rPr>
              <a:t>th</a:t>
            </a:r>
            <a:r>
              <a:rPr lang="en-US" sz="2200" dirty="0">
                <a:cs typeface="Arial" panose="020B0604020202020204" pitchFamily="34" charset="0"/>
              </a:rPr>
              <a:t> Graders*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2200" dirty="0">
                <a:cs typeface="Arial" panose="020B0604020202020204" pitchFamily="34" charset="0"/>
              </a:rPr>
              <a:t>Test score age limit has been removed from policy</a:t>
            </a:r>
          </a:p>
          <a:p>
            <a:r>
              <a:rPr lang="en-US" sz="2200" dirty="0"/>
              <a:t>Entry Level Workforce Certificate - Admissions requirement of a 2.0 minimum High School GPA*</a:t>
            </a:r>
            <a:endParaRPr lang="en-US" sz="2200" dirty="0">
              <a:cs typeface="Arial" panose="020B0604020202020204" pitchFamily="34" charset="0"/>
            </a:endParaRP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37292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          </a:t>
            </a:r>
            <a:r>
              <a:rPr lang="en-US" sz="2800" b="1" dirty="0"/>
              <a:t>TCSG </a:t>
            </a:r>
            <a:r>
              <a:rPr lang="en-US" sz="2800" b="1" dirty="0" smtClean="0"/>
              <a:t>Basic/Entry-Level </a:t>
            </a:r>
            <a:r>
              <a:rPr lang="en-US" sz="2800" b="1" dirty="0"/>
              <a:t>Workforce 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37683"/>
            <a:ext cx="2133600" cy="1142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Entry Level Workforce Certificate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- </a:t>
            </a:r>
          </a:p>
          <a:p>
            <a:pPr marL="0" indent="0">
              <a:buNone/>
            </a:pPr>
            <a:r>
              <a:rPr lang="en-US" sz="2000" dirty="0"/>
              <a:t>Initial </a:t>
            </a:r>
            <a:r>
              <a:rPr lang="en-US" sz="2000" dirty="0" smtClean="0"/>
              <a:t>starting </a:t>
            </a:r>
            <a:r>
              <a:rPr lang="en-US" sz="2000" dirty="0"/>
              <a:t>point with basic skills that can lead to further </a:t>
            </a:r>
            <a:r>
              <a:rPr lang="en-US" sz="2000" dirty="0" smtClean="0"/>
              <a:t>credentials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Here are some examples</a:t>
            </a:r>
            <a:endParaRPr lang="en-US" sz="2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540452"/>
              </p:ext>
            </p:extLst>
          </p:nvPr>
        </p:nvGraphicFramePr>
        <p:xfrm>
          <a:off x="2502982" y="1047750"/>
          <a:ext cx="6287806" cy="3474064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3484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3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433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Automotive Collision Repair Assistant I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Diesel Truck Maintenance Tech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Automotive Collision Repair Assistant II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Diesel Electrical/Electronic Systems Tech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Automotive Refinishing Assistant I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Electrical Lineworker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Automotive Refinishing Assistant II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Food Production Worker I 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0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Automotive Collision Mechanical/Electrical Helper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Food Production Worker 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Basic Metal Fabricator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General Maintenance Mechanic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4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Basic Shielded Metal Arc Welder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Infant/Toddler Child Care Specialist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Certified Construction Worker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Nail Technician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Certified Customer Service Specialist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Acute Care Nurse Aide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Certified Manufacturing Specialist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Nurse Aide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78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Certified Warehousing Distribution Specialist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Nurse Aide TCC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31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Commercial Truck Driving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Patient Care Assistant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10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Commercial Straight Truck &amp; Passenger Driving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Certified Nurse Assistant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10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Commercial Truck Driving w/ Mine Safety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Residential Care Attendant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10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Criminal Justice Specialist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Shampoo Tech 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10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Diesel Engine Service Tech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6701" marR="6701" marT="670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25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HOPE Career Grant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1575" y="1276351"/>
            <a:ext cx="37719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Automotive Technology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Aviation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Certified Engineer Assistant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Commercial Truck Driving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Computer Programming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Computer Technology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Construction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Diesel Equipment Technology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Early Childhood Care &amp; Education</a:t>
            </a:r>
          </a:p>
          <a:p>
            <a:endParaRPr lang="en-US" dirty="0">
              <a:solidFill>
                <a:srgbClr val="023950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1276350"/>
            <a:ext cx="320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Electrical Line Work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Health Science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Industrial Maintenance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Logistics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Movie Production/Set Design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Practical Nursing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Precision Manufacturing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950"/>
                </a:solidFill>
                <a:latin typeface="Century Gothic" panose="020B0502020202020204" pitchFamily="34" charset="0"/>
              </a:rPr>
              <a:t>Welding &amp; Joining Technology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4827" y="4423126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23950"/>
                </a:solidFill>
              </a:rPr>
              <a:t>Continually evaluating the list for additions to propose</a:t>
            </a:r>
            <a:endParaRPr lang="en-US" dirty="0">
              <a:solidFill>
                <a:srgbClr val="0239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536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Curriculum Review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905000" y="1657350"/>
            <a:ext cx="579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3950"/>
                </a:solidFill>
                <a:latin typeface="Century Gothic" panose="020B0502020202020204" pitchFamily="34" charset="0"/>
              </a:rPr>
              <a:t>Ensuring alignment with Georgia Workforce needs – Industry is at the table with TCSG</a:t>
            </a:r>
          </a:p>
        </p:txBody>
      </p:sp>
    </p:spTree>
    <p:extLst>
      <p:ext uri="{BB962C8B-B14F-4D97-AF65-F5344CB8AC3E}">
        <p14:creationId xmlns:p14="http://schemas.microsoft.com/office/powerpoint/2010/main" val="3155400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TCSG Advantages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8153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3950"/>
                </a:solidFill>
                <a:latin typeface="Century Gothic" panose="020B0502020202020204" pitchFamily="34" charset="0"/>
              </a:rPr>
              <a:t>All colleges SACS-COC accredited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3950"/>
                </a:solidFill>
                <a:latin typeface="Century Gothic" panose="020B0502020202020204" pitchFamily="34" charset="0"/>
              </a:rPr>
              <a:t>28 system-wide articulation &amp; transfer agreements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3950"/>
                </a:solidFill>
                <a:latin typeface="Century Gothic" panose="020B0502020202020204" pitchFamily="34" charset="0"/>
              </a:rPr>
              <a:t>Affordable or free tuition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3950"/>
                </a:solidFill>
                <a:latin typeface="Century Gothic" panose="020B0502020202020204" pitchFamily="34" charset="0"/>
              </a:rPr>
              <a:t>HOPE Career Grant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3950"/>
                </a:solidFill>
                <a:latin typeface="Century Gothic" panose="020B0502020202020204" pitchFamily="34" charset="0"/>
              </a:rPr>
              <a:t>Dual Enrollment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3950"/>
                </a:solidFill>
                <a:latin typeface="Century Gothic" panose="020B0502020202020204" pitchFamily="34" charset="0"/>
              </a:rPr>
              <a:t>Registered apprenticeship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3950"/>
                </a:solidFill>
                <a:latin typeface="Century Gothic" panose="020B0502020202020204" pitchFamily="34" charset="0"/>
              </a:rPr>
              <a:t>Guaranteed education</a:t>
            </a:r>
          </a:p>
        </p:txBody>
      </p:sp>
    </p:spTree>
    <p:extLst>
      <p:ext uri="{BB962C8B-B14F-4D97-AF65-F5344CB8AC3E}">
        <p14:creationId xmlns:p14="http://schemas.microsoft.com/office/powerpoint/2010/main" val="336318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Last Mile Fund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276350"/>
            <a:ext cx="67818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TCSG Foundation established the Last Mile Fund in order to remove financial barriers that prevent students from making progress towards obtaining a postsecondary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Allocation of funds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Eligible Students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Other gap funding initiatives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461982"/>
      </p:ext>
    </p:extLst>
  </p:cSld>
  <p:clrMapOvr>
    <a:masterClrMapping/>
  </p:clrMapOvr>
</p:sld>
</file>

<file path=ppt/theme/theme1.xml><?xml version="1.0" encoding="utf-8"?>
<a:theme xmlns:a="http://schemas.openxmlformats.org/drawingml/2006/main" name="2017 template TCSG v2 (002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7 template TCSG v2 (002)" id="{F292A2D7-2D23-4639-8AE2-9D887A29A3E6}" vid="{06A68D2A-0ACB-48F5-AE40-CE6C3FE9911B}"/>
    </a:ext>
  </a:extLst>
</a:theme>
</file>

<file path=ppt/theme/theme2.xml><?xml version="1.0" encoding="utf-8"?>
<a:theme xmlns:a="http://schemas.openxmlformats.org/drawingml/2006/main" name="1_2017 template TCSG v2 (002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7 template TCSG v2 (002)" id="{F292A2D7-2D23-4639-8AE2-9D887A29A3E6}" vid="{06A68D2A-0ACB-48F5-AE40-CE6C3FE9911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5E5FB75-9BC8-4488-8E56-4B1A5FF046AB}"/>
</file>

<file path=customXml/itemProps2.xml><?xml version="1.0" encoding="utf-8"?>
<ds:datastoreItem xmlns:ds="http://schemas.openxmlformats.org/officeDocument/2006/customXml" ds:itemID="{21CD6747-124C-413F-9479-360A5410E31C}"/>
</file>

<file path=customXml/itemProps3.xml><?xml version="1.0" encoding="utf-8"?>
<ds:datastoreItem xmlns:ds="http://schemas.openxmlformats.org/officeDocument/2006/customXml" ds:itemID="{89E10C55-8961-4F2B-85BA-0CE9C52E9769}"/>
</file>

<file path=docProps/app.xml><?xml version="1.0" encoding="utf-8"?>
<Properties xmlns="http://schemas.openxmlformats.org/officeDocument/2006/extended-properties" xmlns:vt="http://schemas.openxmlformats.org/officeDocument/2006/docPropsVTypes">
  <Template>2017 template TCSG v2 (002)</Template>
  <TotalTime>3670</TotalTime>
  <Words>618</Words>
  <Application>Microsoft Office PowerPoint</Application>
  <PresentationFormat>On-screen Show (16:9)</PresentationFormat>
  <Paragraphs>139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Courier New</vt:lpstr>
      <vt:lpstr>2017 template TCSG v2 (002)</vt:lpstr>
      <vt:lpstr>1_2017 template TCSG v2 (002)</vt:lpstr>
      <vt:lpstr>PowerPoint Presentation</vt:lpstr>
      <vt:lpstr>Mission</vt:lpstr>
      <vt:lpstr>Our Focus: Workforce Development </vt:lpstr>
      <vt:lpstr>Our Impact AY18</vt:lpstr>
      <vt:lpstr>Student Success AY18</vt:lpstr>
      <vt:lpstr>Apprenticeships</vt:lpstr>
      <vt:lpstr>Typical TCSG Student</vt:lpstr>
      <vt:lpstr>Certificates vs. Associates Degrees</vt:lpstr>
      <vt:lpstr>TCSG Accessibility</vt:lpstr>
      <vt:lpstr>Admissions and Placement</vt:lpstr>
      <vt:lpstr>TCSG Minimum Placement Requirements </vt:lpstr>
      <vt:lpstr>          TCSG Basic/Entry-Level Workforce Certificates</vt:lpstr>
      <vt:lpstr>HOPE Career Grant</vt:lpstr>
      <vt:lpstr>Curriculum Review</vt:lpstr>
      <vt:lpstr>TCSG Advantages</vt:lpstr>
      <vt:lpstr>Last Mile Fund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TCSG JD Banker 002</dc:title>
  <dc:creator>Clay, Kyle</dc:creator>
  <cp:lastModifiedBy>Bitting, Neil</cp:lastModifiedBy>
  <cp:revision>85</cp:revision>
  <cp:lastPrinted>2019-09-26T13:28:10Z</cp:lastPrinted>
  <dcterms:created xsi:type="dcterms:W3CDTF">2017-05-24T19:03:28Z</dcterms:created>
  <dcterms:modified xsi:type="dcterms:W3CDTF">2019-09-26T17:37:56Z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