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6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The State of Education for African-American Children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All is not well, but all is not lost.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4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Academic Performance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71600"/>
            <a:ext cx="8596668" cy="5198805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Between 2003 and 2013, scale scores on the National Assessment for Educational Progress (NEAP) rose faster for African-Americans students than for white students in both 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grade reading and 8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grade math.</a:t>
            </a:r>
          </a:p>
          <a:p>
            <a:endParaRPr lang="en-US" sz="2400" dirty="0" smtClean="0"/>
          </a:p>
          <a:p>
            <a:r>
              <a:rPr lang="en-US" sz="2400" dirty="0" smtClean="0"/>
              <a:t>The % of students who lacked basic math skills went from 81% to less than 50%</a:t>
            </a:r>
          </a:p>
          <a:p>
            <a:endParaRPr lang="en-US" sz="2400" dirty="0" smtClean="0"/>
          </a:p>
          <a:p>
            <a:r>
              <a:rPr lang="en-US" sz="2400" dirty="0" smtClean="0"/>
              <a:t>In 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grade reading, the % of African-American students without the basic skills has fallen from 69% to 50%</a:t>
            </a:r>
          </a:p>
          <a:p>
            <a:endParaRPr lang="en-US" sz="2400" dirty="0" smtClean="0"/>
          </a:p>
          <a:p>
            <a:r>
              <a:rPr lang="en-US" sz="2400" dirty="0" smtClean="0"/>
              <a:t>The % of African-American students performing at a proficient or advanced level has more than doubled in 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grade reading and has increased seven-fold in eighth-grade math</a:t>
            </a:r>
          </a:p>
        </p:txBody>
      </p:sp>
    </p:spTree>
    <p:extLst>
      <p:ext uri="{BB962C8B-B14F-4D97-AF65-F5344CB8AC3E}">
        <p14:creationId xmlns:p14="http://schemas.microsoft.com/office/powerpoint/2010/main" val="32882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Academic Performance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51819"/>
            <a:ext cx="8596668" cy="4389543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While the improvements are encouraging, too few African-American students demonstrate the knowledge and skills they need to be successful in school and in life:</a:t>
            </a:r>
          </a:p>
          <a:p>
            <a:endParaRPr lang="en-US" sz="3200" dirty="0" smtClean="0"/>
          </a:p>
          <a:p>
            <a:r>
              <a:rPr lang="en-US" sz="3200" dirty="0" smtClean="0"/>
              <a:t>In both 4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grade reading and 8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grade math, African-American students are about 2 ½ times as likely to lack basic skills and 1/3 as likely to be proficient.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76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Inside the Classroom Matters: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“The Opportunity Myth”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/>
              <a:t>Students have big, clear plans.</a:t>
            </a:r>
          </a:p>
          <a:p>
            <a:r>
              <a:rPr lang="en-US" sz="2000" dirty="0" smtClean="0"/>
              <a:t>Most students do what they are asked to do in school, but are still not ready to succeed after school.</a:t>
            </a:r>
          </a:p>
          <a:p>
            <a:r>
              <a:rPr lang="en-US" sz="2000" dirty="0" smtClean="0"/>
              <a:t>Students spend most of their time with access to four key resources: grade appropriate assignments, strong instruction, deep engagement, and teachers hold high standards.</a:t>
            </a:r>
          </a:p>
          <a:p>
            <a:r>
              <a:rPr lang="en-US" sz="2000" dirty="0" smtClean="0"/>
              <a:t>Students of color, from low-income families, and English-language learners, and students with mild to moderate disabilities have even less access to these resources than their peers</a:t>
            </a:r>
          </a:p>
          <a:p>
            <a:r>
              <a:rPr lang="en-US" sz="2000" dirty="0" smtClean="0"/>
              <a:t>Greater access to these four resources can and does improve student achievement, particularly for those who start behind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94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SAT and ACT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22% increase in ACT test takers</a:t>
            </a:r>
          </a:p>
          <a:p>
            <a:r>
              <a:rPr lang="en-US" sz="3200" dirty="0" smtClean="0"/>
              <a:t>12% increase in SAT test-takers</a:t>
            </a:r>
          </a:p>
          <a:p>
            <a:r>
              <a:rPr lang="en-US" sz="3200" dirty="0" smtClean="0"/>
              <a:t>More than tripled in AP exam takers</a:t>
            </a:r>
          </a:p>
          <a:p>
            <a:r>
              <a:rPr lang="en-US" sz="3200" dirty="0" smtClean="0"/>
              <a:t>African-Americans represent 15% graduates of 2013 and 9% of them took an AP class and 5% of them passed the exam with a 3 or better.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1821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High School Graduation Rate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69% African-American Students</a:t>
            </a:r>
          </a:p>
          <a:p>
            <a:r>
              <a:rPr lang="en-US" sz="3200" dirty="0" smtClean="0"/>
              <a:t>86% for Caucasian Students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7354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College Admissions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College Enrollment: From 57% to 62%</a:t>
            </a:r>
          </a:p>
          <a:p>
            <a:r>
              <a:rPr lang="en-US" sz="3200" dirty="0" smtClean="0"/>
              <a:t>From 12% to 15%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7378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College Graduation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Bachelor’s Degree Attainment:</a:t>
            </a:r>
          </a:p>
          <a:p>
            <a:r>
              <a:rPr lang="en-US" sz="3200" dirty="0" smtClean="0"/>
              <a:t>African-American: 20%</a:t>
            </a:r>
          </a:p>
          <a:p>
            <a:r>
              <a:rPr lang="en-US" sz="3200" dirty="0" smtClean="0"/>
              <a:t>Caucasian-American: 40%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5274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What must we do?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89586"/>
            <a:ext cx="10332337" cy="5154561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Early Childhood Education (DeKalb ELC)</a:t>
            </a:r>
          </a:p>
          <a:p>
            <a:r>
              <a:rPr lang="en-US" sz="3200" dirty="0" smtClean="0"/>
              <a:t>Learn4Life and United Way’s Child Well-Being Initiatives</a:t>
            </a:r>
          </a:p>
          <a:p>
            <a:r>
              <a:rPr lang="en-US" sz="3200" dirty="0" smtClean="0"/>
              <a:t>Rigorous Course-taking in K-12 (Push and Pull)</a:t>
            </a:r>
          </a:p>
          <a:p>
            <a:r>
              <a:rPr lang="en-US" sz="3200" dirty="0" smtClean="0"/>
              <a:t>Wrap-Around Service and Support Pre-K Through-Graduation</a:t>
            </a:r>
          </a:p>
          <a:p>
            <a:r>
              <a:rPr lang="en-US" sz="3200" dirty="0" smtClean="0"/>
              <a:t>College Access, Persistence and Completion</a:t>
            </a:r>
          </a:p>
          <a:p>
            <a:r>
              <a:rPr lang="en-US" sz="3200" dirty="0" smtClean="0"/>
              <a:t>CTAE investment</a:t>
            </a:r>
          </a:p>
          <a:p>
            <a:r>
              <a:rPr lang="en-US" sz="3200" dirty="0" smtClean="0"/>
              <a:t>Work-based Learning Experiences</a:t>
            </a:r>
          </a:p>
          <a:p>
            <a:r>
              <a:rPr lang="en-US" sz="3200" dirty="0"/>
              <a:t>Minority Mentoring in Higher </a:t>
            </a:r>
            <a:r>
              <a:rPr lang="en-US" sz="3200" dirty="0" smtClean="0"/>
              <a:t>Education</a:t>
            </a:r>
            <a:endParaRPr lang="en-US" sz="3200" dirty="0" smtClean="0"/>
          </a:p>
          <a:p>
            <a:r>
              <a:rPr lang="en-US" sz="3200" dirty="0" smtClean="0"/>
              <a:t>Funding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3270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E74B0A1-AF24-4B13-AAF0-314C699AB543}"/>
</file>

<file path=customXml/itemProps2.xml><?xml version="1.0" encoding="utf-8"?>
<ds:datastoreItem xmlns:ds="http://schemas.openxmlformats.org/officeDocument/2006/customXml" ds:itemID="{72BAE6FB-3B72-4AF1-9F31-2FB89ABCF111}"/>
</file>

<file path=customXml/itemProps3.xml><?xml version="1.0" encoding="utf-8"?>
<ds:datastoreItem xmlns:ds="http://schemas.openxmlformats.org/officeDocument/2006/customXml" ds:itemID="{4CCDE817-B585-4B86-8A91-58F5EA2F897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442</Words>
  <Application>Microsoft Office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The State of Education for African-American Children</vt:lpstr>
      <vt:lpstr>Academic Performance</vt:lpstr>
      <vt:lpstr>Academic Performance</vt:lpstr>
      <vt:lpstr>Inside the Classroom Matters: “The Opportunity Myth”</vt:lpstr>
      <vt:lpstr>SAT and ACT</vt:lpstr>
      <vt:lpstr>High School Graduation Rate</vt:lpstr>
      <vt:lpstr>College Admissions</vt:lpstr>
      <vt:lpstr>College Graduation</vt:lpstr>
      <vt:lpstr>What must we do?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State of Education for African-Children</dc:title>
  <dc:creator>R. Stephen Green (Superintendent's Office)</dc:creator>
  <cp:lastModifiedBy>R. Stephen Green (Superintendent's Office)</cp:lastModifiedBy>
  <cp:revision>20</cp:revision>
  <dcterms:created xsi:type="dcterms:W3CDTF">2019-10-14T19:32:41Z</dcterms:created>
  <dcterms:modified xsi:type="dcterms:W3CDTF">2019-10-16T15:25:11Z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