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Default Extension="png" ContentType="image/png"/>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0.xml" ContentType="application/vnd.openxmlformats-officedocument.presentationml.slideLayout+xml"/>
  <Default Extension="jpg" ContentType="image/jpeg"/>
  <Override PartName="/ppt/slides/slide8.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8" r:id="rId3"/>
    <p:sldId id="285" r:id="rId4"/>
    <p:sldId id="259" r:id="rId5"/>
    <p:sldId id="260" r:id="rId6"/>
    <p:sldId id="261" r:id="rId7"/>
    <p:sldId id="263" r:id="rId8"/>
    <p:sldId id="264" r:id="rId9"/>
    <p:sldId id="265" r:id="rId10"/>
    <p:sldId id="266" r:id="rId11"/>
    <p:sldId id="289" r:id="rId12"/>
    <p:sldId id="267" r:id="rId13"/>
    <p:sldId id="268" r:id="rId14"/>
    <p:sldId id="269" r:id="rId15"/>
    <p:sldId id="271" r:id="rId16"/>
    <p:sldId id="286" r:id="rId17"/>
    <p:sldId id="270" r:id="rId18"/>
    <p:sldId id="279" r:id="rId19"/>
    <p:sldId id="277" r:id="rId20"/>
    <p:sldId id="287" r:id="rId21"/>
    <p:sldId id="272" r:id="rId22"/>
    <p:sldId id="280" r:id="rId23"/>
    <p:sldId id="283" r:id="rId24"/>
    <p:sldId id="281" r:id="rId25"/>
    <p:sldId id="288" r:id="rId2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46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821531" rtl="0" fontAlgn="auto" latinLnBrk="0" hangingPunct="0">
      <a:lnSpc>
        <a:spcPct val="100000"/>
      </a:lnSpc>
      <a:spcBef>
        <a:spcPts val="0"/>
      </a:spcBef>
      <a:spcAft>
        <a:spcPts val="0"/>
      </a:spcAft>
      <a:buClrTx/>
      <a:buSzTx/>
      <a:buFontTx/>
      <a:buNone/>
      <a:tabLst/>
      <a:defRPr kumimoji="0" sz="46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821531" rtl="0" fontAlgn="auto" latinLnBrk="0" hangingPunct="0">
      <a:lnSpc>
        <a:spcPct val="100000"/>
      </a:lnSpc>
      <a:spcBef>
        <a:spcPts val="0"/>
      </a:spcBef>
      <a:spcAft>
        <a:spcPts val="0"/>
      </a:spcAft>
      <a:buClrTx/>
      <a:buSzTx/>
      <a:buFontTx/>
      <a:buNone/>
      <a:tabLst/>
      <a:defRPr kumimoji="0" sz="46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821531" rtl="0" fontAlgn="auto" latinLnBrk="0" hangingPunct="0">
      <a:lnSpc>
        <a:spcPct val="100000"/>
      </a:lnSpc>
      <a:spcBef>
        <a:spcPts val="0"/>
      </a:spcBef>
      <a:spcAft>
        <a:spcPts val="0"/>
      </a:spcAft>
      <a:buClrTx/>
      <a:buSzTx/>
      <a:buFontTx/>
      <a:buNone/>
      <a:tabLst/>
      <a:defRPr kumimoji="0" sz="46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821531" rtl="0" fontAlgn="auto" latinLnBrk="0" hangingPunct="0">
      <a:lnSpc>
        <a:spcPct val="100000"/>
      </a:lnSpc>
      <a:spcBef>
        <a:spcPts val="0"/>
      </a:spcBef>
      <a:spcAft>
        <a:spcPts val="0"/>
      </a:spcAft>
      <a:buClrTx/>
      <a:buSzTx/>
      <a:buFontTx/>
      <a:buNone/>
      <a:tabLst/>
      <a:defRPr kumimoji="0" sz="46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821531" rtl="0" fontAlgn="auto" latinLnBrk="0" hangingPunct="0">
      <a:lnSpc>
        <a:spcPct val="100000"/>
      </a:lnSpc>
      <a:spcBef>
        <a:spcPts val="0"/>
      </a:spcBef>
      <a:spcAft>
        <a:spcPts val="0"/>
      </a:spcAft>
      <a:buClrTx/>
      <a:buSzTx/>
      <a:buFontTx/>
      <a:buNone/>
      <a:tabLst/>
      <a:defRPr kumimoji="0" sz="46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821531" rtl="0" fontAlgn="auto" latinLnBrk="0" hangingPunct="0">
      <a:lnSpc>
        <a:spcPct val="100000"/>
      </a:lnSpc>
      <a:spcBef>
        <a:spcPts val="0"/>
      </a:spcBef>
      <a:spcAft>
        <a:spcPts val="0"/>
      </a:spcAft>
      <a:buClrTx/>
      <a:buSzTx/>
      <a:buFontTx/>
      <a:buNone/>
      <a:tabLst/>
      <a:defRPr kumimoji="0" sz="46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821531" rtl="0" fontAlgn="auto" latinLnBrk="0" hangingPunct="0">
      <a:lnSpc>
        <a:spcPct val="100000"/>
      </a:lnSpc>
      <a:spcBef>
        <a:spcPts val="0"/>
      </a:spcBef>
      <a:spcAft>
        <a:spcPts val="0"/>
      </a:spcAft>
      <a:buClrTx/>
      <a:buSzTx/>
      <a:buFontTx/>
      <a:buNone/>
      <a:tabLst/>
      <a:defRPr kumimoji="0" sz="46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821531" rtl="0" fontAlgn="auto" latinLnBrk="0" hangingPunct="0">
      <a:lnSpc>
        <a:spcPct val="100000"/>
      </a:lnSpc>
      <a:spcBef>
        <a:spcPts val="0"/>
      </a:spcBef>
      <a:spcAft>
        <a:spcPts val="0"/>
      </a:spcAft>
      <a:buClrTx/>
      <a:buSzTx/>
      <a:buFontTx/>
      <a:buNone/>
      <a:tabLst/>
      <a:defRPr kumimoji="0" sz="4600" b="0" i="0" u="none" strike="noStrike" cap="none" spc="0" normalizeH="0" baseline="0">
        <a:ln>
          <a:noFill/>
        </a:ln>
        <a:solidFill>
          <a:srgbClr val="000000"/>
        </a:solidFill>
        <a:effectLst/>
        <a:uFillTx/>
        <a:latin typeface="+mn-lt"/>
        <a:ea typeface="+mn-ea"/>
        <a:cs typeface="+mn-cs"/>
        <a:sym typeface="Helvetica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3175" cap="flat">
              <a:solidFill>
                <a:srgbClr val="3797C6"/>
              </a:solidFill>
              <a:prstDash val="solid"/>
              <a:miter lim="400000"/>
            </a:ln>
          </a:top>
          <a:bottom>
            <a:ln w="12700" cap="flat">
              <a:noFill/>
              <a:miter lim="400000"/>
            </a:ln>
          </a:bottom>
          <a:insideH>
            <a:ln w="3175"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B8B8B8"/>
              </a:solidFill>
              <a:prstDash val="solid"/>
              <a:miter lim="400000"/>
            </a:ln>
          </a:top>
          <a:bottom>
            <a:ln w="3175" cap="flat">
              <a:solidFill>
                <a:srgbClr val="B8B8B8"/>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12700" cap="flat">
              <a:solidFill>
                <a:srgbClr val="606060"/>
              </a:solidFill>
              <a:prstDash val="solid"/>
              <a:miter lim="400000"/>
            </a:ln>
          </a:top>
          <a:bottom>
            <a:ln w="3175" cap="flat">
              <a:solidFill>
                <a:srgbClr val="606060"/>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3175" cap="flat">
              <a:solidFill>
                <a:srgbClr val="5D5D5D"/>
              </a:solidFill>
              <a:custDash>
                <a:ds d="200000" sp="200000"/>
              </a:custDash>
              <a:miter lim="400000"/>
            </a:ln>
          </a:left>
          <a:right>
            <a:ln w="3175" cap="flat">
              <a:solidFill>
                <a:srgbClr val="5D5D5D"/>
              </a:solidFill>
              <a:custDash>
                <a:ds d="200000" sp="200000"/>
              </a:custDash>
              <a:miter lim="400000"/>
            </a:ln>
          </a:right>
          <a:top>
            <a:ln w="3175" cap="flat">
              <a:solidFill>
                <a:srgbClr val="5D5D5D"/>
              </a:solidFill>
              <a:custDash>
                <a:ds d="200000" sp="200000"/>
              </a:custDash>
              <a:miter lim="400000"/>
            </a:ln>
          </a:top>
          <a:bottom>
            <a:ln w="3175" cap="flat">
              <a:solidFill>
                <a:srgbClr val="5D5D5D"/>
              </a:solidFill>
              <a:custDash>
                <a:ds d="200000" sp="200000"/>
              </a:custDash>
              <a:miter lim="400000"/>
            </a:ln>
          </a:bottom>
          <a:insideH>
            <a:ln w="3175" cap="flat">
              <a:solidFill>
                <a:srgbClr val="5D5D5D"/>
              </a:solidFill>
              <a:custDash>
                <a:ds d="200000" sp="200000"/>
              </a:custDash>
              <a:miter lim="400000"/>
            </a:ln>
          </a:insideH>
          <a:insideV>
            <a:ln w="3175"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prstDash val="solid"/>
              <a:miter lim="400000"/>
            </a:ln>
          </a:top>
          <a:bottom>
            <a:ln w="12700" cap="flat">
              <a:noFill/>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12700" cap="flat">
              <a:noFill/>
              <a:miter lim="400000"/>
            </a:ln>
          </a:top>
          <a:bottom>
            <a:ln w="3175" cap="flat">
              <a:solidFill>
                <a:srgbClr val="000000"/>
              </a:solidFill>
              <a:prstDash val="solid"/>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5" d="100"/>
          <a:sy n="55" d="100"/>
        </p:scale>
        <p:origin x="636" y="4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ED075B-7D36-41AA-9946-08A08CE1047E}" type="doc">
      <dgm:prSet loTypeId="urn:microsoft.com/office/officeart/2005/8/layout/chevron2" loCatId="list" qsTypeId="urn:microsoft.com/office/officeart/2005/8/quickstyle/simple1" qsCatId="simple" csTypeId="urn:microsoft.com/office/officeart/2005/8/colors/accent3_3" csCatId="accent3" phldr="1"/>
      <dgm:spPr/>
      <dgm:t>
        <a:bodyPr/>
        <a:lstStyle/>
        <a:p>
          <a:endParaRPr lang="en-US"/>
        </a:p>
      </dgm:t>
    </dgm:pt>
    <dgm:pt modelId="{370FA328-E367-40ED-A32B-81D017FE5829}">
      <dgm:prSet phldrT="[Text]" custT="1"/>
      <dgm:spPr>
        <a:xfrm rot="5400000">
          <a:off x="-231417" y="235231"/>
          <a:ext cx="1542782" cy="1079947"/>
        </a:xfrm>
        <a:gradFill flip="none" rotWithShape="0">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a:ln w="12700" cap="flat" cmpd="sng" algn="ctr">
          <a:solidFill>
            <a:srgbClr val="A5A5A5">
              <a:shade val="80000"/>
              <a:hueOff val="0"/>
              <a:satOff val="0"/>
              <a:lumOff val="0"/>
              <a:alphaOff val="0"/>
            </a:srgbClr>
          </a:solidFill>
          <a:prstDash val="solid"/>
          <a:miter lim="800000"/>
        </a:ln>
        <a:effectLst/>
      </dgm:spPr>
      <dgm:t>
        <a:bodyPr/>
        <a:lstStyle/>
        <a:p>
          <a:r>
            <a:rPr lang="en-US" sz="2800" dirty="0">
              <a:solidFill>
                <a:sysClr val="window" lastClr="FFFFFF"/>
              </a:solidFill>
              <a:latin typeface="Calibri" panose="020F0502020204030204" pitchFamily="34" charset="0"/>
              <a:ea typeface="+mn-ea"/>
              <a:cs typeface="Calibri" panose="020F0502020204030204" pitchFamily="34" charset="0"/>
            </a:rPr>
            <a:t>Step 1</a:t>
          </a:r>
        </a:p>
      </dgm:t>
    </dgm:pt>
    <dgm:pt modelId="{D54C98D6-913B-41FB-BD5E-14C83C11CF24}" type="parTrans" cxnId="{9B9A74D0-1A2D-47C7-90C9-61474285B14D}">
      <dgm:prSet/>
      <dgm:spPr/>
      <dgm:t>
        <a:bodyPr/>
        <a:lstStyle/>
        <a:p>
          <a:endParaRPr lang="en-US" sz="2800">
            <a:latin typeface="Calibri" panose="020F0502020204030204" pitchFamily="34" charset="0"/>
            <a:cs typeface="Calibri" panose="020F0502020204030204" pitchFamily="34" charset="0"/>
          </a:endParaRPr>
        </a:p>
      </dgm:t>
    </dgm:pt>
    <dgm:pt modelId="{CEE2C24A-2302-4F35-9865-EE24F2577348}" type="sibTrans" cxnId="{9B9A74D0-1A2D-47C7-90C9-61474285B14D}">
      <dgm:prSet/>
      <dgm:spPr/>
      <dgm:t>
        <a:bodyPr/>
        <a:lstStyle/>
        <a:p>
          <a:endParaRPr lang="en-US" sz="2800">
            <a:latin typeface="Calibri" panose="020F0502020204030204" pitchFamily="34" charset="0"/>
            <a:cs typeface="Calibri" panose="020F0502020204030204" pitchFamily="34" charset="0"/>
          </a:endParaRPr>
        </a:p>
      </dgm:t>
    </dgm:pt>
    <dgm:pt modelId="{386A57BD-CFCC-4890-BD49-8AE69A12A26A}">
      <dgm:prSet phldrT="[Text]" custT="1"/>
      <dgm:spPr>
        <a:xfrm rot="5400000">
          <a:off x="-231417" y="1662141"/>
          <a:ext cx="1542782" cy="1079947"/>
        </a:xfrm>
        <a:gradFill flip="none" rotWithShape="0">
          <a:gsLst>
            <a:gs pos="0">
              <a:srgbClr val="DA0000">
                <a:shade val="30000"/>
                <a:satMod val="115000"/>
              </a:srgbClr>
            </a:gs>
            <a:gs pos="50000">
              <a:srgbClr val="DA0000">
                <a:shade val="67500"/>
                <a:satMod val="115000"/>
              </a:srgbClr>
            </a:gs>
            <a:gs pos="100000">
              <a:srgbClr val="DA0000">
                <a:shade val="100000"/>
                <a:satMod val="115000"/>
              </a:srgbClr>
            </a:gs>
          </a:gsLst>
          <a:lin ang="2700000" scaled="1"/>
          <a:tileRect/>
        </a:gradFill>
        <a:ln w="12700" cap="flat" cmpd="sng" algn="ctr">
          <a:solidFill>
            <a:srgbClr val="A5A5A5">
              <a:shade val="80000"/>
              <a:hueOff val="0"/>
              <a:satOff val="0"/>
              <a:lumOff val="4773"/>
              <a:alphaOff val="0"/>
            </a:srgbClr>
          </a:solidFill>
          <a:prstDash val="solid"/>
          <a:miter lim="800000"/>
        </a:ln>
        <a:effectLst/>
      </dgm:spPr>
      <dgm:t>
        <a:bodyPr/>
        <a:lstStyle/>
        <a:p>
          <a:r>
            <a:rPr lang="en-US" sz="2800" dirty="0">
              <a:solidFill>
                <a:sysClr val="window" lastClr="FFFFFF"/>
              </a:solidFill>
              <a:latin typeface="Calibri" panose="020F0502020204030204" pitchFamily="34" charset="0"/>
              <a:ea typeface="+mn-ea"/>
              <a:cs typeface="Calibri" panose="020F0502020204030204" pitchFamily="34" charset="0"/>
            </a:rPr>
            <a:t>Step 2</a:t>
          </a:r>
        </a:p>
      </dgm:t>
    </dgm:pt>
    <dgm:pt modelId="{5F245017-EF28-4DC6-9907-C0910EB86A45}" type="parTrans" cxnId="{D94B05EE-DDAC-4AFB-920D-BD6494E00492}">
      <dgm:prSet/>
      <dgm:spPr/>
      <dgm:t>
        <a:bodyPr/>
        <a:lstStyle/>
        <a:p>
          <a:endParaRPr lang="en-US" sz="2800">
            <a:latin typeface="Calibri" panose="020F0502020204030204" pitchFamily="34" charset="0"/>
            <a:cs typeface="Calibri" panose="020F0502020204030204" pitchFamily="34" charset="0"/>
          </a:endParaRPr>
        </a:p>
      </dgm:t>
    </dgm:pt>
    <dgm:pt modelId="{2181748C-6C28-4865-8D08-7989DC19224D}" type="sibTrans" cxnId="{D94B05EE-DDAC-4AFB-920D-BD6494E00492}">
      <dgm:prSet/>
      <dgm:spPr/>
      <dgm:t>
        <a:bodyPr/>
        <a:lstStyle/>
        <a:p>
          <a:endParaRPr lang="en-US" sz="2800">
            <a:latin typeface="Calibri" panose="020F0502020204030204" pitchFamily="34" charset="0"/>
            <a:cs typeface="Calibri" panose="020F0502020204030204" pitchFamily="34" charset="0"/>
          </a:endParaRPr>
        </a:p>
      </dgm:t>
    </dgm:pt>
    <dgm:pt modelId="{23A2004F-2F4B-4AE0-8A7C-1245FD2C38B4}">
      <dgm:prSet phldrT="[Text]" custT="1"/>
      <dgm:spPr>
        <a:xfrm rot="5400000">
          <a:off x="3010369" y="-499698"/>
          <a:ext cx="1002808" cy="4863652"/>
        </a:xfrm>
        <a:solidFill>
          <a:sysClr val="window" lastClr="FFFFFF">
            <a:alpha val="90000"/>
            <a:hueOff val="0"/>
            <a:satOff val="0"/>
            <a:lumOff val="0"/>
            <a:alphaOff val="0"/>
          </a:sysClr>
        </a:solidFill>
        <a:ln w="12700" cap="flat" cmpd="sng" algn="ctr">
          <a:solidFill>
            <a:srgbClr val="A5A5A5">
              <a:shade val="80000"/>
              <a:hueOff val="0"/>
              <a:satOff val="0"/>
              <a:lumOff val="4773"/>
              <a:alphaOff val="0"/>
            </a:srgbClr>
          </a:solidFill>
          <a:prstDash val="solid"/>
          <a:miter lim="800000"/>
        </a:ln>
        <a:effectLst/>
      </dgm:spPr>
      <dgm:t>
        <a:bodyPr/>
        <a:lstStyle/>
        <a:p>
          <a:r>
            <a:rPr lang="en-US" sz="280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Assess reading performance through the use of individually administered, norm-referenced tests of achievement and cognitive processing, as well as statewide assessments and curriculum-based measures. </a:t>
          </a:r>
        </a:p>
      </dgm:t>
    </dgm:pt>
    <dgm:pt modelId="{D5EFFAE9-4503-488B-8D83-E80121C94433}" type="parTrans" cxnId="{3C4D5837-D3CC-4E3B-82A5-93D65E16A8D3}">
      <dgm:prSet/>
      <dgm:spPr/>
      <dgm:t>
        <a:bodyPr/>
        <a:lstStyle/>
        <a:p>
          <a:endParaRPr lang="en-US" sz="2800">
            <a:latin typeface="Calibri" panose="020F0502020204030204" pitchFamily="34" charset="0"/>
            <a:cs typeface="Calibri" panose="020F0502020204030204" pitchFamily="34" charset="0"/>
          </a:endParaRPr>
        </a:p>
      </dgm:t>
    </dgm:pt>
    <dgm:pt modelId="{9071D116-E8B9-4AA0-A6E2-3449892D17DC}" type="sibTrans" cxnId="{3C4D5837-D3CC-4E3B-82A5-93D65E16A8D3}">
      <dgm:prSet/>
      <dgm:spPr/>
      <dgm:t>
        <a:bodyPr/>
        <a:lstStyle/>
        <a:p>
          <a:endParaRPr lang="en-US" sz="2800">
            <a:latin typeface="Calibri" panose="020F0502020204030204" pitchFamily="34" charset="0"/>
            <a:cs typeface="Calibri" panose="020F0502020204030204" pitchFamily="34" charset="0"/>
          </a:endParaRPr>
        </a:p>
      </dgm:t>
    </dgm:pt>
    <dgm:pt modelId="{C77D2F81-30C9-484A-94F4-E323A880949F}">
      <dgm:prSet phldrT="[Text]" custT="1"/>
      <dgm:spPr>
        <a:xfrm rot="5400000">
          <a:off x="-231417" y="3089051"/>
          <a:ext cx="1542782" cy="1079947"/>
        </a:xfrm>
        <a:gradFill flip="none" rotWithShape="0">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a:ln w="12700" cap="flat" cmpd="sng" algn="ctr">
          <a:solidFill>
            <a:srgbClr val="A5A5A5">
              <a:shade val="80000"/>
              <a:hueOff val="0"/>
              <a:satOff val="0"/>
              <a:lumOff val="9546"/>
              <a:alphaOff val="0"/>
            </a:srgbClr>
          </a:solidFill>
          <a:prstDash val="solid"/>
          <a:miter lim="800000"/>
        </a:ln>
        <a:effectLst/>
      </dgm:spPr>
      <dgm:t>
        <a:bodyPr/>
        <a:lstStyle/>
        <a:p>
          <a:r>
            <a:rPr lang="en-US" sz="2800" dirty="0">
              <a:solidFill>
                <a:sysClr val="window" lastClr="FFFFFF"/>
              </a:solidFill>
              <a:latin typeface="Calibri" panose="020F0502020204030204" pitchFamily="34" charset="0"/>
              <a:ea typeface="+mn-ea"/>
              <a:cs typeface="Calibri" panose="020F0502020204030204" pitchFamily="34" charset="0"/>
            </a:rPr>
            <a:t>Step 3</a:t>
          </a:r>
        </a:p>
      </dgm:t>
    </dgm:pt>
    <dgm:pt modelId="{DDA5FE26-7BD9-4302-B820-0F8FAEC9441D}" type="parTrans" cxnId="{C05FFC07-039A-4079-B647-0D8B7810F3F2}">
      <dgm:prSet/>
      <dgm:spPr/>
      <dgm:t>
        <a:bodyPr/>
        <a:lstStyle/>
        <a:p>
          <a:endParaRPr lang="en-US" sz="2800">
            <a:latin typeface="Calibri" panose="020F0502020204030204" pitchFamily="34" charset="0"/>
            <a:cs typeface="Calibri" panose="020F0502020204030204" pitchFamily="34" charset="0"/>
          </a:endParaRPr>
        </a:p>
      </dgm:t>
    </dgm:pt>
    <dgm:pt modelId="{C4A401A6-610D-4FB6-B7B7-0339C62BE4D0}" type="sibTrans" cxnId="{C05FFC07-039A-4079-B647-0D8B7810F3F2}">
      <dgm:prSet/>
      <dgm:spPr/>
      <dgm:t>
        <a:bodyPr/>
        <a:lstStyle/>
        <a:p>
          <a:endParaRPr lang="en-US" sz="2800">
            <a:latin typeface="Calibri" panose="020F0502020204030204" pitchFamily="34" charset="0"/>
            <a:cs typeface="Calibri" panose="020F0502020204030204" pitchFamily="34" charset="0"/>
          </a:endParaRPr>
        </a:p>
      </dgm:t>
    </dgm:pt>
    <dgm:pt modelId="{8A07B4A3-C67E-464E-B90F-3F239B245ABE}">
      <dgm:prSet custT="1"/>
      <dgm:spPr>
        <a:xfrm rot="5400000">
          <a:off x="-231417" y="4515961"/>
          <a:ext cx="1542782" cy="1079947"/>
        </a:xfrm>
        <a:gradFill flip="none" rotWithShape="0">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a:ln w="12700" cap="flat" cmpd="sng" algn="ctr">
          <a:solidFill>
            <a:srgbClr val="A5A5A5">
              <a:shade val="80000"/>
              <a:hueOff val="0"/>
              <a:satOff val="0"/>
              <a:lumOff val="14319"/>
              <a:alphaOff val="0"/>
            </a:srgbClr>
          </a:solidFill>
          <a:prstDash val="solid"/>
          <a:miter lim="800000"/>
        </a:ln>
        <a:effectLst/>
      </dgm:spPr>
      <dgm:t>
        <a:bodyPr/>
        <a:lstStyle/>
        <a:p>
          <a:r>
            <a:rPr lang="en-US" sz="2800" dirty="0">
              <a:solidFill>
                <a:sysClr val="window" lastClr="FFFFFF"/>
              </a:solidFill>
              <a:latin typeface="Calibri" panose="020F0502020204030204" pitchFamily="34" charset="0"/>
              <a:ea typeface="+mn-ea"/>
              <a:cs typeface="Calibri" panose="020F0502020204030204" pitchFamily="34" charset="0"/>
            </a:rPr>
            <a:t>Step 4</a:t>
          </a:r>
        </a:p>
      </dgm:t>
    </dgm:pt>
    <dgm:pt modelId="{D1B5D4CC-68F3-4E62-BFC4-5464D33CEDBB}" type="parTrans" cxnId="{5890D1BD-F663-482E-BCE7-297E3877BD8E}">
      <dgm:prSet/>
      <dgm:spPr/>
      <dgm:t>
        <a:bodyPr/>
        <a:lstStyle/>
        <a:p>
          <a:endParaRPr lang="en-US" sz="2800">
            <a:latin typeface="Calibri" panose="020F0502020204030204" pitchFamily="34" charset="0"/>
            <a:cs typeface="Calibri" panose="020F0502020204030204" pitchFamily="34" charset="0"/>
          </a:endParaRPr>
        </a:p>
      </dgm:t>
    </dgm:pt>
    <dgm:pt modelId="{927D8674-0129-4962-8DCE-D070782817A8}" type="sibTrans" cxnId="{5890D1BD-F663-482E-BCE7-297E3877BD8E}">
      <dgm:prSet/>
      <dgm:spPr/>
      <dgm:t>
        <a:bodyPr/>
        <a:lstStyle/>
        <a:p>
          <a:endParaRPr lang="en-US" sz="2800">
            <a:latin typeface="Calibri" panose="020F0502020204030204" pitchFamily="34" charset="0"/>
            <a:cs typeface="Calibri" panose="020F0502020204030204" pitchFamily="34" charset="0"/>
          </a:endParaRPr>
        </a:p>
      </dgm:t>
    </dgm:pt>
    <dgm:pt modelId="{94418504-7888-4971-BEB1-F3FF8941D200}">
      <dgm:prSet custT="1"/>
      <dgm:spPr>
        <a:xfrm rot="5400000">
          <a:off x="-231417" y="5942871"/>
          <a:ext cx="1542782" cy="1079947"/>
        </a:xfrm>
        <a:gradFill flip="none" rotWithShape="0">
          <a:gsLst>
            <a:gs pos="0">
              <a:srgbClr val="C00000">
                <a:shade val="30000"/>
                <a:satMod val="115000"/>
              </a:srgbClr>
            </a:gs>
            <a:gs pos="50000">
              <a:srgbClr val="C00000">
                <a:shade val="67500"/>
                <a:satMod val="115000"/>
              </a:srgbClr>
            </a:gs>
            <a:gs pos="100000">
              <a:srgbClr val="C00000">
                <a:shade val="100000"/>
                <a:satMod val="115000"/>
              </a:srgbClr>
            </a:gs>
          </a:gsLst>
          <a:lin ang="8100000" scaled="1"/>
          <a:tileRect/>
        </a:gradFill>
        <a:ln w="12700" cap="flat" cmpd="sng" algn="ctr">
          <a:solidFill>
            <a:srgbClr val="A5A5A5">
              <a:shade val="80000"/>
              <a:hueOff val="0"/>
              <a:satOff val="0"/>
              <a:lumOff val="19092"/>
              <a:alphaOff val="0"/>
            </a:srgbClr>
          </a:solidFill>
          <a:prstDash val="solid"/>
          <a:miter lim="800000"/>
        </a:ln>
        <a:effectLst/>
      </dgm:spPr>
      <dgm:t>
        <a:bodyPr/>
        <a:lstStyle/>
        <a:p>
          <a:r>
            <a:rPr lang="en-US" sz="2800" dirty="0">
              <a:solidFill>
                <a:sysClr val="window" lastClr="FFFFFF"/>
              </a:solidFill>
              <a:latin typeface="Calibri" panose="020F0502020204030204" pitchFamily="34" charset="0"/>
              <a:ea typeface="+mn-ea"/>
              <a:cs typeface="Calibri" panose="020F0502020204030204" pitchFamily="34" charset="0"/>
            </a:rPr>
            <a:t>Step 5</a:t>
          </a:r>
        </a:p>
      </dgm:t>
    </dgm:pt>
    <dgm:pt modelId="{8F1BED02-59D0-43D7-987F-982AF0EC7A54}" type="parTrans" cxnId="{B5D2359F-9071-4BF6-AA2E-09F1575F13AB}">
      <dgm:prSet/>
      <dgm:spPr/>
      <dgm:t>
        <a:bodyPr/>
        <a:lstStyle/>
        <a:p>
          <a:endParaRPr lang="en-US" sz="2800">
            <a:latin typeface="Calibri" panose="020F0502020204030204" pitchFamily="34" charset="0"/>
            <a:cs typeface="Calibri" panose="020F0502020204030204" pitchFamily="34" charset="0"/>
          </a:endParaRPr>
        </a:p>
      </dgm:t>
    </dgm:pt>
    <dgm:pt modelId="{E91AEEE4-4EDC-4EE8-8FBF-5BBA6FA257EC}" type="sibTrans" cxnId="{B5D2359F-9071-4BF6-AA2E-09F1575F13AB}">
      <dgm:prSet/>
      <dgm:spPr/>
      <dgm:t>
        <a:bodyPr/>
        <a:lstStyle/>
        <a:p>
          <a:endParaRPr lang="en-US" sz="2800">
            <a:latin typeface="Calibri" panose="020F0502020204030204" pitchFamily="34" charset="0"/>
            <a:cs typeface="Calibri" panose="020F0502020204030204" pitchFamily="34" charset="0"/>
          </a:endParaRPr>
        </a:p>
      </dgm:t>
    </dgm:pt>
    <dgm:pt modelId="{378F25E2-E26E-4EA1-B100-C128D072A189}">
      <dgm:prSet custT="1"/>
      <dgm:spPr>
        <a:xfrm rot="5400000">
          <a:off x="3010369" y="2354121"/>
          <a:ext cx="1002808" cy="4863652"/>
        </a:xfrm>
        <a:solidFill>
          <a:sysClr val="window" lastClr="FFFFFF">
            <a:alpha val="90000"/>
            <a:hueOff val="0"/>
            <a:satOff val="0"/>
            <a:lumOff val="0"/>
            <a:alphaOff val="0"/>
          </a:sysClr>
        </a:solidFill>
        <a:ln w="12700" cap="flat" cmpd="sng" algn="ctr">
          <a:solidFill>
            <a:srgbClr val="A5A5A5">
              <a:shade val="80000"/>
              <a:hueOff val="0"/>
              <a:satOff val="0"/>
              <a:lumOff val="14319"/>
              <a:alphaOff val="0"/>
            </a:srgbClr>
          </a:solidFill>
          <a:prstDash val="solid"/>
          <a:miter lim="800000"/>
        </a:ln>
        <a:effectLst/>
      </dgm:spPr>
      <dgm:t>
        <a:bodyPr/>
        <a:lstStyle/>
        <a:p>
          <a:r>
            <a:rPr lang="en-US" sz="280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Consider assessing cognitive processing to determine whether there are weaknesses in any specific area associated with reading.</a:t>
          </a:r>
        </a:p>
      </dgm:t>
    </dgm:pt>
    <dgm:pt modelId="{51864315-5F80-4CC7-A180-9EE8BCC3247A}" type="parTrans" cxnId="{14CE97D3-E484-48FB-B421-C8E56239866D}">
      <dgm:prSet/>
      <dgm:spPr/>
      <dgm:t>
        <a:bodyPr/>
        <a:lstStyle/>
        <a:p>
          <a:endParaRPr lang="en-US" sz="2800">
            <a:latin typeface="Calibri" panose="020F0502020204030204" pitchFamily="34" charset="0"/>
            <a:cs typeface="Calibri" panose="020F0502020204030204" pitchFamily="34" charset="0"/>
          </a:endParaRPr>
        </a:p>
      </dgm:t>
    </dgm:pt>
    <dgm:pt modelId="{71A7FBD4-31E4-4E8A-9D30-8DCC80CCDE5C}" type="sibTrans" cxnId="{14CE97D3-E484-48FB-B421-C8E56239866D}">
      <dgm:prSet/>
      <dgm:spPr/>
      <dgm:t>
        <a:bodyPr/>
        <a:lstStyle/>
        <a:p>
          <a:endParaRPr lang="en-US" sz="2800">
            <a:latin typeface="Calibri" panose="020F0502020204030204" pitchFamily="34" charset="0"/>
            <a:cs typeface="Calibri" panose="020F0502020204030204" pitchFamily="34" charset="0"/>
          </a:endParaRPr>
        </a:p>
      </dgm:t>
    </dgm:pt>
    <dgm:pt modelId="{C4C5D45D-AA1A-47C8-A1A3-B08DE250989B}">
      <dgm:prSet custT="1"/>
      <dgm:spPr>
        <a:xfrm rot="5400000">
          <a:off x="3010369" y="2354121"/>
          <a:ext cx="1002808" cy="4863652"/>
        </a:xfrm>
        <a:solidFill>
          <a:sysClr val="window" lastClr="FFFFFF">
            <a:alpha val="90000"/>
            <a:hueOff val="0"/>
            <a:satOff val="0"/>
            <a:lumOff val="0"/>
            <a:alphaOff val="0"/>
          </a:sysClr>
        </a:solidFill>
        <a:ln w="12700" cap="flat" cmpd="sng" algn="ctr">
          <a:solidFill>
            <a:srgbClr val="A5A5A5">
              <a:shade val="80000"/>
              <a:hueOff val="0"/>
              <a:satOff val="0"/>
              <a:lumOff val="14319"/>
              <a:alphaOff val="0"/>
            </a:srgbClr>
          </a:solidFill>
          <a:prstDash val="solid"/>
          <a:miter lim="800000"/>
        </a:ln>
        <a:effectLst/>
      </dgm:spPr>
      <dgm:t>
        <a:bodyPr/>
        <a:lstStyle/>
        <a:p>
          <a:r>
            <a:rPr lang="en-US" sz="28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Specific cognitive processes linked to reading include phonological processing, orthographic awareness, rapid naming, processing speed, and working memory.</a:t>
          </a:r>
        </a:p>
      </dgm:t>
    </dgm:pt>
    <dgm:pt modelId="{651FA944-8EC5-4469-B0E4-C11E1CF1B23F}" type="parTrans" cxnId="{D9EF6EFE-5E33-4923-B0B4-B308A1210EE4}">
      <dgm:prSet/>
      <dgm:spPr/>
      <dgm:t>
        <a:bodyPr/>
        <a:lstStyle/>
        <a:p>
          <a:endParaRPr lang="en-US" sz="2800">
            <a:latin typeface="Calibri" panose="020F0502020204030204" pitchFamily="34" charset="0"/>
            <a:cs typeface="Calibri" panose="020F0502020204030204" pitchFamily="34" charset="0"/>
          </a:endParaRPr>
        </a:p>
      </dgm:t>
    </dgm:pt>
    <dgm:pt modelId="{E242C819-AF2B-4A00-B2AE-AF71A8B5CC3F}" type="sibTrans" cxnId="{D9EF6EFE-5E33-4923-B0B4-B308A1210EE4}">
      <dgm:prSet/>
      <dgm:spPr/>
      <dgm:t>
        <a:bodyPr/>
        <a:lstStyle/>
        <a:p>
          <a:endParaRPr lang="en-US" sz="2800">
            <a:latin typeface="Calibri" panose="020F0502020204030204" pitchFamily="34" charset="0"/>
            <a:cs typeface="Calibri" panose="020F0502020204030204" pitchFamily="34" charset="0"/>
          </a:endParaRPr>
        </a:p>
      </dgm:t>
    </dgm:pt>
    <dgm:pt modelId="{F38C92F9-AC01-4DC0-BA4F-93A6048E7F69}">
      <dgm:prSet custT="1"/>
      <dgm:spPr>
        <a:xfrm rot="5400000">
          <a:off x="3010369" y="3781031"/>
          <a:ext cx="1002808" cy="4863652"/>
        </a:xfrm>
        <a:solidFill>
          <a:sysClr val="window" lastClr="FFFFFF">
            <a:alpha val="90000"/>
            <a:hueOff val="0"/>
            <a:satOff val="0"/>
            <a:lumOff val="0"/>
            <a:alphaOff val="0"/>
          </a:sysClr>
        </a:solidFill>
        <a:ln w="12700" cap="flat" cmpd="sng" algn="ctr">
          <a:solidFill>
            <a:srgbClr val="A5A5A5">
              <a:shade val="80000"/>
              <a:hueOff val="0"/>
              <a:satOff val="0"/>
              <a:lumOff val="19092"/>
              <a:alphaOff val="0"/>
            </a:srgbClr>
          </a:solidFill>
          <a:prstDash val="solid"/>
          <a:miter lim="800000"/>
        </a:ln>
        <a:effectLst/>
      </dgm:spPr>
      <dgm:t>
        <a:bodyPr/>
        <a:lstStyle/>
        <a:p>
          <a:r>
            <a:rPr lang="en-US" sz="28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Provide evidence that the impact of the reading disability is of such magnitude that the student needs special education and that the student’s learning difficulties require specially designed instruction (in accordance with IDEA, 2004).</a:t>
          </a:r>
        </a:p>
      </dgm:t>
    </dgm:pt>
    <dgm:pt modelId="{51CA1064-5E07-4639-A861-105DB9D3D08E}" type="parTrans" cxnId="{D3A24F47-A5E8-4B36-BAB9-3263273DAAB7}">
      <dgm:prSet/>
      <dgm:spPr/>
      <dgm:t>
        <a:bodyPr/>
        <a:lstStyle/>
        <a:p>
          <a:endParaRPr lang="en-US" sz="2800">
            <a:latin typeface="Calibri" panose="020F0502020204030204" pitchFamily="34" charset="0"/>
            <a:cs typeface="Calibri" panose="020F0502020204030204" pitchFamily="34" charset="0"/>
          </a:endParaRPr>
        </a:p>
      </dgm:t>
    </dgm:pt>
    <dgm:pt modelId="{BDF46509-C8FD-4D39-902F-197DD6A2F643}" type="sibTrans" cxnId="{D3A24F47-A5E8-4B36-BAB9-3263273DAAB7}">
      <dgm:prSet/>
      <dgm:spPr/>
      <dgm:t>
        <a:bodyPr/>
        <a:lstStyle/>
        <a:p>
          <a:endParaRPr lang="en-US" sz="2800">
            <a:latin typeface="Calibri" panose="020F0502020204030204" pitchFamily="34" charset="0"/>
            <a:cs typeface="Calibri" panose="020F0502020204030204" pitchFamily="34" charset="0"/>
          </a:endParaRPr>
        </a:p>
      </dgm:t>
    </dgm:pt>
    <dgm:pt modelId="{B3F23172-885D-4D1B-8F9F-E0B6A3885496}">
      <dgm:prSet phldrT="[Text]" custT="1"/>
      <dgm:spPr>
        <a:xfrm rot="5400000">
          <a:off x="3010369" y="-499698"/>
          <a:ext cx="1002808" cy="4863652"/>
        </a:xfrm>
        <a:solidFill>
          <a:sysClr val="window" lastClr="FFFFFF">
            <a:alpha val="90000"/>
            <a:hueOff val="0"/>
            <a:satOff val="0"/>
            <a:lumOff val="0"/>
            <a:alphaOff val="0"/>
          </a:sysClr>
        </a:solidFill>
        <a:ln w="12700" cap="flat" cmpd="sng" algn="ctr">
          <a:solidFill>
            <a:srgbClr val="A5A5A5">
              <a:shade val="80000"/>
              <a:hueOff val="0"/>
              <a:satOff val="0"/>
              <a:lumOff val="4773"/>
              <a:alphaOff val="0"/>
            </a:srgbClr>
          </a:solidFill>
          <a:prstDash val="solid"/>
          <a:miter lim="800000"/>
        </a:ln>
        <a:effectLst/>
      </dgm:spPr>
      <dgm:t>
        <a:bodyPr/>
        <a:lstStyle/>
        <a:p>
          <a:r>
            <a:rPr lang="en-US" sz="28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Determine that the student is not achieving adequately for the child’s age or grade-level standards.</a:t>
          </a:r>
        </a:p>
      </dgm:t>
    </dgm:pt>
    <dgm:pt modelId="{8C784169-E857-4F40-874C-7BF258AB8A42}" type="parTrans" cxnId="{C13887E8-12BC-4EA0-A882-ED1136501B7B}">
      <dgm:prSet/>
      <dgm:spPr/>
      <dgm:t>
        <a:bodyPr/>
        <a:lstStyle/>
        <a:p>
          <a:endParaRPr lang="en-US" sz="2800">
            <a:latin typeface="Calibri" panose="020F0502020204030204" pitchFamily="34" charset="0"/>
            <a:cs typeface="Calibri" panose="020F0502020204030204" pitchFamily="34" charset="0"/>
          </a:endParaRPr>
        </a:p>
      </dgm:t>
    </dgm:pt>
    <dgm:pt modelId="{27771A8A-E9A9-4828-9BD3-FB6DCC614354}" type="sibTrans" cxnId="{C13887E8-12BC-4EA0-A882-ED1136501B7B}">
      <dgm:prSet/>
      <dgm:spPr/>
      <dgm:t>
        <a:bodyPr/>
        <a:lstStyle/>
        <a:p>
          <a:endParaRPr lang="en-US" sz="2800">
            <a:latin typeface="Calibri" panose="020F0502020204030204" pitchFamily="34" charset="0"/>
            <a:cs typeface="Calibri" panose="020F0502020204030204" pitchFamily="34" charset="0"/>
          </a:endParaRPr>
        </a:p>
      </dgm:t>
    </dgm:pt>
    <dgm:pt modelId="{7D79942B-A805-4201-9BD8-9A89F3BAE021}">
      <dgm:prSet phldrT="[Text]" custT="1"/>
      <dgm:spPr>
        <a:xfrm rot="5400000">
          <a:off x="3010369" y="927211"/>
          <a:ext cx="1002808" cy="4863652"/>
        </a:xfrm>
        <a:solidFill>
          <a:sysClr val="window" lastClr="FFFFFF">
            <a:alpha val="90000"/>
            <a:hueOff val="0"/>
            <a:satOff val="0"/>
            <a:lumOff val="0"/>
            <a:alphaOff val="0"/>
          </a:sysClr>
        </a:solidFill>
        <a:ln w="12700" cap="flat" cmpd="sng" algn="ctr">
          <a:solidFill>
            <a:srgbClr val="A5A5A5">
              <a:shade val="80000"/>
              <a:hueOff val="0"/>
              <a:satOff val="0"/>
              <a:lumOff val="9546"/>
              <a:alphaOff val="0"/>
            </a:srgbClr>
          </a:solidFill>
          <a:prstDash val="solid"/>
          <a:miter lim="800000"/>
        </a:ln>
        <a:effectLst/>
      </dgm:spPr>
      <dgm:t>
        <a:bodyPr/>
        <a:lstStyle/>
        <a:p>
          <a:r>
            <a:rPr lang="en-US" sz="280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This step requires sufficient assessment or review of records.</a:t>
          </a:r>
        </a:p>
      </dgm:t>
    </dgm:pt>
    <dgm:pt modelId="{AA5268F0-B46B-426E-AB7A-0A367F2754EC}" type="sibTrans" cxnId="{132F8438-C498-4293-98FF-5B3B3CDCFDD3}">
      <dgm:prSet/>
      <dgm:spPr/>
      <dgm:t>
        <a:bodyPr/>
        <a:lstStyle/>
        <a:p>
          <a:endParaRPr lang="en-US" sz="2800">
            <a:latin typeface="Calibri" panose="020F0502020204030204" pitchFamily="34" charset="0"/>
            <a:cs typeface="Calibri" panose="020F0502020204030204" pitchFamily="34" charset="0"/>
          </a:endParaRPr>
        </a:p>
      </dgm:t>
    </dgm:pt>
    <dgm:pt modelId="{7579509D-F655-4A35-8DC3-59306C71BD20}" type="parTrans" cxnId="{132F8438-C498-4293-98FF-5B3B3CDCFDD3}">
      <dgm:prSet/>
      <dgm:spPr/>
      <dgm:t>
        <a:bodyPr/>
        <a:lstStyle/>
        <a:p>
          <a:endParaRPr lang="en-US" sz="2800">
            <a:latin typeface="Calibri" panose="020F0502020204030204" pitchFamily="34" charset="0"/>
            <a:cs typeface="Calibri" panose="020F0502020204030204" pitchFamily="34" charset="0"/>
          </a:endParaRPr>
        </a:p>
      </dgm:t>
    </dgm:pt>
    <dgm:pt modelId="{9C788265-A9A9-44D2-BE6D-BD53D632EEA4}">
      <dgm:prSet phldrT="[Text]" custT="1"/>
      <dgm:spPr>
        <a:xfrm rot="5400000">
          <a:off x="3010369" y="927211"/>
          <a:ext cx="1002808" cy="4863652"/>
        </a:xfrm>
        <a:solidFill>
          <a:sysClr val="window" lastClr="FFFFFF">
            <a:alpha val="90000"/>
            <a:hueOff val="0"/>
            <a:satOff val="0"/>
            <a:lumOff val="0"/>
            <a:alphaOff val="0"/>
          </a:sysClr>
        </a:solidFill>
        <a:ln w="12700" cap="flat" cmpd="sng" algn="ctr">
          <a:solidFill>
            <a:srgbClr val="A5A5A5">
              <a:shade val="80000"/>
              <a:hueOff val="0"/>
              <a:satOff val="0"/>
              <a:lumOff val="9546"/>
              <a:alphaOff val="0"/>
            </a:srgbClr>
          </a:solidFill>
          <a:prstDash val="solid"/>
          <a:miter lim="800000"/>
        </a:ln>
        <a:effectLst/>
      </dgm:spPr>
      <dgm:t>
        <a:bodyPr/>
        <a:lstStyle/>
        <a:p>
          <a:r>
            <a:rPr lang="en-US" sz="280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Verify that the student's poor reading performance is not primarily due to factors included in the exclusionary criteria – visual, hearing, or motor disability; intellectual disability; emotional disturbance; cultural factors; environmental or economic disadvantage; limited-English proficiency; or lack of instruction.</a:t>
          </a:r>
        </a:p>
      </dgm:t>
    </dgm:pt>
    <dgm:pt modelId="{246A1485-94AE-41A3-8436-95B6A26B830E}" type="sibTrans" cxnId="{55FC1C6D-5120-43E9-95CE-2AA82DFB655C}">
      <dgm:prSet/>
      <dgm:spPr/>
      <dgm:t>
        <a:bodyPr/>
        <a:lstStyle/>
        <a:p>
          <a:endParaRPr lang="en-US" sz="2800">
            <a:latin typeface="Calibri" panose="020F0502020204030204" pitchFamily="34" charset="0"/>
            <a:cs typeface="Calibri" panose="020F0502020204030204" pitchFamily="34" charset="0"/>
          </a:endParaRPr>
        </a:p>
      </dgm:t>
    </dgm:pt>
    <dgm:pt modelId="{9772A0A4-8681-4BB5-9037-1FF201595FCC}" type="parTrans" cxnId="{55FC1C6D-5120-43E9-95CE-2AA82DFB655C}">
      <dgm:prSet/>
      <dgm:spPr/>
      <dgm:t>
        <a:bodyPr/>
        <a:lstStyle/>
        <a:p>
          <a:endParaRPr lang="en-US" sz="2800">
            <a:latin typeface="Calibri" panose="020F0502020204030204" pitchFamily="34" charset="0"/>
            <a:cs typeface="Calibri" panose="020F0502020204030204" pitchFamily="34" charset="0"/>
          </a:endParaRPr>
        </a:p>
      </dgm:t>
    </dgm:pt>
    <dgm:pt modelId="{95BF18EB-2DFD-4BAD-86E1-2EC46EE36EBC}">
      <dgm:prSet phldrT="[Text]" custT="1"/>
      <dgm:spPr>
        <a:xfrm rot="5400000">
          <a:off x="3010369" y="-1926607"/>
          <a:ext cx="1002808" cy="4863652"/>
        </a:xfrm>
        <a:solidFill>
          <a:sysClr val="window" lastClr="FFFFFF">
            <a:alpha val="90000"/>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gm:spPr>
      <dgm:t>
        <a:bodyPr/>
        <a:lstStyle/>
        <a:p>
          <a:r>
            <a:rPr lang="en-US" sz="2800" dirty="0">
              <a:latin typeface="Calibri" panose="020F0502020204030204" pitchFamily="34" charset="0"/>
              <a:cs typeface="Calibri" panose="020F0502020204030204" pitchFamily="34" charset="0"/>
            </a:rPr>
            <a:t>Collect data specific to student's reading as part of the pre-referral (i.e., RTI) process. </a:t>
          </a:r>
          <a:endParaRPr lang="en-US" sz="28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gm:t>
    </dgm:pt>
    <dgm:pt modelId="{E4AAED06-38BD-4AFC-B538-BCEEAD63E4C6}" type="parTrans" cxnId="{AA8B231F-CDCF-4DBD-A721-EA2066132E44}">
      <dgm:prSet/>
      <dgm:spPr/>
      <dgm:t>
        <a:bodyPr/>
        <a:lstStyle/>
        <a:p>
          <a:endParaRPr lang="en-US" sz="2800">
            <a:latin typeface="Calibri" panose="020F0502020204030204" pitchFamily="34" charset="0"/>
            <a:cs typeface="Calibri" panose="020F0502020204030204" pitchFamily="34" charset="0"/>
          </a:endParaRPr>
        </a:p>
      </dgm:t>
    </dgm:pt>
    <dgm:pt modelId="{D55E8362-2DAF-42FD-896A-94E85A658ACB}" type="sibTrans" cxnId="{AA8B231F-CDCF-4DBD-A721-EA2066132E44}">
      <dgm:prSet/>
      <dgm:spPr/>
      <dgm:t>
        <a:bodyPr/>
        <a:lstStyle/>
        <a:p>
          <a:endParaRPr lang="en-US" sz="2800">
            <a:latin typeface="Calibri" panose="020F0502020204030204" pitchFamily="34" charset="0"/>
            <a:cs typeface="Calibri" panose="020F0502020204030204" pitchFamily="34" charset="0"/>
          </a:endParaRPr>
        </a:p>
      </dgm:t>
    </dgm:pt>
    <dgm:pt modelId="{4D84D52A-0B5B-4884-9203-04FFD41B0BFD}">
      <dgm:prSet custT="1"/>
      <dgm:spPr>
        <a:xfrm rot="5400000">
          <a:off x="3010369" y="2354121"/>
          <a:ext cx="1002808" cy="4863652"/>
        </a:xfrm>
        <a:solidFill>
          <a:sysClr val="window" lastClr="FFFFFF">
            <a:alpha val="90000"/>
            <a:hueOff val="0"/>
            <a:satOff val="0"/>
            <a:lumOff val="0"/>
            <a:alphaOff val="0"/>
          </a:sysClr>
        </a:solidFill>
        <a:ln w="12700" cap="flat" cmpd="sng" algn="ctr">
          <a:solidFill>
            <a:srgbClr val="A5A5A5">
              <a:shade val="80000"/>
              <a:hueOff val="0"/>
              <a:satOff val="0"/>
              <a:lumOff val="14319"/>
              <a:alphaOff val="0"/>
            </a:srgbClr>
          </a:solidFill>
          <a:prstDash val="solid"/>
          <a:miter lim="800000"/>
        </a:ln>
        <a:effectLst/>
      </dgm:spPr>
      <dgm:t>
        <a:bodyPr/>
        <a:lstStyle/>
        <a:p>
          <a:r>
            <a:rPr lang="en-US" sz="280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Rule-out attention issues that may be caused by deficits in executive functioning.</a:t>
          </a:r>
        </a:p>
      </dgm:t>
    </dgm:pt>
    <dgm:pt modelId="{674A3F05-4951-4661-8E22-0F59DFDE5E88}" type="parTrans" cxnId="{F0EA8A8B-876E-42EF-9817-9805F3C10D85}">
      <dgm:prSet/>
      <dgm:spPr/>
      <dgm:t>
        <a:bodyPr/>
        <a:lstStyle/>
        <a:p>
          <a:endParaRPr lang="en-US" sz="2800">
            <a:latin typeface="Calibri" panose="020F0502020204030204" pitchFamily="34" charset="0"/>
            <a:cs typeface="Calibri" panose="020F0502020204030204" pitchFamily="34" charset="0"/>
          </a:endParaRPr>
        </a:p>
      </dgm:t>
    </dgm:pt>
    <dgm:pt modelId="{F27231C0-07E3-4C1F-A197-2D9B1E630937}" type="sibTrans" cxnId="{F0EA8A8B-876E-42EF-9817-9805F3C10D85}">
      <dgm:prSet/>
      <dgm:spPr/>
      <dgm:t>
        <a:bodyPr/>
        <a:lstStyle/>
        <a:p>
          <a:endParaRPr lang="en-US" sz="2800">
            <a:latin typeface="Calibri" panose="020F0502020204030204" pitchFamily="34" charset="0"/>
            <a:cs typeface="Calibri" panose="020F0502020204030204" pitchFamily="34" charset="0"/>
          </a:endParaRPr>
        </a:p>
      </dgm:t>
    </dgm:pt>
    <dgm:pt modelId="{85ABD734-9B7D-4BD5-B39F-27F640FA1D83}">
      <dgm:prSet phldrT="[Text]" custT="1"/>
      <dgm:spPr>
        <a:xfrm rot="5400000">
          <a:off x="3010369" y="-1926607"/>
          <a:ext cx="1002808" cy="4863652"/>
        </a:xfrm>
        <a:solidFill>
          <a:sysClr val="window" lastClr="FFFFFF">
            <a:alpha val="90000"/>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gm:spPr>
      <dgm:t>
        <a:bodyPr/>
        <a:lstStyle/>
        <a:p>
          <a:r>
            <a:rPr lang="en-US" sz="28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Consider data collected from previous instruction and intervention (through curriculum-based measures), and review information from teacher and parents.</a:t>
          </a:r>
          <a:endParaRPr lang="en-US" sz="28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gm:t>
    </dgm:pt>
    <dgm:pt modelId="{5924411C-6324-44A1-9F6B-F81499531ACC}" type="parTrans" cxnId="{57A63A57-3C5C-405E-AEFF-2CC309A6C3BC}">
      <dgm:prSet/>
      <dgm:spPr/>
      <dgm:t>
        <a:bodyPr/>
        <a:lstStyle/>
        <a:p>
          <a:endParaRPr lang="en-US"/>
        </a:p>
      </dgm:t>
    </dgm:pt>
    <dgm:pt modelId="{B2C8BB01-C34B-493E-BE52-3823FCB15609}" type="sibTrans" cxnId="{57A63A57-3C5C-405E-AEFF-2CC309A6C3BC}">
      <dgm:prSet/>
      <dgm:spPr/>
      <dgm:t>
        <a:bodyPr/>
        <a:lstStyle/>
        <a:p>
          <a:endParaRPr lang="en-US"/>
        </a:p>
      </dgm:t>
    </dgm:pt>
    <dgm:pt modelId="{C3B820CC-1AE3-4B92-9760-6D365B7D4318}">
      <dgm:prSet phldrT="[Text]" custT="1"/>
      <dgm:spPr>
        <a:xfrm rot="5400000">
          <a:off x="3010369" y="-1926607"/>
          <a:ext cx="1002808" cy="4863652"/>
        </a:xfrm>
        <a:solidFill>
          <a:sysClr val="window" lastClr="FFFFFF">
            <a:alpha val="90000"/>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gm:spPr>
      <dgm:t>
        <a:bodyPr/>
        <a:lstStyle/>
        <a:p>
          <a:r>
            <a:rPr lang="en-US" sz="28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Refer the student to the eligibility team due to lack of sufficient progress in Tiers 1 and 2.</a:t>
          </a:r>
          <a:endParaRPr lang="en-US" sz="28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gm:t>
    </dgm:pt>
    <dgm:pt modelId="{B37988E1-646D-43A9-BDB6-1C3D1D9266F0}" type="parTrans" cxnId="{0CEA5073-0008-460D-822A-8FBEAE44E2D4}">
      <dgm:prSet/>
      <dgm:spPr/>
      <dgm:t>
        <a:bodyPr/>
        <a:lstStyle/>
        <a:p>
          <a:endParaRPr lang="en-US"/>
        </a:p>
      </dgm:t>
    </dgm:pt>
    <dgm:pt modelId="{5EE6ED7B-9955-463C-BE14-0A1E09E6126A}" type="sibTrans" cxnId="{0CEA5073-0008-460D-822A-8FBEAE44E2D4}">
      <dgm:prSet/>
      <dgm:spPr/>
      <dgm:t>
        <a:bodyPr/>
        <a:lstStyle/>
        <a:p>
          <a:endParaRPr lang="en-US"/>
        </a:p>
      </dgm:t>
    </dgm:pt>
    <dgm:pt modelId="{CA9C0274-6F69-4776-A21E-F6F3D30241C3}" type="pres">
      <dgm:prSet presAssocID="{8EED075B-7D36-41AA-9946-08A08CE1047E}" presName="linearFlow" presStyleCnt="0">
        <dgm:presLayoutVars>
          <dgm:dir/>
          <dgm:animLvl val="lvl"/>
          <dgm:resizeHandles val="exact"/>
        </dgm:presLayoutVars>
      </dgm:prSet>
      <dgm:spPr/>
      <dgm:t>
        <a:bodyPr/>
        <a:lstStyle/>
        <a:p>
          <a:endParaRPr lang="en-US"/>
        </a:p>
      </dgm:t>
    </dgm:pt>
    <dgm:pt modelId="{09BDE71A-D210-489E-8111-487DF2AA8C99}" type="pres">
      <dgm:prSet presAssocID="{370FA328-E367-40ED-A32B-81D017FE5829}" presName="composite" presStyleCnt="0"/>
      <dgm:spPr/>
    </dgm:pt>
    <dgm:pt modelId="{B4BCF977-A729-4D95-B3CF-B9A79CD1277F}" type="pres">
      <dgm:prSet presAssocID="{370FA328-E367-40ED-A32B-81D017FE5829}" presName="parentText" presStyleLbl="alignNode1" presStyleIdx="0" presStyleCnt="5" custLinFactNeighborY="0">
        <dgm:presLayoutVars>
          <dgm:chMax val="1"/>
          <dgm:bulletEnabled val="1"/>
        </dgm:presLayoutVars>
      </dgm:prSet>
      <dgm:spPr>
        <a:prstGeom prst="chevron">
          <a:avLst/>
        </a:prstGeom>
      </dgm:spPr>
      <dgm:t>
        <a:bodyPr/>
        <a:lstStyle/>
        <a:p>
          <a:endParaRPr lang="en-US"/>
        </a:p>
      </dgm:t>
    </dgm:pt>
    <dgm:pt modelId="{5D37DE6E-709C-46AF-BA87-D8F8A22CD9BE}" type="pres">
      <dgm:prSet presAssocID="{370FA328-E367-40ED-A32B-81D017FE5829}" presName="descendantText" presStyleLbl="alignAcc1" presStyleIdx="0" presStyleCnt="5" custScaleY="100000">
        <dgm:presLayoutVars>
          <dgm:bulletEnabled val="1"/>
        </dgm:presLayoutVars>
      </dgm:prSet>
      <dgm:spPr>
        <a:prstGeom prst="round2SameRect">
          <a:avLst/>
        </a:prstGeom>
      </dgm:spPr>
      <dgm:t>
        <a:bodyPr/>
        <a:lstStyle/>
        <a:p>
          <a:endParaRPr lang="en-US"/>
        </a:p>
      </dgm:t>
    </dgm:pt>
    <dgm:pt modelId="{AC2703BD-D059-4CAC-B578-81F32B99ED98}" type="pres">
      <dgm:prSet presAssocID="{CEE2C24A-2302-4F35-9865-EE24F2577348}" presName="sp" presStyleCnt="0"/>
      <dgm:spPr/>
    </dgm:pt>
    <dgm:pt modelId="{F56F8148-C96A-4431-8DD7-FF3EF185BB23}" type="pres">
      <dgm:prSet presAssocID="{386A57BD-CFCC-4890-BD49-8AE69A12A26A}" presName="composite" presStyleCnt="0"/>
      <dgm:spPr/>
    </dgm:pt>
    <dgm:pt modelId="{01745B65-2F8D-4F1F-BC14-07FC412CC743}" type="pres">
      <dgm:prSet presAssocID="{386A57BD-CFCC-4890-BD49-8AE69A12A26A}" presName="parentText" presStyleLbl="alignNode1" presStyleIdx="1" presStyleCnt="5">
        <dgm:presLayoutVars>
          <dgm:chMax val="1"/>
          <dgm:bulletEnabled val="1"/>
        </dgm:presLayoutVars>
      </dgm:prSet>
      <dgm:spPr>
        <a:prstGeom prst="chevron">
          <a:avLst/>
        </a:prstGeom>
      </dgm:spPr>
      <dgm:t>
        <a:bodyPr/>
        <a:lstStyle/>
        <a:p>
          <a:endParaRPr lang="en-US"/>
        </a:p>
      </dgm:t>
    </dgm:pt>
    <dgm:pt modelId="{ECB3F640-9A67-4B0F-98D6-7578CCF8E725}" type="pres">
      <dgm:prSet presAssocID="{386A57BD-CFCC-4890-BD49-8AE69A12A26A}" presName="descendantText" presStyleLbl="alignAcc1" presStyleIdx="1" presStyleCnt="5">
        <dgm:presLayoutVars>
          <dgm:bulletEnabled val="1"/>
        </dgm:presLayoutVars>
      </dgm:prSet>
      <dgm:spPr>
        <a:prstGeom prst="round2SameRect">
          <a:avLst/>
        </a:prstGeom>
      </dgm:spPr>
      <dgm:t>
        <a:bodyPr/>
        <a:lstStyle/>
        <a:p>
          <a:endParaRPr lang="en-US"/>
        </a:p>
      </dgm:t>
    </dgm:pt>
    <dgm:pt modelId="{6DAD1ACC-5094-48DF-B4CD-A9597EE9976D}" type="pres">
      <dgm:prSet presAssocID="{2181748C-6C28-4865-8D08-7989DC19224D}" presName="sp" presStyleCnt="0"/>
      <dgm:spPr/>
    </dgm:pt>
    <dgm:pt modelId="{6C2618A4-0DE1-4B35-8E3D-32CE54647F46}" type="pres">
      <dgm:prSet presAssocID="{C77D2F81-30C9-484A-94F4-E323A880949F}" presName="composite" presStyleCnt="0"/>
      <dgm:spPr/>
    </dgm:pt>
    <dgm:pt modelId="{52F296C5-CA5E-47C5-BBC9-61B045BBE344}" type="pres">
      <dgm:prSet presAssocID="{C77D2F81-30C9-484A-94F4-E323A880949F}" presName="parentText" presStyleLbl="alignNode1" presStyleIdx="2" presStyleCnt="5">
        <dgm:presLayoutVars>
          <dgm:chMax val="1"/>
          <dgm:bulletEnabled val="1"/>
        </dgm:presLayoutVars>
      </dgm:prSet>
      <dgm:spPr>
        <a:prstGeom prst="chevron">
          <a:avLst/>
        </a:prstGeom>
      </dgm:spPr>
      <dgm:t>
        <a:bodyPr/>
        <a:lstStyle/>
        <a:p>
          <a:endParaRPr lang="en-US"/>
        </a:p>
      </dgm:t>
    </dgm:pt>
    <dgm:pt modelId="{DE12D4AC-B125-4D42-91EA-5EB4AD4B8F69}" type="pres">
      <dgm:prSet presAssocID="{C77D2F81-30C9-484A-94F4-E323A880949F}" presName="descendantText" presStyleLbl="alignAcc1" presStyleIdx="2" presStyleCnt="5">
        <dgm:presLayoutVars>
          <dgm:bulletEnabled val="1"/>
        </dgm:presLayoutVars>
      </dgm:prSet>
      <dgm:spPr>
        <a:prstGeom prst="round2SameRect">
          <a:avLst/>
        </a:prstGeom>
      </dgm:spPr>
      <dgm:t>
        <a:bodyPr/>
        <a:lstStyle/>
        <a:p>
          <a:endParaRPr lang="en-US"/>
        </a:p>
      </dgm:t>
    </dgm:pt>
    <dgm:pt modelId="{2CFEF3C9-C652-4D0C-A85F-A00145FFFE40}" type="pres">
      <dgm:prSet presAssocID="{C4A401A6-610D-4FB6-B7B7-0339C62BE4D0}" presName="sp" presStyleCnt="0"/>
      <dgm:spPr/>
    </dgm:pt>
    <dgm:pt modelId="{25F36EF6-3DEB-4E79-9990-892EC60EF28D}" type="pres">
      <dgm:prSet presAssocID="{8A07B4A3-C67E-464E-B90F-3F239B245ABE}" presName="composite" presStyleCnt="0"/>
      <dgm:spPr/>
    </dgm:pt>
    <dgm:pt modelId="{F7C8B83C-434D-4D15-8E57-483964C165BA}" type="pres">
      <dgm:prSet presAssocID="{8A07B4A3-C67E-464E-B90F-3F239B245ABE}" presName="parentText" presStyleLbl="alignNode1" presStyleIdx="3" presStyleCnt="5">
        <dgm:presLayoutVars>
          <dgm:chMax val="1"/>
          <dgm:bulletEnabled val="1"/>
        </dgm:presLayoutVars>
      </dgm:prSet>
      <dgm:spPr>
        <a:prstGeom prst="chevron">
          <a:avLst/>
        </a:prstGeom>
      </dgm:spPr>
      <dgm:t>
        <a:bodyPr/>
        <a:lstStyle/>
        <a:p>
          <a:endParaRPr lang="en-US"/>
        </a:p>
      </dgm:t>
    </dgm:pt>
    <dgm:pt modelId="{62646F25-B48F-4BAC-87D1-7EAFEC839772}" type="pres">
      <dgm:prSet presAssocID="{8A07B4A3-C67E-464E-B90F-3F239B245ABE}" presName="descendantText" presStyleLbl="alignAcc1" presStyleIdx="3" presStyleCnt="5">
        <dgm:presLayoutVars>
          <dgm:bulletEnabled val="1"/>
        </dgm:presLayoutVars>
      </dgm:prSet>
      <dgm:spPr>
        <a:prstGeom prst="round2SameRect">
          <a:avLst/>
        </a:prstGeom>
      </dgm:spPr>
      <dgm:t>
        <a:bodyPr/>
        <a:lstStyle/>
        <a:p>
          <a:endParaRPr lang="en-US"/>
        </a:p>
      </dgm:t>
    </dgm:pt>
    <dgm:pt modelId="{712F2200-507B-4E1A-B658-A4A0D819318D}" type="pres">
      <dgm:prSet presAssocID="{927D8674-0129-4962-8DCE-D070782817A8}" presName="sp" presStyleCnt="0"/>
      <dgm:spPr/>
    </dgm:pt>
    <dgm:pt modelId="{DFBAE918-352A-4F0D-AFA9-F08EEED26466}" type="pres">
      <dgm:prSet presAssocID="{94418504-7888-4971-BEB1-F3FF8941D200}" presName="composite" presStyleCnt="0"/>
      <dgm:spPr/>
    </dgm:pt>
    <dgm:pt modelId="{81DAE6A1-3F24-4CD5-A8EB-C19BFD9BF6CE}" type="pres">
      <dgm:prSet presAssocID="{94418504-7888-4971-BEB1-F3FF8941D200}" presName="parentText" presStyleLbl="alignNode1" presStyleIdx="4" presStyleCnt="5">
        <dgm:presLayoutVars>
          <dgm:chMax val="1"/>
          <dgm:bulletEnabled val="1"/>
        </dgm:presLayoutVars>
      </dgm:prSet>
      <dgm:spPr>
        <a:prstGeom prst="chevron">
          <a:avLst/>
        </a:prstGeom>
      </dgm:spPr>
      <dgm:t>
        <a:bodyPr/>
        <a:lstStyle/>
        <a:p>
          <a:endParaRPr lang="en-US"/>
        </a:p>
      </dgm:t>
    </dgm:pt>
    <dgm:pt modelId="{31348C8D-612A-4E4F-B86E-D3AD90C42B6B}" type="pres">
      <dgm:prSet presAssocID="{94418504-7888-4971-BEB1-F3FF8941D200}" presName="descendantText" presStyleLbl="alignAcc1" presStyleIdx="4" presStyleCnt="5">
        <dgm:presLayoutVars>
          <dgm:bulletEnabled val="1"/>
        </dgm:presLayoutVars>
      </dgm:prSet>
      <dgm:spPr>
        <a:prstGeom prst="round2SameRect">
          <a:avLst/>
        </a:prstGeom>
      </dgm:spPr>
      <dgm:t>
        <a:bodyPr/>
        <a:lstStyle/>
        <a:p>
          <a:endParaRPr lang="en-US"/>
        </a:p>
      </dgm:t>
    </dgm:pt>
  </dgm:ptLst>
  <dgm:cxnLst>
    <dgm:cxn modelId="{67EC820F-789C-40A1-B007-C521BDF6862E}" type="presOf" srcId="{85ABD734-9B7D-4BD5-B39F-27F640FA1D83}" destId="{5D37DE6E-709C-46AF-BA87-D8F8A22CD9BE}" srcOrd="0" destOrd="1" presId="urn:microsoft.com/office/officeart/2005/8/layout/chevron2"/>
    <dgm:cxn modelId="{9A56EFCC-EBB5-482B-9D8E-F796C3F1C6C9}" type="presOf" srcId="{370FA328-E367-40ED-A32B-81D017FE5829}" destId="{B4BCF977-A729-4D95-B3CF-B9A79CD1277F}" srcOrd="0" destOrd="0" presId="urn:microsoft.com/office/officeart/2005/8/layout/chevron2"/>
    <dgm:cxn modelId="{D3A24F47-A5E8-4B36-BAB9-3263273DAAB7}" srcId="{94418504-7888-4971-BEB1-F3FF8941D200}" destId="{F38C92F9-AC01-4DC0-BA4F-93A6048E7F69}" srcOrd="0" destOrd="0" parTransId="{51CA1064-5E07-4639-A861-105DB9D3D08E}" sibTransId="{BDF46509-C8FD-4D39-902F-197DD6A2F643}"/>
    <dgm:cxn modelId="{C13887E8-12BC-4EA0-A882-ED1136501B7B}" srcId="{386A57BD-CFCC-4890-BD49-8AE69A12A26A}" destId="{B3F23172-885D-4D1B-8F9F-E0B6A3885496}" srcOrd="1" destOrd="0" parTransId="{8C784169-E857-4F40-874C-7BF258AB8A42}" sibTransId="{27771A8A-E9A9-4828-9BD3-FB6DCC614354}"/>
    <dgm:cxn modelId="{479271AE-55F6-409F-B561-7A5EDC48DF8F}" type="presOf" srcId="{C3B820CC-1AE3-4B92-9760-6D365B7D4318}" destId="{5D37DE6E-709C-46AF-BA87-D8F8A22CD9BE}" srcOrd="0" destOrd="2" presId="urn:microsoft.com/office/officeart/2005/8/layout/chevron2"/>
    <dgm:cxn modelId="{B5D2359F-9071-4BF6-AA2E-09F1575F13AB}" srcId="{8EED075B-7D36-41AA-9946-08A08CE1047E}" destId="{94418504-7888-4971-BEB1-F3FF8941D200}" srcOrd="4" destOrd="0" parTransId="{8F1BED02-59D0-43D7-987F-982AF0EC7A54}" sibTransId="{E91AEEE4-4EDC-4EE8-8FBF-5BBA6FA257EC}"/>
    <dgm:cxn modelId="{D4F50E4F-C7F5-4CE2-8D20-E626081FC837}" type="presOf" srcId="{C4C5D45D-AA1A-47C8-A1A3-B08DE250989B}" destId="{62646F25-B48F-4BAC-87D1-7EAFEC839772}" srcOrd="0" destOrd="1" presId="urn:microsoft.com/office/officeart/2005/8/layout/chevron2"/>
    <dgm:cxn modelId="{5890D1BD-F663-482E-BCE7-297E3877BD8E}" srcId="{8EED075B-7D36-41AA-9946-08A08CE1047E}" destId="{8A07B4A3-C67E-464E-B90F-3F239B245ABE}" srcOrd="3" destOrd="0" parTransId="{D1B5D4CC-68F3-4E62-BFC4-5464D33CEDBB}" sibTransId="{927D8674-0129-4962-8DCE-D070782817A8}"/>
    <dgm:cxn modelId="{132F8438-C498-4293-98FF-5B3B3CDCFDD3}" srcId="{C77D2F81-30C9-484A-94F4-E323A880949F}" destId="{7D79942B-A805-4201-9BD8-9A89F3BAE021}" srcOrd="1" destOrd="0" parTransId="{7579509D-F655-4A35-8DC3-59306C71BD20}" sibTransId="{AA5268F0-B46B-426E-AB7A-0A367F2754EC}"/>
    <dgm:cxn modelId="{E48442F9-77F1-46B8-9861-140121B08C73}" type="presOf" srcId="{378F25E2-E26E-4EA1-B100-C128D072A189}" destId="{62646F25-B48F-4BAC-87D1-7EAFEC839772}" srcOrd="0" destOrd="0" presId="urn:microsoft.com/office/officeart/2005/8/layout/chevron2"/>
    <dgm:cxn modelId="{9B9A74D0-1A2D-47C7-90C9-61474285B14D}" srcId="{8EED075B-7D36-41AA-9946-08A08CE1047E}" destId="{370FA328-E367-40ED-A32B-81D017FE5829}" srcOrd="0" destOrd="0" parTransId="{D54C98D6-913B-41FB-BD5E-14C83C11CF24}" sibTransId="{CEE2C24A-2302-4F35-9865-EE24F2577348}"/>
    <dgm:cxn modelId="{3C4D5837-D3CC-4E3B-82A5-93D65E16A8D3}" srcId="{386A57BD-CFCC-4890-BD49-8AE69A12A26A}" destId="{23A2004F-2F4B-4AE0-8A7C-1245FD2C38B4}" srcOrd="0" destOrd="0" parTransId="{D5EFFAE9-4503-488B-8D83-E80121C94433}" sibTransId="{9071D116-E8B9-4AA0-A6E2-3449892D17DC}"/>
    <dgm:cxn modelId="{AA8B231F-CDCF-4DBD-A721-EA2066132E44}" srcId="{370FA328-E367-40ED-A32B-81D017FE5829}" destId="{95BF18EB-2DFD-4BAD-86E1-2EC46EE36EBC}" srcOrd="0" destOrd="0" parTransId="{E4AAED06-38BD-4AFC-B538-BCEEAD63E4C6}" sibTransId="{D55E8362-2DAF-42FD-896A-94E85A658ACB}"/>
    <dgm:cxn modelId="{D8FEC9F7-9098-4155-B5B0-4B79F2C2C89D}" type="presOf" srcId="{9C788265-A9A9-44D2-BE6D-BD53D632EEA4}" destId="{DE12D4AC-B125-4D42-91EA-5EB4AD4B8F69}" srcOrd="0" destOrd="0" presId="urn:microsoft.com/office/officeart/2005/8/layout/chevron2"/>
    <dgm:cxn modelId="{57A63A57-3C5C-405E-AEFF-2CC309A6C3BC}" srcId="{370FA328-E367-40ED-A32B-81D017FE5829}" destId="{85ABD734-9B7D-4BD5-B39F-27F640FA1D83}" srcOrd="1" destOrd="0" parTransId="{5924411C-6324-44A1-9F6B-F81499531ACC}" sibTransId="{B2C8BB01-C34B-493E-BE52-3823FCB15609}"/>
    <dgm:cxn modelId="{14CE97D3-E484-48FB-B421-C8E56239866D}" srcId="{8A07B4A3-C67E-464E-B90F-3F239B245ABE}" destId="{378F25E2-E26E-4EA1-B100-C128D072A189}" srcOrd="0" destOrd="0" parTransId="{51864315-5F80-4CC7-A180-9EE8BCC3247A}" sibTransId="{71A7FBD4-31E4-4E8A-9D30-8DCC80CCDE5C}"/>
    <dgm:cxn modelId="{BFA2BB18-0182-42F8-A372-0A52A74FB34E}" type="presOf" srcId="{94418504-7888-4971-BEB1-F3FF8941D200}" destId="{81DAE6A1-3F24-4CD5-A8EB-C19BFD9BF6CE}" srcOrd="0" destOrd="0" presId="urn:microsoft.com/office/officeart/2005/8/layout/chevron2"/>
    <dgm:cxn modelId="{F0EA8A8B-876E-42EF-9817-9805F3C10D85}" srcId="{8A07B4A3-C67E-464E-B90F-3F239B245ABE}" destId="{4D84D52A-0B5B-4884-9203-04FFD41B0BFD}" srcOrd="2" destOrd="0" parTransId="{674A3F05-4951-4661-8E22-0F59DFDE5E88}" sibTransId="{F27231C0-07E3-4C1F-A197-2D9B1E630937}"/>
    <dgm:cxn modelId="{1B9753C7-BE21-4463-B99A-B810264314DE}" type="presOf" srcId="{386A57BD-CFCC-4890-BD49-8AE69A12A26A}" destId="{01745B65-2F8D-4F1F-BC14-07FC412CC743}" srcOrd="0" destOrd="0" presId="urn:microsoft.com/office/officeart/2005/8/layout/chevron2"/>
    <dgm:cxn modelId="{D9EF6EFE-5E33-4923-B0B4-B308A1210EE4}" srcId="{8A07B4A3-C67E-464E-B90F-3F239B245ABE}" destId="{C4C5D45D-AA1A-47C8-A1A3-B08DE250989B}" srcOrd="1" destOrd="0" parTransId="{651FA944-8EC5-4469-B0E4-C11E1CF1B23F}" sibTransId="{E242C819-AF2B-4A00-B2AE-AF71A8B5CC3F}"/>
    <dgm:cxn modelId="{3F80BB66-DC86-4B27-B915-2F036A0D73F7}" type="presOf" srcId="{B3F23172-885D-4D1B-8F9F-E0B6A3885496}" destId="{ECB3F640-9A67-4B0F-98D6-7578CCF8E725}" srcOrd="0" destOrd="1" presId="urn:microsoft.com/office/officeart/2005/8/layout/chevron2"/>
    <dgm:cxn modelId="{C05FFC07-039A-4079-B647-0D8B7810F3F2}" srcId="{8EED075B-7D36-41AA-9946-08A08CE1047E}" destId="{C77D2F81-30C9-484A-94F4-E323A880949F}" srcOrd="2" destOrd="0" parTransId="{DDA5FE26-7BD9-4302-B820-0F8FAEC9441D}" sibTransId="{C4A401A6-610D-4FB6-B7B7-0339C62BE4D0}"/>
    <dgm:cxn modelId="{55FC1C6D-5120-43E9-95CE-2AA82DFB655C}" srcId="{C77D2F81-30C9-484A-94F4-E323A880949F}" destId="{9C788265-A9A9-44D2-BE6D-BD53D632EEA4}" srcOrd="0" destOrd="0" parTransId="{9772A0A4-8681-4BB5-9037-1FF201595FCC}" sibTransId="{246A1485-94AE-41A3-8436-95B6A26B830E}"/>
    <dgm:cxn modelId="{BFFAE4CF-3D20-4B5C-882F-00855C405037}" type="presOf" srcId="{7D79942B-A805-4201-9BD8-9A89F3BAE021}" destId="{DE12D4AC-B125-4D42-91EA-5EB4AD4B8F69}" srcOrd="0" destOrd="1" presId="urn:microsoft.com/office/officeart/2005/8/layout/chevron2"/>
    <dgm:cxn modelId="{4AA19F94-931E-4B64-9DF5-3CA72B8D0204}" type="presOf" srcId="{F38C92F9-AC01-4DC0-BA4F-93A6048E7F69}" destId="{31348C8D-612A-4E4F-B86E-D3AD90C42B6B}" srcOrd="0" destOrd="0" presId="urn:microsoft.com/office/officeart/2005/8/layout/chevron2"/>
    <dgm:cxn modelId="{0CEA5073-0008-460D-822A-8FBEAE44E2D4}" srcId="{370FA328-E367-40ED-A32B-81D017FE5829}" destId="{C3B820CC-1AE3-4B92-9760-6D365B7D4318}" srcOrd="2" destOrd="0" parTransId="{B37988E1-646D-43A9-BDB6-1C3D1D9266F0}" sibTransId="{5EE6ED7B-9955-463C-BE14-0A1E09E6126A}"/>
    <dgm:cxn modelId="{D94B05EE-DDAC-4AFB-920D-BD6494E00492}" srcId="{8EED075B-7D36-41AA-9946-08A08CE1047E}" destId="{386A57BD-CFCC-4890-BD49-8AE69A12A26A}" srcOrd="1" destOrd="0" parTransId="{5F245017-EF28-4DC6-9907-C0910EB86A45}" sibTransId="{2181748C-6C28-4865-8D08-7989DC19224D}"/>
    <dgm:cxn modelId="{44397C37-0964-4B11-AF8D-3AF3E68C7DFC}" type="presOf" srcId="{C77D2F81-30C9-484A-94F4-E323A880949F}" destId="{52F296C5-CA5E-47C5-BBC9-61B045BBE344}" srcOrd="0" destOrd="0" presId="urn:microsoft.com/office/officeart/2005/8/layout/chevron2"/>
    <dgm:cxn modelId="{6DEA8CDF-C999-48CC-A4CD-DA5C32B8F390}" type="presOf" srcId="{95BF18EB-2DFD-4BAD-86E1-2EC46EE36EBC}" destId="{5D37DE6E-709C-46AF-BA87-D8F8A22CD9BE}" srcOrd="0" destOrd="0" presId="urn:microsoft.com/office/officeart/2005/8/layout/chevron2"/>
    <dgm:cxn modelId="{5916A55D-E441-46FD-9AE6-DF5C458AA495}" type="presOf" srcId="{4D84D52A-0B5B-4884-9203-04FFD41B0BFD}" destId="{62646F25-B48F-4BAC-87D1-7EAFEC839772}" srcOrd="0" destOrd="2" presId="urn:microsoft.com/office/officeart/2005/8/layout/chevron2"/>
    <dgm:cxn modelId="{720DCACD-2BB7-4837-8AC0-954FEE6AB5EE}" type="presOf" srcId="{8A07B4A3-C67E-464E-B90F-3F239B245ABE}" destId="{F7C8B83C-434D-4D15-8E57-483964C165BA}" srcOrd="0" destOrd="0" presId="urn:microsoft.com/office/officeart/2005/8/layout/chevron2"/>
    <dgm:cxn modelId="{1DA782F7-41D0-427F-A7FC-32CE2A522738}" type="presOf" srcId="{23A2004F-2F4B-4AE0-8A7C-1245FD2C38B4}" destId="{ECB3F640-9A67-4B0F-98D6-7578CCF8E725}" srcOrd="0" destOrd="0" presId="urn:microsoft.com/office/officeart/2005/8/layout/chevron2"/>
    <dgm:cxn modelId="{6AB9F248-8FC7-4D3F-94C3-1D52095B7D01}" type="presOf" srcId="{8EED075B-7D36-41AA-9946-08A08CE1047E}" destId="{CA9C0274-6F69-4776-A21E-F6F3D30241C3}" srcOrd="0" destOrd="0" presId="urn:microsoft.com/office/officeart/2005/8/layout/chevron2"/>
    <dgm:cxn modelId="{9BFE7D94-78A8-4BF9-9DAC-0E7AC737E6B4}" type="presParOf" srcId="{CA9C0274-6F69-4776-A21E-F6F3D30241C3}" destId="{09BDE71A-D210-489E-8111-487DF2AA8C99}" srcOrd="0" destOrd="0" presId="urn:microsoft.com/office/officeart/2005/8/layout/chevron2"/>
    <dgm:cxn modelId="{67AE7EE6-175D-4E93-A58D-49920A0BC6A4}" type="presParOf" srcId="{09BDE71A-D210-489E-8111-487DF2AA8C99}" destId="{B4BCF977-A729-4D95-B3CF-B9A79CD1277F}" srcOrd="0" destOrd="0" presId="urn:microsoft.com/office/officeart/2005/8/layout/chevron2"/>
    <dgm:cxn modelId="{FA0340D7-4E2F-4EBA-946A-5A41A08C63DC}" type="presParOf" srcId="{09BDE71A-D210-489E-8111-487DF2AA8C99}" destId="{5D37DE6E-709C-46AF-BA87-D8F8A22CD9BE}" srcOrd="1" destOrd="0" presId="urn:microsoft.com/office/officeart/2005/8/layout/chevron2"/>
    <dgm:cxn modelId="{F3F2C191-6428-4A63-9A4E-8E28F168BAB5}" type="presParOf" srcId="{CA9C0274-6F69-4776-A21E-F6F3D30241C3}" destId="{AC2703BD-D059-4CAC-B578-81F32B99ED98}" srcOrd="1" destOrd="0" presId="urn:microsoft.com/office/officeart/2005/8/layout/chevron2"/>
    <dgm:cxn modelId="{BFD0804F-FAC3-4289-8527-276AB72C485B}" type="presParOf" srcId="{CA9C0274-6F69-4776-A21E-F6F3D30241C3}" destId="{F56F8148-C96A-4431-8DD7-FF3EF185BB23}" srcOrd="2" destOrd="0" presId="urn:microsoft.com/office/officeart/2005/8/layout/chevron2"/>
    <dgm:cxn modelId="{FF9794B2-C97C-4103-B103-5DF1BCC5CFC6}" type="presParOf" srcId="{F56F8148-C96A-4431-8DD7-FF3EF185BB23}" destId="{01745B65-2F8D-4F1F-BC14-07FC412CC743}" srcOrd="0" destOrd="0" presId="urn:microsoft.com/office/officeart/2005/8/layout/chevron2"/>
    <dgm:cxn modelId="{7672EC7B-4361-4464-A2C9-964B040B16C8}" type="presParOf" srcId="{F56F8148-C96A-4431-8DD7-FF3EF185BB23}" destId="{ECB3F640-9A67-4B0F-98D6-7578CCF8E725}" srcOrd="1" destOrd="0" presId="urn:microsoft.com/office/officeart/2005/8/layout/chevron2"/>
    <dgm:cxn modelId="{3D31D544-4016-4759-A3AB-A4FDBA3E63B6}" type="presParOf" srcId="{CA9C0274-6F69-4776-A21E-F6F3D30241C3}" destId="{6DAD1ACC-5094-48DF-B4CD-A9597EE9976D}" srcOrd="3" destOrd="0" presId="urn:microsoft.com/office/officeart/2005/8/layout/chevron2"/>
    <dgm:cxn modelId="{DA8936FA-BDEA-4C21-8FBF-C411D568474A}" type="presParOf" srcId="{CA9C0274-6F69-4776-A21E-F6F3D30241C3}" destId="{6C2618A4-0DE1-4B35-8E3D-32CE54647F46}" srcOrd="4" destOrd="0" presId="urn:microsoft.com/office/officeart/2005/8/layout/chevron2"/>
    <dgm:cxn modelId="{5FBD007E-A65E-4A6A-AD29-973268749F6D}" type="presParOf" srcId="{6C2618A4-0DE1-4B35-8E3D-32CE54647F46}" destId="{52F296C5-CA5E-47C5-BBC9-61B045BBE344}" srcOrd="0" destOrd="0" presId="urn:microsoft.com/office/officeart/2005/8/layout/chevron2"/>
    <dgm:cxn modelId="{CFD005BC-4FD7-4917-A15C-3196834E77A9}" type="presParOf" srcId="{6C2618A4-0DE1-4B35-8E3D-32CE54647F46}" destId="{DE12D4AC-B125-4D42-91EA-5EB4AD4B8F69}" srcOrd="1" destOrd="0" presId="urn:microsoft.com/office/officeart/2005/8/layout/chevron2"/>
    <dgm:cxn modelId="{A4D9AB8C-AF49-42C3-AAB1-FBE37A07AF06}" type="presParOf" srcId="{CA9C0274-6F69-4776-A21E-F6F3D30241C3}" destId="{2CFEF3C9-C652-4D0C-A85F-A00145FFFE40}" srcOrd="5" destOrd="0" presId="urn:microsoft.com/office/officeart/2005/8/layout/chevron2"/>
    <dgm:cxn modelId="{C3B2F1C3-EE8F-4B10-987D-9FFDBD89C877}" type="presParOf" srcId="{CA9C0274-6F69-4776-A21E-F6F3D30241C3}" destId="{25F36EF6-3DEB-4E79-9990-892EC60EF28D}" srcOrd="6" destOrd="0" presId="urn:microsoft.com/office/officeart/2005/8/layout/chevron2"/>
    <dgm:cxn modelId="{8EB4E139-D216-4730-B169-DC41995D0D19}" type="presParOf" srcId="{25F36EF6-3DEB-4E79-9990-892EC60EF28D}" destId="{F7C8B83C-434D-4D15-8E57-483964C165BA}" srcOrd="0" destOrd="0" presId="urn:microsoft.com/office/officeart/2005/8/layout/chevron2"/>
    <dgm:cxn modelId="{91C0E01B-771A-4AFB-ABA3-CA8903B14EEF}" type="presParOf" srcId="{25F36EF6-3DEB-4E79-9990-892EC60EF28D}" destId="{62646F25-B48F-4BAC-87D1-7EAFEC839772}" srcOrd="1" destOrd="0" presId="urn:microsoft.com/office/officeart/2005/8/layout/chevron2"/>
    <dgm:cxn modelId="{59B9A5F9-1B8E-4DFD-8A40-BCBF4A647A2B}" type="presParOf" srcId="{CA9C0274-6F69-4776-A21E-F6F3D30241C3}" destId="{712F2200-507B-4E1A-B658-A4A0D819318D}" srcOrd="7" destOrd="0" presId="urn:microsoft.com/office/officeart/2005/8/layout/chevron2"/>
    <dgm:cxn modelId="{F3AD66F8-ED33-4B97-86F0-F66FCC9D4941}" type="presParOf" srcId="{CA9C0274-6F69-4776-A21E-F6F3D30241C3}" destId="{DFBAE918-352A-4F0D-AFA9-F08EEED26466}" srcOrd="8" destOrd="0" presId="urn:microsoft.com/office/officeart/2005/8/layout/chevron2"/>
    <dgm:cxn modelId="{47231A8C-104B-4BAA-A292-1CA4804CCBBC}" type="presParOf" srcId="{DFBAE918-352A-4F0D-AFA9-F08EEED26466}" destId="{81DAE6A1-3F24-4CD5-A8EB-C19BFD9BF6CE}" srcOrd="0" destOrd="0" presId="urn:microsoft.com/office/officeart/2005/8/layout/chevron2"/>
    <dgm:cxn modelId="{89A47E20-F435-4F83-B09F-4DAEF97BAAE6}" type="presParOf" srcId="{DFBAE918-352A-4F0D-AFA9-F08EEED26466}" destId="{31348C8D-612A-4E4F-B86E-D3AD90C42B6B}"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BCF977-A729-4D95-B3CF-B9A79CD1277F}">
      <dsp:nvSpPr>
        <dsp:cNvPr id="0" name=""/>
        <dsp:cNvSpPr/>
      </dsp:nvSpPr>
      <dsp:spPr>
        <a:xfrm rot="5400000">
          <a:off x="-424024" y="435750"/>
          <a:ext cx="2826831" cy="1978782"/>
        </a:xfrm>
        <a:prstGeom prst="chevron">
          <a:avLst/>
        </a:prstGeom>
        <a:gradFill flip="none" rotWithShape="0">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a:ln w="12700" cap="flat" cmpd="sng" algn="ctr">
          <a:solidFill>
            <a:srgbClr val="A5A5A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a:solidFill>
                <a:sysClr val="window" lastClr="FFFFFF"/>
              </a:solidFill>
              <a:latin typeface="Calibri" panose="020F0502020204030204" pitchFamily="34" charset="0"/>
              <a:ea typeface="+mn-ea"/>
              <a:cs typeface="Calibri" panose="020F0502020204030204" pitchFamily="34" charset="0"/>
            </a:rPr>
            <a:t>Step 1</a:t>
          </a:r>
        </a:p>
      </dsp:txBody>
      <dsp:txXfrm rot="-5400000">
        <a:off x="1" y="1001116"/>
        <a:ext cx="1978782" cy="848049"/>
      </dsp:txXfrm>
    </dsp:sp>
    <dsp:sp modelId="{5D37DE6E-709C-46AF-BA87-D8F8A22CD9BE}">
      <dsp:nvSpPr>
        <dsp:cNvPr id="0" name=""/>
        <dsp:cNvSpPr/>
      </dsp:nvSpPr>
      <dsp:spPr>
        <a:xfrm rot="5400000">
          <a:off x="10363532" y="-8373024"/>
          <a:ext cx="1837440" cy="18606940"/>
        </a:xfrm>
        <a:prstGeom prst="round2SameRect">
          <a:avLst/>
        </a:prstGeom>
        <a:solidFill>
          <a:sysClr val="window" lastClr="FFFFFF">
            <a:alpha val="90000"/>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latin typeface="Calibri" panose="020F0502020204030204" pitchFamily="34" charset="0"/>
              <a:cs typeface="Calibri" panose="020F0502020204030204" pitchFamily="34" charset="0"/>
            </a:rPr>
            <a:t>Collect data specific to student's reading as part of the pre-referral (i.e., RTI) process. </a:t>
          </a:r>
          <a:endParaRPr lang="en-US" sz="2800" kern="12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a:p>
          <a:pPr marL="285750" lvl="1" indent="-285750" algn="l" defTabSz="1244600">
            <a:lnSpc>
              <a:spcPct val="90000"/>
            </a:lnSpc>
            <a:spcBef>
              <a:spcPct val="0"/>
            </a:spcBef>
            <a:spcAft>
              <a:spcPct val="15000"/>
            </a:spcAft>
            <a:buChar char="••"/>
          </a:pPr>
          <a:r>
            <a:rPr lang="en-US" sz="2800"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Consider data collected from previous instruction and intervention (through curriculum-based measures), and review information from teacher and parents.</a:t>
          </a:r>
          <a:endParaRPr lang="en-US" sz="2800" kern="12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a:p>
          <a:pPr marL="285750" lvl="1" indent="-285750" algn="l" defTabSz="1244600">
            <a:lnSpc>
              <a:spcPct val="90000"/>
            </a:lnSpc>
            <a:spcBef>
              <a:spcPct val="0"/>
            </a:spcBef>
            <a:spcAft>
              <a:spcPct val="15000"/>
            </a:spcAft>
            <a:buChar char="••"/>
          </a:pPr>
          <a:r>
            <a:rPr lang="en-US" sz="2800"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Refer the student to the eligibility team due to lack of sufficient progress in Tiers 1 and 2.</a:t>
          </a:r>
          <a:endParaRPr lang="en-US" sz="2800" kern="12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sp:txBody>
      <dsp:txXfrm rot="-5400000">
        <a:off x="1978782" y="101422"/>
        <a:ext cx="18517244" cy="1658048"/>
      </dsp:txXfrm>
    </dsp:sp>
    <dsp:sp modelId="{01745B65-2F8D-4F1F-BC14-07FC412CC743}">
      <dsp:nvSpPr>
        <dsp:cNvPr id="0" name=""/>
        <dsp:cNvSpPr/>
      </dsp:nvSpPr>
      <dsp:spPr>
        <a:xfrm rot="5400000">
          <a:off x="-424024" y="3152179"/>
          <a:ext cx="2826831" cy="1978782"/>
        </a:xfrm>
        <a:prstGeom prst="chevron">
          <a:avLst/>
        </a:prstGeom>
        <a:gradFill flip="none" rotWithShape="0">
          <a:gsLst>
            <a:gs pos="0">
              <a:srgbClr val="DA0000">
                <a:shade val="30000"/>
                <a:satMod val="115000"/>
              </a:srgbClr>
            </a:gs>
            <a:gs pos="50000">
              <a:srgbClr val="DA0000">
                <a:shade val="67500"/>
                <a:satMod val="115000"/>
              </a:srgbClr>
            </a:gs>
            <a:gs pos="100000">
              <a:srgbClr val="DA0000">
                <a:shade val="100000"/>
                <a:satMod val="115000"/>
              </a:srgbClr>
            </a:gs>
          </a:gsLst>
          <a:lin ang="2700000" scaled="1"/>
          <a:tileRect/>
        </a:gradFill>
        <a:ln w="12700" cap="flat" cmpd="sng" algn="ctr">
          <a:solidFill>
            <a:srgbClr val="A5A5A5">
              <a:shade val="80000"/>
              <a:hueOff val="0"/>
              <a:satOff val="0"/>
              <a:lumOff val="4773"/>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a:solidFill>
                <a:sysClr val="window" lastClr="FFFFFF"/>
              </a:solidFill>
              <a:latin typeface="Calibri" panose="020F0502020204030204" pitchFamily="34" charset="0"/>
              <a:ea typeface="+mn-ea"/>
              <a:cs typeface="Calibri" panose="020F0502020204030204" pitchFamily="34" charset="0"/>
            </a:rPr>
            <a:t>Step 2</a:t>
          </a:r>
        </a:p>
      </dsp:txBody>
      <dsp:txXfrm rot="-5400000">
        <a:off x="1" y="3717545"/>
        <a:ext cx="1978782" cy="848049"/>
      </dsp:txXfrm>
    </dsp:sp>
    <dsp:sp modelId="{ECB3F640-9A67-4B0F-98D6-7578CCF8E725}">
      <dsp:nvSpPr>
        <dsp:cNvPr id="0" name=""/>
        <dsp:cNvSpPr/>
      </dsp:nvSpPr>
      <dsp:spPr>
        <a:xfrm rot="5400000">
          <a:off x="10363532" y="-5656595"/>
          <a:ext cx="1837440" cy="18606940"/>
        </a:xfrm>
        <a:prstGeom prst="round2SameRect">
          <a:avLst/>
        </a:prstGeom>
        <a:solidFill>
          <a:sysClr val="window" lastClr="FFFFFF">
            <a:alpha val="90000"/>
            <a:hueOff val="0"/>
            <a:satOff val="0"/>
            <a:lumOff val="0"/>
            <a:alphaOff val="0"/>
          </a:sysClr>
        </a:solidFill>
        <a:ln w="12700" cap="flat" cmpd="sng" algn="ctr">
          <a:solidFill>
            <a:srgbClr val="A5A5A5">
              <a:shade val="80000"/>
              <a:hueOff val="0"/>
              <a:satOff val="0"/>
              <a:lumOff val="4773"/>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Assess reading performance through the use of individually administered, norm-referenced tests of achievement and cognitive processing, as well as statewide assessments and curriculum-based measures. </a:t>
          </a:r>
        </a:p>
        <a:p>
          <a:pPr marL="285750" lvl="1" indent="-285750" algn="l" defTabSz="1244600">
            <a:lnSpc>
              <a:spcPct val="90000"/>
            </a:lnSpc>
            <a:spcBef>
              <a:spcPct val="0"/>
            </a:spcBef>
            <a:spcAft>
              <a:spcPct val="15000"/>
            </a:spcAft>
            <a:buChar char="••"/>
          </a:pPr>
          <a:r>
            <a:rPr lang="en-US" sz="2800" kern="12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Determine that the student is not achieving adequately for the child’s age or grade-level standards.</a:t>
          </a:r>
        </a:p>
      </dsp:txBody>
      <dsp:txXfrm rot="-5400000">
        <a:off x="1978782" y="2817851"/>
        <a:ext cx="18517244" cy="1658048"/>
      </dsp:txXfrm>
    </dsp:sp>
    <dsp:sp modelId="{52F296C5-CA5E-47C5-BBC9-61B045BBE344}">
      <dsp:nvSpPr>
        <dsp:cNvPr id="0" name=""/>
        <dsp:cNvSpPr/>
      </dsp:nvSpPr>
      <dsp:spPr>
        <a:xfrm rot="5400000">
          <a:off x="-424024" y="5868608"/>
          <a:ext cx="2826831" cy="1978782"/>
        </a:xfrm>
        <a:prstGeom prst="chevron">
          <a:avLst/>
        </a:prstGeom>
        <a:gradFill flip="none" rotWithShape="0">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a:ln w="12700" cap="flat" cmpd="sng" algn="ctr">
          <a:solidFill>
            <a:srgbClr val="A5A5A5">
              <a:shade val="80000"/>
              <a:hueOff val="0"/>
              <a:satOff val="0"/>
              <a:lumOff val="9546"/>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a:solidFill>
                <a:sysClr val="window" lastClr="FFFFFF"/>
              </a:solidFill>
              <a:latin typeface="Calibri" panose="020F0502020204030204" pitchFamily="34" charset="0"/>
              <a:ea typeface="+mn-ea"/>
              <a:cs typeface="Calibri" panose="020F0502020204030204" pitchFamily="34" charset="0"/>
            </a:rPr>
            <a:t>Step 3</a:t>
          </a:r>
        </a:p>
      </dsp:txBody>
      <dsp:txXfrm rot="-5400000">
        <a:off x="1" y="6433974"/>
        <a:ext cx="1978782" cy="848049"/>
      </dsp:txXfrm>
    </dsp:sp>
    <dsp:sp modelId="{DE12D4AC-B125-4D42-91EA-5EB4AD4B8F69}">
      <dsp:nvSpPr>
        <dsp:cNvPr id="0" name=""/>
        <dsp:cNvSpPr/>
      </dsp:nvSpPr>
      <dsp:spPr>
        <a:xfrm rot="5400000">
          <a:off x="10363532" y="-2940165"/>
          <a:ext cx="1837440" cy="18606940"/>
        </a:xfrm>
        <a:prstGeom prst="round2SameRect">
          <a:avLst/>
        </a:prstGeom>
        <a:solidFill>
          <a:sysClr val="window" lastClr="FFFFFF">
            <a:alpha val="90000"/>
            <a:hueOff val="0"/>
            <a:satOff val="0"/>
            <a:lumOff val="0"/>
            <a:alphaOff val="0"/>
          </a:sysClr>
        </a:solidFill>
        <a:ln w="12700" cap="flat" cmpd="sng" algn="ctr">
          <a:solidFill>
            <a:srgbClr val="A5A5A5">
              <a:shade val="80000"/>
              <a:hueOff val="0"/>
              <a:satOff val="0"/>
              <a:lumOff val="9546"/>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Verify that the student's poor reading performance is not primarily due to factors included in the exclusionary criteria – visual, hearing, or motor disability; intellectual disability; emotional disturbance; cultural factors; environmental or economic disadvantage; limited-English proficiency; or lack of instruction.</a:t>
          </a:r>
        </a:p>
        <a:p>
          <a:pPr marL="285750" lvl="1" indent="-285750" algn="l" defTabSz="1244600">
            <a:lnSpc>
              <a:spcPct val="90000"/>
            </a:lnSpc>
            <a:spcBef>
              <a:spcPct val="0"/>
            </a:spcBef>
            <a:spcAft>
              <a:spcPct val="15000"/>
            </a:spcAft>
            <a:buChar char="••"/>
          </a:pPr>
          <a:r>
            <a:rPr lang="en-US" sz="2800" kern="120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This step requires sufficient assessment or review of records.</a:t>
          </a:r>
        </a:p>
      </dsp:txBody>
      <dsp:txXfrm rot="-5400000">
        <a:off x="1978782" y="5534281"/>
        <a:ext cx="18517244" cy="1658048"/>
      </dsp:txXfrm>
    </dsp:sp>
    <dsp:sp modelId="{F7C8B83C-434D-4D15-8E57-483964C165BA}">
      <dsp:nvSpPr>
        <dsp:cNvPr id="0" name=""/>
        <dsp:cNvSpPr/>
      </dsp:nvSpPr>
      <dsp:spPr>
        <a:xfrm rot="5400000">
          <a:off x="-424024" y="8585038"/>
          <a:ext cx="2826831" cy="1978782"/>
        </a:xfrm>
        <a:prstGeom prst="chevron">
          <a:avLst/>
        </a:prstGeom>
        <a:gradFill flip="none" rotWithShape="0">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a:ln w="12700" cap="flat" cmpd="sng" algn="ctr">
          <a:solidFill>
            <a:srgbClr val="A5A5A5">
              <a:shade val="80000"/>
              <a:hueOff val="0"/>
              <a:satOff val="0"/>
              <a:lumOff val="14319"/>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a:solidFill>
                <a:sysClr val="window" lastClr="FFFFFF"/>
              </a:solidFill>
              <a:latin typeface="Calibri" panose="020F0502020204030204" pitchFamily="34" charset="0"/>
              <a:ea typeface="+mn-ea"/>
              <a:cs typeface="Calibri" panose="020F0502020204030204" pitchFamily="34" charset="0"/>
            </a:rPr>
            <a:t>Step 4</a:t>
          </a:r>
        </a:p>
      </dsp:txBody>
      <dsp:txXfrm rot="-5400000">
        <a:off x="1" y="9150404"/>
        <a:ext cx="1978782" cy="848049"/>
      </dsp:txXfrm>
    </dsp:sp>
    <dsp:sp modelId="{62646F25-B48F-4BAC-87D1-7EAFEC839772}">
      <dsp:nvSpPr>
        <dsp:cNvPr id="0" name=""/>
        <dsp:cNvSpPr/>
      </dsp:nvSpPr>
      <dsp:spPr>
        <a:xfrm rot="5400000">
          <a:off x="10363532" y="-223736"/>
          <a:ext cx="1837440" cy="18606940"/>
        </a:xfrm>
        <a:prstGeom prst="round2SameRect">
          <a:avLst/>
        </a:prstGeom>
        <a:solidFill>
          <a:sysClr val="window" lastClr="FFFFFF">
            <a:alpha val="90000"/>
            <a:hueOff val="0"/>
            <a:satOff val="0"/>
            <a:lumOff val="0"/>
            <a:alphaOff val="0"/>
          </a:sysClr>
        </a:solidFill>
        <a:ln w="12700" cap="flat" cmpd="sng" algn="ctr">
          <a:solidFill>
            <a:srgbClr val="A5A5A5">
              <a:shade val="80000"/>
              <a:hueOff val="0"/>
              <a:satOff val="0"/>
              <a:lumOff val="1431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Consider assessing cognitive processing to determine whether there are weaknesses in any specific area associated with reading.</a:t>
          </a:r>
        </a:p>
        <a:p>
          <a:pPr marL="285750" lvl="1" indent="-285750" algn="l" defTabSz="1244600">
            <a:lnSpc>
              <a:spcPct val="90000"/>
            </a:lnSpc>
            <a:spcBef>
              <a:spcPct val="0"/>
            </a:spcBef>
            <a:spcAft>
              <a:spcPct val="15000"/>
            </a:spcAft>
            <a:buChar char="••"/>
          </a:pPr>
          <a:r>
            <a:rPr lang="en-US" sz="2800" kern="12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Specific cognitive processes linked to reading include phonological processing, orthographic awareness, rapid naming, processing speed, and working memory.</a:t>
          </a:r>
        </a:p>
        <a:p>
          <a:pPr marL="285750" lvl="1" indent="-285750" algn="l" defTabSz="1244600">
            <a:lnSpc>
              <a:spcPct val="90000"/>
            </a:lnSpc>
            <a:spcBef>
              <a:spcPct val="0"/>
            </a:spcBef>
            <a:spcAft>
              <a:spcPct val="15000"/>
            </a:spcAft>
            <a:buChar char="••"/>
          </a:pPr>
          <a:r>
            <a:rPr lang="en-US" sz="2800" kern="120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Rule-out attention issues that may be caused by deficits in executive functioning.</a:t>
          </a:r>
        </a:p>
      </dsp:txBody>
      <dsp:txXfrm rot="-5400000">
        <a:off x="1978782" y="8250710"/>
        <a:ext cx="18517244" cy="1658048"/>
      </dsp:txXfrm>
    </dsp:sp>
    <dsp:sp modelId="{81DAE6A1-3F24-4CD5-A8EB-C19BFD9BF6CE}">
      <dsp:nvSpPr>
        <dsp:cNvPr id="0" name=""/>
        <dsp:cNvSpPr/>
      </dsp:nvSpPr>
      <dsp:spPr>
        <a:xfrm rot="5400000">
          <a:off x="-424024" y="11301467"/>
          <a:ext cx="2826831" cy="1978782"/>
        </a:xfrm>
        <a:prstGeom prst="chevron">
          <a:avLst/>
        </a:prstGeom>
        <a:gradFill flip="none" rotWithShape="0">
          <a:gsLst>
            <a:gs pos="0">
              <a:srgbClr val="C00000">
                <a:shade val="30000"/>
                <a:satMod val="115000"/>
              </a:srgbClr>
            </a:gs>
            <a:gs pos="50000">
              <a:srgbClr val="C00000">
                <a:shade val="67500"/>
                <a:satMod val="115000"/>
              </a:srgbClr>
            </a:gs>
            <a:gs pos="100000">
              <a:srgbClr val="C00000">
                <a:shade val="100000"/>
                <a:satMod val="115000"/>
              </a:srgbClr>
            </a:gs>
          </a:gsLst>
          <a:lin ang="8100000" scaled="1"/>
          <a:tileRect/>
        </a:gradFill>
        <a:ln w="12700" cap="flat" cmpd="sng" algn="ctr">
          <a:solidFill>
            <a:srgbClr val="A5A5A5">
              <a:shade val="80000"/>
              <a:hueOff val="0"/>
              <a:satOff val="0"/>
              <a:lumOff val="19092"/>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a:solidFill>
                <a:sysClr val="window" lastClr="FFFFFF"/>
              </a:solidFill>
              <a:latin typeface="Calibri" panose="020F0502020204030204" pitchFamily="34" charset="0"/>
              <a:ea typeface="+mn-ea"/>
              <a:cs typeface="Calibri" panose="020F0502020204030204" pitchFamily="34" charset="0"/>
            </a:rPr>
            <a:t>Step 5</a:t>
          </a:r>
        </a:p>
      </dsp:txBody>
      <dsp:txXfrm rot="-5400000">
        <a:off x="1" y="11866833"/>
        <a:ext cx="1978782" cy="848049"/>
      </dsp:txXfrm>
    </dsp:sp>
    <dsp:sp modelId="{31348C8D-612A-4E4F-B86E-D3AD90C42B6B}">
      <dsp:nvSpPr>
        <dsp:cNvPr id="0" name=""/>
        <dsp:cNvSpPr/>
      </dsp:nvSpPr>
      <dsp:spPr>
        <a:xfrm rot="5400000">
          <a:off x="10363532" y="2492692"/>
          <a:ext cx="1837440" cy="18606940"/>
        </a:xfrm>
        <a:prstGeom prst="round2SameRect">
          <a:avLst/>
        </a:prstGeom>
        <a:solidFill>
          <a:sysClr val="window" lastClr="FFFFFF">
            <a:alpha val="90000"/>
            <a:hueOff val="0"/>
            <a:satOff val="0"/>
            <a:lumOff val="0"/>
            <a:alphaOff val="0"/>
          </a:sysClr>
        </a:solidFill>
        <a:ln w="12700" cap="flat" cmpd="sng" algn="ctr">
          <a:solidFill>
            <a:srgbClr val="A5A5A5">
              <a:shade val="80000"/>
              <a:hueOff val="0"/>
              <a:satOff val="0"/>
              <a:lumOff val="19092"/>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Provide evidence that the impact of the reading disability is of such magnitude that the student needs special education and that the student’s learning difficulties require specially designed instruction (in accordance with IDEA, 2004).</a:t>
          </a:r>
        </a:p>
      </dsp:txBody>
      <dsp:txXfrm rot="-5400000">
        <a:off x="1978782" y="10967138"/>
        <a:ext cx="18517244" cy="165804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5293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82250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p>
            <a:r>
              <a:t>Title Text</a:t>
            </a:r>
          </a:p>
        </p:txBody>
      </p:sp>
      <p:sp>
        <p:nvSpPr>
          <p:cNvPr id="12" name="Shape 12"/>
          <p:cNvSpPr>
            <a:spLocks noGrp="1"/>
          </p:cNvSpPr>
          <p:nvPr>
            <p:ph type="body" sz="quarter"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Shape 20"/>
          <p:cNvSpPr>
            <a:spLocks noGrp="1"/>
          </p:cNvSpPr>
          <p:nvPr>
            <p:ph type="pic" sz="quarter" idx="13"/>
          </p:nvPr>
        </p:nvSpPr>
        <p:spPr>
          <a:xfrm>
            <a:off x="7028408" y="2384226"/>
            <a:ext cx="10313791" cy="6241853"/>
          </a:xfrm>
          <a:prstGeom prst="rect">
            <a:avLst/>
          </a:prstGeom>
        </p:spPr>
        <p:txBody>
          <a:bodyPr lIns="91439" tIns="45719" rIns="91439" bIns="45719">
            <a:noAutofit/>
          </a:bodyPr>
          <a:lstStyle/>
          <a:p>
            <a:endParaRPr/>
          </a:p>
        </p:txBody>
      </p:sp>
      <p:sp>
        <p:nvSpPr>
          <p:cNvPr id="21" name="Shape 21"/>
          <p:cNvSpPr>
            <a:spLocks noGrp="1"/>
          </p:cNvSpPr>
          <p:nvPr>
            <p:ph type="title"/>
          </p:nvPr>
        </p:nvSpPr>
        <p:spPr>
          <a:xfrm>
            <a:off x="6673453" y="8800207"/>
            <a:ext cx="11037095" cy="1500188"/>
          </a:xfrm>
          <a:prstGeom prst="rect">
            <a:avLst/>
          </a:prstGeom>
        </p:spPr>
        <p:txBody>
          <a:bodyPr/>
          <a:lstStyle/>
          <a:p>
            <a:r>
              <a:t>Title Text</a:t>
            </a:r>
          </a:p>
        </p:txBody>
      </p:sp>
      <p:sp>
        <p:nvSpPr>
          <p:cNvPr id="22" name="Shape 22"/>
          <p:cNvSpPr>
            <a:spLocks noGrp="1"/>
          </p:cNvSpPr>
          <p:nvPr>
            <p:ph type="body" sz="quarter" idx="1"/>
          </p:nvPr>
        </p:nvSpPr>
        <p:spPr>
          <a:xfrm>
            <a:off x="6673453" y="10353972"/>
            <a:ext cx="11037095" cy="1192115"/>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3" name="Shape 23"/>
          <p:cNvSpPr>
            <a:spLocks noGrp="1"/>
          </p:cNvSpPr>
          <p:nvPr>
            <p:ph type="sldNum" sz="quarter" idx="2"/>
          </p:nvPr>
        </p:nvSpPr>
        <p:spPr>
          <a:xfrm>
            <a:off x="11970028" y="11465718"/>
            <a:ext cx="430550" cy="437357"/>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Shape 38"/>
          <p:cNvSpPr>
            <a:spLocks noGrp="1"/>
          </p:cNvSpPr>
          <p:nvPr>
            <p:ph type="pic" sz="quarter" idx="13"/>
          </p:nvPr>
        </p:nvSpPr>
        <p:spPr>
          <a:xfrm>
            <a:off x="12419707" y="2384226"/>
            <a:ext cx="5625704" cy="8679658"/>
          </a:xfrm>
          <a:prstGeom prst="rect">
            <a:avLst/>
          </a:prstGeom>
        </p:spPr>
        <p:txBody>
          <a:bodyPr lIns="91439" tIns="45719" rIns="91439" bIns="45719">
            <a:noAutofit/>
          </a:bodyPr>
          <a:lstStyle/>
          <a:p>
            <a:endParaRPr/>
          </a:p>
        </p:txBody>
      </p:sp>
      <p:sp>
        <p:nvSpPr>
          <p:cNvPr id="39" name="Shape 39"/>
          <p:cNvSpPr>
            <a:spLocks noGrp="1"/>
          </p:cNvSpPr>
          <p:nvPr>
            <p:ph type="title"/>
          </p:nvPr>
        </p:nvSpPr>
        <p:spPr>
          <a:xfrm>
            <a:off x="6338589" y="2384226"/>
            <a:ext cx="5625704" cy="4205884"/>
          </a:xfrm>
          <a:prstGeom prst="rect">
            <a:avLst/>
          </a:prstGeom>
        </p:spPr>
        <p:txBody>
          <a:bodyPr/>
          <a:lstStyle>
            <a:lvl1pPr>
              <a:defRPr sz="8000"/>
            </a:lvl1pPr>
          </a:lstStyle>
          <a:p>
            <a:r>
              <a:t>Title Text</a:t>
            </a:r>
          </a:p>
        </p:txBody>
      </p:sp>
      <p:sp>
        <p:nvSpPr>
          <p:cNvPr id="40" name="Shape 40"/>
          <p:cNvSpPr>
            <a:spLocks noGrp="1"/>
          </p:cNvSpPr>
          <p:nvPr>
            <p:ph type="body" sz="quarter" idx="1"/>
          </p:nvPr>
        </p:nvSpPr>
        <p:spPr>
          <a:xfrm>
            <a:off x="6338589" y="6737449"/>
            <a:ext cx="5625704" cy="4326435"/>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xfrm>
            <a:off x="6338589" y="2183308"/>
            <a:ext cx="11706822" cy="2277071"/>
          </a:xfrm>
          <a:prstGeom prst="rect">
            <a:avLst/>
          </a:prstGeom>
        </p:spPr>
        <p:txBody>
          <a:bodyPr anchor="ctr"/>
          <a:lstStyle/>
          <a:p>
            <a:r>
              <a:t>Title Text</a:t>
            </a:r>
          </a:p>
        </p:txBody>
      </p:sp>
      <p:sp>
        <p:nvSpPr>
          <p:cNvPr id="49" name="Shape 4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xfrm>
            <a:off x="6338589" y="2183308"/>
            <a:ext cx="11706822" cy="2277071"/>
          </a:xfrm>
          <a:prstGeom prst="rect">
            <a:avLst/>
          </a:prstGeom>
        </p:spPr>
        <p:txBody>
          <a:bodyPr anchor="ctr"/>
          <a:lstStyle/>
          <a:p>
            <a:r>
              <a:t>Title Text</a:t>
            </a:r>
          </a:p>
        </p:txBody>
      </p:sp>
      <p:sp>
        <p:nvSpPr>
          <p:cNvPr id="57" name="Shape 57"/>
          <p:cNvSpPr>
            <a:spLocks noGrp="1"/>
          </p:cNvSpPr>
          <p:nvPr>
            <p:ph type="body" sz="half" idx="1"/>
          </p:nvPr>
        </p:nvSpPr>
        <p:spPr>
          <a:xfrm>
            <a:off x="6338589" y="4460378"/>
            <a:ext cx="11706822" cy="6630294"/>
          </a:xfrm>
          <a:prstGeom prst="rect">
            <a:avLst/>
          </a:prstGeom>
        </p:spPr>
        <p:txBody>
          <a:bodyPr anchor="ctr"/>
          <a:lstStyle>
            <a:lvl1pPr marL="567972" indent="-567972" algn="l">
              <a:spcBef>
                <a:spcPts val="5900"/>
              </a:spcBef>
              <a:buSzPct val="75000"/>
              <a:buChar char="•"/>
              <a:defRPr sz="4600"/>
            </a:lvl1pPr>
            <a:lvl2pPr marL="1012472" indent="-567972" algn="l">
              <a:spcBef>
                <a:spcPts val="5900"/>
              </a:spcBef>
              <a:buSzPct val="75000"/>
              <a:buChar char="•"/>
              <a:defRPr sz="4600"/>
            </a:lvl2pPr>
            <a:lvl3pPr marL="1456972" indent="-567972" algn="l">
              <a:spcBef>
                <a:spcPts val="5900"/>
              </a:spcBef>
              <a:buSzPct val="75000"/>
              <a:buChar char="•"/>
              <a:defRPr sz="4600"/>
            </a:lvl3pPr>
            <a:lvl4pPr marL="1901472" indent="-567972" algn="l">
              <a:spcBef>
                <a:spcPts val="5900"/>
              </a:spcBef>
              <a:buSzPct val="75000"/>
              <a:buChar char="•"/>
              <a:defRPr sz="4600"/>
            </a:lvl4pPr>
            <a:lvl5pPr marL="2345972" indent="-567972" algn="l">
              <a:spcBef>
                <a:spcPts val="5900"/>
              </a:spcBef>
              <a:buSzPct val="75000"/>
              <a:buChar char="•"/>
              <a:defRPr sz="4600"/>
            </a:lvl5p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hape 65"/>
          <p:cNvSpPr>
            <a:spLocks noGrp="1"/>
          </p:cNvSpPr>
          <p:nvPr>
            <p:ph type="pic" sz="quarter" idx="13"/>
          </p:nvPr>
        </p:nvSpPr>
        <p:spPr>
          <a:xfrm>
            <a:off x="12419707" y="4460378"/>
            <a:ext cx="5625704" cy="6630294"/>
          </a:xfrm>
          <a:prstGeom prst="rect">
            <a:avLst/>
          </a:prstGeom>
        </p:spPr>
        <p:txBody>
          <a:bodyPr lIns="91439" tIns="45719" rIns="91439" bIns="45719">
            <a:noAutofit/>
          </a:bodyPr>
          <a:lstStyle/>
          <a:p>
            <a:endParaRPr/>
          </a:p>
        </p:txBody>
      </p:sp>
      <p:sp>
        <p:nvSpPr>
          <p:cNvPr id="66" name="Shape 66"/>
          <p:cNvSpPr>
            <a:spLocks noGrp="1"/>
          </p:cNvSpPr>
          <p:nvPr>
            <p:ph type="title"/>
          </p:nvPr>
        </p:nvSpPr>
        <p:spPr>
          <a:xfrm>
            <a:off x="6338589" y="2183308"/>
            <a:ext cx="11706822" cy="2277071"/>
          </a:xfrm>
          <a:prstGeom prst="rect">
            <a:avLst/>
          </a:prstGeom>
        </p:spPr>
        <p:txBody>
          <a:bodyPr anchor="ctr"/>
          <a:lstStyle/>
          <a:p>
            <a:r>
              <a:t>Title Text</a:t>
            </a:r>
          </a:p>
        </p:txBody>
      </p:sp>
      <p:sp>
        <p:nvSpPr>
          <p:cNvPr id="67" name="Shape 67"/>
          <p:cNvSpPr>
            <a:spLocks noGrp="1"/>
          </p:cNvSpPr>
          <p:nvPr>
            <p:ph type="body" sz="quarter" idx="1"/>
          </p:nvPr>
        </p:nvSpPr>
        <p:spPr>
          <a:xfrm>
            <a:off x="6338589" y="4460378"/>
            <a:ext cx="5625704" cy="6630294"/>
          </a:xfrm>
          <a:prstGeom prst="rect">
            <a:avLst/>
          </a:prstGeom>
        </p:spPr>
        <p:txBody>
          <a:bodyPr anchor="ctr"/>
          <a:lstStyle>
            <a:lvl1pPr marL="440871" indent="-440871" algn="l">
              <a:spcBef>
                <a:spcPts val="4500"/>
              </a:spcBef>
              <a:buSzPct val="75000"/>
              <a:buChar char="•"/>
              <a:defRPr sz="3600"/>
            </a:lvl1pPr>
            <a:lvl2pPr marL="783771" indent="-440871" algn="l">
              <a:spcBef>
                <a:spcPts val="4500"/>
              </a:spcBef>
              <a:buSzPct val="75000"/>
              <a:buChar char="•"/>
              <a:defRPr sz="3600"/>
            </a:lvl2pPr>
            <a:lvl3pPr marL="1126671" indent="-440871" algn="l">
              <a:spcBef>
                <a:spcPts val="4500"/>
              </a:spcBef>
              <a:buSzPct val="75000"/>
              <a:buChar char="•"/>
              <a:defRPr sz="3600"/>
            </a:lvl3pPr>
            <a:lvl4pPr marL="1469571" indent="-440871" algn="l">
              <a:spcBef>
                <a:spcPts val="4500"/>
              </a:spcBef>
              <a:buSzPct val="75000"/>
              <a:buChar char="•"/>
              <a:defRPr sz="3600"/>
            </a:lvl4pPr>
            <a:lvl5pPr marL="1812471" indent="-440871" algn="l">
              <a:spcBef>
                <a:spcPts val="4500"/>
              </a:spcBef>
              <a:buSzPct val="75000"/>
              <a:buChar char="•"/>
              <a:defRPr sz="3600"/>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Shape 75"/>
          <p:cNvSpPr>
            <a:spLocks noGrp="1"/>
          </p:cNvSpPr>
          <p:nvPr>
            <p:ph type="body" sz="half" idx="1"/>
          </p:nvPr>
        </p:nvSpPr>
        <p:spPr>
          <a:xfrm>
            <a:off x="6338589" y="3053952"/>
            <a:ext cx="11706822" cy="7608096"/>
          </a:xfrm>
          <a:prstGeom prst="rect">
            <a:avLst/>
          </a:prstGeom>
        </p:spPr>
        <p:txBody>
          <a:bodyPr anchor="ctr"/>
          <a:lstStyle>
            <a:lvl1pPr marL="567972" indent="-567972" algn="l">
              <a:spcBef>
                <a:spcPts val="5900"/>
              </a:spcBef>
              <a:buSzPct val="75000"/>
              <a:buChar char="•"/>
              <a:defRPr sz="4600"/>
            </a:lvl1pPr>
            <a:lvl2pPr marL="1012472" indent="-567972" algn="l">
              <a:spcBef>
                <a:spcPts val="5900"/>
              </a:spcBef>
              <a:buSzPct val="75000"/>
              <a:buChar char="•"/>
              <a:defRPr sz="4600"/>
            </a:lvl2pPr>
            <a:lvl3pPr marL="1456972" indent="-567972" algn="l">
              <a:spcBef>
                <a:spcPts val="5900"/>
              </a:spcBef>
              <a:buSzPct val="75000"/>
              <a:buChar char="•"/>
              <a:defRPr sz="4600"/>
            </a:lvl3pPr>
            <a:lvl4pPr marL="1901472" indent="-567972" algn="l">
              <a:spcBef>
                <a:spcPts val="5900"/>
              </a:spcBef>
              <a:buSzPct val="75000"/>
              <a:buChar char="•"/>
              <a:defRPr sz="4600"/>
            </a:lvl4pPr>
            <a:lvl5pPr marL="2345972" indent="-567972" algn="l">
              <a:spcBef>
                <a:spcPts val="5900"/>
              </a:spcBef>
              <a:buSzPct val="75000"/>
              <a:buChar char="•"/>
              <a:defRPr sz="4600"/>
            </a:lvl5pPr>
          </a:lstStyle>
          <a:p>
            <a:r>
              <a:t>Body Level One</a:t>
            </a:r>
          </a:p>
          <a:p>
            <a:pPr lvl="1"/>
            <a:r>
              <a:t>Body Level Two</a:t>
            </a:r>
          </a:p>
          <a:p>
            <a:pPr lvl="2"/>
            <a:r>
              <a:t>Body Level Three</a:t>
            </a:r>
          </a:p>
          <a:p>
            <a:pPr lvl="3"/>
            <a:r>
              <a:t>Body Level Four</a:t>
            </a:r>
          </a:p>
          <a:p>
            <a:pPr lvl="4"/>
            <a:r>
              <a:t>Body Level Five</a:t>
            </a:r>
          </a:p>
        </p:txBody>
      </p:sp>
      <p:sp>
        <p:nvSpPr>
          <p:cNvPr id="76" name="Shape 7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12419707" y="7085706"/>
            <a:ext cx="5625704" cy="3978178"/>
          </a:xfrm>
          <a:prstGeom prst="rect">
            <a:avLst/>
          </a:prstGeom>
        </p:spPr>
        <p:txBody>
          <a:bodyPr lIns="91439" tIns="45719" rIns="91439" bIns="45719">
            <a:noAutofit/>
          </a:bodyPr>
          <a:lstStyle/>
          <a:p>
            <a:endParaRPr/>
          </a:p>
        </p:txBody>
      </p:sp>
      <p:sp>
        <p:nvSpPr>
          <p:cNvPr id="84" name="Shape 84"/>
          <p:cNvSpPr>
            <a:spLocks noGrp="1"/>
          </p:cNvSpPr>
          <p:nvPr>
            <p:ph type="pic" sz="quarter" idx="14"/>
          </p:nvPr>
        </p:nvSpPr>
        <p:spPr>
          <a:xfrm>
            <a:off x="12426265" y="2652116"/>
            <a:ext cx="5625704" cy="3978178"/>
          </a:xfrm>
          <a:prstGeom prst="rect">
            <a:avLst/>
          </a:prstGeom>
        </p:spPr>
        <p:txBody>
          <a:bodyPr lIns="91439" tIns="45719" rIns="91439" bIns="45719">
            <a:noAutofit/>
          </a:bodyPr>
          <a:lstStyle/>
          <a:p>
            <a:endParaRPr/>
          </a:p>
        </p:txBody>
      </p:sp>
      <p:sp>
        <p:nvSpPr>
          <p:cNvPr id="85" name="Shape 85"/>
          <p:cNvSpPr>
            <a:spLocks noGrp="1"/>
          </p:cNvSpPr>
          <p:nvPr>
            <p:ph type="pic" sz="quarter" idx="15"/>
          </p:nvPr>
        </p:nvSpPr>
        <p:spPr>
          <a:xfrm>
            <a:off x="6338589" y="2652116"/>
            <a:ext cx="5625704" cy="8411768"/>
          </a:xfrm>
          <a:prstGeom prst="rect">
            <a:avLst/>
          </a:prstGeom>
        </p:spPr>
        <p:txBody>
          <a:bodyPr lIns="91439" tIns="45719" rIns="91439" bIns="45719">
            <a:noAutofit/>
          </a:bodyPr>
          <a:lstStyle/>
          <a:p>
            <a:endParaRPr/>
          </a:p>
        </p:txBody>
      </p:sp>
      <p:sp>
        <p:nvSpPr>
          <p:cNvPr id="86" name="Shape 8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6673453" y="8425160"/>
            <a:ext cx="11037095" cy="564357"/>
          </a:xfrm>
          <a:prstGeom prst="rect">
            <a:avLst/>
          </a:prstGeom>
        </p:spPr>
        <p:txBody>
          <a:bodyPr>
            <a:spAutoFit/>
          </a:bodyPr>
          <a:lstStyle>
            <a:lvl1pPr>
              <a:defRPr sz="3000"/>
            </a:lvl1pPr>
          </a:lstStyle>
          <a:p>
            <a:r>
              <a:t>–Johnny Appleseed</a:t>
            </a:r>
          </a:p>
        </p:txBody>
      </p:sp>
      <p:sp>
        <p:nvSpPr>
          <p:cNvPr id="94" name="Shape 94"/>
          <p:cNvSpPr>
            <a:spLocks noGrp="1"/>
          </p:cNvSpPr>
          <p:nvPr>
            <p:ph type="body" sz="quarter" idx="14"/>
          </p:nvPr>
        </p:nvSpPr>
        <p:spPr>
          <a:xfrm>
            <a:off x="6673453" y="6142136"/>
            <a:ext cx="11037095" cy="869157"/>
          </a:xfrm>
          <a:prstGeom prst="rect">
            <a:avLst/>
          </a:prstGeom>
        </p:spPr>
        <p:txBody>
          <a:bodyPr anchor="ctr">
            <a:spAutoFit/>
          </a:bodyPr>
          <a:lstStyle>
            <a:lvl1pPr>
              <a:defRPr sz="5000"/>
            </a:lvl1pPr>
          </a:lstStyle>
          <a:p>
            <a:r>
              <a:t>“Type a quote here.” </a:t>
            </a:r>
          </a:p>
        </p:txBody>
      </p:sp>
      <p:sp>
        <p:nvSpPr>
          <p:cNvPr id="95" name="Shape 9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5333999" y="1714499"/>
            <a:ext cx="13716001" cy="10287002"/>
          </a:xfrm>
          <a:prstGeom prst="rect">
            <a:avLst/>
          </a:prstGeom>
        </p:spPr>
        <p:txBody>
          <a:bodyPr lIns="91439" tIns="45719" rIns="91439" bIns="45719">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673453" y="3442394"/>
            <a:ext cx="11037095" cy="3482579"/>
          </a:xfrm>
          <a:prstGeom prst="rect">
            <a:avLst/>
          </a:prstGeom>
          <a:ln w="3175">
            <a:miter lim="400000"/>
          </a:ln>
          <a:extLst>
            <a:ext uri="{C572A759-6A51-4108-AA02-DFA0A04FC94B}">
              <ma14:wrappingTextBoxFlag xmlns:ma14="http://schemas.microsoft.com/office/mac/drawingml/2011/main" xmlns="" val="1"/>
            </a:ext>
          </a:extLst>
        </p:spPr>
        <p:txBody>
          <a:bodyPr lIns="53578" tIns="53578" rIns="53578" bIns="53578" anchor="b">
            <a:normAutofit/>
          </a:bodyPr>
          <a:lstStyle/>
          <a:p>
            <a:r>
              <a:t>Title Text</a:t>
            </a:r>
          </a:p>
        </p:txBody>
      </p:sp>
      <p:sp>
        <p:nvSpPr>
          <p:cNvPr id="3" name="Shape 3"/>
          <p:cNvSpPr>
            <a:spLocks noGrp="1"/>
          </p:cNvSpPr>
          <p:nvPr>
            <p:ph type="body" idx="1"/>
          </p:nvPr>
        </p:nvSpPr>
        <p:spPr>
          <a:xfrm>
            <a:off x="6673453" y="7018734"/>
            <a:ext cx="11037095" cy="1192114"/>
          </a:xfrm>
          <a:prstGeom prst="rect">
            <a:avLst/>
          </a:prstGeom>
          <a:ln w="3175">
            <a:miter lim="400000"/>
          </a:ln>
          <a:extLst>
            <a:ext uri="{C572A759-6A51-4108-AA02-DFA0A04FC94B}">
              <ma14:wrappingTextBoxFlag xmlns:ma14="http://schemas.microsoft.com/office/mac/drawingml/2011/main" xmlns="" val="1"/>
            </a:ext>
          </a:extLst>
        </p:spPr>
        <p:txBody>
          <a:bodyPr lIns="53578" tIns="53578" rIns="53578" bIns="53578">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11970028" y="11472416"/>
            <a:ext cx="430550" cy="437357"/>
          </a:xfrm>
          <a:prstGeom prst="rect">
            <a:avLst/>
          </a:prstGeom>
          <a:ln w="3175">
            <a:miter lim="400000"/>
          </a:ln>
        </p:spPr>
        <p:txBody>
          <a:bodyPr wrap="none" lIns="53578" tIns="53578" rIns="53578" bIns="53578">
            <a:spAutoFit/>
          </a:bodyPr>
          <a:lstStyle>
            <a:lvl1pPr>
              <a:defRPr sz="22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txStyles>
    <p:titleStyle>
      <a:lvl1pPr marL="0" marR="0" indent="0" algn="ctr" defTabSz="821531" rtl="0" latinLnBrk="0">
        <a:lnSpc>
          <a:spcPct val="100000"/>
        </a:lnSpc>
        <a:spcBef>
          <a:spcPts val="0"/>
        </a:spcBef>
        <a:spcAft>
          <a:spcPts val="0"/>
        </a:spcAft>
        <a:buClrTx/>
        <a:buSzTx/>
        <a:buFontTx/>
        <a:buNone/>
        <a:tabLst/>
        <a:defRPr sz="10800" b="0" i="0" u="none" strike="noStrike" cap="none" spc="0" baseline="0">
          <a:ln>
            <a:noFill/>
          </a:ln>
          <a:solidFill>
            <a:srgbClr val="000000"/>
          </a:solidFill>
          <a:uFillTx/>
          <a:latin typeface="+mn-lt"/>
          <a:ea typeface="+mn-ea"/>
          <a:cs typeface="+mn-cs"/>
          <a:sym typeface="Helvetica Light"/>
        </a:defRPr>
      </a:lvl1pPr>
      <a:lvl2pPr marL="0" marR="0" indent="228600" algn="ctr" defTabSz="821531" rtl="0" latinLnBrk="0">
        <a:lnSpc>
          <a:spcPct val="100000"/>
        </a:lnSpc>
        <a:spcBef>
          <a:spcPts val="0"/>
        </a:spcBef>
        <a:spcAft>
          <a:spcPts val="0"/>
        </a:spcAft>
        <a:buClrTx/>
        <a:buSzTx/>
        <a:buFontTx/>
        <a:buNone/>
        <a:tabLst/>
        <a:defRPr sz="10800" b="0" i="0" u="none" strike="noStrike" cap="none" spc="0" baseline="0">
          <a:ln>
            <a:noFill/>
          </a:ln>
          <a:solidFill>
            <a:srgbClr val="000000"/>
          </a:solidFill>
          <a:uFillTx/>
          <a:latin typeface="+mn-lt"/>
          <a:ea typeface="+mn-ea"/>
          <a:cs typeface="+mn-cs"/>
          <a:sym typeface="Helvetica Light"/>
        </a:defRPr>
      </a:lvl2pPr>
      <a:lvl3pPr marL="0" marR="0" indent="457200" algn="ctr" defTabSz="821531" rtl="0" latinLnBrk="0">
        <a:lnSpc>
          <a:spcPct val="100000"/>
        </a:lnSpc>
        <a:spcBef>
          <a:spcPts val="0"/>
        </a:spcBef>
        <a:spcAft>
          <a:spcPts val="0"/>
        </a:spcAft>
        <a:buClrTx/>
        <a:buSzTx/>
        <a:buFontTx/>
        <a:buNone/>
        <a:tabLst/>
        <a:defRPr sz="10800" b="0" i="0" u="none" strike="noStrike" cap="none" spc="0" baseline="0">
          <a:ln>
            <a:noFill/>
          </a:ln>
          <a:solidFill>
            <a:srgbClr val="000000"/>
          </a:solidFill>
          <a:uFillTx/>
          <a:latin typeface="+mn-lt"/>
          <a:ea typeface="+mn-ea"/>
          <a:cs typeface="+mn-cs"/>
          <a:sym typeface="Helvetica Light"/>
        </a:defRPr>
      </a:lvl3pPr>
      <a:lvl4pPr marL="0" marR="0" indent="685800" algn="ctr" defTabSz="821531" rtl="0" latinLnBrk="0">
        <a:lnSpc>
          <a:spcPct val="100000"/>
        </a:lnSpc>
        <a:spcBef>
          <a:spcPts val="0"/>
        </a:spcBef>
        <a:spcAft>
          <a:spcPts val="0"/>
        </a:spcAft>
        <a:buClrTx/>
        <a:buSzTx/>
        <a:buFontTx/>
        <a:buNone/>
        <a:tabLst/>
        <a:defRPr sz="10800" b="0" i="0" u="none" strike="noStrike" cap="none" spc="0" baseline="0">
          <a:ln>
            <a:noFill/>
          </a:ln>
          <a:solidFill>
            <a:srgbClr val="000000"/>
          </a:solidFill>
          <a:uFillTx/>
          <a:latin typeface="+mn-lt"/>
          <a:ea typeface="+mn-ea"/>
          <a:cs typeface="+mn-cs"/>
          <a:sym typeface="Helvetica Light"/>
        </a:defRPr>
      </a:lvl4pPr>
      <a:lvl5pPr marL="0" marR="0" indent="914400" algn="ctr" defTabSz="821531" rtl="0" latinLnBrk="0">
        <a:lnSpc>
          <a:spcPct val="100000"/>
        </a:lnSpc>
        <a:spcBef>
          <a:spcPts val="0"/>
        </a:spcBef>
        <a:spcAft>
          <a:spcPts val="0"/>
        </a:spcAft>
        <a:buClrTx/>
        <a:buSzTx/>
        <a:buFontTx/>
        <a:buNone/>
        <a:tabLst/>
        <a:defRPr sz="10800" b="0" i="0" u="none" strike="noStrike" cap="none" spc="0" baseline="0">
          <a:ln>
            <a:noFill/>
          </a:ln>
          <a:solidFill>
            <a:srgbClr val="000000"/>
          </a:solidFill>
          <a:uFillTx/>
          <a:latin typeface="+mn-lt"/>
          <a:ea typeface="+mn-ea"/>
          <a:cs typeface="+mn-cs"/>
          <a:sym typeface="Helvetica Light"/>
        </a:defRPr>
      </a:lvl5pPr>
      <a:lvl6pPr marL="0" marR="0" indent="1143000" algn="ctr" defTabSz="821531" rtl="0" latinLnBrk="0">
        <a:lnSpc>
          <a:spcPct val="100000"/>
        </a:lnSpc>
        <a:spcBef>
          <a:spcPts val="0"/>
        </a:spcBef>
        <a:spcAft>
          <a:spcPts val="0"/>
        </a:spcAft>
        <a:buClrTx/>
        <a:buSzTx/>
        <a:buFontTx/>
        <a:buNone/>
        <a:tabLst/>
        <a:defRPr sz="10800" b="0" i="0" u="none" strike="noStrike" cap="none" spc="0" baseline="0">
          <a:ln>
            <a:noFill/>
          </a:ln>
          <a:solidFill>
            <a:srgbClr val="000000"/>
          </a:solidFill>
          <a:uFillTx/>
          <a:latin typeface="+mn-lt"/>
          <a:ea typeface="+mn-ea"/>
          <a:cs typeface="+mn-cs"/>
          <a:sym typeface="Helvetica Light"/>
        </a:defRPr>
      </a:lvl6pPr>
      <a:lvl7pPr marL="0" marR="0" indent="1371600" algn="ctr" defTabSz="821531" rtl="0" latinLnBrk="0">
        <a:lnSpc>
          <a:spcPct val="100000"/>
        </a:lnSpc>
        <a:spcBef>
          <a:spcPts val="0"/>
        </a:spcBef>
        <a:spcAft>
          <a:spcPts val="0"/>
        </a:spcAft>
        <a:buClrTx/>
        <a:buSzTx/>
        <a:buFontTx/>
        <a:buNone/>
        <a:tabLst/>
        <a:defRPr sz="10800" b="0" i="0" u="none" strike="noStrike" cap="none" spc="0" baseline="0">
          <a:ln>
            <a:noFill/>
          </a:ln>
          <a:solidFill>
            <a:srgbClr val="000000"/>
          </a:solidFill>
          <a:uFillTx/>
          <a:latin typeface="+mn-lt"/>
          <a:ea typeface="+mn-ea"/>
          <a:cs typeface="+mn-cs"/>
          <a:sym typeface="Helvetica Light"/>
        </a:defRPr>
      </a:lvl7pPr>
      <a:lvl8pPr marL="0" marR="0" indent="1600200" algn="ctr" defTabSz="821531" rtl="0" latinLnBrk="0">
        <a:lnSpc>
          <a:spcPct val="100000"/>
        </a:lnSpc>
        <a:spcBef>
          <a:spcPts val="0"/>
        </a:spcBef>
        <a:spcAft>
          <a:spcPts val="0"/>
        </a:spcAft>
        <a:buClrTx/>
        <a:buSzTx/>
        <a:buFontTx/>
        <a:buNone/>
        <a:tabLst/>
        <a:defRPr sz="10800" b="0" i="0" u="none" strike="noStrike" cap="none" spc="0" baseline="0">
          <a:ln>
            <a:noFill/>
          </a:ln>
          <a:solidFill>
            <a:srgbClr val="000000"/>
          </a:solidFill>
          <a:uFillTx/>
          <a:latin typeface="+mn-lt"/>
          <a:ea typeface="+mn-ea"/>
          <a:cs typeface="+mn-cs"/>
          <a:sym typeface="Helvetica Light"/>
        </a:defRPr>
      </a:lvl8pPr>
      <a:lvl9pPr marL="0" marR="0" indent="1828800" algn="ctr" defTabSz="821531" rtl="0" latinLnBrk="0">
        <a:lnSpc>
          <a:spcPct val="100000"/>
        </a:lnSpc>
        <a:spcBef>
          <a:spcPts val="0"/>
        </a:spcBef>
        <a:spcAft>
          <a:spcPts val="0"/>
        </a:spcAft>
        <a:buClrTx/>
        <a:buSzTx/>
        <a:buFontTx/>
        <a:buNone/>
        <a:tabLst/>
        <a:defRPr sz="10800" b="0" i="0" u="none" strike="noStrike" cap="none" spc="0" baseline="0">
          <a:ln>
            <a:noFill/>
          </a:ln>
          <a:solidFill>
            <a:srgbClr val="000000"/>
          </a:solidFill>
          <a:uFillTx/>
          <a:latin typeface="+mn-lt"/>
          <a:ea typeface="+mn-ea"/>
          <a:cs typeface="+mn-cs"/>
          <a:sym typeface="Helvetica Light"/>
        </a:defRPr>
      </a:lvl9pPr>
    </p:titleStyle>
    <p:bodyStyle>
      <a:lvl1pPr marL="0" marR="0" indent="0" algn="ctr" defTabSz="821531"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1pPr>
      <a:lvl2pPr marL="0" marR="0" indent="228600" algn="ctr" defTabSz="821531"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457200" algn="ctr" defTabSz="821531"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685800" algn="ctr" defTabSz="821531"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914400" algn="ctr" defTabSz="821531"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1143000" algn="ctr" defTabSz="821531"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1371600" algn="ctr" defTabSz="821531"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1600200" algn="ctr" defTabSz="821531"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1828800" algn="ctr" defTabSz="821531"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821531"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Light"/>
        </a:defRPr>
      </a:lvl1pPr>
      <a:lvl2pPr marL="0" marR="0" indent="228600" algn="ctr" defTabSz="821531"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Light"/>
        </a:defRPr>
      </a:lvl2pPr>
      <a:lvl3pPr marL="0" marR="0" indent="457200" algn="ctr" defTabSz="821531"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Light"/>
        </a:defRPr>
      </a:lvl3pPr>
      <a:lvl4pPr marL="0" marR="0" indent="685800" algn="ctr" defTabSz="821531"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Light"/>
        </a:defRPr>
      </a:lvl4pPr>
      <a:lvl5pPr marL="0" marR="0" indent="914400" algn="ctr" defTabSz="821531"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Light"/>
        </a:defRPr>
      </a:lvl5pPr>
      <a:lvl6pPr marL="0" marR="0" indent="1143000" algn="ctr" defTabSz="821531"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Light"/>
        </a:defRPr>
      </a:lvl6pPr>
      <a:lvl7pPr marL="0" marR="0" indent="1371600" algn="ctr" defTabSz="821531"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Light"/>
        </a:defRPr>
      </a:lvl7pPr>
      <a:lvl8pPr marL="0" marR="0" indent="1600200" algn="ctr" defTabSz="821531"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Light"/>
        </a:defRPr>
      </a:lvl8pPr>
      <a:lvl9pPr marL="0" marR="0" indent="1828800" algn="ctr" defTabSz="821531"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journals.sagepub.com/doi/pdf/10.1177/0040059918763712" TargetMode="Externa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www.nytimes.com/2017/12/06/us/california-literacy-lawsuit.html" TargetMode="External"/><Relationship Id="rId2" Type="http://schemas.openxmlformats.org/officeDocument/2006/relationships/hyperlink" Target="https://www.theatlantic.com/education/archive/2018/07/no-right-become-literate/564545/" TargetMode="Externa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hyperlink" Target="https://www.washingtonpost.com/lifestyle/magazine/years-of-tutoring-helped-my-dyslexic-daughter-read-all-kids-deserve-such-support/2017/09/27/60a81e6a-9405-11e7-89fa-bb822a46da5b_story.html?utm_term=.da85d2a39d57"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gadoe.org/Curriculum-Instruction-and-Assessment/Curriculum-and-Instruction/Documents/EIP/2017-18-EIP-Reading%20ELA-K-5-Rubric.pdf" TargetMode="Externa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hyperlink" Target="https://online.uga.edu/degrees-certificates/graduate-certificate-dyslexia"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jpg"/></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journals.sagepub.com/doi/pdf/10.1177/0040059917750160" TargetMode="Externa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journals.sagepub.com/doi/pdf/10.1177/0040059917750160" TargetMode="Externa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3.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COE-H-FC.jpg"/>
          <p:cNvPicPr>
            <a:picLocks noChangeAspect="1"/>
          </p:cNvPicPr>
          <p:nvPr/>
        </p:nvPicPr>
        <p:blipFill>
          <a:blip r:embed="rId2">
            <a:extLst/>
          </a:blip>
          <a:stretch>
            <a:fillRect/>
          </a:stretch>
        </p:blipFill>
        <p:spPr>
          <a:xfrm>
            <a:off x="4518234" y="0"/>
            <a:ext cx="14517920" cy="12311864"/>
          </a:xfrm>
          <a:prstGeom prst="rect">
            <a:avLst/>
          </a:prstGeom>
          <a:ln w="3175">
            <a:miter lim="400000"/>
          </a:ln>
        </p:spPr>
      </p:pic>
      <p:sp>
        <p:nvSpPr>
          <p:cNvPr id="2" name="TextBox 1"/>
          <p:cNvSpPr txBox="1"/>
          <p:nvPr/>
        </p:nvSpPr>
        <p:spPr>
          <a:xfrm>
            <a:off x="4555427" y="8852295"/>
            <a:ext cx="14480727" cy="293974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3578" tIns="53578" rIns="53578" bIns="53578" numCol="1" spcCol="38100" rtlCol="0" anchor="ctr">
            <a:spAutoFit/>
          </a:bodyPr>
          <a:lstStyle/>
          <a:p>
            <a:pPr marL="0" marR="0" indent="0" defTabSz="821531" rtl="0" fontAlgn="auto" latinLnBrk="0" hangingPunct="0">
              <a:lnSpc>
                <a:spcPct val="100000"/>
              </a:lnSpc>
              <a:spcBef>
                <a:spcPts val="0"/>
              </a:spcBef>
              <a:spcAft>
                <a:spcPts val="0"/>
              </a:spcAft>
              <a:buClrTx/>
              <a:buSzTx/>
              <a:buFontTx/>
              <a:buNone/>
              <a:tabLst/>
            </a:pPr>
            <a:r>
              <a:rPr kumimoji="0" lang="en-US" sz="4600" b="0" i="0" u="none" strike="noStrike" cap="none" spc="0" normalizeH="0" baseline="0" dirty="0" smtClean="0">
                <a:ln>
                  <a:noFill/>
                </a:ln>
                <a:solidFill>
                  <a:srgbClr val="000000"/>
                </a:solidFill>
                <a:effectLst/>
                <a:uFillTx/>
                <a:latin typeface="Calibri Light" panose="020F0302020204030204" pitchFamily="34" charset="0"/>
                <a:cs typeface="Calibri Light" panose="020F0302020204030204" pitchFamily="34" charset="0"/>
                <a:sym typeface="Helvetica Light"/>
              </a:rPr>
              <a:t>Jennifer H. Lindstrom, Ph.D.</a:t>
            </a:r>
          </a:p>
          <a:p>
            <a:pPr marL="0" marR="0" indent="0" defTabSz="821531" rtl="0" fontAlgn="auto" latinLnBrk="0" hangingPunct="0">
              <a:lnSpc>
                <a:spcPct val="100000"/>
              </a:lnSpc>
              <a:spcBef>
                <a:spcPts val="0"/>
              </a:spcBef>
              <a:spcAft>
                <a:spcPts val="0"/>
              </a:spcAft>
              <a:buClrTx/>
              <a:buSzTx/>
              <a:buFontTx/>
              <a:buNone/>
              <a:tabLst/>
            </a:pPr>
            <a:r>
              <a:rPr lang="en-US" dirty="0" smtClean="0">
                <a:latin typeface="Calibri Light" panose="020F0302020204030204" pitchFamily="34" charset="0"/>
                <a:cs typeface="Calibri Light" panose="020F0302020204030204" pitchFamily="34" charset="0"/>
              </a:rPr>
              <a:t>Associate Professor</a:t>
            </a:r>
          </a:p>
          <a:p>
            <a:pPr marL="0" marR="0" indent="0" defTabSz="821531" rtl="0" fontAlgn="auto" latinLnBrk="0" hangingPunct="0">
              <a:lnSpc>
                <a:spcPct val="100000"/>
              </a:lnSpc>
              <a:spcBef>
                <a:spcPts val="0"/>
              </a:spcBef>
              <a:spcAft>
                <a:spcPts val="0"/>
              </a:spcAft>
              <a:buClrTx/>
              <a:buSzTx/>
              <a:buFontTx/>
              <a:buNone/>
              <a:tabLst/>
            </a:pPr>
            <a:r>
              <a:rPr kumimoji="0" lang="en-US" sz="4600" b="0" i="0" u="none" strike="noStrike" cap="none" spc="0" normalizeH="0" baseline="0" dirty="0" smtClean="0">
                <a:ln>
                  <a:noFill/>
                </a:ln>
                <a:solidFill>
                  <a:srgbClr val="000000"/>
                </a:solidFill>
                <a:effectLst/>
                <a:uFillTx/>
                <a:latin typeface="Calibri Light" panose="020F0302020204030204" pitchFamily="34" charset="0"/>
                <a:cs typeface="Calibri Light" panose="020F0302020204030204" pitchFamily="34" charset="0"/>
                <a:sym typeface="Helvetica Light"/>
              </a:rPr>
              <a:t>Department of Communication Sciences &amp; Special Education</a:t>
            </a:r>
          </a:p>
          <a:p>
            <a:pPr marL="0" marR="0" indent="0" defTabSz="821531" rtl="0" fontAlgn="auto" latinLnBrk="0" hangingPunct="0">
              <a:lnSpc>
                <a:spcPct val="100000"/>
              </a:lnSpc>
              <a:spcBef>
                <a:spcPts val="0"/>
              </a:spcBef>
              <a:spcAft>
                <a:spcPts val="0"/>
              </a:spcAft>
              <a:buClrTx/>
              <a:buSzTx/>
              <a:buFontTx/>
              <a:buNone/>
              <a:tabLst/>
            </a:pPr>
            <a:endParaRPr kumimoji="0" lang="en-US" sz="4600" b="0" i="0" u="none" strike="noStrike" cap="none" spc="0" normalizeH="0" baseline="0" dirty="0">
              <a:ln>
                <a:noFill/>
              </a:ln>
              <a:solidFill>
                <a:srgbClr val="000000"/>
              </a:solidFill>
              <a:effectLst/>
              <a:uFillTx/>
              <a:latin typeface="+mn-lt"/>
              <a:ea typeface="+mn-ea"/>
              <a:cs typeface="+mn-cs"/>
              <a:sym typeface="Helvetica Light"/>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2540849" y="3127378"/>
            <a:ext cx="11706822" cy="2277071"/>
          </a:xfrm>
          <a:prstGeom prst="rect">
            <a:avLst/>
          </a:prstGeom>
        </p:spPr>
        <p:txBody>
          <a:bodyPr/>
          <a:lstStyle>
            <a:lvl1pPr algn="l"/>
          </a:lstStyle>
          <a:p>
            <a:r>
              <a:rPr lang="en-US" dirty="0" smtClean="0"/>
              <a:t>Topics</a:t>
            </a:r>
            <a:endParaRPr dirty="0"/>
          </a:p>
        </p:txBody>
      </p:sp>
      <p:sp>
        <p:nvSpPr>
          <p:cNvPr id="125" name="Shape 125"/>
          <p:cNvSpPr>
            <a:spLocks noGrp="1"/>
          </p:cNvSpPr>
          <p:nvPr>
            <p:ph type="body" idx="1"/>
          </p:nvPr>
        </p:nvSpPr>
        <p:spPr>
          <a:xfrm>
            <a:off x="2540849" y="6053459"/>
            <a:ext cx="19581702" cy="7305284"/>
          </a:xfrm>
          <a:prstGeom prst="rect">
            <a:avLst/>
          </a:prstGeom>
        </p:spPr>
        <p:txBody>
          <a:bodyPr anchor="t">
            <a:normAutofit/>
          </a:bodyPr>
          <a:lstStyle/>
          <a:p>
            <a:pPr marL="444499" indent="-444499">
              <a:spcBef>
                <a:spcPts val="2000"/>
              </a:spcBef>
              <a:buClr>
                <a:srgbClr val="B91A2F"/>
              </a:buClr>
              <a:buSzPct val="200000"/>
              <a:defRPr sz="3800" b="1">
                <a:latin typeface="Helvetica"/>
                <a:ea typeface="Helvetica"/>
                <a:cs typeface="Helvetica"/>
                <a:sym typeface="Helvetica"/>
              </a:defRPr>
            </a:pPr>
            <a:r>
              <a:rPr lang="en-US" sz="7200" dirty="0" smtClean="0">
                <a:latin typeface="Calibri Light" panose="020F0302020204030204" pitchFamily="34" charset="0"/>
                <a:cs typeface="Calibri Light" panose="020F0302020204030204" pitchFamily="34" charset="0"/>
              </a:rPr>
              <a:t>Assessment and Identification in the Schools</a:t>
            </a:r>
            <a:endParaRPr sz="7200" dirty="0">
              <a:latin typeface="Calibri Light" panose="020F0302020204030204" pitchFamily="34" charset="0"/>
              <a:cs typeface="Calibri Light" panose="020F0302020204030204" pitchFamily="34" charset="0"/>
            </a:endParaRPr>
          </a:p>
          <a:p>
            <a:pPr marL="444499" indent="-444499">
              <a:spcBef>
                <a:spcPts val="2000"/>
              </a:spcBef>
              <a:buClr>
                <a:srgbClr val="B91A2F"/>
              </a:buClr>
              <a:buSzPct val="200000"/>
              <a:defRPr sz="3800" b="1">
                <a:latin typeface="Helvetica"/>
                <a:ea typeface="Helvetica"/>
                <a:cs typeface="Helvetica"/>
                <a:sym typeface="Helvetica"/>
              </a:defRPr>
            </a:pPr>
            <a:r>
              <a:rPr lang="en-US" sz="7200" dirty="0" smtClean="0">
                <a:latin typeface="Calibri Light" panose="020F0302020204030204" pitchFamily="34" charset="0"/>
                <a:cs typeface="Calibri Light" panose="020F0302020204030204" pitchFamily="34" charset="0"/>
              </a:rPr>
              <a:t>Role of EIP</a:t>
            </a:r>
          </a:p>
          <a:p>
            <a:pPr marL="444499" indent="-444499">
              <a:spcBef>
                <a:spcPts val="2000"/>
              </a:spcBef>
              <a:buClr>
                <a:srgbClr val="B91A2F"/>
              </a:buClr>
              <a:buSzPct val="200000"/>
              <a:defRPr sz="3800" b="1">
                <a:latin typeface="Helvetica"/>
                <a:ea typeface="Helvetica"/>
                <a:cs typeface="Helvetica"/>
                <a:sym typeface="Helvetica"/>
              </a:defRPr>
            </a:pPr>
            <a:r>
              <a:rPr lang="en-US" sz="7200" dirty="0" smtClean="0">
                <a:latin typeface="Calibri Light" panose="020F0302020204030204" pitchFamily="34" charset="0"/>
                <a:cs typeface="Calibri Light" panose="020F0302020204030204" pitchFamily="34" charset="0"/>
              </a:rPr>
              <a:t>Teacher Training</a:t>
            </a:r>
          </a:p>
          <a:p>
            <a:pPr marL="444499" indent="-444499">
              <a:spcBef>
                <a:spcPts val="2000"/>
              </a:spcBef>
              <a:buClr>
                <a:srgbClr val="B91A2F"/>
              </a:buClr>
              <a:buSzPct val="200000"/>
              <a:defRPr sz="3800" b="1">
                <a:latin typeface="Helvetica"/>
                <a:ea typeface="Helvetica"/>
                <a:cs typeface="Helvetica"/>
                <a:sym typeface="Helvetica"/>
              </a:defRPr>
            </a:pPr>
            <a:r>
              <a:rPr lang="en-US" sz="7200" dirty="0" smtClean="0">
                <a:latin typeface="Calibri Light" panose="020F0302020204030204" pitchFamily="34" charset="0"/>
                <a:cs typeface="Calibri Light" panose="020F0302020204030204" pitchFamily="34" charset="0"/>
              </a:rPr>
              <a:t>Recommendations</a:t>
            </a:r>
            <a:endParaRPr sz="7200" dirty="0">
              <a:latin typeface="Calibri Light" panose="020F0302020204030204" pitchFamily="34" charset="0"/>
              <a:cs typeface="Calibri Light" panose="020F0302020204030204" pitchFamily="34" charset="0"/>
            </a:endParaRPr>
          </a:p>
        </p:txBody>
      </p:sp>
      <p:sp>
        <p:nvSpPr>
          <p:cNvPr id="126" name="Shape 126"/>
          <p:cNvSpPr/>
          <p:nvPr/>
        </p:nvSpPr>
        <p:spPr>
          <a:xfrm>
            <a:off x="-2198" y="-20655"/>
            <a:ext cx="24388396" cy="2816853"/>
          </a:xfrm>
          <a:prstGeom prst="rect">
            <a:avLst/>
          </a:prstGeom>
          <a:solidFill>
            <a:srgbClr val="BA1A2F"/>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txBody>
          <a:bodyPr lIns="53578" tIns="53578" rIns="53578" bIns="53578" anchor="ctr"/>
          <a:lstStyle>
            <a:lvl1pPr>
              <a:defRPr sz="3000">
                <a:solidFill>
                  <a:srgbClr val="FFFFFF"/>
                </a:solidFill>
              </a:defRPr>
            </a:lvl1pPr>
          </a:lstStyle>
          <a:p>
            <a:r>
              <a:t>  </a:t>
            </a:r>
          </a:p>
        </p:txBody>
      </p:sp>
      <p:pic>
        <p:nvPicPr>
          <p:cNvPr id="127" name="COE-H-W.png"/>
          <p:cNvPicPr>
            <a:picLocks noChangeAspect="1"/>
          </p:cNvPicPr>
          <p:nvPr/>
        </p:nvPicPr>
        <p:blipFill>
          <a:blip r:embed="rId2">
            <a:extLst/>
          </a:blip>
          <a:stretch>
            <a:fillRect/>
          </a:stretch>
        </p:blipFill>
        <p:spPr>
          <a:xfrm>
            <a:off x="15191287" y="-1246710"/>
            <a:ext cx="7964734" cy="6154568"/>
          </a:xfrm>
          <a:prstGeom prst="rect">
            <a:avLst/>
          </a:prstGeom>
          <a:ln w="3175">
            <a:miter lim="400000"/>
          </a:ln>
        </p:spPr>
      </p:pic>
      <p:sp>
        <p:nvSpPr>
          <p:cNvPr id="128" name="Shape 128"/>
          <p:cNvSpPr/>
          <p:nvPr/>
        </p:nvSpPr>
        <p:spPr>
          <a:xfrm>
            <a:off x="2601458" y="5494328"/>
            <a:ext cx="19181085" cy="1"/>
          </a:xfrm>
          <a:prstGeom prst="line">
            <a:avLst/>
          </a:prstGeom>
          <a:ln w="76200">
            <a:solidFill>
              <a:srgbClr val="B91A2F"/>
            </a:solidFill>
            <a:miter lim="400000"/>
          </a:ln>
        </p:spPr>
        <p:txBody>
          <a:bodyPr lIns="53578" tIns="53578" rIns="53578" bIns="53578" anchor="ctr"/>
          <a:lstStyle/>
          <a:p>
            <a:pPr>
              <a:defRPr sz="3000"/>
            </a:pPr>
            <a:endParaRP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COE-H-FC.jpg"/>
          <p:cNvPicPr>
            <a:picLocks noChangeAspect="1"/>
          </p:cNvPicPr>
          <p:nvPr/>
        </p:nvPicPr>
        <p:blipFill>
          <a:blip r:embed="rId2">
            <a:extLst/>
          </a:blip>
          <a:stretch>
            <a:fillRect/>
          </a:stretch>
        </p:blipFill>
        <p:spPr>
          <a:xfrm>
            <a:off x="8357065" y="373226"/>
            <a:ext cx="7993330" cy="6778712"/>
          </a:xfrm>
          <a:prstGeom prst="rect">
            <a:avLst/>
          </a:prstGeom>
          <a:ln w="3175">
            <a:miter lim="400000"/>
          </a:ln>
        </p:spPr>
      </p:pic>
      <p:sp>
        <p:nvSpPr>
          <p:cNvPr id="2" name="TextBox 1"/>
          <p:cNvSpPr txBox="1"/>
          <p:nvPr/>
        </p:nvSpPr>
        <p:spPr>
          <a:xfrm>
            <a:off x="4749280" y="6479757"/>
            <a:ext cx="15582123" cy="402722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578" tIns="53578" rIns="53578" bIns="53578" numCol="1" spcCol="38100" rtlCol="0" anchor="ctr">
            <a:spAutoFit/>
          </a:bodyPr>
          <a:lstStyle/>
          <a:p>
            <a:pPr marL="444499" indent="-444499">
              <a:spcBef>
                <a:spcPts val="2000"/>
              </a:spcBef>
              <a:buClr>
                <a:srgbClr val="B91A2F"/>
              </a:buClr>
              <a:buSzPct val="200000"/>
              <a:defRPr sz="3800" b="1">
                <a:latin typeface="Helvetica"/>
                <a:ea typeface="Helvetica"/>
                <a:cs typeface="Helvetica"/>
                <a:sym typeface="Helvetica"/>
              </a:defRPr>
            </a:pPr>
            <a:r>
              <a:rPr lang="en-US" sz="9600" dirty="0">
                <a:latin typeface="Calibri Light" panose="020F0302020204030204" pitchFamily="34" charset="0"/>
                <a:cs typeface="Calibri Light" panose="020F0302020204030204" pitchFamily="34" charset="0"/>
              </a:rPr>
              <a:t>Assessment and I</a:t>
            </a:r>
            <a:r>
              <a:rPr lang="en-US" sz="9600" dirty="0" smtClean="0">
                <a:latin typeface="Calibri Light" panose="020F0302020204030204" pitchFamily="34" charset="0"/>
                <a:cs typeface="Calibri Light" panose="020F0302020204030204" pitchFamily="34" charset="0"/>
              </a:rPr>
              <a:t>dentification </a:t>
            </a:r>
            <a:r>
              <a:rPr lang="en-US" sz="9600" dirty="0">
                <a:latin typeface="Calibri Light" panose="020F0302020204030204" pitchFamily="34" charset="0"/>
                <a:cs typeface="Calibri Light" panose="020F0302020204030204" pitchFamily="34" charset="0"/>
              </a:rPr>
              <a:t>in the </a:t>
            </a:r>
            <a:r>
              <a:rPr lang="en-US" sz="9600" dirty="0" smtClean="0">
                <a:latin typeface="Calibri Light" panose="020F0302020204030204" pitchFamily="34" charset="0"/>
                <a:cs typeface="Calibri Light" panose="020F0302020204030204" pitchFamily="34" charset="0"/>
              </a:rPr>
              <a:t>Schools</a:t>
            </a:r>
            <a:endParaRPr lang="en-US" sz="9600" dirty="0">
              <a:latin typeface="Calibri Light" panose="020F0302020204030204" pitchFamily="34" charset="0"/>
              <a:cs typeface="Calibri Light" panose="020F0302020204030204" pitchFamily="34" charset="0"/>
            </a:endParaRPr>
          </a:p>
          <a:p>
            <a:pPr marL="0" marR="0" indent="0" defTabSz="821531" rtl="0" fontAlgn="auto" latinLnBrk="0" hangingPunct="0">
              <a:lnSpc>
                <a:spcPct val="100000"/>
              </a:lnSpc>
              <a:spcBef>
                <a:spcPts val="0"/>
              </a:spcBef>
              <a:spcAft>
                <a:spcPts val="0"/>
              </a:spcAft>
              <a:buClrTx/>
              <a:buSzTx/>
              <a:buFontTx/>
              <a:buNone/>
              <a:tabLst/>
            </a:pPr>
            <a:endParaRPr kumimoji="0" lang="en-US" sz="4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94962153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p:cNvSpPr>
          <p:nvPr>
            <p:ph type="body" idx="1"/>
          </p:nvPr>
        </p:nvSpPr>
        <p:spPr>
          <a:xfrm>
            <a:off x="2540849" y="12133385"/>
            <a:ext cx="19581702" cy="1225358"/>
          </a:xfrm>
          <a:prstGeom prst="rect">
            <a:avLst/>
          </a:prstGeom>
        </p:spPr>
        <p:txBody>
          <a:bodyPr anchor="t">
            <a:normAutofit lnSpcReduction="10000"/>
          </a:bodyPr>
          <a:lstStyle/>
          <a:p>
            <a:pPr marL="0" lvl="0" indent="0">
              <a:spcBef>
                <a:spcPts val="0"/>
              </a:spcBef>
              <a:buNone/>
            </a:pPr>
            <a:r>
              <a:rPr lang="en-US" sz="4000" b="1" dirty="0">
                <a:latin typeface="Calibri Light" panose="020F0302020204030204" pitchFamily="34" charset="0"/>
                <a:ea typeface="Times New Roman" panose="02020603050405020304" pitchFamily="18" charset="0"/>
                <a:cs typeface="Calibri Light" panose="020F0302020204030204" pitchFamily="34" charset="0"/>
              </a:rPr>
              <a:t>Lindstrom, J.H.</a:t>
            </a:r>
            <a:r>
              <a:rPr lang="en-US" sz="4000" dirty="0">
                <a:latin typeface="Calibri Light" panose="020F0302020204030204" pitchFamily="34" charset="0"/>
                <a:ea typeface="Times New Roman" panose="02020603050405020304" pitchFamily="18" charset="0"/>
                <a:cs typeface="Calibri Light" panose="020F0302020204030204" pitchFamily="34" charset="0"/>
              </a:rPr>
              <a:t> (2018). Dyslexia in the schools: Assessment and identification. </a:t>
            </a:r>
            <a:r>
              <a:rPr lang="en-US" sz="4000" i="1" dirty="0">
                <a:latin typeface="Calibri Light" panose="020F0302020204030204" pitchFamily="34" charset="0"/>
                <a:ea typeface="Times New Roman" panose="02020603050405020304" pitchFamily="18" charset="0"/>
                <a:cs typeface="Calibri Light" panose="020F0302020204030204" pitchFamily="34" charset="0"/>
              </a:rPr>
              <a:t>Teaching Exceptional Children. </a:t>
            </a:r>
            <a:r>
              <a:rPr lang="en-US" sz="4000" dirty="0">
                <a:latin typeface="Calibri Light" panose="020F0302020204030204" pitchFamily="34" charset="0"/>
                <a:ea typeface="Times New Roman" panose="02020603050405020304" pitchFamily="18" charset="0"/>
                <a:cs typeface="Calibri Light" panose="020F0302020204030204" pitchFamily="34" charset="0"/>
              </a:rPr>
              <a:t>Advance print. DOI: </a:t>
            </a:r>
            <a:r>
              <a:rPr lang="en-US" sz="4000" dirty="0">
                <a:latin typeface="Calibri Light" panose="020F0302020204030204" pitchFamily="34" charset="0"/>
                <a:ea typeface="Times New Roman" panose="02020603050405020304" pitchFamily="18" charset="0"/>
                <a:cs typeface="Calibri Light" panose="020F0302020204030204" pitchFamily="34" charset="0"/>
                <a:hlinkClick r:id="rId2"/>
              </a:rPr>
              <a:t>10.1177/0040059918763712</a:t>
            </a:r>
            <a:endParaRPr lang="en-US" sz="4000" dirty="0">
              <a:latin typeface="Calibri Light" panose="020F0302020204030204" pitchFamily="34" charset="0"/>
              <a:ea typeface="Times New Roman" panose="02020603050405020304" pitchFamily="18" charset="0"/>
              <a:cs typeface="Calibri Light" panose="020F0302020204030204" pitchFamily="34" charset="0"/>
            </a:endParaRPr>
          </a:p>
          <a:p>
            <a:pPr marL="444499" indent="-444499">
              <a:spcBef>
                <a:spcPts val="2000"/>
              </a:spcBef>
              <a:buClr>
                <a:srgbClr val="B91A2F"/>
              </a:buClr>
              <a:buSzPct val="200000"/>
              <a:defRPr sz="3800" b="1">
                <a:latin typeface="Helvetica"/>
                <a:ea typeface="Helvetica"/>
                <a:cs typeface="Helvetica"/>
                <a:sym typeface="Helvetica"/>
              </a:defRPr>
            </a:pPr>
            <a:endParaRPr dirty="0"/>
          </a:p>
        </p:txBody>
      </p:sp>
      <p:sp>
        <p:nvSpPr>
          <p:cNvPr id="126" name="Shape 126"/>
          <p:cNvSpPr/>
          <p:nvPr/>
        </p:nvSpPr>
        <p:spPr>
          <a:xfrm>
            <a:off x="-2198" y="-20655"/>
            <a:ext cx="24388396" cy="2816853"/>
          </a:xfrm>
          <a:prstGeom prst="rect">
            <a:avLst/>
          </a:prstGeom>
          <a:solidFill>
            <a:srgbClr val="BA1A2F"/>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txBody>
          <a:bodyPr lIns="53578" tIns="53578" rIns="53578" bIns="53578" anchor="ctr"/>
          <a:lstStyle>
            <a:lvl1pPr>
              <a:defRPr sz="3000">
                <a:solidFill>
                  <a:srgbClr val="FFFFFF"/>
                </a:solidFill>
              </a:defRPr>
            </a:lvl1pPr>
          </a:lstStyle>
          <a:p>
            <a:r>
              <a:t>  </a:t>
            </a:r>
          </a:p>
        </p:txBody>
      </p:sp>
      <p:pic>
        <p:nvPicPr>
          <p:cNvPr id="127" name="COE-H-W.png"/>
          <p:cNvPicPr>
            <a:picLocks noChangeAspect="1"/>
          </p:cNvPicPr>
          <p:nvPr/>
        </p:nvPicPr>
        <p:blipFill>
          <a:blip r:embed="rId3">
            <a:extLst/>
          </a:blip>
          <a:stretch>
            <a:fillRect/>
          </a:stretch>
        </p:blipFill>
        <p:spPr>
          <a:xfrm>
            <a:off x="15191287" y="-1246710"/>
            <a:ext cx="7964734" cy="6154568"/>
          </a:xfrm>
          <a:prstGeom prst="rect">
            <a:avLst/>
          </a:prstGeom>
          <a:ln w="3175">
            <a:miter lim="400000"/>
          </a:ln>
        </p:spPr>
      </p:pic>
      <p:pic>
        <p:nvPicPr>
          <p:cNvPr id="3" name="Picture 2"/>
          <p:cNvPicPr>
            <a:picLocks noChangeAspect="1"/>
          </p:cNvPicPr>
          <p:nvPr/>
        </p:nvPicPr>
        <p:blipFill>
          <a:blip r:embed="rId4"/>
          <a:stretch>
            <a:fillRect/>
          </a:stretch>
        </p:blipFill>
        <p:spPr>
          <a:xfrm>
            <a:off x="7657745" y="2214195"/>
            <a:ext cx="8273212" cy="9655419"/>
          </a:xfrm>
          <a:prstGeom prst="rect">
            <a:avLst/>
          </a:prstGeom>
        </p:spPr>
      </p:pic>
    </p:spTree>
    <p:extLst>
      <p:ext uri="{BB962C8B-B14F-4D97-AF65-F5344CB8AC3E}">
        <p14:creationId xmlns:p14="http://schemas.microsoft.com/office/powerpoint/2010/main" val="761690899"/>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 name="COE-H-W.png"/>
          <p:cNvPicPr>
            <a:picLocks noChangeAspect="1"/>
          </p:cNvPicPr>
          <p:nvPr/>
        </p:nvPicPr>
        <p:blipFill>
          <a:blip r:embed="rId2">
            <a:extLst/>
          </a:blip>
          <a:stretch>
            <a:fillRect/>
          </a:stretch>
        </p:blipFill>
        <p:spPr>
          <a:xfrm>
            <a:off x="15191287" y="-1246710"/>
            <a:ext cx="7964734" cy="6154568"/>
          </a:xfrm>
          <a:prstGeom prst="rect">
            <a:avLst/>
          </a:prstGeom>
          <a:ln w="3175">
            <a:miter lim="400000"/>
          </a:ln>
        </p:spPr>
      </p:pic>
      <p:graphicFrame>
        <p:nvGraphicFramePr>
          <p:cNvPr id="7" name="Diagram 6"/>
          <p:cNvGraphicFramePr/>
          <p:nvPr>
            <p:extLst>
              <p:ext uri="{D42A27DB-BD31-4B8C-83A1-F6EECF244321}">
                <p14:modId xmlns:p14="http://schemas.microsoft.com/office/powerpoint/2010/main" val="1523568878"/>
              </p:ext>
            </p:extLst>
          </p:nvPr>
        </p:nvGraphicFramePr>
        <p:xfrm>
          <a:off x="3798277" y="0"/>
          <a:ext cx="20585723" cy="1371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1" y="5261801"/>
            <a:ext cx="3798277" cy="293974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578" tIns="53578" rIns="53578" bIns="53578" numCol="1" spcCol="38100" rtlCol="0" anchor="ctr">
            <a:spAutoFit/>
          </a:bodyPr>
          <a:lstStyle/>
          <a:p>
            <a:r>
              <a:rPr lang="en-US" i="1" dirty="0"/>
              <a:t>Framework for Eligibility as a Student with </a:t>
            </a:r>
            <a:r>
              <a:rPr lang="en-US" i="1" dirty="0" smtClean="0"/>
              <a:t>Dyslexia</a:t>
            </a:r>
            <a:endParaRPr lang="en-US" dirty="0"/>
          </a:p>
        </p:txBody>
      </p:sp>
    </p:spTree>
    <p:extLst>
      <p:ext uri="{BB962C8B-B14F-4D97-AF65-F5344CB8AC3E}">
        <p14:creationId xmlns:p14="http://schemas.microsoft.com/office/powerpoint/2010/main" val="1656466937"/>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2540849" y="3006727"/>
            <a:ext cx="14762413" cy="2277071"/>
          </a:xfrm>
          <a:prstGeom prst="rect">
            <a:avLst/>
          </a:prstGeom>
        </p:spPr>
        <p:txBody>
          <a:bodyPr>
            <a:noAutofit/>
          </a:bodyPr>
          <a:lstStyle>
            <a:lvl1pPr algn="l"/>
          </a:lstStyle>
          <a:p>
            <a:r>
              <a:rPr lang="en-US" sz="8800" dirty="0" smtClean="0"/>
              <a:t>Assessing Reading and Language Skills</a:t>
            </a:r>
            <a:endParaRPr sz="8800" dirty="0"/>
          </a:p>
        </p:txBody>
      </p:sp>
      <p:sp>
        <p:nvSpPr>
          <p:cNvPr id="125" name="Shape 125"/>
          <p:cNvSpPr>
            <a:spLocks noGrp="1"/>
          </p:cNvSpPr>
          <p:nvPr>
            <p:ph type="body" idx="1"/>
          </p:nvPr>
        </p:nvSpPr>
        <p:spPr>
          <a:xfrm>
            <a:off x="2540849" y="6053459"/>
            <a:ext cx="20615172" cy="7305284"/>
          </a:xfrm>
          <a:prstGeom prst="rect">
            <a:avLst/>
          </a:prstGeom>
        </p:spPr>
        <p:txBody>
          <a:bodyPr anchor="t">
            <a:normAutofit lnSpcReduction="10000"/>
          </a:bodyPr>
          <a:lstStyle/>
          <a:p>
            <a:pPr marL="444499" indent="-444499">
              <a:spcBef>
                <a:spcPts val="2000"/>
              </a:spcBef>
              <a:buClr>
                <a:srgbClr val="B91A2F"/>
              </a:buClr>
              <a:buSzPct val="200000"/>
              <a:defRPr sz="3800" b="1">
                <a:latin typeface="Helvetica"/>
                <a:ea typeface="Helvetica"/>
                <a:cs typeface="Helvetica"/>
                <a:sym typeface="Helvetica"/>
              </a:defRPr>
            </a:pPr>
            <a:r>
              <a:rPr lang="en-US" sz="4400" dirty="0" smtClean="0">
                <a:latin typeface="Calibri Light" panose="020F0302020204030204" pitchFamily="34" charset="0"/>
                <a:cs typeface="Calibri Light" panose="020F0302020204030204" pitchFamily="34" charset="0"/>
              </a:rPr>
              <a:t>Demonstrate evidence </a:t>
            </a:r>
            <a:r>
              <a:rPr lang="en-US" sz="4400" dirty="0">
                <a:latin typeface="Calibri Light" panose="020F0302020204030204" pitchFamily="34" charset="0"/>
                <a:cs typeface="Calibri Light" panose="020F0302020204030204" pitchFamily="34" charset="0"/>
              </a:rPr>
              <a:t>of low achievement in </a:t>
            </a:r>
            <a:r>
              <a:rPr lang="en-US" sz="4400" dirty="0" smtClean="0">
                <a:latin typeface="Calibri Light" panose="020F0302020204030204" pitchFamily="34" charset="0"/>
                <a:cs typeface="Calibri Light" panose="020F0302020204030204" pitchFamily="34" charset="0"/>
              </a:rPr>
              <a:t>reading (Steps 1 &amp; 2)</a:t>
            </a:r>
          </a:p>
          <a:p>
            <a:pPr marL="444499" indent="-444499">
              <a:spcBef>
                <a:spcPts val="2000"/>
              </a:spcBef>
              <a:buClr>
                <a:srgbClr val="B91A2F"/>
              </a:buClr>
              <a:buSzPct val="200000"/>
              <a:defRPr sz="3800" b="1">
                <a:latin typeface="Helvetica"/>
                <a:ea typeface="Helvetica"/>
                <a:cs typeface="Helvetica"/>
                <a:sym typeface="Helvetica"/>
              </a:defRPr>
            </a:pPr>
            <a:r>
              <a:rPr lang="en-US" sz="4400" dirty="0" smtClean="0">
                <a:latin typeface="Calibri Light" panose="020F0302020204030204" pitchFamily="34" charset="0"/>
                <a:cs typeface="Calibri Light" panose="020F0302020204030204" pitchFamily="34" charset="0"/>
              </a:rPr>
              <a:t>Consider </a:t>
            </a:r>
            <a:r>
              <a:rPr lang="en-US" sz="4400" dirty="0">
                <a:latin typeface="Calibri Light" panose="020F0302020204030204" pitchFamily="34" charset="0"/>
                <a:cs typeface="Calibri Light" panose="020F0302020204030204" pitchFamily="34" charset="0"/>
              </a:rPr>
              <a:t>data specific to </a:t>
            </a:r>
            <a:r>
              <a:rPr lang="en-US" sz="4400" dirty="0" smtClean="0">
                <a:latin typeface="Calibri Light" panose="020F0302020204030204" pitchFamily="34" charset="0"/>
                <a:cs typeface="Calibri Light" panose="020F0302020204030204" pitchFamily="34" charset="0"/>
              </a:rPr>
              <a:t>students’ </a:t>
            </a:r>
            <a:r>
              <a:rPr lang="en-US" sz="4400" dirty="0">
                <a:latin typeface="Calibri Light" panose="020F0302020204030204" pitchFamily="34" charset="0"/>
                <a:cs typeface="Calibri Light" panose="020F0302020204030204" pitchFamily="34" charset="0"/>
              </a:rPr>
              <a:t>reading performance that were collected as part of the </a:t>
            </a:r>
            <a:r>
              <a:rPr lang="en-US" sz="4400" dirty="0" smtClean="0">
                <a:latin typeface="Calibri Light" panose="020F0302020204030204" pitchFamily="34" charset="0"/>
                <a:cs typeface="Calibri Light" panose="020F0302020204030204" pitchFamily="34" charset="0"/>
              </a:rPr>
              <a:t>RTI process</a:t>
            </a:r>
            <a:r>
              <a:rPr lang="en-US" sz="4400" dirty="0">
                <a:latin typeface="Calibri Light" panose="020F0302020204030204" pitchFamily="34" charset="0"/>
                <a:cs typeface="Calibri Light" panose="020F0302020204030204" pitchFamily="34" charset="0"/>
              </a:rPr>
              <a:t>. </a:t>
            </a:r>
            <a:endParaRPr lang="en-US" sz="4400" dirty="0" smtClean="0">
              <a:latin typeface="Calibri Light" panose="020F0302020204030204" pitchFamily="34" charset="0"/>
              <a:cs typeface="Calibri Light" panose="020F0302020204030204" pitchFamily="34" charset="0"/>
            </a:endParaRPr>
          </a:p>
          <a:p>
            <a:pPr marL="1333499" lvl="2" indent="-444499">
              <a:spcBef>
                <a:spcPts val="2000"/>
              </a:spcBef>
              <a:buClr>
                <a:srgbClr val="B91A2F"/>
              </a:buClr>
              <a:buSzPct val="200000"/>
              <a:defRPr sz="3800" b="1">
                <a:latin typeface="Helvetica"/>
                <a:ea typeface="Helvetica"/>
                <a:cs typeface="Helvetica"/>
                <a:sym typeface="Helvetica"/>
              </a:defRPr>
            </a:pPr>
            <a:r>
              <a:rPr lang="en-US" dirty="0" smtClean="0">
                <a:latin typeface="Calibri Light" panose="020F0302020204030204" pitchFamily="34" charset="0"/>
                <a:cs typeface="Calibri Light" panose="020F0302020204030204" pitchFamily="34" charset="0"/>
              </a:rPr>
              <a:t>Letter-naming fluency</a:t>
            </a:r>
          </a:p>
          <a:p>
            <a:pPr marL="1333499" lvl="2" indent="-444499">
              <a:spcBef>
                <a:spcPts val="2000"/>
              </a:spcBef>
              <a:buClr>
                <a:srgbClr val="B91A2F"/>
              </a:buClr>
              <a:buSzPct val="200000"/>
              <a:defRPr sz="3800" b="1">
                <a:latin typeface="Helvetica"/>
                <a:ea typeface="Helvetica"/>
                <a:cs typeface="Helvetica"/>
                <a:sym typeface="Helvetica"/>
              </a:defRPr>
            </a:pPr>
            <a:r>
              <a:rPr lang="en-US" dirty="0" smtClean="0">
                <a:latin typeface="Calibri Light" panose="020F0302020204030204" pitchFamily="34" charset="0"/>
                <a:cs typeface="Calibri Light" panose="020F0302020204030204" pitchFamily="34" charset="0"/>
              </a:rPr>
              <a:t>Letter-sound fluency</a:t>
            </a:r>
          </a:p>
          <a:p>
            <a:pPr marL="1333499" lvl="2" indent="-444499">
              <a:spcBef>
                <a:spcPts val="2000"/>
              </a:spcBef>
              <a:buClr>
                <a:srgbClr val="B91A2F"/>
              </a:buClr>
              <a:buSzPct val="200000"/>
              <a:defRPr sz="3800" b="1">
                <a:latin typeface="Helvetica"/>
                <a:ea typeface="Helvetica"/>
                <a:cs typeface="Helvetica"/>
                <a:sym typeface="Helvetica"/>
              </a:defRPr>
            </a:pPr>
            <a:r>
              <a:rPr lang="en-US" dirty="0" smtClean="0">
                <a:latin typeface="Calibri Light" panose="020F0302020204030204" pitchFamily="34" charset="0"/>
                <a:cs typeface="Calibri Light" panose="020F0302020204030204" pitchFamily="34" charset="0"/>
              </a:rPr>
              <a:t>Oral </a:t>
            </a:r>
            <a:r>
              <a:rPr lang="en-US" dirty="0">
                <a:latin typeface="Calibri Light" panose="020F0302020204030204" pitchFamily="34" charset="0"/>
                <a:cs typeface="Calibri Light" panose="020F0302020204030204" pitchFamily="34" charset="0"/>
              </a:rPr>
              <a:t>reading </a:t>
            </a:r>
            <a:r>
              <a:rPr lang="en-US" dirty="0" smtClean="0">
                <a:latin typeface="Calibri Light" panose="020F0302020204030204" pitchFamily="34" charset="0"/>
                <a:cs typeface="Calibri Light" panose="020F0302020204030204" pitchFamily="34" charset="0"/>
              </a:rPr>
              <a:t>fluency</a:t>
            </a:r>
          </a:p>
          <a:p>
            <a:pPr marL="1333499" lvl="2" indent="-444499">
              <a:spcBef>
                <a:spcPts val="2000"/>
              </a:spcBef>
              <a:buClr>
                <a:srgbClr val="B91A2F"/>
              </a:buClr>
              <a:buSzPct val="200000"/>
              <a:defRPr sz="3800" b="1">
                <a:latin typeface="Helvetica"/>
                <a:ea typeface="Helvetica"/>
                <a:cs typeface="Helvetica"/>
                <a:sym typeface="Helvetica"/>
              </a:defRPr>
            </a:pPr>
            <a:r>
              <a:rPr lang="en-US" dirty="0" smtClean="0">
                <a:latin typeface="Calibri Light" panose="020F0302020204030204" pitchFamily="34" charset="0"/>
                <a:cs typeface="Calibri Light" panose="020F0302020204030204" pitchFamily="34" charset="0"/>
              </a:rPr>
              <a:t>Nonsense </a:t>
            </a:r>
            <a:r>
              <a:rPr lang="en-US" dirty="0">
                <a:latin typeface="Calibri Light" panose="020F0302020204030204" pitchFamily="34" charset="0"/>
                <a:cs typeface="Calibri Light" panose="020F0302020204030204" pitchFamily="34" charset="0"/>
              </a:rPr>
              <a:t>word </a:t>
            </a:r>
            <a:r>
              <a:rPr lang="en-US" dirty="0" smtClean="0">
                <a:latin typeface="Calibri Light" panose="020F0302020204030204" pitchFamily="34" charset="0"/>
                <a:cs typeface="Calibri Light" panose="020F0302020204030204" pitchFamily="34" charset="0"/>
              </a:rPr>
              <a:t>reading</a:t>
            </a:r>
          </a:p>
          <a:p>
            <a:pPr marL="1333499" lvl="2" indent="-444499">
              <a:spcBef>
                <a:spcPts val="2000"/>
              </a:spcBef>
              <a:buClr>
                <a:srgbClr val="B91A2F"/>
              </a:buClr>
              <a:buSzPct val="200000"/>
              <a:defRPr sz="3800" b="1">
                <a:latin typeface="Helvetica"/>
                <a:ea typeface="Helvetica"/>
                <a:cs typeface="Helvetica"/>
                <a:sym typeface="Helvetica"/>
              </a:defRPr>
            </a:pPr>
            <a:r>
              <a:rPr lang="en-US" dirty="0" smtClean="0">
                <a:latin typeface="Calibri Light" panose="020F0302020204030204" pitchFamily="34" charset="0"/>
                <a:cs typeface="Calibri Light" panose="020F0302020204030204" pitchFamily="34" charset="0"/>
              </a:rPr>
              <a:t>Spelling</a:t>
            </a:r>
          </a:p>
          <a:p>
            <a:pPr marL="1333499" lvl="2" indent="-444499">
              <a:spcBef>
                <a:spcPts val="2000"/>
              </a:spcBef>
              <a:buClr>
                <a:srgbClr val="B91A2F"/>
              </a:buClr>
              <a:buSzPct val="200000"/>
              <a:defRPr sz="3800" b="1">
                <a:latin typeface="Helvetica"/>
                <a:ea typeface="Helvetica"/>
                <a:cs typeface="Helvetica"/>
                <a:sym typeface="Helvetica"/>
              </a:defRPr>
            </a:pPr>
            <a:r>
              <a:rPr lang="en-US" dirty="0" smtClean="0">
                <a:latin typeface="Calibri Light" panose="020F0302020204030204" pitchFamily="34" charset="0"/>
                <a:cs typeface="Calibri Light" panose="020F0302020204030204" pitchFamily="34" charset="0"/>
              </a:rPr>
              <a:t>Oral </a:t>
            </a:r>
            <a:r>
              <a:rPr lang="en-US" dirty="0">
                <a:latin typeface="Calibri Light" panose="020F0302020204030204" pitchFamily="34" charset="0"/>
                <a:cs typeface="Calibri Light" panose="020F0302020204030204" pitchFamily="34" charset="0"/>
              </a:rPr>
              <a:t>language </a:t>
            </a:r>
            <a:r>
              <a:rPr lang="en-US" dirty="0" smtClean="0">
                <a:latin typeface="Calibri Light" panose="020F0302020204030204" pitchFamily="34" charset="0"/>
                <a:cs typeface="Calibri Light" panose="020F0302020204030204" pitchFamily="34" charset="0"/>
              </a:rPr>
              <a:t>(vocabulary </a:t>
            </a:r>
            <a:r>
              <a:rPr lang="en-US" dirty="0">
                <a:latin typeface="Calibri Light" panose="020F0302020204030204" pitchFamily="34" charset="0"/>
                <a:cs typeface="Calibri Light" panose="020F0302020204030204" pitchFamily="34" charset="0"/>
              </a:rPr>
              <a:t>acquisition, </a:t>
            </a:r>
            <a:r>
              <a:rPr lang="en-US" dirty="0" smtClean="0">
                <a:latin typeface="Calibri Light" panose="020F0302020204030204" pitchFamily="34" charset="0"/>
                <a:cs typeface="Calibri Light" panose="020F0302020204030204" pitchFamily="34" charset="0"/>
              </a:rPr>
              <a:t>word-finding, rhyming</a:t>
            </a:r>
            <a:r>
              <a:rPr lang="en-US" dirty="0">
                <a:latin typeface="Calibri Light" panose="020F0302020204030204" pitchFamily="34" charset="0"/>
                <a:cs typeface="Calibri Light" panose="020F0302020204030204" pitchFamily="34" charset="0"/>
              </a:rPr>
              <a:t>, </a:t>
            </a:r>
            <a:r>
              <a:rPr lang="en-US" dirty="0" smtClean="0">
                <a:latin typeface="Calibri Light" panose="020F0302020204030204" pitchFamily="34" charset="0"/>
                <a:cs typeface="Calibri Light" panose="020F0302020204030204" pitchFamily="34" charset="0"/>
              </a:rPr>
              <a:t>grammar)</a:t>
            </a:r>
          </a:p>
        </p:txBody>
      </p:sp>
      <p:sp>
        <p:nvSpPr>
          <p:cNvPr id="126" name="Shape 126"/>
          <p:cNvSpPr/>
          <p:nvPr/>
        </p:nvSpPr>
        <p:spPr>
          <a:xfrm>
            <a:off x="-2198" y="-20655"/>
            <a:ext cx="24388396" cy="2816853"/>
          </a:xfrm>
          <a:prstGeom prst="rect">
            <a:avLst/>
          </a:prstGeom>
          <a:solidFill>
            <a:srgbClr val="BA1A2F"/>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txBody>
          <a:bodyPr lIns="53578" tIns="53578" rIns="53578" bIns="53578" anchor="ctr"/>
          <a:lstStyle>
            <a:lvl1pPr>
              <a:defRPr sz="3000">
                <a:solidFill>
                  <a:srgbClr val="FFFFFF"/>
                </a:solidFill>
              </a:defRPr>
            </a:lvl1pPr>
          </a:lstStyle>
          <a:p>
            <a:r>
              <a:t>  </a:t>
            </a:r>
          </a:p>
        </p:txBody>
      </p:sp>
      <p:pic>
        <p:nvPicPr>
          <p:cNvPr id="127" name="COE-H-W.png"/>
          <p:cNvPicPr>
            <a:picLocks noChangeAspect="1"/>
          </p:cNvPicPr>
          <p:nvPr/>
        </p:nvPicPr>
        <p:blipFill>
          <a:blip r:embed="rId2">
            <a:extLst/>
          </a:blip>
          <a:stretch>
            <a:fillRect/>
          </a:stretch>
        </p:blipFill>
        <p:spPr>
          <a:xfrm>
            <a:off x="15191287" y="-1246710"/>
            <a:ext cx="7964734" cy="6154568"/>
          </a:xfrm>
          <a:prstGeom prst="rect">
            <a:avLst/>
          </a:prstGeom>
          <a:ln w="3175">
            <a:miter lim="400000"/>
          </a:ln>
        </p:spPr>
      </p:pic>
      <p:sp>
        <p:nvSpPr>
          <p:cNvPr id="128" name="Shape 128"/>
          <p:cNvSpPr/>
          <p:nvPr/>
        </p:nvSpPr>
        <p:spPr>
          <a:xfrm>
            <a:off x="2601458" y="5494328"/>
            <a:ext cx="19181085" cy="1"/>
          </a:xfrm>
          <a:prstGeom prst="line">
            <a:avLst/>
          </a:prstGeom>
          <a:ln w="76200">
            <a:solidFill>
              <a:srgbClr val="B91A2F"/>
            </a:solidFill>
            <a:miter lim="400000"/>
          </a:ln>
        </p:spPr>
        <p:txBody>
          <a:bodyPr lIns="53578" tIns="53578" rIns="53578" bIns="53578" anchor="ctr"/>
          <a:lstStyle/>
          <a:p>
            <a:pPr>
              <a:defRPr sz="3000"/>
            </a:pPr>
            <a:endParaRPr/>
          </a:p>
        </p:txBody>
      </p:sp>
    </p:spTree>
    <p:extLst>
      <p:ext uri="{BB962C8B-B14F-4D97-AF65-F5344CB8AC3E}">
        <p14:creationId xmlns:p14="http://schemas.microsoft.com/office/powerpoint/2010/main" val="2698405111"/>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2540849" y="3006727"/>
            <a:ext cx="14762413" cy="2277071"/>
          </a:xfrm>
          <a:prstGeom prst="rect">
            <a:avLst/>
          </a:prstGeom>
        </p:spPr>
        <p:txBody>
          <a:bodyPr>
            <a:noAutofit/>
          </a:bodyPr>
          <a:lstStyle>
            <a:lvl1pPr algn="l"/>
          </a:lstStyle>
          <a:p>
            <a:r>
              <a:rPr lang="en-US" sz="8800" dirty="0" smtClean="0"/>
              <a:t>Consideration of Exclusionary Criteria</a:t>
            </a:r>
            <a:endParaRPr sz="8800" dirty="0"/>
          </a:p>
        </p:txBody>
      </p:sp>
      <p:sp>
        <p:nvSpPr>
          <p:cNvPr id="125" name="Shape 125"/>
          <p:cNvSpPr>
            <a:spLocks noGrp="1"/>
          </p:cNvSpPr>
          <p:nvPr>
            <p:ph type="body" idx="1"/>
          </p:nvPr>
        </p:nvSpPr>
        <p:spPr>
          <a:xfrm>
            <a:off x="2540848" y="6053459"/>
            <a:ext cx="20829105" cy="7305284"/>
          </a:xfrm>
          <a:prstGeom prst="rect">
            <a:avLst/>
          </a:prstGeom>
        </p:spPr>
        <p:txBody>
          <a:bodyPr anchor="t">
            <a:normAutofit/>
          </a:bodyPr>
          <a:lstStyle/>
          <a:p>
            <a:pPr marL="444499" indent="-444499">
              <a:spcBef>
                <a:spcPts val="2000"/>
              </a:spcBef>
              <a:buClr>
                <a:srgbClr val="B91A2F"/>
              </a:buClr>
              <a:buSzPct val="200000"/>
              <a:defRPr sz="3800" b="1">
                <a:latin typeface="Helvetica"/>
                <a:ea typeface="Helvetica"/>
                <a:cs typeface="Helvetica"/>
                <a:sym typeface="Helvetica"/>
              </a:defRPr>
            </a:pPr>
            <a:r>
              <a:rPr lang="en-US" sz="5400" dirty="0" smtClean="0">
                <a:latin typeface="Calibri Light" panose="020F0302020204030204" pitchFamily="34" charset="0"/>
                <a:cs typeface="Calibri Light" panose="020F0302020204030204" pitchFamily="34" charset="0"/>
              </a:rPr>
              <a:t>Determine </a:t>
            </a:r>
            <a:r>
              <a:rPr lang="en-US" sz="5400" dirty="0">
                <a:latin typeface="Calibri Light" panose="020F0302020204030204" pitchFamily="34" charset="0"/>
                <a:cs typeface="Calibri Light" panose="020F0302020204030204" pitchFamily="34" charset="0"/>
              </a:rPr>
              <a:t>that a deficit is not primarily due to factors included in the exclusionary </a:t>
            </a:r>
            <a:r>
              <a:rPr lang="en-US" sz="5400" dirty="0" smtClean="0">
                <a:latin typeface="Calibri Light" panose="020F0302020204030204" pitchFamily="34" charset="0"/>
                <a:cs typeface="Calibri Light" panose="020F0302020204030204" pitchFamily="34" charset="0"/>
              </a:rPr>
              <a:t>criteria (Step 3): </a:t>
            </a:r>
          </a:p>
          <a:p>
            <a:pPr marL="1333499" lvl="2" indent="-444499">
              <a:spcBef>
                <a:spcPts val="2000"/>
              </a:spcBef>
              <a:buClr>
                <a:srgbClr val="B91A2F"/>
              </a:buClr>
              <a:buSzPct val="200000"/>
              <a:defRPr sz="3800" b="1">
                <a:latin typeface="Helvetica"/>
                <a:ea typeface="Helvetica"/>
                <a:cs typeface="Helvetica"/>
                <a:sym typeface="Helvetica"/>
              </a:defRPr>
            </a:pPr>
            <a:r>
              <a:rPr lang="en-US" dirty="0" smtClean="0">
                <a:latin typeface="Calibri Light" panose="020F0302020204030204" pitchFamily="34" charset="0"/>
                <a:cs typeface="Calibri Light" panose="020F0302020204030204" pitchFamily="34" charset="0"/>
              </a:rPr>
              <a:t>visual</a:t>
            </a:r>
            <a:r>
              <a:rPr lang="en-US" dirty="0">
                <a:latin typeface="Calibri Light" panose="020F0302020204030204" pitchFamily="34" charset="0"/>
                <a:cs typeface="Calibri Light" panose="020F0302020204030204" pitchFamily="34" charset="0"/>
              </a:rPr>
              <a:t>, hearing, or motor disability; intellectual disability; emotional disturbance; cultural factors; environmental or economic disadvantage; limited English proficiency; or lack of instruction </a:t>
            </a:r>
            <a:endParaRPr lang="en-US" dirty="0" smtClean="0">
              <a:latin typeface="Calibri Light" panose="020F0302020204030204" pitchFamily="34" charset="0"/>
              <a:cs typeface="Calibri Light" panose="020F0302020204030204" pitchFamily="34" charset="0"/>
            </a:endParaRPr>
          </a:p>
          <a:p>
            <a:pPr marL="1777999" lvl="3" indent="-444499">
              <a:spcBef>
                <a:spcPts val="2000"/>
              </a:spcBef>
              <a:buClr>
                <a:srgbClr val="B91A2F"/>
              </a:buClr>
              <a:buSzPct val="200000"/>
              <a:defRPr sz="3800" b="1">
                <a:latin typeface="Helvetica"/>
                <a:ea typeface="Helvetica"/>
                <a:cs typeface="Helvetica"/>
                <a:sym typeface="Helvetica"/>
              </a:defRPr>
            </a:pPr>
            <a:r>
              <a:rPr lang="en-US" dirty="0">
                <a:latin typeface="Calibri Light" panose="020F0302020204030204" pitchFamily="34" charset="0"/>
                <a:cs typeface="Calibri Light" panose="020F0302020204030204" pitchFamily="34" charset="0"/>
                <a:hlinkClick r:id="rId2"/>
              </a:rPr>
              <a:t>Students in Detroit Are Suing the State Because They Weren’t Taught to </a:t>
            </a:r>
            <a:r>
              <a:rPr lang="en-US" dirty="0" smtClean="0">
                <a:latin typeface="Calibri Light" panose="020F0302020204030204" pitchFamily="34" charset="0"/>
                <a:cs typeface="Calibri Light" panose="020F0302020204030204" pitchFamily="34" charset="0"/>
                <a:hlinkClick r:id="rId2"/>
              </a:rPr>
              <a:t>Read</a:t>
            </a:r>
            <a:endParaRPr lang="en-US" dirty="0" smtClean="0">
              <a:latin typeface="Calibri Light" panose="020F0302020204030204" pitchFamily="34" charset="0"/>
              <a:cs typeface="Calibri Light" panose="020F0302020204030204" pitchFamily="34" charset="0"/>
            </a:endParaRPr>
          </a:p>
          <a:p>
            <a:pPr marL="1777999" lvl="3" indent="-444499">
              <a:spcBef>
                <a:spcPts val="2000"/>
              </a:spcBef>
              <a:buClr>
                <a:srgbClr val="B91A2F"/>
              </a:buClr>
              <a:buSzPct val="200000"/>
              <a:defRPr sz="3800" b="1">
                <a:latin typeface="Helvetica"/>
                <a:ea typeface="Helvetica"/>
                <a:cs typeface="Helvetica"/>
                <a:sym typeface="Helvetica"/>
              </a:defRPr>
            </a:pPr>
            <a:r>
              <a:rPr lang="en-US" dirty="0">
                <a:latin typeface="Calibri Light" panose="020F0302020204030204" pitchFamily="34" charset="0"/>
                <a:cs typeface="Calibri Light" panose="020F0302020204030204" pitchFamily="34" charset="0"/>
                <a:hlinkClick r:id="rId3"/>
              </a:rPr>
              <a:t>Too Many Children in California Can’t Read, Lawsuit </a:t>
            </a:r>
            <a:r>
              <a:rPr lang="en-US" dirty="0" smtClean="0">
                <a:latin typeface="Calibri Light" panose="020F0302020204030204" pitchFamily="34" charset="0"/>
                <a:cs typeface="Calibri Light" panose="020F0302020204030204" pitchFamily="34" charset="0"/>
                <a:hlinkClick r:id="rId3"/>
              </a:rPr>
              <a:t>Claims</a:t>
            </a:r>
            <a:endParaRPr lang="en-US" dirty="0" smtClean="0">
              <a:latin typeface="Calibri Light" panose="020F0302020204030204" pitchFamily="34" charset="0"/>
              <a:cs typeface="Calibri Light" panose="020F0302020204030204" pitchFamily="34" charset="0"/>
            </a:endParaRPr>
          </a:p>
          <a:p>
            <a:pPr marL="1777999" lvl="3" indent="-444499">
              <a:spcBef>
                <a:spcPts val="2000"/>
              </a:spcBef>
              <a:buClr>
                <a:srgbClr val="B91A2F"/>
              </a:buClr>
              <a:buSzPct val="200000"/>
              <a:defRPr sz="3800" b="1">
                <a:latin typeface="Helvetica"/>
                <a:ea typeface="Helvetica"/>
                <a:cs typeface="Helvetica"/>
                <a:sym typeface="Helvetica"/>
              </a:defRPr>
            </a:pPr>
            <a:r>
              <a:rPr lang="en-US" dirty="0">
                <a:latin typeface="Calibri Light" panose="020F0302020204030204" pitchFamily="34" charset="0"/>
                <a:cs typeface="Calibri Light" panose="020F0302020204030204" pitchFamily="34" charset="0"/>
                <a:hlinkClick r:id="rId4"/>
              </a:rPr>
              <a:t>The right to read: My dyslexic daughter got the help she needed. All kids should.</a:t>
            </a:r>
            <a:endParaRPr lang="en-US" dirty="0" smtClean="0">
              <a:latin typeface="Calibri Light" panose="020F0302020204030204" pitchFamily="34" charset="0"/>
              <a:cs typeface="Calibri Light" panose="020F0302020204030204" pitchFamily="34" charset="0"/>
            </a:endParaRPr>
          </a:p>
        </p:txBody>
      </p:sp>
      <p:sp>
        <p:nvSpPr>
          <p:cNvPr id="126" name="Shape 126"/>
          <p:cNvSpPr/>
          <p:nvPr/>
        </p:nvSpPr>
        <p:spPr>
          <a:xfrm>
            <a:off x="-2198" y="-20655"/>
            <a:ext cx="24388396" cy="2816853"/>
          </a:xfrm>
          <a:prstGeom prst="rect">
            <a:avLst/>
          </a:prstGeom>
          <a:solidFill>
            <a:srgbClr val="BA1A2F"/>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txBody>
          <a:bodyPr lIns="53578" tIns="53578" rIns="53578" bIns="53578" anchor="ctr"/>
          <a:lstStyle>
            <a:lvl1pPr>
              <a:defRPr sz="3000">
                <a:solidFill>
                  <a:srgbClr val="FFFFFF"/>
                </a:solidFill>
              </a:defRPr>
            </a:lvl1pPr>
          </a:lstStyle>
          <a:p>
            <a:r>
              <a:t>  </a:t>
            </a:r>
          </a:p>
        </p:txBody>
      </p:sp>
      <p:pic>
        <p:nvPicPr>
          <p:cNvPr id="127" name="COE-H-W.png"/>
          <p:cNvPicPr>
            <a:picLocks noChangeAspect="1"/>
          </p:cNvPicPr>
          <p:nvPr/>
        </p:nvPicPr>
        <p:blipFill>
          <a:blip r:embed="rId5">
            <a:extLst/>
          </a:blip>
          <a:stretch>
            <a:fillRect/>
          </a:stretch>
        </p:blipFill>
        <p:spPr>
          <a:xfrm>
            <a:off x="15191287" y="-1246710"/>
            <a:ext cx="7964734" cy="6154568"/>
          </a:xfrm>
          <a:prstGeom prst="rect">
            <a:avLst/>
          </a:prstGeom>
          <a:ln w="3175">
            <a:miter lim="400000"/>
          </a:ln>
        </p:spPr>
      </p:pic>
      <p:sp>
        <p:nvSpPr>
          <p:cNvPr id="128" name="Shape 128"/>
          <p:cNvSpPr/>
          <p:nvPr/>
        </p:nvSpPr>
        <p:spPr>
          <a:xfrm>
            <a:off x="2601458" y="5494328"/>
            <a:ext cx="19181085" cy="1"/>
          </a:xfrm>
          <a:prstGeom prst="line">
            <a:avLst/>
          </a:prstGeom>
          <a:ln w="76200">
            <a:solidFill>
              <a:srgbClr val="B91A2F"/>
            </a:solidFill>
            <a:miter lim="400000"/>
          </a:ln>
        </p:spPr>
        <p:txBody>
          <a:bodyPr lIns="53578" tIns="53578" rIns="53578" bIns="53578" anchor="ctr"/>
          <a:lstStyle/>
          <a:p>
            <a:pPr>
              <a:defRPr sz="3000"/>
            </a:pPr>
            <a:endParaRPr/>
          </a:p>
        </p:txBody>
      </p:sp>
    </p:spTree>
    <p:extLst>
      <p:ext uri="{BB962C8B-B14F-4D97-AF65-F5344CB8AC3E}">
        <p14:creationId xmlns:p14="http://schemas.microsoft.com/office/powerpoint/2010/main" val="1124441441"/>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2540849" y="3006727"/>
            <a:ext cx="14762413" cy="2277071"/>
          </a:xfrm>
          <a:prstGeom prst="rect">
            <a:avLst/>
          </a:prstGeom>
        </p:spPr>
        <p:txBody>
          <a:bodyPr>
            <a:noAutofit/>
          </a:bodyPr>
          <a:lstStyle>
            <a:lvl1pPr algn="l"/>
          </a:lstStyle>
          <a:p>
            <a:r>
              <a:rPr lang="en-US" sz="8800" dirty="0" smtClean="0"/>
              <a:t>Consideration of Assessing Cognitive Processes</a:t>
            </a:r>
            <a:endParaRPr sz="8800" dirty="0"/>
          </a:p>
        </p:txBody>
      </p:sp>
      <p:sp>
        <p:nvSpPr>
          <p:cNvPr id="125" name="Shape 125"/>
          <p:cNvSpPr>
            <a:spLocks noGrp="1"/>
          </p:cNvSpPr>
          <p:nvPr>
            <p:ph type="body" idx="1"/>
          </p:nvPr>
        </p:nvSpPr>
        <p:spPr>
          <a:xfrm>
            <a:off x="2540849" y="6053459"/>
            <a:ext cx="19581702" cy="7305284"/>
          </a:xfrm>
          <a:prstGeom prst="rect">
            <a:avLst/>
          </a:prstGeom>
        </p:spPr>
        <p:txBody>
          <a:bodyPr anchor="t">
            <a:normAutofit lnSpcReduction="10000"/>
          </a:bodyPr>
          <a:lstStyle/>
          <a:p>
            <a:pPr marL="444499" indent="-444499">
              <a:spcBef>
                <a:spcPts val="2000"/>
              </a:spcBef>
              <a:buClr>
                <a:srgbClr val="B91A2F"/>
              </a:buClr>
              <a:buSzPct val="200000"/>
              <a:defRPr sz="3800" b="1">
                <a:latin typeface="Helvetica"/>
                <a:ea typeface="Helvetica"/>
                <a:cs typeface="Helvetica"/>
                <a:sym typeface="Helvetica"/>
              </a:defRPr>
            </a:pPr>
            <a:r>
              <a:rPr lang="en-US" sz="4400" dirty="0" smtClean="0">
                <a:latin typeface="Calibri Light" panose="020F0302020204030204" pitchFamily="34" charset="0"/>
                <a:cs typeface="Calibri Light" panose="020F0302020204030204" pitchFamily="34" charset="0"/>
              </a:rPr>
              <a:t>Because </a:t>
            </a:r>
            <a:r>
              <a:rPr lang="en-US" sz="4400" dirty="0">
                <a:latin typeface="Calibri Light" panose="020F0302020204030204" pitchFamily="34" charset="0"/>
                <a:cs typeface="Calibri Light" panose="020F0302020204030204" pitchFamily="34" charset="0"/>
              </a:rPr>
              <a:t>the operational definition of SLD is defined, in part, as “</a:t>
            </a:r>
            <a:r>
              <a:rPr lang="en-US" sz="4400" dirty="0">
                <a:solidFill>
                  <a:srgbClr val="C00000"/>
                </a:solidFill>
                <a:latin typeface="Calibri Light" panose="020F0302020204030204" pitchFamily="34" charset="0"/>
                <a:cs typeface="Calibri Light" panose="020F0302020204030204" pitchFamily="34" charset="0"/>
              </a:rPr>
              <a:t>a disorder in one or more of the basic psychological processes involved in understanding or in using language, spoken or written</a:t>
            </a:r>
            <a:r>
              <a:rPr lang="en-US" sz="4400" dirty="0">
                <a:latin typeface="Calibri Light" panose="020F0302020204030204" pitchFamily="34" charset="0"/>
                <a:cs typeface="Calibri Light" panose="020F0302020204030204" pitchFamily="34" charset="0"/>
              </a:rPr>
              <a:t>” (20 U.S.C. §1401[30] and 34 C.F.R. §300.8[c][10</a:t>
            </a:r>
            <a:r>
              <a:rPr lang="en-US" sz="4400" dirty="0" smtClean="0">
                <a:latin typeface="Calibri Light" panose="020F0302020204030204" pitchFamily="34" charset="0"/>
                <a:cs typeface="Calibri Light" panose="020F0302020204030204" pitchFamily="34" charset="0"/>
              </a:rPr>
              <a:t>]), </a:t>
            </a:r>
            <a:r>
              <a:rPr lang="en-US" sz="4400" dirty="0">
                <a:latin typeface="Calibri Light" panose="020F0302020204030204" pitchFamily="34" charset="0"/>
                <a:cs typeface="Calibri Light" panose="020F0302020204030204" pitchFamily="34" charset="0"/>
              </a:rPr>
              <a:t>assessing cognitive </a:t>
            </a:r>
            <a:r>
              <a:rPr lang="en-US" sz="4400" dirty="0" smtClean="0">
                <a:latin typeface="Calibri Light" panose="020F0302020204030204" pitchFamily="34" charset="0"/>
                <a:cs typeface="Calibri Light" panose="020F0302020204030204" pitchFamily="34" charset="0"/>
              </a:rPr>
              <a:t>processes should be considered (Step 4).</a:t>
            </a:r>
            <a:endParaRPr lang="en-US" sz="4400" dirty="0">
              <a:latin typeface="Calibri Light" panose="020F0302020204030204" pitchFamily="34" charset="0"/>
              <a:cs typeface="Calibri Light" panose="020F0302020204030204" pitchFamily="34" charset="0"/>
            </a:endParaRPr>
          </a:p>
          <a:p>
            <a:pPr marL="1333499" lvl="2" indent="-444499">
              <a:spcBef>
                <a:spcPts val="2000"/>
              </a:spcBef>
              <a:buClr>
                <a:srgbClr val="B91A2F"/>
              </a:buClr>
              <a:buSzPct val="200000"/>
              <a:defRPr sz="3800" b="1">
                <a:latin typeface="Helvetica"/>
                <a:ea typeface="Helvetica"/>
                <a:cs typeface="Helvetica"/>
                <a:sym typeface="Helvetica"/>
              </a:defRPr>
            </a:pPr>
            <a:r>
              <a:rPr lang="en-US" dirty="0" smtClean="0">
                <a:latin typeface="Calibri Light" panose="020F0302020204030204" pitchFamily="34" charset="0"/>
                <a:cs typeface="Calibri Light" panose="020F0302020204030204" pitchFamily="34" charset="0"/>
              </a:rPr>
              <a:t>phonological processing</a:t>
            </a:r>
          </a:p>
          <a:p>
            <a:pPr marL="1333499" lvl="2" indent="-444499">
              <a:spcBef>
                <a:spcPts val="2000"/>
              </a:spcBef>
              <a:buClr>
                <a:srgbClr val="B91A2F"/>
              </a:buClr>
              <a:buSzPct val="200000"/>
              <a:defRPr sz="3800" b="1">
                <a:latin typeface="Helvetica"/>
                <a:ea typeface="Helvetica"/>
                <a:cs typeface="Helvetica"/>
                <a:sym typeface="Helvetica"/>
              </a:defRPr>
            </a:pPr>
            <a:r>
              <a:rPr lang="en-US" dirty="0" smtClean="0">
                <a:latin typeface="Calibri Light" panose="020F0302020204030204" pitchFamily="34" charset="0"/>
                <a:cs typeface="Calibri Light" panose="020F0302020204030204" pitchFamily="34" charset="0"/>
              </a:rPr>
              <a:t>orthographic awareness</a:t>
            </a:r>
          </a:p>
          <a:p>
            <a:pPr marL="1333499" lvl="2" indent="-444499">
              <a:spcBef>
                <a:spcPts val="2000"/>
              </a:spcBef>
              <a:buClr>
                <a:srgbClr val="B91A2F"/>
              </a:buClr>
              <a:buSzPct val="200000"/>
              <a:defRPr sz="3800" b="1">
                <a:latin typeface="Helvetica"/>
                <a:ea typeface="Helvetica"/>
                <a:cs typeface="Helvetica"/>
                <a:sym typeface="Helvetica"/>
              </a:defRPr>
            </a:pPr>
            <a:r>
              <a:rPr lang="en-US" dirty="0" smtClean="0">
                <a:latin typeface="Calibri Light" panose="020F0302020204030204" pitchFamily="34" charset="0"/>
                <a:cs typeface="Calibri Light" panose="020F0302020204030204" pitchFamily="34" charset="0"/>
              </a:rPr>
              <a:t>rapid naming</a:t>
            </a:r>
          </a:p>
          <a:p>
            <a:pPr marL="1333499" lvl="2" indent="-444499">
              <a:spcBef>
                <a:spcPts val="2000"/>
              </a:spcBef>
              <a:buClr>
                <a:srgbClr val="B91A2F"/>
              </a:buClr>
              <a:buSzPct val="200000"/>
              <a:defRPr sz="3800" b="1">
                <a:latin typeface="Helvetica"/>
                <a:ea typeface="Helvetica"/>
                <a:cs typeface="Helvetica"/>
                <a:sym typeface="Helvetica"/>
              </a:defRPr>
            </a:pPr>
            <a:r>
              <a:rPr lang="en-US" dirty="0" smtClean="0">
                <a:latin typeface="Calibri Light" panose="020F0302020204030204" pitchFamily="34" charset="0"/>
                <a:cs typeface="Calibri Light" panose="020F0302020204030204" pitchFamily="34" charset="0"/>
              </a:rPr>
              <a:t>processing speed</a:t>
            </a:r>
          </a:p>
          <a:p>
            <a:pPr marL="1333499" lvl="2" indent="-444499">
              <a:spcBef>
                <a:spcPts val="2000"/>
              </a:spcBef>
              <a:buClr>
                <a:srgbClr val="B91A2F"/>
              </a:buClr>
              <a:buSzPct val="200000"/>
              <a:defRPr sz="3800" b="1">
                <a:latin typeface="Helvetica"/>
                <a:ea typeface="Helvetica"/>
                <a:cs typeface="Helvetica"/>
                <a:sym typeface="Helvetica"/>
              </a:defRPr>
            </a:pPr>
            <a:r>
              <a:rPr lang="en-US" dirty="0" smtClean="0">
                <a:latin typeface="Calibri Light" panose="020F0302020204030204" pitchFamily="34" charset="0"/>
                <a:cs typeface="Calibri Light" panose="020F0302020204030204" pitchFamily="34" charset="0"/>
              </a:rPr>
              <a:t>working </a:t>
            </a:r>
            <a:r>
              <a:rPr lang="en-US" dirty="0">
                <a:latin typeface="Calibri Light" panose="020F0302020204030204" pitchFamily="34" charset="0"/>
                <a:cs typeface="Calibri Light" panose="020F0302020204030204" pitchFamily="34" charset="0"/>
              </a:rPr>
              <a:t>memory </a:t>
            </a:r>
            <a:endParaRPr lang="en-US" dirty="0" smtClean="0">
              <a:latin typeface="Calibri Light" panose="020F0302020204030204" pitchFamily="34" charset="0"/>
              <a:cs typeface="Calibri Light" panose="020F0302020204030204" pitchFamily="34" charset="0"/>
            </a:endParaRPr>
          </a:p>
          <a:p>
            <a:pPr marL="1333499" lvl="2" indent="-444499">
              <a:spcBef>
                <a:spcPts val="2000"/>
              </a:spcBef>
              <a:buClr>
                <a:srgbClr val="B91A2F"/>
              </a:buClr>
              <a:buSzPct val="200000"/>
              <a:defRPr sz="3800" b="1">
                <a:latin typeface="Helvetica"/>
                <a:ea typeface="Helvetica"/>
                <a:cs typeface="Helvetica"/>
                <a:sym typeface="Helvetica"/>
              </a:defRPr>
            </a:pPr>
            <a:r>
              <a:rPr lang="en-US" dirty="0" smtClean="0">
                <a:latin typeface="Calibri Light" panose="020F0302020204030204" pitchFamily="34" charset="0"/>
                <a:cs typeface="Calibri Light" panose="020F0302020204030204" pitchFamily="34" charset="0"/>
              </a:rPr>
              <a:t>executive functioning</a:t>
            </a:r>
          </a:p>
        </p:txBody>
      </p:sp>
      <p:sp>
        <p:nvSpPr>
          <p:cNvPr id="126" name="Shape 126"/>
          <p:cNvSpPr/>
          <p:nvPr/>
        </p:nvSpPr>
        <p:spPr>
          <a:xfrm>
            <a:off x="-2198" y="-20655"/>
            <a:ext cx="24388396" cy="2816853"/>
          </a:xfrm>
          <a:prstGeom prst="rect">
            <a:avLst/>
          </a:prstGeom>
          <a:solidFill>
            <a:srgbClr val="BA1A2F"/>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txBody>
          <a:bodyPr lIns="53578" tIns="53578" rIns="53578" bIns="53578" anchor="ctr"/>
          <a:lstStyle>
            <a:lvl1pPr>
              <a:defRPr sz="3000">
                <a:solidFill>
                  <a:srgbClr val="FFFFFF"/>
                </a:solidFill>
              </a:defRPr>
            </a:lvl1pPr>
          </a:lstStyle>
          <a:p>
            <a:r>
              <a:t>  </a:t>
            </a:r>
          </a:p>
        </p:txBody>
      </p:sp>
      <p:pic>
        <p:nvPicPr>
          <p:cNvPr id="127" name="COE-H-W.png"/>
          <p:cNvPicPr>
            <a:picLocks noChangeAspect="1"/>
          </p:cNvPicPr>
          <p:nvPr/>
        </p:nvPicPr>
        <p:blipFill>
          <a:blip r:embed="rId2">
            <a:extLst/>
          </a:blip>
          <a:stretch>
            <a:fillRect/>
          </a:stretch>
        </p:blipFill>
        <p:spPr>
          <a:xfrm>
            <a:off x="15191287" y="-1246710"/>
            <a:ext cx="7964734" cy="6154568"/>
          </a:xfrm>
          <a:prstGeom prst="rect">
            <a:avLst/>
          </a:prstGeom>
          <a:ln w="3175">
            <a:miter lim="400000"/>
          </a:ln>
        </p:spPr>
      </p:pic>
      <p:sp>
        <p:nvSpPr>
          <p:cNvPr id="128" name="Shape 128"/>
          <p:cNvSpPr/>
          <p:nvPr/>
        </p:nvSpPr>
        <p:spPr>
          <a:xfrm>
            <a:off x="2601458" y="5494328"/>
            <a:ext cx="19181085" cy="1"/>
          </a:xfrm>
          <a:prstGeom prst="line">
            <a:avLst/>
          </a:prstGeom>
          <a:ln w="76200">
            <a:solidFill>
              <a:srgbClr val="B91A2F"/>
            </a:solidFill>
            <a:miter lim="400000"/>
          </a:ln>
        </p:spPr>
        <p:txBody>
          <a:bodyPr lIns="53578" tIns="53578" rIns="53578" bIns="53578" anchor="ctr"/>
          <a:lstStyle/>
          <a:p>
            <a:pPr>
              <a:defRPr sz="3000"/>
            </a:pPr>
            <a:endParaRPr/>
          </a:p>
        </p:txBody>
      </p:sp>
    </p:spTree>
    <p:extLst>
      <p:ext uri="{BB962C8B-B14F-4D97-AF65-F5344CB8AC3E}">
        <p14:creationId xmlns:p14="http://schemas.microsoft.com/office/powerpoint/2010/main" val="1362571718"/>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2540849" y="3006727"/>
            <a:ext cx="14762413" cy="2277071"/>
          </a:xfrm>
          <a:prstGeom prst="rect">
            <a:avLst/>
          </a:prstGeom>
        </p:spPr>
        <p:txBody>
          <a:bodyPr>
            <a:noAutofit/>
          </a:bodyPr>
          <a:lstStyle>
            <a:lvl1pPr algn="l"/>
          </a:lstStyle>
          <a:p>
            <a:r>
              <a:rPr lang="en-US" sz="8800" dirty="0" smtClean="0"/>
              <a:t>Evidence of Substantial Impact</a:t>
            </a:r>
            <a:endParaRPr sz="8800" dirty="0"/>
          </a:p>
        </p:txBody>
      </p:sp>
      <p:sp>
        <p:nvSpPr>
          <p:cNvPr id="125" name="Shape 125"/>
          <p:cNvSpPr>
            <a:spLocks noGrp="1"/>
          </p:cNvSpPr>
          <p:nvPr>
            <p:ph type="body" idx="1"/>
          </p:nvPr>
        </p:nvSpPr>
        <p:spPr>
          <a:xfrm>
            <a:off x="2540848" y="5578662"/>
            <a:ext cx="21075289" cy="7305284"/>
          </a:xfrm>
          <a:prstGeom prst="rect">
            <a:avLst/>
          </a:prstGeom>
        </p:spPr>
        <p:txBody>
          <a:bodyPr anchor="t">
            <a:normAutofit/>
          </a:bodyPr>
          <a:lstStyle/>
          <a:p>
            <a:pPr marL="444499" indent="-444499">
              <a:spcBef>
                <a:spcPts val="2000"/>
              </a:spcBef>
              <a:buClr>
                <a:srgbClr val="B91A2F"/>
              </a:buClr>
              <a:buSzPct val="200000"/>
              <a:defRPr sz="3800" b="1">
                <a:latin typeface="Helvetica"/>
                <a:ea typeface="Helvetica"/>
                <a:cs typeface="Helvetica"/>
                <a:sym typeface="Helvetica"/>
              </a:defRPr>
            </a:pPr>
            <a:r>
              <a:rPr lang="en-US" sz="4000" dirty="0" smtClean="0">
                <a:latin typeface="Calibri Light" panose="020F0302020204030204" pitchFamily="34" charset="0"/>
                <a:cs typeface="Calibri Light" panose="020F0302020204030204" pitchFamily="34" charset="0"/>
              </a:rPr>
              <a:t>Even if a student exhibits a deficit in at least 1 area of cognitive processing that is impacting 1 or more areas of reading (i.e., fluency, decoding), the team must determine that a </a:t>
            </a:r>
            <a:r>
              <a:rPr lang="en-US" sz="4000" dirty="0">
                <a:latin typeface="Calibri Light" panose="020F0302020204030204" pitchFamily="34" charset="0"/>
                <a:cs typeface="Calibri Light" panose="020F0302020204030204" pitchFamily="34" charset="0"/>
              </a:rPr>
              <a:t>student’s learning difficulties require </a:t>
            </a:r>
            <a:r>
              <a:rPr lang="en-US" sz="4000" dirty="0">
                <a:solidFill>
                  <a:srgbClr val="C00000"/>
                </a:solidFill>
                <a:latin typeface="Calibri Light" panose="020F0302020204030204" pitchFamily="34" charset="0"/>
                <a:cs typeface="Calibri Light" panose="020F0302020204030204" pitchFamily="34" charset="0"/>
              </a:rPr>
              <a:t>specially designed instruction</a:t>
            </a:r>
            <a:r>
              <a:rPr lang="en-US" sz="4000" dirty="0">
                <a:latin typeface="Calibri Light" panose="020F0302020204030204" pitchFamily="34" charset="0"/>
                <a:cs typeface="Calibri Light" panose="020F0302020204030204" pitchFamily="34" charset="0"/>
              </a:rPr>
              <a:t>. </a:t>
            </a:r>
            <a:endParaRPr lang="en-US" sz="4000" dirty="0" smtClean="0">
              <a:latin typeface="Calibri Light" panose="020F0302020204030204" pitchFamily="34" charset="0"/>
              <a:cs typeface="Calibri Light" panose="020F0302020204030204" pitchFamily="34" charset="0"/>
            </a:endParaRPr>
          </a:p>
          <a:p>
            <a:pPr marL="444499" indent="-444499">
              <a:spcBef>
                <a:spcPts val="2000"/>
              </a:spcBef>
              <a:buClr>
                <a:srgbClr val="B91A2F"/>
              </a:buClr>
              <a:buSzPct val="200000"/>
              <a:defRPr sz="3800" b="1">
                <a:latin typeface="Helvetica"/>
                <a:ea typeface="Helvetica"/>
                <a:cs typeface="Helvetica"/>
                <a:sym typeface="Helvetica"/>
              </a:defRPr>
            </a:pPr>
            <a:r>
              <a:rPr lang="en-US" sz="4000" dirty="0" smtClean="0">
                <a:latin typeface="Calibri Light" panose="020F0302020204030204" pitchFamily="34" charset="0"/>
                <a:cs typeface="Calibri Light" panose="020F0302020204030204" pitchFamily="34" charset="0"/>
              </a:rPr>
              <a:t>It is </a:t>
            </a:r>
            <a:r>
              <a:rPr lang="en-US" sz="4000" dirty="0">
                <a:latin typeface="Calibri Light" panose="020F0302020204030204" pitchFamily="34" charset="0"/>
                <a:cs typeface="Calibri Light" panose="020F0302020204030204" pitchFamily="34" charset="0"/>
              </a:rPr>
              <a:t>possible </a:t>
            </a:r>
            <a:r>
              <a:rPr lang="en-US" sz="4000" dirty="0" smtClean="0">
                <a:latin typeface="Calibri Light" panose="020F0302020204030204" pitchFamily="34" charset="0"/>
                <a:cs typeface="Calibri Light" panose="020F0302020204030204" pitchFamily="34" charset="0"/>
              </a:rPr>
              <a:t>(though </a:t>
            </a:r>
            <a:r>
              <a:rPr lang="en-US" sz="4000" dirty="0">
                <a:latin typeface="Calibri Light" panose="020F0302020204030204" pitchFamily="34" charset="0"/>
                <a:cs typeface="Calibri Light" panose="020F0302020204030204" pitchFamily="34" charset="0"/>
              </a:rPr>
              <a:t>unlikely) that a student may have a SLD as identified through </a:t>
            </a:r>
            <a:r>
              <a:rPr lang="en-US" sz="4000" dirty="0" smtClean="0">
                <a:latin typeface="Calibri Light" panose="020F0302020204030204" pitchFamily="34" charset="0"/>
                <a:cs typeface="Calibri Light" panose="020F0302020204030204" pitchFamily="34" charset="0"/>
              </a:rPr>
              <a:t>the </a:t>
            </a:r>
            <a:r>
              <a:rPr lang="en-US" sz="4000" dirty="0">
                <a:latin typeface="Calibri Light" panose="020F0302020204030204" pitchFamily="34" charset="0"/>
                <a:cs typeface="Calibri Light" panose="020F0302020204030204" pitchFamily="34" charset="0"/>
              </a:rPr>
              <a:t>operational definition but would </a:t>
            </a:r>
            <a:r>
              <a:rPr lang="en-US" sz="4000" dirty="0" smtClean="0">
                <a:solidFill>
                  <a:srgbClr val="C00000"/>
                </a:solidFill>
                <a:latin typeface="Calibri Light" panose="020F0302020204030204" pitchFamily="34" charset="0"/>
                <a:cs typeface="Calibri Light" panose="020F0302020204030204" pitchFamily="34" charset="0"/>
              </a:rPr>
              <a:t>NOT </a:t>
            </a:r>
            <a:r>
              <a:rPr lang="en-US" sz="4000" dirty="0" smtClean="0">
                <a:latin typeface="Calibri Light" panose="020F0302020204030204" pitchFamily="34" charset="0"/>
                <a:cs typeface="Calibri Light" panose="020F0302020204030204" pitchFamily="34" charset="0"/>
              </a:rPr>
              <a:t>require </a:t>
            </a:r>
            <a:r>
              <a:rPr lang="en-US" sz="4000" dirty="0">
                <a:latin typeface="Calibri Light" panose="020F0302020204030204" pitchFamily="34" charset="0"/>
                <a:cs typeface="Calibri Light" panose="020F0302020204030204" pitchFamily="34" charset="0"/>
              </a:rPr>
              <a:t>specialized instruction due to adequate performance in the classroom. </a:t>
            </a:r>
            <a:endParaRPr lang="en-US" sz="4000" dirty="0" smtClean="0">
              <a:latin typeface="Calibri Light" panose="020F0302020204030204" pitchFamily="34" charset="0"/>
              <a:cs typeface="Calibri Light" panose="020F0302020204030204" pitchFamily="34" charset="0"/>
            </a:endParaRPr>
          </a:p>
          <a:p>
            <a:pPr marL="0" indent="0">
              <a:spcBef>
                <a:spcPts val="2000"/>
              </a:spcBef>
              <a:buClr>
                <a:srgbClr val="B91A2F"/>
              </a:buClr>
              <a:buSzPct val="200000"/>
              <a:buNone/>
              <a:defRPr sz="3800" b="1">
                <a:latin typeface="Helvetica"/>
                <a:ea typeface="Helvetica"/>
                <a:cs typeface="Helvetica"/>
                <a:sym typeface="Helvetica"/>
              </a:defRPr>
            </a:pPr>
            <a:endParaRPr lang="en-US" dirty="0" smtClean="0"/>
          </a:p>
        </p:txBody>
      </p:sp>
      <p:sp>
        <p:nvSpPr>
          <p:cNvPr id="126" name="Shape 126"/>
          <p:cNvSpPr/>
          <p:nvPr/>
        </p:nvSpPr>
        <p:spPr>
          <a:xfrm>
            <a:off x="-2198" y="-20655"/>
            <a:ext cx="24388396" cy="2816853"/>
          </a:xfrm>
          <a:prstGeom prst="rect">
            <a:avLst/>
          </a:prstGeom>
          <a:solidFill>
            <a:srgbClr val="BA1A2F"/>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txBody>
          <a:bodyPr lIns="53578" tIns="53578" rIns="53578" bIns="53578" anchor="ctr"/>
          <a:lstStyle>
            <a:lvl1pPr>
              <a:defRPr sz="3000">
                <a:solidFill>
                  <a:srgbClr val="FFFFFF"/>
                </a:solidFill>
              </a:defRPr>
            </a:lvl1pPr>
          </a:lstStyle>
          <a:p>
            <a:r>
              <a:t>  </a:t>
            </a:r>
          </a:p>
        </p:txBody>
      </p:sp>
      <p:pic>
        <p:nvPicPr>
          <p:cNvPr id="127" name="COE-H-W.png"/>
          <p:cNvPicPr>
            <a:picLocks noChangeAspect="1"/>
          </p:cNvPicPr>
          <p:nvPr/>
        </p:nvPicPr>
        <p:blipFill>
          <a:blip r:embed="rId2">
            <a:extLst/>
          </a:blip>
          <a:stretch>
            <a:fillRect/>
          </a:stretch>
        </p:blipFill>
        <p:spPr>
          <a:xfrm>
            <a:off x="15191287" y="-1246710"/>
            <a:ext cx="7964734" cy="6154568"/>
          </a:xfrm>
          <a:prstGeom prst="rect">
            <a:avLst/>
          </a:prstGeom>
          <a:ln w="3175">
            <a:miter lim="400000"/>
          </a:ln>
        </p:spPr>
      </p:pic>
      <p:sp>
        <p:nvSpPr>
          <p:cNvPr id="128" name="Shape 128"/>
          <p:cNvSpPr/>
          <p:nvPr/>
        </p:nvSpPr>
        <p:spPr>
          <a:xfrm>
            <a:off x="2601458" y="5494328"/>
            <a:ext cx="19181085" cy="1"/>
          </a:xfrm>
          <a:prstGeom prst="line">
            <a:avLst/>
          </a:prstGeom>
          <a:ln w="76200">
            <a:solidFill>
              <a:srgbClr val="B91A2F"/>
            </a:solidFill>
            <a:miter lim="400000"/>
          </a:ln>
        </p:spPr>
        <p:txBody>
          <a:bodyPr lIns="53578" tIns="53578" rIns="53578" bIns="53578" anchor="ctr"/>
          <a:lstStyle/>
          <a:p>
            <a:pPr>
              <a:defRPr sz="3000"/>
            </a:pPr>
            <a:endParaRPr/>
          </a:p>
        </p:txBody>
      </p:sp>
      <p:pic>
        <p:nvPicPr>
          <p:cNvPr id="4" name="Picture 3"/>
          <p:cNvPicPr>
            <a:picLocks noChangeAspect="1"/>
          </p:cNvPicPr>
          <p:nvPr/>
        </p:nvPicPr>
        <p:blipFill>
          <a:blip r:embed="rId3"/>
          <a:stretch>
            <a:fillRect/>
          </a:stretch>
        </p:blipFill>
        <p:spPr>
          <a:xfrm>
            <a:off x="11084405" y="9971279"/>
            <a:ext cx="3405318" cy="3348563"/>
          </a:xfrm>
          <a:prstGeom prst="rect">
            <a:avLst/>
          </a:prstGeom>
        </p:spPr>
      </p:pic>
      <p:sp>
        <p:nvSpPr>
          <p:cNvPr id="11" name="Multiply 10"/>
          <p:cNvSpPr/>
          <p:nvPr/>
        </p:nvSpPr>
        <p:spPr>
          <a:xfrm>
            <a:off x="10826379" y="10484975"/>
            <a:ext cx="3921370" cy="2321169"/>
          </a:xfrm>
          <a:prstGeom prst="mathMultiply">
            <a:avLst/>
          </a:prstGeom>
          <a:blipFill rotWithShape="1">
            <a:blip r:embed="rId4"/>
            <a:srcRect/>
            <a:tile tx="0" ty="0" sx="100000" sy="100000" flip="none" algn="tl"/>
          </a:blip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578" tIns="53578" rIns="53578" bIns="53578"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mn-lt"/>
              <a:ea typeface="+mn-ea"/>
              <a:cs typeface="+mn-cs"/>
              <a:sym typeface="Helvetica Light"/>
            </a:endParaRPr>
          </a:p>
        </p:txBody>
      </p:sp>
    </p:spTree>
    <p:extLst>
      <p:ext uri="{BB962C8B-B14F-4D97-AF65-F5344CB8AC3E}">
        <p14:creationId xmlns:p14="http://schemas.microsoft.com/office/powerpoint/2010/main" val="641989980"/>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2540849" y="3006727"/>
            <a:ext cx="14762413" cy="2277071"/>
          </a:xfrm>
          <a:prstGeom prst="rect">
            <a:avLst/>
          </a:prstGeom>
        </p:spPr>
        <p:txBody>
          <a:bodyPr>
            <a:noAutofit/>
          </a:bodyPr>
          <a:lstStyle>
            <a:lvl1pPr algn="l"/>
          </a:lstStyle>
          <a:p>
            <a:r>
              <a:rPr lang="en-US" sz="8800" dirty="0" smtClean="0"/>
              <a:t>Final Eligibility Determination</a:t>
            </a:r>
            <a:endParaRPr sz="8800" dirty="0"/>
          </a:p>
        </p:txBody>
      </p:sp>
      <p:sp>
        <p:nvSpPr>
          <p:cNvPr id="125" name="Shape 125"/>
          <p:cNvSpPr>
            <a:spLocks noGrp="1"/>
          </p:cNvSpPr>
          <p:nvPr>
            <p:ph type="body" idx="1"/>
          </p:nvPr>
        </p:nvSpPr>
        <p:spPr>
          <a:xfrm>
            <a:off x="2540849" y="5578662"/>
            <a:ext cx="21145628" cy="7305284"/>
          </a:xfrm>
          <a:prstGeom prst="rect">
            <a:avLst/>
          </a:prstGeom>
        </p:spPr>
        <p:txBody>
          <a:bodyPr anchor="t">
            <a:noAutofit/>
          </a:bodyPr>
          <a:lstStyle/>
          <a:p>
            <a:pPr marL="444499" indent="-444499">
              <a:spcBef>
                <a:spcPts val="2000"/>
              </a:spcBef>
              <a:buClr>
                <a:srgbClr val="B91A2F"/>
              </a:buClr>
              <a:buSzPct val="200000"/>
              <a:defRPr sz="3800" b="1">
                <a:latin typeface="Helvetica"/>
                <a:ea typeface="Helvetica"/>
                <a:cs typeface="Helvetica"/>
                <a:sym typeface="Helvetica"/>
              </a:defRPr>
            </a:pPr>
            <a:r>
              <a:rPr lang="en-US" sz="4800" dirty="0">
                <a:latin typeface="Calibri Light" panose="020F0302020204030204" pitchFamily="34" charset="0"/>
                <a:cs typeface="Calibri Light" panose="020F0302020204030204" pitchFamily="34" charset="0"/>
              </a:rPr>
              <a:t>Does the student perform significantly below peers on measures of letter-sound knowledge, word decoding, reading fluency, and/or spelling? </a:t>
            </a:r>
            <a:endParaRPr lang="en-US" sz="4800" dirty="0" smtClean="0">
              <a:latin typeface="Calibri Light" panose="020F0302020204030204" pitchFamily="34" charset="0"/>
              <a:cs typeface="Calibri Light" panose="020F0302020204030204" pitchFamily="34" charset="0"/>
            </a:endParaRPr>
          </a:p>
          <a:p>
            <a:pPr marL="444499" indent="-444499">
              <a:spcBef>
                <a:spcPts val="2000"/>
              </a:spcBef>
              <a:buClr>
                <a:srgbClr val="B91A2F"/>
              </a:buClr>
              <a:buSzPct val="200000"/>
              <a:defRPr sz="3800" b="1">
                <a:latin typeface="Helvetica"/>
                <a:ea typeface="Helvetica"/>
                <a:cs typeface="Helvetica"/>
                <a:sym typeface="Helvetica"/>
              </a:defRPr>
            </a:pPr>
            <a:r>
              <a:rPr lang="en-US" sz="4800" dirty="0" smtClean="0">
                <a:latin typeface="Calibri Light" panose="020F0302020204030204" pitchFamily="34" charset="0"/>
                <a:cs typeface="Calibri Light" panose="020F0302020204030204" pitchFamily="34" charset="0"/>
              </a:rPr>
              <a:t>Has </a:t>
            </a:r>
            <a:r>
              <a:rPr lang="en-US" sz="4800" dirty="0">
                <a:latin typeface="Calibri Light" panose="020F0302020204030204" pitchFamily="34" charset="0"/>
                <a:cs typeface="Calibri Light" panose="020F0302020204030204" pitchFamily="34" charset="0"/>
              </a:rPr>
              <a:t>the student had sufficient instruction?</a:t>
            </a:r>
          </a:p>
          <a:p>
            <a:pPr marL="444499" indent="-444499">
              <a:spcBef>
                <a:spcPts val="2000"/>
              </a:spcBef>
              <a:buClr>
                <a:srgbClr val="B91A2F"/>
              </a:buClr>
              <a:buSzPct val="200000"/>
              <a:defRPr sz="3800" b="1">
                <a:latin typeface="Helvetica"/>
                <a:ea typeface="Helvetica"/>
                <a:cs typeface="Helvetica"/>
                <a:sym typeface="Helvetica"/>
              </a:defRPr>
            </a:pPr>
            <a:r>
              <a:rPr lang="en-US" sz="4800" dirty="0">
                <a:latin typeface="Calibri Light" panose="020F0302020204030204" pitchFamily="34" charset="0"/>
                <a:cs typeface="Calibri Light" panose="020F0302020204030204" pitchFamily="34" charset="0"/>
              </a:rPr>
              <a:t>Has it been determined that the difficulties identified earlier are not due to another factor, such as intellectual disability, ADHD, or emotional disturbance? </a:t>
            </a:r>
            <a:endParaRPr lang="en-US" sz="4800" dirty="0" smtClean="0">
              <a:latin typeface="Calibri Light" panose="020F0302020204030204" pitchFamily="34" charset="0"/>
              <a:cs typeface="Calibri Light" panose="020F0302020204030204" pitchFamily="34" charset="0"/>
            </a:endParaRPr>
          </a:p>
          <a:p>
            <a:pPr marL="444499" indent="-444499">
              <a:spcBef>
                <a:spcPts val="2000"/>
              </a:spcBef>
              <a:buClr>
                <a:srgbClr val="B91A2F"/>
              </a:buClr>
              <a:buSzPct val="200000"/>
              <a:defRPr sz="3800" b="1">
                <a:latin typeface="Helvetica"/>
                <a:ea typeface="Helvetica"/>
                <a:cs typeface="Helvetica"/>
                <a:sym typeface="Helvetica"/>
              </a:defRPr>
            </a:pPr>
            <a:r>
              <a:rPr lang="en-US" sz="4800" dirty="0" smtClean="0">
                <a:latin typeface="Calibri Light" panose="020F0302020204030204" pitchFamily="34" charset="0"/>
                <a:cs typeface="Calibri Light" panose="020F0302020204030204" pitchFamily="34" charset="0"/>
              </a:rPr>
              <a:t>Does </a:t>
            </a:r>
            <a:r>
              <a:rPr lang="en-US" sz="4800" dirty="0">
                <a:latin typeface="Calibri Light" panose="020F0302020204030204" pitchFamily="34" charset="0"/>
                <a:cs typeface="Calibri Light" panose="020F0302020204030204" pitchFamily="34" charset="0"/>
              </a:rPr>
              <a:t>the student have a deficit in phonological processing, phonological memory, orthographic awareness, rapid naming, processing speed, or working memory? </a:t>
            </a:r>
            <a:endParaRPr lang="en-US" sz="4800" dirty="0" smtClean="0">
              <a:latin typeface="Calibri Light" panose="020F0302020204030204" pitchFamily="34" charset="0"/>
              <a:cs typeface="Calibri Light" panose="020F0302020204030204" pitchFamily="34" charset="0"/>
            </a:endParaRPr>
          </a:p>
          <a:p>
            <a:pPr marL="444499" indent="-444499">
              <a:spcBef>
                <a:spcPts val="2000"/>
              </a:spcBef>
              <a:buClr>
                <a:srgbClr val="B91A2F"/>
              </a:buClr>
              <a:buSzPct val="200000"/>
              <a:defRPr sz="3800" b="1">
                <a:latin typeface="Helvetica"/>
                <a:ea typeface="Helvetica"/>
                <a:cs typeface="Helvetica"/>
                <a:sym typeface="Helvetica"/>
              </a:defRPr>
            </a:pPr>
            <a:r>
              <a:rPr lang="en-US" sz="4800" dirty="0" smtClean="0">
                <a:latin typeface="Calibri Light" panose="020F0302020204030204" pitchFamily="34" charset="0"/>
                <a:cs typeface="Calibri Light" panose="020F0302020204030204" pitchFamily="34" charset="0"/>
              </a:rPr>
              <a:t>Does </a:t>
            </a:r>
            <a:r>
              <a:rPr lang="en-US" sz="4800" dirty="0">
                <a:latin typeface="Calibri Light" panose="020F0302020204030204" pitchFamily="34" charset="0"/>
                <a:cs typeface="Calibri Light" panose="020F0302020204030204" pitchFamily="34" charset="0"/>
              </a:rPr>
              <a:t>the student have broad oral language abilities within the average range?</a:t>
            </a:r>
          </a:p>
          <a:p>
            <a:pPr marL="0" indent="0">
              <a:spcBef>
                <a:spcPts val="2000"/>
              </a:spcBef>
              <a:buClr>
                <a:srgbClr val="B91A2F"/>
              </a:buClr>
              <a:buSzPct val="200000"/>
              <a:buNone/>
              <a:defRPr sz="3800" b="1">
                <a:latin typeface="Helvetica"/>
                <a:ea typeface="Helvetica"/>
                <a:cs typeface="Helvetica"/>
                <a:sym typeface="Helvetica"/>
              </a:defRPr>
            </a:pPr>
            <a:endParaRPr lang="en-US" sz="4800" dirty="0" smtClean="0"/>
          </a:p>
        </p:txBody>
      </p:sp>
      <p:sp>
        <p:nvSpPr>
          <p:cNvPr id="126" name="Shape 126"/>
          <p:cNvSpPr/>
          <p:nvPr/>
        </p:nvSpPr>
        <p:spPr>
          <a:xfrm>
            <a:off x="-2198" y="-20655"/>
            <a:ext cx="24388396" cy="2816853"/>
          </a:xfrm>
          <a:prstGeom prst="rect">
            <a:avLst/>
          </a:prstGeom>
          <a:solidFill>
            <a:srgbClr val="BA1A2F"/>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txBody>
          <a:bodyPr lIns="53578" tIns="53578" rIns="53578" bIns="53578" anchor="ctr"/>
          <a:lstStyle>
            <a:lvl1pPr>
              <a:defRPr sz="3000">
                <a:solidFill>
                  <a:srgbClr val="FFFFFF"/>
                </a:solidFill>
              </a:defRPr>
            </a:lvl1pPr>
          </a:lstStyle>
          <a:p>
            <a:r>
              <a:t>  </a:t>
            </a:r>
          </a:p>
        </p:txBody>
      </p:sp>
      <p:pic>
        <p:nvPicPr>
          <p:cNvPr id="127" name="COE-H-W.png"/>
          <p:cNvPicPr>
            <a:picLocks noChangeAspect="1"/>
          </p:cNvPicPr>
          <p:nvPr/>
        </p:nvPicPr>
        <p:blipFill>
          <a:blip r:embed="rId2">
            <a:extLst/>
          </a:blip>
          <a:stretch>
            <a:fillRect/>
          </a:stretch>
        </p:blipFill>
        <p:spPr>
          <a:xfrm>
            <a:off x="15191287" y="-1246710"/>
            <a:ext cx="7964734" cy="6154568"/>
          </a:xfrm>
          <a:prstGeom prst="rect">
            <a:avLst/>
          </a:prstGeom>
          <a:ln w="3175">
            <a:miter lim="400000"/>
          </a:ln>
        </p:spPr>
      </p:pic>
      <p:sp>
        <p:nvSpPr>
          <p:cNvPr id="128" name="Shape 128"/>
          <p:cNvSpPr/>
          <p:nvPr/>
        </p:nvSpPr>
        <p:spPr>
          <a:xfrm>
            <a:off x="2601458" y="5494328"/>
            <a:ext cx="19181085" cy="1"/>
          </a:xfrm>
          <a:prstGeom prst="line">
            <a:avLst/>
          </a:prstGeom>
          <a:ln w="76200">
            <a:solidFill>
              <a:srgbClr val="B91A2F"/>
            </a:solidFill>
            <a:miter lim="400000"/>
          </a:ln>
        </p:spPr>
        <p:txBody>
          <a:bodyPr lIns="53578" tIns="53578" rIns="53578" bIns="53578" anchor="ctr"/>
          <a:lstStyle/>
          <a:p>
            <a:pPr>
              <a:defRPr sz="3000"/>
            </a:pPr>
            <a:endParaRPr/>
          </a:p>
        </p:txBody>
      </p:sp>
    </p:spTree>
    <p:extLst>
      <p:ext uri="{BB962C8B-B14F-4D97-AF65-F5344CB8AC3E}">
        <p14:creationId xmlns:p14="http://schemas.microsoft.com/office/powerpoint/2010/main" val="3297388045"/>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COE-H-FC.jpg"/>
          <p:cNvPicPr>
            <a:picLocks noChangeAspect="1"/>
          </p:cNvPicPr>
          <p:nvPr/>
        </p:nvPicPr>
        <p:blipFill>
          <a:blip r:embed="rId2">
            <a:extLst/>
          </a:blip>
          <a:stretch>
            <a:fillRect/>
          </a:stretch>
        </p:blipFill>
        <p:spPr>
          <a:xfrm>
            <a:off x="8357065" y="373226"/>
            <a:ext cx="7993330" cy="6778712"/>
          </a:xfrm>
          <a:prstGeom prst="rect">
            <a:avLst/>
          </a:prstGeom>
          <a:ln w="3175">
            <a:miter lim="400000"/>
          </a:ln>
        </p:spPr>
      </p:pic>
      <p:sp>
        <p:nvSpPr>
          <p:cNvPr id="2" name="TextBox 1"/>
          <p:cNvSpPr txBox="1"/>
          <p:nvPr/>
        </p:nvSpPr>
        <p:spPr>
          <a:xfrm>
            <a:off x="4749280" y="7218420"/>
            <a:ext cx="15582123" cy="254989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578" tIns="53578" rIns="53578" bIns="53578" numCol="1" spcCol="38100" rtlCol="0" anchor="ctr">
            <a:spAutoFit/>
          </a:bodyPr>
          <a:lstStyle/>
          <a:p>
            <a:pPr marL="444499" indent="-444499">
              <a:spcBef>
                <a:spcPts val="2000"/>
              </a:spcBef>
              <a:buClr>
                <a:srgbClr val="B91A2F"/>
              </a:buClr>
              <a:buSzPct val="200000"/>
              <a:defRPr sz="3800" b="1">
                <a:latin typeface="Helvetica"/>
                <a:ea typeface="Helvetica"/>
                <a:cs typeface="Helvetica"/>
                <a:sym typeface="Helvetica"/>
              </a:defRPr>
            </a:pPr>
            <a:r>
              <a:rPr lang="en-US" sz="9600" dirty="0" smtClean="0">
                <a:latin typeface="Calibri Light" panose="020F0302020204030204" pitchFamily="34" charset="0"/>
                <a:cs typeface="Calibri Light" panose="020F0302020204030204" pitchFamily="34" charset="0"/>
              </a:rPr>
              <a:t>Role of EIP</a:t>
            </a:r>
            <a:endParaRPr lang="en-US" sz="9600" dirty="0">
              <a:latin typeface="Calibri Light" panose="020F0302020204030204" pitchFamily="34" charset="0"/>
              <a:cs typeface="Calibri Light" panose="020F0302020204030204" pitchFamily="34" charset="0"/>
            </a:endParaRPr>
          </a:p>
          <a:p>
            <a:pPr marL="0" marR="0" indent="0" defTabSz="821531" rtl="0" fontAlgn="auto" latinLnBrk="0" hangingPunct="0">
              <a:lnSpc>
                <a:spcPct val="100000"/>
              </a:lnSpc>
              <a:spcBef>
                <a:spcPts val="0"/>
              </a:spcBef>
              <a:spcAft>
                <a:spcPts val="0"/>
              </a:spcAft>
              <a:buClrTx/>
              <a:buSzTx/>
              <a:buFontTx/>
              <a:buNone/>
              <a:tabLst/>
            </a:pPr>
            <a:endParaRPr kumimoji="0" lang="en-US" sz="4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42062548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2540849" y="3006727"/>
            <a:ext cx="18208997" cy="2277071"/>
          </a:xfrm>
          <a:prstGeom prst="rect">
            <a:avLst/>
          </a:prstGeom>
        </p:spPr>
        <p:txBody>
          <a:bodyPr>
            <a:noAutofit/>
          </a:bodyPr>
          <a:lstStyle>
            <a:lvl1pPr algn="l"/>
          </a:lstStyle>
          <a:p>
            <a:r>
              <a:rPr lang="en-US" sz="8800" dirty="0" smtClean="0"/>
              <a:t>Tier </a:t>
            </a:r>
            <a:r>
              <a:rPr lang="en-US" sz="8800" dirty="0"/>
              <a:t>2 Eligibility Criteria and the Identification of </a:t>
            </a:r>
            <a:r>
              <a:rPr lang="en-US" sz="8800" dirty="0" smtClean="0"/>
              <a:t>Dyslexia in Georgia </a:t>
            </a:r>
            <a:endParaRPr sz="8800" dirty="0"/>
          </a:p>
        </p:txBody>
      </p:sp>
      <p:sp>
        <p:nvSpPr>
          <p:cNvPr id="125" name="Shape 125"/>
          <p:cNvSpPr>
            <a:spLocks noGrp="1"/>
          </p:cNvSpPr>
          <p:nvPr>
            <p:ph type="body" idx="1"/>
          </p:nvPr>
        </p:nvSpPr>
        <p:spPr>
          <a:xfrm>
            <a:off x="2540849" y="5578662"/>
            <a:ext cx="19581702" cy="7305284"/>
          </a:xfrm>
          <a:prstGeom prst="rect">
            <a:avLst/>
          </a:prstGeom>
        </p:spPr>
        <p:txBody>
          <a:bodyPr anchor="t">
            <a:normAutofit/>
          </a:bodyPr>
          <a:lstStyle/>
          <a:p>
            <a:pPr marL="444499" indent="-444499">
              <a:spcBef>
                <a:spcPts val="2000"/>
              </a:spcBef>
              <a:buClr>
                <a:srgbClr val="B91A2F"/>
              </a:buClr>
              <a:buSzPct val="200000"/>
              <a:defRPr sz="3800" b="1">
                <a:latin typeface="Helvetica"/>
                <a:ea typeface="Helvetica"/>
                <a:cs typeface="Helvetica"/>
                <a:sym typeface="Helvetica"/>
              </a:defRPr>
            </a:pPr>
            <a:r>
              <a:rPr lang="en-US" sz="6600" dirty="0" smtClean="0">
                <a:latin typeface="Calibri Light" panose="020F0302020204030204" pitchFamily="34" charset="0"/>
                <a:cs typeface="Calibri Light" panose="020F0302020204030204" pitchFamily="34" charset="0"/>
              </a:rPr>
              <a:t>Purpose</a:t>
            </a:r>
          </a:p>
          <a:p>
            <a:pPr marL="1333499" lvl="2" indent="-444499">
              <a:spcBef>
                <a:spcPts val="2000"/>
              </a:spcBef>
              <a:buClr>
                <a:srgbClr val="B91A2F"/>
              </a:buClr>
              <a:buSzPct val="200000"/>
              <a:defRPr sz="3800" b="1">
                <a:latin typeface="Helvetica"/>
                <a:ea typeface="Helvetica"/>
                <a:cs typeface="Helvetica"/>
                <a:sym typeface="Helvetica"/>
              </a:defRPr>
            </a:pPr>
            <a:r>
              <a:rPr lang="en-US" dirty="0" smtClean="0">
                <a:latin typeface="Calibri Light" panose="020F0302020204030204" pitchFamily="34" charset="0"/>
                <a:cs typeface="Calibri Light" panose="020F0302020204030204" pitchFamily="34" charset="0"/>
              </a:rPr>
              <a:t>To investigate </a:t>
            </a:r>
            <a:r>
              <a:rPr lang="en-US" dirty="0">
                <a:latin typeface="Calibri Light" panose="020F0302020204030204" pitchFamily="34" charset="0"/>
                <a:cs typeface="Calibri Light" panose="020F0302020204030204" pitchFamily="34" charset="0"/>
              </a:rPr>
              <a:t>the degree of alignment between schools regarding Tier 2 eligibility decision making and implementation in the state of Georgia</a:t>
            </a:r>
          </a:p>
          <a:p>
            <a:pPr marL="444499" indent="-444499">
              <a:spcBef>
                <a:spcPts val="2000"/>
              </a:spcBef>
              <a:buClr>
                <a:srgbClr val="B91A2F"/>
              </a:buClr>
              <a:buSzPct val="200000"/>
              <a:defRPr sz="3800" b="1">
                <a:latin typeface="Helvetica"/>
                <a:ea typeface="Helvetica"/>
                <a:cs typeface="Helvetica"/>
                <a:sym typeface="Helvetica"/>
              </a:defRPr>
            </a:pPr>
            <a:r>
              <a:rPr lang="en-US" sz="6600" dirty="0" smtClean="0">
                <a:latin typeface="Calibri Light" panose="020F0302020204030204" pitchFamily="34" charset="0"/>
                <a:cs typeface="Calibri Light" panose="020F0302020204030204" pitchFamily="34" charset="0"/>
              </a:rPr>
              <a:t>Research Questions</a:t>
            </a:r>
          </a:p>
          <a:p>
            <a:pPr marL="1333499" lvl="2" indent="-444499">
              <a:spcBef>
                <a:spcPts val="2000"/>
              </a:spcBef>
              <a:buClr>
                <a:srgbClr val="B91A2F"/>
              </a:buClr>
              <a:buSzPct val="200000"/>
              <a:defRPr sz="3800" b="1">
                <a:latin typeface="Helvetica"/>
                <a:ea typeface="Helvetica"/>
                <a:cs typeface="Helvetica"/>
                <a:sym typeface="Helvetica"/>
              </a:defRPr>
            </a:pPr>
            <a:r>
              <a:rPr lang="en-US" i="1" dirty="0">
                <a:latin typeface="Calibri Light" panose="020F0302020204030204" pitchFamily="34" charset="0"/>
                <a:cs typeface="Calibri Light" panose="020F0302020204030204" pitchFamily="34" charset="0"/>
              </a:rPr>
              <a:t>To what extent </a:t>
            </a:r>
            <a:r>
              <a:rPr lang="en-US" i="1" dirty="0" smtClean="0">
                <a:latin typeface="Calibri Light" panose="020F0302020204030204" pitchFamily="34" charset="0"/>
                <a:cs typeface="Calibri Light" panose="020F0302020204030204" pitchFamily="34" charset="0"/>
              </a:rPr>
              <a:t>do </a:t>
            </a:r>
            <a:r>
              <a:rPr lang="en-US" i="1" dirty="0">
                <a:latin typeface="Calibri Light" panose="020F0302020204030204" pitchFamily="34" charset="0"/>
                <a:cs typeface="Calibri Light" panose="020F0302020204030204" pitchFamily="34" charset="0"/>
              </a:rPr>
              <a:t>Tier 2 eligibility criteria vary across schools in Georgia?</a:t>
            </a:r>
          </a:p>
          <a:p>
            <a:pPr marL="1333499" lvl="2" indent="-444499">
              <a:spcBef>
                <a:spcPts val="2000"/>
              </a:spcBef>
              <a:buClr>
                <a:srgbClr val="B91A2F"/>
              </a:buClr>
              <a:buSzPct val="200000"/>
              <a:defRPr sz="3800" b="1">
                <a:latin typeface="Helvetica"/>
                <a:ea typeface="Helvetica"/>
                <a:cs typeface="Helvetica"/>
                <a:sym typeface="Helvetica"/>
              </a:defRPr>
            </a:pPr>
            <a:r>
              <a:rPr lang="en-US" i="1" dirty="0">
                <a:latin typeface="Calibri Light" panose="020F0302020204030204" pitchFamily="34" charset="0"/>
                <a:cs typeface="Calibri Light" panose="020F0302020204030204" pitchFamily="34" charset="0"/>
              </a:rPr>
              <a:t>How closely are schools’ eligibility criteria aligned with the criteria provided by the </a:t>
            </a:r>
            <a:r>
              <a:rPr lang="en-US" i="1" dirty="0" smtClean="0">
                <a:latin typeface="Calibri Light" panose="020F0302020204030204" pitchFamily="34" charset="0"/>
                <a:cs typeface="Calibri Light" panose="020F0302020204030204" pitchFamily="34" charset="0"/>
                <a:hlinkClick r:id="rId2"/>
              </a:rPr>
              <a:t>Ga DOE</a:t>
            </a:r>
            <a:r>
              <a:rPr lang="en-US" i="1" dirty="0" smtClean="0">
                <a:latin typeface="Calibri Light" panose="020F0302020204030204" pitchFamily="34" charset="0"/>
                <a:cs typeface="Calibri Light" panose="020F0302020204030204" pitchFamily="34" charset="0"/>
              </a:rPr>
              <a:t>?</a:t>
            </a:r>
            <a:endParaRPr lang="en-US" i="1" dirty="0">
              <a:latin typeface="Calibri Light" panose="020F0302020204030204" pitchFamily="34" charset="0"/>
              <a:cs typeface="Calibri Light" panose="020F0302020204030204" pitchFamily="34" charset="0"/>
            </a:endParaRPr>
          </a:p>
          <a:p>
            <a:pPr marL="1333499" lvl="2" indent="-444499">
              <a:spcBef>
                <a:spcPts val="2000"/>
              </a:spcBef>
              <a:buClr>
                <a:srgbClr val="B91A2F"/>
              </a:buClr>
              <a:buSzPct val="200000"/>
              <a:defRPr sz="3800" b="1">
                <a:latin typeface="Helvetica"/>
                <a:ea typeface="Helvetica"/>
                <a:cs typeface="Helvetica"/>
                <a:sym typeface="Helvetica"/>
              </a:defRPr>
            </a:pPr>
            <a:r>
              <a:rPr lang="en-US" i="1" dirty="0">
                <a:latin typeface="Calibri Light" panose="020F0302020204030204" pitchFamily="34" charset="0"/>
                <a:cs typeface="Calibri Light" panose="020F0302020204030204" pitchFamily="34" charset="0"/>
              </a:rPr>
              <a:t>To what extent are schools </a:t>
            </a:r>
            <a:r>
              <a:rPr lang="en-US" i="1" dirty="0" smtClean="0">
                <a:latin typeface="Calibri Light" panose="020F0302020204030204" pitchFamily="34" charset="0"/>
                <a:cs typeface="Calibri Light" panose="020F0302020204030204" pitchFamily="34" charset="0"/>
              </a:rPr>
              <a:t>currently using measures that can be used to </a:t>
            </a:r>
            <a:r>
              <a:rPr lang="en-US" i="1" dirty="0">
                <a:latin typeface="Calibri Light" panose="020F0302020204030204" pitchFamily="34" charset="0"/>
                <a:cs typeface="Calibri Light" panose="020F0302020204030204" pitchFamily="34" charset="0"/>
              </a:rPr>
              <a:t>identify students at-risk for dyslexia as part of the Tier 2 screening process?</a:t>
            </a:r>
          </a:p>
          <a:p>
            <a:pPr marL="444499" indent="-444499">
              <a:spcBef>
                <a:spcPts val="2000"/>
              </a:spcBef>
              <a:buClr>
                <a:srgbClr val="B91A2F"/>
              </a:buClr>
              <a:buSzPct val="200000"/>
              <a:defRPr sz="3800" b="1">
                <a:latin typeface="Helvetica"/>
                <a:ea typeface="Helvetica"/>
                <a:cs typeface="Helvetica"/>
                <a:sym typeface="Helvetica"/>
              </a:defRPr>
            </a:pPr>
            <a:endParaRPr lang="en-US" dirty="0" smtClean="0">
              <a:latin typeface="Calibri Light" panose="020F0302020204030204" pitchFamily="34" charset="0"/>
              <a:cs typeface="Calibri Light" panose="020F0302020204030204" pitchFamily="34" charset="0"/>
            </a:endParaRPr>
          </a:p>
          <a:p>
            <a:pPr marL="444499" indent="-444499">
              <a:spcBef>
                <a:spcPts val="2000"/>
              </a:spcBef>
              <a:buClr>
                <a:srgbClr val="B91A2F"/>
              </a:buClr>
              <a:buSzPct val="200000"/>
              <a:defRPr sz="3800" b="1">
                <a:latin typeface="Helvetica"/>
                <a:ea typeface="Helvetica"/>
                <a:cs typeface="Helvetica"/>
                <a:sym typeface="Helvetica"/>
              </a:defRPr>
            </a:pPr>
            <a:endParaRPr lang="en-US" dirty="0" smtClean="0"/>
          </a:p>
        </p:txBody>
      </p:sp>
      <p:sp>
        <p:nvSpPr>
          <p:cNvPr id="126" name="Shape 126"/>
          <p:cNvSpPr/>
          <p:nvPr/>
        </p:nvSpPr>
        <p:spPr>
          <a:xfrm>
            <a:off x="-2198" y="-20655"/>
            <a:ext cx="24388396" cy="2816853"/>
          </a:xfrm>
          <a:prstGeom prst="rect">
            <a:avLst/>
          </a:prstGeom>
          <a:solidFill>
            <a:srgbClr val="BA1A2F"/>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txBody>
          <a:bodyPr lIns="53578" tIns="53578" rIns="53578" bIns="53578" anchor="ctr"/>
          <a:lstStyle>
            <a:lvl1pPr>
              <a:defRPr sz="3000">
                <a:solidFill>
                  <a:srgbClr val="FFFFFF"/>
                </a:solidFill>
              </a:defRPr>
            </a:lvl1pPr>
          </a:lstStyle>
          <a:p>
            <a:r>
              <a:t>  </a:t>
            </a:r>
          </a:p>
        </p:txBody>
      </p:sp>
      <p:pic>
        <p:nvPicPr>
          <p:cNvPr id="127" name="COE-H-W.png"/>
          <p:cNvPicPr>
            <a:picLocks noChangeAspect="1"/>
          </p:cNvPicPr>
          <p:nvPr/>
        </p:nvPicPr>
        <p:blipFill>
          <a:blip r:embed="rId3">
            <a:extLst/>
          </a:blip>
          <a:stretch>
            <a:fillRect/>
          </a:stretch>
        </p:blipFill>
        <p:spPr>
          <a:xfrm>
            <a:off x="15191287" y="-1246710"/>
            <a:ext cx="7964734" cy="6154568"/>
          </a:xfrm>
          <a:prstGeom prst="rect">
            <a:avLst/>
          </a:prstGeom>
          <a:ln w="3175">
            <a:miter lim="400000"/>
          </a:ln>
        </p:spPr>
      </p:pic>
      <p:sp>
        <p:nvSpPr>
          <p:cNvPr id="128" name="Shape 128"/>
          <p:cNvSpPr/>
          <p:nvPr/>
        </p:nvSpPr>
        <p:spPr>
          <a:xfrm>
            <a:off x="2601458" y="5494328"/>
            <a:ext cx="19181085" cy="1"/>
          </a:xfrm>
          <a:prstGeom prst="line">
            <a:avLst/>
          </a:prstGeom>
          <a:ln w="76200">
            <a:solidFill>
              <a:srgbClr val="B91A2F"/>
            </a:solidFill>
            <a:miter lim="400000"/>
          </a:ln>
        </p:spPr>
        <p:txBody>
          <a:bodyPr lIns="53578" tIns="53578" rIns="53578" bIns="53578" anchor="ctr"/>
          <a:lstStyle/>
          <a:p>
            <a:pPr>
              <a:defRPr sz="3000"/>
            </a:pPr>
            <a:endParaRPr/>
          </a:p>
        </p:txBody>
      </p:sp>
    </p:spTree>
    <p:extLst>
      <p:ext uri="{BB962C8B-B14F-4D97-AF65-F5344CB8AC3E}">
        <p14:creationId xmlns:p14="http://schemas.microsoft.com/office/powerpoint/2010/main" val="2583604469"/>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2540849" y="3006727"/>
            <a:ext cx="18208997" cy="2277071"/>
          </a:xfrm>
          <a:prstGeom prst="rect">
            <a:avLst/>
          </a:prstGeom>
        </p:spPr>
        <p:txBody>
          <a:bodyPr>
            <a:noAutofit/>
          </a:bodyPr>
          <a:lstStyle>
            <a:lvl1pPr algn="l"/>
          </a:lstStyle>
          <a:p>
            <a:r>
              <a:rPr lang="en-US" sz="8800" dirty="0" smtClean="0"/>
              <a:t>Participants</a:t>
            </a:r>
            <a:endParaRPr sz="8800" dirty="0"/>
          </a:p>
        </p:txBody>
      </p:sp>
      <p:sp>
        <p:nvSpPr>
          <p:cNvPr id="125" name="Shape 125"/>
          <p:cNvSpPr>
            <a:spLocks noGrp="1"/>
          </p:cNvSpPr>
          <p:nvPr>
            <p:ph type="body" idx="1"/>
          </p:nvPr>
        </p:nvSpPr>
        <p:spPr>
          <a:xfrm>
            <a:off x="2540849" y="5578661"/>
            <a:ext cx="21708336" cy="7873569"/>
          </a:xfrm>
          <a:prstGeom prst="rect">
            <a:avLst/>
          </a:prstGeom>
        </p:spPr>
        <p:txBody>
          <a:bodyPr anchor="t">
            <a:normAutofit fontScale="47500" lnSpcReduction="20000"/>
          </a:bodyPr>
          <a:lstStyle/>
          <a:p>
            <a:pPr marL="444499" indent="-444499">
              <a:spcBef>
                <a:spcPts val="2000"/>
              </a:spcBef>
              <a:buClr>
                <a:srgbClr val="B91A2F"/>
              </a:buClr>
              <a:buSzPct val="200000"/>
              <a:defRPr sz="3800" b="1">
                <a:latin typeface="Helvetica"/>
                <a:ea typeface="Helvetica"/>
                <a:cs typeface="Helvetica"/>
                <a:sym typeface="Helvetica"/>
              </a:defRPr>
            </a:pPr>
            <a:r>
              <a:rPr lang="en-US" sz="7000" dirty="0">
                <a:latin typeface="Calibri Light" panose="020F0302020204030204" pitchFamily="34" charset="0"/>
                <a:cs typeface="Calibri Light" panose="020F0302020204030204" pitchFamily="34" charset="0"/>
              </a:rPr>
              <a:t>The participant pool included EIP Coordinators (i.e., Principals, Assistant Principals, Instructional Coaches) from the ~1,000 public primary and elementary schools (including state-approved charter schools) in the state </a:t>
            </a:r>
            <a:endParaRPr lang="en-US" sz="7000" dirty="0" smtClean="0">
              <a:latin typeface="Calibri Light" panose="020F0302020204030204" pitchFamily="34" charset="0"/>
              <a:cs typeface="Calibri Light" panose="020F0302020204030204" pitchFamily="34" charset="0"/>
            </a:endParaRPr>
          </a:p>
          <a:p>
            <a:pPr marL="444499" indent="-444499">
              <a:spcBef>
                <a:spcPts val="2000"/>
              </a:spcBef>
              <a:buClr>
                <a:srgbClr val="B91A2F"/>
              </a:buClr>
              <a:buSzPct val="200000"/>
              <a:defRPr sz="3800" b="1">
                <a:latin typeface="Helvetica"/>
                <a:ea typeface="Helvetica"/>
                <a:cs typeface="Helvetica"/>
                <a:sym typeface="Helvetica"/>
              </a:defRPr>
            </a:pPr>
            <a:r>
              <a:rPr lang="en-US" sz="7000" dirty="0" smtClean="0">
                <a:latin typeface="Calibri Light" panose="020F0302020204030204" pitchFamily="34" charset="0"/>
                <a:cs typeface="Calibri Light" panose="020F0302020204030204" pitchFamily="34" charset="0"/>
              </a:rPr>
              <a:t>The </a:t>
            </a:r>
            <a:r>
              <a:rPr lang="en-US" sz="7000" dirty="0">
                <a:latin typeface="Calibri Light" panose="020F0302020204030204" pitchFamily="34" charset="0"/>
                <a:cs typeface="Calibri Light" panose="020F0302020204030204" pitchFamily="34" charset="0"/>
              </a:rPr>
              <a:t>emails of </a:t>
            </a:r>
            <a:r>
              <a:rPr lang="en-US" sz="7000" dirty="0" smtClean="0">
                <a:latin typeface="Calibri Light" panose="020F0302020204030204" pitchFamily="34" charset="0"/>
                <a:cs typeface="Calibri Light" panose="020F0302020204030204" pitchFamily="34" charset="0"/>
              </a:rPr>
              <a:t>principals </a:t>
            </a:r>
            <a:r>
              <a:rPr lang="en-US" sz="7000" dirty="0">
                <a:latin typeface="Calibri Light" panose="020F0302020204030204" pitchFamily="34" charset="0"/>
                <a:cs typeface="Calibri Light" panose="020F0302020204030204" pitchFamily="34" charset="0"/>
              </a:rPr>
              <a:t>from public schools in Georgia were obtained from the state </a:t>
            </a:r>
            <a:r>
              <a:rPr lang="en-US" sz="7000" dirty="0" smtClean="0">
                <a:latin typeface="Calibri Light" panose="020F0302020204030204" pitchFamily="34" charset="0"/>
                <a:cs typeface="Calibri Light" panose="020F0302020204030204" pitchFamily="34" charset="0"/>
              </a:rPr>
              <a:t>Ga DOE’s </a:t>
            </a:r>
            <a:r>
              <a:rPr lang="en-US" sz="7000" dirty="0">
                <a:latin typeface="Calibri Light" panose="020F0302020204030204" pitchFamily="34" charset="0"/>
                <a:cs typeface="Calibri Light" panose="020F0302020204030204" pitchFamily="34" charset="0"/>
              </a:rPr>
              <a:t>office of Curriculum and Instruction. </a:t>
            </a:r>
          </a:p>
          <a:p>
            <a:pPr marL="444499" indent="-444499">
              <a:spcBef>
                <a:spcPts val="2000"/>
              </a:spcBef>
              <a:buClr>
                <a:srgbClr val="B91A2F"/>
              </a:buClr>
              <a:buSzPct val="200000"/>
              <a:defRPr sz="3800" b="1">
                <a:latin typeface="Helvetica"/>
                <a:ea typeface="Helvetica"/>
                <a:cs typeface="Helvetica"/>
                <a:sym typeface="Helvetica"/>
              </a:defRPr>
            </a:pPr>
            <a:r>
              <a:rPr lang="en-US" sz="7700" i="1" dirty="0" smtClean="0">
                <a:latin typeface="Calibri Light" panose="020F0302020204030204" pitchFamily="34" charset="0"/>
                <a:cs typeface="Calibri Light" panose="020F0302020204030204" pitchFamily="34" charset="0"/>
              </a:rPr>
              <a:t>N</a:t>
            </a:r>
            <a:r>
              <a:rPr lang="en-US" sz="7700" dirty="0" smtClean="0">
                <a:latin typeface="Calibri Light" panose="020F0302020204030204" pitchFamily="34" charset="0"/>
                <a:cs typeface="Calibri Light" panose="020F0302020204030204" pitchFamily="34" charset="0"/>
              </a:rPr>
              <a:t> = 97</a:t>
            </a:r>
          </a:p>
          <a:p>
            <a:pPr marL="1333499" lvl="2" indent="-444499">
              <a:spcBef>
                <a:spcPts val="2000"/>
              </a:spcBef>
              <a:buClr>
                <a:srgbClr val="B91A2F"/>
              </a:buClr>
              <a:buSzPct val="200000"/>
              <a:defRPr sz="3800" b="1">
                <a:latin typeface="Helvetica"/>
                <a:ea typeface="Helvetica"/>
                <a:cs typeface="Helvetica"/>
                <a:sym typeface="Helvetica"/>
              </a:defRPr>
            </a:pPr>
            <a:r>
              <a:rPr lang="en-US" sz="7300" dirty="0">
                <a:latin typeface="Calibri Light" panose="020F0302020204030204" pitchFamily="34" charset="0"/>
                <a:cs typeface="Calibri Light" panose="020F0302020204030204" pitchFamily="34" charset="0"/>
              </a:rPr>
              <a:t>Principals: 31%</a:t>
            </a:r>
          </a:p>
          <a:p>
            <a:pPr marL="1333499" lvl="2" indent="-444499">
              <a:spcBef>
                <a:spcPts val="2000"/>
              </a:spcBef>
              <a:buClr>
                <a:srgbClr val="B91A2F"/>
              </a:buClr>
              <a:buSzPct val="200000"/>
              <a:defRPr sz="3800" b="1">
                <a:latin typeface="Helvetica"/>
                <a:ea typeface="Helvetica"/>
                <a:cs typeface="Helvetica"/>
                <a:sym typeface="Helvetica"/>
              </a:defRPr>
            </a:pPr>
            <a:r>
              <a:rPr lang="en-US" sz="7300" dirty="0">
                <a:latin typeface="Calibri Light" panose="020F0302020204030204" pitchFamily="34" charset="0"/>
                <a:cs typeface="Calibri Light" panose="020F0302020204030204" pitchFamily="34" charset="0"/>
              </a:rPr>
              <a:t>Assistant principals: 18%</a:t>
            </a:r>
          </a:p>
          <a:p>
            <a:pPr marL="1333499" lvl="2" indent="-444499">
              <a:spcBef>
                <a:spcPts val="2000"/>
              </a:spcBef>
              <a:buClr>
                <a:srgbClr val="B91A2F"/>
              </a:buClr>
              <a:buSzPct val="200000"/>
              <a:defRPr sz="3800" b="1">
                <a:latin typeface="Helvetica"/>
                <a:ea typeface="Helvetica"/>
                <a:cs typeface="Helvetica"/>
                <a:sym typeface="Helvetica"/>
              </a:defRPr>
            </a:pPr>
            <a:r>
              <a:rPr lang="en-US" sz="7300" dirty="0">
                <a:latin typeface="Calibri Light" panose="020F0302020204030204" pitchFamily="34" charset="0"/>
                <a:cs typeface="Calibri Light" panose="020F0302020204030204" pitchFamily="34" charset="0"/>
              </a:rPr>
              <a:t>EIP coordinators: 16%</a:t>
            </a:r>
          </a:p>
          <a:p>
            <a:pPr marL="1333499" lvl="2" indent="-444499">
              <a:spcBef>
                <a:spcPts val="2000"/>
              </a:spcBef>
              <a:buClr>
                <a:srgbClr val="B91A2F"/>
              </a:buClr>
              <a:buSzPct val="200000"/>
              <a:defRPr sz="3800" b="1">
                <a:latin typeface="Helvetica"/>
                <a:ea typeface="Helvetica"/>
                <a:cs typeface="Helvetica"/>
                <a:sym typeface="Helvetica"/>
              </a:defRPr>
            </a:pPr>
            <a:r>
              <a:rPr lang="en-US" sz="7300" dirty="0">
                <a:latin typeface="Calibri Light" panose="020F0302020204030204" pitchFamily="34" charset="0"/>
                <a:cs typeface="Calibri Light" panose="020F0302020204030204" pitchFamily="34" charset="0"/>
              </a:rPr>
              <a:t>EIP teachers: 20%</a:t>
            </a:r>
          </a:p>
          <a:p>
            <a:pPr marL="1333499" lvl="2" indent="-444499">
              <a:spcBef>
                <a:spcPts val="2000"/>
              </a:spcBef>
              <a:buClr>
                <a:srgbClr val="B91A2F"/>
              </a:buClr>
              <a:buSzPct val="200000"/>
              <a:defRPr sz="3800" b="1">
                <a:latin typeface="Helvetica"/>
                <a:ea typeface="Helvetica"/>
                <a:cs typeface="Helvetica"/>
                <a:sym typeface="Helvetica"/>
              </a:defRPr>
            </a:pPr>
            <a:r>
              <a:rPr lang="en-US" sz="7300" dirty="0">
                <a:latin typeface="Calibri Light" panose="020F0302020204030204" pitchFamily="34" charset="0"/>
                <a:cs typeface="Calibri Light" panose="020F0302020204030204" pitchFamily="34" charset="0"/>
              </a:rPr>
              <a:t>Special education coordinators: 1%</a:t>
            </a:r>
          </a:p>
          <a:p>
            <a:pPr marL="1333499" lvl="2" indent="-444499">
              <a:spcBef>
                <a:spcPts val="2000"/>
              </a:spcBef>
              <a:buClr>
                <a:srgbClr val="B91A2F"/>
              </a:buClr>
              <a:buSzPct val="200000"/>
              <a:defRPr sz="3800" b="1">
                <a:latin typeface="Helvetica"/>
                <a:ea typeface="Helvetica"/>
                <a:cs typeface="Helvetica"/>
                <a:sym typeface="Helvetica"/>
              </a:defRPr>
            </a:pPr>
            <a:r>
              <a:rPr lang="en-US" sz="7300" dirty="0">
                <a:latin typeface="Calibri Light" panose="020F0302020204030204" pitchFamily="34" charset="0"/>
                <a:cs typeface="Calibri Light" panose="020F0302020204030204" pitchFamily="34" charset="0"/>
              </a:rPr>
              <a:t>Other: 14%</a:t>
            </a:r>
          </a:p>
          <a:p>
            <a:pPr marL="444499" indent="-444499">
              <a:spcBef>
                <a:spcPts val="2000"/>
              </a:spcBef>
              <a:buClr>
                <a:srgbClr val="B91A2F"/>
              </a:buClr>
              <a:buSzPct val="200000"/>
              <a:defRPr sz="3800" b="1">
                <a:latin typeface="Helvetica"/>
                <a:ea typeface="Helvetica"/>
                <a:cs typeface="Helvetica"/>
                <a:sym typeface="Helvetica"/>
              </a:defRPr>
            </a:pPr>
            <a:endParaRPr lang="en-US" sz="4800" dirty="0" smtClean="0">
              <a:latin typeface="Calibri Light" panose="020F0302020204030204" pitchFamily="34" charset="0"/>
              <a:cs typeface="Calibri Light" panose="020F0302020204030204" pitchFamily="34" charset="0"/>
            </a:endParaRPr>
          </a:p>
          <a:p>
            <a:pPr marL="444499" indent="-444499">
              <a:spcBef>
                <a:spcPts val="2000"/>
              </a:spcBef>
              <a:buClr>
                <a:srgbClr val="B91A2F"/>
              </a:buClr>
              <a:buSzPct val="200000"/>
              <a:defRPr sz="3800" b="1">
                <a:latin typeface="Helvetica"/>
                <a:ea typeface="Helvetica"/>
                <a:cs typeface="Helvetica"/>
                <a:sym typeface="Helvetica"/>
              </a:defRPr>
            </a:pPr>
            <a:endParaRPr lang="en-US" dirty="0" smtClean="0">
              <a:latin typeface="Calibri Light" panose="020F0302020204030204" pitchFamily="34" charset="0"/>
              <a:cs typeface="Calibri Light" panose="020F0302020204030204" pitchFamily="34" charset="0"/>
            </a:endParaRPr>
          </a:p>
          <a:p>
            <a:pPr marL="444499" indent="-444499">
              <a:spcBef>
                <a:spcPts val="2000"/>
              </a:spcBef>
              <a:buClr>
                <a:srgbClr val="B91A2F"/>
              </a:buClr>
              <a:buSzPct val="200000"/>
              <a:defRPr sz="3800" b="1">
                <a:latin typeface="Helvetica"/>
                <a:ea typeface="Helvetica"/>
                <a:cs typeface="Helvetica"/>
                <a:sym typeface="Helvetica"/>
              </a:defRPr>
            </a:pPr>
            <a:endParaRPr lang="en-US" dirty="0" smtClean="0"/>
          </a:p>
        </p:txBody>
      </p:sp>
      <p:sp>
        <p:nvSpPr>
          <p:cNvPr id="126" name="Shape 126"/>
          <p:cNvSpPr/>
          <p:nvPr/>
        </p:nvSpPr>
        <p:spPr>
          <a:xfrm>
            <a:off x="-2198" y="-20655"/>
            <a:ext cx="24388396" cy="2816853"/>
          </a:xfrm>
          <a:prstGeom prst="rect">
            <a:avLst/>
          </a:prstGeom>
          <a:solidFill>
            <a:srgbClr val="BA1A2F"/>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txBody>
          <a:bodyPr lIns="53578" tIns="53578" rIns="53578" bIns="53578" anchor="ctr"/>
          <a:lstStyle>
            <a:lvl1pPr>
              <a:defRPr sz="3000">
                <a:solidFill>
                  <a:srgbClr val="FFFFFF"/>
                </a:solidFill>
              </a:defRPr>
            </a:lvl1pPr>
          </a:lstStyle>
          <a:p>
            <a:r>
              <a:t>  </a:t>
            </a:r>
          </a:p>
        </p:txBody>
      </p:sp>
      <p:pic>
        <p:nvPicPr>
          <p:cNvPr id="127" name="COE-H-W.png"/>
          <p:cNvPicPr>
            <a:picLocks noChangeAspect="1"/>
          </p:cNvPicPr>
          <p:nvPr/>
        </p:nvPicPr>
        <p:blipFill>
          <a:blip r:embed="rId2">
            <a:extLst/>
          </a:blip>
          <a:stretch>
            <a:fillRect/>
          </a:stretch>
        </p:blipFill>
        <p:spPr>
          <a:xfrm>
            <a:off x="15191287" y="-1246710"/>
            <a:ext cx="7964734" cy="6154568"/>
          </a:xfrm>
          <a:prstGeom prst="rect">
            <a:avLst/>
          </a:prstGeom>
          <a:ln w="3175">
            <a:miter lim="400000"/>
          </a:ln>
        </p:spPr>
      </p:pic>
      <p:sp>
        <p:nvSpPr>
          <p:cNvPr id="128" name="Shape 128"/>
          <p:cNvSpPr/>
          <p:nvPr/>
        </p:nvSpPr>
        <p:spPr>
          <a:xfrm>
            <a:off x="2601458" y="5494328"/>
            <a:ext cx="19181085" cy="1"/>
          </a:xfrm>
          <a:prstGeom prst="line">
            <a:avLst/>
          </a:prstGeom>
          <a:ln w="76200">
            <a:solidFill>
              <a:srgbClr val="B91A2F"/>
            </a:solidFill>
            <a:miter lim="400000"/>
          </a:ln>
        </p:spPr>
        <p:txBody>
          <a:bodyPr lIns="53578" tIns="53578" rIns="53578" bIns="53578" anchor="ctr"/>
          <a:lstStyle/>
          <a:p>
            <a:pPr>
              <a:defRPr sz="3000"/>
            </a:pPr>
            <a:endParaRPr/>
          </a:p>
        </p:txBody>
      </p:sp>
    </p:spTree>
    <p:extLst>
      <p:ext uri="{BB962C8B-B14F-4D97-AF65-F5344CB8AC3E}">
        <p14:creationId xmlns:p14="http://schemas.microsoft.com/office/powerpoint/2010/main" val="50497541"/>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2540849" y="3006727"/>
            <a:ext cx="18208997" cy="2277071"/>
          </a:xfrm>
          <a:prstGeom prst="rect">
            <a:avLst/>
          </a:prstGeom>
        </p:spPr>
        <p:txBody>
          <a:bodyPr>
            <a:noAutofit/>
          </a:bodyPr>
          <a:lstStyle>
            <a:lvl1pPr algn="l"/>
          </a:lstStyle>
          <a:p>
            <a:r>
              <a:rPr lang="en-US" sz="8800" dirty="0" smtClean="0"/>
              <a:t>Survey</a:t>
            </a:r>
            <a:endParaRPr sz="8800" dirty="0"/>
          </a:p>
        </p:txBody>
      </p:sp>
      <p:sp>
        <p:nvSpPr>
          <p:cNvPr id="125" name="Shape 125"/>
          <p:cNvSpPr>
            <a:spLocks noGrp="1"/>
          </p:cNvSpPr>
          <p:nvPr>
            <p:ph type="body" idx="1"/>
          </p:nvPr>
        </p:nvSpPr>
        <p:spPr>
          <a:xfrm>
            <a:off x="2540848" y="5578662"/>
            <a:ext cx="21057705" cy="7305284"/>
          </a:xfrm>
          <a:prstGeom prst="rect">
            <a:avLst/>
          </a:prstGeom>
        </p:spPr>
        <p:txBody>
          <a:bodyPr anchor="t">
            <a:normAutofit fontScale="92500" lnSpcReduction="20000"/>
          </a:bodyPr>
          <a:lstStyle/>
          <a:p>
            <a:pPr marL="444499" indent="-444499">
              <a:spcBef>
                <a:spcPts val="2000"/>
              </a:spcBef>
              <a:buClr>
                <a:srgbClr val="B91A2F"/>
              </a:buClr>
              <a:buSzPct val="200000"/>
              <a:defRPr sz="3800" b="1">
                <a:latin typeface="Helvetica"/>
                <a:ea typeface="Helvetica"/>
                <a:cs typeface="Helvetica"/>
                <a:sym typeface="Helvetica"/>
              </a:defRPr>
            </a:pPr>
            <a:r>
              <a:rPr lang="en-US" sz="5800" dirty="0">
                <a:latin typeface="Calibri Light" panose="020F0302020204030204" pitchFamily="34" charset="0"/>
                <a:cs typeface="Calibri Light" panose="020F0302020204030204" pitchFamily="34" charset="0"/>
              </a:rPr>
              <a:t>An 18-question survey was implemented using </a:t>
            </a:r>
            <a:r>
              <a:rPr lang="en-US" sz="5800" dirty="0" err="1">
                <a:latin typeface="Calibri Light" panose="020F0302020204030204" pitchFamily="34" charset="0"/>
                <a:cs typeface="Calibri Light" panose="020F0302020204030204" pitchFamily="34" charset="0"/>
              </a:rPr>
              <a:t>Qualtrics</a:t>
            </a:r>
            <a:endParaRPr lang="en-US" sz="5800" dirty="0">
              <a:latin typeface="Calibri Light" panose="020F0302020204030204" pitchFamily="34" charset="0"/>
              <a:cs typeface="Calibri Light" panose="020F0302020204030204" pitchFamily="34" charset="0"/>
            </a:endParaRPr>
          </a:p>
          <a:p>
            <a:pPr marL="444499" indent="-444499">
              <a:spcBef>
                <a:spcPts val="2000"/>
              </a:spcBef>
              <a:buClr>
                <a:srgbClr val="B91A2F"/>
              </a:buClr>
              <a:buSzPct val="200000"/>
              <a:defRPr sz="3800" b="1">
                <a:latin typeface="Helvetica"/>
                <a:ea typeface="Helvetica"/>
                <a:cs typeface="Helvetica"/>
                <a:sym typeface="Helvetica"/>
              </a:defRPr>
            </a:pPr>
            <a:r>
              <a:rPr lang="en-US" sz="5800" dirty="0">
                <a:latin typeface="Calibri Light" panose="020F0302020204030204" pitchFamily="34" charset="0"/>
                <a:cs typeface="Calibri Light" panose="020F0302020204030204" pitchFamily="34" charset="0"/>
              </a:rPr>
              <a:t>9 background questions; 9 core questions </a:t>
            </a:r>
            <a:endParaRPr lang="en-US" sz="5800" dirty="0" smtClean="0">
              <a:latin typeface="Calibri Light" panose="020F0302020204030204" pitchFamily="34" charset="0"/>
              <a:cs typeface="Calibri Light" panose="020F0302020204030204" pitchFamily="34" charset="0"/>
            </a:endParaRPr>
          </a:p>
          <a:p>
            <a:pPr marL="444499" indent="-444499">
              <a:spcBef>
                <a:spcPts val="2000"/>
              </a:spcBef>
              <a:buClr>
                <a:srgbClr val="B91A2F"/>
              </a:buClr>
              <a:buSzPct val="200000"/>
              <a:defRPr sz="3800" b="1">
                <a:latin typeface="Helvetica"/>
                <a:ea typeface="Helvetica"/>
                <a:cs typeface="Helvetica"/>
                <a:sym typeface="Helvetica"/>
              </a:defRPr>
            </a:pPr>
            <a:r>
              <a:rPr lang="en-US" sz="5800" dirty="0">
                <a:latin typeface="Calibri Light" panose="020F0302020204030204" pitchFamily="34" charset="0"/>
                <a:cs typeface="Calibri Light" panose="020F0302020204030204" pitchFamily="34" charset="0"/>
              </a:rPr>
              <a:t>The survey questions addressed the following areas: </a:t>
            </a:r>
            <a:endParaRPr lang="en-US" sz="5800" dirty="0" smtClean="0">
              <a:latin typeface="Calibri Light" panose="020F0302020204030204" pitchFamily="34" charset="0"/>
              <a:cs typeface="Calibri Light" panose="020F0302020204030204" pitchFamily="34" charset="0"/>
            </a:endParaRPr>
          </a:p>
          <a:p>
            <a:pPr marL="0" indent="0">
              <a:spcBef>
                <a:spcPts val="2000"/>
              </a:spcBef>
              <a:buClr>
                <a:srgbClr val="B91A2F"/>
              </a:buClr>
              <a:buSzPct val="200000"/>
              <a:buNone/>
              <a:defRPr sz="3800" b="1">
                <a:latin typeface="Helvetica"/>
                <a:ea typeface="Helvetica"/>
                <a:cs typeface="Helvetica"/>
                <a:sym typeface="Helvetica"/>
              </a:defRPr>
            </a:pPr>
            <a:r>
              <a:rPr lang="en-US" sz="4800" dirty="0">
                <a:latin typeface="Calibri Light" panose="020F0302020204030204" pitchFamily="34" charset="0"/>
                <a:cs typeface="Calibri Light" panose="020F0302020204030204" pitchFamily="34" charset="0"/>
              </a:rPr>
              <a:t>	</a:t>
            </a:r>
            <a:r>
              <a:rPr lang="en-US" sz="4800" dirty="0" smtClean="0">
                <a:latin typeface="Calibri Light" panose="020F0302020204030204" pitchFamily="34" charset="0"/>
                <a:cs typeface="Calibri Light" panose="020F0302020204030204" pitchFamily="34" charset="0"/>
              </a:rPr>
              <a:t>(</a:t>
            </a:r>
            <a:r>
              <a:rPr lang="en-US" sz="4800" dirty="0">
                <a:latin typeface="Calibri Light" panose="020F0302020204030204" pitchFamily="34" charset="0"/>
                <a:cs typeface="Calibri Light" panose="020F0302020204030204" pitchFamily="34" charset="0"/>
              </a:rPr>
              <a:t>a) awareness of eligibility criteria and procedures provided by Ga </a:t>
            </a:r>
            <a:r>
              <a:rPr lang="en-US" sz="4800" dirty="0" smtClean="0">
                <a:latin typeface="Calibri Light" panose="020F0302020204030204" pitchFamily="34" charset="0"/>
                <a:cs typeface="Calibri Light" panose="020F0302020204030204" pitchFamily="34" charset="0"/>
              </a:rPr>
              <a:t>DOE</a:t>
            </a:r>
          </a:p>
          <a:p>
            <a:pPr marL="0" indent="0">
              <a:spcBef>
                <a:spcPts val="2000"/>
              </a:spcBef>
              <a:buClr>
                <a:srgbClr val="B91A2F"/>
              </a:buClr>
              <a:buSzPct val="200000"/>
              <a:buNone/>
              <a:defRPr sz="3800" b="1">
                <a:latin typeface="Helvetica"/>
                <a:ea typeface="Helvetica"/>
                <a:cs typeface="Helvetica"/>
                <a:sym typeface="Helvetica"/>
              </a:defRPr>
            </a:pPr>
            <a:r>
              <a:rPr lang="en-US" sz="4800" dirty="0">
                <a:latin typeface="Calibri Light" panose="020F0302020204030204" pitchFamily="34" charset="0"/>
                <a:cs typeface="Calibri Light" panose="020F0302020204030204" pitchFamily="34" charset="0"/>
              </a:rPr>
              <a:t>	</a:t>
            </a:r>
            <a:r>
              <a:rPr lang="en-US" sz="4800" dirty="0" smtClean="0">
                <a:latin typeface="Calibri Light" panose="020F0302020204030204" pitchFamily="34" charset="0"/>
                <a:cs typeface="Calibri Light" panose="020F0302020204030204" pitchFamily="34" charset="0"/>
              </a:rPr>
              <a:t>(</a:t>
            </a:r>
            <a:r>
              <a:rPr lang="en-US" sz="4800" dirty="0">
                <a:latin typeface="Calibri Light" panose="020F0302020204030204" pitchFamily="34" charset="0"/>
                <a:cs typeface="Calibri Light" panose="020F0302020204030204" pitchFamily="34" charset="0"/>
              </a:rPr>
              <a:t>b) implementation of eligibility criteria and procedures provided by </a:t>
            </a:r>
            <a:r>
              <a:rPr lang="en-US" sz="4800" dirty="0" smtClean="0">
                <a:latin typeface="Calibri Light" panose="020F0302020204030204" pitchFamily="34" charset="0"/>
                <a:cs typeface="Calibri Light" panose="020F0302020204030204" pitchFamily="34" charset="0"/>
              </a:rPr>
              <a:t>Ga DOE</a:t>
            </a:r>
          </a:p>
          <a:p>
            <a:pPr marL="0" indent="0">
              <a:spcBef>
                <a:spcPts val="2000"/>
              </a:spcBef>
              <a:buClr>
                <a:srgbClr val="B91A2F"/>
              </a:buClr>
              <a:buSzPct val="200000"/>
              <a:buNone/>
              <a:defRPr sz="3800" b="1">
                <a:latin typeface="Helvetica"/>
                <a:ea typeface="Helvetica"/>
                <a:cs typeface="Helvetica"/>
                <a:sym typeface="Helvetica"/>
              </a:defRPr>
            </a:pPr>
            <a:r>
              <a:rPr lang="en-US" sz="4800" dirty="0">
                <a:latin typeface="Calibri Light" panose="020F0302020204030204" pitchFamily="34" charset="0"/>
                <a:cs typeface="Calibri Light" panose="020F0302020204030204" pitchFamily="34" charset="0"/>
              </a:rPr>
              <a:t>	</a:t>
            </a:r>
            <a:r>
              <a:rPr lang="en-US" sz="4800" dirty="0" smtClean="0">
                <a:latin typeface="Calibri Light" panose="020F0302020204030204" pitchFamily="34" charset="0"/>
                <a:cs typeface="Calibri Light" panose="020F0302020204030204" pitchFamily="34" charset="0"/>
              </a:rPr>
              <a:t>(</a:t>
            </a:r>
            <a:r>
              <a:rPr lang="en-US" sz="4800" dirty="0">
                <a:latin typeface="Calibri Light" panose="020F0302020204030204" pitchFamily="34" charset="0"/>
                <a:cs typeface="Calibri Light" panose="020F0302020204030204" pitchFamily="34" charset="0"/>
              </a:rPr>
              <a:t>c) alternative or supplemental district- or school-specific Tier 2 EIP eligibility criteria </a:t>
            </a:r>
            <a:r>
              <a:rPr lang="en-US" sz="4800" dirty="0" smtClean="0">
                <a:latin typeface="Calibri Light" panose="020F0302020204030204" pitchFamily="34" charset="0"/>
                <a:cs typeface="Calibri Light" panose="020F0302020204030204" pitchFamily="34" charset="0"/>
              </a:rPr>
              <a:t>and 	procedures</a:t>
            </a:r>
            <a:r>
              <a:rPr lang="en-US" sz="4800" dirty="0">
                <a:latin typeface="Calibri Light" panose="020F0302020204030204" pitchFamily="34" charset="0"/>
                <a:cs typeface="Calibri Light" panose="020F0302020204030204" pitchFamily="34" charset="0"/>
              </a:rPr>
              <a:t>, and </a:t>
            </a:r>
            <a:endParaRPr lang="en-US" sz="4800" dirty="0" smtClean="0">
              <a:latin typeface="Calibri Light" panose="020F0302020204030204" pitchFamily="34" charset="0"/>
              <a:cs typeface="Calibri Light" panose="020F0302020204030204" pitchFamily="34" charset="0"/>
            </a:endParaRPr>
          </a:p>
          <a:p>
            <a:pPr marL="0" indent="0">
              <a:spcBef>
                <a:spcPts val="2000"/>
              </a:spcBef>
              <a:buClr>
                <a:srgbClr val="B91A2F"/>
              </a:buClr>
              <a:buSzPct val="200000"/>
              <a:buNone/>
              <a:defRPr sz="3800" b="1">
                <a:latin typeface="Helvetica"/>
                <a:ea typeface="Helvetica"/>
                <a:cs typeface="Helvetica"/>
                <a:sym typeface="Helvetica"/>
              </a:defRPr>
            </a:pPr>
            <a:r>
              <a:rPr lang="en-US" sz="4800" dirty="0">
                <a:latin typeface="Calibri Light" panose="020F0302020204030204" pitchFamily="34" charset="0"/>
                <a:cs typeface="Calibri Light" panose="020F0302020204030204" pitchFamily="34" charset="0"/>
              </a:rPr>
              <a:t>	</a:t>
            </a:r>
            <a:r>
              <a:rPr lang="en-US" sz="4800" dirty="0" smtClean="0">
                <a:latin typeface="Calibri Light" panose="020F0302020204030204" pitchFamily="34" charset="0"/>
                <a:cs typeface="Calibri Light" panose="020F0302020204030204" pitchFamily="34" charset="0"/>
              </a:rPr>
              <a:t>(</a:t>
            </a:r>
            <a:r>
              <a:rPr lang="en-US" sz="4800" dirty="0">
                <a:latin typeface="Calibri Light" panose="020F0302020204030204" pitchFamily="34" charset="0"/>
                <a:cs typeface="Calibri Light" panose="020F0302020204030204" pitchFamily="34" charset="0"/>
              </a:rPr>
              <a:t>d) </a:t>
            </a:r>
            <a:r>
              <a:rPr lang="en-US" sz="4800" dirty="0" smtClean="0">
                <a:latin typeface="Calibri Light" panose="020F0302020204030204" pitchFamily="34" charset="0"/>
                <a:cs typeface="Calibri Light" panose="020F0302020204030204" pitchFamily="34" charset="0"/>
              </a:rPr>
              <a:t>use of measures </a:t>
            </a:r>
            <a:r>
              <a:rPr lang="en-US" sz="4800" dirty="0">
                <a:latin typeface="Calibri Light" panose="020F0302020204030204" pitchFamily="34" charset="0"/>
                <a:cs typeface="Calibri Light" panose="020F0302020204030204" pitchFamily="34" charset="0"/>
              </a:rPr>
              <a:t>that can be used to identify students at-risk for dyslexia </a:t>
            </a:r>
            <a:r>
              <a:rPr lang="en-US" sz="4800" dirty="0" smtClean="0">
                <a:latin typeface="Calibri Light" panose="020F0302020204030204" pitchFamily="34" charset="0"/>
                <a:cs typeface="Calibri Light" panose="020F0302020204030204" pitchFamily="34" charset="0"/>
              </a:rPr>
              <a:t>as part of </a:t>
            </a:r>
            <a:r>
              <a:rPr lang="en-US" sz="4800" dirty="0">
                <a:latin typeface="Calibri Light" panose="020F0302020204030204" pitchFamily="34" charset="0"/>
                <a:cs typeface="Calibri Light" panose="020F0302020204030204" pitchFamily="34" charset="0"/>
              </a:rPr>
              <a:t>the </a:t>
            </a:r>
            <a:r>
              <a:rPr lang="en-US" sz="4800" dirty="0" smtClean="0">
                <a:latin typeface="Calibri Light" panose="020F0302020204030204" pitchFamily="34" charset="0"/>
                <a:cs typeface="Calibri Light" panose="020F0302020204030204" pitchFamily="34" charset="0"/>
              </a:rPr>
              <a:t>	Tier 2 screening </a:t>
            </a:r>
            <a:r>
              <a:rPr lang="en-US" sz="4800" dirty="0">
                <a:latin typeface="Calibri Light" panose="020F0302020204030204" pitchFamily="34" charset="0"/>
                <a:cs typeface="Calibri Light" panose="020F0302020204030204" pitchFamily="34" charset="0"/>
              </a:rPr>
              <a:t>process. </a:t>
            </a:r>
          </a:p>
          <a:p>
            <a:pPr marL="0" indent="0">
              <a:spcBef>
                <a:spcPts val="2000"/>
              </a:spcBef>
              <a:buClr>
                <a:srgbClr val="B91A2F"/>
              </a:buClr>
              <a:buSzPct val="200000"/>
              <a:buNone/>
              <a:defRPr sz="3800" b="1">
                <a:latin typeface="Helvetica"/>
                <a:ea typeface="Helvetica"/>
                <a:cs typeface="Helvetica"/>
                <a:sym typeface="Helvetica"/>
              </a:defRPr>
            </a:pPr>
            <a:endParaRPr lang="en-US" dirty="0" smtClean="0">
              <a:latin typeface="Calibri Light" panose="020F0302020204030204" pitchFamily="34" charset="0"/>
              <a:cs typeface="Calibri Light" panose="020F0302020204030204" pitchFamily="34" charset="0"/>
            </a:endParaRPr>
          </a:p>
          <a:p>
            <a:pPr marL="444499" indent="-444499">
              <a:spcBef>
                <a:spcPts val="2000"/>
              </a:spcBef>
              <a:buClr>
                <a:srgbClr val="B91A2F"/>
              </a:buClr>
              <a:buSzPct val="200000"/>
              <a:defRPr sz="3800" b="1">
                <a:latin typeface="Helvetica"/>
                <a:ea typeface="Helvetica"/>
                <a:cs typeface="Helvetica"/>
                <a:sym typeface="Helvetica"/>
              </a:defRPr>
            </a:pPr>
            <a:endParaRPr lang="en-US" dirty="0" smtClean="0"/>
          </a:p>
        </p:txBody>
      </p:sp>
      <p:sp>
        <p:nvSpPr>
          <p:cNvPr id="126" name="Shape 126"/>
          <p:cNvSpPr/>
          <p:nvPr/>
        </p:nvSpPr>
        <p:spPr>
          <a:xfrm>
            <a:off x="-2198" y="-20655"/>
            <a:ext cx="24388396" cy="2816853"/>
          </a:xfrm>
          <a:prstGeom prst="rect">
            <a:avLst/>
          </a:prstGeom>
          <a:solidFill>
            <a:srgbClr val="BA1A2F"/>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txBody>
          <a:bodyPr lIns="53578" tIns="53578" rIns="53578" bIns="53578" anchor="ctr"/>
          <a:lstStyle>
            <a:lvl1pPr>
              <a:defRPr sz="3000">
                <a:solidFill>
                  <a:srgbClr val="FFFFFF"/>
                </a:solidFill>
              </a:defRPr>
            </a:lvl1pPr>
          </a:lstStyle>
          <a:p>
            <a:r>
              <a:t>  </a:t>
            </a:r>
          </a:p>
        </p:txBody>
      </p:sp>
      <p:pic>
        <p:nvPicPr>
          <p:cNvPr id="127" name="COE-H-W.png"/>
          <p:cNvPicPr>
            <a:picLocks noChangeAspect="1"/>
          </p:cNvPicPr>
          <p:nvPr/>
        </p:nvPicPr>
        <p:blipFill>
          <a:blip r:embed="rId2">
            <a:extLst/>
          </a:blip>
          <a:stretch>
            <a:fillRect/>
          </a:stretch>
        </p:blipFill>
        <p:spPr>
          <a:xfrm>
            <a:off x="15191287" y="-1246710"/>
            <a:ext cx="7964734" cy="6154568"/>
          </a:xfrm>
          <a:prstGeom prst="rect">
            <a:avLst/>
          </a:prstGeom>
          <a:ln w="3175">
            <a:miter lim="400000"/>
          </a:ln>
        </p:spPr>
      </p:pic>
      <p:sp>
        <p:nvSpPr>
          <p:cNvPr id="128" name="Shape 128"/>
          <p:cNvSpPr/>
          <p:nvPr/>
        </p:nvSpPr>
        <p:spPr>
          <a:xfrm>
            <a:off x="2601458" y="5494328"/>
            <a:ext cx="19181085" cy="1"/>
          </a:xfrm>
          <a:prstGeom prst="line">
            <a:avLst/>
          </a:prstGeom>
          <a:ln w="76200">
            <a:solidFill>
              <a:srgbClr val="B91A2F"/>
            </a:solidFill>
            <a:miter lim="400000"/>
          </a:ln>
        </p:spPr>
        <p:txBody>
          <a:bodyPr lIns="53578" tIns="53578" rIns="53578" bIns="53578" anchor="ctr"/>
          <a:lstStyle/>
          <a:p>
            <a:pPr>
              <a:defRPr sz="3000"/>
            </a:pPr>
            <a:endParaRPr/>
          </a:p>
        </p:txBody>
      </p:sp>
    </p:spTree>
    <p:extLst>
      <p:ext uri="{BB962C8B-B14F-4D97-AF65-F5344CB8AC3E}">
        <p14:creationId xmlns:p14="http://schemas.microsoft.com/office/powerpoint/2010/main" val="4125275698"/>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2540849" y="3006727"/>
            <a:ext cx="18208997" cy="2277071"/>
          </a:xfrm>
          <a:prstGeom prst="rect">
            <a:avLst/>
          </a:prstGeom>
        </p:spPr>
        <p:txBody>
          <a:bodyPr>
            <a:noAutofit/>
          </a:bodyPr>
          <a:lstStyle>
            <a:lvl1pPr algn="l"/>
          </a:lstStyle>
          <a:p>
            <a:r>
              <a:rPr lang="en-US" sz="8800" dirty="0" smtClean="0"/>
              <a:t>Findings</a:t>
            </a:r>
            <a:endParaRPr sz="8800" dirty="0"/>
          </a:p>
        </p:txBody>
      </p:sp>
      <p:sp>
        <p:nvSpPr>
          <p:cNvPr id="125" name="Shape 125"/>
          <p:cNvSpPr>
            <a:spLocks noGrp="1"/>
          </p:cNvSpPr>
          <p:nvPr>
            <p:ph type="body" idx="1"/>
          </p:nvPr>
        </p:nvSpPr>
        <p:spPr>
          <a:xfrm>
            <a:off x="2540849" y="5578662"/>
            <a:ext cx="19581702" cy="7305284"/>
          </a:xfrm>
          <a:prstGeom prst="rect">
            <a:avLst/>
          </a:prstGeom>
        </p:spPr>
        <p:txBody>
          <a:bodyPr anchor="t">
            <a:normAutofit/>
          </a:bodyPr>
          <a:lstStyle/>
          <a:p>
            <a:pPr marL="0" indent="0">
              <a:spcBef>
                <a:spcPts val="2000"/>
              </a:spcBef>
              <a:buClr>
                <a:srgbClr val="B91A2F"/>
              </a:buClr>
              <a:buSzPct val="200000"/>
              <a:buNone/>
              <a:defRPr sz="3800" b="1">
                <a:latin typeface="Helvetica"/>
                <a:ea typeface="Helvetica"/>
                <a:cs typeface="Helvetica"/>
                <a:sym typeface="Helvetica"/>
              </a:defRPr>
            </a:pPr>
            <a:endParaRPr lang="en-US" sz="4800" dirty="0" smtClean="0">
              <a:latin typeface="Calibri Light" panose="020F0302020204030204" pitchFamily="34" charset="0"/>
              <a:cs typeface="Calibri Light" panose="020F0302020204030204" pitchFamily="34" charset="0"/>
            </a:endParaRPr>
          </a:p>
          <a:p>
            <a:pPr marL="444499" indent="-444499">
              <a:spcBef>
                <a:spcPts val="2000"/>
              </a:spcBef>
              <a:buClr>
                <a:srgbClr val="B91A2F"/>
              </a:buClr>
              <a:buSzPct val="200000"/>
              <a:defRPr sz="3800" b="1">
                <a:latin typeface="Helvetica"/>
                <a:ea typeface="Helvetica"/>
                <a:cs typeface="Helvetica"/>
                <a:sym typeface="Helvetica"/>
              </a:defRPr>
            </a:pPr>
            <a:endParaRPr lang="en-US" dirty="0" smtClean="0">
              <a:latin typeface="Calibri Light" panose="020F0302020204030204" pitchFamily="34" charset="0"/>
              <a:cs typeface="Calibri Light" panose="020F0302020204030204" pitchFamily="34" charset="0"/>
            </a:endParaRPr>
          </a:p>
          <a:p>
            <a:pPr marL="444499" indent="-444499">
              <a:spcBef>
                <a:spcPts val="2000"/>
              </a:spcBef>
              <a:buClr>
                <a:srgbClr val="B91A2F"/>
              </a:buClr>
              <a:buSzPct val="200000"/>
              <a:defRPr sz="3800" b="1">
                <a:latin typeface="Helvetica"/>
                <a:ea typeface="Helvetica"/>
                <a:cs typeface="Helvetica"/>
                <a:sym typeface="Helvetica"/>
              </a:defRPr>
            </a:pPr>
            <a:endParaRPr lang="en-US" dirty="0" smtClean="0"/>
          </a:p>
        </p:txBody>
      </p:sp>
      <p:sp>
        <p:nvSpPr>
          <p:cNvPr id="126" name="Shape 126"/>
          <p:cNvSpPr/>
          <p:nvPr/>
        </p:nvSpPr>
        <p:spPr>
          <a:xfrm>
            <a:off x="-2198" y="-20655"/>
            <a:ext cx="24388396" cy="2816853"/>
          </a:xfrm>
          <a:prstGeom prst="rect">
            <a:avLst/>
          </a:prstGeom>
          <a:solidFill>
            <a:srgbClr val="BA1A2F"/>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txBody>
          <a:bodyPr lIns="53578" tIns="53578" rIns="53578" bIns="53578" anchor="ctr"/>
          <a:lstStyle>
            <a:lvl1pPr>
              <a:defRPr sz="3000">
                <a:solidFill>
                  <a:srgbClr val="FFFFFF"/>
                </a:solidFill>
              </a:defRPr>
            </a:lvl1pPr>
          </a:lstStyle>
          <a:p>
            <a:r>
              <a:t>  </a:t>
            </a:r>
          </a:p>
        </p:txBody>
      </p:sp>
      <p:pic>
        <p:nvPicPr>
          <p:cNvPr id="127" name="COE-H-W.png"/>
          <p:cNvPicPr>
            <a:picLocks noChangeAspect="1"/>
          </p:cNvPicPr>
          <p:nvPr/>
        </p:nvPicPr>
        <p:blipFill>
          <a:blip r:embed="rId2">
            <a:extLst/>
          </a:blip>
          <a:stretch>
            <a:fillRect/>
          </a:stretch>
        </p:blipFill>
        <p:spPr>
          <a:xfrm>
            <a:off x="15191287" y="-1246710"/>
            <a:ext cx="7964734" cy="6154568"/>
          </a:xfrm>
          <a:prstGeom prst="rect">
            <a:avLst/>
          </a:prstGeom>
          <a:ln w="3175">
            <a:miter lim="400000"/>
          </a:ln>
        </p:spPr>
      </p:pic>
      <p:sp>
        <p:nvSpPr>
          <p:cNvPr id="128" name="Shape 128"/>
          <p:cNvSpPr/>
          <p:nvPr/>
        </p:nvSpPr>
        <p:spPr>
          <a:xfrm>
            <a:off x="2601458" y="5494328"/>
            <a:ext cx="19181085" cy="1"/>
          </a:xfrm>
          <a:prstGeom prst="line">
            <a:avLst/>
          </a:prstGeom>
          <a:ln w="76200">
            <a:solidFill>
              <a:srgbClr val="B91A2F"/>
            </a:solidFill>
            <a:miter lim="400000"/>
          </a:ln>
        </p:spPr>
        <p:txBody>
          <a:bodyPr lIns="53578" tIns="53578" rIns="53578" bIns="53578" anchor="ctr"/>
          <a:lstStyle/>
          <a:p>
            <a:pPr>
              <a:defRPr sz="3000"/>
            </a:pPr>
            <a:endParaRPr/>
          </a:p>
        </p:txBody>
      </p:sp>
      <p:pic>
        <p:nvPicPr>
          <p:cNvPr id="2" name="Picture 1"/>
          <p:cNvPicPr>
            <a:picLocks noChangeAspect="1"/>
          </p:cNvPicPr>
          <p:nvPr/>
        </p:nvPicPr>
        <p:blipFill>
          <a:blip r:embed="rId3"/>
          <a:stretch>
            <a:fillRect/>
          </a:stretch>
        </p:blipFill>
        <p:spPr>
          <a:xfrm>
            <a:off x="4751294" y="7184845"/>
            <a:ext cx="16462552" cy="5910538"/>
          </a:xfrm>
          <a:prstGeom prst="rect">
            <a:avLst/>
          </a:prstGeom>
        </p:spPr>
      </p:pic>
      <p:sp>
        <p:nvSpPr>
          <p:cNvPr id="3" name="TextBox 2"/>
          <p:cNvSpPr txBox="1"/>
          <p:nvPr/>
        </p:nvSpPr>
        <p:spPr>
          <a:xfrm>
            <a:off x="2321169" y="5391863"/>
            <a:ext cx="20538829" cy="152397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578" tIns="53578" rIns="53578" bIns="53578" numCol="1" spcCol="38100" rtlCol="0" anchor="ctr">
            <a:spAutoFit/>
          </a:bodyPr>
          <a:lstStyle/>
          <a:p>
            <a:pPr marL="0" marR="0" indent="0" algn="l" defTabSz="821531" rtl="0" fontAlgn="auto" latinLnBrk="0" hangingPunct="0">
              <a:lnSpc>
                <a:spcPct val="100000"/>
              </a:lnSpc>
              <a:spcBef>
                <a:spcPts val="0"/>
              </a:spcBef>
              <a:spcAft>
                <a:spcPts val="0"/>
              </a:spcAft>
              <a:buClrTx/>
              <a:buSzTx/>
              <a:buFontTx/>
              <a:buNone/>
              <a:tabLst/>
            </a:pPr>
            <a:r>
              <a:rPr kumimoji="0" lang="en-US" sz="4600" b="0" i="0" u="none" strike="noStrike" cap="none" spc="0" normalizeH="0" baseline="0" dirty="0" smtClean="0">
                <a:ln>
                  <a:noFill/>
                </a:ln>
                <a:solidFill>
                  <a:srgbClr val="000000"/>
                </a:solidFill>
                <a:effectLst/>
                <a:uFillTx/>
                <a:latin typeface="+mn-lt"/>
                <a:ea typeface="+mn-ea"/>
                <a:cs typeface="+mn-cs"/>
                <a:sym typeface="Helvetica Light"/>
              </a:rPr>
              <a:t>Percent of respondents who indicated that their school administered each</a:t>
            </a:r>
            <a:r>
              <a:rPr kumimoji="0" lang="en-US" sz="4600" b="0" i="0" u="none" strike="noStrike" cap="none" spc="0" normalizeH="0" dirty="0" smtClean="0">
                <a:ln>
                  <a:noFill/>
                </a:ln>
                <a:solidFill>
                  <a:srgbClr val="000000"/>
                </a:solidFill>
                <a:effectLst/>
                <a:uFillTx/>
                <a:latin typeface="+mn-lt"/>
                <a:ea typeface="+mn-ea"/>
                <a:cs typeface="+mn-cs"/>
                <a:sym typeface="Helvetica Light"/>
              </a:rPr>
              <a:t> of these early literacy measures at least twice a year to students in grades K-2.</a:t>
            </a:r>
            <a:endParaRPr kumimoji="0" lang="en-US" sz="4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2123662747"/>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COE-H-FC.jpg"/>
          <p:cNvPicPr>
            <a:picLocks noChangeAspect="1"/>
          </p:cNvPicPr>
          <p:nvPr/>
        </p:nvPicPr>
        <p:blipFill>
          <a:blip r:embed="rId2">
            <a:extLst/>
          </a:blip>
          <a:stretch>
            <a:fillRect/>
          </a:stretch>
        </p:blipFill>
        <p:spPr>
          <a:xfrm>
            <a:off x="7576457" y="784842"/>
            <a:ext cx="9210101" cy="7810590"/>
          </a:xfrm>
          <a:prstGeom prst="rect">
            <a:avLst/>
          </a:prstGeom>
          <a:ln w="3175">
            <a:miter lim="400000"/>
          </a:ln>
        </p:spPr>
      </p:pic>
      <p:sp>
        <p:nvSpPr>
          <p:cNvPr id="2" name="TextBox 1"/>
          <p:cNvSpPr txBox="1"/>
          <p:nvPr/>
        </p:nvSpPr>
        <p:spPr>
          <a:xfrm>
            <a:off x="4049485" y="9047220"/>
            <a:ext cx="16608490" cy="254989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578" tIns="53578" rIns="53578" bIns="53578" numCol="1" spcCol="38100" rtlCol="0" anchor="ctr">
            <a:spAutoFit/>
          </a:bodyPr>
          <a:lstStyle/>
          <a:p>
            <a:pPr marL="444499" indent="-444499">
              <a:spcBef>
                <a:spcPts val="2000"/>
              </a:spcBef>
              <a:buClr>
                <a:srgbClr val="B91A2F"/>
              </a:buClr>
              <a:buSzPct val="200000"/>
              <a:defRPr sz="3800" b="1">
                <a:latin typeface="Helvetica"/>
                <a:ea typeface="Helvetica"/>
                <a:cs typeface="Helvetica"/>
                <a:sym typeface="Helvetica"/>
              </a:defRPr>
            </a:pPr>
            <a:r>
              <a:rPr lang="en-US" sz="9600" dirty="0" smtClean="0">
                <a:latin typeface="Calibri Light" panose="020F0302020204030204" pitchFamily="34" charset="0"/>
                <a:cs typeface="Calibri Light" panose="020F0302020204030204" pitchFamily="34" charset="0"/>
              </a:rPr>
              <a:t>Teacher Training</a:t>
            </a:r>
            <a:endParaRPr lang="en-US" sz="9600" dirty="0">
              <a:latin typeface="Calibri Light" panose="020F0302020204030204" pitchFamily="34" charset="0"/>
              <a:cs typeface="Calibri Light" panose="020F0302020204030204" pitchFamily="34" charset="0"/>
            </a:endParaRPr>
          </a:p>
          <a:p>
            <a:pPr marL="0" marR="0" indent="0" defTabSz="821531" rtl="0" fontAlgn="auto" latinLnBrk="0" hangingPunct="0">
              <a:lnSpc>
                <a:spcPct val="100000"/>
              </a:lnSpc>
              <a:spcBef>
                <a:spcPts val="0"/>
              </a:spcBef>
              <a:spcAft>
                <a:spcPts val="0"/>
              </a:spcAft>
              <a:buClrTx/>
              <a:buSzTx/>
              <a:buFontTx/>
              <a:buNone/>
              <a:tabLst/>
            </a:pPr>
            <a:endParaRPr kumimoji="0" lang="en-US" sz="4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322085729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p:nvPr/>
        </p:nvSpPr>
        <p:spPr>
          <a:xfrm>
            <a:off x="-2198" y="-20655"/>
            <a:ext cx="24388396" cy="2816853"/>
          </a:xfrm>
          <a:prstGeom prst="rect">
            <a:avLst/>
          </a:prstGeom>
          <a:solidFill>
            <a:srgbClr val="BA1A2F"/>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txBody>
          <a:bodyPr lIns="53578" tIns="53578" rIns="53578" bIns="53578" anchor="ctr"/>
          <a:lstStyle>
            <a:lvl1pPr>
              <a:defRPr sz="3000">
                <a:solidFill>
                  <a:srgbClr val="FFFFFF"/>
                </a:solidFill>
              </a:defRPr>
            </a:lvl1pPr>
          </a:lstStyle>
          <a:p>
            <a:r>
              <a:t>  </a:t>
            </a:r>
          </a:p>
        </p:txBody>
      </p:sp>
      <p:pic>
        <p:nvPicPr>
          <p:cNvPr id="127" name="COE-H-W.png"/>
          <p:cNvPicPr>
            <a:picLocks noChangeAspect="1"/>
          </p:cNvPicPr>
          <p:nvPr/>
        </p:nvPicPr>
        <p:blipFill>
          <a:blip r:embed="rId3">
            <a:extLst/>
          </a:blip>
          <a:stretch>
            <a:fillRect/>
          </a:stretch>
        </p:blipFill>
        <p:spPr>
          <a:xfrm>
            <a:off x="15191287" y="-1246710"/>
            <a:ext cx="7964734" cy="6154568"/>
          </a:xfrm>
          <a:prstGeom prst="rect">
            <a:avLst/>
          </a:prstGeom>
          <a:ln w="3175">
            <a:miter lim="400000"/>
          </a:ln>
        </p:spPr>
      </p:pic>
      <p:pic>
        <p:nvPicPr>
          <p:cNvPr id="6" name="Picture 5">
            <a:hlinkClick r:id="rId4"/>
          </p:cNvPr>
          <p:cNvPicPr>
            <a:picLocks noChangeAspect="1"/>
          </p:cNvPicPr>
          <p:nvPr/>
        </p:nvPicPr>
        <p:blipFill>
          <a:blip r:embed="rId5"/>
          <a:stretch>
            <a:fillRect/>
          </a:stretch>
        </p:blipFill>
        <p:spPr>
          <a:xfrm>
            <a:off x="7631723" y="503784"/>
            <a:ext cx="7559564" cy="13445945"/>
          </a:xfrm>
          <a:prstGeom prst="rect">
            <a:avLst/>
          </a:prstGeom>
        </p:spPr>
      </p:pic>
    </p:spTree>
    <p:extLst>
      <p:ext uri="{BB962C8B-B14F-4D97-AF65-F5344CB8AC3E}">
        <p14:creationId xmlns:p14="http://schemas.microsoft.com/office/powerpoint/2010/main" val="3316192221"/>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2540849" y="3006727"/>
            <a:ext cx="18208997" cy="2277071"/>
          </a:xfrm>
          <a:prstGeom prst="rect">
            <a:avLst/>
          </a:prstGeom>
        </p:spPr>
        <p:txBody>
          <a:bodyPr>
            <a:noAutofit/>
          </a:bodyPr>
          <a:lstStyle>
            <a:lvl1pPr algn="l"/>
          </a:lstStyle>
          <a:p>
            <a:r>
              <a:rPr lang="en-US" sz="8800" dirty="0" smtClean="0"/>
              <a:t>Overview of the UGA GCD Program</a:t>
            </a:r>
            <a:endParaRPr sz="8800" dirty="0"/>
          </a:p>
        </p:txBody>
      </p:sp>
      <p:sp>
        <p:nvSpPr>
          <p:cNvPr id="125" name="Shape 125"/>
          <p:cNvSpPr>
            <a:spLocks noGrp="1"/>
          </p:cNvSpPr>
          <p:nvPr>
            <p:ph type="body" idx="1"/>
          </p:nvPr>
        </p:nvSpPr>
        <p:spPr>
          <a:xfrm>
            <a:off x="2540848" y="5578661"/>
            <a:ext cx="21843152" cy="7782775"/>
          </a:xfrm>
          <a:prstGeom prst="rect">
            <a:avLst/>
          </a:prstGeom>
        </p:spPr>
        <p:txBody>
          <a:bodyPr anchor="t">
            <a:normAutofit fontScale="92500" lnSpcReduction="20000"/>
          </a:bodyPr>
          <a:lstStyle/>
          <a:p>
            <a:pPr marL="444499" indent="-444499">
              <a:spcBef>
                <a:spcPts val="2000"/>
              </a:spcBef>
              <a:buClr>
                <a:srgbClr val="B91A2F"/>
              </a:buClr>
              <a:buSzPct val="200000"/>
              <a:defRPr sz="3800" b="1">
                <a:latin typeface="Helvetica"/>
                <a:ea typeface="Helvetica"/>
                <a:cs typeface="Helvetica"/>
                <a:sym typeface="Helvetica"/>
              </a:defRPr>
            </a:pPr>
            <a:r>
              <a:rPr lang="en-US" sz="4800" dirty="0">
                <a:latin typeface="Calibri Light" panose="020F0302020204030204" pitchFamily="34" charset="0"/>
                <a:cs typeface="Calibri Light" panose="020F0302020204030204" pitchFamily="34" charset="0"/>
              </a:rPr>
              <a:t>UGA’s Online Graduate Certificate in Dyslexia is designed to provide educators with specific knowledge related to reading disability, including reading and language development; assessment; and instruction and remediation. </a:t>
            </a:r>
            <a:endParaRPr lang="en-US" sz="4800" dirty="0" smtClean="0">
              <a:latin typeface="Calibri Light" panose="020F0302020204030204" pitchFamily="34" charset="0"/>
              <a:cs typeface="Calibri Light" panose="020F0302020204030204" pitchFamily="34" charset="0"/>
            </a:endParaRPr>
          </a:p>
          <a:p>
            <a:pPr marL="444499" indent="-444499">
              <a:spcBef>
                <a:spcPts val="2000"/>
              </a:spcBef>
              <a:buClr>
                <a:srgbClr val="B91A2F"/>
              </a:buClr>
              <a:buSzPct val="200000"/>
              <a:defRPr sz="3800" b="1">
                <a:latin typeface="Helvetica"/>
                <a:ea typeface="Helvetica"/>
                <a:cs typeface="Helvetica"/>
                <a:sym typeface="Helvetica"/>
              </a:defRPr>
            </a:pPr>
            <a:r>
              <a:rPr lang="en-US" sz="4800" dirty="0" smtClean="0">
                <a:latin typeface="Calibri Light" panose="020F0302020204030204" pitchFamily="34" charset="0"/>
                <a:cs typeface="Calibri Light" panose="020F0302020204030204" pitchFamily="34" charset="0"/>
              </a:rPr>
              <a:t>The program </a:t>
            </a:r>
            <a:r>
              <a:rPr lang="en-US" sz="4800" dirty="0">
                <a:latin typeface="Calibri Light" panose="020F0302020204030204" pitchFamily="34" charset="0"/>
                <a:cs typeface="Calibri Light" panose="020F0302020204030204" pitchFamily="34" charset="0"/>
              </a:rPr>
              <a:t>combines academic coursework, 30 hours of training in the </a:t>
            </a:r>
            <a:r>
              <a:rPr lang="en-US" sz="4800" dirty="0" smtClean="0">
                <a:latin typeface="Calibri Light" panose="020F0302020204030204" pitchFamily="34" charset="0"/>
                <a:cs typeface="Calibri Light" panose="020F0302020204030204" pitchFamily="34" charset="0"/>
              </a:rPr>
              <a:t>Orton Gillingham </a:t>
            </a:r>
            <a:r>
              <a:rPr lang="en-US" sz="4800" dirty="0">
                <a:latin typeface="Calibri Light" panose="020F0302020204030204" pitchFamily="34" charset="0"/>
                <a:cs typeface="Calibri Light" panose="020F0302020204030204" pitchFamily="34" charset="0"/>
              </a:rPr>
              <a:t>approach for reading intervention, and hands-on experience in implementing and applying research-based intervention and instruction. </a:t>
            </a:r>
            <a:endParaRPr lang="en-US" sz="4800" dirty="0" smtClean="0">
              <a:latin typeface="Calibri Light" panose="020F0302020204030204" pitchFamily="34" charset="0"/>
              <a:cs typeface="Calibri Light" panose="020F0302020204030204" pitchFamily="34" charset="0"/>
            </a:endParaRPr>
          </a:p>
          <a:p>
            <a:pPr marL="444499" indent="-444499">
              <a:spcBef>
                <a:spcPts val="2000"/>
              </a:spcBef>
              <a:buClr>
                <a:srgbClr val="B91A2F"/>
              </a:buClr>
              <a:buSzPct val="200000"/>
              <a:defRPr sz="3800" b="1">
                <a:latin typeface="Helvetica"/>
                <a:ea typeface="Helvetica"/>
                <a:cs typeface="Helvetica"/>
                <a:sym typeface="Helvetica"/>
              </a:defRPr>
            </a:pPr>
            <a:r>
              <a:rPr lang="en-US" sz="4800" dirty="0" smtClean="0">
                <a:latin typeface="Calibri Light" panose="020F0302020204030204" pitchFamily="34" charset="0"/>
                <a:cs typeface="Calibri Light" panose="020F0302020204030204" pitchFamily="34" charset="0"/>
              </a:rPr>
              <a:t>It </a:t>
            </a:r>
            <a:r>
              <a:rPr lang="en-US" sz="4800" dirty="0">
                <a:latin typeface="Calibri Light" panose="020F0302020204030204" pitchFamily="34" charset="0"/>
                <a:cs typeface="Calibri Light" panose="020F0302020204030204" pitchFamily="34" charset="0"/>
              </a:rPr>
              <a:t>conforms to the International Dyslexia Association's (IDA) standards for preparation, certification, and professional development of teachers who serve students with reading difficulties. </a:t>
            </a:r>
            <a:endParaRPr lang="en-US" sz="4800" dirty="0" smtClean="0">
              <a:latin typeface="Calibri Light" panose="020F0302020204030204" pitchFamily="34" charset="0"/>
              <a:cs typeface="Calibri Light" panose="020F0302020204030204" pitchFamily="34" charset="0"/>
            </a:endParaRPr>
          </a:p>
          <a:p>
            <a:pPr marL="444499" indent="-444499">
              <a:spcBef>
                <a:spcPts val="2000"/>
              </a:spcBef>
              <a:buClr>
                <a:srgbClr val="B91A2F"/>
              </a:buClr>
              <a:buSzPct val="200000"/>
              <a:defRPr sz="3800" b="1">
                <a:latin typeface="Helvetica"/>
                <a:ea typeface="Helvetica"/>
                <a:cs typeface="Helvetica"/>
                <a:sym typeface="Helvetica"/>
              </a:defRPr>
            </a:pPr>
            <a:r>
              <a:rPr lang="en-US" sz="4800" dirty="0" smtClean="0">
                <a:latin typeface="Calibri Light" panose="020F0302020204030204" pitchFamily="34" charset="0"/>
                <a:cs typeface="Calibri Light" panose="020F0302020204030204" pitchFamily="34" charset="0"/>
              </a:rPr>
              <a:t>Currently</a:t>
            </a:r>
            <a:r>
              <a:rPr lang="en-US" sz="4800" dirty="0">
                <a:latin typeface="Calibri Light" panose="020F0302020204030204" pitchFamily="34" charset="0"/>
                <a:cs typeface="Calibri Light" panose="020F0302020204030204" pitchFamily="34" charset="0"/>
              </a:rPr>
              <a:t>, no other institutions of higher education in the state of Georgia offer explicit and focused training in dyslexia as part of their graduate degree program or as a stand-alone graduate certificate program.</a:t>
            </a:r>
            <a:endParaRPr lang="en-US" dirty="0" smtClean="0">
              <a:latin typeface="Calibri Light" panose="020F0302020204030204" pitchFamily="34" charset="0"/>
              <a:cs typeface="Calibri Light" panose="020F0302020204030204" pitchFamily="34" charset="0"/>
            </a:endParaRPr>
          </a:p>
          <a:p>
            <a:pPr marL="444499" indent="-444499">
              <a:spcBef>
                <a:spcPts val="2000"/>
              </a:spcBef>
              <a:buClr>
                <a:srgbClr val="B91A2F"/>
              </a:buClr>
              <a:buSzPct val="200000"/>
              <a:defRPr sz="3800" b="1">
                <a:latin typeface="Helvetica"/>
                <a:ea typeface="Helvetica"/>
                <a:cs typeface="Helvetica"/>
                <a:sym typeface="Helvetica"/>
              </a:defRPr>
            </a:pPr>
            <a:endParaRPr lang="en-US" dirty="0" smtClean="0"/>
          </a:p>
        </p:txBody>
      </p:sp>
      <p:sp>
        <p:nvSpPr>
          <p:cNvPr id="126" name="Shape 126"/>
          <p:cNvSpPr/>
          <p:nvPr/>
        </p:nvSpPr>
        <p:spPr>
          <a:xfrm>
            <a:off x="-2198" y="-20655"/>
            <a:ext cx="24388396" cy="2816853"/>
          </a:xfrm>
          <a:prstGeom prst="rect">
            <a:avLst/>
          </a:prstGeom>
          <a:solidFill>
            <a:srgbClr val="BA1A2F"/>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txBody>
          <a:bodyPr lIns="53578" tIns="53578" rIns="53578" bIns="53578" anchor="ctr"/>
          <a:lstStyle>
            <a:lvl1pPr>
              <a:defRPr sz="3000">
                <a:solidFill>
                  <a:srgbClr val="FFFFFF"/>
                </a:solidFill>
              </a:defRPr>
            </a:lvl1pPr>
          </a:lstStyle>
          <a:p>
            <a:r>
              <a:t>  </a:t>
            </a:r>
          </a:p>
        </p:txBody>
      </p:sp>
      <p:pic>
        <p:nvPicPr>
          <p:cNvPr id="127" name="COE-H-W.png"/>
          <p:cNvPicPr>
            <a:picLocks noChangeAspect="1"/>
          </p:cNvPicPr>
          <p:nvPr/>
        </p:nvPicPr>
        <p:blipFill>
          <a:blip r:embed="rId2">
            <a:extLst/>
          </a:blip>
          <a:stretch>
            <a:fillRect/>
          </a:stretch>
        </p:blipFill>
        <p:spPr>
          <a:xfrm>
            <a:off x="15191287" y="-1246710"/>
            <a:ext cx="7964734" cy="6154568"/>
          </a:xfrm>
          <a:prstGeom prst="rect">
            <a:avLst/>
          </a:prstGeom>
          <a:ln w="3175">
            <a:miter lim="400000"/>
          </a:ln>
        </p:spPr>
      </p:pic>
      <p:sp>
        <p:nvSpPr>
          <p:cNvPr id="128" name="Shape 128"/>
          <p:cNvSpPr/>
          <p:nvPr/>
        </p:nvSpPr>
        <p:spPr>
          <a:xfrm>
            <a:off x="2601458" y="5494328"/>
            <a:ext cx="19181085" cy="1"/>
          </a:xfrm>
          <a:prstGeom prst="line">
            <a:avLst/>
          </a:prstGeom>
          <a:ln w="76200">
            <a:solidFill>
              <a:srgbClr val="B91A2F"/>
            </a:solidFill>
            <a:miter lim="400000"/>
          </a:ln>
        </p:spPr>
        <p:txBody>
          <a:bodyPr lIns="53578" tIns="53578" rIns="53578" bIns="53578" anchor="ctr"/>
          <a:lstStyle/>
          <a:p>
            <a:pPr>
              <a:defRPr sz="3000"/>
            </a:pPr>
            <a:endParaRPr/>
          </a:p>
        </p:txBody>
      </p:sp>
    </p:spTree>
    <p:extLst>
      <p:ext uri="{BB962C8B-B14F-4D97-AF65-F5344CB8AC3E}">
        <p14:creationId xmlns:p14="http://schemas.microsoft.com/office/powerpoint/2010/main" val="1371747699"/>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2540849" y="3006727"/>
            <a:ext cx="18208997" cy="2277071"/>
          </a:xfrm>
          <a:prstGeom prst="rect">
            <a:avLst/>
          </a:prstGeom>
        </p:spPr>
        <p:txBody>
          <a:bodyPr>
            <a:noAutofit/>
          </a:bodyPr>
          <a:lstStyle>
            <a:lvl1pPr algn="l"/>
          </a:lstStyle>
          <a:p>
            <a:r>
              <a:rPr lang="en-US" sz="8800" dirty="0" smtClean="0"/>
              <a:t>UGA GCD Current Funding</a:t>
            </a:r>
            <a:endParaRPr sz="8800" dirty="0"/>
          </a:p>
        </p:txBody>
      </p:sp>
      <p:sp>
        <p:nvSpPr>
          <p:cNvPr id="125" name="Shape 125"/>
          <p:cNvSpPr>
            <a:spLocks noGrp="1"/>
          </p:cNvSpPr>
          <p:nvPr>
            <p:ph type="body" idx="1"/>
          </p:nvPr>
        </p:nvSpPr>
        <p:spPr>
          <a:xfrm>
            <a:off x="2540849" y="5578662"/>
            <a:ext cx="19581702" cy="7305284"/>
          </a:xfrm>
          <a:prstGeom prst="rect">
            <a:avLst/>
          </a:prstGeom>
        </p:spPr>
        <p:txBody>
          <a:bodyPr anchor="t">
            <a:normAutofit/>
          </a:bodyPr>
          <a:lstStyle/>
          <a:p>
            <a:pPr marL="444499" indent="-444499">
              <a:spcBef>
                <a:spcPts val="2000"/>
              </a:spcBef>
              <a:buClr>
                <a:srgbClr val="B91A2F"/>
              </a:buClr>
              <a:buSzPct val="200000"/>
              <a:defRPr sz="3800" b="1">
                <a:latin typeface="Helvetica"/>
                <a:ea typeface="Helvetica"/>
                <a:cs typeface="Helvetica"/>
                <a:sym typeface="Helvetica"/>
              </a:defRPr>
            </a:pPr>
            <a:r>
              <a:rPr lang="en-US" dirty="0" smtClean="0">
                <a:latin typeface="Calibri Light" panose="020F0302020204030204" pitchFamily="34" charset="0"/>
                <a:cs typeface="Calibri Light" panose="020F0302020204030204" pitchFamily="34" charset="0"/>
              </a:rPr>
              <a:t>Zeist Foundation is funding 20 teachers (10 per cohort) from Atlanta Public Schools (Thomasville Heights and Slater Elementary)</a:t>
            </a:r>
          </a:p>
          <a:p>
            <a:pPr marL="444499" indent="-444499">
              <a:spcBef>
                <a:spcPts val="2000"/>
              </a:spcBef>
              <a:buClr>
                <a:srgbClr val="B91A2F"/>
              </a:buClr>
              <a:buSzPct val="200000"/>
              <a:defRPr sz="3800" b="1">
                <a:latin typeface="Helvetica"/>
                <a:ea typeface="Helvetica"/>
                <a:cs typeface="Helvetica"/>
                <a:sym typeface="Helvetica"/>
              </a:defRPr>
            </a:pPr>
            <a:r>
              <a:rPr lang="en-US" dirty="0" smtClean="0">
                <a:latin typeface="Calibri Light" panose="020F0302020204030204" pitchFamily="34" charset="0"/>
                <a:cs typeface="Calibri Light" panose="020F0302020204030204" pitchFamily="34" charset="0"/>
              </a:rPr>
              <a:t>In partnership with The Atlanta Speech School and The Schenck School</a:t>
            </a:r>
          </a:p>
          <a:p>
            <a:pPr marL="444499" indent="-444499">
              <a:spcBef>
                <a:spcPts val="2000"/>
              </a:spcBef>
              <a:buClr>
                <a:srgbClr val="B91A2F"/>
              </a:buClr>
              <a:buSzPct val="200000"/>
              <a:defRPr sz="3800" b="1">
                <a:latin typeface="Helvetica"/>
                <a:ea typeface="Helvetica"/>
                <a:cs typeface="Helvetica"/>
                <a:sym typeface="Helvetica"/>
              </a:defRPr>
            </a:pPr>
            <a:r>
              <a:rPr lang="en-US" dirty="0" smtClean="0">
                <a:latin typeface="Calibri Light" panose="020F0302020204030204" pitchFamily="34" charset="0"/>
                <a:cs typeface="Calibri Light" panose="020F0302020204030204" pitchFamily="34" charset="0"/>
              </a:rPr>
              <a:t>Teachers were nominated by their administrators; will serve as literacy/dyslexia specialists </a:t>
            </a:r>
          </a:p>
          <a:p>
            <a:pPr marL="444499" indent="-444499">
              <a:spcBef>
                <a:spcPts val="2000"/>
              </a:spcBef>
              <a:buClr>
                <a:srgbClr val="B91A2F"/>
              </a:buClr>
              <a:buSzPct val="200000"/>
              <a:defRPr sz="3800" b="1">
                <a:latin typeface="Helvetica"/>
                <a:ea typeface="Helvetica"/>
                <a:cs typeface="Helvetica"/>
                <a:sym typeface="Helvetica"/>
              </a:defRPr>
            </a:pPr>
            <a:r>
              <a:rPr lang="en-US" dirty="0" smtClean="0">
                <a:latin typeface="Calibri Light" panose="020F0302020204030204" pitchFamily="34" charset="0"/>
                <a:cs typeface="Calibri Light" panose="020F0302020204030204" pitchFamily="34" charset="0"/>
              </a:rPr>
              <a:t>Funding covers tuition, student fees, and course materials</a:t>
            </a:r>
          </a:p>
          <a:p>
            <a:pPr marL="444499" indent="-444499">
              <a:spcBef>
                <a:spcPts val="2000"/>
              </a:spcBef>
              <a:buClr>
                <a:srgbClr val="B91A2F"/>
              </a:buClr>
              <a:buSzPct val="200000"/>
              <a:defRPr sz="3800" b="1">
                <a:latin typeface="Helvetica"/>
                <a:ea typeface="Helvetica"/>
                <a:cs typeface="Helvetica"/>
                <a:sym typeface="Helvetica"/>
              </a:defRPr>
            </a:pPr>
            <a:r>
              <a:rPr lang="en-US" dirty="0" smtClean="0">
                <a:latin typeface="Calibri Light" panose="020F0302020204030204" pitchFamily="34" charset="0"/>
                <a:cs typeface="Calibri Light" panose="020F0302020204030204" pitchFamily="34" charset="0"/>
              </a:rPr>
              <a:t>On-site visits each fall and spring to The Atlanta Speech School and The Schenck School to conduct classroom observations, meet with leadership team</a:t>
            </a:r>
            <a:r>
              <a:rPr lang="en-US" dirty="0" smtClean="0">
                <a:latin typeface="Calibri Light" panose="020F0302020204030204" pitchFamily="34" charset="0"/>
                <a:cs typeface="Calibri Light" panose="020F0302020204030204" pitchFamily="34" charset="0"/>
              </a:rPr>
              <a:t>, and </a:t>
            </a:r>
            <a:r>
              <a:rPr lang="en-US" dirty="0" smtClean="0">
                <a:latin typeface="Calibri Light" panose="020F0302020204030204" pitchFamily="34" charset="0"/>
                <a:cs typeface="Calibri Light" panose="020F0302020204030204" pitchFamily="34" charset="0"/>
              </a:rPr>
              <a:t>learn about admissions and assessment process</a:t>
            </a:r>
          </a:p>
          <a:p>
            <a:pPr marL="0" indent="0">
              <a:spcBef>
                <a:spcPts val="2000"/>
              </a:spcBef>
              <a:buClr>
                <a:srgbClr val="B91A2F"/>
              </a:buClr>
              <a:buSzPct val="200000"/>
              <a:buNone/>
              <a:defRPr sz="3800" b="1">
                <a:latin typeface="Helvetica"/>
                <a:ea typeface="Helvetica"/>
                <a:cs typeface="Helvetica"/>
                <a:sym typeface="Helvetica"/>
              </a:defRPr>
            </a:pPr>
            <a:endParaRPr lang="en-US" dirty="0" smtClean="0"/>
          </a:p>
          <a:p>
            <a:pPr marL="444499" indent="-444499">
              <a:spcBef>
                <a:spcPts val="2000"/>
              </a:spcBef>
              <a:buClr>
                <a:srgbClr val="B91A2F"/>
              </a:buClr>
              <a:buSzPct val="200000"/>
              <a:defRPr sz="3800" b="1">
                <a:latin typeface="Helvetica"/>
                <a:ea typeface="Helvetica"/>
                <a:cs typeface="Helvetica"/>
                <a:sym typeface="Helvetica"/>
              </a:defRPr>
            </a:pPr>
            <a:endParaRPr lang="en-US" dirty="0" smtClean="0"/>
          </a:p>
        </p:txBody>
      </p:sp>
      <p:sp>
        <p:nvSpPr>
          <p:cNvPr id="126" name="Shape 126"/>
          <p:cNvSpPr/>
          <p:nvPr/>
        </p:nvSpPr>
        <p:spPr>
          <a:xfrm>
            <a:off x="-2198" y="-20655"/>
            <a:ext cx="24388396" cy="2816853"/>
          </a:xfrm>
          <a:prstGeom prst="rect">
            <a:avLst/>
          </a:prstGeom>
          <a:solidFill>
            <a:srgbClr val="BA1A2F"/>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txBody>
          <a:bodyPr lIns="53578" tIns="53578" rIns="53578" bIns="53578" anchor="ctr"/>
          <a:lstStyle>
            <a:lvl1pPr>
              <a:defRPr sz="3000">
                <a:solidFill>
                  <a:srgbClr val="FFFFFF"/>
                </a:solidFill>
              </a:defRPr>
            </a:lvl1pPr>
          </a:lstStyle>
          <a:p>
            <a:r>
              <a:t>  </a:t>
            </a:r>
          </a:p>
        </p:txBody>
      </p:sp>
      <p:pic>
        <p:nvPicPr>
          <p:cNvPr id="127" name="COE-H-W.png"/>
          <p:cNvPicPr>
            <a:picLocks noChangeAspect="1"/>
          </p:cNvPicPr>
          <p:nvPr/>
        </p:nvPicPr>
        <p:blipFill>
          <a:blip r:embed="rId3">
            <a:extLst/>
          </a:blip>
          <a:stretch>
            <a:fillRect/>
          </a:stretch>
        </p:blipFill>
        <p:spPr>
          <a:xfrm>
            <a:off x="15191287" y="-1246710"/>
            <a:ext cx="7964734" cy="6154568"/>
          </a:xfrm>
          <a:prstGeom prst="rect">
            <a:avLst/>
          </a:prstGeom>
          <a:ln w="3175">
            <a:miter lim="400000"/>
          </a:ln>
        </p:spPr>
      </p:pic>
      <p:sp>
        <p:nvSpPr>
          <p:cNvPr id="128" name="Shape 128"/>
          <p:cNvSpPr/>
          <p:nvPr/>
        </p:nvSpPr>
        <p:spPr>
          <a:xfrm>
            <a:off x="2601458" y="5494328"/>
            <a:ext cx="19181085" cy="1"/>
          </a:xfrm>
          <a:prstGeom prst="line">
            <a:avLst/>
          </a:prstGeom>
          <a:ln w="76200">
            <a:solidFill>
              <a:srgbClr val="B91A2F"/>
            </a:solidFill>
            <a:miter lim="400000"/>
          </a:ln>
        </p:spPr>
        <p:txBody>
          <a:bodyPr lIns="53578" tIns="53578" rIns="53578" bIns="53578" anchor="ctr"/>
          <a:lstStyle/>
          <a:p>
            <a:pPr>
              <a:defRPr sz="3000"/>
            </a:pPr>
            <a:endParaRPr/>
          </a:p>
        </p:txBody>
      </p:sp>
      <p:pic>
        <p:nvPicPr>
          <p:cNvPr id="7" name="Picture 6">
            <a:extLst>
              <a:ext uri="{FF2B5EF4-FFF2-40B4-BE49-F238E27FC236}">
                <a16:creationId xmlns:a16="http://schemas.microsoft.com/office/drawing/2014/main" id="{D14F1707-10BC-CE40-B4EC-8717D83FB58E}"/>
              </a:ext>
            </a:extLst>
          </p:cNvPr>
          <p:cNvPicPr>
            <a:picLocks noChangeAspect="1"/>
          </p:cNvPicPr>
          <p:nvPr/>
        </p:nvPicPr>
        <p:blipFill>
          <a:blip r:embed="rId4"/>
          <a:stretch>
            <a:fillRect/>
          </a:stretch>
        </p:blipFill>
        <p:spPr>
          <a:xfrm>
            <a:off x="9507631" y="11356433"/>
            <a:ext cx="4096175" cy="1823223"/>
          </a:xfrm>
          <a:prstGeom prst="rect">
            <a:avLst/>
          </a:prstGeom>
        </p:spPr>
      </p:pic>
      <p:pic>
        <p:nvPicPr>
          <p:cNvPr id="8" name="Picture 7">
            <a:extLst>
              <a:ext uri="{FF2B5EF4-FFF2-40B4-BE49-F238E27FC236}">
                <a16:creationId xmlns:a16="http://schemas.microsoft.com/office/drawing/2014/main" id="{F4600AAC-B58B-584D-B885-76DC58F92C56}"/>
              </a:ext>
            </a:extLst>
          </p:cNvPr>
          <p:cNvPicPr>
            <a:picLocks noChangeAspect="1"/>
          </p:cNvPicPr>
          <p:nvPr/>
        </p:nvPicPr>
        <p:blipFill>
          <a:blip r:embed="rId5"/>
          <a:stretch>
            <a:fillRect/>
          </a:stretch>
        </p:blipFill>
        <p:spPr>
          <a:xfrm>
            <a:off x="15896493" y="10997069"/>
            <a:ext cx="2338753" cy="2338753"/>
          </a:xfrm>
          <a:prstGeom prst="rect">
            <a:avLst/>
          </a:prstGeom>
        </p:spPr>
      </p:pic>
      <p:pic>
        <p:nvPicPr>
          <p:cNvPr id="2" name="Picture 1"/>
          <p:cNvPicPr>
            <a:picLocks noChangeAspect="1"/>
          </p:cNvPicPr>
          <p:nvPr/>
        </p:nvPicPr>
        <p:blipFill>
          <a:blip r:embed="rId6"/>
          <a:stretch>
            <a:fillRect/>
          </a:stretch>
        </p:blipFill>
        <p:spPr>
          <a:xfrm>
            <a:off x="4451149" y="11223515"/>
            <a:ext cx="3565281" cy="2112307"/>
          </a:xfrm>
          <a:prstGeom prst="rect">
            <a:avLst/>
          </a:prstGeom>
        </p:spPr>
      </p:pic>
    </p:spTree>
    <p:extLst>
      <p:ext uri="{BB962C8B-B14F-4D97-AF65-F5344CB8AC3E}">
        <p14:creationId xmlns:p14="http://schemas.microsoft.com/office/powerpoint/2010/main" val="1195372888"/>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COE-H-FC.jpg"/>
          <p:cNvPicPr>
            <a:picLocks noChangeAspect="1"/>
          </p:cNvPicPr>
          <p:nvPr/>
        </p:nvPicPr>
        <p:blipFill>
          <a:blip r:embed="rId2">
            <a:extLst/>
          </a:blip>
          <a:stretch>
            <a:fillRect/>
          </a:stretch>
        </p:blipFill>
        <p:spPr>
          <a:xfrm>
            <a:off x="7657268" y="857032"/>
            <a:ext cx="9168987" cy="7775723"/>
          </a:xfrm>
          <a:prstGeom prst="rect">
            <a:avLst/>
          </a:prstGeom>
          <a:ln w="3175">
            <a:miter lim="400000"/>
          </a:ln>
        </p:spPr>
      </p:pic>
      <p:sp>
        <p:nvSpPr>
          <p:cNvPr id="2" name="TextBox 1"/>
          <p:cNvSpPr txBox="1"/>
          <p:nvPr/>
        </p:nvSpPr>
        <p:spPr>
          <a:xfrm>
            <a:off x="3937518" y="7744410"/>
            <a:ext cx="16608489" cy="25650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578" tIns="53578" rIns="53578" bIns="53578" numCol="1" spcCol="38100" rtlCol="0" anchor="ctr">
            <a:spAutoFit/>
          </a:bodyPr>
          <a:lstStyle/>
          <a:p>
            <a:pPr marL="444499" indent="-444499">
              <a:spcBef>
                <a:spcPts val="2000"/>
              </a:spcBef>
              <a:buClr>
                <a:srgbClr val="B91A2F"/>
              </a:buClr>
              <a:buSzPct val="200000"/>
              <a:defRPr sz="3800" b="1">
                <a:latin typeface="Helvetica"/>
                <a:ea typeface="Helvetica"/>
                <a:cs typeface="Helvetica"/>
                <a:sym typeface="Helvetica"/>
              </a:defRPr>
            </a:pPr>
            <a:r>
              <a:rPr lang="en-US" sz="9600" dirty="0" smtClean="0">
                <a:latin typeface="Calibri Light" panose="020F0302020204030204" pitchFamily="34" charset="0"/>
                <a:cs typeface="Calibri Light" panose="020F0302020204030204" pitchFamily="34" charset="0"/>
              </a:rPr>
              <a:t>Recommendations</a:t>
            </a:r>
            <a:endParaRPr lang="en-US" sz="9600" dirty="0">
              <a:latin typeface="Calibri Light" panose="020F0302020204030204" pitchFamily="34" charset="0"/>
              <a:cs typeface="Calibri Light" panose="020F0302020204030204" pitchFamily="34" charset="0"/>
            </a:endParaRPr>
          </a:p>
          <a:p>
            <a:pPr marL="0" marR="0" indent="0" defTabSz="821531" rtl="0" fontAlgn="auto" latinLnBrk="0" hangingPunct="0">
              <a:lnSpc>
                <a:spcPct val="100000"/>
              </a:lnSpc>
              <a:spcBef>
                <a:spcPts val="0"/>
              </a:spcBef>
              <a:spcAft>
                <a:spcPts val="0"/>
              </a:spcAft>
              <a:buClrTx/>
              <a:buSzTx/>
              <a:buFontTx/>
              <a:buNone/>
              <a:tabLst/>
            </a:pPr>
            <a:endParaRPr kumimoji="0" lang="en-US" sz="4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3142519584"/>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2540849" y="3006727"/>
            <a:ext cx="18208997" cy="2277071"/>
          </a:xfrm>
          <a:prstGeom prst="rect">
            <a:avLst/>
          </a:prstGeom>
        </p:spPr>
        <p:txBody>
          <a:bodyPr>
            <a:noAutofit/>
          </a:bodyPr>
          <a:lstStyle>
            <a:lvl1pPr algn="l"/>
          </a:lstStyle>
          <a:p>
            <a:r>
              <a:rPr lang="en-US" sz="9600" dirty="0" smtClean="0"/>
              <a:t>Recommendation 1</a:t>
            </a:r>
            <a:endParaRPr sz="9600" dirty="0"/>
          </a:p>
        </p:txBody>
      </p:sp>
      <p:sp>
        <p:nvSpPr>
          <p:cNvPr id="125" name="Shape 125"/>
          <p:cNvSpPr>
            <a:spLocks noGrp="1"/>
          </p:cNvSpPr>
          <p:nvPr>
            <p:ph type="body" idx="1"/>
          </p:nvPr>
        </p:nvSpPr>
        <p:spPr>
          <a:xfrm>
            <a:off x="1474237" y="5578662"/>
            <a:ext cx="21192332" cy="7305284"/>
          </a:xfrm>
          <a:prstGeom prst="rect">
            <a:avLst/>
          </a:prstGeom>
        </p:spPr>
        <p:txBody>
          <a:bodyPr anchor="t">
            <a:normAutofit fontScale="92500" lnSpcReduction="10000"/>
          </a:bodyPr>
          <a:lstStyle/>
          <a:p>
            <a:pPr marL="1333499" lvl="2" indent="-444499">
              <a:spcBef>
                <a:spcPts val="2000"/>
              </a:spcBef>
              <a:buClr>
                <a:srgbClr val="B91A2F"/>
              </a:buClr>
              <a:buSzPct val="200000"/>
              <a:defRPr sz="3800" b="1">
                <a:latin typeface="Helvetica"/>
                <a:ea typeface="Helvetica"/>
                <a:cs typeface="Helvetica"/>
                <a:sym typeface="Helvetica"/>
              </a:defRPr>
            </a:pPr>
            <a:r>
              <a:rPr lang="en-US" sz="6500" dirty="0" smtClean="0">
                <a:latin typeface="Calibri Light" panose="020F0302020204030204" pitchFamily="34" charset="0"/>
                <a:cs typeface="Calibri Light" panose="020F0302020204030204" pitchFamily="34" charset="0"/>
              </a:rPr>
              <a:t>In grades K-2, use data collected through RTI process to 	identify students who are at-risk for dyslexia</a:t>
            </a:r>
          </a:p>
          <a:p>
            <a:pPr marL="1777999" lvl="3" indent="-444499">
              <a:spcBef>
                <a:spcPts val="2000"/>
              </a:spcBef>
              <a:buClr>
                <a:srgbClr val="B91A2F"/>
              </a:buClr>
              <a:buSzPct val="200000"/>
              <a:defRPr sz="3800" b="1">
                <a:latin typeface="Helvetica"/>
                <a:ea typeface="Helvetica"/>
                <a:cs typeface="Helvetica"/>
                <a:sym typeface="Helvetica"/>
              </a:defRPr>
            </a:pPr>
            <a:r>
              <a:rPr lang="en-US" sz="6500" dirty="0" err="1" smtClean="0">
                <a:latin typeface="Calibri Light" panose="020F0302020204030204" pitchFamily="34" charset="0"/>
                <a:cs typeface="Calibri Light" panose="020F0302020204030204" pitchFamily="34" charset="0"/>
              </a:rPr>
              <a:t>AimsWeb</a:t>
            </a:r>
            <a:r>
              <a:rPr lang="en-US" sz="6500" dirty="0" smtClean="0">
                <a:latin typeface="Calibri Light" panose="020F0302020204030204" pitchFamily="34" charset="0"/>
                <a:cs typeface="Calibri Light" panose="020F0302020204030204" pitchFamily="34" charset="0"/>
              </a:rPr>
              <a:t>, DIBELS, G-Kids, </a:t>
            </a:r>
            <a:r>
              <a:rPr lang="en-US" sz="6500" dirty="0" err="1" smtClean="0">
                <a:latin typeface="Calibri Light" panose="020F0302020204030204" pitchFamily="34" charset="0"/>
                <a:cs typeface="Calibri Light" panose="020F0302020204030204" pitchFamily="34" charset="0"/>
              </a:rPr>
              <a:t>iReady</a:t>
            </a:r>
            <a:r>
              <a:rPr lang="en-US" sz="6500" dirty="0" smtClean="0">
                <a:latin typeface="Calibri Light" panose="020F0302020204030204" pitchFamily="34" charset="0"/>
                <a:cs typeface="Calibri Light" panose="020F0302020204030204" pitchFamily="34" charset="0"/>
              </a:rPr>
              <a:t>, Star Enterprise, 	KREP</a:t>
            </a:r>
          </a:p>
          <a:p>
            <a:pPr marL="1777999" lvl="3" indent="-444499">
              <a:spcBef>
                <a:spcPts val="2000"/>
              </a:spcBef>
              <a:buClr>
                <a:srgbClr val="B91A2F"/>
              </a:buClr>
              <a:buSzPct val="200000"/>
              <a:defRPr sz="3800" b="1">
                <a:latin typeface="Helvetica"/>
                <a:ea typeface="Helvetica"/>
                <a:cs typeface="Helvetica"/>
                <a:sym typeface="Helvetica"/>
              </a:defRPr>
            </a:pPr>
            <a:r>
              <a:rPr lang="en-US" sz="6500" dirty="0" smtClean="0">
                <a:latin typeface="Calibri Light" panose="020F0302020204030204" pitchFamily="34" charset="0"/>
                <a:cs typeface="Calibri Light" panose="020F0302020204030204" pitchFamily="34" charset="0"/>
              </a:rPr>
              <a:t>Systematically apply cut scores (e.g., scores ≤ 25</a:t>
            </a:r>
            <a:r>
              <a:rPr lang="en-US" sz="6500" baseline="30000" dirty="0" smtClean="0">
                <a:latin typeface="Calibri Light" panose="020F0302020204030204" pitchFamily="34" charset="0"/>
                <a:cs typeface="Calibri Light" panose="020F0302020204030204" pitchFamily="34" charset="0"/>
              </a:rPr>
              <a:t>th</a:t>
            </a:r>
            <a:r>
              <a:rPr lang="en-US" sz="6500" dirty="0" smtClean="0">
                <a:latin typeface="Calibri Light" panose="020F0302020204030204" pitchFamily="34" charset="0"/>
                <a:cs typeface="Calibri Light" panose="020F0302020204030204" pitchFamily="34" charset="0"/>
              </a:rPr>
              <a:t> %</a:t>
            </a:r>
            <a:r>
              <a:rPr lang="en-US" sz="6500" dirty="0" err="1" smtClean="0">
                <a:latin typeface="Calibri Light" panose="020F0302020204030204" pitchFamily="34" charset="0"/>
                <a:cs typeface="Calibri Light" panose="020F0302020204030204" pitchFamily="34" charset="0"/>
              </a:rPr>
              <a:t>ile</a:t>
            </a:r>
            <a:r>
              <a:rPr lang="en-US" sz="6500" dirty="0" smtClean="0">
                <a:latin typeface="Calibri Light" panose="020F0302020204030204" pitchFamily="34" charset="0"/>
                <a:cs typeface="Calibri Light" panose="020F0302020204030204" pitchFamily="34" charset="0"/>
              </a:rPr>
              <a:t> on  </a:t>
            </a:r>
          </a:p>
          <a:p>
            <a:pPr marL="1333500" lvl="3" indent="0">
              <a:spcBef>
                <a:spcPts val="2000"/>
              </a:spcBef>
              <a:buClr>
                <a:srgbClr val="B91A2F"/>
              </a:buClr>
              <a:buSzPct val="200000"/>
              <a:buNone/>
              <a:defRPr sz="3800" b="1">
                <a:latin typeface="Helvetica"/>
                <a:ea typeface="Helvetica"/>
                <a:cs typeface="Helvetica"/>
                <a:sym typeface="Helvetica"/>
              </a:defRPr>
            </a:pPr>
            <a:r>
              <a:rPr lang="en-US" sz="6500" dirty="0">
                <a:latin typeface="Calibri Light" panose="020F0302020204030204" pitchFamily="34" charset="0"/>
                <a:cs typeface="Calibri Light" panose="020F0302020204030204" pitchFamily="34" charset="0"/>
              </a:rPr>
              <a:t> </a:t>
            </a:r>
            <a:r>
              <a:rPr lang="en-US" sz="6500" dirty="0" smtClean="0">
                <a:latin typeface="Calibri Light" panose="020F0302020204030204" pitchFamily="34" charset="0"/>
                <a:cs typeface="Calibri Light" panose="020F0302020204030204" pitchFamily="34" charset="0"/>
              </a:rPr>
              <a:t>   4/5 measures)</a:t>
            </a:r>
          </a:p>
          <a:p>
            <a:pPr marL="1333499" lvl="2" indent="-444499">
              <a:spcBef>
                <a:spcPts val="2000"/>
              </a:spcBef>
              <a:buClr>
                <a:srgbClr val="B91A2F"/>
              </a:buClr>
              <a:buSzPct val="200000"/>
              <a:defRPr sz="3800" b="1">
                <a:latin typeface="Helvetica"/>
                <a:ea typeface="Helvetica"/>
                <a:cs typeface="Helvetica"/>
                <a:sym typeface="Helvetica"/>
              </a:defRPr>
            </a:pPr>
            <a:r>
              <a:rPr lang="en-US" sz="6500" dirty="0" smtClean="0">
                <a:latin typeface="Calibri Light" panose="020F0302020204030204" pitchFamily="34" charset="0"/>
                <a:cs typeface="Calibri Light" panose="020F0302020204030204" pitchFamily="34" charset="0"/>
              </a:rPr>
              <a:t>Place those students in Tier 2 to receive specialized instruction by a Dyslexia Specialist (see Recommendation 4)</a:t>
            </a:r>
          </a:p>
          <a:p>
            <a:pPr marL="0" indent="0">
              <a:spcBef>
                <a:spcPts val="2000"/>
              </a:spcBef>
              <a:buClr>
                <a:srgbClr val="B91A2F"/>
              </a:buClr>
              <a:buSzPct val="200000"/>
              <a:buNone/>
              <a:defRPr sz="3800" b="1">
                <a:latin typeface="Helvetica"/>
                <a:ea typeface="Helvetica"/>
                <a:cs typeface="Helvetica"/>
                <a:sym typeface="Helvetica"/>
              </a:defRPr>
            </a:pPr>
            <a:endParaRPr lang="en-US" sz="6500" dirty="0" smtClean="0">
              <a:latin typeface="Calibri Light" panose="020F0302020204030204" pitchFamily="34" charset="0"/>
              <a:cs typeface="Calibri Light" panose="020F0302020204030204" pitchFamily="34" charset="0"/>
            </a:endParaRPr>
          </a:p>
        </p:txBody>
      </p:sp>
      <p:sp>
        <p:nvSpPr>
          <p:cNvPr id="126" name="Shape 126"/>
          <p:cNvSpPr/>
          <p:nvPr/>
        </p:nvSpPr>
        <p:spPr>
          <a:xfrm>
            <a:off x="-2198" y="-20655"/>
            <a:ext cx="24388396" cy="2816853"/>
          </a:xfrm>
          <a:prstGeom prst="rect">
            <a:avLst/>
          </a:prstGeom>
          <a:solidFill>
            <a:srgbClr val="BA1A2F"/>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txBody>
          <a:bodyPr lIns="53578" tIns="53578" rIns="53578" bIns="53578" anchor="ctr"/>
          <a:lstStyle>
            <a:lvl1pPr>
              <a:defRPr sz="3000">
                <a:solidFill>
                  <a:srgbClr val="FFFFFF"/>
                </a:solidFill>
              </a:defRPr>
            </a:lvl1pPr>
          </a:lstStyle>
          <a:p>
            <a:r>
              <a:t>  </a:t>
            </a:r>
          </a:p>
        </p:txBody>
      </p:sp>
      <p:pic>
        <p:nvPicPr>
          <p:cNvPr id="127" name="COE-H-W.png"/>
          <p:cNvPicPr>
            <a:picLocks noChangeAspect="1"/>
          </p:cNvPicPr>
          <p:nvPr/>
        </p:nvPicPr>
        <p:blipFill>
          <a:blip r:embed="rId2">
            <a:extLst/>
          </a:blip>
          <a:stretch>
            <a:fillRect/>
          </a:stretch>
        </p:blipFill>
        <p:spPr>
          <a:xfrm>
            <a:off x="15191287" y="-1246710"/>
            <a:ext cx="7964734" cy="6154568"/>
          </a:xfrm>
          <a:prstGeom prst="rect">
            <a:avLst/>
          </a:prstGeom>
          <a:ln w="3175">
            <a:miter lim="400000"/>
          </a:ln>
        </p:spPr>
      </p:pic>
      <p:sp>
        <p:nvSpPr>
          <p:cNvPr id="128" name="Shape 128"/>
          <p:cNvSpPr/>
          <p:nvPr/>
        </p:nvSpPr>
        <p:spPr>
          <a:xfrm>
            <a:off x="2601458" y="5494328"/>
            <a:ext cx="19181085" cy="1"/>
          </a:xfrm>
          <a:prstGeom prst="line">
            <a:avLst/>
          </a:prstGeom>
          <a:ln w="76200">
            <a:solidFill>
              <a:srgbClr val="B91A2F"/>
            </a:solidFill>
            <a:miter lim="400000"/>
          </a:ln>
        </p:spPr>
        <p:txBody>
          <a:bodyPr lIns="53578" tIns="53578" rIns="53578" bIns="53578" anchor="ctr"/>
          <a:lstStyle/>
          <a:p>
            <a:pPr>
              <a:defRPr sz="3000"/>
            </a:pPr>
            <a:endParaRPr/>
          </a:p>
        </p:txBody>
      </p:sp>
    </p:spTree>
    <p:extLst>
      <p:ext uri="{BB962C8B-B14F-4D97-AF65-F5344CB8AC3E}">
        <p14:creationId xmlns:p14="http://schemas.microsoft.com/office/powerpoint/2010/main" val="2930187503"/>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2540849" y="3006727"/>
            <a:ext cx="18208997" cy="2277071"/>
          </a:xfrm>
          <a:prstGeom prst="rect">
            <a:avLst/>
          </a:prstGeom>
        </p:spPr>
        <p:txBody>
          <a:bodyPr>
            <a:noAutofit/>
          </a:bodyPr>
          <a:lstStyle>
            <a:lvl1pPr algn="l"/>
          </a:lstStyle>
          <a:p>
            <a:r>
              <a:rPr lang="en-US" sz="9600" dirty="0" smtClean="0"/>
              <a:t>Recommendation 2</a:t>
            </a:r>
            <a:endParaRPr sz="9600" dirty="0"/>
          </a:p>
        </p:txBody>
      </p:sp>
      <p:sp>
        <p:nvSpPr>
          <p:cNvPr id="125" name="Shape 125"/>
          <p:cNvSpPr>
            <a:spLocks noGrp="1"/>
          </p:cNvSpPr>
          <p:nvPr>
            <p:ph type="body" idx="1"/>
          </p:nvPr>
        </p:nvSpPr>
        <p:spPr>
          <a:xfrm>
            <a:off x="1903445" y="5578662"/>
            <a:ext cx="21031200" cy="7305284"/>
          </a:xfrm>
          <a:prstGeom prst="rect">
            <a:avLst/>
          </a:prstGeom>
        </p:spPr>
        <p:txBody>
          <a:bodyPr anchor="t">
            <a:normAutofit/>
          </a:bodyPr>
          <a:lstStyle/>
          <a:p>
            <a:pPr marL="888999" lvl="1" indent="-444499">
              <a:spcBef>
                <a:spcPts val="2000"/>
              </a:spcBef>
              <a:buClr>
                <a:srgbClr val="B91A2F"/>
              </a:buClr>
              <a:buSzPct val="200000"/>
              <a:defRPr sz="3800" b="1">
                <a:latin typeface="Helvetica"/>
                <a:ea typeface="Helvetica"/>
                <a:cs typeface="Helvetica"/>
                <a:sym typeface="Helvetica"/>
              </a:defRPr>
            </a:pPr>
            <a:r>
              <a:rPr lang="en-US" sz="6500" dirty="0" smtClean="0">
                <a:latin typeface="Calibri Light" panose="020F0302020204030204" pitchFamily="34" charset="0"/>
                <a:cs typeface="Calibri Light" panose="020F0302020204030204" pitchFamily="34" charset="0"/>
              </a:rPr>
              <a:t>Provide professional development to current </a:t>
            </a:r>
            <a:r>
              <a:rPr lang="en-US" sz="6500" dirty="0" smtClean="0">
                <a:solidFill>
                  <a:srgbClr val="C00000"/>
                </a:solidFill>
                <a:latin typeface="Calibri Light" panose="020F0302020204030204" pitchFamily="34" charset="0"/>
                <a:cs typeface="Calibri Light" panose="020F0302020204030204" pitchFamily="34" charset="0"/>
              </a:rPr>
              <a:t>Early    </a:t>
            </a:r>
          </a:p>
          <a:p>
            <a:pPr marL="444500" lvl="1" indent="0">
              <a:spcBef>
                <a:spcPts val="2000"/>
              </a:spcBef>
              <a:buClr>
                <a:srgbClr val="B91A2F"/>
              </a:buClr>
              <a:buSzPct val="200000"/>
              <a:buNone/>
              <a:defRPr sz="3800" b="1">
                <a:latin typeface="Helvetica"/>
                <a:ea typeface="Helvetica"/>
                <a:cs typeface="Helvetica"/>
                <a:sym typeface="Helvetica"/>
              </a:defRPr>
            </a:pPr>
            <a:r>
              <a:rPr lang="en-US" sz="6500" dirty="0">
                <a:solidFill>
                  <a:srgbClr val="C00000"/>
                </a:solidFill>
                <a:latin typeface="Calibri Light" panose="020F0302020204030204" pitchFamily="34" charset="0"/>
                <a:cs typeface="Calibri Light" panose="020F0302020204030204" pitchFamily="34" charset="0"/>
              </a:rPr>
              <a:t> </a:t>
            </a:r>
            <a:r>
              <a:rPr lang="en-US" sz="6500" dirty="0" smtClean="0">
                <a:solidFill>
                  <a:srgbClr val="C00000"/>
                </a:solidFill>
                <a:latin typeface="Calibri Light" panose="020F0302020204030204" pitchFamily="34" charset="0"/>
                <a:cs typeface="Calibri Light" panose="020F0302020204030204" pitchFamily="34" charset="0"/>
              </a:rPr>
              <a:t>    Childhood (K-2)</a:t>
            </a:r>
            <a:r>
              <a:rPr lang="en-US" sz="6500" dirty="0" smtClean="0">
                <a:latin typeface="Calibri Light" panose="020F0302020204030204" pitchFamily="34" charset="0"/>
                <a:cs typeface="Calibri Light" panose="020F0302020204030204" pitchFamily="34" charset="0"/>
              </a:rPr>
              <a:t> teachers to improve instructional   </a:t>
            </a:r>
          </a:p>
          <a:p>
            <a:pPr marL="444500" lvl="1" indent="0">
              <a:spcBef>
                <a:spcPts val="2000"/>
              </a:spcBef>
              <a:buClr>
                <a:srgbClr val="B91A2F"/>
              </a:buClr>
              <a:buSzPct val="200000"/>
              <a:buNone/>
              <a:defRPr sz="3800" b="1">
                <a:latin typeface="Helvetica"/>
                <a:ea typeface="Helvetica"/>
                <a:cs typeface="Helvetica"/>
                <a:sym typeface="Helvetica"/>
              </a:defRPr>
            </a:pPr>
            <a:r>
              <a:rPr lang="en-US" sz="6500" dirty="0">
                <a:latin typeface="Calibri Light" panose="020F0302020204030204" pitchFamily="34" charset="0"/>
                <a:cs typeface="Calibri Light" panose="020F0302020204030204" pitchFamily="34" charset="0"/>
              </a:rPr>
              <a:t> </a:t>
            </a:r>
            <a:r>
              <a:rPr lang="en-US" sz="6500" dirty="0" smtClean="0">
                <a:latin typeface="Calibri Light" panose="020F0302020204030204" pitchFamily="34" charset="0"/>
                <a:cs typeface="Calibri Light" panose="020F0302020204030204" pitchFamily="34" charset="0"/>
              </a:rPr>
              <a:t>    practices related to reading instruction</a:t>
            </a:r>
          </a:p>
          <a:p>
            <a:pPr marL="1333499" lvl="2" indent="-444499">
              <a:spcBef>
                <a:spcPts val="2000"/>
              </a:spcBef>
              <a:buClr>
                <a:srgbClr val="B91A2F"/>
              </a:buClr>
              <a:buSzPct val="200000"/>
              <a:defRPr sz="3800" b="1">
                <a:latin typeface="Helvetica"/>
                <a:ea typeface="Helvetica"/>
                <a:cs typeface="Helvetica"/>
                <a:sym typeface="Helvetica"/>
              </a:defRPr>
            </a:pPr>
            <a:r>
              <a:rPr lang="en-US" sz="6500" dirty="0" smtClean="0">
                <a:latin typeface="Calibri Light" panose="020F0302020204030204" pitchFamily="34" charset="0"/>
                <a:cs typeface="Calibri Light" panose="020F0302020204030204" pitchFamily="34" charset="0"/>
              </a:rPr>
              <a:t>Online modules focusing on early indicators of dyslexia </a:t>
            </a:r>
          </a:p>
          <a:p>
            <a:pPr marL="889000" lvl="2" indent="0">
              <a:spcBef>
                <a:spcPts val="2000"/>
              </a:spcBef>
              <a:buClr>
                <a:srgbClr val="B91A2F"/>
              </a:buClr>
              <a:buSzPct val="200000"/>
              <a:buNone/>
              <a:defRPr sz="3800" b="1">
                <a:latin typeface="Helvetica"/>
                <a:ea typeface="Helvetica"/>
                <a:cs typeface="Helvetica"/>
                <a:sym typeface="Helvetica"/>
              </a:defRPr>
            </a:pPr>
            <a:r>
              <a:rPr lang="en-US" sz="6500" dirty="0">
                <a:latin typeface="Calibri Light" panose="020F0302020204030204" pitchFamily="34" charset="0"/>
                <a:cs typeface="Calibri Light" panose="020F0302020204030204" pitchFamily="34" charset="0"/>
              </a:rPr>
              <a:t> </a:t>
            </a:r>
            <a:r>
              <a:rPr lang="en-US" sz="6500" dirty="0" smtClean="0">
                <a:latin typeface="Calibri Light" panose="020F0302020204030204" pitchFamily="34" charset="0"/>
                <a:cs typeface="Calibri Light" panose="020F0302020204030204" pitchFamily="34" charset="0"/>
              </a:rPr>
              <a:t>    and </a:t>
            </a:r>
            <a:r>
              <a:rPr lang="en-US" sz="6500" dirty="0" smtClean="0">
                <a:latin typeface="Calibri Light" panose="020F0302020204030204" pitchFamily="34" charset="0"/>
                <a:cs typeface="Calibri Light" panose="020F0302020204030204" pitchFamily="34" charset="0"/>
                <a:hlinkClick r:id="rId2"/>
              </a:rPr>
              <a:t>structured literacy </a:t>
            </a:r>
            <a:r>
              <a:rPr lang="en-US" sz="6500" dirty="0" smtClean="0">
                <a:latin typeface="Calibri Light" panose="020F0302020204030204" pitchFamily="34" charset="0"/>
                <a:cs typeface="Calibri Light" panose="020F0302020204030204" pitchFamily="34" charset="0"/>
              </a:rPr>
              <a:t>approaches</a:t>
            </a:r>
          </a:p>
          <a:p>
            <a:pPr marL="889000" lvl="2" indent="0">
              <a:spcBef>
                <a:spcPts val="2000"/>
              </a:spcBef>
              <a:buClr>
                <a:srgbClr val="B91A2F"/>
              </a:buClr>
              <a:buSzPct val="200000"/>
              <a:buNone/>
              <a:defRPr sz="3800" b="1">
                <a:latin typeface="Helvetica"/>
                <a:ea typeface="Helvetica"/>
                <a:cs typeface="Helvetica"/>
                <a:sym typeface="Helvetica"/>
              </a:defRPr>
            </a:pPr>
            <a:endParaRPr lang="en-US" sz="6500" dirty="0">
              <a:latin typeface="Calibri Light" panose="020F0302020204030204" pitchFamily="34" charset="0"/>
              <a:cs typeface="Calibri Light" panose="020F0302020204030204" pitchFamily="34" charset="0"/>
            </a:endParaRPr>
          </a:p>
          <a:p>
            <a:pPr marL="888999" lvl="1" indent="-444499">
              <a:spcBef>
                <a:spcPts val="2000"/>
              </a:spcBef>
              <a:buClr>
                <a:srgbClr val="B91A2F"/>
              </a:buClr>
              <a:buSzPct val="200000"/>
              <a:defRPr sz="3800" b="1">
                <a:latin typeface="Helvetica"/>
                <a:ea typeface="Helvetica"/>
                <a:cs typeface="Helvetica"/>
                <a:sym typeface="Helvetica"/>
              </a:defRPr>
            </a:pPr>
            <a:endParaRPr lang="en-US" sz="6500" dirty="0" smtClean="0">
              <a:latin typeface="Calibri Light" panose="020F0302020204030204" pitchFamily="34" charset="0"/>
              <a:cs typeface="Calibri Light" panose="020F0302020204030204" pitchFamily="34" charset="0"/>
            </a:endParaRPr>
          </a:p>
          <a:p>
            <a:pPr marL="0" indent="0">
              <a:spcBef>
                <a:spcPts val="2000"/>
              </a:spcBef>
              <a:buClr>
                <a:srgbClr val="B91A2F"/>
              </a:buClr>
              <a:buSzPct val="200000"/>
              <a:buNone/>
              <a:defRPr sz="3800" b="1">
                <a:latin typeface="Helvetica"/>
                <a:ea typeface="Helvetica"/>
                <a:cs typeface="Helvetica"/>
                <a:sym typeface="Helvetica"/>
              </a:defRPr>
            </a:pPr>
            <a:endParaRPr lang="en-US" sz="6500" dirty="0" smtClean="0">
              <a:latin typeface="Calibri Light" panose="020F0302020204030204" pitchFamily="34" charset="0"/>
              <a:cs typeface="Calibri Light" panose="020F0302020204030204" pitchFamily="34" charset="0"/>
            </a:endParaRPr>
          </a:p>
        </p:txBody>
      </p:sp>
      <p:sp>
        <p:nvSpPr>
          <p:cNvPr id="126" name="Shape 126"/>
          <p:cNvSpPr/>
          <p:nvPr/>
        </p:nvSpPr>
        <p:spPr>
          <a:xfrm>
            <a:off x="-2198" y="-20655"/>
            <a:ext cx="24388396" cy="2816853"/>
          </a:xfrm>
          <a:prstGeom prst="rect">
            <a:avLst/>
          </a:prstGeom>
          <a:solidFill>
            <a:srgbClr val="BA1A2F"/>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txBody>
          <a:bodyPr lIns="53578" tIns="53578" rIns="53578" bIns="53578" anchor="ctr"/>
          <a:lstStyle>
            <a:lvl1pPr>
              <a:defRPr sz="3000">
                <a:solidFill>
                  <a:srgbClr val="FFFFFF"/>
                </a:solidFill>
              </a:defRPr>
            </a:lvl1pPr>
          </a:lstStyle>
          <a:p>
            <a:r>
              <a:t>  </a:t>
            </a:r>
          </a:p>
        </p:txBody>
      </p:sp>
      <p:pic>
        <p:nvPicPr>
          <p:cNvPr id="127" name="COE-H-W.png"/>
          <p:cNvPicPr>
            <a:picLocks noChangeAspect="1"/>
          </p:cNvPicPr>
          <p:nvPr/>
        </p:nvPicPr>
        <p:blipFill>
          <a:blip r:embed="rId3">
            <a:extLst/>
          </a:blip>
          <a:stretch>
            <a:fillRect/>
          </a:stretch>
        </p:blipFill>
        <p:spPr>
          <a:xfrm>
            <a:off x="15191287" y="-1246710"/>
            <a:ext cx="7964734" cy="6154568"/>
          </a:xfrm>
          <a:prstGeom prst="rect">
            <a:avLst/>
          </a:prstGeom>
          <a:ln w="3175">
            <a:miter lim="400000"/>
          </a:ln>
        </p:spPr>
      </p:pic>
      <p:sp>
        <p:nvSpPr>
          <p:cNvPr id="128" name="Shape 128"/>
          <p:cNvSpPr/>
          <p:nvPr/>
        </p:nvSpPr>
        <p:spPr>
          <a:xfrm>
            <a:off x="2601458" y="5494328"/>
            <a:ext cx="19181085" cy="1"/>
          </a:xfrm>
          <a:prstGeom prst="line">
            <a:avLst/>
          </a:prstGeom>
          <a:ln w="76200">
            <a:solidFill>
              <a:srgbClr val="B91A2F"/>
            </a:solidFill>
            <a:miter lim="400000"/>
          </a:ln>
        </p:spPr>
        <p:txBody>
          <a:bodyPr lIns="53578" tIns="53578" rIns="53578" bIns="53578" anchor="ctr"/>
          <a:lstStyle/>
          <a:p>
            <a:pPr>
              <a:defRPr sz="3000"/>
            </a:pPr>
            <a:endParaRPr/>
          </a:p>
        </p:txBody>
      </p:sp>
    </p:spTree>
    <p:extLst>
      <p:ext uri="{BB962C8B-B14F-4D97-AF65-F5344CB8AC3E}">
        <p14:creationId xmlns:p14="http://schemas.microsoft.com/office/powerpoint/2010/main" val="1729914775"/>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2377522" y="2796198"/>
            <a:ext cx="18208997" cy="1922464"/>
          </a:xfrm>
          <a:prstGeom prst="rect">
            <a:avLst/>
          </a:prstGeom>
        </p:spPr>
        <p:txBody>
          <a:bodyPr>
            <a:noAutofit/>
          </a:bodyPr>
          <a:lstStyle>
            <a:lvl1pPr algn="l"/>
          </a:lstStyle>
          <a:p>
            <a:r>
              <a:rPr lang="en-US" sz="9600" dirty="0" smtClean="0"/>
              <a:t>Recommendation 3</a:t>
            </a:r>
            <a:endParaRPr sz="9600" dirty="0"/>
          </a:p>
        </p:txBody>
      </p:sp>
      <p:sp>
        <p:nvSpPr>
          <p:cNvPr id="125" name="Shape 125"/>
          <p:cNvSpPr>
            <a:spLocks noGrp="1"/>
          </p:cNvSpPr>
          <p:nvPr>
            <p:ph type="body" idx="1"/>
          </p:nvPr>
        </p:nvSpPr>
        <p:spPr>
          <a:xfrm>
            <a:off x="1828800" y="4950526"/>
            <a:ext cx="22555200" cy="8519290"/>
          </a:xfrm>
          <a:prstGeom prst="rect">
            <a:avLst/>
          </a:prstGeom>
        </p:spPr>
        <p:txBody>
          <a:bodyPr anchor="t">
            <a:normAutofit fontScale="70000" lnSpcReduction="20000"/>
          </a:bodyPr>
          <a:lstStyle/>
          <a:p>
            <a:pPr marL="888999" lvl="1" indent="-444499">
              <a:spcBef>
                <a:spcPts val="2000"/>
              </a:spcBef>
              <a:buClr>
                <a:srgbClr val="B91A2F"/>
              </a:buClr>
              <a:buSzPct val="200000"/>
              <a:defRPr sz="3800" b="1">
                <a:latin typeface="Helvetica"/>
                <a:ea typeface="Helvetica"/>
                <a:cs typeface="Helvetica"/>
                <a:sym typeface="Helvetica"/>
              </a:defRPr>
            </a:pPr>
            <a:r>
              <a:rPr lang="en-US" sz="8600" dirty="0" smtClean="0">
                <a:latin typeface="Calibri Light" panose="020F0302020204030204" pitchFamily="34" charset="0"/>
                <a:cs typeface="Calibri Light" panose="020F0302020204030204" pitchFamily="34" charset="0"/>
              </a:rPr>
              <a:t>Work with Early Childhood teacher preparation programs to ensure that a </a:t>
            </a:r>
            <a:r>
              <a:rPr lang="en-US" sz="8600" i="1" dirty="0" smtClean="0">
                <a:solidFill>
                  <a:srgbClr val="C00000"/>
                </a:solidFill>
                <a:latin typeface="Calibri Light" panose="020F0302020204030204" pitchFamily="34" charset="0"/>
                <a:cs typeface="Calibri Light" panose="020F0302020204030204" pitchFamily="34" charset="0"/>
              </a:rPr>
              <a:t>minimum</a:t>
            </a:r>
            <a:r>
              <a:rPr lang="en-US" sz="8600" dirty="0" smtClean="0">
                <a:latin typeface="Calibri Light" panose="020F0302020204030204" pitchFamily="34" charset="0"/>
                <a:cs typeface="Calibri Light" panose="020F0302020204030204" pitchFamily="34" charset="0"/>
              </a:rPr>
              <a:t> of one course focused specifically on </a:t>
            </a:r>
            <a:r>
              <a:rPr lang="en-US" sz="8600" dirty="0" smtClean="0">
                <a:solidFill>
                  <a:srgbClr val="C00000"/>
                </a:solidFill>
                <a:latin typeface="Calibri Light" panose="020F0302020204030204" pitchFamily="34" charset="0"/>
                <a:cs typeface="Calibri Light" panose="020F0302020204030204" pitchFamily="34" charset="0"/>
                <a:hlinkClick r:id="rId2"/>
              </a:rPr>
              <a:t>structured literacy </a:t>
            </a:r>
            <a:r>
              <a:rPr lang="en-US" sz="8600" dirty="0" smtClean="0">
                <a:latin typeface="Calibri Light" panose="020F0302020204030204" pitchFamily="34" charset="0"/>
                <a:cs typeface="Calibri Light" panose="020F0302020204030204" pitchFamily="34" charset="0"/>
              </a:rPr>
              <a:t>approaches is included in </a:t>
            </a:r>
            <a:r>
              <a:rPr lang="en-US" sz="8600" dirty="0" smtClean="0">
                <a:latin typeface="Calibri Light" panose="020F0302020204030204" pitchFamily="34" charset="0"/>
                <a:cs typeface="Calibri Light" panose="020F0302020204030204" pitchFamily="34" charset="0"/>
              </a:rPr>
              <a:t>their </a:t>
            </a:r>
            <a:r>
              <a:rPr lang="en-US" sz="8600" dirty="0" smtClean="0">
                <a:latin typeface="Calibri Light" panose="020F0302020204030204" pitchFamily="34" charset="0"/>
                <a:cs typeface="Calibri Light" panose="020F0302020204030204" pitchFamily="34" charset="0"/>
              </a:rPr>
              <a:t>program of study</a:t>
            </a:r>
          </a:p>
          <a:p>
            <a:pPr marL="1333500" lvl="3" indent="0">
              <a:spcBef>
                <a:spcPts val="2000"/>
              </a:spcBef>
              <a:buClr>
                <a:srgbClr val="B91A2F"/>
              </a:buClr>
              <a:buSzPct val="200000"/>
              <a:buNone/>
              <a:defRPr sz="3800" b="1">
                <a:latin typeface="Helvetica"/>
                <a:ea typeface="Helvetica"/>
                <a:cs typeface="Helvetica"/>
                <a:sym typeface="Helvetica"/>
              </a:defRPr>
            </a:pPr>
            <a:r>
              <a:rPr lang="en-US" sz="6500" dirty="0" smtClean="0">
                <a:solidFill>
                  <a:srgbClr val="C00000"/>
                </a:solidFill>
                <a:latin typeface="Calibri Light" panose="020F0302020204030204" pitchFamily="34" charset="0"/>
                <a:cs typeface="Calibri Light" panose="020F0302020204030204" pitchFamily="34" charset="0"/>
              </a:rPr>
              <a:t>(</a:t>
            </a:r>
            <a:r>
              <a:rPr lang="en-US" sz="6500" dirty="0">
                <a:solidFill>
                  <a:srgbClr val="C00000"/>
                </a:solidFill>
                <a:latin typeface="Calibri Light" panose="020F0302020204030204" pitchFamily="34" charset="0"/>
                <a:cs typeface="Calibri Light" panose="020F0302020204030204" pitchFamily="34" charset="0"/>
              </a:rPr>
              <a:t>a) </a:t>
            </a:r>
            <a:r>
              <a:rPr lang="en-US" sz="6500" dirty="0">
                <a:latin typeface="Calibri Light" panose="020F0302020204030204" pitchFamily="34" charset="0"/>
                <a:cs typeface="Calibri Light" panose="020F0302020204030204" pitchFamily="34" charset="0"/>
              </a:rPr>
              <a:t>explicit, systematic, and </a:t>
            </a:r>
            <a:r>
              <a:rPr lang="en-US" sz="6500" dirty="0" smtClean="0">
                <a:latin typeface="Calibri Light" panose="020F0302020204030204" pitchFamily="34" charset="0"/>
                <a:cs typeface="Calibri Light" panose="020F0302020204030204" pitchFamily="34" charset="0"/>
              </a:rPr>
              <a:t>sequential teaching </a:t>
            </a:r>
            <a:r>
              <a:rPr lang="en-US" sz="6500" dirty="0">
                <a:latin typeface="Calibri Light" panose="020F0302020204030204" pitchFamily="34" charset="0"/>
                <a:cs typeface="Calibri Light" panose="020F0302020204030204" pitchFamily="34" charset="0"/>
              </a:rPr>
              <a:t>of literacy at multiple </a:t>
            </a:r>
            <a:r>
              <a:rPr lang="en-US" sz="6500" dirty="0" smtClean="0">
                <a:latin typeface="Calibri Light" panose="020F0302020204030204" pitchFamily="34" charset="0"/>
                <a:cs typeface="Calibri Light" panose="020F0302020204030204" pitchFamily="34" charset="0"/>
              </a:rPr>
              <a:t>levels—phonemes</a:t>
            </a:r>
            <a:r>
              <a:rPr lang="en-US" sz="6500" dirty="0">
                <a:latin typeface="Calibri Light" panose="020F0302020204030204" pitchFamily="34" charset="0"/>
                <a:cs typeface="Calibri Light" panose="020F0302020204030204" pitchFamily="34" charset="0"/>
              </a:rPr>
              <a:t>, letter–sound </a:t>
            </a:r>
            <a:r>
              <a:rPr lang="en-US" sz="6500" dirty="0" smtClean="0">
                <a:latin typeface="Calibri Light" panose="020F0302020204030204" pitchFamily="34" charset="0"/>
                <a:cs typeface="Calibri Light" panose="020F0302020204030204" pitchFamily="34" charset="0"/>
              </a:rPr>
              <a:t>relationships, syllable </a:t>
            </a:r>
            <a:r>
              <a:rPr lang="en-US" sz="6500" dirty="0">
                <a:latin typeface="Calibri Light" panose="020F0302020204030204" pitchFamily="34" charset="0"/>
                <a:cs typeface="Calibri Light" panose="020F0302020204030204" pitchFamily="34" charset="0"/>
              </a:rPr>
              <a:t>patterns, </a:t>
            </a:r>
            <a:r>
              <a:rPr lang="en-US" sz="6500" dirty="0" smtClean="0">
                <a:latin typeface="Calibri Light" panose="020F0302020204030204" pitchFamily="34" charset="0"/>
                <a:cs typeface="Calibri Light" panose="020F0302020204030204" pitchFamily="34" charset="0"/>
              </a:rPr>
              <a:t>morphemes, vocabulary</a:t>
            </a:r>
            <a:r>
              <a:rPr lang="en-US" sz="6500" dirty="0">
                <a:latin typeface="Calibri Light" panose="020F0302020204030204" pitchFamily="34" charset="0"/>
                <a:cs typeface="Calibri Light" panose="020F0302020204030204" pitchFamily="34" charset="0"/>
              </a:rPr>
              <a:t>, sentence </a:t>
            </a:r>
            <a:r>
              <a:rPr lang="en-US" sz="6500" dirty="0" smtClean="0">
                <a:latin typeface="Calibri Light" panose="020F0302020204030204" pitchFamily="34" charset="0"/>
                <a:cs typeface="Calibri Light" panose="020F0302020204030204" pitchFamily="34" charset="0"/>
              </a:rPr>
              <a:t>structure, paragraph </a:t>
            </a:r>
            <a:r>
              <a:rPr lang="en-US" sz="6500" dirty="0">
                <a:latin typeface="Calibri Light" panose="020F0302020204030204" pitchFamily="34" charset="0"/>
                <a:cs typeface="Calibri Light" panose="020F0302020204030204" pitchFamily="34" charset="0"/>
              </a:rPr>
              <a:t>structure, and text structure</a:t>
            </a:r>
            <a:r>
              <a:rPr lang="en-US" sz="6500" dirty="0" smtClean="0">
                <a:latin typeface="Calibri Light" panose="020F0302020204030204" pitchFamily="34" charset="0"/>
                <a:cs typeface="Calibri Light" panose="020F0302020204030204" pitchFamily="34" charset="0"/>
              </a:rPr>
              <a:t>; </a:t>
            </a:r>
          </a:p>
          <a:p>
            <a:pPr marL="1333500" lvl="3" indent="0">
              <a:spcBef>
                <a:spcPts val="2000"/>
              </a:spcBef>
              <a:buClr>
                <a:srgbClr val="B91A2F"/>
              </a:buClr>
              <a:buSzPct val="200000"/>
              <a:buNone/>
              <a:defRPr sz="3800" b="1">
                <a:latin typeface="Helvetica"/>
                <a:ea typeface="Helvetica"/>
                <a:cs typeface="Helvetica"/>
                <a:sym typeface="Helvetica"/>
              </a:defRPr>
            </a:pPr>
            <a:r>
              <a:rPr lang="en-US" sz="6500" dirty="0" smtClean="0">
                <a:solidFill>
                  <a:srgbClr val="C00000"/>
                </a:solidFill>
                <a:latin typeface="Calibri Light" panose="020F0302020204030204" pitchFamily="34" charset="0"/>
                <a:cs typeface="Calibri Light" panose="020F0302020204030204" pitchFamily="34" charset="0"/>
              </a:rPr>
              <a:t>(</a:t>
            </a:r>
            <a:r>
              <a:rPr lang="en-US" sz="6500" dirty="0">
                <a:solidFill>
                  <a:srgbClr val="C00000"/>
                </a:solidFill>
                <a:latin typeface="Calibri Light" panose="020F0302020204030204" pitchFamily="34" charset="0"/>
                <a:cs typeface="Calibri Light" panose="020F0302020204030204" pitchFamily="34" charset="0"/>
              </a:rPr>
              <a:t>b)</a:t>
            </a:r>
            <a:r>
              <a:rPr lang="en-US" sz="6500" dirty="0">
                <a:latin typeface="Calibri Light" panose="020F0302020204030204" pitchFamily="34" charset="0"/>
                <a:cs typeface="Calibri Light" panose="020F0302020204030204" pitchFamily="34" charset="0"/>
              </a:rPr>
              <a:t> cumulative practice and </a:t>
            </a:r>
            <a:r>
              <a:rPr lang="en-US" sz="6500" dirty="0" smtClean="0">
                <a:latin typeface="Calibri Light" panose="020F0302020204030204" pitchFamily="34" charset="0"/>
                <a:cs typeface="Calibri Light" panose="020F0302020204030204" pitchFamily="34" charset="0"/>
              </a:rPr>
              <a:t>ongoing review</a:t>
            </a:r>
            <a:r>
              <a:rPr lang="en-US" sz="6500" dirty="0">
                <a:latin typeface="Calibri Light" panose="020F0302020204030204" pitchFamily="34" charset="0"/>
                <a:cs typeface="Calibri Light" panose="020F0302020204030204" pitchFamily="34" charset="0"/>
              </a:rPr>
              <a:t>; </a:t>
            </a:r>
            <a:endParaRPr lang="en-US" sz="6500" dirty="0" smtClean="0">
              <a:latin typeface="Calibri Light" panose="020F0302020204030204" pitchFamily="34" charset="0"/>
              <a:cs typeface="Calibri Light" panose="020F0302020204030204" pitchFamily="34" charset="0"/>
            </a:endParaRPr>
          </a:p>
          <a:p>
            <a:pPr marL="1333500" lvl="3" indent="0">
              <a:spcBef>
                <a:spcPts val="2000"/>
              </a:spcBef>
              <a:buClr>
                <a:srgbClr val="B91A2F"/>
              </a:buClr>
              <a:buSzPct val="200000"/>
              <a:buNone/>
              <a:defRPr sz="3800" b="1">
                <a:latin typeface="Helvetica"/>
                <a:ea typeface="Helvetica"/>
                <a:cs typeface="Helvetica"/>
                <a:sym typeface="Helvetica"/>
              </a:defRPr>
            </a:pPr>
            <a:r>
              <a:rPr lang="en-US" sz="6500" dirty="0" smtClean="0">
                <a:solidFill>
                  <a:srgbClr val="C00000"/>
                </a:solidFill>
                <a:latin typeface="Calibri Light" panose="020F0302020204030204" pitchFamily="34" charset="0"/>
                <a:cs typeface="Calibri Light" panose="020F0302020204030204" pitchFamily="34" charset="0"/>
              </a:rPr>
              <a:t>(</a:t>
            </a:r>
            <a:r>
              <a:rPr lang="en-US" sz="6500" dirty="0">
                <a:solidFill>
                  <a:srgbClr val="C00000"/>
                </a:solidFill>
                <a:latin typeface="Calibri Light" panose="020F0302020204030204" pitchFamily="34" charset="0"/>
                <a:cs typeface="Calibri Light" panose="020F0302020204030204" pitchFamily="34" charset="0"/>
              </a:rPr>
              <a:t>c)</a:t>
            </a:r>
            <a:r>
              <a:rPr lang="en-US" sz="6500" dirty="0">
                <a:latin typeface="Calibri Light" panose="020F0302020204030204" pitchFamily="34" charset="0"/>
                <a:cs typeface="Calibri Light" panose="020F0302020204030204" pitchFamily="34" charset="0"/>
              </a:rPr>
              <a:t> a high level of </a:t>
            </a:r>
            <a:r>
              <a:rPr lang="en-US" sz="6500" dirty="0" smtClean="0">
                <a:latin typeface="Calibri Light" panose="020F0302020204030204" pitchFamily="34" charset="0"/>
                <a:cs typeface="Calibri Light" panose="020F0302020204030204" pitchFamily="34" charset="0"/>
              </a:rPr>
              <a:t>student– teacher </a:t>
            </a:r>
            <a:r>
              <a:rPr lang="en-US" sz="6500" dirty="0">
                <a:latin typeface="Calibri Light" panose="020F0302020204030204" pitchFamily="34" charset="0"/>
                <a:cs typeface="Calibri Light" panose="020F0302020204030204" pitchFamily="34" charset="0"/>
              </a:rPr>
              <a:t>interaction; </a:t>
            </a:r>
            <a:endParaRPr lang="en-US" sz="6500" dirty="0" smtClean="0">
              <a:latin typeface="Calibri Light" panose="020F0302020204030204" pitchFamily="34" charset="0"/>
              <a:cs typeface="Calibri Light" panose="020F0302020204030204" pitchFamily="34" charset="0"/>
            </a:endParaRPr>
          </a:p>
          <a:p>
            <a:pPr marL="1333500" lvl="3" indent="0">
              <a:spcBef>
                <a:spcPts val="2000"/>
              </a:spcBef>
              <a:buClr>
                <a:srgbClr val="B91A2F"/>
              </a:buClr>
              <a:buSzPct val="200000"/>
              <a:buNone/>
              <a:defRPr sz="3800" b="1">
                <a:latin typeface="Helvetica"/>
                <a:ea typeface="Helvetica"/>
                <a:cs typeface="Helvetica"/>
                <a:sym typeface="Helvetica"/>
              </a:defRPr>
            </a:pPr>
            <a:r>
              <a:rPr lang="en-US" sz="6500" dirty="0" smtClean="0">
                <a:solidFill>
                  <a:srgbClr val="C00000"/>
                </a:solidFill>
                <a:latin typeface="Calibri Light" panose="020F0302020204030204" pitchFamily="34" charset="0"/>
                <a:cs typeface="Calibri Light" panose="020F0302020204030204" pitchFamily="34" charset="0"/>
              </a:rPr>
              <a:t>(</a:t>
            </a:r>
            <a:r>
              <a:rPr lang="en-US" sz="6500" dirty="0">
                <a:solidFill>
                  <a:srgbClr val="C00000"/>
                </a:solidFill>
                <a:latin typeface="Calibri Light" panose="020F0302020204030204" pitchFamily="34" charset="0"/>
                <a:cs typeface="Calibri Light" panose="020F0302020204030204" pitchFamily="34" charset="0"/>
              </a:rPr>
              <a:t>d)</a:t>
            </a:r>
            <a:r>
              <a:rPr lang="en-US" sz="6500" dirty="0">
                <a:latin typeface="Calibri Light" panose="020F0302020204030204" pitchFamily="34" charset="0"/>
                <a:cs typeface="Calibri Light" panose="020F0302020204030204" pitchFamily="34" charset="0"/>
              </a:rPr>
              <a:t> the use </a:t>
            </a:r>
            <a:r>
              <a:rPr lang="en-US" sz="6500" dirty="0" smtClean="0">
                <a:latin typeface="Calibri Light" panose="020F0302020204030204" pitchFamily="34" charset="0"/>
                <a:cs typeface="Calibri Light" panose="020F0302020204030204" pitchFamily="34" charset="0"/>
              </a:rPr>
              <a:t>of carefully </a:t>
            </a:r>
            <a:r>
              <a:rPr lang="en-US" sz="6500" dirty="0">
                <a:latin typeface="Calibri Light" panose="020F0302020204030204" pitchFamily="34" charset="0"/>
                <a:cs typeface="Calibri Light" panose="020F0302020204030204" pitchFamily="34" charset="0"/>
              </a:rPr>
              <a:t>chosen examples </a:t>
            </a:r>
            <a:r>
              <a:rPr lang="en-US" sz="6500" dirty="0" smtClean="0">
                <a:latin typeface="Calibri Light" panose="020F0302020204030204" pitchFamily="34" charset="0"/>
                <a:cs typeface="Calibri Light" panose="020F0302020204030204" pitchFamily="34" charset="0"/>
              </a:rPr>
              <a:t>and </a:t>
            </a:r>
            <a:r>
              <a:rPr lang="en-US" sz="6500" dirty="0" err="1" smtClean="0">
                <a:latin typeface="Calibri Light" panose="020F0302020204030204" pitchFamily="34" charset="0"/>
                <a:cs typeface="Calibri Light" panose="020F0302020204030204" pitchFamily="34" charset="0"/>
              </a:rPr>
              <a:t>nonexamples</a:t>
            </a:r>
            <a:r>
              <a:rPr lang="en-US" sz="6500" dirty="0">
                <a:latin typeface="Calibri Light" panose="020F0302020204030204" pitchFamily="34" charset="0"/>
                <a:cs typeface="Calibri Light" panose="020F0302020204030204" pitchFamily="34" charset="0"/>
              </a:rPr>
              <a:t>; </a:t>
            </a:r>
            <a:endParaRPr lang="en-US" sz="6500" dirty="0" smtClean="0">
              <a:latin typeface="Calibri Light" panose="020F0302020204030204" pitchFamily="34" charset="0"/>
              <a:cs typeface="Calibri Light" panose="020F0302020204030204" pitchFamily="34" charset="0"/>
            </a:endParaRPr>
          </a:p>
          <a:p>
            <a:pPr marL="1333500" lvl="3" indent="0">
              <a:spcBef>
                <a:spcPts val="2000"/>
              </a:spcBef>
              <a:buClr>
                <a:srgbClr val="B91A2F"/>
              </a:buClr>
              <a:buSzPct val="200000"/>
              <a:buNone/>
              <a:defRPr sz="3800" b="1">
                <a:latin typeface="Helvetica"/>
                <a:ea typeface="Helvetica"/>
                <a:cs typeface="Helvetica"/>
                <a:sym typeface="Helvetica"/>
              </a:defRPr>
            </a:pPr>
            <a:r>
              <a:rPr lang="en-US" sz="6500" dirty="0" smtClean="0">
                <a:solidFill>
                  <a:srgbClr val="C00000"/>
                </a:solidFill>
                <a:latin typeface="Calibri Light" panose="020F0302020204030204" pitchFamily="34" charset="0"/>
                <a:cs typeface="Calibri Light" panose="020F0302020204030204" pitchFamily="34" charset="0"/>
              </a:rPr>
              <a:t>(</a:t>
            </a:r>
            <a:r>
              <a:rPr lang="en-US" sz="6500" dirty="0">
                <a:solidFill>
                  <a:srgbClr val="C00000"/>
                </a:solidFill>
                <a:latin typeface="Calibri Light" panose="020F0302020204030204" pitchFamily="34" charset="0"/>
                <a:cs typeface="Calibri Light" panose="020F0302020204030204" pitchFamily="34" charset="0"/>
              </a:rPr>
              <a:t>e)</a:t>
            </a:r>
            <a:r>
              <a:rPr lang="en-US" sz="6500" dirty="0">
                <a:latin typeface="Calibri Light" panose="020F0302020204030204" pitchFamily="34" charset="0"/>
                <a:cs typeface="Calibri Light" panose="020F0302020204030204" pitchFamily="34" charset="0"/>
              </a:rPr>
              <a:t> decodable text; </a:t>
            </a:r>
            <a:r>
              <a:rPr lang="en-US" sz="6500" dirty="0" smtClean="0">
                <a:latin typeface="Calibri Light" panose="020F0302020204030204" pitchFamily="34" charset="0"/>
                <a:cs typeface="Calibri Light" panose="020F0302020204030204" pitchFamily="34" charset="0"/>
              </a:rPr>
              <a:t>and </a:t>
            </a:r>
          </a:p>
          <a:p>
            <a:pPr marL="1333500" lvl="3" indent="0">
              <a:spcBef>
                <a:spcPts val="2000"/>
              </a:spcBef>
              <a:buClr>
                <a:srgbClr val="B91A2F"/>
              </a:buClr>
              <a:buSzPct val="200000"/>
              <a:buNone/>
              <a:defRPr sz="3800" b="1">
                <a:latin typeface="Helvetica"/>
                <a:ea typeface="Helvetica"/>
                <a:cs typeface="Helvetica"/>
                <a:sym typeface="Helvetica"/>
              </a:defRPr>
            </a:pPr>
            <a:r>
              <a:rPr lang="en-US" sz="6500" dirty="0" smtClean="0">
                <a:solidFill>
                  <a:srgbClr val="C00000"/>
                </a:solidFill>
                <a:latin typeface="Calibri Light" panose="020F0302020204030204" pitchFamily="34" charset="0"/>
                <a:cs typeface="Calibri Light" panose="020F0302020204030204" pitchFamily="34" charset="0"/>
              </a:rPr>
              <a:t>(f</a:t>
            </a:r>
            <a:r>
              <a:rPr lang="en-US" sz="6500" dirty="0">
                <a:solidFill>
                  <a:srgbClr val="C00000"/>
                </a:solidFill>
                <a:latin typeface="Calibri Light" panose="020F0302020204030204" pitchFamily="34" charset="0"/>
                <a:cs typeface="Calibri Light" panose="020F0302020204030204" pitchFamily="34" charset="0"/>
              </a:rPr>
              <a:t>)</a:t>
            </a:r>
            <a:r>
              <a:rPr lang="en-US" sz="6500" dirty="0">
                <a:latin typeface="Calibri Light" panose="020F0302020204030204" pitchFamily="34" charset="0"/>
                <a:cs typeface="Calibri Light" panose="020F0302020204030204" pitchFamily="34" charset="0"/>
              </a:rPr>
              <a:t> prompt, corrective feedback</a:t>
            </a:r>
            <a:endParaRPr lang="en-US" sz="6500" dirty="0" smtClean="0">
              <a:latin typeface="Calibri Light" panose="020F0302020204030204" pitchFamily="34" charset="0"/>
              <a:cs typeface="Calibri Light" panose="020F0302020204030204" pitchFamily="34" charset="0"/>
            </a:endParaRPr>
          </a:p>
          <a:p>
            <a:pPr marL="889000" lvl="2" indent="0">
              <a:spcBef>
                <a:spcPts val="2000"/>
              </a:spcBef>
              <a:buClr>
                <a:srgbClr val="B91A2F"/>
              </a:buClr>
              <a:buSzPct val="200000"/>
              <a:buNone/>
              <a:defRPr sz="3800" b="1">
                <a:latin typeface="Helvetica"/>
                <a:ea typeface="Helvetica"/>
                <a:cs typeface="Helvetica"/>
                <a:sym typeface="Helvetica"/>
              </a:defRPr>
            </a:pPr>
            <a:endParaRPr lang="en-US" sz="6500" dirty="0">
              <a:latin typeface="Calibri Light" panose="020F0302020204030204" pitchFamily="34" charset="0"/>
              <a:cs typeface="Calibri Light" panose="020F0302020204030204" pitchFamily="34" charset="0"/>
            </a:endParaRPr>
          </a:p>
          <a:p>
            <a:pPr marL="888999" lvl="1" indent="-444499">
              <a:spcBef>
                <a:spcPts val="2000"/>
              </a:spcBef>
              <a:buClr>
                <a:srgbClr val="B91A2F"/>
              </a:buClr>
              <a:buSzPct val="200000"/>
              <a:defRPr sz="3800" b="1">
                <a:latin typeface="Helvetica"/>
                <a:ea typeface="Helvetica"/>
                <a:cs typeface="Helvetica"/>
                <a:sym typeface="Helvetica"/>
              </a:defRPr>
            </a:pPr>
            <a:endParaRPr lang="en-US" sz="6500" dirty="0" smtClean="0">
              <a:latin typeface="Calibri Light" panose="020F0302020204030204" pitchFamily="34" charset="0"/>
              <a:cs typeface="Calibri Light" panose="020F0302020204030204" pitchFamily="34" charset="0"/>
            </a:endParaRPr>
          </a:p>
          <a:p>
            <a:pPr marL="0" indent="0">
              <a:spcBef>
                <a:spcPts val="2000"/>
              </a:spcBef>
              <a:buClr>
                <a:srgbClr val="B91A2F"/>
              </a:buClr>
              <a:buSzPct val="200000"/>
              <a:buNone/>
              <a:defRPr sz="3800" b="1">
                <a:latin typeface="Helvetica"/>
                <a:ea typeface="Helvetica"/>
                <a:cs typeface="Helvetica"/>
                <a:sym typeface="Helvetica"/>
              </a:defRPr>
            </a:pPr>
            <a:endParaRPr lang="en-US" sz="6500" dirty="0" smtClean="0">
              <a:latin typeface="Calibri Light" panose="020F0302020204030204" pitchFamily="34" charset="0"/>
              <a:cs typeface="Calibri Light" panose="020F0302020204030204" pitchFamily="34" charset="0"/>
            </a:endParaRPr>
          </a:p>
        </p:txBody>
      </p:sp>
      <p:sp>
        <p:nvSpPr>
          <p:cNvPr id="126" name="Shape 126"/>
          <p:cNvSpPr/>
          <p:nvPr/>
        </p:nvSpPr>
        <p:spPr>
          <a:xfrm>
            <a:off x="-2198" y="-20655"/>
            <a:ext cx="24388396" cy="2816853"/>
          </a:xfrm>
          <a:prstGeom prst="rect">
            <a:avLst/>
          </a:prstGeom>
          <a:solidFill>
            <a:srgbClr val="BA1A2F"/>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txBody>
          <a:bodyPr lIns="53578" tIns="53578" rIns="53578" bIns="53578" anchor="ctr"/>
          <a:lstStyle>
            <a:lvl1pPr>
              <a:defRPr sz="3000">
                <a:solidFill>
                  <a:srgbClr val="FFFFFF"/>
                </a:solidFill>
              </a:defRPr>
            </a:lvl1pPr>
          </a:lstStyle>
          <a:p>
            <a:r>
              <a:t>  </a:t>
            </a:r>
          </a:p>
        </p:txBody>
      </p:sp>
      <p:pic>
        <p:nvPicPr>
          <p:cNvPr id="127" name="COE-H-W.png"/>
          <p:cNvPicPr>
            <a:picLocks noChangeAspect="1"/>
          </p:cNvPicPr>
          <p:nvPr/>
        </p:nvPicPr>
        <p:blipFill>
          <a:blip r:embed="rId3">
            <a:extLst/>
          </a:blip>
          <a:stretch>
            <a:fillRect/>
          </a:stretch>
        </p:blipFill>
        <p:spPr>
          <a:xfrm>
            <a:off x="15191287" y="-1246710"/>
            <a:ext cx="7964734" cy="6154568"/>
          </a:xfrm>
          <a:prstGeom prst="rect">
            <a:avLst/>
          </a:prstGeom>
          <a:ln w="3175">
            <a:miter lim="400000"/>
          </a:ln>
        </p:spPr>
      </p:pic>
      <p:sp>
        <p:nvSpPr>
          <p:cNvPr id="128" name="Shape 128"/>
          <p:cNvSpPr/>
          <p:nvPr/>
        </p:nvSpPr>
        <p:spPr>
          <a:xfrm>
            <a:off x="2601457" y="4929191"/>
            <a:ext cx="19181085" cy="1"/>
          </a:xfrm>
          <a:prstGeom prst="line">
            <a:avLst/>
          </a:prstGeom>
          <a:ln w="76200">
            <a:solidFill>
              <a:srgbClr val="B91A2F"/>
            </a:solidFill>
            <a:miter lim="400000"/>
          </a:ln>
        </p:spPr>
        <p:txBody>
          <a:bodyPr lIns="53578" tIns="53578" rIns="53578" bIns="53578" anchor="ctr"/>
          <a:lstStyle/>
          <a:p>
            <a:pPr>
              <a:defRPr sz="3000"/>
            </a:pPr>
            <a:endParaRPr/>
          </a:p>
        </p:txBody>
      </p:sp>
    </p:spTree>
    <p:extLst>
      <p:ext uri="{BB962C8B-B14F-4D97-AF65-F5344CB8AC3E}">
        <p14:creationId xmlns:p14="http://schemas.microsoft.com/office/powerpoint/2010/main" val="1570114939"/>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2540849" y="3006727"/>
            <a:ext cx="18208997" cy="2277071"/>
          </a:xfrm>
          <a:prstGeom prst="rect">
            <a:avLst/>
          </a:prstGeom>
        </p:spPr>
        <p:txBody>
          <a:bodyPr>
            <a:noAutofit/>
          </a:bodyPr>
          <a:lstStyle>
            <a:lvl1pPr algn="l"/>
          </a:lstStyle>
          <a:p>
            <a:r>
              <a:rPr lang="en-US" sz="9600" dirty="0" smtClean="0"/>
              <a:t>Recommendation 4</a:t>
            </a:r>
            <a:endParaRPr sz="9600" dirty="0"/>
          </a:p>
        </p:txBody>
      </p:sp>
      <p:sp>
        <p:nvSpPr>
          <p:cNvPr id="125" name="Shape 125"/>
          <p:cNvSpPr>
            <a:spLocks noGrp="1"/>
          </p:cNvSpPr>
          <p:nvPr>
            <p:ph type="body" idx="1"/>
          </p:nvPr>
        </p:nvSpPr>
        <p:spPr>
          <a:xfrm>
            <a:off x="1854496" y="5494327"/>
            <a:ext cx="19581702" cy="7305284"/>
          </a:xfrm>
          <a:prstGeom prst="rect">
            <a:avLst/>
          </a:prstGeom>
        </p:spPr>
        <p:txBody>
          <a:bodyPr anchor="t">
            <a:normAutofit/>
          </a:bodyPr>
          <a:lstStyle/>
          <a:p>
            <a:pPr marL="888999" lvl="1" indent="-444499">
              <a:spcBef>
                <a:spcPts val="2000"/>
              </a:spcBef>
              <a:buClr>
                <a:srgbClr val="B91A2F"/>
              </a:buClr>
              <a:buSzPct val="200000"/>
              <a:defRPr sz="3800" b="1">
                <a:latin typeface="Helvetica"/>
                <a:ea typeface="Helvetica"/>
                <a:cs typeface="Helvetica"/>
                <a:sym typeface="Helvetica"/>
              </a:defRPr>
            </a:pPr>
            <a:r>
              <a:rPr lang="en-US" sz="6500" dirty="0" smtClean="0">
                <a:latin typeface="Calibri Light" panose="020F0302020204030204" pitchFamily="34" charset="0"/>
                <a:cs typeface="Calibri Light" panose="020F0302020204030204" pitchFamily="34" charset="0"/>
              </a:rPr>
              <a:t>Train </a:t>
            </a:r>
            <a:r>
              <a:rPr lang="en-US" sz="6500" dirty="0">
                <a:latin typeface="Calibri Light" panose="020F0302020204030204" pitchFamily="34" charset="0"/>
                <a:cs typeface="Calibri Light" panose="020F0302020204030204" pitchFamily="34" charset="0"/>
              </a:rPr>
              <a:t>current EIP teachers to become </a:t>
            </a:r>
            <a:r>
              <a:rPr lang="en-US" sz="6500" dirty="0">
                <a:solidFill>
                  <a:srgbClr val="C00000"/>
                </a:solidFill>
                <a:latin typeface="Calibri Light" panose="020F0302020204030204" pitchFamily="34" charset="0"/>
                <a:cs typeface="Calibri Light" panose="020F0302020204030204" pitchFamily="34" charset="0"/>
              </a:rPr>
              <a:t>Dyslexia  </a:t>
            </a:r>
            <a:r>
              <a:rPr lang="en-US" sz="6500" dirty="0" smtClean="0">
                <a:solidFill>
                  <a:srgbClr val="C00000"/>
                </a:solidFill>
                <a:latin typeface="Calibri Light" panose="020F0302020204030204" pitchFamily="34" charset="0"/>
                <a:cs typeface="Calibri Light" panose="020F0302020204030204" pitchFamily="34" charset="0"/>
              </a:rPr>
              <a:t> </a:t>
            </a:r>
          </a:p>
          <a:p>
            <a:pPr marL="444500" lvl="1" indent="0">
              <a:spcBef>
                <a:spcPts val="2000"/>
              </a:spcBef>
              <a:buClr>
                <a:srgbClr val="B91A2F"/>
              </a:buClr>
              <a:buSzPct val="200000"/>
              <a:buNone/>
              <a:defRPr sz="3800" b="1">
                <a:latin typeface="Helvetica"/>
                <a:ea typeface="Helvetica"/>
                <a:cs typeface="Helvetica"/>
                <a:sym typeface="Helvetica"/>
              </a:defRPr>
            </a:pPr>
            <a:r>
              <a:rPr lang="en-US" sz="6500" dirty="0">
                <a:solidFill>
                  <a:srgbClr val="C00000"/>
                </a:solidFill>
                <a:latin typeface="Calibri Light" panose="020F0302020204030204" pitchFamily="34" charset="0"/>
                <a:cs typeface="Calibri Light" panose="020F0302020204030204" pitchFamily="34" charset="0"/>
              </a:rPr>
              <a:t> </a:t>
            </a:r>
            <a:r>
              <a:rPr lang="en-US" sz="6500" dirty="0" smtClean="0">
                <a:solidFill>
                  <a:srgbClr val="C00000"/>
                </a:solidFill>
                <a:latin typeface="Calibri Light" panose="020F0302020204030204" pitchFamily="34" charset="0"/>
                <a:cs typeface="Calibri Light" panose="020F0302020204030204" pitchFamily="34" charset="0"/>
              </a:rPr>
              <a:t>    </a:t>
            </a:r>
            <a:r>
              <a:rPr lang="en-US" sz="6500" dirty="0" smtClean="0">
                <a:solidFill>
                  <a:srgbClr val="C00000"/>
                </a:solidFill>
                <a:latin typeface="Calibri Light" panose="020F0302020204030204" pitchFamily="34" charset="0"/>
                <a:cs typeface="Calibri Light" panose="020F0302020204030204" pitchFamily="34" charset="0"/>
              </a:rPr>
              <a:t>Specialists </a:t>
            </a:r>
            <a:r>
              <a:rPr lang="en-US" sz="6500" dirty="0" smtClean="0">
                <a:solidFill>
                  <a:schemeClr val="tx1"/>
                </a:solidFill>
                <a:latin typeface="Calibri Light" panose="020F0302020204030204" pitchFamily="34" charset="0"/>
                <a:cs typeface="Calibri Light" panose="020F0302020204030204" pitchFamily="34" charset="0"/>
              </a:rPr>
              <a:t>(1-2 per school)</a:t>
            </a:r>
            <a:endParaRPr lang="en-US" sz="6500" dirty="0">
              <a:solidFill>
                <a:schemeClr val="tx1"/>
              </a:solidFill>
              <a:latin typeface="Calibri Light" panose="020F0302020204030204" pitchFamily="34" charset="0"/>
              <a:cs typeface="Calibri Light" panose="020F0302020204030204" pitchFamily="34" charset="0"/>
            </a:endParaRPr>
          </a:p>
          <a:p>
            <a:pPr marL="888999" lvl="1" indent="-444499">
              <a:spcBef>
                <a:spcPts val="2000"/>
              </a:spcBef>
              <a:buClr>
                <a:srgbClr val="B91A2F"/>
              </a:buClr>
              <a:buSzPct val="200000"/>
              <a:defRPr sz="3800" b="1">
                <a:latin typeface="Helvetica"/>
                <a:ea typeface="Helvetica"/>
                <a:cs typeface="Helvetica"/>
                <a:sym typeface="Helvetica"/>
              </a:defRPr>
            </a:pPr>
            <a:r>
              <a:rPr lang="en-US" sz="6500" dirty="0">
                <a:latin typeface="Calibri Light" panose="020F0302020204030204" pitchFamily="34" charset="0"/>
                <a:cs typeface="Calibri Light" panose="020F0302020204030204" pitchFamily="34" charset="0"/>
              </a:rPr>
              <a:t>Utilize those EIP teachers to provide systematic,  </a:t>
            </a:r>
            <a:r>
              <a:rPr lang="en-US" sz="6500" dirty="0" smtClean="0">
                <a:latin typeface="Calibri Light" panose="020F0302020204030204" pitchFamily="34" charset="0"/>
                <a:cs typeface="Calibri Light" panose="020F0302020204030204" pitchFamily="34" charset="0"/>
              </a:rPr>
              <a:t> </a:t>
            </a:r>
          </a:p>
          <a:p>
            <a:pPr marL="444500" lvl="1" indent="0">
              <a:spcBef>
                <a:spcPts val="2000"/>
              </a:spcBef>
              <a:buClr>
                <a:srgbClr val="B91A2F"/>
              </a:buClr>
              <a:buSzPct val="200000"/>
              <a:buNone/>
              <a:defRPr sz="3800" b="1">
                <a:latin typeface="Helvetica"/>
                <a:ea typeface="Helvetica"/>
                <a:cs typeface="Helvetica"/>
                <a:sym typeface="Helvetica"/>
              </a:defRPr>
            </a:pPr>
            <a:r>
              <a:rPr lang="en-US" sz="6500" dirty="0">
                <a:latin typeface="Calibri Light" panose="020F0302020204030204" pitchFamily="34" charset="0"/>
                <a:cs typeface="Calibri Light" panose="020F0302020204030204" pitchFamily="34" charset="0"/>
              </a:rPr>
              <a:t> </a:t>
            </a:r>
            <a:r>
              <a:rPr lang="en-US" sz="6500" dirty="0" smtClean="0">
                <a:latin typeface="Calibri Light" panose="020F0302020204030204" pitchFamily="34" charset="0"/>
                <a:cs typeface="Calibri Light" panose="020F0302020204030204" pitchFamily="34" charset="0"/>
              </a:rPr>
              <a:t>    multisensory instruction </a:t>
            </a:r>
            <a:r>
              <a:rPr lang="en-US" sz="6500" dirty="0">
                <a:latin typeface="Calibri Light" panose="020F0302020204030204" pitchFamily="34" charset="0"/>
                <a:cs typeface="Calibri Light" panose="020F0302020204030204" pitchFamily="34" charset="0"/>
              </a:rPr>
              <a:t>to students at-risk for, or </a:t>
            </a:r>
            <a:r>
              <a:rPr lang="en-US" sz="6500" dirty="0" smtClean="0">
                <a:latin typeface="Calibri Light" panose="020F0302020204030204" pitchFamily="34" charset="0"/>
                <a:cs typeface="Calibri Light" panose="020F0302020204030204" pitchFamily="34" charset="0"/>
              </a:rPr>
              <a:t> </a:t>
            </a:r>
          </a:p>
          <a:p>
            <a:pPr marL="444500" lvl="1" indent="0">
              <a:spcBef>
                <a:spcPts val="2000"/>
              </a:spcBef>
              <a:buClr>
                <a:srgbClr val="B91A2F"/>
              </a:buClr>
              <a:buSzPct val="200000"/>
              <a:buNone/>
              <a:defRPr sz="3800" b="1">
                <a:latin typeface="Helvetica"/>
                <a:ea typeface="Helvetica"/>
                <a:cs typeface="Helvetica"/>
                <a:sym typeface="Helvetica"/>
              </a:defRPr>
            </a:pPr>
            <a:r>
              <a:rPr lang="en-US" sz="6500" dirty="0">
                <a:latin typeface="Calibri Light" panose="020F0302020204030204" pitchFamily="34" charset="0"/>
                <a:cs typeface="Calibri Light" panose="020F0302020204030204" pitchFamily="34" charset="0"/>
              </a:rPr>
              <a:t>	</a:t>
            </a:r>
            <a:r>
              <a:rPr lang="en-US" sz="6500" dirty="0" smtClean="0">
                <a:latin typeface="Calibri Light" panose="020F0302020204030204" pitchFamily="34" charset="0"/>
                <a:cs typeface="Calibri Light" panose="020F0302020204030204" pitchFamily="34" charset="0"/>
              </a:rPr>
              <a:t>   </a:t>
            </a:r>
            <a:r>
              <a:rPr lang="en-US" sz="6500" dirty="0" smtClean="0">
                <a:latin typeface="Calibri Light" panose="020F0302020204030204" pitchFamily="34" charset="0"/>
                <a:cs typeface="Calibri Light" panose="020F0302020204030204" pitchFamily="34" charset="0"/>
              </a:rPr>
              <a:t>already identified</a:t>
            </a:r>
            <a:r>
              <a:rPr lang="en-US" sz="6500" dirty="0">
                <a:latin typeface="Calibri Light" panose="020F0302020204030204" pitchFamily="34" charset="0"/>
                <a:cs typeface="Calibri Light" panose="020F0302020204030204" pitchFamily="34" charset="0"/>
              </a:rPr>
              <a:t>, with </a:t>
            </a:r>
            <a:r>
              <a:rPr lang="en-US" sz="6500" dirty="0" smtClean="0">
                <a:latin typeface="Calibri Light" panose="020F0302020204030204" pitchFamily="34" charset="0"/>
                <a:cs typeface="Calibri Light" panose="020F0302020204030204" pitchFamily="34" charset="0"/>
              </a:rPr>
              <a:t>dyslexia (not all Tier 2 students)</a:t>
            </a:r>
            <a:endParaRPr lang="en-US" sz="6500" dirty="0" smtClean="0">
              <a:latin typeface="Calibri Light" panose="020F0302020204030204" pitchFamily="34" charset="0"/>
              <a:cs typeface="Calibri Light" panose="020F0302020204030204" pitchFamily="34" charset="0"/>
            </a:endParaRPr>
          </a:p>
          <a:p>
            <a:pPr marL="0" indent="0">
              <a:spcBef>
                <a:spcPts val="2000"/>
              </a:spcBef>
              <a:buClr>
                <a:srgbClr val="B91A2F"/>
              </a:buClr>
              <a:buSzPct val="200000"/>
              <a:buNone/>
              <a:defRPr sz="3800" b="1">
                <a:latin typeface="Helvetica"/>
                <a:ea typeface="Helvetica"/>
                <a:cs typeface="Helvetica"/>
                <a:sym typeface="Helvetica"/>
              </a:defRPr>
            </a:pPr>
            <a:endParaRPr lang="en-US" sz="6500" dirty="0" smtClean="0">
              <a:latin typeface="Calibri Light" panose="020F0302020204030204" pitchFamily="34" charset="0"/>
              <a:cs typeface="Calibri Light" panose="020F0302020204030204" pitchFamily="34" charset="0"/>
            </a:endParaRPr>
          </a:p>
        </p:txBody>
      </p:sp>
      <p:sp>
        <p:nvSpPr>
          <p:cNvPr id="126" name="Shape 126"/>
          <p:cNvSpPr/>
          <p:nvPr/>
        </p:nvSpPr>
        <p:spPr>
          <a:xfrm>
            <a:off x="-2198" y="-20655"/>
            <a:ext cx="24388396" cy="2816853"/>
          </a:xfrm>
          <a:prstGeom prst="rect">
            <a:avLst/>
          </a:prstGeom>
          <a:solidFill>
            <a:srgbClr val="BA1A2F"/>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txBody>
          <a:bodyPr lIns="53578" tIns="53578" rIns="53578" bIns="53578" anchor="ctr"/>
          <a:lstStyle>
            <a:lvl1pPr>
              <a:defRPr sz="3000">
                <a:solidFill>
                  <a:srgbClr val="FFFFFF"/>
                </a:solidFill>
              </a:defRPr>
            </a:lvl1pPr>
          </a:lstStyle>
          <a:p>
            <a:r>
              <a:t>  </a:t>
            </a:r>
          </a:p>
        </p:txBody>
      </p:sp>
      <p:pic>
        <p:nvPicPr>
          <p:cNvPr id="127" name="COE-H-W.png"/>
          <p:cNvPicPr>
            <a:picLocks noChangeAspect="1"/>
          </p:cNvPicPr>
          <p:nvPr/>
        </p:nvPicPr>
        <p:blipFill>
          <a:blip r:embed="rId2">
            <a:extLst/>
          </a:blip>
          <a:stretch>
            <a:fillRect/>
          </a:stretch>
        </p:blipFill>
        <p:spPr>
          <a:xfrm>
            <a:off x="15191287" y="-1246710"/>
            <a:ext cx="7964734" cy="6154568"/>
          </a:xfrm>
          <a:prstGeom prst="rect">
            <a:avLst/>
          </a:prstGeom>
          <a:ln w="3175">
            <a:miter lim="400000"/>
          </a:ln>
        </p:spPr>
      </p:pic>
      <p:sp>
        <p:nvSpPr>
          <p:cNvPr id="128" name="Shape 128"/>
          <p:cNvSpPr/>
          <p:nvPr/>
        </p:nvSpPr>
        <p:spPr>
          <a:xfrm>
            <a:off x="2601458" y="5494328"/>
            <a:ext cx="19181085" cy="1"/>
          </a:xfrm>
          <a:prstGeom prst="line">
            <a:avLst/>
          </a:prstGeom>
          <a:ln w="76200">
            <a:solidFill>
              <a:srgbClr val="B91A2F"/>
            </a:solidFill>
            <a:miter lim="400000"/>
          </a:ln>
        </p:spPr>
        <p:txBody>
          <a:bodyPr lIns="53578" tIns="53578" rIns="53578" bIns="53578" anchor="ctr"/>
          <a:lstStyle/>
          <a:p>
            <a:pPr>
              <a:defRPr sz="3000"/>
            </a:pPr>
            <a:endParaRPr/>
          </a:p>
        </p:txBody>
      </p:sp>
    </p:spTree>
    <p:extLst>
      <p:ext uri="{BB962C8B-B14F-4D97-AF65-F5344CB8AC3E}">
        <p14:creationId xmlns:p14="http://schemas.microsoft.com/office/powerpoint/2010/main" val="1752561947"/>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2540849" y="3006727"/>
            <a:ext cx="18208997" cy="2277071"/>
          </a:xfrm>
          <a:prstGeom prst="rect">
            <a:avLst/>
          </a:prstGeom>
        </p:spPr>
        <p:txBody>
          <a:bodyPr>
            <a:noAutofit/>
          </a:bodyPr>
          <a:lstStyle>
            <a:lvl1pPr algn="l"/>
          </a:lstStyle>
          <a:p>
            <a:pPr algn="ctr"/>
            <a:r>
              <a:rPr lang="en-US" sz="9600" dirty="0" smtClean="0"/>
              <a:t>Questions?</a:t>
            </a:r>
            <a:endParaRPr sz="9600" dirty="0"/>
          </a:p>
        </p:txBody>
      </p:sp>
      <p:sp>
        <p:nvSpPr>
          <p:cNvPr id="126" name="Shape 126"/>
          <p:cNvSpPr/>
          <p:nvPr/>
        </p:nvSpPr>
        <p:spPr>
          <a:xfrm>
            <a:off x="-2198" y="-20655"/>
            <a:ext cx="24388396" cy="2816853"/>
          </a:xfrm>
          <a:prstGeom prst="rect">
            <a:avLst/>
          </a:prstGeom>
          <a:solidFill>
            <a:srgbClr val="BA1A2F"/>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txBody>
          <a:bodyPr lIns="53578" tIns="53578" rIns="53578" bIns="53578" anchor="ctr"/>
          <a:lstStyle>
            <a:lvl1pPr>
              <a:defRPr sz="3000">
                <a:solidFill>
                  <a:srgbClr val="FFFFFF"/>
                </a:solidFill>
              </a:defRPr>
            </a:lvl1pPr>
          </a:lstStyle>
          <a:p>
            <a:r>
              <a:t>  </a:t>
            </a:r>
          </a:p>
        </p:txBody>
      </p:sp>
      <p:pic>
        <p:nvPicPr>
          <p:cNvPr id="127" name="COE-H-W.png"/>
          <p:cNvPicPr>
            <a:picLocks noChangeAspect="1"/>
          </p:cNvPicPr>
          <p:nvPr/>
        </p:nvPicPr>
        <p:blipFill>
          <a:blip r:embed="rId2">
            <a:extLst/>
          </a:blip>
          <a:stretch>
            <a:fillRect/>
          </a:stretch>
        </p:blipFill>
        <p:spPr>
          <a:xfrm>
            <a:off x="15191287" y="-1246710"/>
            <a:ext cx="7964734" cy="6154568"/>
          </a:xfrm>
          <a:prstGeom prst="rect">
            <a:avLst/>
          </a:prstGeom>
          <a:ln w="3175">
            <a:miter lim="400000"/>
          </a:ln>
        </p:spPr>
      </p:pic>
      <p:sp>
        <p:nvSpPr>
          <p:cNvPr id="128" name="Shape 128"/>
          <p:cNvSpPr/>
          <p:nvPr/>
        </p:nvSpPr>
        <p:spPr>
          <a:xfrm>
            <a:off x="2601458" y="5494328"/>
            <a:ext cx="19181085" cy="1"/>
          </a:xfrm>
          <a:prstGeom prst="line">
            <a:avLst/>
          </a:prstGeom>
          <a:ln w="76200">
            <a:solidFill>
              <a:srgbClr val="B91A2F"/>
            </a:solidFill>
            <a:miter lim="400000"/>
          </a:ln>
        </p:spPr>
        <p:txBody>
          <a:bodyPr lIns="53578" tIns="53578" rIns="53578" bIns="53578" anchor="ctr"/>
          <a:lstStyle/>
          <a:p>
            <a:pPr>
              <a:defRPr sz="3000"/>
            </a:pPr>
            <a:endParaRPr/>
          </a:p>
        </p:txBody>
      </p:sp>
      <p:pic>
        <p:nvPicPr>
          <p:cNvPr id="8" name="Content Placeholder 10">
            <a:extLst>
              <a:ext uri="{FF2B5EF4-FFF2-40B4-BE49-F238E27FC236}">
                <a16:creationId xmlns:a16="http://schemas.microsoft.com/office/drawing/2014/main" id="{31A180C6-5333-324B-88C6-61076F02FE80}"/>
              </a:ext>
            </a:extLst>
          </p:cNvPr>
          <p:cNvPicPr>
            <a:picLocks noChangeAspect="1"/>
          </p:cNvPicPr>
          <p:nvPr/>
        </p:nvPicPr>
        <p:blipFill>
          <a:blip r:embed="rId3"/>
          <a:stretch>
            <a:fillRect/>
          </a:stretch>
        </p:blipFill>
        <p:spPr>
          <a:xfrm>
            <a:off x="6693130" y="6453554"/>
            <a:ext cx="11006508" cy="5029200"/>
          </a:xfrm>
          <a:prstGeom prst="rect">
            <a:avLst/>
          </a:prstGeom>
          <a:ln w="3175">
            <a:miter lim="400000"/>
          </a:ln>
          <a:extLst>
            <a:ext uri="{C572A759-6A51-4108-AA02-DFA0A04FC94B}">
              <ma14:wrappingTextBoxFlag xmlns:ma14="http://schemas.microsoft.com/office/mac/drawingml/2011/main" xmlns="" val="1"/>
            </a:ext>
          </a:extLst>
        </p:spPr>
      </p:pic>
    </p:spTree>
    <p:extLst>
      <p:ext uri="{BB962C8B-B14F-4D97-AF65-F5344CB8AC3E}">
        <p14:creationId xmlns:p14="http://schemas.microsoft.com/office/powerpoint/2010/main" val="1912634438"/>
      </p:ext>
    </p:extLst>
  </p:cSld>
  <p:clrMapOvr>
    <a:masterClrMapping/>
  </p:clrMapOvr>
  <p:transition spd="slow"/>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50000"/>
              </a:srgbClr>
            </a:outerShdw>
          </a:effectLst>
        </a:effectStyle>
        <a:effectStyle>
          <a:effectLst>
            <a:outerShdw blurRad="25400" rotWithShape="0">
              <a:srgbClr val="000000">
                <a:alpha val="50000"/>
              </a:srgbClr>
            </a:outerShdw>
          </a:effectLst>
        </a:effectStyle>
        <a:effectStyle>
          <a:effectLst>
            <a:outerShdw blurRad="25400" dist="127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3175" cap="flat">
          <a:noFill/>
          <a:miter lim="400000"/>
        </a:ln>
        <a:effectLst>
          <a:outerShdw blurRad="25400" dist="12700" dir="5400000" rotWithShape="0">
            <a:srgbClr val="000000">
              <a:alpha val="50000"/>
            </a:srgbClr>
          </a:outerShdw>
        </a:effectLst>
        <a:sp3d/>
      </a:spPr>
      <a:bodyPr rot="0" spcFirstLastPara="1" vertOverflow="overflow" horzOverflow="overflow" vert="horz" wrap="square" lIns="53578" tIns="53578" rIns="53578" bIns="53578"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53578" tIns="53578" rIns="53578" bIns="53578"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4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50000"/>
              </a:srgbClr>
            </a:outerShdw>
          </a:effectLst>
        </a:effectStyle>
        <a:effectStyle>
          <a:effectLst>
            <a:outerShdw blurRad="25400" rotWithShape="0">
              <a:srgbClr val="000000">
                <a:alpha val="50000"/>
              </a:srgbClr>
            </a:outerShdw>
          </a:effectLst>
        </a:effectStyle>
        <a:effectStyle>
          <a:effectLst>
            <a:outerShdw blurRad="25400" dist="127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3175" cap="flat">
          <a:noFill/>
          <a:miter lim="400000"/>
        </a:ln>
        <a:effectLst>
          <a:outerShdw blurRad="25400" dist="12700" dir="5400000" rotWithShape="0">
            <a:srgbClr val="000000">
              <a:alpha val="50000"/>
            </a:srgbClr>
          </a:outerShdw>
        </a:effectLst>
        <a:sp3d/>
      </a:spPr>
      <a:bodyPr rot="0" spcFirstLastPara="1" vertOverflow="overflow" horzOverflow="overflow" vert="horz" wrap="square" lIns="53578" tIns="53578" rIns="53578" bIns="53578"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53578" tIns="53578" rIns="53578" bIns="53578"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4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FFA7205D-E017-463A-AEF2-3BC20CDFDCF2}"/>
</file>

<file path=customXml/itemProps2.xml><?xml version="1.0" encoding="utf-8"?>
<ds:datastoreItem xmlns:ds="http://schemas.openxmlformats.org/officeDocument/2006/customXml" ds:itemID="{F327684F-B347-4B91-BDAB-BB637E81C089}"/>
</file>

<file path=customXml/itemProps3.xml><?xml version="1.0" encoding="utf-8"?>
<ds:datastoreItem xmlns:ds="http://schemas.openxmlformats.org/officeDocument/2006/customXml" ds:itemID="{767A0D3A-39AF-4426-A422-5E1616D9989D}"/>
</file>

<file path=docProps/app.xml><?xml version="1.0" encoding="utf-8"?>
<Properties xmlns="http://schemas.openxmlformats.org/officeDocument/2006/extended-properties" xmlns:vt="http://schemas.openxmlformats.org/officeDocument/2006/docPropsVTypes">
  <TotalTime>418</TotalTime>
  <Words>1422</Words>
  <Application>Microsoft Office PowerPoint</Application>
  <PresentationFormat>Custom</PresentationFormat>
  <Paragraphs>150</Paragraphs>
  <Slides>25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Calibri</vt:lpstr>
      <vt:lpstr>Calibri Light</vt:lpstr>
      <vt:lpstr>Helvetica</vt:lpstr>
      <vt:lpstr>Helvetica Light</vt:lpstr>
      <vt:lpstr>Helvetica Neue</vt:lpstr>
      <vt:lpstr>Times New Roman</vt:lpstr>
      <vt:lpstr>White</vt:lpstr>
      <vt:lpstr>PowerPoint Presentation</vt:lpstr>
      <vt:lpstr>Topics</vt:lpstr>
      <vt:lpstr>PowerPoint Presentation</vt:lpstr>
      <vt:lpstr>PowerPoint Presentation</vt:lpstr>
      <vt:lpstr>PowerPoint Presentation</vt:lpstr>
      <vt:lpstr>Assessing Reading and Language Skills</vt:lpstr>
      <vt:lpstr>Consideration of Exclusionary Criteria</vt:lpstr>
      <vt:lpstr>Consideration of Assessing Cognitive Processes</vt:lpstr>
      <vt:lpstr>Evidence of Substantial Impact</vt:lpstr>
      <vt:lpstr>Final Eligibility Determination</vt:lpstr>
      <vt:lpstr>PowerPoint Presentation</vt:lpstr>
      <vt:lpstr>Tier 2 Eligibility Criteria and the Identification of Dyslexia in Georgia </vt:lpstr>
      <vt:lpstr>Participants</vt:lpstr>
      <vt:lpstr>Survey</vt:lpstr>
      <vt:lpstr>Findings</vt:lpstr>
      <vt:lpstr>PowerPoint Presentation</vt:lpstr>
      <vt:lpstr>PowerPoint Presentation</vt:lpstr>
      <vt:lpstr>Overview of the UGA GCD Program</vt:lpstr>
      <vt:lpstr>UGA GCD Current Funding</vt:lpstr>
      <vt:lpstr>PowerPoint Presentation</vt:lpstr>
      <vt:lpstr>Recommendation 1</vt:lpstr>
      <vt:lpstr>Recommendation 2</vt:lpstr>
      <vt:lpstr>Recommendation 3</vt:lpstr>
      <vt:lpstr>Recommendation 4</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Lindstrom</dc:creator>
  <cp:lastModifiedBy>Jennifer H. Lindstrom</cp:lastModifiedBy>
  <cp:revision>39</cp:revision>
  <dcterms:modified xsi:type="dcterms:W3CDTF">2018-08-16T20:47:46Z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