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emf" ContentType="image/x-emf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A8"/>
    <a:srgbClr val="003863"/>
    <a:srgbClr val="1A2769"/>
    <a:srgbClr val="003D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86"/>
    <p:restoredTop sz="94652"/>
  </p:normalViewPr>
  <p:slideViewPr>
    <p:cSldViewPr snapToGrid="0" snapToObjects="1">
      <p:cViewPr varScale="1">
        <p:scale>
          <a:sx n="90" d="100"/>
          <a:sy n="90" d="100"/>
        </p:scale>
        <p:origin x="153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USG Standar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882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 slides USG Widescree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9"/>
            <a:ext cx="7467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Century Gothic"/>
                <a:cs typeface="Century Gothic"/>
              </a:defRPr>
            </a:lvl2pPr>
            <a:lvl3pPr>
              <a:defRPr>
                <a:latin typeface="Century Gothic"/>
                <a:cs typeface="Century Gothic"/>
              </a:defRPr>
            </a:lvl3pPr>
            <a:lvl4pPr>
              <a:defRPr>
                <a:latin typeface="Century Gothic"/>
                <a:cs typeface="Century Gothic"/>
              </a:defRPr>
            </a:lvl4pPr>
            <a:lvl5pPr>
              <a:defRPr>
                <a:latin typeface="Century Gothic"/>
                <a:cs typeface="Century Gothic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1007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1"/>
            <a:ext cx="3657600" cy="4343400"/>
          </a:xfrm>
        </p:spPr>
        <p:txBody>
          <a:bodyPr/>
          <a:lstStyle>
            <a:lvl1pPr>
              <a:defRPr sz="2800"/>
            </a:lvl1pPr>
            <a:lvl2pPr>
              <a:defRPr sz="2400">
                <a:latin typeface="Century Gothic"/>
                <a:cs typeface="Century Gothic"/>
              </a:defRPr>
            </a:lvl2pPr>
            <a:lvl3pPr>
              <a:defRPr sz="2000">
                <a:latin typeface="Century Gothic"/>
                <a:cs typeface="Century Gothic"/>
              </a:defRPr>
            </a:lvl3pPr>
            <a:lvl4pPr>
              <a:defRPr sz="1800">
                <a:latin typeface="Century Gothic"/>
                <a:cs typeface="Century Gothic"/>
              </a:defRPr>
            </a:lvl4pPr>
            <a:lvl5pPr>
              <a:defRPr sz="1800">
                <a:latin typeface="Century Gothic"/>
                <a:cs typeface="Century Gothic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343400"/>
          </a:xfrm>
        </p:spPr>
        <p:txBody>
          <a:bodyPr/>
          <a:lstStyle>
            <a:lvl1pPr>
              <a:defRPr sz="2800">
                <a:latin typeface="Century Gothic"/>
                <a:cs typeface="Century Gothic"/>
              </a:defRPr>
            </a:lvl1pPr>
            <a:lvl2pPr>
              <a:defRPr sz="2400">
                <a:latin typeface="Century Gothic"/>
                <a:cs typeface="Century Gothic"/>
              </a:defRPr>
            </a:lvl2pPr>
            <a:lvl3pPr>
              <a:defRPr sz="2000">
                <a:latin typeface="Century Gothic"/>
                <a:cs typeface="Century Gothic"/>
              </a:defRPr>
            </a:lvl3pPr>
            <a:lvl4pPr>
              <a:defRPr sz="1800">
                <a:latin typeface="Century Gothic"/>
                <a:cs typeface="Century Gothic"/>
              </a:defRPr>
            </a:lvl4pPr>
            <a:lvl5pPr>
              <a:defRPr sz="1800">
                <a:latin typeface="Century Gothic"/>
                <a:cs typeface="Century Gothic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33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6524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7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69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73051"/>
            <a:ext cx="4419600" cy="5594350"/>
          </a:xfrm>
        </p:spPr>
        <p:txBody>
          <a:bodyPr/>
          <a:lstStyle>
            <a:lvl1pPr>
              <a:defRPr sz="3200">
                <a:latin typeface="Century Gothic"/>
                <a:cs typeface="Century Gothic"/>
              </a:defRPr>
            </a:lvl1pPr>
            <a:lvl2pPr>
              <a:defRPr sz="2800">
                <a:latin typeface="Century Gothic"/>
                <a:cs typeface="Century Gothic"/>
              </a:defRPr>
            </a:lvl2pPr>
            <a:lvl3pPr>
              <a:defRPr sz="2400">
                <a:latin typeface="Century Gothic"/>
                <a:cs typeface="Century Gothic"/>
              </a:defRPr>
            </a:lvl3pPr>
            <a:lvl4pPr>
              <a:defRPr sz="2000">
                <a:latin typeface="Century Gothic"/>
                <a:cs typeface="Century Gothic"/>
              </a:defRPr>
            </a:lvl4pPr>
            <a:lvl5pPr>
              <a:defRPr sz="2000">
                <a:latin typeface="Century Gothic"/>
                <a:cs typeface="Century Gothic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692" y="1435104"/>
            <a:ext cx="3008313" cy="4432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03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90000">
              <a:srgbClr val="0038A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4" y="396186"/>
            <a:ext cx="5224059" cy="115576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2666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224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90000">
              <a:srgbClr val="0038A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274639"/>
            <a:ext cx="7467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Page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600201"/>
            <a:ext cx="74676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92024" y="228601"/>
            <a:ext cx="0" cy="5740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2000" y="6635496"/>
            <a:ext cx="807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1676"/>
            <a:ext cx="2514600" cy="55632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34674" y="6230113"/>
            <a:ext cx="552126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fld id="{64336152-522D-534E-A387-BE770A7CAF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7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7" r:id="rId4"/>
  </p:sldLayoutIdLst>
  <p:hf hdr="0" ftr="0" dt="0"/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600" kern="1200">
          <a:solidFill>
            <a:schemeClr val="tx1"/>
          </a:solidFill>
          <a:latin typeface="Century Gothic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" y="2355152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Calibri"/>
              </a:rPr>
              <a:t>Senate Study Committee on Dyslexia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8CED5A-0DFA-4054-A3ED-63E5DBE4D977}"/>
              </a:ext>
            </a:extLst>
          </p:cNvPr>
          <p:cNvSpPr txBox="1"/>
          <p:nvPr/>
        </p:nvSpPr>
        <p:spPr>
          <a:xfrm>
            <a:off x="2196094" y="4405080"/>
            <a:ext cx="4694662" cy="92333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Dr. Marti Venn</a:t>
            </a:r>
          </a:p>
          <a:p>
            <a:pPr algn="ctr"/>
            <a:r>
              <a:rPr lang="en-US" dirty="0"/>
              <a:t>Deputy Vice Chancellor for Academic Affairs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39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USG Teacher Training and Preparation (Initial)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1"/>
            <a:ext cx="7467600" cy="43675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300" b="1" dirty="0"/>
              <a:t>24 USG institutions with teacher preparation programs</a:t>
            </a:r>
          </a:p>
          <a:p>
            <a:pPr marL="457200" indent="-457200"/>
            <a:endParaRPr lang="en-US" sz="2300" b="1" dirty="0"/>
          </a:p>
          <a:p>
            <a:pPr lvl="1"/>
            <a:r>
              <a:rPr lang="en-US" sz="2300" b="1" dirty="0"/>
              <a:t>15 institutions offer the B.S. in Elementary Education</a:t>
            </a:r>
          </a:p>
          <a:p>
            <a:pPr lvl="1"/>
            <a:r>
              <a:rPr lang="en-US" sz="2300" b="1" dirty="0"/>
              <a:t>6  institutions offer the B.S. in Early Childhood/Special Education </a:t>
            </a:r>
          </a:p>
          <a:p>
            <a:pPr lvl="1"/>
            <a:r>
              <a:rPr lang="en-US" sz="2300" b="1" dirty="0"/>
              <a:t>10 institutions offer B.S. in Special Education</a:t>
            </a:r>
          </a:p>
          <a:p>
            <a:pPr lvl="1"/>
            <a:r>
              <a:rPr lang="en-US" sz="2300" b="1" dirty="0"/>
              <a:t>6 institutions offer the Master of Arts (M.A.T.)in Special Education</a:t>
            </a:r>
          </a:p>
          <a:p>
            <a:pPr indent="0">
              <a:buNone/>
            </a:pPr>
            <a:endParaRPr lang="en-US" sz="2300" b="1" dirty="0"/>
          </a:p>
          <a:p>
            <a:pPr marL="1143000"/>
            <a:endParaRPr lang="en-US" sz="23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203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8597E-D2CA-40F3-9E7F-AE7F89365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Teacher Training and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3364A-6FC1-492D-9B72-59426095B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100" b="1" dirty="0"/>
              <a:t>Middle Grades Education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Secondary Education</a:t>
            </a:r>
          </a:p>
          <a:p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•Advanced Degree Programs</a:t>
            </a:r>
          </a:p>
          <a:p>
            <a:pPr marL="1143000"/>
            <a:r>
              <a:rPr lang="en-US" sz="2100" b="1" dirty="0"/>
              <a:t>•Advanced Certificates</a:t>
            </a:r>
          </a:p>
          <a:p>
            <a:pPr marL="1143000"/>
            <a:r>
              <a:rPr lang="en-US" sz="2100" b="1" dirty="0"/>
              <a:t>•Masters degrees</a:t>
            </a:r>
          </a:p>
          <a:p>
            <a:pPr marL="1143000"/>
            <a:r>
              <a:rPr lang="en-US" sz="2100" b="1" dirty="0"/>
              <a:t>•Educational Specialist</a:t>
            </a:r>
          </a:p>
          <a:p>
            <a:pPr marL="1143000"/>
            <a:r>
              <a:rPr lang="en-US" sz="2100" b="1" dirty="0"/>
              <a:t>•Doctoral degrees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F3161-3B23-4D1A-BDBD-BA3DD48AA4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75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B02A-1B59-4471-BAAC-5014E9B5C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Dyslexia in Teacher Education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5B9DB-5789-49E6-AD9D-DE3064ADF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100" b="1" dirty="0"/>
              <a:t>Introduction to Special Education-Required course</a:t>
            </a:r>
          </a:p>
          <a:p>
            <a:endParaRPr lang="en-US" sz="2100" b="1" dirty="0"/>
          </a:p>
          <a:p>
            <a:r>
              <a:rPr lang="en-US" sz="2100" b="1" dirty="0"/>
              <a:t>Survey introductory course</a:t>
            </a:r>
          </a:p>
          <a:p>
            <a:pPr indent="0">
              <a:buNone/>
            </a:pPr>
            <a:endParaRPr lang="en-US" sz="2100" b="1" dirty="0"/>
          </a:p>
          <a:p>
            <a:pPr indent="0">
              <a:buNone/>
            </a:pPr>
            <a:r>
              <a:rPr lang="en-US" sz="2100" b="1" dirty="0"/>
              <a:t>Covers broad range of disabilities and characteristics including dyslexia under the category of learning disabilities, definitions, Individuals with Disabilities Act (IDEA), eligibility, special education services, and the Individualized Education Program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F00BD-DFDC-4FB6-BE27-71E06B6BE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82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EE3B-A15F-453D-AEEC-BAF8F6BFB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Elementary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7AC8A-5F0F-4E85-B9A4-5FB17268A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b="1" dirty="0"/>
              <a:t>Introduction to Special Education</a:t>
            </a:r>
          </a:p>
          <a:p>
            <a:endParaRPr lang="en-US" sz="2100" b="1" dirty="0"/>
          </a:p>
          <a:p>
            <a:r>
              <a:rPr lang="en-US" sz="2100" b="1" dirty="0"/>
              <a:t>Reading Courses</a:t>
            </a:r>
            <a:endParaRPr lang="en-US" b="1"/>
          </a:p>
          <a:p>
            <a:endParaRPr lang="en-US" sz="2100" b="1" dirty="0"/>
          </a:p>
          <a:p>
            <a:r>
              <a:rPr lang="en-US" sz="2100" b="1" dirty="0"/>
              <a:t>Literacy Instructional Courses</a:t>
            </a:r>
            <a:endParaRPr lang="en-US" b="1" dirty="0"/>
          </a:p>
          <a:p>
            <a:endParaRPr lang="en-US" sz="2100" b="1" dirty="0"/>
          </a:p>
          <a:p>
            <a:r>
              <a:rPr lang="en-US" sz="2100" b="1" dirty="0"/>
              <a:t>Adapting instruction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25ADA-20C3-4E4A-BD26-63E2124A7D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38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F0CFB-6246-4692-BC18-817D41D4A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Early Childhood/Special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7FE24-0226-46DF-8AF9-056F414A3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buNone/>
            </a:pPr>
            <a:r>
              <a:rPr lang="en-US" sz="4400" b="1" dirty="0"/>
              <a:t>Embedded through the curriculum in a variety of ways-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Child Development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Literacy and Content Reading, Teaching of Reading, Language and Cognition, Diagnosis and Remediation of Reading Disorders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Introduction to Mild Disabilities, Special Education Assessment, Special Education Methods and Instruction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Learning Strategies, Adaptations, Differentiation Strategies, Universal Design for Learning Principles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9F982-004C-4F9F-8A9F-A7460820A4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861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5D077-CD31-4082-B23E-F10DC3405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Middle Grades and Secondary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F9C6C-415F-431C-BC7B-44DCA8DC6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/>
              <a:t>Designed primarily for general education teachers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Introduction to Special Education (Middle Grades/Secondary)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Literacy course(s) 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Content reading courses 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Strategies to differentiate the curriculum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1FEE-6371-4CF8-8828-98B811BF2B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69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E0016-9374-4C9B-9059-5DBADFC9C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B.S. in Special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A98BB-A658-424D-8D29-BF81FC2DB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/>
              <a:t>P-12 certification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Mild Disabilities, Learning Disabilities including Dyslexia, </a:t>
            </a:r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Embedded throughout the curriculum-</a:t>
            </a:r>
          </a:p>
          <a:p>
            <a:pPr marL="0" indent="0">
              <a:buNone/>
            </a:pPr>
            <a:r>
              <a:rPr lang="en-US" sz="2100" b="1" dirty="0"/>
              <a:t>Assessment and Evidence-based interventions</a:t>
            </a:r>
          </a:p>
          <a:p>
            <a:pPr marL="0" indent="0">
              <a:buNone/>
            </a:pPr>
            <a:endParaRPr lang="en-US" sz="2100" b="1" dirty="0"/>
          </a:p>
          <a:p>
            <a:pPr>
              <a:buNone/>
            </a:pPr>
            <a:r>
              <a:rPr lang="en-US" sz="2100" b="1" dirty="0"/>
              <a:t>Response to Intervention (RTI)</a:t>
            </a:r>
          </a:p>
          <a:p>
            <a:pPr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/>
              <a:t>Differentiation of Instruction and the general education curriculum</a:t>
            </a:r>
            <a:endParaRPr lang="en-US" b="1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dirty="0"/>
          </a:p>
          <a:p>
            <a:endParaRPr lang="en-US" sz="21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ADEC4-22A6-48E7-9DCF-FB4C4DF471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441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F187A-5A65-463E-9211-414CA13C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3F224-D247-485B-AA8A-B8C625755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dirty="0"/>
              <a:t>Questions?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43086-684E-4829-ABB3-AD8A6466E1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36152-522D-534E-A387-BE770A7CAF9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86161"/>
      </p:ext>
    </p:extLst>
  </p:cSld>
  <p:clrMapOvr>
    <a:masterClrMapping/>
  </p:clrMapOvr>
</p:sld>
</file>

<file path=ppt/theme/theme1.xml><?xml version="1.0" encoding="utf-8"?>
<a:theme xmlns:a="http://schemas.openxmlformats.org/drawingml/2006/main" name="Main title USG Standard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econdary slides USG Widescreen blu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D27BABF-F7C1-4548-983F-CAE7CF1F6E3B}"/>
</file>

<file path=customXml/itemProps2.xml><?xml version="1.0" encoding="utf-8"?>
<ds:datastoreItem xmlns:ds="http://schemas.openxmlformats.org/officeDocument/2006/customXml" ds:itemID="{CA55E846-7BD4-46E8-9D8B-1FEE9A5813F4}"/>
</file>

<file path=customXml/itemProps3.xml><?xml version="1.0" encoding="utf-8"?>
<ds:datastoreItem xmlns:ds="http://schemas.openxmlformats.org/officeDocument/2006/customXml" ds:itemID="{E4D4314B-F00A-434B-9897-67678ED70CA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219</Words>
  <Application>Microsoft Macintosh PowerPoint</Application>
  <PresentationFormat>On-screen Show (4:3)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</vt:lpstr>
      <vt:lpstr>Century Gothic</vt:lpstr>
      <vt:lpstr>Main title USG Standard blue</vt:lpstr>
      <vt:lpstr>Secondary slides USG Widescreen blue</vt:lpstr>
      <vt:lpstr>Senate Study Committee on Dyslexia</vt:lpstr>
      <vt:lpstr>USG Teacher Training and Preparation (Initial)</vt:lpstr>
      <vt:lpstr>Teacher Training and Preparation</vt:lpstr>
      <vt:lpstr>Dyslexia in Teacher Education Curriculum</vt:lpstr>
      <vt:lpstr>Elementary Education</vt:lpstr>
      <vt:lpstr>Early Childhood/Special Education</vt:lpstr>
      <vt:lpstr>Middle Grades and Secondary Education</vt:lpstr>
      <vt:lpstr>B.S. in Special Education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 PowerPoint Presentation Template</dc:title>
  <dc:subject/>
  <dc:creator>John Vanchella</dc:creator>
  <cp:keywords/>
  <dc:description/>
  <cp:lastModifiedBy>Ashley Jones</cp:lastModifiedBy>
  <cp:revision>118</cp:revision>
  <dcterms:created xsi:type="dcterms:W3CDTF">2016-05-06T18:44:28Z</dcterms:created>
  <dcterms:modified xsi:type="dcterms:W3CDTF">2018-09-12T20:25:41Z</dcterms:modified>
  <cp:category/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