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1" r:id="rId6"/>
    <p:sldId id="263" r:id="rId7"/>
    <p:sldId id="260" r:id="rId8"/>
    <p:sldId id="262" r:id="rId9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8" autoAdjust="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of Total U.S. Exports to Cuba</c:v>
                </c:pt>
              </c:strCache>
            </c:strRef>
          </c:tx>
          <c:cat>
            <c:strRef>
              <c:f>Sheet1!$A$2:$A$11</c:f>
              <c:strCache>
                <c:ptCount val="6"/>
                <c:pt idx="0">
                  <c:v>Frozen Chicken </c:v>
                </c:pt>
                <c:pt idx="1">
                  <c:v>Soybean Oil Cake </c:v>
                </c:pt>
                <c:pt idx="2">
                  <c:v>Soybean Flour/Meals </c:v>
                </c:pt>
                <c:pt idx="3">
                  <c:v>Calcium Phosphates </c:v>
                </c:pt>
                <c:pt idx="4">
                  <c:v>Corn 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0.47799999999999998</c:v>
                </c:pt>
                <c:pt idx="1">
                  <c:v>0.27300000000000002</c:v>
                </c:pt>
                <c:pt idx="2">
                  <c:v>0.10199999999999999</c:v>
                </c:pt>
                <c:pt idx="3">
                  <c:v>5.7000000000000002E-2</c:v>
                </c:pt>
                <c:pt idx="4">
                  <c:v>4.4999999999999998E-2</c:v>
                </c:pt>
                <c:pt idx="5">
                  <c:v>4.7E-2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cat>
            <c:strRef>
              <c:f>Sheet1!$A$2:$A$11</c:f>
              <c:strCache>
                <c:ptCount val="6"/>
                <c:pt idx="0">
                  <c:v>Frozen Chicken </c:v>
                </c:pt>
                <c:pt idx="1">
                  <c:v>Soybean Oil Cake </c:v>
                </c:pt>
                <c:pt idx="2">
                  <c:v>Soybean Flour/Meals </c:v>
                </c:pt>
                <c:pt idx="3">
                  <c:v>Calcium Phosphates </c:v>
                </c:pt>
                <c:pt idx="4">
                  <c:v>Corn </c:v>
                </c:pt>
                <c:pt idx="5">
                  <c:v>Others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73626521116679"/>
          <c:y val="0.22091342748823059"/>
          <c:w val="0.29475856000954426"/>
          <c:h val="0.6203564137816105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2422268397005929"/>
          <c:y val="0.1440968474554476"/>
          <c:w val="0.59914017692232913"/>
          <c:h val="0.7158774828693914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U.S. Dollar Value of TSRA-Authorized Exports To Cuba</c:v>
                </c:pt>
              </c:strCache>
            </c:strRef>
          </c:tx>
          <c:cat>
            <c:numRef>
              <c:f>Sheet1!$A$2:$A$16</c:f>
              <c:numCache>
                <c:formatCode>General</c:formatCode>
                <c:ptCount val="15"/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numCache>
            </c:numRef>
          </c:cat>
          <c:val>
            <c:numRef>
              <c:f>Sheet1!$B$2:$B$16</c:f>
              <c:numCache>
                <c:formatCode>#,##0</c:formatCode>
                <c:ptCount val="15"/>
                <c:pt idx="1">
                  <c:v>138634784</c:v>
                </c:pt>
                <c:pt idx="2">
                  <c:v>256901471</c:v>
                </c:pt>
                <c:pt idx="3">
                  <c:v>391990382</c:v>
                </c:pt>
                <c:pt idx="4">
                  <c:v>350218040</c:v>
                </c:pt>
                <c:pt idx="5">
                  <c:v>340433442</c:v>
                </c:pt>
                <c:pt idx="6">
                  <c:v>437564824</c:v>
                </c:pt>
                <c:pt idx="7">
                  <c:v>710086323</c:v>
                </c:pt>
                <c:pt idx="8">
                  <c:v>528482955</c:v>
                </c:pt>
                <c:pt idx="9" formatCode="General">
                  <c:v>366467782</c:v>
                </c:pt>
                <c:pt idx="10" formatCode="General">
                  <c:v>358457389</c:v>
                </c:pt>
                <c:pt idx="11" formatCode="General">
                  <c:v>457318357</c:v>
                </c:pt>
                <c:pt idx="12" formatCode="General">
                  <c:v>348747293</c:v>
                </c:pt>
                <c:pt idx="13" formatCode="General">
                  <c:v>291258881</c:v>
                </c:pt>
                <c:pt idx="14" formatCode="General">
                  <c:v>109502069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440128"/>
        <c:axId val="79089600"/>
      </c:lineChart>
      <c:catAx>
        <c:axId val="51440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79089600"/>
        <c:crosses val="autoZero"/>
        <c:auto val="1"/>
        <c:lblAlgn val="ctr"/>
        <c:lblOffset val="100"/>
        <c:noMultiLvlLbl val="0"/>
      </c:catAx>
      <c:valAx>
        <c:axId val="790896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51440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25556527656262"/>
          <c:y val="0.35422582995044372"/>
          <c:w val="0.17594196558763489"/>
          <c:h val="0.4581285794868407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0.39773</cdr:x>
      <cdr:y>0.46032</cdr:y>
    </cdr:from>
    <cdr:to>
      <cdr:x>0.55682</cdr:x>
      <cdr:y>0.63492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67000" y="2209800"/>
          <a:ext cx="10668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400" dirty="0"/>
        </a:p>
        <a:p xmlns:a="http://schemas.openxmlformats.org/drawingml/2006/main">
          <a:r>
            <a:rPr lang="en-US" sz="2400" dirty="0" smtClean="0"/>
            <a:t>47.8%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0.13636</cdr:x>
      <cdr:y>0.69841</cdr:y>
    </cdr:from>
    <cdr:to>
      <cdr:x>0.32955</cdr:x>
      <cdr:y>0.87302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14400" y="3352800"/>
          <a:ext cx="12954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/>
            <a:t>27.3%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0.06818</cdr:x>
      <cdr:y>0.42857</cdr:y>
    </cdr:from>
    <cdr:to>
      <cdr:x>0.18182</cdr:x>
      <cdr:y>0.50794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7200" y="20574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 smtClean="0"/>
            <a:t>10.2%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0.11364</cdr:x>
      <cdr:y>0.26984</cdr:y>
    </cdr:from>
    <cdr:to>
      <cdr:x>0.20455</cdr:x>
      <cdr:y>0.34921</cdr:y>
    </cdr:to>
    <cdr:sp macro="" textlink="">
      <cdr:nvSpPr>
        <cdr:cNvPr id="5" name="TextBox 4"/>
        <cdr:cNvSpPr txBox="1"/>
      </cdr:nvSpPr>
      <cdr:spPr>
        <a:xfrm xmlns:a="http://schemas.openxmlformats.org/drawingml/2006/main" rot="2570958">
          <a:off x="762000" y="1295400"/>
          <a:ext cx="609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5.7%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0.19318</cdr:x>
      <cdr:y>0.19048</cdr:y>
    </cdr:from>
    <cdr:to>
      <cdr:x>0.25</cdr:x>
      <cdr:y>0.30159</cdr:y>
    </cdr:to>
    <cdr:sp macro="" textlink="">
      <cdr:nvSpPr>
        <cdr:cNvPr id="6" name="TextBox 5"/>
        <cdr:cNvSpPr txBox="1"/>
      </cdr:nvSpPr>
      <cdr:spPr>
        <a:xfrm xmlns:a="http://schemas.openxmlformats.org/drawingml/2006/main" rot="19845075">
          <a:off x="1295400" y="914400"/>
          <a:ext cx="3810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0.1883</cdr:x>
      <cdr:y>0.19331</cdr:y>
    </cdr:from>
    <cdr:to>
      <cdr:x>0.25648</cdr:x>
      <cdr:y>0.33433</cdr:y>
    </cdr:to>
    <cdr:sp macro="" textlink="">
      <cdr:nvSpPr>
        <cdr:cNvPr id="7" name="TextBox 6"/>
        <cdr:cNvSpPr txBox="1"/>
      </cdr:nvSpPr>
      <cdr:spPr>
        <a:xfrm xmlns:a="http://schemas.openxmlformats.org/drawingml/2006/main" rot="3393019">
          <a:off x="1152782" y="1037878"/>
          <a:ext cx="67697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4.5%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0.26136</cdr:x>
      <cdr:y>0.15873</cdr:y>
    </cdr:from>
    <cdr:to>
      <cdr:x>0.31818</cdr:x>
      <cdr:y>0.26984</cdr:y>
    </cdr:to>
    <cdr:sp macro="" textlink="">
      <cdr:nvSpPr>
        <cdr:cNvPr id="8" name="TextBox 7"/>
        <cdr:cNvSpPr txBox="1"/>
      </cdr:nvSpPr>
      <cdr:spPr>
        <a:xfrm xmlns:a="http://schemas.openxmlformats.org/drawingml/2006/main" rot="9715286">
          <a:off x="1752600" y="762000"/>
          <a:ext cx="3810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0.20979</cdr:x>
      <cdr:y>0.16815</cdr:y>
    </cdr:from>
    <cdr:to>
      <cdr:x>0.31206</cdr:x>
      <cdr:y>0.28305</cdr:y>
    </cdr:to>
    <cdr:sp macro="" textlink="">
      <cdr:nvSpPr>
        <cdr:cNvPr id="9" name="TextBox 8"/>
        <cdr:cNvSpPr txBox="1"/>
      </cdr:nvSpPr>
      <cdr:spPr>
        <a:xfrm xmlns:a="http://schemas.openxmlformats.org/drawingml/2006/main" rot="4918047">
          <a:off x="1473870" y="740113"/>
          <a:ext cx="551609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4.7%</a:t>
          </a:r>
          <a:endParaRPr lang="en-US" sz="14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17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64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4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14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3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8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2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7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0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56A01-34C5-4508-9E08-A69DDD1E32A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2A1007-D0B3-47D7-A9A6-753C54902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70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5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 cap="small" baseline="0">
          <a:solidFill>
            <a:schemeClr val="tx1">
              <a:lumMod val="85000"/>
              <a:lumOff val="15000"/>
            </a:schemeClr>
          </a:solidFill>
          <a:latin typeface="Gill Sans M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 Sans MT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 Sans MT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 Sans MT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 Sans MT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 Sans M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5867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4944" y="507984"/>
            <a:ext cx="79033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Effect In Georgia of </a:t>
            </a:r>
          </a:p>
          <a:p>
            <a:pPr algn="ctr"/>
            <a:r>
              <a:rPr lang="en-US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Normalization of Relations with Cuba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81319" y="2971800"/>
            <a:ext cx="6381362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Ambassador  Charles Shapiro</a:t>
            </a:r>
          </a:p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President, World Affairs Council of Atlanta</a:t>
            </a:r>
          </a:p>
          <a:p>
            <a:pPr algn="ctr"/>
            <a: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www.wacatlanta.org</a:t>
            </a:r>
          </a:p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@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shapiro_wac</a:t>
            </a:r>
            <a:endParaRPr lang="en-US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496" y="4371900"/>
            <a:ext cx="381000" cy="3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78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Diplomatic Relations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Executive Branch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Naming of Ambassador Requires Senate Confirmation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Trade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Embargo is </a:t>
            </a:r>
            <a:r>
              <a:rPr lang="en-US" smtClean="0"/>
              <a:t>law, not </a:t>
            </a:r>
            <a:r>
              <a:rPr lang="en-US" dirty="0" smtClean="0"/>
              <a:t>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5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Diplomatic Relations</a:t>
            </a:r>
            <a:br>
              <a:rPr lang="en-US" dirty="0" smtClean="0"/>
            </a:br>
            <a:r>
              <a:rPr lang="en-US" dirty="0" smtClean="0"/>
              <a:t>should be the norm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0" lvl="5" indent="0">
              <a:buNone/>
            </a:pPr>
            <a:endParaRPr lang="en-US" sz="3200" strike="sngStrike" dirty="0"/>
          </a:p>
          <a:p>
            <a:pPr lvl="5"/>
            <a:r>
              <a:rPr lang="en-US" sz="3200" strike="sngStrike" dirty="0" smtClean="0"/>
              <a:t>Cuba</a:t>
            </a:r>
          </a:p>
          <a:p>
            <a:pPr lvl="5"/>
            <a:r>
              <a:rPr lang="en-US" sz="3200" dirty="0" smtClean="0"/>
              <a:t>Iran</a:t>
            </a:r>
          </a:p>
          <a:p>
            <a:pPr lvl="5"/>
            <a:r>
              <a:rPr lang="en-US" sz="3200" dirty="0" smtClean="0"/>
              <a:t>North Korea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4333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U.S. has restrictions on trade with:</a:t>
            </a:r>
            <a:r>
              <a:rPr lang="en-US" dirty="0"/>
              <a:t>	</a:t>
            </a:r>
            <a:endParaRPr lang="en-US" dirty="0" smtClean="0"/>
          </a:p>
          <a:p>
            <a:pPr lvl="2"/>
            <a:r>
              <a:rPr lang="en-US" dirty="0" smtClean="0"/>
              <a:t>Cuba</a:t>
            </a:r>
          </a:p>
          <a:p>
            <a:pPr lvl="2"/>
            <a:r>
              <a:rPr lang="en-US" dirty="0" smtClean="0"/>
              <a:t>Iran</a:t>
            </a:r>
          </a:p>
          <a:p>
            <a:pPr lvl="2"/>
            <a:r>
              <a:rPr lang="en-US" dirty="0" smtClean="0"/>
              <a:t>North Korea</a:t>
            </a:r>
          </a:p>
          <a:p>
            <a:pPr lvl="2"/>
            <a:r>
              <a:rPr lang="en-US" dirty="0" smtClean="0"/>
              <a:t>Sudan</a:t>
            </a:r>
          </a:p>
          <a:p>
            <a:pPr lvl="2"/>
            <a:r>
              <a:rPr lang="en-US" dirty="0" smtClean="0"/>
              <a:t>Syria</a:t>
            </a:r>
          </a:p>
          <a:p>
            <a:pPr lvl="2"/>
            <a:r>
              <a:rPr lang="en-US" dirty="0" smtClean="0"/>
              <a:t>Burma (Myanmar)</a:t>
            </a:r>
          </a:p>
        </p:txBody>
      </p:sp>
    </p:spTree>
    <p:extLst>
      <p:ext uri="{BB962C8B-B14F-4D97-AF65-F5344CB8AC3E}">
        <p14:creationId xmlns:p14="http://schemas.microsoft.com/office/powerpoint/2010/main" val="184543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U.S. </a:t>
            </a:r>
            <a:r>
              <a:rPr lang="en-US" dirty="0" smtClean="0"/>
              <a:t>Ag Exports </a:t>
            </a:r>
            <a:r>
              <a:rPr lang="en-US" dirty="0" smtClean="0"/>
              <a:t>to Cuba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86411799"/>
              </p:ext>
            </p:extLst>
          </p:nvPr>
        </p:nvGraphicFramePr>
        <p:xfrm>
          <a:off x="1447800" y="1143000"/>
          <a:ext cx="6705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53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586467"/>
              </p:ext>
            </p:extLst>
          </p:nvPr>
        </p:nvGraphicFramePr>
        <p:xfrm>
          <a:off x="533400" y="1066800"/>
          <a:ext cx="8382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67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Georgia and 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Hartsfield-Jackson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Port of Savannah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3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37695"/>
            <a:ext cx="5029200" cy="582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9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594B23C-F2D1-4E4B-A608-61DF137E6EE0}"/>
</file>

<file path=customXml/itemProps2.xml><?xml version="1.0" encoding="utf-8"?>
<ds:datastoreItem xmlns:ds="http://schemas.openxmlformats.org/officeDocument/2006/customXml" ds:itemID="{600336C3-1713-4FCB-9D0C-5E9217022013}"/>
</file>

<file path=customXml/itemProps3.xml><?xml version="1.0" encoding="utf-8"?>
<ds:datastoreItem xmlns:ds="http://schemas.openxmlformats.org/officeDocument/2006/customXml" ds:itemID="{7B799928-7A96-490B-9102-9D1770537E3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102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Normalization</vt:lpstr>
      <vt:lpstr>Diplomatic Relations should be the norm</vt:lpstr>
      <vt:lpstr>Trade Relations</vt:lpstr>
      <vt:lpstr>2015 U.S. Ag Exports to Cuba</vt:lpstr>
      <vt:lpstr>PowerPoint Presentation</vt:lpstr>
      <vt:lpstr>Georgia and Cuba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MSpink</dc:creator>
  <cp:lastModifiedBy>Charles Samuel Shapiro</cp:lastModifiedBy>
  <cp:revision>66</cp:revision>
  <cp:lastPrinted>2015-08-10T20:54:21Z</cp:lastPrinted>
  <dcterms:created xsi:type="dcterms:W3CDTF">2012-06-29T18:15:24Z</dcterms:created>
  <dcterms:modified xsi:type="dcterms:W3CDTF">2015-08-10T21:07:23Z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