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.xml" ContentType="application/vnd.openxmlformats-officedocument.theme+xml"/>
  <Default Extension="fntdata" ContentType="application/x-fontdata"/>
  <Default Extension="xml" ContentType="application/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notesSlides/notesSlide7.xml" ContentType="application/vnd.openxmlformats-officedocument.presentationml.notesSlide+xml"/>
  <Override PartName="/ppt/slideLayouts/slideLayout69.xml" ContentType="application/vnd.openxmlformats-officedocument.presentationml.slideLayout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Default Extension="png" ContentType="image/png"/>
  <Override PartName="/ppt/notesSlides/notesSlide3.xml" ContentType="application/vnd.openxmlformats-officedocument.presentationml.notesSlide+xml"/>
  <Override PartName="/ppt/slideLayouts/slideLayout2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s/slide5.xml" ContentType="application/vnd.openxmlformats-officedocument.presentationml.slide+xml"/>
  <Override PartName="/customXml/itemProps2.xml" ContentType="application/vnd.openxmlformats-officedocument.customXmlProperties+xml"/>
  <Override PartName="/ppt/slideLayouts/slideLayout4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36.xml" ContentType="application/vnd.openxmlformats-officedocument.presentationml.slideLayout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6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gif" ContentType="image/gif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Default Extension="jpg" ContentType="image/jpeg"/>
  <Override PartName="/ppt/notesSlides/notesSlide4.xml" ContentType="application/vnd.openxmlformats-officedocument.presentationml.notes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Layouts/slideLayout4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Default Extension="rels" ContentType="application/vnd.openxmlformats-package.relationships+xml"/>
  <Override PartName="/ppt/slideLayouts/slideLayout6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720" r:id="rId4"/>
    <p:sldMasterId id="2147483721" r:id="rId5"/>
    <p:sldMasterId id="2147483722" r:id="rId6"/>
    <p:sldMasterId id="214748372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  <p:embeddedFont>
      <p:font typeface="Titillium Web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TitilliumWeb-italic.fntdata"/><Relationship Id="rId8" Type="http://schemas.openxmlformats.org/officeDocument/2006/relationships/notesMaster" Target="notesMasters/notesMaster1.xml"/><Relationship Id="rId13" Type="http://schemas.openxmlformats.org/officeDocument/2006/relationships/slide" Target="slides/slide5.xml"/><Relationship Id="rId18" Type="http://schemas.openxmlformats.org/officeDocument/2006/relationships/font" Target="fonts/Raleway-italic.fntdata"/><Relationship Id="rId21" Type="http://schemas.openxmlformats.org/officeDocument/2006/relationships/font" Target="fonts/Lato-bold.fntdata"/><Relationship Id="rId3" Type="http://schemas.openxmlformats.org/officeDocument/2006/relationships/presProps" Target="presProps.xml"/><Relationship Id="rId25" Type="http://schemas.openxmlformats.org/officeDocument/2006/relationships/font" Target="fonts/TitilliumWeb-bold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font" Target="fonts/Raleway-bold.fntdata"/><Relationship Id="rId20" Type="http://schemas.openxmlformats.org/officeDocument/2006/relationships/font" Target="fonts/Lato-regular.fntdata"/><Relationship Id="rId2" Type="http://schemas.openxmlformats.org/officeDocument/2006/relationships/viewProps" Target="viewProps.xml"/><Relationship Id="rId16" Type="http://schemas.openxmlformats.org/officeDocument/2006/relationships/font" Target="fonts/Raleway-regular.fntdata"/><Relationship Id="rId29" Type="http://schemas.openxmlformats.org/officeDocument/2006/relationships/customXml" Target="../customXml/item2.xml"/><Relationship Id="rId24" Type="http://schemas.openxmlformats.org/officeDocument/2006/relationships/font" Target="fonts/TitilliumWeb-regular.fntdata"/><Relationship Id="rId1" Type="http://schemas.openxmlformats.org/officeDocument/2006/relationships/theme" Target="theme/theme3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3" Type="http://schemas.openxmlformats.org/officeDocument/2006/relationships/font" Target="fonts/Lato-boldItalic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8" Type="http://schemas.openxmlformats.org/officeDocument/2006/relationships/customXml" Target="../customXml/item1.xml"/><Relationship Id="rId10" Type="http://schemas.openxmlformats.org/officeDocument/2006/relationships/slide" Target="slides/slide2.xml"/><Relationship Id="rId19" Type="http://schemas.openxmlformats.org/officeDocument/2006/relationships/font" Target="fonts/Raleway-boldItalic.fntdata"/><Relationship Id="rId22" Type="http://schemas.openxmlformats.org/officeDocument/2006/relationships/font" Target="fonts/Lato-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7" Type="http://schemas.openxmlformats.org/officeDocument/2006/relationships/font" Target="fonts/TitilliumWeb-boldItalic.fntdata"/><Relationship Id="rId14" Type="http://schemas.openxmlformats.org/officeDocument/2006/relationships/slide" Target="slides/slide6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1c5dd3e9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1c5dd3e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63f64dacda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63f64dacd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63f64dac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63f64dac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63f64dacd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63f64dacd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Information pulled from 2017 Georgia Council on Criminal Justice Reform Report</a:t>
            </a: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63f64dacd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63f64dacd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6319005531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631900553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63f64dacda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63f64dacda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7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7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1">
  <p:cSld name="Title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8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8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 colo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21"/>
          <p:cNvSpPr txBox="1"/>
          <p:nvPr>
            <p:ph idx="1" type="body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3217286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3" type="body"/>
          </p:nvPr>
        </p:nvSpPr>
        <p:spPr>
          <a:xfrm>
            <a:off x="5590147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21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1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">
  <p:cSld name="Blank color 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 1">
  <p:cSld name="Blank color 1 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2">
  <p:cSld name="Title only half 2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5" name="Google Shape;105;p25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4" name="Google Shape;114;p27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0" name="Google Shape;120;p28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8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2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6" name="Google Shape;136;p3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3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3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3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3" name="Google Shape;143;p3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31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3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3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3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0" name="Google Shape;150;p32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3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3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6" name="Google Shape;156;p33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3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3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3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1">
  <p:cSld name="OBJECT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4"/>
          <p:cNvSpPr txBox="1"/>
          <p:nvPr>
            <p:ph idx="11" type="ftr"/>
          </p:nvPr>
        </p:nvSpPr>
        <p:spPr>
          <a:xfrm>
            <a:off x="3108960" y="4783455"/>
            <a:ext cx="29262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4"/>
          <p:cNvSpPr txBox="1"/>
          <p:nvPr>
            <p:ph idx="10" type="dt"/>
          </p:nvPr>
        </p:nvSpPr>
        <p:spPr>
          <a:xfrm>
            <a:off x="457200" y="4783455"/>
            <a:ext cx="21030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4"/>
          <p:cNvSpPr txBox="1"/>
          <p:nvPr>
            <p:ph idx="12" type="sldNum"/>
          </p:nvPr>
        </p:nvSpPr>
        <p:spPr>
          <a:xfrm>
            <a:off x="6583680" y="4783455"/>
            <a:ext cx="21030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6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6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6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Titillium Web"/>
              <a:buNone/>
              <a:defRPr b="1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7"/>
          <p:cNvSpPr/>
          <p:nvPr/>
        </p:nvSpPr>
        <p:spPr>
          <a:xfrm>
            <a:off x="0" y="-9750"/>
            <a:ext cx="7726800" cy="5163000"/>
          </a:xfrm>
          <a:prstGeom prst="rect">
            <a:avLst/>
          </a:prstGeom>
          <a:solidFill>
            <a:srgbClr val="2D6593">
              <a:alpha val="5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7"/>
          <p:cNvSpPr txBox="1"/>
          <p:nvPr>
            <p:ph idx="1" type="body"/>
          </p:nvPr>
        </p:nvSpPr>
        <p:spPr>
          <a:xfrm>
            <a:off x="1261050" y="1058150"/>
            <a:ext cx="5404500" cy="27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▪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191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▫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▸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9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91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9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19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19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191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▹"/>
              <a:defRPr b="0" i="1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4" name="Google Shape;174;p37"/>
          <p:cNvSpPr txBox="1"/>
          <p:nvPr/>
        </p:nvSpPr>
        <p:spPr>
          <a:xfrm>
            <a:off x="439873" y="1123343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Arial"/>
              <a:buNone/>
            </a:pPr>
            <a:r>
              <a:rPr b="1" i="0" lang="en" sz="9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2">
  <p:cSld name="Title only half 2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8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8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78" name="Google Shape;178;p38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 color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9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84" name="Google Shape;184;p40"/>
          <p:cNvSpPr txBox="1"/>
          <p:nvPr>
            <p:ph idx="1" type="body"/>
          </p:nvPr>
        </p:nvSpPr>
        <p:spPr>
          <a:xfrm>
            <a:off x="844424" y="1584700"/>
            <a:ext cx="3267300" cy="3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" name="Google Shape;185;p40"/>
          <p:cNvSpPr txBox="1"/>
          <p:nvPr>
            <p:ph idx="2" type="body"/>
          </p:nvPr>
        </p:nvSpPr>
        <p:spPr>
          <a:xfrm>
            <a:off x="4308498" y="1584700"/>
            <a:ext cx="3267300" cy="3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4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1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90" name="Google Shape;190;p41"/>
          <p:cNvSpPr txBox="1"/>
          <p:nvPr>
            <p:ph idx="1" type="body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▸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1" name="Google Shape;191;p41"/>
          <p:cNvSpPr txBox="1"/>
          <p:nvPr>
            <p:ph idx="2" type="body"/>
          </p:nvPr>
        </p:nvSpPr>
        <p:spPr>
          <a:xfrm>
            <a:off x="3217285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▸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41"/>
          <p:cNvSpPr txBox="1"/>
          <p:nvPr>
            <p:ph idx="3" type="body"/>
          </p:nvPr>
        </p:nvSpPr>
        <p:spPr>
          <a:xfrm>
            <a:off x="5590146" y="1610450"/>
            <a:ext cx="2257200" cy="3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▸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▹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41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1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2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2"/>
          <p:cNvSpPr/>
          <p:nvPr/>
        </p:nvSpPr>
        <p:spPr>
          <a:xfrm>
            <a:off x="579000" y="1722000"/>
            <a:ext cx="54300" cy="13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2"/>
          <p:cNvSpPr txBox="1"/>
          <p:nvPr>
            <p:ph type="ctrTitle"/>
          </p:nvPr>
        </p:nvSpPr>
        <p:spPr>
          <a:xfrm>
            <a:off x="826350" y="1519225"/>
            <a:ext cx="46383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itillium Web"/>
              <a:buNone/>
              <a:defRPr b="1" sz="3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99" name="Google Shape;199;p42"/>
          <p:cNvSpPr txBox="1"/>
          <p:nvPr>
            <p:ph idx="1" type="subTitle"/>
          </p:nvPr>
        </p:nvSpPr>
        <p:spPr>
          <a:xfrm>
            <a:off x="826350" y="2763850"/>
            <a:ext cx="7632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3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02" name="Google Shape;202;p43"/>
          <p:cNvSpPr txBox="1"/>
          <p:nvPr>
            <p:ph idx="1" type="body"/>
          </p:nvPr>
        </p:nvSpPr>
        <p:spPr>
          <a:xfrm>
            <a:off x="844425" y="1586325"/>
            <a:ext cx="5971500" cy="3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43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4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07" name="Google Shape;207;p44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4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">
  <p:cSld name="Title only color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5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12" name="Google Shape;212;p45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">
  <p:cSld name="Title only half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6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6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16" name="Google Shape;216;p46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6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Image background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7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8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2" name="Google Shape;222;p48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 1">
  <p:cSld name="Title only color 1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9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49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27" name="Google Shape;227;p49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1">
  <p:cSld name="Title only half 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0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5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itillium Web"/>
              <a:buNone/>
              <a:defRPr b="1" sz="2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31" name="Google Shape;231;p5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 1">
  <p:cSld name="Image background 1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1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 1">
  <p:cSld name="Caption 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2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7" name="Google Shape;237;p52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4AB9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52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">
  <p:cSld name="Blank color 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FFBA00">
              <a:alpha val="7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 1">
  <p:cSld name="Blank color 1 1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5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4CB8D4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7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57"/>
          <p:cNvSpPr/>
          <p:nvPr/>
        </p:nvSpPr>
        <p:spPr>
          <a:xfrm>
            <a:off x="579000" y="1920450"/>
            <a:ext cx="54300" cy="119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1" name="Google Shape;251;p57"/>
          <p:cNvSpPr txBox="1"/>
          <p:nvPr>
            <p:ph type="ctrTitle"/>
          </p:nvPr>
        </p:nvSpPr>
        <p:spPr>
          <a:xfrm>
            <a:off x="685800" y="1915625"/>
            <a:ext cx="54123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8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58"/>
          <p:cNvSpPr/>
          <p:nvPr/>
        </p:nvSpPr>
        <p:spPr>
          <a:xfrm>
            <a:off x="579000" y="1722000"/>
            <a:ext cx="54300" cy="13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5" name="Google Shape;255;p58"/>
          <p:cNvSpPr txBox="1"/>
          <p:nvPr>
            <p:ph type="ctrTitle"/>
          </p:nvPr>
        </p:nvSpPr>
        <p:spPr>
          <a:xfrm>
            <a:off x="826350" y="1519225"/>
            <a:ext cx="46383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56" name="Google Shape;256;p58"/>
          <p:cNvSpPr txBox="1"/>
          <p:nvPr>
            <p:ph idx="1" type="subTitle"/>
          </p:nvPr>
        </p:nvSpPr>
        <p:spPr>
          <a:xfrm>
            <a:off x="826350" y="2763850"/>
            <a:ext cx="7632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9"/>
          <p:cNvSpPr/>
          <p:nvPr/>
        </p:nvSpPr>
        <p:spPr>
          <a:xfrm>
            <a:off x="0" y="-9750"/>
            <a:ext cx="7726800" cy="5163000"/>
          </a:xfrm>
          <a:prstGeom prst="rect">
            <a:avLst/>
          </a:prstGeom>
          <a:solidFill>
            <a:srgbClr val="2D6593">
              <a:alpha val="5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59"/>
          <p:cNvSpPr txBox="1"/>
          <p:nvPr>
            <p:ph idx="1" type="body"/>
          </p:nvPr>
        </p:nvSpPr>
        <p:spPr>
          <a:xfrm>
            <a:off x="1261050" y="1058150"/>
            <a:ext cx="5404500" cy="27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i="1" sz="3000">
                <a:solidFill>
                  <a:srgbClr val="FFFFFF"/>
                </a:solidFill>
              </a:defRPr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i="1" sz="3000">
                <a:solidFill>
                  <a:srgbClr val="FFFFFF"/>
                </a:solidFill>
              </a:defRPr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▸"/>
              <a:defRPr i="1" sz="3000">
                <a:solidFill>
                  <a:srgbClr val="FFFFFF"/>
                </a:solidFill>
              </a:defRPr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8pPr>
            <a:lvl9pPr indent="-4191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60" name="Google Shape;260;p59"/>
          <p:cNvSpPr txBox="1"/>
          <p:nvPr/>
        </p:nvSpPr>
        <p:spPr>
          <a:xfrm>
            <a:off x="439873" y="112334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FFFFF"/>
                </a:solidFill>
              </a:rPr>
              <a:t>“</a:t>
            </a:r>
            <a:endParaRPr b="1" sz="96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6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63" name="Google Shape;263;p60"/>
          <p:cNvSpPr txBox="1"/>
          <p:nvPr>
            <p:ph idx="1" type="body"/>
          </p:nvPr>
        </p:nvSpPr>
        <p:spPr>
          <a:xfrm>
            <a:off x="844425" y="1586325"/>
            <a:ext cx="5971500" cy="31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▸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Char char="▹"/>
              <a:defRPr/>
            </a:lvl9pPr>
          </a:lstStyle>
          <a:p/>
        </p:txBody>
      </p:sp>
      <p:sp>
        <p:nvSpPr>
          <p:cNvPr id="264" name="Google Shape;264;p6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6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1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68" name="Google Shape;268;p61"/>
          <p:cNvSpPr txBox="1"/>
          <p:nvPr>
            <p:ph idx="1" type="body"/>
          </p:nvPr>
        </p:nvSpPr>
        <p:spPr>
          <a:xfrm>
            <a:off x="844425" y="1584700"/>
            <a:ext cx="3267300" cy="32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▸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Char char="▹"/>
              <a:defRPr/>
            </a:lvl9pPr>
          </a:lstStyle>
          <a:p/>
        </p:txBody>
      </p:sp>
      <p:sp>
        <p:nvSpPr>
          <p:cNvPr id="269" name="Google Shape;269;p61"/>
          <p:cNvSpPr txBox="1"/>
          <p:nvPr>
            <p:ph idx="2" type="body"/>
          </p:nvPr>
        </p:nvSpPr>
        <p:spPr>
          <a:xfrm>
            <a:off x="4308498" y="1584700"/>
            <a:ext cx="3267300" cy="32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▸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▹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▹"/>
              <a:defRPr/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Char char="▹"/>
              <a:defRPr/>
            </a:lvl9pPr>
          </a:lstStyle>
          <a:p/>
        </p:txBody>
      </p:sp>
      <p:sp>
        <p:nvSpPr>
          <p:cNvPr id="270" name="Google Shape;270;p61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61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2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74" name="Google Shape;274;p62"/>
          <p:cNvSpPr txBox="1"/>
          <p:nvPr>
            <p:ph idx="1" type="body"/>
          </p:nvPr>
        </p:nvSpPr>
        <p:spPr>
          <a:xfrm>
            <a:off x="844425" y="1610450"/>
            <a:ext cx="2257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/>
        </p:txBody>
      </p:sp>
      <p:sp>
        <p:nvSpPr>
          <p:cNvPr id="275" name="Google Shape;275;p62"/>
          <p:cNvSpPr txBox="1"/>
          <p:nvPr>
            <p:ph idx="2" type="body"/>
          </p:nvPr>
        </p:nvSpPr>
        <p:spPr>
          <a:xfrm>
            <a:off x="3217286" y="1610450"/>
            <a:ext cx="2257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/>
        </p:txBody>
      </p:sp>
      <p:sp>
        <p:nvSpPr>
          <p:cNvPr id="276" name="Google Shape;276;p62"/>
          <p:cNvSpPr txBox="1"/>
          <p:nvPr>
            <p:ph idx="3" type="body"/>
          </p:nvPr>
        </p:nvSpPr>
        <p:spPr>
          <a:xfrm>
            <a:off x="5590146" y="1610450"/>
            <a:ext cx="2257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▸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9pPr>
          </a:lstStyle>
          <a:p/>
        </p:txBody>
      </p:sp>
      <p:sp>
        <p:nvSpPr>
          <p:cNvPr id="277" name="Google Shape;277;p62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62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3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81" name="Google Shape;281;p63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6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">
  <p:cSld name="TITLE_ONLY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64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FFBA00">
              <a:alpha val="716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64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86" name="Google Shape;286;p64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">
  <p:cSld name="TITLE_ONLY_1_1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5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6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0" name="Google Shape;290;p65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1" name="Google Shape;291;p65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2">
  <p:cSld name="TITLE_ONLY_1_1_3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6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66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5" name="Google Shape;295;p66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6" name="Google Shape;296;p66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TITLE_ONLY_1_1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7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8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301" name="Google Shape;301;p68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68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color 1">
  <p:cSld name="TITLE_ONLY_1_2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9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69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06" name="Google Shape;306;p69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half 1">
  <p:cSld name="TITLE_ONLY_1_1_2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0"/>
          <p:cNvSpPr/>
          <p:nvPr/>
        </p:nvSpPr>
        <p:spPr>
          <a:xfrm>
            <a:off x="0" y="0"/>
            <a:ext cx="45780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70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10" name="Google Shape;310;p70"/>
          <p:cNvSpPr/>
          <p:nvPr/>
        </p:nvSpPr>
        <p:spPr>
          <a:xfrm>
            <a:off x="579000" y="579000"/>
            <a:ext cx="54300" cy="67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1" name="Google Shape;311;p70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 1">
  <p:cSld name="TITLE_ONLY_1_1_1_1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1"/>
          <p:cNvSpPr/>
          <p:nvPr/>
        </p:nvSpPr>
        <p:spPr>
          <a:xfrm>
            <a:off x="0" y="0"/>
            <a:ext cx="22920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 1">
  <p:cSld name="CAPTION_ONLY_1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72"/>
          <p:cNvSpPr txBox="1"/>
          <p:nvPr>
            <p:ph idx="1" type="body"/>
          </p:nvPr>
        </p:nvSpPr>
        <p:spPr>
          <a:xfrm>
            <a:off x="633300" y="4285675"/>
            <a:ext cx="80535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316" name="Google Shape;316;p72"/>
          <p:cNvSpPr/>
          <p:nvPr/>
        </p:nvSpPr>
        <p:spPr>
          <a:xfrm>
            <a:off x="579000" y="4467900"/>
            <a:ext cx="54300" cy="675600"/>
          </a:xfrm>
          <a:prstGeom prst="rect">
            <a:avLst/>
          </a:prstGeom>
          <a:solidFill>
            <a:srgbClr val="4AB9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72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3"/>
          <p:cNvSpPr/>
          <p:nvPr/>
        </p:nvSpPr>
        <p:spPr>
          <a:xfrm>
            <a:off x="9089700" y="0"/>
            <a:ext cx="54300" cy="514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_1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74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2D6593">
              <a:alpha val="57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">
  <p:cSld name="BLANK_1_1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5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FFBA00">
              <a:alpha val="71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 1 1">
  <p:cSld name="BLANK_1_1_1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6"/>
          <p:cNvSpPr/>
          <p:nvPr/>
        </p:nvSpPr>
        <p:spPr>
          <a:xfrm>
            <a:off x="0" y="0"/>
            <a:ext cx="9144000" cy="2593500"/>
          </a:xfrm>
          <a:prstGeom prst="rect">
            <a:avLst/>
          </a:prstGeom>
          <a:solidFill>
            <a:srgbClr val="4CB8D4">
              <a:alpha val="72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51.xml"/><Relationship Id="rId6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2.xml"/><Relationship Id="rId21" Type="http://schemas.openxmlformats.org/officeDocument/2006/relationships/theme" Target="../theme/theme5.xml"/><Relationship Id="rId13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68.xml"/><Relationship Id="rId5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71.xml"/><Relationship Id="rId6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66" name="Google Shape;166;p35"/>
          <p:cNvSpPr txBox="1"/>
          <p:nvPr>
            <p:ph idx="1" type="body"/>
          </p:nvPr>
        </p:nvSpPr>
        <p:spPr>
          <a:xfrm>
            <a:off x="723798" y="1586325"/>
            <a:ext cx="6092100" cy="3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▫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▸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▹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▹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▹"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6"/>
          <p:cNvSpPr txBox="1"/>
          <p:nvPr>
            <p:ph type="title"/>
          </p:nvPr>
        </p:nvSpPr>
        <p:spPr>
          <a:xfrm>
            <a:off x="844425" y="422500"/>
            <a:ext cx="3226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roid Sans"/>
              <a:buNone/>
              <a:defRPr b="1" sz="2400">
                <a:latin typeface="Droid Sans"/>
                <a:ea typeface="Droid Sans"/>
                <a:cs typeface="Droid Sans"/>
                <a:sym typeface="Droid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Titillium Web"/>
              <a:buNone/>
              <a:defRPr b="1" sz="2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47" name="Google Shape;247;p56"/>
          <p:cNvSpPr txBox="1"/>
          <p:nvPr>
            <p:ph idx="1" type="body"/>
          </p:nvPr>
        </p:nvSpPr>
        <p:spPr>
          <a:xfrm>
            <a:off x="723798" y="1586325"/>
            <a:ext cx="6092100" cy="3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Droid Sans"/>
              <a:buChar char="▪"/>
              <a:defRPr sz="18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Droid Sans"/>
              <a:buChar char="▫"/>
              <a:defRPr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Droid Sans"/>
              <a:buChar char="▸"/>
              <a:defRPr sz="12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Droid Sans"/>
              <a:buChar char="▹"/>
              <a:defRPr sz="12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Droid Sans"/>
              <a:buChar char="▹"/>
              <a:defRPr sz="12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Droid Sans"/>
              <a:buChar char="▹"/>
              <a:defRPr sz="10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Droid Sans"/>
              <a:buChar char="▹"/>
              <a:defRPr sz="10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Droid Sans"/>
              <a:buChar char="▹"/>
              <a:defRPr sz="10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Droid Sans"/>
              <a:buChar char="▹"/>
              <a:defRPr sz="900">
                <a:solidFill>
                  <a:schemeClr val="dk1"/>
                </a:solidFill>
                <a:latin typeface="Droid Sans"/>
                <a:ea typeface="Droid Sans"/>
                <a:cs typeface="Droid Sans"/>
                <a:sym typeface="Droid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7"/>
          <p:cNvSpPr txBox="1"/>
          <p:nvPr/>
        </p:nvSpPr>
        <p:spPr>
          <a:xfrm>
            <a:off x="685800" y="1915625"/>
            <a:ext cx="8255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Voting Rights for Non-Violent Felony Offenders</a:t>
            </a:r>
            <a:endParaRPr b="1" i="1" sz="24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Presented to SR 153 Study Committee</a:t>
            </a:r>
            <a:endParaRPr b="1"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October 22, 2019</a:t>
            </a:r>
            <a:endParaRPr b="1"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DCS_Logo_Med.png" id="331" name="Google Shape;331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58350"/>
            <a:ext cx="2869526" cy="78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8"/>
          <p:cNvSpPr txBox="1"/>
          <p:nvPr>
            <p:ph idx="4294967295" type="ctrTitle"/>
          </p:nvPr>
        </p:nvSpPr>
        <p:spPr>
          <a:xfrm>
            <a:off x="2276100" y="1875350"/>
            <a:ext cx="6867900" cy="6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The DCS Mission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78"/>
          <p:cNvSpPr txBox="1"/>
          <p:nvPr>
            <p:ph idx="4294967295" type="subTitle"/>
          </p:nvPr>
        </p:nvSpPr>
        <p:spPr>
          <a:xfrm>
            <a:off x="2276100" y="2785000"/>
            <a:ext cx="6313200" cy="1844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As an integral part of the criminal justice system, we protect and serve all Georgia citizens through effective and efficient offender supervision in our communities, while providing opportunities for successful outcomes.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8" name="Google Shape;33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850" y="1763250"/>
            <a:ext cx="1617000" cy="161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79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Supervision Population</a:t>
            </a:r>
            <a:endParaRPr b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4" name="Google Shape;344;p79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Data as of April 30, 2019</a:t>
            </a:r>
            <a:endParaRPr b="1"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Total Supervisees: </a:t>
            </a: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221, 986 </a:t>
            </a:r>
            <a:endParaRPr b="1"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Parolees: </a:t>
            </a: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21,012 (10%)</a:t>
            </a:r>
            <a:endParaRPr b="1"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Non-Violent Crimes (Property, Drug, Other): </a:t>
            </a: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166,001 (75%)</a:t>
            </a:r>
            <a:endParaRPr b="1"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Sex and Violent Crimes: </a:t>
            </a: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55,985 (25%)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80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Supervision Population</a:t>
            </a:r>
            <a:endParaRPr b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0" name="Google Shape;350;p80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2017 Criminal Justice Reform Council Report</a:t>
            </a:r>
            <a:endParaRPr b="1"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robation used both as a sentence in lieu of incarceration and in combination with imprisonment (split sentence). 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Lengthy felony probation terms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2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Avg. direct sentence length for felony probation for property and drug offenses is 5 years while the probation portion for split sentences is 7.5 years.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SB 174 (2017) provided remedies to address these issues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81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Fines, Fees, and Restitution</a:t>
            </a:r>
            <a:endParaRPr b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6" name="Google Shape;356;p81"/>
          <p:cNvSpPr txBox="1"/>
          <p:nvPr>
            <p:ph idx="1" type="body"/>
          </p:nvPr>
        </p:nvSpPr>
        <p:spPr>
          <a:xfrm>
            <a:off x="844425" y="1367325"/>
            <a:ext cx="7536600" cy="35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Fines</a:t>
            </a:r>
            <a:endParaRPr b="1"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</a:t>
            </a: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rdered by the Court as part of a sentence. Fines can be converted to community service if approved by the Judge.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latin typeface="Lato"/>
                <a:ea typeface="Lato"/>
                <a:cs typeface="Lato"/>
                <a:sym typeface="Lato"/>
              </a:rPr>
              <a:t>Fees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Fees include a Supervision Fee and in some cases an Electronic Monitoring Fee. Fees can be waived if a person is unable to pay.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latin typeface="Lato"/>
                <a:ea typeface="Lato"/>
                <a:cs typeface="Lato"/>
                <a:sym typeface="Lato"/>
              </a:rPr>
              <a:t>Restitution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Must be paid in full for a case to be eligible for early termination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If money is owed at the end of a sentence, it becomes a civil matter and </a:t>
            </a:r>
            <a:r>
              <a:rPr b="1" lang="en" sz="1600" u="sng">
                <a:latin typeface="Lato"/>
                <a:ea typeface="Lato"/>
                <a:cs typeface="Lato"/>
                <a:sym typeface="Lato"/>
              </a:rPr>
              <a:t>does not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prevent a person from being eligible to vote. 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82"/>
          <p:cNvSpPr txBox="1"/>
          <p:nvPr>
            <p:ph type="title"/>
          </p:nvPr>
        </p:nvSpPr>
        <p:spPr>
          <a:xfrm>
            <a:off x="844425" y="620275"/>
            <a:ext cx="7002900" cy="6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Current Practices </a:t>
            </a:r>
            <a:endParaRPr b="1" sz="3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2" name="Google Shape;362;p82"/>
          <p:cNvSpPr txBox="1"/>
          <p:nvPr>
            <p:ph idx="1" type="body"/>
          </p:nvPr>
        </p:nvSpPr>
        <p:spPr>
          <a:xfrm>
            <a:off x="844425" y="1610450"/>
            <a:ext cx="72702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Restoration of Rights Acknowledgement Form</a:t>
            </a:r>
            <a:endParaRPr b="1"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Provided during the intake interview, supervisees are required to sign.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latin typeface="Lato"/>
                <a:ea typeface="Lato"/>
                <a:cs typeface="Lato"/>
                <a:sym typeface="Lato"/>
              </a:rPr>
              <a:t>Termination Letter</a:t>
            </a:r>
            <a:endParaRPr b="1"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Sent at the conclusion of a sentence, this informs the person that their right to vote is automatically restored.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latin typeface="Lato"/>
                <a:ea typeface="Lato"/>
                <a:cs typeface="Lato"/>
                <a:sym typeface="Lato"/>
              </a:rPr>
              <a:t>Certificate of Sentence Completion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Provided to show the completion of a specific sentence.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BA00"/>
              </a:buClr>
              <a:buSzPts val="1600"/>
              <a:buFont typeface="Lato"/>
              <a:buChar char="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It is possible for a person to receive this certificate and still be under supervision (ex. They have multiple sentences)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83"/>
          <p:cNvSpPr txBox="1"/>
          <p:nvPr/>
        </p:nvSpPr>
        <p:spPr>
          <a:xfrm>
            <a:off x="1785625" y="1570350"/>
            <a:ext cx="50781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QUESTIONS?</a:t>
            </a:r>
            <a:endParaRPr b="1" sz="24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idel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Fidel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005E697-7D62-4422-8CA1-874C829A1498}"/>
</file>

<file path=customXml/itemProps2.xml><?xml version="1.0" encoding="utf-8"?>
<ds:datastoreItem xmlns:ds="http://schemas.openxmlformats.org/officeDocument/2006/customXml" ds:itemID="{691EEE41-E3DF-4BD4-8528-AC79C2561815}"/>
</file>

<file path=customXml/itemProps3.xml><?xml version="1.0" encoding="utf-8"?>
<ds:datastoreItem xmlns:ds="http://schemas.openxmlformats.org/officeDocument/2006/customXml" ds:itemID="{170B882D-6FAE-4B7C-8A3B-1AB2D6CA3601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presentation</dc:title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