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Default Extension="png" ContentType="image/png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  <p:sldMasterId id="2147483672" r:id="rId2"/>
    <p:sldMasterId id="2147483675" r:id="rId3"/>
    <p:sldMasterId id="2147483678" r:id="rId4"/>
  </p:sldMasterIdLst>
  <p:notesMasterIdLst>
    <p:notesMasterId r:id="rId14"/>
  </p:notesMasterIdLst>
  <p:handoutMasterIdLst>
    <p:handoutMasterId r:id="rId15"/>
  </p:handoutMasterIdLst>
  <p:sldIdLst>
    <p:sldId id="264" r:id="rId5"/>
    <p:sldId id="311" r:id="rId6"/>
    <p:sldId id="308" r:id="rId7"/>
    <p:sldId id="306" r:id="rId8"/>
    <p:sldId id="307" r:id="rId9"/>
    <p:sldId id="309" r:id="rId10"/>
    <p:sldId id="312" r:id="rId11"/>
    <p:sldId id="310" r:id="rId12"/>
    <p:sldId id="313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5594"/>
    <a:srgbClr val="13784C"/>
    <a:srgbClr val="035493"/>
    <a:srgbClr val="035594"/>
    <a:srgbClr val="2CA02C"/>
    <a:srgbClr val="1C6F47"/>
    <a:srgbClr val="12784B"/>
    <a:srgbClr val="085694"/>
    <a:srgbClr val="6D6E7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4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186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customXml" Target="../customXml/item2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1B8D0D7-DADE-4A8C-8087-BBE9B087E1A8}" type="datetimeFigureOut">
              <a:rPr lang="en-US" smtClean="0"/>
              <a:t>10/31/2019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7C481B1-F8BE-4D7E-9ECF-112D4423F9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540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8F8016-E62C-440B-BD1C-B461DF495065}" type="datetimeFigureOut">
              <a:rPr lang="en-US" smtClean="0"/>
              <a:t>10/31/2019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4D810-C340-4BA8-AC71-B257E5277F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904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9138" y="1163638"/>
            <a:ext cx="5584825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Blaine Leonard</a:t>
            </a:r>
          </a:p>
          <a:p>
            <a:r>
              <a:rPr lang="en-US" dirty="0"/>
              <a:t>Introduce</a:t>
            </a:r>
            <a:r>
              <a:rPr lang="en-US" baseline="0" dirty="0"/>
              <a:t> the Challenge, refer to the map of participants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3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2271FD-EA9F-4E3C-B6F8-1BABEAD26EF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32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083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9138" y="1163638"/>
            <a:ext cx="5584825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Blaine Leonard</a:t>
            </a:r>
          </a:p>
          <a:p>
            <a:r>
              <a:rPr lang="en-US" dirty="0"/>
              <a:t>Introduce</a:t>
            </a:r>
            <a:r>
              <a:rPr lang="en-US" baseline="0" dirty="0"/>
              <a:t> the Challenge, refer to the map of participants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3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2271FD-EA9F-4E3C-B6F8-1BABEAD26EF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32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2009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9138" y="1163638"/>
            <a:ext cx="5584825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Blaine Leonard</a:t>
            </a:r>
          </a:p>
          <a:p>
            <a:r>
              <a:rPr lang="en-US" dirty="0"/>
              <a:t>Introduce</a:t>
            </a:r>
            <a:r>
              <a:rPr lang="en-US" baseline="0" dirty="0"/>
              <a:t> the Challenge, refer to the map of participants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3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2271FD-EA9F-4E3C-B6F8-1BABEAD26EF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32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9141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9138" y="1163638"/>
            <a:ext cx="5584825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Blaine Leonard</a:t>
            </a:r>
          </a:p>
          <a:p>
            <a:r>
              <a:rPr lang="en-US" dirty="0"/>
              <a:t>Introduce</a:t>
            </a:r>
            <a:r>
              <a:rPr lang="en-US" baseline="0" dirty="0"/>
              <a:t> the Challenge, refer to the map of participants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3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2271FD-EA9F-4E3C-B6F8-1BABEAD26EF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32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7695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9138" y="1163638"/>
            <a:ext cx="5584825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Blaine Leonard</a:t>
            </a:r>
          </a:p>
          <a:p>
            <a:r>
              <a:rPr lang="en-US" dirty="0"/>
              <a:t>Introduce</a:t>
            </a:r>
            <a:r>
              <a:rPr lang="en-US" baseline="0" dirty="0"/>
              <a:t> the Challenge, refer to the map of participants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3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2271FD-EA9F-4E3C-B6F8-1BABEAD26EF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32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5099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9138" y="1163638"/>
            <a:ext cx="5584825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Blaine Leonard</a:t>
            </a:r>
          </a:p>
          <a:p>
            <a:r>
              <a:rPr lang="en-US" dirty="0"/>
              <a:t>Introduce</a:t>
            </a:r>
            <a:r>
              <a:rPr lang="en-US" baseline="0" dirty="0"/>
              <a:t> the Challenge, refer to the map of participants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3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2271FD-EA9F-4E3C-B6F8-1BABEAD26EF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32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8314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9138" y="1163638"/>
            <a:ext cx="5584825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Blaine Leonard</a:t>
            </a:r>
          </a:p>
          <a:p>
            <a:r>
              <a:rPr lang="en-US" dirty="0"/>
              <a:t>Introduce</a:t>
            </a:r>
            <a:r>
              <a:rPr lang="en-US" baseline="0" dirty="0"/>
              <a:t> the Challenge, refer to the map of participants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3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2271FD-EA9F-4E3C-B6F8-1BABEAD26EF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32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68756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9138" y="1163638"/>
            <a:ext cx="5584825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Blaine Leonard</a:t>
            </a:r>
          </a:p>
          <a:p>
            <a:r>
              <a:rPr lang="en-US" dirty="0"/>
              <a:t>Introduce</a:t>
            </a:r>
            <a:r>
              <a:rPr lang="en-US" baseline="0" dirty="0"/>
              <a:t> the Challenge, refer to the map of participants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3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2271FD-EA9F-4E3C-B6F8-1BABEAD26EF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32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137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2844801"/>
            <a:ext cx="6502400" cy="962180"/>
          </a:xfrm>
          <a:prstGeom prst="rect">
            <a:avLst/>
          </a:prstGeom>
        </p:spPr>
        <p:txBody>
          <a:bodyPr anchor="b"/>
          <a:lstStyle>
            <a:lvl1pPr algn="ctr">
              <a:defRPr sz="3100" baseline="0"/>
            </a:lvl1pPr>
          </a:lstStyle>
          <a:p>
            <a:r>
              <a:rPr lang="en-US" b="1" dirty="0"/>
              <a:t>Cover Slide Option #2 Headers Can Be on Multiple Lines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4344557"/>
            <a:ext cx="6502400" cy="4238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112306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NeueLT Com 55 Roman" panose="020B0604020202020204" pitchFamily="34" charset="0"/>
              </a:defRPr>
            </a:lvl1pPr>
          </a:lstStyle>
          <a:p>
            <a:fld id="{348EAB29-8E02-43FA-89B1-8C6BA1E3DBD1}" type="datetimeFigureOut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NeueLT Com 55 Roman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NeueLT Com 55 Roman" panose="020B0604020202020204" pitchFamily="34" charset="0"/>
              </a:defRPr>
            </a:lvl1pPr>
          </a:lstStyle>
          <a:p>
            <a:fld id="{CBFAC968-99DC-4A50-9679-463617D7C68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2844801"/>
            <a:ext cx="6502400" cy="962180"/>
          </a:xfrm>
          <a:prstGeom prst="rect">
            <a:avLst/>
          </a:prstGeom>
        </p:spPr>
        <p:txBody>
          <a:bodyPr anchor="b"/>
          <a:lstStyle>
            <a:lvl1pPr algn="ctr">
              <a:defRPr sz="3100" baseline="0"/>
            </a:lvl1pPr>
          </a:lstStyle>
          <a:p>
            <a:r>
              <a:rPr lang="en-US" b="1" dirty="0"/>
              <a:t>Cover Slide Option #2 Headers Can Be on Multiple Lines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4344557"/>
            <a:ext cx="6502400" cy="4238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746181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71364-DFC1-4F0B-9A8A-0F9F68E0181F}" type="datetimeFigureOut">
              <a:rPr lang="en-US" smtClean="0"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CFA3C-C3A8-4F28-AEF8-967102D824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826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38865" y="1042442"/>
            <a:ext cx="10204572" cy="104290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en-US" dirty="0"/>
              <a:t>Header Goes Here and Can Expand Across Slide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8865" y="2166364"/>
            <a:ext cx="10204572" cy="48369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Optional Subhead Goes Here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51565" y="2731079"/>
            <a:ext cx="10204572" cy="1586922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000" b="0" baseline="0">
                <a:solidFill>
                  <a:srgbClr val="6D6E71"/>
                </a:solidFill>
                <a:latin typeface="HelveticaNeueLT Com 55 Roman" panose="020B0604020202020204" pitchFamily="34" charset="0"/>
              </a:defRPr>
            </a:lvl1pPr>
            <a:lvl2pPr>
              <a:defRPr sz="2200">
                <a:solidFill>
                  <a:srgbClr val="6D6E71"/>
                </a:solidFill>
                <a:latin typeface="HelveticaNeueLT Com 55 Roman" panose="020B0604020202020204" pitchFamily="34" charset="0"/>
              </a:defRPr>
            </a:lvl2pPr>
            <a:lvl3pPr>
              <a:defRPr>
                <a:solidFill>
                  <a:srgbClr val="6D6E71"/>
                </a:solidFill>
              </a:defRPr>
            </a:lvl3pPr>
            <a:lvl4pPr>
              <a:defRPr>
                <a:solidFill>
                  <a:srgbClr val="6D6E71"/>
                </a:solidFill>
              </a:defRPr>
            </a:lvl4pPr>
            <a:lvl5pPr>
              <a:defRPr>
                <a:solidFill>
                  <a:srgbClr val="6D6E71"/>
                </a:solidFill>
              </a:defRPr>
            </a:lvl5pPr>
          </a:lstStyle>
          <a:p>
            <a:pPr lvl="0"/>
            <a:r>
              <a:rPr lang="en-US" dirty="0"/>
              <a:t>Body copy or text goes here. Always left-align body copy, text or bullets with headers.  Keep copy to a minimum; give elements room to breathe.  Focus on visuals to help tell your story.</a:t>
            </a:r>
          </a:p>
        </p:txBody>
      </p:sp>
    </p:spTree>
    <p:extLst>
      <p:ext uri="{BB962C8B-B14F-4D97-AF65-F5344CB8AC3E}">
        <p14:creationId xmlns:p14="http://schemas.microsoft.com/office/powerpoint/2010/main" val="24420352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38865" y="1042442"/>
            <a:ext cx="10204572" cy="104290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en-US" dirty="0"/>
              <a:t>Header Goes Here and Can Expand Across Slide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8865" y="2166364"/>
            <a:ext cx="10204572" cy="48369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Optional Subhead Goes Here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51565" y="2731079"/>
            <a:ext cx="10204572" cy="1586922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000" b="0" baseline="0">
                <a:solidFill>
                  <a:srgbClr val="6D6E71"/>
                </a:solidFill>
                <a:latin typeface="HelveticaNeueLT Com 55 Roman" panose="020B0604020202020204" pitchFamily="34" charset="0"/>
              </a:defRPr>
            </a:lvl1pPr>
            <a:lvl2pPr>
              <a:defRPr sz="2200">
                <a:solidFill>
                  <a:srgbClr val="6D6E71"/>
                </a:solidFill>
                <a:latin typeface="HelveticaNeueLT Com 55 Roman" panose="020B0604020202020204" pitchFamily="34" charset="0"/>
              </a:defRPr>
            </a:lvl2pPr>
            <a:lvl3pPr>
              <a:defRPr>
                <a:solidFill>
                  <a:srgbClr val="6D6E71"/>
                </a:solidFill>
              </a:defRPr>
            </a:lvl3pPr>
            <a:lvl4pPr>
              <a:defRPr>
                <a:solidFill>
                  <a:srgbClr val="6D6E71"/>
                </a:solidFill>
              </a:defRPr>
            </a:lvl4pPr>
            <a:lvl5pPr>
              <a:defRPr>
                <a:solidFill>
                  <a:srgbClr val="6D6E71"/>
                </a:solidFill>
              </a:defRPr>
            </a:lvl5pPr>
          </a:lstStyle>
          <a:p>
            <a:pPr lvl="0"/>
            <a:r>
              <a:rPr lang="en-US" dirty="0"/>
              <a:t>Body copy or text goes here. Always left-align body copy, text or bullets with headers.  Keep copy to a minimum; give elements room to breathe.  Focus on visuals to help tell your story.</a:t>
            </a:r>
          </a:p>
        </p:txBody>
      </p:sp>
    </p:spTree>
    <p:extLst>
      <p:ext uri="{BB962C8B-B14F-4D97-AF65-F5344CB8AC3E}">
        <p14:creationId xmlns:p14="http://schemas.microsoft.com/office/powerpoint/2010/main" val="120604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601562" y="1120146"/>
            <a:ext cx="5710338" cy="87598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600" b="1" baseline="0">
                <a:solidFill>
                  <a:srgbClr val="000000"/>
                </a:solidFill>
                <a:latin typeface="ITC Avant Garde Std Md" panose="020B0602020202020204" pitchFamily="34" charset="0"/>
              </a:defRPr>
            </a:lvl1pPr>
          </a:lstStyle>
          <a:p>
            <a:r>
              <a:rPr lang="en-US" dirty="0"/>
              <a:t>Header Goes Here &amp; Can Be Two Lines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01562" y="2177785"/>
            <a:ext cx="5710338" cy="71781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solidFill>
                  <a:srgbClr val="000000"/>
                </a:solidFill>
                <a:latin typeface="HelveticaNeueLT Com 55 Roman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Subhead: Blue/Green are preferable for headers but black is acceptable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1562" y="3288530"/>
            <a:ext cx="5710338" cy="2111499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 b="0" baseline="0">
                <a:solidFill>
                  <a:srgbClr val="6D6E71"/>
                </a:solidFill>
                <a:latin typeface="HelveticaNeueLT Com 55 Roman" panose="020B0604020202020204" pitchFamily="34" charset="0"/>
              </a:defRPr>
            </a:lvl1pPr>
            <a:lvl2pPr>
              <a:defRPr sz="2200">
                <a:solidFill>
                  <a:srgbClr val="6D6E71"/>
                </a:solidFill>
                <a:latin typeface="HelveticaNeueLT Com 55 Roman" panose="020B0604020202020204" pitchFamily="34" charset="0"/>
              </a:defRPr>
            </a:lvl2pPr>
            <a:lvl3pPr>
              <a:defRPr>
                <a:solidFill>
                  <a:srgbClr val="6D6E71"/>
                </a:solidFill>
              </a:defRPr>
            </a:lvl3pPr>
            <a:lvl4pPr>
              <a:defRPr>
                <a:solidFill>
                  <a:srgbClr val="6D6E71"/>
                </a:solidFill>
              </a:defRPr>
            </a:lvl4pPr>
            <a:lvl5pPr>
              <a:defRPr>
                <a:solidFill>
                  <a:srgbClr val="6D6E71"/>
                </a:solidFill>
              </a:defRPr>
            </a:lvl5pPr>
          </a:lstStyle>
          <a:p>
            <a:pPr lvl="0"/>
            <a:r>
              <a:rPr lang="en-US" dirty="0"/>
              <a:t>This is how a slide can look when images are placed to the right.  Body copy or text goes here.  Always left-align body copy, text or bullets with headers.  Keep copy to a minimum.  Focus on visuals to help tell your story.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53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3"/>
            <a:ext cx="10228384" cy="365125"/>
          </a:xfrm>
          <a:prstGeom prst="rect">
            <a:avLst/>
          </a:prstGeom>
        </p:spPr>
        <p:txBody>
          <a:bodyPr/>
          <a:lstStyle/>
          <a:p>
            <a:fld id="{4403AFA0-08CA-459F-8665-A355DA34C72B}" type="datetimeFigureOut">
              <a:rPr lang="en-US" smtClean="0"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3613046D-D10B-4B56-85B3-A5F1153EB44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1562" y="1120146"/>
            <a:ext cx="5710338" cy="87598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600" b="1" baseline="0">
                <a:solidFill>
                  <a:srgbClr val="000000"/>
                </a:solidFill>
                <a:latin typeface="ITC Avant Garde Std Md" panose="020B0602020202020204" pitchFamily="34" charset="0"/>
              </a:defRPr>
            </a:lvl1pPr>
          </a:lstStyle>
          <a:p>
            <a:r>
              <a:rPr lang="en-US" dirty="0"/>
              <a:t>Header Goes Here &amp; Can Be Two Lines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01562" y="2177785"/>
            <a:ext cx="5710338" cy="71781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solidFill>
                  <a:srgbClr val="000000"/>
                </a:solidFill>
                <a:latin typeface="HelveticaNeueLT Com 55 Roman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Subhead: Blue/Green are preferable for headers but black is acceptable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1562" y="3288530"/>
            <a:ext cx="5710338" cy="2111499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 b="0" baseline="0">
                <a:solidFill>
                  <a:srgbClr val="6D6E71"/>
                </a:solidFill>
                <a:latin typeface="HelveticaNeueLT Com 55 Roman" panose="020B0604020202020204" pitchFamily="34" charset="0"/>
              </a:defRPr>
            </a:lvl1pPr>
            <a:lvl2pPr>
              <a:defRPr sz="2200">
                <a:solidFill>
                  <a:srgbClr val="6D6E71"/>
                </a:solidFill>
                <a:latin typeface="HelveticaNeueLT Com 55 Roman" panose="020B0604020202020204" pitchFamily="34" charset="0"/>
              </a:defRPr>
            </a:lvl2pPr>
            <a:lvl3pPr>
              <a:defRPr>
                <a:solidFill>
                  <a:srgbClr val="6D6E71"/>
                </a:solidFill>
              </a:defRPr>
            </a:lvl3pPr>
            <a:lvl4pPr>
              <a:defRPr>
                <a:solidFill>
                  <a:srgbClr val="6D6E71"/>
                </a:solidFill>
              </a:defRPr>
            </a:lvl4pPr>
            <a:lvl5pPr>
              <a:defRPr>
                <a:solidFill>
                  <a:srgbClr val="6D6E71"/>
                </a:solidFill>
              </a:defRPr>
            </a:lvl5pPr>
          </a:lstStyle>
          <a:p>
            <a:pPr lvl="0"/>
            <a:r>
              <a:rPr lang="en-US" dirty="0"/>
              <a:t>This is how a slide can look when images are placed to the right.  Body copy or text goes here.  Always left-align body copy, text or bullets with headers.  Keep copy to a minimum.  Focus on visuals to help tell your story.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424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71364-DFC1-4F0B-9A8A-0F9F68E0181F}" type="datetimeFigureOut">
              <a:rPr lang="en-US" smtClean="0"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CFA3C-C3A8-4F28-AEF8-967102D824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14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94327" y="1040393"/>
            <a:ext cx="6543073" cy="57919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900" b="1" baseline="0">
                <a:solidFill>
                  <a:srgbClr val="085694"/>
                </a:solidFill>
                <a:latin typeface="ITC Avant Garde Std Md" panose="020B0602020202020204" pitchFamily="34" charset="0"/>
              </a:defRPr>
            </a:lvl1pPr>
          </a:lstStyle>
          <a:p>
            <a:r>
              <a:rPr lang="en-US" dirty="0"/>
              <a:t>Headers Can Go Across the Slide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628193" y="1863422"/>
            <a:ext cx="6509208" cy="246727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 b="0" baseline="0">
                <a:solidFill>
                  <a:srgbClr val="6D6E71"/>
                </a:solidFill>
                <a:latin typeface="HelveticaNeueLT Com 55 Roman" panose="020B0604020202020204" pitchFamily="34" charset="0"/>
              </a:defRPr>
            </a:lvl1pPr>
            <a:lvl2pPr>
              <a:defRPr sz="2200">
                <a:solidFill>
                  <a:srgbClr val="6D6E71"/>
                </a:solidFill>
                <a:latin typeface="HelveticaNeueLT Com 55 Roman" panose="020B0604020202020204" pitchFamily="34" charset="0"/>
              </a:defRPr>
            </a:lvl2pPr>
            <a:lvl3pPr>
              <a:defRPr>
                <a:solidFill>
                  <a:srgbClr val="6D6E71"/>
                </a:solidFill>
              </a:defRPr>
            </a:lvl3pPr>
            <a:lvl4pPr>
              <a:defRPr>
                <a:solidFill>
                  <a:srgbClr val="6D6E71"/>
                </a:solidFill>
              </a:defRPr>
            </a:lvl4pPr>
            <a:lvl5pPr>
              <a:defRPr>
                <a:solidFill>
                  <a:srgbClr val="6D6E71"/>
                </a:solidFill>
              </a:defRPr>
            </a:lvl5pPr>
          </a:lstStyle>
          <a:p>
            <a:pPr lvl="0"/>
            <a:r>
              <a:rPr lang="en-US" dirty="0"/>
              <a:t>Body copy or text goes here. This is how a slide can look when images are placed to the right. Use bold or italics to emphasize a point. Always left-align body copy, text or bullets with headers.  Keep copy to a minimum. Focus on visuals to help tell your story. Align right side of images with the edge of the blue bar at the top.</a:t>
            </a:r>
          </a:p>
        </p:txBody>
      </p:sp>
    </p:spTree>
    <p:extLst>
      <p:ext uri="{BB962C8B-B14F-4D97-AF65-F5344CB8AC3E}">
        <p14:creationId xmlns:p14="http://schemas.microsoft.com/office/powerpoint/2010/main" val="79626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594327" y="1040393"/>
            <a:ext cx="6543073" cy="57919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900" b="1" baseline="0">
                <a:solidFill>
                  <a:srgbClr val="085694"/>
                </a:solidFill>
                <a:latin typeface="ITC Avant Garde Std Md" panose="020B0602020202020204" pitchFamily="34" charset="0"/>
              </a:defRPr>
            </a:lvl1pPr>
          </a:lstStyle>
          <a:p>
            <a:r>
              <a:rPr lang="en-US" dirty="0"/>
              <a:t>Headers Can Go Across the Slide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628193" y="1863422"/>
            <a:ext cx="6509208" cy="246727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 b="0" baseline="0">
                <a:solidFill>
                  <a:srgbClr val="6D6E71"/>
                </a:solidFill>
                <a:latin typeface="HelveticaNeueLT Com 55 Roman" panose="020B0604020202020204" pitchFamily="34" charset="0"/>
              </a:defRPr>
            </a:lvl1pPr>
            <a:lvl2pPr>
              <a:defRPr sz="2200">
                <a:solidFill>
                  <a:srgbClr val="6D6E71"/>
                </a:solidFill>
                <a:latin typeface="HelveticaNeueLT Com 55 Roman" panose="020B0604020202020204" pitchFamily="34" charset="0"/>
              </a:defRPr>
            </a:lvl2pPr>
            <a:lvl3pPr>
              <a:defRPr>
                <a:solidFill>
                  <a:srgbClr val="6D6E71"/>
                </a:solidFill>
              </a:defRPr>
            </a:lvl3pPr>
            <a:lvl4pPr>
              <a:defRPr>
                <a:solidFill>
                  <a:srgbClr val="6D6E71"/>
                </a:solidFill>
              </a:defRPr>
            </a:lvl4pPr>
            <a:lvl5pPr>
              <a:defRPr>
                <a:solidFill>
                  <a:srgbClr val="6D6E71"/>
                </a:solidFill>
              </a:defRPr>
            </a:lvl5pPr>
          </a:lstStyle>
          <a:p>
            <a:pPr lvl="0"/>
            <a:r>
              <a:rPr lang="en-US" dirty="0"/>
              <a:t>Body copy or text goes here. This is how a slide can look when images are placed to the right. Use bold or italics to emphasize a point. Always left-align body copy, text or bullets with headers.  Keep copy to a minimum. Focus on visuals to help tell your story. Align right side of images with the edge of the blue bar at the top.</a:t>
            </a:r>
          </a:p>
        </p:txBody>
      </p:sp>
    </p:spTree>
    <p:extLst>
      <p:ext uri="{BB962C8B-B14F-4D97-AF65-F5344CB8AC3E}">
        <p14:creationId xmlns:p14="http://schemas.microsoft.com/office/powerpoint/2010/main" val="1598532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 userDrawn="1"/>
        </p:nvSpPr>
        <p:spPr>
          <a:xfrm>
            <a:off x="3962401" y="228598"/>
            <a:ext cx="7924801" cy="228600"/>
          </a:xfrm>
          <a:custGeom>
            <a:avLst/>
            <a:gdLst/>
            <a:ahLst/>
            <a:cxnLst/>
            <a:rect l="l" t="t" r="r" b="b"/>
            <a:pathLst>
              <a:path w="961389" h="228600">
                <a:moveTo>
                  <a:pt x="0" y="228600"/>
                </a:moveTo>
                <a:lnTo>
                  <a:pt x="960983" y="228600"/>
                </a:lnTo>
                <a:lnTo>
                  <a:pt x="960983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035594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8" name="object 8"/>
          <p:cNvSpPr/>
          <p:nvPr userDrawn="1"/>
        </p:nvSpPr>
        <p:spPr>
          <a:xfrm>
            <a:off x="304800" y="228598"/>
            <a:ext cx="3556000" cy="228600"/>
          </a:xfrm>
          <a:custGeom>
            <a:avLst/>
            <a:gdLst/>
            <a:ahLst/>
            <a:cxnLst/>
            <a:rect l="l" t="t" r="r" b="b"/>
            <a:pathLst>
              <a:path w="2898140" h="228600">
                <a:moveTo>
                  <a:pt x="0" y="228600"/>
                </a:moveTo>
                <a:lnTo>
                  <a:pt x="2897784" y="228600"/>
                </a:lnTo>
                <a:lnTo>
                  <a:pt x="2897784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12784B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81657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5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rgbClr val="085694"/>
          </a:solidFill>
          <a:latin typeface="ITC Avant Garde Std Md" panose="020B0602020202020204" pitchFamily="34" charset="0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b="1" kern="1200">
          <a:solidFill>
            <a:srgbClr val="1C6F47"/>
          </a:solidFill>
          <a:latin typeface="HelveticaNeueLT Com 55 Roman" panose="020B0604020202020204" pitchFamily="34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 userDrawn="1"/>
        </p:nvSpPr>
        <p:spPr>
          <a:xfrm>
            <a:off x="4155739" y="228600"/>
            <a:ext cx="7731463" cy="234888"/>
          </a:xfrm>
          <a:custGeom>
            <a:avLst/>
            <a:gdLst/>
            <a:ahLst/>
            <a:cxnLst/>
            <a:rect l="l" t="t" r="r" b="b"/>
            <a:pathLst>
              <a:path w="961389" h="228600">
                <a:moveTo>
                  <a:pt x="0" y="228600"/>
                </a:moveTo>
                <a:lnTo>
                  <a:pt x="960983" y="228600"/>
                </a:lnTo>
                <a:lnTo>
                  <a:pt x="960983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035594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8" name="object 8"/>
          <p:cNvSpPr/>
          <p:nvPr userDrawn="1"/>
        </p:nvSpPr>
        <p:spPr>
          <a:xfrm>
            <a:off x="1536700" y="234888"/>
            <a:ext cx="2527300" cy="228600"/>
          </a:xfrm>
          <a:custGeom>
            <a:avLst/>
            <a:gdLst/>
            <a:ahLst/>
            <a:cxnLst/>
            <a:rect l="l" t="t" r="r" b="b"/>
            <a:pathLst>
              <a:path w="2898140" h="228600">
                <a:moveTo>
                  <a:pt x="0" y="228600"/>
                </a:moveTo>
                <a:lnTo>
                  <a:pt x="2897784" y="228600"/>
                </a:lnTo>
                <a:lnTo>
                  <a:pt x="2897784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12784B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31" y="156478"/>
            <a:ext cx="1295400" cy="61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08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rgbClr val="085694"/>
          </a:solidFill>
          <a:latin typeface="ITC Avant Garde Std Md" panose="020B0602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200" b="1" kern="1200">
          <a:solidFill>
            <a:srgbClr val="1C6F47"/>
          </a:solidFill>
          <a:latin typeface="HelveticaNeueLT Com 55 Roman" panose="020B0604020202020204" pitchFamily="34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"/>
          <p:cNvSpPr/>
          <p:nvPr userDrawn="1"/>
        </p:nvSpPr>
        <p:spPr>
          <a:xfrm>
            <a:off x="4155739" y="228600"/>
            <a:ext cx="7731463" cy="234888"/>
          </a:xfrm>
          <a:custGeom>
            <a:avLst/>
            <a:gdLst/>
            <a:ahLst/>
            <a:cxnLst/>
            <a:rect l="l" t="t" r="r" b="b"/>
            <a:pathLst>
              <a:path w="961389" h="228600">
                <a:moveTo>
                  <a:pt x="0" y="228600"/>
                </a:moveTo>
                <a:lnTo>
                  <a:pt x="960983" y="228600"/>
                </a:lnTo>
                <a:lnTo>
                  <a:pt x="960983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035594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6" name="object 8"/>
          <p:cNvSpPr/>
          <p:nvPr userDrawn="1"/>
        </p:nvSpPr>
        <p:spPr>
          <a:xfrm>
            <a:off x="1536700" y="234888"/>
            <a:ext cx="2527300" cy="228600"/>
          </a:xfrm>
          <a:custGeom>
            <a:avLst/>
            <a:gdLst/>
            <a:ahLst/>
            <a:cxnLst/>
            <a:rect l="l" t="t" r="r" b="b"/>
            <a:pathLst>
              <a:path w="2898140" h="228600">
                <a:moveTo>
                  <a:pt x="0" y="228600"/>
                </a:moveTo>
                <a:lnTo>
                  <a:pt x="2897784" y="228600"/>
                </a:lnTo>
                <a:lnTo>
                  <a:pt x="2897784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12784B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31" y="156478"/>
            <a:ext cx="1295400" cy="61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667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8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"/>
          <p:cNvSpPr/>
          <p:nvPr userDrawn="1"/>
        </p:nvSpPr>
        <p:spPr>
          <a:xfrm>
            <a:off x="4155739" y="228600"/>
            <a:ext cx="7731463" cy="234888"/>
          </a:xfrm>
          <a:custGeom>
            <a:avLst/>
            <a:gdLst/>
            <a:ahLst/>
            <a:cxnLst/>
            <a:rect l="l" t="t" r="r" b="b"/>
            <a:pathLst>
              <a:path w="961389" h="228600">
                <a:moveTo>
                  <a:pt x="0" y="228600"/>
                </a:moveTo>
                <a:lnTo>
                  <a:pt x="960983" y="228600"/>
                </a:lnTo>
                <a:lnTo>
                  <a:pt x="960983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035594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6" name="object 8"/>
          <p:cNvSpPr/>
          <p:nvPr userDrawn="1"/>
        </p:nvSpPr>
        <p:spPr>
          <a:xfrm>
            <a:off x="1536700" y="234888"/>
            <a:ext cx="2527300" cy="228600"/>
          </a:xfrm>
          <a:custGeom>
            <a:avLst/>
            <a:gdLst/>
            <a:ahLst/>
            <a:cxnLst/>
            <a:rect l="l" t="t" r="r" b="b"/>
            <a:pathLst>
              <a:path w="2898140" h="228600">
                <a:moveTo>
                  <a:pt x="0" y="228600"/>
                </a:moveTo>
                <a:lnTo>
                  <a:pt x="2897784" y="228600"/>
                </a:lnTo>
                <a:lnTo>
                  <a:pt x="2897784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12784B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31" y="156478"/>
            <a:ext cx="1295400" cy="61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17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aheath@dot.ga.gov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3152775" y="3125511"/>
            <a:ext cx="6502400" cy="962180"/>
          </a:xfrm>
        </p:spPr>
        <p:txBody>
          <a:bodyPr/>
          <a:lstStyle/>
          <a:p>
            <a:r>
              <a:rPr lang="en-US" dirty="0"/>
              <a:t>Presentation to Senate Study Committee on Evaluating E-scooter and other Innovative Mobility Options for Georgians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358" y="948058"/>
            <a:ext cx="3209233" cy="111360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8500" y="4288456"/>
            <a:ext cx="6502400" cy="423862"/>
          </a:xfrm>
        </p:spPr>
        <p:txBody>
          <a:bodyPr/>
          <a:lstStyle/>
          <a:p>
            <a:r>
              <a:rPr lang="en-US" dirty="0"/>
              <a:t>Andrew J. Heath, P.E. </a:t>
            </a:r>
          </a:p>
          <a:p>
            <a:r>
              <a:rPr lang="en-US" dirty="0"/>
              <a:t>State Traffic Engineer</a:t>
            </a:r>
          </a:p>
          <a:p>
            <a:r>
              <a:rPr lang="en-US" dirty="0"/>
              <a:t>November 4</a:t>
            </a:r>
            <a:r>
              <a:rPr lang="en-US" baseline="30000" dirty="0"/>
              <a:t>th</a:t>
            </a:r>
            <a:r>
              <a:rPr lang="en-US" dirty="0"/>
              <a:t>, 2019</a:t>
            </a:r>
          </a:p>
        </p:txBody>
      </p:sp>
    </p:spTree>
    <p:extLst>
      <p:ext uri="{BB962C8B-B14F-4D97-AF65-F5344CB8AC3E}">
        <p14:creationId xmlns:p14="http://schemas.microsoft.com/office/powerpoint/2010/main" val="64282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 txBox="1">
            <a:spLocks/>
          </p:cNvSpPr>
          <p:nvPr/>
        </p:nvSpPr>
        <p:spPr>
          <a:xfrm>
            <a:off x="227391" y="1021125"/>
            <a:ext cx="7371272" cy="656989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Addressing Last Mile Connectivity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561686-3730-498A-BDE1-72C23C346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003" y="2250085"/>
            <a:ext cx="6815181" cy="41674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18E1FD-42DF-4D9C-BBD6-3368B72297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186"/>
          <a:stretch/>
        </p:blipFill>
        <p:spPr>
          <a:xfrm>
            <a:off x="6096000" y="2535310"/>
            <a:ext cx="5802658" cy="338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905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 txBox="1">
            <a:spLocks/>
          </p:cNvSpPr>
          <p:nvPr/>
        </p:nvSpPr>
        <p:spPr>
          <a:xfrm>
            <a:off x="227391" y="1021125"/>
            <a:ext cx="7371272" cy="656989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Pedestrian &amp; Bicyclist Safety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BC5639-2FCE-4840-9B28-C69217BFE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524" y="1776579"/>
            <a:ext cx="7780952" cy="46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383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 txBox="1">
            <a:spLocks/>
          </p:cNvSpPr>
          <p:nvPr/>
        </p:nvSpPr>
        <p:spPr>
          <a:xfrm>
            <a:off x="210613" y="903679"/>
            <a:ext cx="7371272" cy="656989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Micro Mobility &amp; Vulnerable Users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Commonality in Safety Trends/Concerns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D100FE-CD86-4BEC-AC2A-33872BA050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41" t="39388" r="17500" b="21346"/>
          <a:stretch/>
        </p:blipFill>
        <p:spPr>
          <a:xfrm>
            <a:off x="1275126" y="2407640"/>
            <a:ext cx="9780934" cy="337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14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 txBox="1">
            <a:spLocks/>
          </p:cNvSpPr>
          <p:nvPr/>
        </p:nvSpPr>
        <p:spPr>
          <a:xfrm>
            <a:off x="210613" y="903679"/>
            <a:ext cx="7371272" cy="656989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GDOT Tools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Pedestrian &amp; Bike Safety Action Plans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127792-760E-4E9C-B26E-1DD8612020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364" t="13177" r="31969" b="14747"/>
          <a:stretch/>
        </p:blipFill>
        <p:spPr>
          <a:xfrm>
            <a:off x="1921772" y="1915061"/>
            <a:ext cx="3675791" cy="470607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127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2538D0-3741-42F2-88BB-DAE41177FA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580" t="14445" r="32032" b="14819"/>
          <a:stretch/>
        </p:blipFill>
        <p:spPr>
          <a:xfrm>
            <a:off x="6165813" y="1915061"/>
            <a:ext cx="3712473" cy="470607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60336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 txBox="1">
            <a:spLocks/>
          </p:cNvSpPr>
          <p:nvPr/>
        </p:nvSpPr>
        <p:spPr>
          <a:xfrm>
            <a:off x="210613" y="903679"/>
            <a:ext cx="7371272" cy="656989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GDOT Tools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Pedestrian Streetscape Guide &amp; Complete Streets Policy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F94952-3B7F-443B-8498-8DB922C1F5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03" t="16340" r="36641" b="20972"/>
          <a:stretch/>
        </p:blipFill>
        <p:spPr>
          <a:xfrm>
            <a:off x="3352800" y="2096697"/>
            <a:ext cx="3457575" cy="4408407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E92077-51DD-42A3-83A7-B7AFA3B700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656" t="20972" r="34063" b="7638"/>
          <a:stretch/>
        </p:blipFill>
        <p:spPr>
          <a:xfrm>
            <a:off x="7581885" y="2057465"/>
            <a:ext cx="3686175" cy="444763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72640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 txBox="1">
            <a:spLocks/>
          </p:cNvSpPr>
          <p:nvPr/>
        </p:nvSpPr>
        <p:spPr>
          <a:xfrm>
            <a:off x="210613" y="903679"/>
            <a:ext cx="7371272" cy="656989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Working in Partnership with Locals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City of Atlanta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707C05-4620-458A-B06A-D9BDECF3F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525" y="1711590"/>
            <a:ext cx="3977636" cy="50314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666C2C-B917-4D59-B1F3-7D100B2A60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874" t="14166" r="25469" b="14167"/>
          <a:stretch/>
        </p:blipFill>
        <p:spPr>
          <a:xfrm>
            <a:off x="2055798" y="2000250"/>
            <a:ext cx="4735511" cy="447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017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 txBox="1">
            <a:spLocks/>
          </p:cNvSpPr>
          <p:nvPr/>
        </p:nvSpPr>
        <p:spPr>
          <a:xfrm>
            <a:off x="210613" y="903679"/>
            <a:ext cx="7371272" cy="656989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Questions &amp; Challenges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Encourage Deployment and Provide a Safe Environment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How to apply right tools in the toolbox (Infrastructure)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Coordination with Local Governments on ordinance specifics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Education, Enforcement, Engineering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Defining the Technology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Crash Reports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Data Collection/Usage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Enable technology to fit into transportation network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Pace of Change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57557B-9AE6-4559-A484-25B9629E9B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281" t="13177" r="34141" b="13177"/>
          <a:stretch/>
        </p:blipFill>
        <p:spPr>
          <a:xfrm>
            <a:off x="7696200" y="1232173"/>
            <a:ext cx="3362325" cy="505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696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 txBox="1">
            <a:spLocks/>
          </p:cNvSpPr>
          <p:nvPr/>
        </p:nvSpPr>
        <p:spPr>
          <a:xfrm>
            <a:off x="2525188" y="1227529"/>
            <a:ext cx="7371272" cy="656989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Questions?</a:t>
            </a:r>
          </a:p>
          <a:p>
            <a:pPr algn="ctr"/>
            <a:endParaRPr lang="en-US" sz="3200" b="1" dirty="0">
              <a:solidFill>
                <a:srgbClr val="085694"/>
              </a:solidFill>
              <a:latin typeface="ITC Avant Garde Std Md" panose="020B0602020202020204" pitchFamily="34" charset="0"/>
            </a:endParaRPr>
          </a:p>
          <a:p>
            <a:pPr algn="ctr"/>
            <a:endParaRPr lang="en-US" sz="3200" b="1" dirty="0">
              <a:solidFill>
                <a:srgbClr val="085694"/>
              </a:solidFill>
              <a:latin typeface="ITC Avant Garde Std Md" panose="020B0602020202020204" pitchFamily="34" charset="0"/>
            </a:endParaRPr>
          </a:p>
          <a:p>
            <a:pPr algn="ctr"/>
            <a:r>
              <a:rPr lang="en-US" sz="3200" b="1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Andrew J. Heath, P.E.</a:t>
            </a:r>
          </a:p>
          <a:p>
            <a:pPr algn="ctr"/>
            <a:r>
              <a:rPr lang="en-US" sz="3200" b="1" dirty="0">
                <a:solidFill>
                  <a:srgbClr val="085694"/>
                </a:solidFill>
                <a:latin typeface="ITC Avant Garde Std Md" panose="020B0602020202020204" pitchFamily="34" charset="0"/>
                <a:hlinkClick r:id="rId3"/>
              </a:rPr>
              <a:t>aheath@dot.ga.gov</a:t>
            </a:r>
            <a:endParaRPr lang="en-US" sz="3200" b="1" dirty="0">
              <a:solidFill>
                <a:srgbClr val="085694"/>
              </a:solidFill>
              <a:latin typeface="ITC Avant Garde Std Md" panose="020B0602020202020204" pitchFamily="34" charset="0"/>
            </a:endParaRPr>
          </a:p>
          <a:p>
            <a:pPr algn="ctr"/>
            <a:r>
              <a:rPr lang="en-US" sz="3200" b="1" dirty="0">
                <a:solidFill>
                  <a:srgbClr val="085694"/>
                </a:solidFill>
                <a:latin typeface="ITC Avant Garde Std Md" panose="020B0602020202020204" pitchFamily="34" charset="0"/>
              </a:rPr>
              <a:t>404-635-2828</a:t>
            </a:r>
          </a:p>
          <a:p>
            <a:endParaRPr lang="en-US" sz="3200" b="1" dirty="0">
              <a:solidFill>
                <a:srgbClr val="085694"/>
              </a:solidFill>
              <a:latin typeface="ITC Avant Garde Std Md" panose="020B0602020202020204" pitchFamily="34" charset="0"/>
            </a:endParaRPr>
          </a:p>
          <a:p>
            <a:pPr algn="ctr"/>
            <a:endParaRPr lang="en-US" sz="3200" b="1" dirty="0">
              <a:solidFill>
                <a:srgbClr val="085694"/>
              </a:solidFill>
              <a:latin typeface="ITC Avant Garde Std Md" panose="020B06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973130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 Option #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DOT PowerPoint Template - RonBattle - Widescreen July 3.potx" id="{4EA776AA-9CE8-4B6A-B344-B8F3FDB0C33E}" vid="{1F156BCA-6435-4E32-AE4C-414C68B2075F}"/>
    </a:ext>
  </a:extLst>
</a:theme>
</file>

<file path=ppt/theme/theme2.xml><?xml version="1.0" encoding="utf-8"?>
<a:theme xmlns:a="http://schemas.openxmlformats.org/drawingml/2006/main" name="Three Horizontal Photos at Bottom Layou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DOT PowerPoint Template - RonBattle - Widescreen July 3.potx" id="{4EA776AA-9CE8-4B6A-B344-B8F3FDB0C33E}" vid="{E8DBE90D-FFE0-4102-ACEC-1FFCE26E6D4E}"/>
    </a:ext>
  </a:extLst>
</a:theme>
</file>

<file path=ppt/theme/theme3.xml><?xml version="1.0" encoding="utf-8"?>
<a:theme xmlns:a="http://schemas.openxmlformats.org/drawingml/2006/main" name="One Vertical Photo on Right Layou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DOT PowerPoint Template - RonBattle - Widescreen July 3.potx" id="{4EA776AA-9CE8-4B6A-B344-B8F3FDB0C33E}" vid="{CF73C49C-F03F-463F-B302-3B4D7977800E}"/>
    </a:ext>
  </a:extLst>
</a:theme>
</file>

<file path=ppt/theme/theme4.xml><?xml version="1.0" encoding="utf-8"?>
<a:theme xmlns:a="http://schemas.openxmlformats.org/drawingml/2006/main" name="Two Horizontal Photos on Right  Layou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DOT PowerPoint Template - RonBattle - Widescreen July 3.potx" id="{4EA776AA-9CE8-4B6A-B344-B8F3FDB0C33E}" vid="{EB6A9C0D-BF37-4D13-ACDD-AF6A12993D91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A425A2F-BAA1-4BEB-A88B-9E7CAA940DEC}"/>
</file>

<file path=customXml/itemProps2.xml><?xml version="1.0" encoding="utf-8"?>
<ds:datastoreItem xmlns:ds="http://schemas.openxmlformats.org/officeDocument/2006/customXml" ds:itemID="{E49EA3DB-3A77-4778-AF09-97CC7FCC958B}"/>
</file>

<file path=customXml/itemProps3.xml><?xml version="1.0" encoding="utf-8"?>
<ds:datastoreItem xmlns:ds="http://schemas.openxmlformats.org/officeDocument/2006/customXml" ds:itemID="{09D3D229-EF36-4A1E-9E54-647D975B9364}"/>
</file>

<file path=docProps/app.xml><?xml version="1.0" encoding="utf-8"?>
<Properties xmlns="http://schemas.openxmlformats.org/officeDocument/2006/extended-properties" xmlns:vt="http://schemas.openxmlformats.org/officeDocument/2006/docPropsVTypes">
  <Template>GDOT PowerPoint Template - Widescreen Size</Template>
  <TotalTime>3691</TotalTime>
  <Words>250</Words>
  <Application>Microsoft Office PowerPoint</Application>
  <PresentationFormat>Widescreen</PresentationFormat>
  <Paragraphs>54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HelveticaNeueLT Com 55 Roman</vt:lpstr>
      <vt:lpstr>ITC Avant Garde Std Md</vt:lpstr>
      <vt:lpstr>Title Slide Option #2</vt:lpstr>
      <vt:lpstr>Three Horizontal Photos at Bottom Layout</vt:lpstr>
      <vt:lpstr>One Vertical Photo on Right Layout</vt:lpstr>
      <vt:lpstr>Two Horizontal Photos on Right  Layout</vt:lpstr>
      <vt:lpstr>Presentation to Senate Study Committee on Evaluating E-scooter and other Innovative Mobility Options for Georgians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RTOP Connected Vehicle Deployment Plan</dc:title>
  <dc:creator>Davis, Alan</dc:creator>
  <cp:lastModifiedBy>Heath, Andrew</cp:lastModifiedBy>
  <cp:revision>80</cp:revision>
  <cp:lastPrinted>2018-07-03T12:41:58Z</cp:lastPrinted>
  <dcterms:created xsi:type="dcterms:W3CDTF">2018-09-07T12:21:12Z</dcterms:created>
  <dcterms:modified xsi:type="dcterms:W3CDTF">2019-10-31T14:23:28Z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