
<file path=[Content_Types].xml><?xml version="1.0" encoding="utf-8"?>
<Types xmlns="http://schemas.openxmlformats.org/package/2006/content-types">
  <Default Extension="svg" ContentType="image/svg+xml"/>
  <Override PartName="/ppt/slides/slide6.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charts/colors6.xml" ContentType="application/vnd.ms-office.chartcolorstyl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olors4.xml" ContentType="application/vnd.ms-office.chartcolorstyle+xml"/>
  <Default Extension="xml" ContentType="application/xml"/>
  <Override PartName="/ppt/slides/slide14.xml" ContentType="application/vnd.openxmlformats-officedocument.presentationml.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style3.xml" ContentType="application/vnd.ms-office.chartstyl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charts/style1.xml" ContentType="application/vnd.ms-office.chartstyl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charts/colors5.xml" ContentType="application/vnd.ms-office.chartcolor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charts/colors3.xml" ContentType="application/vnd.ms-office.chartcolorstyl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charts/colors1.xml" ContentType="application/vnd.ms-office.chartcolorstyle+xml"/>
  <Default Extension="tiff" ContentType="image/tiff"/>
  <Default Extension="tif" ContentType="image/tif"/>
  <Override PartName="/ppt/slideLayouts/slideLayout10.xml" ContentType="application/vnd.openxmlformats-officedocument.presentationml.slideLayout+xml"/>
  <Override PartName="/ppt/charts/chart6.xml" ContentType="application/vnd.openxmlformats-officedocument.drawingml.chart+xml"/>
  <Override PartName="/ppt/charts/chart4.xml" ContentType="application/vnd.openxmlformats-officedocument.drawingml.chart+xml"/>
  <Override PartName="/ppt/charts/style6.xml" ContentType="application/vnd.ms-office.chartstyle+xml"/>
  <Default Extension="jpg" ContentType="image/jpeg"/>
  <Override PartName="/ppt/slides/slide8.xml" ContentType="application/vnd.openxmlformats-officedocument.presentationml.slide+xml"/>
  <Override PartName="/ppt/charts/chart2.xml" ContentType="application/vnd.openxmlformats-officedocument.drawingml.chart+xml"/>
  <Override PartName="/ppt/charts/style4.xml" ContentType="application/vnd.ms-office.chart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9" r:id="rId5"/>
    <p:sldId id="261" r:id="rId6"/>
    <p:sldId id="268" r:id="rId7"/>
    <p:sldId id="262" r:id="rId8"/>
    <p:sldId id="263" r:id="rId9"/>
    <p:sldId id="264" r:id="rId10"/>
    <p:sldId id="271" r:id="rId11"/>
    <p:sldId id="270"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7" d="100"/>
          <a:sy n="57" d="100"/>
        </p:scale>
        <p:origin x="6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ohn%20Tures\Documents\Summer%20and%20Fall%202019\POLS%203300%20Research%20Methods%20Fall%202019\POLS%203300%20RM%20NonViolent%20Felony%20Offenders%20Dataset%20Fall%202019%20Class%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Summer%20and%20Fall%202019\POLS%203300%20Research%20Methods%20Fall%202019\POLS%203300%20RM%20NonViolent%20Felony%20Offenders%20Dataset%20Fall%202019%20Class%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E:\Summer%20and%20Fall%202019\POLS%203300%20Research%20Methods%20Fall%202019\POLS%203300%20RM%20NonViolent%20Felony%20Offenders%20Dataset%20Fall%202019%20Class%20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E:\Summer%20and%20Fall%202019\POLS%203300%20Research%20Methods%20Fall%202019\POLS%203300%20RM%20NonViolent%20Felony%20Offenders%20Dataset%20Fall%202019%20Class%20Dat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E:\Summer%20and%20Fall%202019\POLS%203300%20Research%20Methods%20Fall%202019\POLS%203300%20RM%20NonViolent%20Felony%20Offenders%20Dataset%20Fall%202019%20Class%20Data.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Voter Disenfranchisment Laws: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Sheet1!$B$2:$C$4</c:f>
              <c:multiLvlStrCache>
                <c:ptCount val="3"/>
                <c:lvl>
                  <c:pt idx="0">
                    <c:v>3 Countries</c:v>
                  </c:pt>
                  <c:pt idx="1">
                    <c:v>4 Countries</c:v>
                  </c:pt>
                  <c:pt idx="2">
                    <c:v>12 Countries </c:v>
                  </c:pt>
                </c:lvl>
                <c:lvl>
                  <c:pt idx="0">
                    <c:v>Group 1</c:v>
                  </c:pt>
                  <c:pt idx="1">
                    <c:v>Group 2</c:v>
                  </c:pt>
                  <c:pt idx="2">
                    <c:v>Group 3</c:v>
                  </c:pt>
                </c:lvl>
              </c:multiLvlStrCache>
            </c:multiLvlStrRef>
          </c:cat>
          <c:val>
            <c:numRef>
              <c:f>Sheet1!$D$2:$D$4</c:f>
              <c:numCache>
                <c:formatCode>0.00%</c:formatCode>
                <c:ptCount val="3"/>
                <c:pt idx="0">
                  <c:v>0.158</c:v>
                </c:pt>
                <c:pt idx="1">
                  <c:v>0.21099999999999999</c:v>
                </c:pt>
                <c:pt idx="2">
                  <c:v>0.63200000000000001</c:v>
                </c:pt>
              </c:numCache>
            </c:numRef>
          </c:val>
          <c:extLst>
            <c:ext xmlns:c16="http://schemas.microsoft.com/office/drawing/2014/chart" uri="{C3380CC4-5D6E-409C-BE32-E72D297353CC}">
              <c16:uniqueId val="{00000000-2780-409F-BB81-66BD7E38155E}"/>
            </c:ext>
          </c:extLst>
        </c:ser>
        <c:dLbls>
          <c:dLblPos val="outEnd"/>
          <c:showLegendKey val="0"/>
          <c:showVal val="1"/>
          <c:showCatName val="0"/>
          <c:showSerName val="0"/>
          <c:showPercent val="0"/>
          <c:showBubbleSize val="0"/>
        </c:dLbls>
        <c:gapWidth val="219"/>
        <c:overlap val="-27"/>
        <c:axId val="242813976"/>
        <c:axId val="242814368"/>
      </c:barChart>
      <c:catAx>
        <c:axId val="24281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2814368"/>
        <c:crosses val="autoZero"/>
        <c:auto val="1"/>
        <c:lblAlgn val="ctr"/>
        <c:lblOffset val="100"/>
        <c:noMultiLvlLbl val="0"/>
      </c:catAx>
      <c:valAx>
        <c:axId val="2428143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2813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USA States And Ex-Felon Voting Rights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Dataset!$B$57:$B$61</c:f>
              <c:strCache>
                <c:ptCount val="5"/>
                <c:pt idx="0">
                  <c:v>No Felony Offender Voting Rights</c:v>
                </c:pt>
                <c:pt idx="1">
                  <c:v>Post-Sentence Waiting Period or Application Required</c:v>
                </c:pt>
                <c:pt idx="2">
                  <c:v>Voting Rights Restored After Parole and/or Probation</c:v>
                </c:pt>
                <c:pt idx="3">
                  <c:v>Voting Rights Only Lost During Incarceration</c:v>
                </c:pt>
                <c:pt idx="4">
                  <c:v>Voting Rights Never Lost</c:v>
                </c:pt>
              </c:strCache>
            </c:strRef>
          </c:cat>
          <c:val>
            <c:numRef>
              <c:f>Dataset!$C$57:$C$61</c:f>
              <c:numCache>
                <c:formatCode>General</c:formatCode>
                <c:ptCount val="5"/>
                <c:pt idx="0">
                  <c:v>0</c:v>
                </c:pt>
                <c:pt idx="1">
                  <c:v>12</c:v>
                </c:pt>
                <c:pt idx="2">
                  <c:v>22</c:v>
                </c:pt>
                <c:pt idx="3">
                  <c:v>15</c:v>
                </c:pt>
                <c:pt idx="4">
                  <c:v>2</c:v>
                </c:pt>
              </c:numCache>
            </c:numRef>
          </c:val>
          <c:extLst>
            <c:ext xmlns:c16="http://schemas.microsoft.com/office/drawing/2014/chart" uri="{C3380CC4-5D6E-409C-BE32-E72D297353CC}">
              <c16:uniqueId val="{00000000-9568-4FA6-8F8F-62561C864588}"/>
            </c:ext>
          </c:extLst>
        </c:ser>
        <c:dLbls>
          <c:showLegendKey val="0"/>
          <c:showVal val="0"/>
          <c:showCatName val="0"/>
          <c:showSerName val="0"/>
          <c:showPercent val="0"/>
          <c:showBubbleSize val="0"/>
        </c:dLbls>
        <c:gapWidth val="182"/>
        <c:axId val="1432844976"/>
        <c:axId val="1340946112"/>
      </c:barChart>
      <c:catAx>
        <c:axId val="1432844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0946112"/>
        <c:crosses val="autoZero"/>
        <c:auto val="1"/>
        <c:lblAlgn val="ctr"/>
        <c:lblOffset val="100"/>
        <c:noMultiLvlLbl val="0"/>
      </c:catAx>
      <c:valAx>
        <c:axId val="1340946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284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 Supporting Restoring Ex-Felon Voting Rights </a:t>
            </a:r>
          </a:p>
          <a:p>
            <a:pPr>
              <a:defRPr/>
            </a:pPr>
            <a:r>
              <a:rPr lang="en-US"/>
              <a:t>(St. Petersburg</a:t>
            </a:r>
            <a:r>
              <a:rPr lang="en-US" baseline="0"/>
              <a:t> </a:t>
            </a:r>
            <a:r>
              <a:rPr lang="en-US"/>
              <a:t>Poll 2018)</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'Florida Poll Results 2018'!$B$1</c:f>
              <c:strCache>
                <c:ptCount val="1"/>
                <c:pt idx="0">
                  <c:v>Percentage Supporting Restoring Ex-Felon Voting Rights (St. Pete Times Poll 2018)</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'Florida Poll Results 2018'!$A$2:$A$3</c:f>
              <c:strCache>
                <c:ptCount val="2"/>
                <c:pt idx="0">
                  <c:v>Democratic Party Supporters</c:v>
                </c:pt>
                <c:pt idx="1">
                  <c:v>Republican Party Supporters</c:v>
                </c:pt>
              </c:strCache>
            </c:strRef>
          </c:cat>
          <c:val>
            <c:numRef>
              <c:f>'Florida Poll Results 2018'!$B$2:$B$3</c:f>
              <c:numCache>
                <c:formatCode>0.00%</c:formatCode>
                <c:ptCount val="2"/>
                <c:pt idx="0">
                  <c:v>0.79600000000000004</c:v>
                </c:pt>
                <c:pt idx="1">
                  <c:v>0.39700000000000002</c:v>
                </c:pt>
              </c:numCache>
            </c:numRef>
          </c:val>
          <c:extLst>
            <c:ext xmlns:c16="http://schemas.microsoft.com/office/drawing/2014/chart" uri="{C3380CC4-5D6E-409C-BE32-E72D297353CC}">
              <c16:uniqueId val="{00000000-12F0-43A9-9958-8165870AA223}"/>
            </c:ext>
          </c:extLst>
        </c:ser>
        <c:dLbls>
          <c:showLegendKey val="0"/>
          <c:showVal val="0"/>
          <c:showCatName val="0"/>
          <c:showSerName val="0"/>
          <c:showPercent val="0"/>
          <c:showBubbleSize val="0"/>
        </c:dLbls>
        <c:gapWidth val="182"/>
        <c:axId val="312546792"/>
        <c:axId val="312546008"/>
      </c:barChart>
      <c:catAx>
        <c:axId val="312546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2546008"/>
        <c:crosses val="autoZero"/>
        <c:auto val="1"/>
        <c:lblAlgn val="ctr"/>
        <c:lblOffset val="100"/>
        <c:noMultiLvlLbl val="0"/>
      </c:catAx>
      <c:valAx>
        <c:axId val="312546008"/>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2546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 Supporting Restoring</a:t>
            </a:r>
          </a:p>
          <a:p>
            <a:pPr>
              <a:defRPr/>
            </a:pPr>
            <a:r>
              <a:rPr lang="en-US"/>
              <a:t> Ex-Felon Voting Rights (St.</a:t>
            </a:r>
            <a:r>
              <a:rPr lang="en-US" baseline="0"/>
              <a:t> Pete Polls, 2018)</a:t>
            </a:r>
            <a:endParaRPr lang="en-US"/>
          </a:p>
        </c:rich>
      </c:tx>
      <c:layout>
        <c:manualLayout>
          <c:xMode val="edge"/>
          <c:yMode val="edge"/>
          <c:x val="0.10113188976377954"/>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'Florida Poll Results 2018'!$B$7</c:f>
              <c:strCache>
                <c:ptCount val="1"/>
                <c:pt idx="0">
                  <c:v>Percentage Supporting Restoring Ex-Felon Voting Rights</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'Florida Poll Results 2018'!$A$8:$A$11</c:f>
              <c:strCache>
                <c:ptCount val="4"/>
                <c:pt idx="0">
                  <c:v>18-29 Age</c:v>
                </c:pt>
                <c:pt idx="1">
                  <c:v>30-49 Age</c:v>
                </c:pt>
                <c:pt idx="2">
                  <c:v>50-69 Age</c:v>
                </c:pt>
                <c:pt idx="3">
                  <c:v>70+ Age</c:v>
                </c:pt>
              </c:strCache>
            </c:strRef>
          </c:cat>
          <c:val>
            <c:numRef>
              <c:f>'Florida Poll Results 2018'!$B$8:$B$11</c:f>
              <c:numCache>
                <c:formatCode>0.00%</c:formatCode>
                <c:ptCount val="4"/>
                <c:pt idx="0">
                  <c:v>0.61599999999999999</c:v>
                </c:pt>
                <c:pt idx="1">
                  <c:v>0.60799999999999998</c:v>
                </c:pt>
                <c:pt idx="2">
                  <c:v>0.59199999999999997</c:v>
                </c:pt>
                <c:pt idx="3">
                  <c:v>0.58899999999999997</c:v>
                </c:pt>
              </c:numCache>
            </c:numRef>
          </c:val>
          <c:extLst>
            <c:ext xmlns:c16="http://schemas.microsoft.com/office/drawing/2014/chart" uri="{C3380CC4-5D6E-409C-BE32-E72D297353CC}">
              <c16:uniqueId val="{00000000-BECB-4FF1-AA7C-0222976AE79B}"/>
            </c:ext>
          </c:extLst>
        </c:ser>
        <c:dLbls>
          <c:showLegendKey val="0"/>
          <c:showVal val="0"/>
          <c:showCatName val="0"/>
          <c:showSerName val="0"/>
          <c:showPercent val="0"/>
          <c:showBubbleSize val="0"/>
        </c:dLbls>
        <c:gapWidth val="182"/>
        <c:axId val="305933848"/>
        <c:axId val="312994280"/>
      </c:barChart>
      <c:catAx>
        <c:axId val="305933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2994280"/>
        <c:crosses val="autoZero"/>
        <c:auto val="1"/>
        <c:lblAlgn val="ctr"/>
        <c:lblOffset val="100"/>
        <c:noMultiLvlLbl val="0"/>
      </c:catAx>
      <c:valAx>
        <c:axId val="31299428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5933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 Supporting Restoring </a:t>
            </a:r>
          </a:p>
          <a:p>
            <a:pPr>
              <a:defRPr/>
            </a:pPr>
            <a:r>
              <a:rPr lang="en-US"/>
              <a:t>Ex-Felon Voting Rights (St.</a:t>
            </a:r>
            <a:r>
              <a:rPr lang="en-US" baseline="0"/>
              <a:t> Pete Polls, 2018)</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'Florida Poll Results 2018'!$B$4</c:f>
              <c:strCache>
                <c:ptCount val="1"/>
                <c:pt idx="0">
                  <c:v>Percentage Supporting Restoring Ex-Felon Voting Rights</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'Florida Poll Results 2018'!$A$5:$A$6</c:f>
              <c:strCache>
                <c:ptCount val="2"/>
                <c:pt idx="0">
                  <c:v>Men</c:v>
                </c:pt>
                <c:pt idx="1">
                  <c:v>Women</c:v>
                </c:pt>
              </c:strCache>
            </c:strRef>
          </c:cat>
          <c:val>
            <c:numRef>
              <c:f>'Florida Poll Results 2018'!$B$5:$B$6</c:f>
              <c:numCache>
                <c:formatCode>0.00%</c:formatCode>
                <c:ptCount val="2"/>
                <c:pt idx="0">
                  <c:v>0.59499999999999997</c:v>
                </c:pt>
                <c:pt idx="1">
                  <c:v>0.60099999999999998</c:v>
                </c:pt>
              </c:numCache>
            </c:numRef>
          </c:val>
          <c:extLst>
            <c:ext xmlns:c16="http://schemas.microsoft.com/office/drawing/2014/chart" uri="{C3380CC4-5D6E-409C-BE32-E72D297353CC}">
              <c16:uniqueId val="{00000000-C91F-4863-8925-754F668E5CC5}"/>
            </c:ext>
          </c:extLst>
        </c:ser>
        <c:dLbls>
          <c:showLegendKey val="0"/>
          <c:showVal val="0"/>
          <c:showCatName val="0"/>
          <c:showSerName val="0"/>
          <c:showPercent val="0"/>
          <c:showBubbleSize val="0"/>
        </c:dLbls>
        <c:gapWidth val="182"/>
        <c:axId val="308513688"/>
        <c:axId val="308514080"/>
      </c:barChart>
      <c:catAx>
        <c:axId val="308513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8514080"/>
        <c:crosses val="autoZero"/>
        <c:auto val="1"/>
        <c:lblAlgn val="ctr"/>
        <c:lblOffset val="100"/>
        <c:noMultiLvlLbl val="0"/>
      </c:catAx>
      <c:valAx>
        <c:axId val="308514080"/>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8513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 Supporting Restoring Ex-Felon Voting Rights (St.</a:t>
            </a:r>
            <a:r>
              <a:rPr lang="en-US" baseline="0"/>
              <a:t> Pete Polls, 2018)</a:t>
            </a:r>
            <a:endParaRPr lang="en-US"/>
          </a:p>
        </c:rich>
      </c:tx>
      <c:layout>
        <c:manualLayout>
          <c:xMode val="edge"/>
          <c:yMode val="edge"/>
          <c:x val="9.5576334208223979E-2"/>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462597376955019"/>
          <c:y val="0.27398148148148149"/>
          <c:w val="0.75538882722845146"/>
          <c:h val="0.64176727909011377"/>
        </c:manualLayout>
      </c:layout>
      <c:barChart>
        <c:barDir val="bar"/>
        <c:grouping val="clustered"/>
        <c:varyColors val="0"/>
        <c:ser>
          <c:idx val="0"/>
          <c:order val="0"/>
          <c:tx>
            <c:strRef>
              <c:f>'Florida Poll Results 2018'!$B$12</c:f>
              <c:strCache>
                <c:ptCount val="1"/>
                <c:pt idx="0">
                  <c:v>Percentage Supporting Restoring Ex-Felon Voting Rights</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'Florida Poll Results 2018'!$A$13:$A$16</c:f>
              <c:strCache>
                <c:ptCount val="4"/>
                <c:pt idx="0">
                  <c:v>White</c:v>
                </c:pt>
                <c:pt idx="1">
                  <c:v>African-American</c:v>
                </c:pt>
                <c:pt idx="2">
                  <c:v>Hispanic</c:v>
                </c:pt>
                <c:pt idx="3">
                  <c:v>Asian-American</c:v>
                </c:pt>
              </c:strCache>
            </c:strRef>
          </c:cat>
          <c:val>
            <c:numRef>
              <c:f>'Florida Poll Results 2018'!$B$13:$B$16</c:f>
              <c:numCache>
                <c:formatCode>0.00%</c:formatCode>
                <c:ptCount val="4"/>
                <c:pt idx="0">
                  <c:v>0.55600000000000005</c:v>
                </c:pt>
                <c:pt idx="1">
                  <c:v>0.82499999999999996</c:v>
                </c:pt>
                <c:pt idx="2">
                  <c:v>0.58599999999999997</c:v>
                </c:pt>
                <c:pt idx="3">
                  <c:v>0.45100000000000001</c:v>
                </c:pt>
              </c:numCache>
            </c:numRef>
          </c:val>
          <c:extLst>
            <c:ext xmlns:c16="http://schemas.microsoft.com/office/drawing/2014/chart" uri="{C3380CC4-5D6E-409C-BE32-E72D297353CC}">
              <c16:uniqueId val="{00000000-F86D-494E-9BA7-BDF8E21E34C5}"/>
            </c:ext>
          </c:extLst>
        </c:ser>
        <c:dLbls>
          <c:showLegendKey val="0"/>
          <c:showVal val="0"/>
          <c:showCatName val="0"/>
          <c:showSerName val="0"/>
          <c:showPercent val="0"/>
          <c:showBubbleSize val="0"/>
        </c:dLbls>
        <c:gapWidth val="182"/>
        <c:axId val="306235152"/>
        <c:axId val="306513056"/>
      </c:barChart>
      <c:catAx>
        <c:axId val="306235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6513056"/>
        <c:crosses val="autoZero"/>
        <c:auto val="1"/>
        <c:lblAlgn val="ctr"/>
        <c:lblOffset val="100"/>
        <c:noMultiLvlLbl val="0"/>
      </c:catAx>
      <c:valAx>
        <c:axId val="30651305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6235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10/22/2019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7965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10/22/2019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54035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10/22/2019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219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10/22/2019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9035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10/22/2019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533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10/22/2019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0099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10/22/2019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9797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10/22/2019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4361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10/22/2019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4808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10/22/2019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69305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10/22/2019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03770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55" name="Title Text"/>
          <p:cNvSpPr txBox="1">
            <a:spLocks noGrp="1"/>
          </p:cNvSpPr>
          <p:nvPr>
            <p:ph type="title"/>
          </p:nvPr>
        </p:nvSpPr>
        <p:spPr>
          <a:prstGeom prst="rect">
            <a:avLst/>
          </a:prstGeom>
        </p:spPr>
        <p:txBody>
          <a:bodyPr/>
          <a:lstStyle/>
          <a:p>
            <a:r>
              <a:t>Title Text</a:t>
            </a:r>
          </a:p>
        </p:txBody>
      </p:sp>
      <p:sp>
        <p:nvSpPr>
          <p:cNvPr id="56" name="Body Level One…"/>
          <p:cNvSpPr txBox="1">
            <a:spLocks noGrp="1"/>
          </p:cNvSpPr>
          <p:nvPr>
            <p:ph type="body" sz="half" idx="1"/>
          </p:nvPr>
        </p:nvSpPr>
        <p:spPr>
          <a:xfrm>
            <a:off x="1097280" y="2120900"/>
            <a:ext cx="4639737" cy="374819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764014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10/22/2019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74933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hf sldNum="0" hdr="0" ftr="0" dt="0"/>
  <p:txStyles>
    <p:titleStyle>
      <a:lvl1pPr algn="l" defTabSz="914400" rtl="0" eaLnBrk="1" latinLnBrk="0" hangingPunct="1">
        <a:lnSpc>
          <a:spcPct val="90000"/>
        </a:lnSpc>
        <a:spcBef>
          <a:spcPct val="0"/>
        </a:spcBef>
        <a:buNone/>
        <a:defRPr sz="44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9.tif"/></Relationships>
</file>

<file path=ppt/slides/_rels/slide1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DF0794-1B86-42B2-B8C7-F60123E638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244EB68-408C-493C-AAF3-543DD088B08D}"/>
              </a:ext>
            </a:extLst>
          </p:cNvPr>
          <p:cNvPicPr>
            <a:picLocks noChangeAspect="1"/>
          </p:cNvPicPr>
          <p:nvPr/>
        </p:nvPicPr>
        <p:blipFill rotWithShape="1">
          <a:blip r:embed="rId2"/>
          <a:srcRect t="15730"/>
          <a:stretch/>
        </p:blipFill>
        <p:spPr>
          <a:xfrm>
            <a:off x="-6508" y="-975"/>
            <a:ext cx="12191980" cy="6858000"/>
          </a:xfrm>
          <a:prstGeom prst="rect">
            <a:avLst/>
          </a:prstGeom>
        </p:spPr>
      </p:pic>
      <p:sp>
        <p:nvSpPr>
          <p:cNvPr id="11" name="Rectangle 10">
            <a:extLst>
              <a:ext uri="{FF2B5EF4-FFF2-40B4-BE49-F238E27FC236}">
                <a16:creationId xmlns:a16="http://schemas.microsoft.com/office/drawing/2014/main" id="{C5373426-E26E-431D-959C-5DB96C0B62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3E228B-4BC9-4D63-96C5-787347254E69}"/>
              </a:ext>
            </a:extLst>
          </p:cNvPr>
          <p:cNvSpPr>
            <a:spLocks noGrp="1"/>
          </p:cNvSpPr>
          <p:nvPr>
            <p:ph type="ctrTitle"/>
          </p:nvPr>
        </p:nvSpPr>
        <p:spPr>
          <a:xfrm>
            <a:off x="854277" y="1475234"/>
            <a:ext cx="3205641" cy="2901694"/>
          </a:xfrm>
        </p:spPr>
        <p:txBody>
          <a:bodyPr anchor="b">
            <a:noAutofit/>
          </a:bodyPr>
          <a:lstStyle/>
          <a:p>
            <a:r>
              <a:rPr lang="en-US" sz="3600" dirty="0">
                <a:solidFill>
                  <a:schemeClr val="tx1"/>
                </a:solidFill>
              </a:rPr>
              <a:t>Factors Associated With Ex-Felon Voting Rates, State-Level Research</a:t>
            </a:r>
          </a:p>
        </p:txBody>
      </p:sp>
      <p:sp>
        <p:nvSpPr>
          <p:cNvPr id="3" name="Subtitle 2">
            <a:extLst>
              <a:ext uri="{FF2B5EF4-FFF2-40B4-BE49-F238E27FC236}">
                <a16:creationId xmlns:a16="http://schemas.microsoft.com/office/drawing/2014/main" id="{643839E8-B48E-440C-9F59-0D182D369F9E}"/>
              </a:ext>
            </a:extLst>
          </p:cNvPr>
          <p:cNvSpPr>
            <a:spLocks noGrp="1"/>
          </p:cNvSpPr>
          <p:nvPr>
            <p:ph type="subTitle" idx="1"/>
          </p:nvPr>
        </p:nvSpPr>
        <p:spPr>
          <a:xfrm>
            <a:off x="854277" y="4608576"/>
            <a:ext cx="3209973" cy="774186"/>
          </a:xfrm>
        </p:spPr>
        <p:txBody>
          <a:bodyPr anchor="t">
            <a:normAutofit fontScale="92500"/>
          </a:bodyPr>
          <a:lstStyle/>
          <a:p>
            <a:pPr algn="ctr"/>
            <a:r>
              <a:rPr lang="en-US" sz="1600" dirty="0"/>
              <a:t>Georgia State Senate Study Committee</a:t>
            </a:r>
          </a:p>
        </p:txBody>
      </p:sp>
      <p:cxnSp>
        <p:nvCxnSpPr>
          <p:cNvPr id="13" name="Straight Connector 12">
            <a:extLst>
              <a:ext uri="{FF2B5EF4-FFF2-40B4-BE49-F238E27FC236}">
                <a16:creationId xmlns:a16="http://schemas.microsoft.com/office/drawing/2014/main" id="{96D07482-83A3-4451-943C-B469610829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239D8CC-16F4-4B2B-80F0-203C56D0D2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C7405355-D364-4558-8A76-9D3231085241}"/>
              </a:ext>
            </a:extLst>
          </p:cNvPr>
          <p:cNvSpPr txBox="1"/>
          <p:nvPr/>
        </p:nvSpPr>
        <p:spPr>
          <a:xfrm flipH="1">
            <a:off x="4869510" y="622852"/>
            <a:ext cx="6553864" cy="2492990"/>
          </a:xfrm>
          <a:prstGeom prst="rect">
            <a:avLst/>
          </a:prstGeom>
          <a:solidFill>
            <a:schemeClr val="bg1"/>
          </a:solidFill>
        </p:spPr>
        <p:txBody>
          <a:bodyPr wrap="square" rtlCol="0">
            <a:spAutoFit/>
          </a:bodyPr>
          <a:lstStyle/>
          <a:p>
            <a:r>
              <a:rPr lang="en-US" sz="2800" dirty="0"/>
              <a:t>Authors: </a:t>
            </a:r>
          </a:p>
          <a:p>
            <a:r>
              <a:rPr lang="en-US" sz="2800" dirty="0"/>
              <a:t>LaGrange College Undergraduates</a:t>
            </a:r>
          </a:p>
          <a:p>
            <a:r>
              <a:rPr lang="en-US" sz="2000" dirty="0"/>
              <a:t>Tia Braxton, Melanie Chambers, Natalie Glass, Porter Law, Jaydon Parrish, Elijah Robertson, Payton Smith, Jason Timms Caleb Tyler, Andrew Valbuena, Ben Womack.</a:t>
            </a:r>
            <a:endParaRPr lang="en-US" sz="3200" dirty="0">
              <a:effectLst/>
            </a:endParaRPr>
          </a:p>
          <a:p>
            <a:r>
              <a:rPr lang="en-US" sz="2000" dirty="0"/>
              <a:t>Professor: John A. Tures</a:t>
            </a:r>
            <a:endParaRPr lang="en-US" sz="3200" dirty="0">
              <a:effectLst/>
            </a:endParaRPr>
          </a:p>
        </p:txBody>
      </p:sp>
      <p:pic>
        <p:nvPicPr>
          <p:cNvPr id="10" name="Picture 9">
            <a:extLst>
              <a:ext uri="{FF2B5EF4-FFF2-40B4-BE49-F238E27FC236}">
                <a16:creationId xmlns:a16="http://schemas.microsoft.com/office/drawing/2014/main" id="{8051A80D-CB51-4C58-B6C4-1049AE7A97AF}"/>
              </a:ext>
            </a:extLst>
          </p:cNvPr>
          <p:cNvPicPr>
            <a:picLocks noChangeAspect="1"/>
          </p:cNvPicPr>
          <p:nvPr/>
        </p:nvPicPr>
        <p:blipFill>
          <a:blip r:embed="rId3"/>
          <a:stretch>
            <a:fillRect/>
          </a:stretch>
        </p:blipFill>
        <p:spPr>
          <a:xfrm>
            <a:off x="4869510" y="3294331"/>
            <a:ext cx="2299144" cy="2165193"/>
          </a:xfrm>
          <a:prstGeom prst="rect">
            <a:avLst/>
          </a:prstGeom>
        </p:spPr>
      </p:pic>
      <p:pic>
        <p:nvPicPr>
          <p:cNvPr id="12" name="Picture 2" descr="https://tse3.mm.bing.net/th?id=OIP.wa6ZkQWgCHTOm4FsegTBBQHaEK&amp;pid=Api&amp;P=0&amp;w=319&amp;h=180">
            <a:extLst>
              <a:ext uri="{FF2B5EF4-FFF2-40B4-BE49-F238E27FC236}">
                <a16:creationId xmlns:a16="http://schemas.microsoft.com/office/drawing/2014/main" id="{5F2F22B5-AFCF-4148-A04D-0D60AA173F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468" y="3294330"/>
            <a:ext cx="4107906" cy="2165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05496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USA &amp; Other Democratic Countries</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806520" y="2145371"/>
            <a:ext cx="4639736" cy="3748194"/>
          </a:xfrm>
        </p:spPr>
        <p:txBody>
          <a:bodyPr/>
          <a:lstStyle/>
          <a:p>
            <a:pPr>
              <a:buFont typeface="Wingdings" panose="05000000000000000000" pitchFamily="2" charset="2"/>
              <a:buChar char="v"/>
            </a:pPr>
            <a:r>
              <a:rPr lang="en-US" dirty="0"/>
              <a:t>The number of States and Democratic Countries that have great, little, or no voter disenfranchisement, vary greatly.</a:t>
            </a:r>
          </a:p>
          <a:p>
            <a:pPr>
              <a:buFont typeface="Wingdings" panose="05000000000000000000" pitchFamily="2" charset="2"/>
              <a:buChar char="v"/>
            </a:pPr>
            <a:r>
              <a:rPr lang="en-US" dirty="0"/>
              <a:t>The data was collected from a variety of countries, ranging from Europe, Asia, Africa,  and Australia. </a:t>
            </a:r>
          </a:p>
          <a:p>
            <a:pPr>
              <a:buFont typeface="Wingdings" panose="05000000000000000000" pitchFamily="2" charset="2"/>
              <a:buChar char="v"/>
            </a:pPr>
            <a:r>
              <a:rPr lang="en-US" dirty="0"/>
              <a:t>There seems to be no link between a country being a democracy and the amount of voter disenfranchisement.</a:t>
            </a:r>
          </a:p>
          <a:p>
            <a:endParaRPr lang="en-US" dirty="0"/>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8" name="Content Placeholder 6">
            <a:extLst>
              <a:ext uri="{FF2B5EF4-FFF2-40B4-BE49-F238E27FC236}">
                <a16:creationId xmlns:a16="http://schemas.microsoft.com/office/drawing/2014/main" id="{591CDBC0-983A-4145-8E6D-0C1DE6D11A16}"/>
              </a:ext>
            </a:extLst>
          </p:cNvPr>
          <p:cNvSpPr txBox="1">
            <a:spLocks/>
          </p:cNvSpPr>
          <p:nvPr/>
        </p:nvSpPr>
        <p:spPr>
          <a:xfrm>
            <a:off x="6515944" y="2120900"/>
            <a:ext cx="4639736" cy="3748194"/>
          </a:xfrm>
          <a:prstGeom prst="rect">
            <a:avLst/>
          </a:prstGeom>
        </p:spPr>
        <p:txBody>
          <a:bodyPr vert="horz" lIns="0" tIns="45720" rIns="0" bIns="45720" rtlCol="0">
            <a:normAutofit/>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9" name="TextBox 8">
            <a:extLst>
              <a:ext uri="{FF2B5EF4-FFF2-40B4-BE49-F238E27FC236}">
                <a16:creationId xmlns:a16="http://schemas.microsoft.com/office/drawing/2014/main" id="{5805712A-C593-48F3-9BA6-3CB81BA0E48A}"/>
              </a:ext>
            </a:extLst>
          </p:cNvPr>
          <p:cNvSpPr txBox="1"/>
          <p:nvPr/>
        </p:nvSpPr>
        <p:spPr>
          <a:xfrm>
            <a:off x="4678230" y="1233"/>
            <a:ext cx="1675010" cy="369332"/>
          </a:xfrm>
          <a:prstGeom prst="rect">
            <a:avLst/>
          </a:prstGeom>
          <a:noFill/>
        </p:spPr>
        <p:txBody>
          <a:bodyPr wrap="none" rtlCol="0">
            <a:spAutoFit/>
          </a:bodyPr>
          <a:lstStyle/>
          <a:p>
            <a:r>
              <a:rPr lang="en-US" dirty="0">
                <a:solidFill>
                  <a:srgbClr val="0070C0"/>
                </a:solidFill>
              </a:rPr>
              <a:t>Jason </a:t>
            </a:r>
            <a:r>
              <a:rPr lang="en-US" dirty="0" err="1">
                <a:solidFill>
                  <a:srgbClr val="0070C0"/>
                </a:solidFill>
              </a:rPr>
              <a:t>Timms</a:t>
            </a:r>
            <a:r>
              <a:rPr lang="en-US" dirty="0">
                <a:solidFill>
                  <a:srgbClr val="0070C0"/>
                </a:solidFill>
              </a:rPr>
              <a:t> </a:t>
            </a:r>
          </a:p>
        </p:txBody>
      </p:sp>
      <p:graphicFrame>
        <p:nvGraphicFramePr>
          <p:cNvPr id="10" name="Chart 9"/>
          <p:cNvGraphicFramePr/>
          <p:nvPr>
            <p:extLst>
              <p:ext uri="{D42A27DB-BD31-4B8C-83A1-F6EECF244321}">
                <p14:modId xmlns:p14="http://schemas.microsoft.com/office/powerpoint/2010/main" val="3037411146"/>
              </p:ext>
            </p:extLst>
          </p:nvPr>
        </p:nvGraphicFramePr>
        <p:xfrm>
          <a:off x="5579165" y="1970135"/>
          <a:ext cx="5576515" cy="2227796"/>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5446256" y="4430706"/>
            <a:ext cx="6404188" cy="1671163"/>
          </a:xfrm>
          <a:prstGeom prst="rect">
            <a:avLst/>
          </a:prstGeom>
          <a:solidFill>
            <a:schemeClr val="bg1">
              <a:lumMod val="85000"/>
            </a:schemeClr>
          </a:solidFill>
        </p:spPr>
        <p:txBody>
          <a:bodyPr wrap="square">
            <a:spAutoFit/>
          </a:bodyPr>
          <a:lstStyle/>
          <a:p>
            <a:pPr>
              <a:lnSpc>
                <a:spcPct val="107000"/>
              </a:lnSpc>
              <a:spcAft>
                <a:spcPts val="800"/>
              </a:spcAf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Group 1 = Three countries (Australia, New Zealand, Taiwan) having strictly enforced disenfranchisement laws coming to 15.8 percent. </a:t>
            </a:r>
          </a:p>
          <a:p>
            <a:pPr>
              <a:lnSpc>
                <a:spcPct val="107000"/>
              </a:lnSpc>
              <a:spcAft>
                <a:spcPts val="800"/>
              </a:spcAf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Group 2 countries (U.K. Italy, France Netherlands) that have partial voting disenfranchisement coming to 21.1 percent.</a:t>
            </a:r>
          </a:p>
          <a:p>
            <a:pPr>
              <a:lnSpc>
                <a:spcPct val="107000"/>
              </a:lnSpc>
              <a:spcAft>
                <a:spcPts val="800"/>
              </a:spcAf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Group 3 = twelve countries (Ireland, Germany, Croatia, Czech Republic, Denmark, Finland, Latvia, Lithuania, Montenegro, Spain, Switzerland, Canada) that enforce no voting disenfranchisement coming to 63.2 percent.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4750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State Crime Rates</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193288" y="2145371"/>
            <a:ext cx="5252968" cy="3748194"/>
          </a:xfrm>
        </p:spPr>
        <p:txBody>
          <a:bodyPr>
            <a:normAutofit fontScale="25000" lnSpcReduction="20000"/>
          </a:bodyPr>
          <a:lstStyle/>
          <a:p>
            <a:r>
              <a:rPr lang="en-US" sz="8000" dirty="0"/>
              <a:t>Is there a relationship between Ex-Felons being granted voting rights and crime rates?</a:t>
            </a:r>
          </a:p>
          <a:p>
            <a:pPr marL="0" indent="0">
              <a:buNone/>
            </a:pPr>
            <a:r>
              <a:rPr lang="en-US" sz="8000" b="1" dirty="0"/>
              <a:t>Crime Rates Measured by:</a:t>
            </a:r>
          </a:p>
          <a:p>
            <a:pPr marL="0" indent="0">
              <a:buNone/>
            </a:pPr>
            <a:r>
              <a:rPr lang="en-US" sz="2600" dirty="0"/>
              <a:t> </a:t>
            </a:r>
            <a:r>
              <a:rPr lang="en-US" sz="8000" dirty="0"/>
              <a:t>Crime Rates by state per 100,000 population</a:t>
            </a:r>
          </a:p>
          <a:p>
            <a:pPr marL="0" indent="0">
              <a:buNone/>
            </a:pPr>
            <a:r>
              <a:rPr lang="en-US" sz="9600" b="1" dirty="0"/>
              <a:t>Results: </a:t>
            </a:r>
          </a:p>
          <a:p>
            <a:pPr marL="0" indent="0">
              <a:buNone/>
            </a:pPr>
            <a:r>
              <a:rPr lang="en-US" sz="8000" dirty="0"/>
              <a:t>There is a statistical relationship between higher crime rates per state and states that are harder on felons (not a strong one, but slightly significant).  </a:t>
            </a:r>
            <a:endParaRPr lang="en-US" dirty="0"/>
          </a:p>
          <a:p>
            <a:pPr marL="0" indent="0">
              <a:buNone/>
            </a:pPr>
            <a:endParaRPr lang="en-US" dirty="0"/>
          </a:p>
          <a:p>
            <a:pPr marL="0" indent="0">
              <a:buNone/>
            </a:pPr>
            <a:r>
              <a:rPr lang="en-US" dirty="0"/>
              <a:t> </a:t>
            </a:r>
          </a:p>
          <a:p>
            <a:endParaRPr lang="en-US" dirty="0"/>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9" name="TextBox 8">
            <a:extLst>
              <a:ext uri="{FF2B5EF4-FFF2-40B4-BE49-F238E27FC236}">
                <a16:creationId xmlns:a16="http://schemas.microsoft.com/office/drawing/2014/main" id="{4110C202-3355-4E0D-8EA7-BE6FBCA59D12}"/>
              </a:ext>
            </a:extLst>
          </p:cNvPr>
          <p:cNvSpPr txBox="1"/>
          <p:nvPr/>
        </p:nvSpPr>
        <p:spPr>
          <a:xfrm>
            <a:off x="4545495" y="39095"/>
            <a:ext cx="1474827" cy="369332"/>
          </a:xfrm>
          <a:prstGeom prst="rect">
            <a:avLst/>
          </a:prstGeom>
          <a:noFill/>
        </p:spPr>
        <p:txBody>
          <a:bodyPr wrap="none" rtlCol="0">
            <a:spAutoFit/>
          </a:bodyPr>
          <a:lstStyle/>
          <a:p>
            <a:r>
              <a:rPr lang="en-US" dirty="0">
                <a:solidFill>
                  <a:schemeClr val="accent6"/>
                </a:solidFill>
              </a:rPr>
              <a:t>Tia Braxton</a:t>
            </a:r>
          </a:p>
        </p:txBody>
      </p:sp>
      <p:pic>
        <p:nvPicPr>
          <p:cNvPr id="5" name="Picture 4">
            <a:extLst>
              <a:ext uri="{FF2B5EF4-FFF2-40B4-BE49-F238E27FC236}">
                <a16:creationId xmlns:a16="http://schemas.microsoft.com/office/drawing/2014/main" id="{490EC4F0-502D-2B4A-9B16-08D1A95662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8759" y="2145371"/>
            <a:ext cx="6229953" cy="3869071"/>
          </a:xfrm>
          <a:prstGeom prst="rect">
            <a:avLst/>
          </a:prstGeom>
        </p:spPr>
      </p:pic>
    </p:spTree>
    <p:extLst>
      <p:ext uri="{BB962C8B-B14F-4D97-AF65-F5344CB8AC3E}">
        <p14:creationId xmlns:p14="http://schemas.microsoft.com/office/powerpoint/2010/main" val="1146864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State-Level Recidivism</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1" y="1984868"/>
            <a:ext cx="4147930" cy="4376175"/>
          </a:xfrm>
          <a:solidFill>
            <a:schemeClr val="bg1">
              <a:lumMod val="85000"/>
            </a:schemeClr>
          </a:solidFill>
        </p:spPr>
        <p:txBody>
          <a:bodyPr>
            <a:normAutofit/>
          </a:bodyPr>
          <a:lstStyle/>
          <a:p>
            <a:r>
              <a:rPr lang="en-US" sz="2000" dirty="0"/>
              <a:t>Researchers reviewed empirical data on recidivism rates and felon voting rights in different states in order to discover if there was a relationship between the two. </a:t>
            </a:r>
          </a:p>
          <a:p>
            <a:r>
              <a:rPr lang="en-US" sz="2000" dirty="0"/>
              <a:t>It was discovered that there is not a significant relationship between states allowing released felons to vote and recidivism rates.</a:t>
            </a:r>
          </a:p>
          <a:p>
            <a:endParaRPr lang="en-US" sz="2000" dirty="0"/>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8" name="Content Placeholder 6">
            <a:extLst>
              <a:ext uri="{FF2B5EF4-FFF2-40B4-BE49-F238E27FC236}">
                <a16:creationId xmlns:a16="http://schemas.microsoft.com/office/drawing/2014/main" id="{591CDBC0-983A-4145-8E6D-0C1DE6D11A16}"/>
              </a:ext>
            </a:extLst>
          </p:cNvPr>
          <p:cNvSpPr txBox="1">
            <a:spLocks/>
          </p:cNvSpPr>
          <p:nvPr/>
        </p:nvSpPr>
        <p:spPr>
          <a:xfrm>
            <a:off x="4386470" y="4842655"/>
            <a:ext cx="7805530" cy="1728741"/>
          </a:xfrm>
          <a:prstGeom prst="rect">
            <a:avLst/>
          </a:prstGeom>
        </p:spPr>
        <p:txBody>
          <a:bodyPr vert="horz" lIns="0" tIns="45720" rIns="0" bIns="45720" rtlCol="0">
            <a:normAutofit/>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It is also important to concede that only 8 of the 17 states, including D.C., that allowed felons to vote had reliable recidivism data available; thus, the sample size for group (B) was relatively small. In order to conduct a more accurate comparison, the definition of recidivism would need to be standardized nationally, and recidivism rates would need to be analyzed from the same years. </a:t>
            </a:r>
          </a:p>
        </p:txBody>
      </p:sp>
      <p:sp>
        <p:nvSpPr>
          <p:cNvPr id="9" name="TextBox 8">
            <a:extLst>
              <a:ext uri="{FF2B5EF4-FFF2-40B4-BE49-F238E27FC236}">
                <a16:creationId xmlns:a16="http://schemas.microsoft.com/office/drawing/2014/main" id="{02B527BA-2282-45D9-9E44-B6B4F41BB7EE}"/>
              </a:ext>
            </a:extLst>
          </p:cNvPr>
          <p:cNvSpPr txBox="1"/>
          <p:nvPr/>
        </p:nvSpPr>
        <p:spPr>
          <a:xfrm>
            <a:off x="4545495" y="39095"/>
            <a:ext cx="1611018" cy="369332"/>
          </a:xfrm>
          <a:prstGeom prst="rect">
            <a:avLst/>
          </a:prstGeom>
          <a:noFill/>
        </p:spPr>
        <p:txBody>
          <a:bodyPr wrap="none" rtlCol="0">
            <a:spAutoFit/>
          </a:bodyPr>
          <a:lstStyle/>
          <a:p>
            <a:r>
              <a:rPr lang="en-US" dirty="0">
                <a:solidFill>
                  <a:schemeClr val="accent6"/>
                </a:solidFill>
              </a:rPr>
              <a:t>Ben Womack</a:t>
            </a:r>
          </a:p>
        </p:txBody>
      </p:sp>
      <p:graphicFrame>
        <p:nvGraphicFramePr>
          <p:cNvPr id="10" name="Chart 9">
            <a:extLst>
              <a:ext uri="{FF2B5EF4-FFF2-40B4-BE49-F238E27FC236}">
                <a16:creationId xmlns:a16="http://schemas.microsoft.com/office/drawing/2014/main" id="{52783920-4F6C-4D73-88B7-B8229E7F113E}"/>
              </a:ext>
            </a:extLst>
          </p:cNvPr>
          <p:cNvGraphicFramePr/>
          <p:nvPr>
            <p:extLst>
              <p:ext uri="{D42A27DB-BD31-4B8C-83A1-F6EECF244321}">
                <p14:modId xmlns:p14="http://schemas.microsoft.com/office/powerpoint/2010/main" val="1536461897"/>
              </p:ext>
            </p:extLst>
          </p:nvPr>
        </p:nvGraphicFramePr>
        <p:xfrm>
          <a:off x="4545495" y="2105965"/>
          <a:ext cx="712967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0168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200" dirty="0">
                <a:solidFill>
                  <a:srgbClr val="FF0000"/>
                </a:solidFill>
              </a:rPr>
              <a:t>Background Checks / State-Level Corruption</a:t>
            </a:r>
            <a:endParaRPr lang="en-US" sz="3600" dirty="0">
              <a:solidFill>
                <a:srgbClr val="FF0000"/>
              </a:solidFill>
            </a:endParaRP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6096000" y="2158622"/>
            <a:ext cx="5844210" cy="4077009"/>
          </a:xfrm>
          <a:solidFill>
            <a:schemeClr val="bg1">
              <a:lumMod val="85000"/>
            </a:schemeClr>
          </a:solidFill>
          <a:ln>
            <a:solidFill>
              <a:schemeClr val="bg1">
                <a:lumMod val="85000"/>
              </a:schemeClr>
            </a:solidFill>
          </a:ln>
        </p:spPr>
        <p:txBody>
          <a:bodyPr>
            <a:normAutofit fontScale="85000" lnSpcReduction="20000"/>
          </a:bodyPr>
          <a:lstStyle/>
          <a:p>
            <a:r>
              <a:rPr lang="en-US" sz="2800" dirty="0"/>
              <a:t>Is Restoring Voting Rights For Ex-Felons Associated With State-Level Corruption?</a:t>
            </a:r>
          </a:p>
          <a:p>
            <a:r>
              <a:rPr lang="en-US" sz="2800" dirty="0"/>
              <a:t>State-Level Corruption: Measured As</a:t>
            </a:r>
          </a:p>
          <a:p>
            <a:pPr lvl="1"/>
            <a:r>
              <a:rPr lang="en-US" sz="2400" dirty="0"/>
              <a:t>State Politicians Convicted Per Capita, Ranking</a:t>
            </a:r>
          </a:p>
          <a:p>
            <a:pPr lvl="1"/>
            <a:r>
              <a:rPr lang="en-US" sz="2400" dirty="0"/>
              <a:t>Assessment Of State Anti-Corruption Laws</a:t>
            </a:r>
          </a:p>
          <a:p>
            <a:r>
              <a:rPr lang="en-US" sz="2800" dirty="0"/>
              <a:t>Results:</a:t>
            </a:r>
          </a:p>
          <a:p>
            <a:pPr lvl="1"/>
            <a:r>
              <a:rPr lang="en-US" sz="2400" dirty="0"/>
              <a:t>Neither Measure of Corruption Was Associated With Reestablishing Ex-Felon Voting Rights</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3" name="TextBox 2">
            <a:extLst>
              <a:ext uri="{FF2B5EF4-FFF2-40B4-BE49-F238E27FC236}">
                <a16:creationId xmlns:a16="http://schemas.microsoft.com/office/drawing/2014/main" id="{0E301672-78FA-47C2-AE64-41ED0D49B273}"/>
              </a:ext>
            </a:extLst>
          </p:cNvPr>
          <p:cNvSpPr txBox="1"/>
          <p:nvPr/>
        </p:nvSpPr>
        <p:spPr>
          <a:xfrm>
            <a:off x="3777632" y="71462"/>
            <a:ext cx="4697696" cy="369332"/>
          </a:xfrm>
          <a:prstGeom prst="rect">
            <a:avLst/>
          </a:prstGeom>
          <a:noFill/>
        </p:spPr>
        <p:txBody>
          <a:bodyPr wrap="none" rtlCol="0">
            <a:spAutoFit/>
          </a:bodyPr>
          <a:lstStyle/>
          <a:p>
            <a:r>
              <a:rPr lang="en-US" dirty="0">
                <a:solidFill>
                  <a:schemeClr val="accent6"/>
                </a:solidFill>
              </a:rPr>
              <a:t>Natalie Glass and Professor John A. Tures</a:t>
            </a:r>
          </a:p>
        </p:txBody>
      </p:sp>
      <p:sp>
        <p:nvSpPr>
          <p:cNvPr id="8" name="Content Placeholder 6">
            <a:extLst>
              <a:ext uri="{FF2B5EF4-FFF2-40B4-BE49-F238E27FC236}">
                <a16:creationId xmlns:a16="http://schemas.microsoft.com/office/drawing/2014/main" id="{90B8A750-4AA2-4864-ABAB-66259F05B898}"/>
              </a:ext>
            </a:extLst>
          </p:cNvPr>
          <p:cNvSpPr txBox="1">
            <a:spLocks/>
          </p:cNvSpPr>
          <p:nvPr/>
        </p:nvSpPr>
        <p:spPr>
          <a:xfrm>
            <a:off x="251790" y="2158621"/>
            <a:ext cx="5486400" cy="4077009"/>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dirty="0"/>
              <a:t>Are Tougher Background Checks Associated With Ex-Felon Voting Rights? </a:t>
            </a:r>
          </a:p>
          <a:p>
            <a:pPr lvl="1"/>
            <a:r>
              <a:rPr lang="en-US" sz="2600" dirty="0"/>
              <a:t>Some states have lenient background checks (up to 7 year searches) while others are more stringent on background checks (7+ years)</a:t>
            </a:r>
          </a:p>
          <a:p>
            <a:r>
              <a:rPr lang="en-US" sz="2800" dirty="0"/>
              <a:t>Results:</a:t>
            </a:r>
          </a:p>
          <a:p>
            <a:pPr lvl="1"/>
            <a:r>
              <a:rPr lang="en-US" sz="2400" dirty="0"/>
              <a:t>Whether a state was tougher or more lenient on background checks are unrelated to whether or not that state reestablishes Ex-Felon Voting Rights</a:t>
            </a:r>
          </a:p>
        </p:txBody>
      </p:sp>
    </p:spTree>
    <p:extLst>
      <p:ext uri="{BB962C8B-B14F-4D97-AF65-F5344CB8AC3E}">
        <p14:creationId xmlns:p14="http://schemas.microsoft.com/office/powerpoint/2010/main" val="2114469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Voter Fraud</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371061" y="2145371"/>
            <a:ext cx="5724939" cy="3748194"/>
          </a:xfrm>
        </p:spPr>
        <p:txBody>
          <a:bodyPr>
            <a:normAutofit fontScale="92500" lnSpcReduction="10000"/>
          </a:bodyPr>
          <a:lstStyle/>
          <a:p>
            <a:r>
              <a:rPr lang="en-US" dirty="0"/>
              <a:t>The states with the highest voter fraud per capita was Minnesota (2.94), Iowa (1.79), and Mississippi. (1.36). Minnesotans have their vote restored after prison, parole, and probation. Iowans may lose their vote permanently. Mississippians also may lose their right to vote permanently. </a:t>
            </a:r>
          </a:p>
          <a:p>
            <a:pPr marL="0" indent="0">
              <a:buNone/>
            </a:pPr>
            <a:r>
              <a:rPr lang="en-US" dirty="0"/>
              <a:t>The lowest amount of voter fraud per capita was in Vermont, Rhode Island, and Delaware, all of which had 0 cases per capita. Rhode Island restores voting rights after prison. Vermont and Maine have no voting restriction laws. </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8" name="Content Placeholder 6">
            <a:extLst>
              <a:ext uri="{FF2B5EF4-FFF2-40B4-BE49-F238E27FC236}">
                <a16:creationId xmlns:a16="http://schemas.microsoft.com/office/drawing/2014/main" id="{591CDBC0-983A-4145-8E6D-0C1DE6D11A16}"/>
              </a:ext>
            </a:extLst>
          </p:cNvPr>
          <p:cNvSpPr txBox="1">
            <a:spLocks/>
          </p:cNvSpPr>
          <p:nvPr/>
        </p:nvSpPr>
        <p:spPr>
          <a:xfrm>
            <a:off x="6398937" y="2120900"/>
            <a:ext cx="5289479" cy="3748194"/>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A second test looks that the binary measure of voting rights for ex-felons, and tests both categories on voter fraud.  Overall, the states with the tougher measures against ex-felons are a little more likely, on average, to have cases of voter fraud.  The relationship is statistically significant at the 90% threshold.</a:t>
            </a:r>
          </a:p>
          <a:p>
            <a:r>
              <a:rPr lang="en-US" dirty="0"/>
              <a:t>Data for voting fraud comes from the Heritage Foundation.  Data for ex-felon voting rights comes from the National Conference of State Legislatures (NCSL).</a:t>
            </a:r>
          </a:p>
        </p:txBody>
      </p:sp>
      <p:sp>
        <p:nvSpPr>
          <p:cNvPr id="9" name="TextBox 8">
            <a:extLst>
              <a:ext uri="{FF2B5EF4-FFF2-40B4-BE49-F238E27FC236}">
                <a16:creationId xmlns:a16="http://schemas.microsoft.com/office/drawing/2014/main" id="{2104029E-B009-431E-9B09-E4C4709D479D}"/>
              </a:ext>
            </a:extLst>
          </p:cNvPr>
          <p:cNvSpPr txBox="1"/>
          <p:nvPr/>
        </p:nvSpPr>
        <p:spPr>
          <a:xfrm>
            <a:off x="5394901" y="0"/>
            <a:ext cx="1463157" cy="369332"/>
          </a:xfrm>
          <a:prstGeom prst="rect">
            <a:avLst/>
          </a:prstGeom>
          <a:noFill/>
        </p:spPr>
        <p:txBody>
          <a:bodyPr wrap="none" rtlCol="0">
            <a:spAutoFit/>
          </a:bodyPr>
          <a:lstStyle/>
          <a:p>
            <a:r>
              <a:rPr lang="en-US" dirty="0">
                <a:solidFill>
                  <a:schemeClr val="accent6"/>
                </a:solidFill>
              </a:rPr>
              <a:t>Caleb Tyler</a:t>
            </a:r>
          </a:p>
        </p:txBody>
      </p:sp>
    </p:spTree>
    <p:extLst>
      <p:ext uri="{BB962C8B-B14F-4D97-AF65-F5344CB8AC3E}">
        <p14:creationId xmlns:p14="http://schemas.microsoft.com/office/powerpoint/2010/main" val="3425816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Barriers To Voting</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424070" y="2145371"/>
            <a:ext cx="5022186" cy="3748194"/>
          </a:xfrm>
        </p:spPr>
        <p:txBody>
          <a:bodyPr/>
          <a:lstStyle/>
          <a:p>
            <a:pPr>
              <a:buFont typeface="Arial" panose="020B0604020202020204" pitchFamily="34" charset="0"/>
              <a:buChar char="•"/>
            </a:pPr>
            <a:r>
              <a:rPr lang="en-US" dirty="0"/>
              <a:t>There is a relationship between voting barriers and voter turnout rates in United States general elections.  </a:t>
            </a:r>
          </a:p>
          <a:p>
            <a:pPr>
              <a:buFont typeface="Arial" panose="020B0604020202020204" pitchFamily="34" charset="0"/>
              <a:buChar char="•"/>
            </a:pPr>
            <a:r>
              <a:rPr lang="en-US" dirty="0"/>
              <a:t>Voting barriers were significantly more likely to be a drag on voting turnout in 2010, but less so in 2018. </a:t>
            </a:r>
          </a:p>
          <a:p>
            <a:pPr>
              <a:buFont typeface="Arial" panose="020B0604020202020204" pitchFamily="34" charset="0"/>
              <a:buChar char="•"/>
            </a:pPr>
            <a:r>
              <a:rPr lang="en-US" dirty="0"/>
              <a:t> Overall, voting barriers were also unrelated to the barriers ex-felons face in trying to get their voting rights back.</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8" name="Content Placeholder 6">
            <a:extLst>
              <a:ext uri="{FF2B5EF4-FFF2-40B4-BE49-F238E27FC236}">
                <a16:creationId xmlns:a16="http://schemas.microsoft.com/office/drawing/2014/main" id="{591CDBC0-983A-4145-8E6D-0C1DE6D11A16}"/>
              </a:ext>
            </a:extLst>
          </p:cNvPr>
          <p:cNvSpPr txBox="1">
            <a:spLocks/>
          </p:cNvSpPr>
          <p:nvPr/>
        </p:nvSpPr>
        <p:spPr>
          <a:xfrm>
            <a:off x="6096000" y="2120900"/>
            <a:ext cx="6096000" cy="3748194"/>
          </a:xfrm>
          <a:prstGeom prst="rect">
            <a:avLst/>
          </a:prstGeom>
        </p:spPr>
        <p:txBody>
          <a:bodyPr vert="horz" lIns="0" tIns="45720" rIns="0" bIns="45720" rtlCol="0">
            <a:normAutofit/>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States in Red = Voting Restrictions Passed (2010- ) </a:t>
            </a:r>
          </a:p>
        </p:txBody>
      </p:sp>
      <p:sp>
        <p:nvSpPr>
          <p:cNvPr id="9" name="TextBox 8">
            <a:extLst>
              <a:ext uri="{FF2B5EF4-FFF2-40B4-BE49-F238E27FC236}">
                <a16:creationId xmlns:a16="http://schemas.microsoft.com/office/drawing/2014/main" id="{1C86001E-4F63-4455-815E-1FD5282EFED8}"/>
              </a:ext>
            </a:extLst>
          </p:cNvPr>
          <p:cNvSpPr txBox="1"/>
          <p:nvPr/>
        </p:nvSpPr>
        <p:spPr>
          <a:xfrm>
            <a:off x="5275775" y="-21817"/>
            <a:ext cx="1640449" cy="369332"/>
          </a:xfrm>
          <a:prstGeom prst="rect">
            <a:avLst/>
          </a:prstGeom>
          <a:noFill/>
        </p:spPr>
        <p:txBody>
          <a:bodyPr wrap="none" rtlCol="0">
            <a:spAutoFit/>
          </a:bodyPr>
          <a:lstStyle/>
          <a:p>
            <a:r>
              <a:rPr lang="en-US" dirty="0">
                <a:solidFill>
                  <a:schemeClr val="accent6"/>
                </a:solidFill>
              </a:rPr>
              <a:t>Payton Smith</a:t>
            </a:r>
          </a:p>
        </p:txBody>
      </p:sp>
      <p:pic>
        <p:nvPicPr>
          <p:cNvPr id="5" name="Picture 4">
            <a:extLst>
              <a:ext uri="{FF2B5EF4-FFF2-40B4-BE49-F238E27FC236}">
                <a16:creationId xmlns:a16="http://schemas.microsoft.com/office/drawing/2014/main" id="{DFA5BD88-40D1-4A5A-AF91-78C6069AF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522" y="2614413"/>
            <a:ext cx="5996846" cy="3824306"/>
          </a:xfrm>
          <a:prstGeom prst="rect">
            <a:avLst/>
          </a:prstGeom>
        </p:spPr>
      </p:pic>
    </p:spTree>
    <p:extLst>
      <p:ext uri="{BB962C8B-B14F-4D97-AF65-F5344CB8AC3E}">
        <p14:creationId xmlns:p14="http://schemas.microsoft.com/office/powerpoint/2010/main" val="892476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Impact Upon Elections</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1" y="1698267"/>
            <a:ext cx="5883965" cy="4195298"/>
          </a:xfrm>
        </p:spPr>
        <p:txBody>
          <a:bodyPr>
            <a:noAutofit/>
          </a:bodyPr>
          <a:lstStyle/>
          <a:p>
            <a:r>
              <a:rPr lang="en-US" sz="1800" dirty="0">
                <a:latin typeface="Arial" panose="020B0604020202020204" pitchFamily="34" charset="0"/>
                <a:cs typeface="Arial" panose="020B0604020202020204" pitchFamily="34" charset="0"/>
              </a:rPr>
              <a:t>Research:</a:t>
            </a:r>
          </a:p>
          <a:p>
            <a:r>
              <a:rPr lang="en-US" sz="1800" dirty="0">
                <a:latin typeface="Arial" panose="020B0604020202020204" pitchFamily="34" charset="0"/>
                <a:cs typeface="Arial" panose="020B0604020202020204" pitchFamily="34" charset="0"/>
              </a:rPr>
              <a:t>An increase in legislation granting nonviolent offenders increased voting rights could increase voter turnout rates on the state level. </a:t>
            </a:r>
          </a:p>
          <a:p>
            <a:pPr lvl="1" fontAlgn="base"/>
            <a:r>
              <a:rPr lang="en-US" sz="1800" dirty="0">
                <a:latin typeface="Arial" panose="020B0604020202020204" pitchFamily="34" charset="0"/>
                <a:cs typeface="Arial" panose="020B0604020202020204" pitchFamily="34" charset="0"/>
              </a:rPr>
              <a:t>Amount of disenfranchised offenders per state</a:t>
            </a:r>
          </a:p>
          <a:p>
            <a:pPr lvl="1" fontAlgn="base"/>
            <a:r>
              <a:rPr lang="en-US" sz="1800" dirty="0">
                <a:latin typeface="Arial" panose="020B0604020202020204" pitchFamily="34" charset="0"/>
                <a:cs typeface="Arial" panose="020B0604020202020204" pitchFamily="34" charset="0"/>
              </a:rPr>
              <a:t>Potential percent increase of voting eligible population if all offenders could vote. </a:t>
            </a:r>
          </a:p>
          <a:p>
            <a:r>
              <a:rPr lang="en-US" sz="1800" dirty="0">
                <a:latin typeface="Arial" panose="020B0604020202020204" pitchFamily="34" charset="0"/>
                <a:cs typeface="Arial" panose="020B0604020202020204" pitchFamily="34" charset="0"/>
              </a:rPr>
              <a:t>Results: There is a positive relationship between allowing felons to vote, and an increase in the voter turnout rate to the point in which it could have potentially altered the results of the 2016 General Election. </a:t>
            </a:r>
          </a:p>
          <a:p>
            <a:pPr lvl="1" fontAlgn="base"/>
            <a:r>
              <a:rPr lang="en-US" sz="1800" dirty="0">
                <a:latin typeface="Arial" panose="020B0604020202020204" pitchFamily="34" charset="0"/>
                <a:cs typeface="Arial" panose="020B0604020202020204" pitchFamily="34" charset="0"/>
              </a:rPr>
              <a:t>FL, MI, MN, NH, WI are swing states worth 69 electoral college points</a:t>
            </a:r>
          </a:p>
          <a:p>
            <a:r>
              <a:rPr lang="en-US" sz="1800" dirty="0"/>
              <a:t/>
            </a:r>
            <a:br>
              <a:rPr lang="en-US" sz="1800" dirty="0"/>
            </a:br>
            <a:r>
              <a:rPr lang="en-US" sz="1800" dirty="0"/>
              <a:t/>
            </a:r>
            <a:br>
              <a:rPr lang="en-US" sz="1800" dirty="0"/>
            </a:br>
            <a:r>
              <a:rPr lang="en-US" sz="1800" dirty="0"/>
              <a:t/>
            </a:r>
            <a:br>
              <a:rPr lang="en-US" sz="1800" dirty="0"/>
            </a:br>
            <a:r>
              <a:rPr lang="en-US" sz="1800" dirty="0"/>
              <a:t/>
            </a:r>
            <a:br>
              <a:rPr lang="en-US" sz="1800" dirty="0"/>
            </a:br>
            <a:endParaRPr lang="en-US" sz="1800" dirty="0"/>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9" name="TextBox 8">
            <a:extLst>
              <a:ext uri="{FF2B5EF4-FFF2-40B4-BE49-F238E27FC236}">
                <a16:creationId xmlns:a16="http://schemas.microsoft.com/office/drawing/2014/main" id="{7A7D688C-D262-44EA-AE14-D87E94BDEF40}"/>
              </a:ext>
            </a:extLst>
          </p:cNvPr>
          <p:cNvSpPr txBox="1"/>
          <p:nvPr/>
        </p:nvSpPr>
        <p:spPr>
          <a:xfrm>
            <a:off x="5175780" y="-41364"/>
            <a:ext cx="1840440" cy="369332"/>
          </a:xfrm>
          <a:prstGeom prst="rect">
            <a:avLst/>
          </a:prstGeom>
          <a:noFill/>
        </p:spPr>
        <p:txBody>
          <a:bodyPr wrap="none" rtlCol="0">
            <a:spAutoFit/>
          </a:bodyPr>
          <a:lstStyle/>
          <a:p>
            <a:r>
              <a:rPr lang="en-US" dirty="0">
                <a:solidFill>
                  <a:schemeClr val="accent6"/>
                </a:solidFill>
              </a:rPr>
              <a:t>Jaydon Parrish</a:t>
            </a:r>
          </a:p>
        </p:txBody>
      </p:sp>
      <p:pic>
        <p:nvPicPr>
          <p:cNvPr id="1029" name="Picture 5">
            <a:extLst>
              <a:ext uri="{FF2B5EF4-FFF2-40B4-BE49-F238E27FC236}">
                <a16:creationId xmlns:a16="http://schemas.microsoft.com/office/drawing/2014/main" id="{C6FF5252-F8E3-4BE0-9740-E87A8BF07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8654" y="2145371"/>
            <a:ext cx="6315075"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86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Ideological Voting</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291548" y="2145370"/>
            <a:ext cx="5804452" cy="4242177"/>
          </a:xfrm>
        </p:spPr>
        <p:txBody>
          <a:bodyPr>
            <a:normAutofit lnSpcReduction="10000"/>
          </a:bodyPr>
          <a:lstStyle/>
          <a:p>
            <a:r>
              <a:rPr lang="en-US" sz="2400" dirty="0"/>
              <a:t>Are Conservative States less likely to grant Non-Violent Felony offenders the right to vote?</a:t>
            </a:r>
          </a:p>
          <a:p>
            <a:r>
              <a:rPr lang="en-US" sz="2400" dirty="0"/>
              <a:t>Data on States</a:t>
            </a:r>
          </a:p>
          <a:p>
            <a:pPr lvl="1"/>
            <a:r>
              <a:rPr lang="en-US" sz="2000" dirty="0"/>
              <a:t>Gallup Polling on State Ideology </a:t>
            </a:r>
          </a:p>
          <a:p>
            <a:pPr lvl="1"/>
            <a:r>
              <a:rPr lang="en-US" sz="2000" dirty="0"/>
              <a:t>NCSL on Non-Violent Felony Offenders Voting Rights</a:t>
            </a:r>
          </a:p>
          <a:p>
            <a:pPr marL="201168" lvl="1" indent="0">
              <a:buNone/>
            </a:pPr>
            <a:r>
              <a:rPr lang="en-US" sz="2400" dirty="0">
                <a:solidFill>
                  <a:schemeClr val="tx1"/>
                </a:solidFill>
              </a:rPr>
              <a:t>Results</a:t>
            </a:r>
          </a:p>
          <a:p>
            <a:pPr lvl="1"/>
            <a:r>
              <a:rPr lang="en-US" sz="2000" dirty="0">
                <a:solidFill>
                  <a:schemeClr val="tx1"/>
                </a:solidFill>
              </a:rPr>
              <a:t>Conservative States are more likely to not grant Ex-Felony Offenders the right to vote </a:t>
            </a:r>
          </a:p>
          <a:p>
            <a:pPr lvl="1"/>
            <a:endParaRPr lang="en-US" sz="1800" b="1" dirty="0"/>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9" name="TextBox 8">
            <a:extLst>
              <a:ext uri="{FF2B5EF4-FFF2-40B4-BE49-F238E27FC236}">
                <a16:creationId xmlns:a16="http://schemas.microsoft.com/office/drawing/2014/main" id="{AA539972-074D-4178-8354-31642E52585A}"/>
              </a:ext>
            </a:extLst>
          </p:cNvPr>
          <p:cNvSpPr txBox="1"/>
          <p:nvPr/>
        </p:nvSpPr>
        <p:spPr>
          <a:xfrm>
            <a:off x="5046633" y="22674"/>
            <a:ext cx="2159694" cy="369332"/>
          </a:xfrm>
          <a:prstGeom prst="rect">
            <a:avLst/>
          </a:prstGeom>
          <a:noFill/>
        </p:spPr>
        <p:txBody>
          <a:bodyPr wrap="none" rtlCol="0">
            <a:spAutoFit/>
          </a:bodyPr>
          <a:lstStyle/>
          <a:p>
            <a:r>
              <a:rPr lang="en-US" dirty="0">
                <a:solidFill>
                  <a:schemeClr val="accent6"/>
                </a:solidFill>
              </a:rPr>
              <a:t>Andrew Valbuena</a:t>
            </a:r>
          </a:p>
        </p:txBody>
      </p:sp>
      <p:pic>
        <p:nvPicPr>
          <p:cNvPr id="11" name="Picture 10">
            <a:extLst>
              <a:ext uri="{FF2B5EF4-FFF2-40B4-BE49-F238E27FC236}">
                <a16:creationId xmlns:a16="http://schemas.microsoft.com/office/drawing/2014/main" id="{DB3C6622-FEDA-46E6-A425-4F5157032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541" y="2072137"/>
            <a:ext cx="5296894" cy="4022720"/>
          </a:xfrm>
          <a:prstGeom prst="rect">
            <a:avLst/>
          </a:prstGeom>
        </p:spPr>
      </p:pic>
      <p:sp>
        <p:nvSpPr>
          <p:cNvPr id="12" name="Rectangle 11">
            <a:extLst>
              <a:ext uri="{FF2B5EF4-FFF2-40B4-BE49-F238E27FC236}">
                <a16:creationId xmlns:a16="http://schemas.microsoft.com/office/drawing/2014/main" id="{6A0B07A7-0F33-4ACB-9412-273856304D9B}"/>
              </a:ext>
            </a:extLst>
          </p:cNvPr>
          <p:cNvSpPr/>
          <p:nvPr/>
        </p:nvSpPr>
        <p:spPr>
          <a:xfrm>
            <a:off x="291548" y="6064381"/>
            <a:ext cx="11608904" cy="276999"/>
          </a:xfrm>
          <a:prstGeom prst="rect">
            <a:avLst/>
          </a:prstGeom>
        </p:spPr>
        <p:txBody>
          <a:bodyPr wrap="square">
            <a:spAutoFit/>
          </a:bodyPr>
          <a:lstStyle/>
          <a:p>
            <a:pPr algn="r"/>
            <a:r>
              <a:rPr lang="en-US" sz="1200" dirty="0"/>
              <a:t>https://news.gallup.com/poll/226730/conservative-leaning-states-drop.aspx</a:t>
            </a:r>
          </a:p>
        </p:txBody>
      </p:sp>
    </p:spTree>
    <p:extLst>
      <p:ext uri="{BB962C8B-B14F-4D97-AF65-F5344CB8AC3E}">
        <p14:creationId xmlns:p14="http://schemas.microsoft.com/office/powerpoint/2010/main" val="2632363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itle 1"/>
          <p:cNvSpPr txBox="1">
            <a:spLocks noGrp="1"/>
          </p:cNvSpPr>
          <p:nvPr>
            <p:ph type="title"/>
          </p:nvPr>
        </p:nvSpPr>
        <p:spPr>
          <a:xfrm>
            <a:off x="1097280" y="286603"/>
            <a:ext cx="10058401" cy="1450757"/>
          </a:xfrm>
          <a:prstGeom prst="rect">
            <a:avLst/>
          </a:prstGeom>
        </p:spPr>
        <p:txBody>
          <a:bodyPr/>
          <a:lstStyle/>
          <a:p>
            <a:pPr algn="ctr">
              <a:defRPr sz="3600" spc="-100"/>
            </a:pPr>
            <a:r>
              <a:t>Ex-Felon Voting Research</a:t>
            </a:r>
            <a:br/>
            <a:r>
              <a:rPr>
                <a:solidFill>
                  <a:srgbClr val="FF0000"/>
                </a:solidFill>
              </a:rPr>
              <a:t>Political Party Voting</a:t>
            </a:r>
          </a:p>
        </p:txBody>
      </p:sp>
      <p:pic>
        <p:nvPicPr>
          <p:cNvPr id="188" name="Content Placeholder 5" descr="Content Placeholder 5"/>
          <p:cNvPicPr>
            <a:picLocks noChangeAspect="1"/>
          </p:cNvPicPr>
          <p:nvPr/>
        </p:nvPicPr>
        <p:blipFill>
          <a:blip r:embed="rId2"/>
          <a:stretch>
            <a:fillRect/>
          </a:stretch>
        </p:blipFill>
        <p:spPr>
          <a:xfrm>
            <a:off x="10182793" y="39095"/>
            <a:ext cx="1945773" cy="1728741"/>
          </a:xfrm>
          <a:prstGeom prst="rect">
            <a:avLst/>
          </a:prstGeom>
          <a:ln w="12700">
            <a:miter lim="400000"/>
          </a:ln>
        </p:spPr>
      </p:pic>
      <p:sp>
        <p:nvSpPr>
          <p:cNvPr id="189" name="Content Placeholder 6"/>
          <p:cNvSpPr txBox="1">
            <a:spLocks noGrp="1"/>
          </p:cNvSpPr>
          <p:nvPr>
            <p:ph type="body" sz="quarter" idx="1"/>
          </p:nvPr>
        </p:nvSpPr>
        <p:spPr>
          <a:xfrm>
            <a:off x="0" y="2120899"/>
            <a:ext cx="2962903" cy="4175430"/>
          </a:xfrm>
          <a:prstGeom prst="rect">
            <a:avLst/>
          </a:prstGeom>
        </p:spPr>
        <p:txBody>
          <a:bodyPr>
            <a:noAutofit/>
          </a:bodyPr>
          <a:lstStyle>
            <a:lvl1pPr marL="0" indent="0" defTabSz="379475">
              <a:lnSpc>
                <a:spcPts val="4000"/>
              </a:lnSpc>
              <a:spcBef>
                <a:spcPts val="0"/>
              </a:spcBef>
              <a:buClrTx/>
              <a:buSzTx/>
              <a:buFontTx/>
              <a:buNone/>
              <a:defRPr sz="1826">
                <a:solidFill>
                  <a:srgbClr val="000000"/>
                </a:solidFill>
                <a:latin typeface="Times New Roman"/>
                <a:ea typeface="Times New Roman"/>
                <a:cs typeface="Times New Roman"/>
                <a:sym typeface="Times New Roman"/>
              </a:defRPr>
            </a:lvl1pPr>
          </a:lstStyle>
          <a:p>
            <a:pPr marL="342900" indent="-342900">
              <a:lnSpc>
                <a:spcPct val="100000"/>
              </a:lnSpc>
              <a:buFont typeface="Arial" panose="020B0604020202020204" pitchFamily="34" charset="0"/>
              <a:buChar char="•"/>
            </a:pPr>
            <a:r>
              <a:rPr sz="2400" dirty="0"/>
              <a:t>There is a relationship between states’ political support affecting a state of allowing nonviolent felony offenders to vote.</a:t>
            </a:r>
            <a:r>
              <a:rPr lang="en-US" sz="2400" dirty="0"/>
              <a:t> </a:t>
            </a:r>
          </a:p>
          <a:p>
            <a:pPr marL="342900" indent="-342900">
              <a:lnSpc>
                <a:spcPct val="100000"/>
              </a:lnSpc>
              <a:buFont typeface="Arial" panose="020B0604020202020204" pitchFamily="34" charset="0"/>
              <a:buChar char="•"/>
            </a:pPr>
            <a:r>
              <a:rPr lang="en-US" sz="2400" dirty="0"/>
              <a:t>Trump states were more likely to support restrictions on ex-felons voting.</a:t>
            </a:r>
            <a:r>
              <a:rPr sz="2400" dirty="0"/>
              <a:t> </a:t>
            </a:r>
            <a:endParaRPr sz="2400" dirty="0">
              <a:latin typeface="Times"/>
              <a:ea typeface="Times"/>
              <a:cs typeface="Times"/>
              <a:sym typeface="Times"/>
            </a:endParaRPr>
          </a:p>
        </p:txBody>
      </p:sp>
      <p:pic>
        <p:nvPicPr>
          <p:cNvPr id="190" name="Picture 3" descr="Picture 3"/>
          <p:cNvPicPr>
            <a:picLocks noChangeAspect="1"/>
          </p:cNvPicPr>
          <p:nvPr/>
        </p:nvPicPr>
        <p:blipFill>
          <a:blip r:embed="rId3"/>
          <a:stretch>
            <a:fillRect/>
          </a:stretch>
        </p:blipFill>
        <p:spPr>
          <a:xfrm>
            <a:off x="0" y="1"/>
            <a:ext cx="2014330" cy="1450758"/>
          </a:xfrm>
          <a:prstGeom prst="rect">
            <a:avLst/>
          </a:prstGeom>
          <a:ln w="12700">
            <a:miter lim="400000"/>
          </a:ln>
        </p:spPr>
      </p:pic>
      <p:sp>
        <p:nvSpPr>
          <p:cNvPr id="191" name="Content Placeholder 6"/>
          <p:cNvSpPr txBox="1"/>
          <p:nvPr/>
        </p:nvSpPr>
        <p:spPr>
          <a:xfrm>
            <a:off x="6515944" y="2120899"/>
            <a:ext cx="4639737" cy="3748196"/>
          </a:xfrm>
          <a:prstGeom prst="rect">
            <a:avLst/>
          </a:prstGeom>
          <a:ln w="12700">
            <a:miter lim="400000"/>
          </a:ln>
        </p:spPr>
        <p:txBody>
          <a:bodyPr lIns="0" tIns="0" rIns="0" bIns="0">
            <a:normAutofit/>
          </a:bodyPr>
          <a:lstStyle/>
          <a:p>
            <a:pPr marL="91439" indent="-91439">
              <a:lnSpc>
                <a:spcPct val="120000"/>
              </a:lnSpc>
              <a:spcBef>
                <a:spcPts val="1200"/>
              </a:spcBef>
              <a:buClr>
                <a:schemeClr val="accent1"/>
              </a:buClr>
              <a:buSzPct val="100000"/>
              <a:buFont typeface="Trebuchet MS"/>
              <a:buChar char=" "/>
              <a:defRPr sz="1900">
                <a:solidFill>
                  <a:srgbClr val="404040"/>
                </a:solidFill>
              </a:defRPr>
            </a:pPr>
            <a:endParaRPr/>
          </a:p>
        </p:txBody>
      </p:sp>
      <p:sp>
        <p:nvSpPr>
          <p:cNvPr id="192" name="TextBox 8"/>
          <p:cNvSpPr txBox="1"/>
          <p:nvPr/>
        </p:nvSpPr>
        <p:spPr>
          <a:xfrm>
            <a:off x="5521718" y="-84238"/>
            <a:ext cx="1209524"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chemeClr val="accent6"/>
                </a:solidFill>
              </a:defRPr>
            </a:lvl1pPr>
          </a:lstStyle>
          <a:p>
            <a:r>
              <a:rPr dirty="0"/>
              <a:t>Porter Law</a:t>
            </a:r>
          </a:p>
        </p:txBody>
      </p:sp>
      <p:pic>
        <p:nvPicPr>
          <p:cNvPr id="193" name="Image" descr="Image"/>
          <p:cNvPicPr>
            <a:picLocks noChangeAspect="1"/>
          </p:cNvPicPr>
          <p:nvPr/>
        </p:nvPicPr>
        <p:blipFill>
          <a:blip r:embed="rId4"/>
          <a:stretch>
            <a:fillRect/>
          </a:stretch>
        </p:blipFill>
        <p:spPr>
          <a:xfrm>
            <a:off x="2908679" y="1981365"/>
            <a:ext cx="8832638" cy="417543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Group Voting: Age, Gender, Ethnicity, Party</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615960" y="39095"/>
            <a:ext cx="1512605"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334571" y="2337100"/>
            <a:ext cx="5225570" cy="3748194"/>
          </a:xfrm>
        </p:spPr>
        <p:txBody>
          <a:bodyPr>
            <a:normAutofit fontScale="92500" lnSpcReduction="20000"/>
          </a:bodyPr>
          <a:lstStyle/>
          <a:p>
            <a:pPr>
              <a:buFont typeface="Arial" panose="020B0604020202020204" pitchFamily="34" charset="0"/>
              <a:buChar char="•"/>
            </a:pPr>
            <a:r>
              <a:rPr lang="en-US" dirty="0"/>
              <a:t>I researched whether groups differ in their support of ex-felon voting rights by looking a St. Petersburg Poll from 2018, during a ballot measure that would give ex-felons the right to vote.</a:t>
            </a:r>
          </a:p>
          <a:p>
            <a:pPr>
              <a:buFont typeface="Arial" panose="020B0604020202020204" pitchFamily="34" charset="0"/>
              <a:buChar char="•"/>
            </a:pPr>
            <a:r>
              <a:rPr lang="en-US" dirty="0"/>
              <a:t>Democrats supported this more than Republicans</a:t>
            </a:r>
          </a:p>
          <a:p>
            <a:pPr>
              <a:buFont typeface="Arial" panose="020B0604020202020204" pitchFamily="34" charset="0"/>
              <a:buChar char="•"/>
            </a:pPr>
            <a:r>
              <a:rPr lang="en-US" dirty="0"/>
              <a:t>Age was not a significant factor.  Younger people were more likely to support the measure giving ex-felons the right to vote, but it was not a big difference.  Even a majority of old people backed this ballot measure.</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1717288" cy="1450758"/>
          </a:xfrm>
          <a:prstGeom prst="rect">
            <a:avLst/>
          </a:prstGeom>
        </p:spPr>
      </p:pic>
      <p:sp>
        <p:nvSpPr>
          <p:cNvPr id="10" name="TextBox 9">
            <a:extLst>
              <a:ext uri="{FF2B5EF4-FFF2-40B4-BE49-F238E27FC236}">
                <a16:creationId xmlns:a16="http://schemas.microsoft.com/office/drawing/2014/main" id="{04755A77-BA5A-418D-95B6-C5A0E26B9E7C}"/>
              </a:ext>
            </a:extLst>
          </p:cNvPr>
          <p:cNvSpPr txBox="1"/>
          <p:nvPr/>
        </p:nvSpPr>
        <p:spPr>
          <a:xfrm>
            <a:off x="5270284" y="48693"/>
            <a:ext cx="1712392" cy="369332"/>
          </a:xfrm>
          <a:prstGeom prst="rect">
            <a:avLst/>
          </a:prstGeom>
          <a:noFill/>
        </p:spPr>
        <p:txBody>
          <a:bodyPr wrap="none" rtlCol="0">
            <a:spAutoFit/>
          </a:bodyPr>
          <a:lstStyle/>
          <a:p>
            <a:r>
              <a:rPr lang="en-US" dirty="0">
                <a:solidFill>
                  <a:schemeClr val="accent6"/>
                </a:solidFill>
              </a:rPr>
              <a:t>Elijah Robertson</a:t>
            </a:r>
          </a:p>
        </p:txBody>
      </p:sp>
      <p:graphicFrame>
        <p:nvGraphicFramePr>
          <p:cNvPr id="11" name="Chart 10">
            <a:extLst>
              <a:ext uri="{FF2B5EF4-FFF2-40B4-BE49-F238E27FC236}">
                <a16:creationId xmlns:a16="http://schemas.microsoft.com/office/drawing/2014/main" id="{D1FFA55F-1E52-4877-A6C0-199D2D176218}"/>
              </a:ext>
            </a:extLst>
          </p:cNvPr>
          <p:cNvGraphicFramePr/>
          <p:nvPr>
            <p:extLst>
              <p:ext uri="{D42A27DB-BD31-4B8C-83A1-F6EECF244321}">
                <p14:modId xmlns:p14="http://schemas.microsoft.com/office/powerpoint/2010/main" val="1807453995"/>
              </p:ext>
            </p:extLst>
          </p:nvPr>
        </p:nvGraphicFramePr>
        <p:xfrm>
          <a:off x="6126480" y="2145371"/>
          <a:ext cx="5650230" cy="17595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BC05EB5E-083E-4CEA-AE60-E8B2C4E52ED3}"/>
              </a:ext>
            </a:extLst>
          </p:cNvPr>
          <p:cNvGraphicFramePr/>
          <p:nvPr>
            <p:extLst>
              <p:ext uri="{D42A27DB-BD31-4B8C-83A1-F6EECF244321}">
                <p14:modId xmlns:p14="http://schemas.microsoft.com/office/powerpoint/2010/main" val="1127028084"/>
              </p:ext>
            </p:extLst>
          </p:nvPr>
        </p:nvGraphicFramePr>
        <p:xfrm>
          <a:off x="6594390" y="4019468"/>
          <a:ext cx="5624195" cy="21818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548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Group Voting: Age, Gender, Ethnicity, Party</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615960" y="39095"/>
            <a:ext cx="1512605" cy="1728740"/>
          </a:xfrm>
        </p:spPr>
      </p:pic>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1717288" cy="1450758"/>
          </a:xfrm>
          <a:prstGeom prst="rect">
            <a:avLst/>
          </a:prstGeom>
        </p:spPr>
      </p:pic>
      <p:sp>
        <p:nvSpPr>
          <p:cNvPr id="9" name="TextBox 8">
            <a:extLst>
              <a:ext uri="{FF2B5EF4-FFF2-40B4-BE49-F238E27FC236}">
                <a16:creationId xmlns:a16="http://schemas.microsoft.com/office/drawing/2014/main" id="{04755A77-BA5A-418D-95B6-C5A0E26B9E7C}"/>
              </a:ext>
            </a:extLst>
          </p:cNvPr>
          <p:cNvSpPr txBox="1"/>
          <p:nvPr/>
        </p:nvSpPr>
        <p:spPr>
          <a:xfrm>
            <a:off x="5270284" y="48693"/>
            <a:ext cx="1712392" cy="369332"/>
          </a:xfrm>
          <a:prstGeom prst="rect">
            <a:avLst/>
          </a:prstGeom>
          <a:noFill/>
        </p:spPr>
        <p:txBody>
          <a:bodyPr wrap="none" rtlCol="0">
            <a:spAutoFit/>
          </a:bodyPr>
          <a:lstStyle/>
          <a:p>
            <a:r>
              <a:rPr lang="en-US" dirty="0">
                <a:solidFill>
                  <a:schemeClr val="accent6"/>
                </a:solidFill>
              </a:rPr>
              <a:t>Elijah Robertson</a:t>
            </a:r>
          </a:p>
        </p:txBody>
      </p:sp>
      <p:graphicFrame>
        <p:nvGraphicFramePr>
          <p:cNvPr id="10" name="Chart 9">
            <a:extLst>
              <a:ext uri="{FF2B5EF4-FFF2-40B4-BE49-F238E27FC236}">
                <a16:creationId xmlns:a16="http://schemas.microsoft.com/office/drawing/2014/main" id="{BDCDC7D2-6AB5-43F4-B2DD-7FF215D0BFC5}"/>
              </a:ext>
            </a:extLst>
          </p:cNvPr>
          <p:cNvGraphicFramePr/>
          <p:nvPr>
            <p:extLst>
              <p:ext uri="{D42A27DB-BD31-4B8C-83A1-F6EECF244321}">
                <p14:modId xmlns:p14="http://schemas.microsoft.com/office/powerpoint/2010/main" val="2787103053"/>
              </p:ext>
            </p:extLst>
          </p:nvPr>
        </p:nvGraphicFramePr>
        <p:xfrm>
          <a:off x="5781756" y="2054437"/>
          <a:ext cx="6098540" cy="15957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24CE59EE-B172-4A83-9CEC-A417AF5DFDD4}"/>
              </a:ext>
            </a:extLst>
          </p:cNvPr>
          <p:cNvGraphicFramePr/>
          <p:nvPr>
            <p:extLst>
              <p:ext uri="{D42A27DB-BD31-4B8C-83A1-F6EECF244321}">
                <p14:modId xmlns:p14="http://schemas.microsoft.com/office/powerpoint/2010/main" val="2110780493"/>
              </p:ext>
            </p:extLst>
          </p:nvPr>
        </p:nvGraphicFramePr>
        <p:xfrm>
          <a:off x="5634273" y="3650192"/>
          <a:ext cx="5347970" cy="2684240"/>
        </p:xfrm>
        <a:graphic>
          <a:graphicData uri="http://schemas.openxmlformats.org/drawingml/2006/chart">
            <c:chart xmlns:c="http://schemas.openxmlformats.org/drawingml/2006/chart" xmlns:r="http://schemas.openxmlformats.org/officeDocument/2006/relationships" r:id="rId5"/>
          </a:graphicData>
        </a:graphic>
      </p:graphicFrame>
      <p:sp>
        <p:nvSpPr>
          <p:cNvPr id="12" name="Content Placeholder 6">
            <a:extLst>
              <a:ext uri="{FF2B5EF4-FFF2-40B4-BE49-F238E27FC236}">
                <a16:creationId xmlns:a16="http://schemas.microsoft.com/office/drawing/2014/main" id="{919B1ABF-CE41-411C-B38A-36E26A0D6ABD}"/>
              </a:ext>
            </a:extLst>
          </p:cNvPr>
          <p:cNvSpPr txBox="1">
            <a:spLocks/>
          </p:cNvSpPr>
          <p:nvPr/>
        </p:nvSpPr>
        <p:spPr>
          <a:xfrm>
            <a:off x="226993" y="2357697"/>
            <a:ext cx="5225570" cy="3748194"/>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a:t>Men and women supported the Florida measure that gave ex-felons the right to vote, both by a solid majority.</a:t>
            </a:r>
          </a:p>
          <a:p>
            <a:pPr>
              <a:buFont typeface="Arial" panose="020B0604020202020204" pitchFamily="34" charset="0"/>
              <a:buChar char="•"/>
            </a:pPr>
            <a:r>
              <a:rPr lang="en-US" dirty="0"/>
              <a:t>African-Americans were the most supportive of the measure to grant ex-felons the right to vote.  Majorities of Whites and Hispanics (55%+) backed the measure to give ex-felons the right to vote.  Less than half of Asian-Americans supported it.</a:t>
            </a:r>
          </a:p>
          <a:p>
            <a:pPr>
              <a:buFont typeface="Arial" panose="020B0604020202020204" pitchFamily="34" charset="0"/>
              <a:buChar char="•"/>
            </a:pPr>
            <a:r>
              <a:rPr lang="en-US" dirty="0">
                <a:solidFill>
                  <a:srgbClr val="FF0000"/>
                </a:solidFill>
              </a:rPr>
              <a:t>The measure (Amendment 4) passed Florida by a margin of 64.5%-35.5%.</a:t>
            </a:r>
          </a:p>
        </p:txBody>
      </p:sp>
    </p:spTree>
    <p:extLst>
      <p:ext uri="{BB962C8B-B14F-4D97-AF65-F5344CB8AC3E}">
        <p14:creationId xmlns:p14="http://schemas.microsoft.com/office/powerpoint/2010/main" val="1289263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p:txBody>
          <a:bodyPr>
            <a:normAutofit/>
          </a:bodyPr>
          <a:lstStyle/>
          <a:p>
            <a:pPr algn="ctr"/>
            <a:r>
              <a:rPr lang="en-US" sz="3600" dirty="0"/>
              <a:t>Ex-Felon Voting Research</a:t>
            </a:r>
            <a:br>
              <a:rPr lang="en-US" sz="3600" dirty="0"/>
            </a:br>
            <a:r>
              <a:rPr lang="en-US" sz="3600" dirty="0">
                <a:solidFill>
                  <a:srgbClr val="FF0000"/>
                </a:solidFill>
              </a:rPr>
              <a:t>Role of Religion</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182794" y="39095"/>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304800" y="2145370"/>
            <a:ext cx="5141456" cy="4109655"/>
          </a:xfrm>
        </p:spPr>
        <p:txBody>
          <a:bodyPr>
            <a:normAutofit/>
          </a:bodyPr>
          <a:lstStyle/>
          <a:p>
            <a:r>
              <a:rPr lang="en-US" sz="2000" dirty="0"/>
              <a:t>Are religious people more likely to be tougher on ex-felons (punitive) or more likely to be lenient toward ex-felons (rehabilitative)?</a:t>
            </a:r>
          </a:p>
          <a:p>
            <a:r>
              <a:rPr lang="en-US" sz="2000" dirty="0"/>
              <a:t>Examination of Pew Research Center Survey Of Percentage of Religious People Per State</a:t>
            </a:r>
          </a:p>
          <a:p>
            <a:r>
              <a:rPr lang="en-US" sz="2000" dirty="0"/>
              <a:t>States which have more religious people are more likely to be tougher on ex-felons in terms of restricting their voting rights. </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9" name="TextBox 8">
            <a:extLst>
              <a:ext uri="{FF2B5EF4-FFF2-40B4-BE49-F238E27FC236}">
                <a16:creationId xmlns:a16="http://schemas.microsoft.com/office/drawing/2014/main" id="{ACFCB5A0-EA31-4807-B94B-FF3B699AED59}"/>
              </a:ext>
            </a:extLst>
          </p:cNvPr>
          <p:cNvSpPr txBox="1"/>
          <p:nvPr/>
        </p:nvSpPr>
        <p:spPr>
          <a:xfrm>
            <a:off x="3472844" y="30389"/>
            <a:ext cx="5084341" cy="369332"/>
          </a:xfrm>
          <a:prstGeom prst="rect">
            <a:avLst/>
          </a:prstGeom>
          <a:noFill/>
        </p:spPr>
        <p:txBody>
          <a:bodyPr wrap="none" rtlCol="0">
            <a:spAutoFit/>
          </a:bodyPr>
          <a:lstStyle/>
          <a:p>
            <a:r>
              <a:rPr lang="en-US" dirty="0">
                <a:solidFill>
                  <a:schemeClr val="accent6"/>
                </a:solidFill>
              </a:rPr>
              <a:t>Melanie Chambers &amp; Professor John A. Tures</a:t>
            </a:r>
          </a:p>
        </p:txBody>
      </p:sp>
      <p:pic>
        <p:nvPicPr>
          <p:cNvPr id="3" name="Graphic 2">
            <a:extLst>
              <a:ext uri="{FF2B5EF4-FFF2-40B4-BE49-F238E27FC236}">
                <a16:creationId xmlns:a16="http://schemas.microsoft.com/office/drawing/2014/main" id="{7BD81A43-0FDC-4589-9390-57657761A104}"/>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645426" y="2243055"/>
            <a:ext cx="6096000" cy="3552825"/>
          </a:xfrm>
          <a:prstGeom prst="rect">
            <a:avLst/>
          </a:prstGeom>
        </p:spPr>
      </p:pic>
      <p:sp>
        <p:nvSpPr>
          <p:cNvPr id="5" name="Rectangle 4">
            <a:extLst>
              <a:ext uri="{FF2B5EF4-FFF2-40B4-BE49-F238E27FC236}">
                <a16:creationId xmlns:a16="http://schemas.microsoft.com/office/drawing/2014/main" id="{BD816EB8-9A73-4D8F-838E-B6A4E8F4B287}"/>
              </a:ext>
            </a:extLst>
          </p:cNvPr>
          <p:cNvSpPr/>
          <p:nvPr/>
        </p:nvSpPr>
        <p:spPr>
          <a:xfrm>
            <a:off x="5618922" y="5793360"/>
            <a:ext cx="6096000" cy="584775"/>
          </a:xfrm>
          <a:prstGeom prst="rect">
            <a:avLst/>
          </a:prstGeom>
        </p:spPr>
        <p:txBody>
          <a:bodyPr>
            <a:spAutoFit/>
          </a:bodyPr>
          <a:lstStyle/>
          <a:p>
            <a:r>
              <a:rPr lang="en-US" sz="1600" dirty="0"/>
              <a:t>https://www.pewresearch.org/fact-tank/2016/02/29/how-religious-is-your-state/?state=alabama</a:t>
            </a:r>
          </a:p>
        </p:txBody>
      </p:sp>
    </p:spTree>
    <p:extLst>
      <p:ext uri="{BB962C8B-B14F-4D97-AF65-F5344CB8AC3E}">
        <p14:creationId xmlns:p14="http://schemas.microsoft.com/office/powerpoint/2010/main" val="383005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28AC-0C6B-4AE7-966F-FF8E4FCA4D7D}"/>
              </a:ext>
            </a:extLst>
          </p:cNvPr>
          <p:cNvSpPr>
            <a:spLocks noGrp="1"/>
          </p:cNvSpPr>
          <p:nvPr>
            <p:ph type="title"/>
          </p:nvPr>
        </p:nvSpPr>
        <p:spPr>
          <a:xfrm>
            <a:off x="1097280" y="216265"/>
            <a:ext cx="10058400" cy="1450757"/>
          </a:xfrm>
        </p:spPr>
        <p:txBody>
          <a:bodyPr>
            <a:normAutofit/>
          </a:bodyPr>
          <a:lstStyle/>
          <a:p>
            <a:pPr algn="ctr"/>
            <a:r>
              <a:rPr lang="en-US" sz="3600" dirty="0">
                <a:solidFill>
                  <a:schemeClr val="bg1"/>
                </a:solidFill>
              </a:rPr>
              <a:t>Ex-Felon Voting Research</a:t>
            </a:r>
            <a:br>
              <a:rPr lang="en-US" sz="3600" dirty="0">
                <a:solidFill>
                  <a:schemeClr val="bg1"/>
                </a:solidFill>
              </a:rPr>
            </a:br>
            <a:r>
              <a:rPr lang="en-US" sz="3600" dirty="0">
                <a:solidFill>
                  <a:schemeClr val="bg1"/>
                </a:solidFill>
              </a:rPr>
              <a:t>Conclusion</a:t>
            </a:r>
          </a:p>
        </p:txBody>
      </p:sp>
      <p:pic>
        <p:nvPicPr>
          <p:cNvPr id="6" name="Content Placeholder 5">
            <a:extLst>
              <a:ext uri="{FF2B5EF4-FFF2-40B4-BE49-F238E27FC236}">
                <a16:creationId xmlns:a16="http://schemas.microsoft.com/office/drawing/2014/main" id="{ACF57D87-6384-49AC-A784-7C1483B25A9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p:blipFill>
        <p:spPr>
          <a:xfrm>
            <a:off x="10246228" y="0"/>
            <a:ext cx="1945772" cy="1728740"/>
          </a:xfrm>
        </p:spPr>
      </p:pic>
      <p:sp>
        <p:nvSpPr>
          <p:cNvPr id="7" name="Content Placeholder 6">
            <a:extLst>
              <a:ext uri="{FF2B5EF4-FFF2-40B4-BE49-F238E27FC236}">
                <a16:creationId xmlns:a16="http://schemas.microsoft.com/office/drawing/2014/main" id="{919B1ABF-CE41-411C-B38A-36E26A0D6ABD}"/>
              </a:ext>
            </a:extLst>
          </p:cNvPr>
          <p:cNvSpPr>
            <a:spLocks noGrp="1"/>
          </p:cNvSpPr>
          <p:nvPr>
            <p:ph sz="half" idx="2"/>
          </p:nvPr>
        </p:nvSpPr>
        <p:spPr>
          <a:xfrm>
            <a:off x="304800" y="1890272"/>
            <a:ext cx="5547360" cy="4447175"/>
          </a:xfrm>
        </p:spPr>
        <p:txBody>
          <a:bodyPr>
            <a:normAutofit lnSpcReduction="10000"/>
          </a:bodyPr>
          <a:lstStyle/>
          <a:p>
            <a:r>
              <a:rPr lang="en-US" sz="2000" b="1" dirty="0">
                <a:solidFill>
                  <a:schemeClr val="bg1"/>
                </a:solidFill>
              </a:rPr>
              <a:t>No Measure Shows A Strong Reason Why Ex-Felons Should Not Have Their Voting Rights Restored.</a:t>
            </a:r>
          </a:p>
          <a:p>
            <a:r>
              <a:rPr lang="en-US" sz="2000" dirty="0">
                <a:solidFill>
                  <a:schemeClr val="bg1"/>
                </a:solidFill>
              </a:rPr>
              <a:t>States Which Restore Voting Rights  Have</a:t>
            </a:r>
          </a:p>
          <a:p>
            <a:pPr lvl="1">
              <a:buFont typeface="Wingdings" panose="05000000000000000000" pitchFamily="2" charset="2"/>
              <a:buChar char="ü"/>
            </a:pPr>
            <a:r>
              <a:rPr lang="en-US" sz="1800" dirty="0">
                <a:solidFill>
                  <a:schemeClr val="bg1"/>
                </a:solidFill>
              </a:rPr>
              <a:t>Somewhat Lower Crime Rates</a:t>
            </a:r>
          </a:p>
          <a:p>
            <a:pPr lvl="1">
              <a:buFont typeface="Wingdings" panose="05000000000000000000" pitchFamily="2" charset="2"/>
              <a:buChar char="ü"/>
            </a:pPr>
            <a:r>
              <a:rPr lang="en-US" sz="1800" dirty="0">
                <a:solidFill>
                  <a:schemeClr val="bg1"/>
                </a:solidFill>
              </a:rPr>
              <a:t>Slightly Less Voting Fraud</a:t>
            </a:r>
          </a:p>
          <a:p>
            <a:pPr lvl="1">
              <a:buFont typeface="Courier New" panose="02070309020205020404" pitchFamily="49" charset="0"/>
              <a:buChar char="o"/>
            </a:pPr>
            <a:r>
              <a:rPr lang="en-US" sz="1800" dirty="0">
                <a:solidFill>
                  <a:schemeClr val="bg1"/>
                </a:solidFill>
              </a:rPr>
              <a:t>No Difference In …</a:t>
            </a:r>
          </a:p>
          <a:p>
            <a:pPr lvl="2">
              <a:buFont typeface="Wingdings" panose="05000000000000000000" pitchFamily="2" charset="2"/>
              <a:buChar char="q"/>
            </a:pPr>
            <a:r>
              <a:rPr lang="en-US" sz="1800" dirty="0">
                <a:solidFill>
                  <a:schemeClr val="bg1"/>
                </a:solidFill>
              </a:rPr>
              <a:t>Recidivism Rates </a:t>
            </a:r>
          </a:p>
          <a:p>
            <a:pPr lvl="2">
              <a:buFont typeface="Wingdings" panose="05000000000000000000" pitchFamily="2" charset="2"/>
              <a:buChar char="q"/>
            </a:pPr>
            <a:r>
              <a:rPr lang="en-US" sz="1800" dirty="0">
                <a:solidFill>
                  <a:schemeClr val="bg1"/>
                </a:solidFill>
              </a:rPr>
              <a:t>State-Level Corruption</a:t>
            </a:r>
          </a:p>
          <a:p>
            <a:pPr lvl="2">
              <a:buFont typeface="Wingdings" panose="05000000000000000000" pitchFamily="2" charset="2"/>
              <a:buChar char="q"/>
            </a:pPr>
            <a:r>
              <a:rPr lang="en-US" sz="1800" dirty="0">
                <a:solidFill>
                  <a:schemeClr val="bg1"/>
                </a:solidFill>
              </a:rPr>
              <a:t>Other Voting Barriers</a:t>
            </a:r>
          </a:p>
          <a:p>
            <a:pPr lvl="2">
              <a:buFont typeface="Wingdings" panose="05000000000000000000" pitchFamily="2" charset="2"/>
              <a:buChar char="q"/>
            </a:pPr>
            <a:r>
              <a:rPr lang="en-US" sz="1800" dirty="0">
                <a:solidFill>
                  <a:schemeClr val="bg1"/>
                </a:solidFill>
              </a:rPr>
              <a:t>Background Checks </a:t>
            </a:r>
          </a:p>
          <a:p>
            <a:pPr lvl="1"/>
            <a:r>
              <a:rPr lang="en-US" sz="1800" dirty="0">
                <a:solidFill>
                  <a:schemeClr val="bg1"/>
                </a:solidFill>
              </a:rPr>
              <a:t>…Than States Which Do Not Restore These Voting Rights To Ex-Felons</a:t>
            </a:r>
          </a:p>
        </p:txBody>
      </p:sp>
      <p:pic>
        <p:nvPicPr>
          <p:cNvPr id="4" name="Picture 3">
            <a:extLst>
              <a:ext uri="{FF2B5EF4-FFF2-40B4-BE49-F238E27FC236}">
                <a16:creationId xmlns:a16="http://schemas.microsoft.com/office/drawing/2014/main" id="{D87D265E-D68B-4003-A2DB-07B972B3A3D2}"/>
              </a:ext>
            </a:extLst>
          </p:cNvPr>
          <p:cNvPicPr>
            <a:picLocks noChangeAspect="1"/>
          </p:cNvPicPr>
          <p:nvPr/>
        </p:nvPicPr>
        <p:blipFill>
          <a:blip r:embed="rId3"/>
          <a:stretch>
            <a:fillRect/>
          </a:stretch>
        </p:blipFill>
        <p:spPr>
          <a:xfrm>
            <a:off x="0" y="1"/>
            <a:ext cx="2014330" cy="1450758"/>
          </a:xfrm>
          <a:prstGeom prst="rect">
            <a:avLst/>
          </a:prstGeom>
        </p:spPr>
      </p:pic>
      <p:sp>
        <p:nvSpPr>
          <p:cNvPr id="8" name="Content Placeholder 6">
            <a:extLst>
              <a:ext uri="{FF2B5EF4-FFF2-40B4-BE49-F238E27FC236}">
                <a16:creationId xmlns:a16="http://schemas.microsoft.com/office/drawing/2014/main" id="{591CDBC0-983A-4145-8E6D-0C1DE6D11A16}"/>
              </a:ext>
            </a:extLst>
          </p:cNvPr>
          <p:cNvSpPr txBox="1">
            <a:spLocks/>
          </p:cNvSpPr>
          <p:nvPr/>
        </p:nvSpPr>
        <p:spPr>
          <a:xfrm>
            <a:off x="5950634" y="1883286"/>
            <a:ext cx="6241366" cy="4447175"/>
          </a:xfrm>
          <a:prstGeom prst="rect">
            <a:avLst/>
          </a:prstGeom>
        </p:spPr>
        <p:txBody>
          <a:bodyPr vert="horz" lIns="0" tIns="45720" rIns="0" bIns="45720" rtlCol="0">
            <a:normAutofit/>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b="1" dirty="0">
                <a:solidFill>
                  <a:schemeClr val="bg1"/>
                </a:solidFill>
              </a:rPr>
              <a:t>Restoring Rights Could Be A Political Issue</a:t>
            </a:r>
          </a:p>
          <a:p>
            <a:pPr>
              <a:buFont typeface="Arial" panose="020B0604020202020204" pitchFamily="34" charset="0"/>
              <a:buChar char="•"/>
            </a:pPr>
            <a:r>
              <a:rPr lang="en-US" dirty="0">
                <a:solidFill>
                  <a:schemeClr val="bg1"/>
                </a:solidFill>
              </a:rPr>
              <a:t>Restricting Voting Rights Of Ex-Felons Occurs In States With More</a:t>
            </a:r>
          </a:p>
          <a:p>
            <a:pPr lvl="1">
              <a:buFont typeface="Arial" panose="020B0604020202020204" pitchFamily="34" charset="0"/>
              <a:buChar char="•"/>
            </a:pPr>
            <a:r>
              <a:rPr lang="en-US" dirty="0">
                <a:solidFill>
                  <a:schemeClr val="bg1"/>
                </a:solidFill>
              </a:rPr>
              <a:t>Conservative Voters</a:t>
            </a:r>
          </a:p>
          <a:p>
            <a:pPr lvl="1">
              <a:buFont typeface="Arial" panose="020B0604020202020204" pitchFamily="34" charset="0"/>
              <a:buChar char="•"/>
            </a:pPr>
            <a:r>
              <a:rPr lang="en-US" dirty="0">
                <a:solidFill>
                  <a:schemeClr val="bg1"/>
                </a:solidFill>
              </a:rPr>
              <a:t>Republican Voters</a:t>
            </a:r>
          </a:p>
          <a:p>
            <a:pPr lvl="1">
              <a:buFont typeface="Arial" panose="020B0604020202020204" pitchFamily="34" charset="0"/>
              <a:buChar char="•"/>
            </a:pPr>
            <a:r>
              <a:rPr lang="en-US" dirty="0">
                <a:solidFill>
                  <a:schemeClr val="bg1"/>
                </a:solidFill>
              </a:rPr>
              <a:t>Religious Residents</a:t>
            </a:r>
          </a:p>
          <a:p>
            <a:pPr>
              <a:buFont typeface="Arial" panose="020B0604020202020204" pitchFamily="34" charset="0"/>
              <a:buChar char="•"/>
            </a:pPr>
            <a:r>
              <a:rPr lang="en-US" dirty="0">
                <a:solidFill>
                  <a:schemeClr val="bg1"/>
                </a:solidFill>
              </a:rPr>
              <a:t>Restoring Rights Would Affect Few Elections, But It Would Matter In Close States and Close Elections.</a:t>
            </a:r>
          </a:p>
          <a:p>
            <a:pPr>
              <a:buFont typeface="Arial" panose="020B0604020202020204" pitchFamily="34" charset="0"/>
              <a:buChar char="•"/>
            </a:pPr>
            <a:r>
              <a:rPr lang="en-US" dirty="0">
                <a:solidFill>
                  <a:schemeClr val="bg1"/>
                </a:solidFill>
              </a:rPr>
              <a:t>In Florida, Restoring Those Ex-Felon Voting Rights Was Supported By A Majority Of Men, Women, All Ages, All Ethnicities Except Asian-Americans.</a:t>
            </a:r>
          </a:p>
          <a:p>
            <a:pPr lvl="1"/>
            <a:endParaRPr lang="en-US" dirty="0">
              <a:solidFill>
                <a:schemeClr val="bg1"/>
              </a:solidFill>
            </a:endParaRPr>
          </a:p>
          <a:p>
            <a:pPr marL="201168" lvl="1" indent="0">
              <a:buNone/>
            </a:pPr>
            <a:endParaRPr lang="en-US" dirty="0">
              <a:solidFill>
                <a:schemeClr val="bg1"/>
              </a:solidFill>
            </a:endParaRPr>
          </a:p>
        </p:txBody>
      </p:sp>
      <p:sp>
        <p:nvSpPr>
          <p:cNvPr id="9" name="TextBox 8">
            <a:extLst>
              <a:ext uri="{FF2B5EF4-FFF2-40B4-BE49-F238E27FC236}">
                <a16:creationId xmlns:a16="http://schemas.microsoft.com/office/drawing/2014/main" id="{ACFCB5A0-EA31-4807-B94B-FF3B699AED59}"/>
              </a:ext>
            </a:extLst>
          </p:cNvPr>
          <p:cNvSpPr txBox="1"/>
          <p:nvPr/>
        </p:nvSpPr>
        <p:spPr>
          <a:xfrm>
            <a:off x="4846322" y="112344"/>
            <a:ext cx="2782557" cy="369332"/>
          </a:xfrm>
          <a:prstGeom prst="rect">
            <a:avLst/>
          </a:prstGeom>
          <a:noFill/>
        </p:spPr>
        <p:txBody>
          <a:bodyPr wrap="none" rtlCol="0">
            <a:spAutoFit/>
          </a:bodyPr>
          <a:lstStyle/>
          <a:p>
            <a:r>
              <a:rPr lang="en-US" dirty="0">
                <a:solidFill>
                  <a:schemeClr val="accent6"/>
                </a:solidFill>
              </a:rPr>
              <a:t>Professor John A. Tures</a:t>
            </a:r>
          </a:p>
        </p:txBody>
      </p:sp>
    </p:spTree>
    <p:extLst>
      <p:ext uri="{BB962C8B-B14F-4D97-AF65-F5344CB8AC3E}">
        <p14:creationId xmlns:p14="http://schemas.microsoft.com/office/powerpoint/2010/main" val="240161200"/>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412624"/>
      </a:dk2>
      <a:lt2>
        <a:srgbClr val="E2E5E8"/>
      </a:lt2>
      <a:accent1>
        <a:srgbClr val="C3844D"/>
      </a:accent1>
      <a:accent2>
        <a:srgbClr val="B1413B"/>
      </a:accent2>
      <a:accent3>
        <a:srgbClr val="C34D78"/>
      </a:accent3>
      <a:accent4>
        <a:srgbClr val="B13B97"/>
      </a:accent4>
      <a:accent5>
        <a:srgbClr val="AC4DC3"/>
      </a:accent5>
      <a:accent6>
        <a:srgbClr val="6E42B4"/>
      </a:accent6>
      <a:hlink>
        <a:srgbClr val="BC43C0"/>
      </a:hlink>
      <a:folHlink>
        <a:srgbClr val="7F7F7F"/>
      </a:folHlink>
    </a:clrScheme>
    <a:fontScheme name="Retrospect">
      <a:majorFont>
        <a:latin typeface="Sagona Extra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agona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3C06A5BF-4B07-4A57-B2E3-5AEAA90DF947}"/>
</file>

<file path=customXml/itemProps2.xml><?xml version="1.0" encoding="utf-8"?>
<ds:datastoreItem xmlns:ds="http://schemas.openxmlformats.org/officeDocument/2006/customXml" ds:itemID="{8951742F-14CA-41A1-A1B3-A65E2946B1C4}"/>
</file>

<file path=customXml/itemProps3.xml><?xml version="1.0" encoding="utf-8"?>
<ds:datastoreItem xmlns:ds="http://schemas.openxmlformats.org/officeDocument/2006/customXml" ds:itemID="{A3A03546-892A-4167-BA05-6DD43294DB25}"/>
</file>

<file path=docProps/app.xml><?xml version="1.0" encoding="utf-8"?>
<Properties xmlns="http://schemas.openxmlformats.org/officeDocument/2006/extended-properties" xmlns:vt="http://schemas.openxmlformats.org/officeDocument/2006/docPropsVTypes">
  <TotalTime>548</TotalTime>
  <Words>1337</Words>
  <Application>Microsoft Office PowerPoint</Application>
  <PresentationFormat>Widescreen</PresentationFormat>
  <Paragraphs>118</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Courier New</vt:lpstr>
      <vt:lpstr>Sagona Book</vt:lpstr>
      <vt:lpstr>Sagona ExtraLight</vt:lpstr>
      <vt:lpstr>Times</vt:lpstr>
      <vt:lpstr>Times New Roman</vt:lpstr>
      <vt:lpstr>Trebuchet MS</vt:lpstr>
      <vt:lpstr>Wingdings</vt:lpstr>
      <vt:lpstr>RetrospectVTI</vt:lpstr>
      <vt:lpstr>Factors Associated With Ex-Felon Voting Rates, State-Level Research</vt:lpstr>
      <vt:lpstr>Ex-Felon Voting Research USA &amp; Other Democratic Countries</vt:lpstr>
      <vt:lpstr>Ex-Felon Voting Research State Crime Rates</vt:lpstr>
      <vt:lpstr>Ex-Felon Voting Research State-Level Recidivism</vt:lpstr>
      <vt:lpstr>Ex-Felon Voting Research Background Checks / State-Level Corruption</vt:lpstr>
      <vt:lpstr>Ex-Felon Voting Research Voter Fraud</vt:lpstr>
      <vt:lpstr>Ex-Felon Voting Research Barriers To Voting</vt:lpstr>
      <vt:lpstr>Ex-Felon Voting Research Impact Upon Elections</vt:lpstr>
      <vt:lpstr>Ex-Felon Voting Research Ideological Voting</vt:lpstr>
      <vt:lpstr>Ex-Felon Voting Research Political Party Voting</vt:lpstr>
      <vt:lpstr>Ex-Felon Voting Research Group Voting: Age, Gender, Ethnicity, Party</vt:lpstr>
      <vt:lpstr>Ex-Felon Voting Research Group Voting: Age, Gender, Ethnicity, Party</vt:lpstr>
      <vt:lpstr>Ex-Felon Voting Research Role of Religion</vt:lpstr>
      <vt:lpstr>Ex-Felon Voting Research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lagrangecollegepresentation</dc:title>
  <dc:creator>John Tures</dc:creator>
  <cp:lastModifiedBy>Vaughan, Beth</cp:lastModifiedBy>
  <cp:revision>19</cp:revision>
  <dcterms:created xsi:type="dcterms:W3CDTF">2019-10-20T19:53:04Z</dcterms:created>
  <dcterms:modified xsi:type="dcterms:W3CDTF">2019-10-22T19:24:28Z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