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4" r:id="rId6"/>
  </p:sldMasterIdLst>
  <p:notesMasterIdLst>
    <p:notesMasterId r:id="rId16"/>
  </p:notesMasterIdLst>
  <p:sldIdLst>
    <p:sldId id="268" r:id="rId7"/>
    <p:sldId id="270" r:id="rId8"/>
    <p:sldId id="274" r:id="rId9"/>
    <p:sldId id="259" r:id="rId10"/>
    <p:sldId id="269" r:id="rId11"/>
    <p:sldId id="277" r:id="rId12"/>
    <p:sldId id="275" r:id="rId13"/>
    <p:sldId id="273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F8FA"/>
    <a:srgbClr val="A3E7FF"/>
    <a:srgbClr val="5DD5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FF4C54-0351-CD46-65E0-B3ED754E1367}" v="1071" dt="2020-10-01T20:53:58.438"/>
    <p1510:client id="{4DD797C1-AAE8-4D2F-A1DD-E8C8912A5CD4}" v="490" dt="2019-12-19T16:29:57.878"/>
    <p1510:client id="{86678BDA-4E73-CA4B-CDE0-36ECAB3427A8}" v="206" dt="2019-12-19T17:25:30.072"/>
    <p1510:client id="{BAD2E883-060A-D46D-CB31-CFB11D5325E8}" v="51" dt="2019-12-19T17:09:53.065"/>
    <p1510:client id="{FF9881C2-9E44-FA70-FB9F-F36A0C6CFA22}" v="1845" dt="2019-12-23T15:32:52.8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1\rtio$\Data\Data%20Snapshots\Adult%20Ed%20Study%20Committee\Adult%20Ed%20Study%20Committee%20Infographic%20Data_2020092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'FY20'!$J$1</c:f>
              <c:strCache>
                <c:ptCount val="1"/>
                <c:pt idx="0">
                  <c:v>ABE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180-434A-9264-04DCC2A4C13F}"/>
              </c:ext>
            </c:extLst>
          </c:dPt>
          <c:cat>
            <c:strRef>
              <c:f>'FY20'!$I$2</c:f>
              <c:strCache>
                <c:ptCount val="1"/>
                <c:pt idx="0">
                  <c:v>Students</c:v>
                </c:pt>
              </c:strCache>
            </c:strRef>
          </c:cat>
          <c:val>
            <c:numRef>
              <c:f>'FY20'!$J$2</c:f>
              <c:numCache>
                <c:formatCode>General</c:formatCode>
                <c:ptCount val="1"/>
                <c:pt idx="0">
                  <c:v>22051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80-434A-9264-04DCC2A4C13F}"/>
            </c:ext>
          </c:extLst>
        </c:ser>
        <c:ser>
          <c:idx val="1"/>
          <c:order val="1"/>
          <c:tx>
            <c:strRef>
              <c:f>'FY20'!$K$1</c:f>
              <c:strCache>
                <c:ptCount val="1"/>
                <c:pt idx="0">
                  <c:v>ASE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'FY20'!$I$2</c:f>
              <c:strCache>
                <c:ptCount val="1"/>
                <c:pt idx="0">
                  <c:v>Students</c:v>
                </c:pt>
              </c:strCache>
            </c:strRef>
          </c:cat>
          <c:val>
            <c:numRef>
              <c:f>'FY20'!$K$2</c:f>
              <c:numCache>
                <c:formatCode>General</c:formatCode>
                <c:ptCount val="1"/>
                <c:pt idx="0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80-434A-9264-04DCC2A4C13F}"/>
            </c:ext>
          </c:extLst>
        </c:ser>
        <c:ser>
          <c:idx val="2"/>
          <c:order val="2"/>
          <c:tx>
            <c:strRef>
              <c:f>'FY20'!$L$1</c:f>
              <c:strCache>
                <c:ptCount val="1"/>
                <c:pt idx="0">
                  <c:v>ESL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1806907719151732E-3"/>
                  <c:y val="-2.2699528175254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1" dirty="0"/>
                      <a:t>31% English language learners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83803674761351"/>
                      <c:h val="0.257438505317545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180-434A-9264-04DCC2A4C1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'FY20'!$I$2</c:f>
              <c:strCache>
                <c:ptCount val="1"/>
                <c:pt idx="0">
                  <c:v>Students</c:v>
                </c:pt>
              </c:strCache>
            </c:strRef>
          </c:cat>
          <c:val>
            <c:numRef>
              <c:f>'FY20'!$L$2</c:f>
              <c:numCache>
                <c:formatCode>General</c:formatCode>
                <c:ptCount val="1"/>
                <c:pt idx="0">
                  <c:v>9990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80-434A-9264-04DCC2A4C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66164080"/>
        <c:axId val="1666164912"/>
      </c:barChart>
      <c:catAx>
        <c:axId val="16661640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6164912"/>
        <c:crosses val="autoZero"/>
        <c:auto val="1"/>
        <c:lblAlgn val="ctr"/>
        <c:lblOffset val="100"/>
        <c:noMultiLvlLbl val="0"/>
      </c:catAx>
      <c:valAx>
        <c:axId val="166616491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66164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svg"/><Relationship Id="rId1" Type="http://schemas.openxmlformats.org/officeDocument/2006/relationships/image" Target="../media/image13.png"/><Relationship Id="rId6" Type="http://schemas.openxmlformats.org/officeDocument/2006/relationships/image" Target="../media/image17.svg"/><Relationship Id="rId5" Type="http://schemas.openxmlformats.org/officeDocument/2006/relationships/image" Target="../media/image15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svg"/><Relationship Id="rId1" Type="http://schemas.openxmlformats.org/officeDocument/2006/relationships/image" Target="../media/image13.png"/><Relationship Id="rId6" Type="http://schemas.openxmlformats.org/officeDocument/2006/relationships/image" Target="../media/image17.svg"/><Relationship Id="rId5" Type="http://schemas.openxmlformats.org/officeDocument/2006/relationships/image" Target="../media/image15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6546AC-380F-4388-885E-628643FD38D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35E6C31-EB11-4ED4-9B46-70F55B1983B6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>
              <a:latin typeface="Calibri Light" panose="020F0302020204030204"/>
            </a:rPr>
            <a:t> Workforce</a:t>
          </a:r>
          <a:r>
            <a:rPr lang="en-US" dirty="0"/>
            <a:t> Innovation &amp; Opportunity Act (Federal)/Title II - Adult Education &amp; Family Literacy Act (AEFLA)</a:t>
          </a:r>
          <a:r>
            <a:rPr lang="en-US" dirty="0">
              <a:latin typeface="Calibri Light" panose="020F0302020204030204"/>
            </a:rPr>
            <a:t> </a:t>
          </a:r>
          <a:endParaRPr lang="en-US" dirty="0"/>
        </a:p>
      </dgm:t>
    </dgm:pt>
    <dgm:pt modelId="{5484665B-C259-4FE4-806B-E1F80AA57DCC}" type="parTrans" cxnId="{FA920971-A0C1-4C66-8B42-F3116DE84472}">
      <dgm:prSet/>
      <dgm:spPr/>
      <dgm:t>
        <a:bodyPr/>
        <a:lstStyle/>
        <a:p>
          <a:endParaRPr lang="en-US"/>
        </a:p>
      </dgm:t>
    </dgm:pt>
    <dgm:pt modelId="{EE2A09CC-06EA-416B-9721-56BC7905CACB}" type="sibTrans" cxnId="{FA920971-A0C1-4C66-8B42-F3116DE84472}">
      <dgm:prSet/>
      <dgm:spPr/>
      <dgm:t>
        <a:bodyPr/>
        <a:lstStyle/>
        <a:p>
          <a:endParaRPr lang="en-US"/>
        </a:p>
      </dgm:t>
    </dgm:pt>
    <dgm:pt modelId="{20A6FEAF-2026-4EC5-9D42-D79A3784816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Annual State appropriation</a:t>
          </a:r>
          <a:r>
            <a:rPr lang="en-US" dirty="0">
              <a:latin typeface="Calibri Light" panose="020F0302020204030204"/>
            </a:rPr>
            <a:t> </a:t>
          </a:r>
          <a:endParaRPr lang="en-US" dirty="0"/>
        </a:p>
      </dgm:t>
    </dgm:pt>
    <dgm:pt modelId="{31EABDB2-CF97-40A9-BD8D-73A740B7DE8E}" type="parTrans" cxnId="{1CFDAC43-239F-4CF0-8AC0-7A5A06093B63}">
      <dgm:prSet/>
      <dgm:spPr/>
      <dgm:t>
        <a:bodyPr/>
        <a:lstStyle/>
        <a:p>
          <a:endParaRPr lang="en-US"/>
        </a:p>
      </dgm:t>
    </dgm:pt>
    <dgm:pt modelId="{61F6BBA0-C1EE-496F-9C02-C69C34A5ED39}" type="sibTrans" cxnId="{1CFDAC43-239F-4CF0-8AC0-7A5A06093B63}">
      <dgm:prSet/>
      <dgm:spPr/>
      <dgm:t>
        <a:bodyPr/>
        <a:lstStyle/>
        <a:p>
          <a:endParaRPr lang="en-US"/>
        </a:p>
      </dgm:t>
    </dgm:pt>
    <dgm:pt modelId="{F78A7167-28B8-43C8-8C8C-CFE7D6557D0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Continuation after first year based on meeting milestones, including measurable skill gains; employment; attainment of a secondary school diploma; and transition to postsecondary education and training.</a:t>
          </a:r>
        </a:p>
      </dgm:t>
    </dgm:pt>
    <dgm:pt modelId="{75C3D3AD-943E-4918-8C5E-C89C231F7F4F}" type="parTrans" cxnId="{3A8758CC-4B3F-4DEC-9C54-B3251309597D}">
      <dgm:prSet/>
      <dgm:spPr/>
      <dgm:t>
        <a:bodyPr/>
        <a:lstStyle/>
        <a:p>
          <a:endParaRPr lang="en-US"/>
        </a:p>
      </dgm:t>
    </dgm:pt>
    <dgm:pt modelId="{2E6DBC38-B199-4AF5-B37F-208D6304CA9A}" type="sibTrans" cxnId="{3A8758CC-4B3F-4DEC-9C54-B3251309597D}">
      <dgm:prSet/>
      <dgm:spPr/>
      <dgm:t>
        <a:bodyPr/>
        <a:lstStyle/>
        <a:p>
          <a:endParaRPr lang="en-US"/>
        </a:p>
      </dgm:t>
    </dgm:pt>
    <dgm:pt modelId="{1046B5EB-581A-4E42-8CFE-7484B4AFF2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Subsequent Years</a:t>
          </a:r>
          <a:r>
            <a:rPr lang="en-US" dirty="0">
              <a:latin typeface="Calibri Light" panose="020F0302020204030204"/>
            </a:rPr>
            <a:t> </a:t>
          </a:r>
          <a:endParaRPr lang="en-US" dirty="0"/>
        </a:p>
      </dgm:t>
    </dgm:pt>
    <dgm:pt modelId="{06322EDA-B4FD-4910-8DD6-31C7AC75E286}" type="parTrans" cxnId="{979CF805-FB01-446A-BAA6-A9C2CD9E0825}">
      <dgm:prSet/>
      <dgm:spPr/>
      <dgm:t>
        <a:bodyPr/>
        <a:lstStyle/>
        <a:p>
          <a:endParaRPr lang="en-US"/>
        </a:p>
      </dgm:t>
    </dgm:pt>
    <dgm:pt modelId="{A395573E-1B04-47F4-83EB-D64AAEDE3C99}" type="sibTrans" cxnId="{979CF805-FB01-446A-BAA6-A9C2CD9E0825}">
      <dgm:prSet/>
      <dgm:spPr/>
      <dgm:t>
        <a:bodyPr/>
        <a:lstStyle/>
        <a:p>
          <a:endParaRPr lang="en-US"/>
        </a:p>
      </dgm:t>
    </dgm:pt>
    <dgm:pt modelId="{4C1C5EA3-550B-4E1C-B7DA-EDA866DFE6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Funding based on performance for future continuations.</a:t>
          </a:r>
          <a:r>
            <a:rPr lang="en-US" dirty="0">
              <a:latin typeface="Calibri Light" panose="020F0302020204030204"/>
            </a:rPr>
            <a:t> </a:t>
          </a:r>
          <a:endParaRPr lang="en-US" dirty="0"/>
        </a:p>
      </dgm:t>
    </dgm:pt>
    <dgm:pt modelId="{D8BB79A6-3095-46B7-813D-9D6A7F66B676}" type="parTrans" cxnId="{8F894F93-F8AA-4B29-98F3-690BB7C4977B}">
      <dgm:prSet/>
      <dgm:spPr/>
      <dgm:t>
        <a:bodyPr/>
        <a:lstStyle/>
        <a:p>
          <a:endParaRPr lang="en-US"/>
        </a:p>
      </dgm:t>
    </dgm:pt>
    <dgm:pt modelId="{D89D1DCB-19A3-4E5A-BE63-F8D22FD1B674}" type="sibTrans" cxnId="{8F894F93-F8AA-4B29-98F3-690BB7C4977B}">
      <dgm:prSet/>
      <dgm:spPr/>
      <dgm:t>
        <a:bodyPr/>
        <a:lstStyle/>
        <a:p>
          <a:endParaRPr lang="en-US"/>
        </a:p>
      </dgm:t>
    </dgm:pt>
    <dgm:pt modelId="{4688D4FD-EE65-405B-AB69-B1C5EEA5551A}" type="pres">
      <dgm:prSet presAssocID="{C46546AC-380F-4388-885E-628643FD38D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6F9D8E-1BAF-47D7-BB88-42F3BC3870AB}" type="pres">
      <dgm:prSet presAssocID="{A35E6C31-EB11-4ED4-9B46-70F55B1983B6}" presName="compNode" presStyleCnt="0"/>
      <dgm:spPr/>
    </dgm:pt>
    <dgm:pt modelId="{5076B99A-DB5E-48DA-A36B-54A2C9C2D622}" type="pres">
      <dgm:prSet presAssocID="{A35E6C31-EB11-4ED4-9B46-70F55B1983B6}" presName="bgRect" presStyleLbl="bgShp" presStyleIdx="0" presStyleCnt="4"/>
      <dgm:spPr/>
    </dgm:pt>
    <dgm:pt modelId="{C047C64E-5A29-4C84-A1F4-5DBEC0BB804F}" type="pres">
      <dgm:prSet presAssocID="{A35E6C31-EB11-4ED4-9B46-70F55B1983B6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C69A9AA-D8BB-4F35-80CC-ABD42467A97B}" type="pres">
      <dgm:prSet presAssocID="{A35E6C31-EB11-4ED4-9B46-70F55B1983B6}" presName="spaceRect" presStyleCnt="0"/>
      <dgm:spPr/>
    </dgm:pt>
    <dgm:pt modelId="{14E27B15-320D-4D12-9AB0-9EFB7065CC93}" type="pres">
      <dgm:prSet presAssocID="{A35E6C31-EB11-4ED4-9B46-70F55B1983B6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9F3465A-CCA8-4610-904A-F99D1568C1F6}" type="pres">
      <dgm:prSet presAssocID="{EE2A09CC-06EA-416B-9721-56BC7905CACB}" presName="sibTrans" presStyleCnt="0"/>
      <dgm:spPr/>
    </dgm:pt>
    <dgm:pt modelId="{EA50A541-66C6-462A-B472-F860B8C3AFF1}" type="pres">
      <dgm:prSet presAssocID="{20A6FEAF-2026-4EC5-9D42-D79A3784816A}" presName="compNode" presStyleCnt="0"/>
      <dgm:spPr/>
    </dgm:pt>
    <dgm:pt modelId="{2B30C5A0-23E7-4B43-9B6C-42467F5DC374}" type="pres">
      <dgm:prSet presAssocID="{20A6FEAF-2026-4EC5-9D42-D79A3784816A}" presName="bgRect" presStyleLbl="bgShp" presStyleIdx="1" presStyleCnt="4"/>
      <dgm:spPr/>
    </dgm:pt>
    <dgm:pt modelId="{1DB81B8C-0B78-492C-A4AF-3AEF5C50F57D}" type="pres">
      <dgm:prSet presAssocID="{20A6FEAF-2026-4EC5-9D42-D79A3784816A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917463CC-EB30-4CC7-8BEC-3280223FE468}" type="pres">
      <dgm:prSet presAssocID="{20A6FEAF-2026-4EC5-9D42-D79A3784816A}" presName="spaceRect" presStyleCnt="0"/>
      <dgm:spPr/>
    </dgm:pt>
    <dgm:pt modelId="{ABD43897-7AA4-43CB-B2AB-23215F4CF199}" type="pres">
      <dgm:prSet presAssocID="{20A6FEAF-2026-4EC5-9D42-D79A3784816A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A106EFB-1E6B-4789-840C-062BEA006533}" type="pres">
      <dgm:prSet presAssocID="{61F6BBA0-C1EE-496F-9C02-C69C34A5ED39}" presName="sibTrans" presStyleCnt="0"/>
      <dgm:spPr/>
    </dgm:pt>
    <dgm:pt modelId="{0271413A-000B-4326-881C-17BE81276255}" type="pres">
      <dgm:prSet presAssocID="{F78A7167-28B8-43C8-8C8C-CFE7D6557D02}" presName="compNode" presStyleCnt="0"/>
      <dgm:spPr/>
    </dgm:pt>
    <dgm:pt modelId="{6AC13FF4-E8F9-48A2-8F20-F25EB93C4D1B}" type="pres">
      <dgm:prSet presAssocID="{F78A7167-28B8-43C8-8C8C-CFE7D6557D02}" presName="bgRect" presStyleLbl="bgShp" presStyleIdx="2" presStyleCnt="4"/>
      <dgm:spPr/>
    </dgm:pt>
    <dgm:pt modelId="{12A19CD2-5B57-4189-A2D1-47F5583A53BA}" type="pres">
      <dgm:prSet presAssocID="{F78A7167-28B8-43C8-8C8C-CFE7D6557D02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60EE59E0-1175-4DD7-8EA5-74E97254F117}" type="pres">
      <dgm:prSet presAssocID="{F78A7167-28B8-43C8-8C8C-CFE7D6557D02}" presName="spaceRect" presStyleCnt="0"/>
      <dgm:spPr/>
    </dgm:pt>
    <dgm:pt modelId="{0ADA32D6-448D-45BA-B781-3A730D40B294}" type="pres">
      <dgm:prSet presAssocID="{F78A7167-28B8-43C8-8C8C-CFE7D6557D02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9B88FBE-F038-42A1-9806-D83C6BD755E3}" type="pres">
      <dgm:prSet presAssocID="{2E6DBC38-B199-4AF5-B37F-208D6304CA9A}" presName="sibTrans" presStyleCnt="0"/>
      <dgm:spPr/>
    </dgm:pt>
    <dgm:pt modelId="{5E02FD81-9287-45C7-BAD3-97DB513670EC}" type="pres">
      <dgm:prSet presAssocID="{1046B5EB-581A-4E42-8CFE-7484B4AFF2CC}" presName="compNode" presStyleCnt="0"/>
      <dgm:spPr/>
    </dgm:pt>
    <dgm:pt modelId="{7F8C9651-1BEA-4392-8864-A6E832EE2608}" type="pres">
      <dgm:prSet presAssocID="{1046B5EB-581A-4E42-8CFE-7484B4AFF2CC}" presName="bgRect" presStyleLbl="bgShp" presStyleIdx="3" presStyleCnt="4"/>
      <dgm:spPr/>
    </dgm:pt>
    <dgm:pt modelId="{411458DA-2C31-4011-B2E1-54019E641AD0}" type="pres">
      <dgm:prSet presAssocID="{1046B5EB-581A-4E42-8CFE-7484B4AFF2CC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0C88E936-AC7F-43A1-A5B4-6804E545C427}" type="pres">
      <dgm:prSet presAssocID="{1046B5EB-581A-4E42-8CFE-7484B4AFF2CC}" presName="spaceRect" presStyleCnt="0"/>
      <dgm:spPr/>
    </dgm:pt>
    <dgm:pt modelId="{A7728EE6-26A8-431F-BE26-03AE6C2D6073}" type="pres">
      <dgm:prSet presAssocID="{1046B5EB-581A-4E42-8CFE-7484B4AFF2CC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B68105A-8E06-4232-A6CF-137B0FD9C45B}" type="pres">
      <dgm:prSet presAssocID="{1046B5EB-581A-4E42-8CFE-7484B4AFF2CC}" presName="desTx" presStyleLbl="revTx" presStyleIdx="4" presStyleCnt="5">
        <dgm:presLayoutVars/>
      </dgm:prSet>
      <dgm:spPr/>
      <dgm:t>
        <a:bodyPr/>
        <a:lstStyle/>
        <a:p>
          <a:endParaRPr lang="en-US"/>
        </a:p>
      </dgm:t>
    </dgm:pt>
  </dgm:ptLst>
  <dgm:cxnLst>
    <dgm:cxn modelId="{979CF805-FB01-446A-BAA6-A9C2CD9E0825}" srcId="{C46546AC-380F-4388-885E-628643FD38D0}" destId="{1046B5EB-581A-4E42-8CFE-7484B4AFF2CC}" srcOrd="3" destOrd="0" parTransId="{06322EDA-B4FD-4910-8DD6-31C7AC75E286}" sibTransId="{A395573E-1B04-47F4-83EB-D64AAEDE3C99}"/>
    <dgm:cxn modelId="{49E67012-A3C1-4A7E-92BB-4F03CE577330}" type="presOf" srcId="{F78A7167-28B8-43C8-8C8C-CFE7D6557D02}" destId="{0ADA32D6-448D-45BA-B781-3A730D40B294}" srcOrd="0" destOrd="0" presId="urn:microsoft.com/office/officeart/2018/2/layout/IconVerticalSolidList"/>
    <dgm:cxn modelId="{87632E61-1B0E-4B8D-BDC5-47198E186D01}" type="presOf" srcId="{20A6FEAF-2026-4EC5-9D42-D79A3784816A}" destId="{ABD43897-7AA4-43CB-B2AB-23215F4CF199}" srcOrd="0" destOrd="0" presId="urn:microsoft.com/office/officeart/2018/2/layout/IconVerticalSolidList"/>
    <dgm:cxn modelId="{FA920971-A0C1-4C66-8B42-F3116DE84472}" srcId="{C46546AC-380F-4388-885E-628643FD38D0}" destId="{A35E6C31-EB11-4ED4-9B46-70F55B1983B6}" srcOrd="0" destOrd="0" parTransId="{5484665B-C259-4FE4-806B-E1F80AA57DCC}" sibTransId="{EE2A09CC-06EA-416B-9721-56BC7905CACB}"/>
    <dgm:cxn modelId="{BD5B76EE-A8D8-41B6-AEEE-629E63A9826C}" type="presOf" srcId="{A35E6C31-EB11-4ED4-9B46-70F55B1983B6}" destId="{14E27B15-320D-4D12-9AB0-9EFB7065CC93}" srcOrd="0" destOrd="0" presId="urn:microsoft.com/office/officeart/2018/2/layout/IconVerticalSolidList"/>
    <dgm:cxn modelId="{971058AE-45DC-4F0B-B5E5-ACBBB6FBCEBD}" type="presOf" srcId="{C46546AC-380F-4388-885E-628643FD38D0}" destId="{4688D4FD-EE65-405B-AB69-B1C5EEA5551A}" srcOrd="0" destOrd="0" presId="urn:microsoft.com/office/officeart/2018/2/layout/IconVerticalSolidList"/>
    <dgm:cxn modelId="{3A8758CC-4B3F-4DEC-9C54-B3251309597D}" srcId="{C46546AC-380F-4388-885E-628643FD38D0}" destId="{F78A7167-28B8-43C8-8C8C-CFE7D6557D02}" srcOrd="2" destOrd="0" parTransId="{75C3D3AD-943E-4918-8C5E-C89C231F7F4F}" sibTransId="{2E6DBC38-B199-4AF5-B37F-208D6304CA9A}"/>
    <dgm:cxn modelId="{F88A43FD-6120-4833-9E35-2583009009D9}" type="presOf" srcId="{1046B5EB-581A-4E42-8CFE-7484B4AFF2CC}" destId="{A7728EE6-26A8-431F-BE26-03AE6C2D6073}" srcOrd="0" destOrd="0" presId="urn:microsoft.com/office/officeart/2018/2/layout/IconVerticalSolidList"/>
    <dgm:cxn modelId="{AACF91C6-370F-40F4-8141-E8F086742EAD}" type="presOf" srcId="{4C1C5EA3-550B-4E1C-B7DA-EDA866DFE676}" destId="{DB68105A-8E06-4232-A6CF-137B0FD9C45B}" srcOrd="0" destOrd="0" presId="urn:microsoft.com/office/officeart/2018/2/layout/IconVerticalSolidList"/>
    <dgm:cxn modelId="{1CFDAC43-239F-4CF0-8AC0-7A5A06093B63}" srcId="{C46546AC-380F-4388-885E-628643FD38D0}" destId="{20A6FEAF-2026-4EC5-9D42-D79A3784816A}" srcOrd="1" destOrd="0" parTransId="{31EABDB2-CF97-40A9-BD8D-73A740B7DE8E}" sibTransId="{61F6BBA0-C1EE-496F-9C02-C69C34A5ED39}"/>
    <dgm:cxn modelId="{8F894F93-F8AA-4B29-98F3-690BB7C4977B}" srcId="{1046B5EB-581A-4E42-8CFE-7484B4AFF2CC}" destId="{4C1C5EA3-550B-4E1C-B7DA-EDA866DFE676}" srcOrd="0" destOrd="0" parTransId="{D8BB79A6-3095-46B7-813D-9D6A7F66B676}" sibTransId="{D89D1DCB-19A3-4E5A-BE63-F8D22FD1B674}"/>
    <dgm:cxn modelId="{93C1A48F-3A81-4ABA-9F55-BAB3E3417CCF}" type="presParOf" srcId="{4688D4FD-EE65-405B-AB69-B1C5EEA5551A}" destId="{FB6F9D8E-1BAF-47D7-BB88-42F3BC3870AB}" srcOrd="0" destOrd="0" presId="urn:microsoft.com/office/officeart/2018/2/layout/IconVerticalSolidList"/>
    <dgm:cxn modelId="{6929763D-11D3-42A5-A3B0-9D65C6240F20}" type="presParOf" srcId="{FB6F9D8E-1BAF-47D7-BB88-42F3BC3870AB}" destId="{5076B99A-DB5E-48DA-A36B-54A2C9C2D622}" srcOrd="0" destOrd="0" presId="urn:microsoft.com/office/officeart/2018/2/layout/IconVerticalSolidList"/>
    <dgm:cxn modelId="{9F3BF3CC-E918-4C00-B1CE-1FB7DE2D3B97}" type="presParOf" srcId="{FB6F9D8E-1BAF-47D7-BB88-42F3BC3870AB}" destId="{C047C64E-5A29-4C84-A1F4-5DBEC0BB804F}" srcOrd="1" destOrd="0" presId="urn:microsoft.com/office/officeart/2018/2/layout/IconVerticalSolidList"/>
    <dgm:cxn modelId="{3F9F948C-37AD-47AF-B831-DB0550A10CB6}" type="presParOf" srcId="{FB6F9D8E-1BAF-47D7-BB88-42F3BC3870AB}" destId="{BC69A9AA-D8BB-4F35-80CC-ABD42467A97B}" srcOrd="2" destOrd="0" presId="urn:microsoft.com/office/officeart/2018/2/layout/IconVerticalSolidList"/>
    <dgm:cxn modelId="{C50DF7DF-FDC8-4CA3-B6BC-3567F00B9521}" type="presParOf" srcId="{FB6F9D8E-1BAF-47D7-BB88-42F3BC3870AB}" destId="{14E27B15-320D-4D12-9AB0-9EFB7065CC93}" srcOrd="3" destOrd="0" presId="urn:microsoft.com/office/officeart/2018/2/layout/IconVerticalSolidList"/>
    <dgm:cxn modelId="{27B07DCA-A474-431E-B8E3-7C38DE4CCEDD}" type="presParOf" srcId="{4688D4FD-EE65-405B-AB69-B1C5EEA5551A}" destId="{F9F3465A-CCA8-4610-904A-F99D1568C1F6}" srcOrd="1" destOrd="0" presId="urn:microsoft.com/office/officeart/2018/2/layout/IconVerticalSolidList"/>
    <dgm:cxn modelId="{E5D50152-7BC1-42C9-AC1F-92B7A525B671}" type="presParOf" srcId="{4688D4FD-EE65-405B-AB69-B1C5EEA5551A}" destId="{EA50A541-66C6-462A-B472-F860B8C3AFF1}" srcOrd="2" destOrd="0" presId="urn:microsoft.com/office/officeart/2018/2/layout/IconVerticalSolidList"/>
    <dgm:cxn modelId="{E851C602-DB7B-40AC-B7E7-F3C67BD1BD21}" type="presParOf" srcId="{EA50A541-66C6-462A-B472-F860B8C3AFF1}" destId="{2B30C5A0-23E7-4B43-9B6C-42467F5DC374}" srcOrd="0" destOrd="0" presId="urn:microsoft.com/office/officeart/2018/2/layout/IconVerticalSolidList"/>
    <dgm:cxn modelId="{8437B149-3957-43AE-8DE9-6B4EC959321F}" type="presParOf" srcId="{EA50A541-66C6-462A-B472-F860B8C3AFF1}" destId="{1DB81B8C-0B78-492C-A4AF-3AEF5C50F57D}" srcOrd="1" destOrd="0" presId="urn:microsoft.com/office/officeart/2018/2/layout/IconVerticalSolidList"/>
    <dgm:cxn modelId="{8E459A47-8091-42AA-9D9E-E7BF6E601342}" type="presParOf" srcId="{EA50A541-66C6-462A-B472-F860B8C3AFF1}" destId="{917463CC-EB30-4CC7-8BEC-3280223FE468}" srcOrd="2" destOrd="0" presId="urn:microsoft.com/office/officeart/2018/2/layout/IconVerticalSolidList"/>
    <dgm:cxn modelId="{88D4BC3C-9C42-43FD-B6C6-9FC8F78E2415}" type="presParOf" srcId="{EA50A541-66C6-462A-B472-F860B8C3AFF1}" destId="{ABD43897-7AA4-43CB-B2AB-23215F4CF199}" srcOrd="3" destOrd="0" presId="urn:microsoft.com/office/officeart/2018/2/layout/IconVerticalSolidList"/>
    <dgm:cxn modelId="{52CA0E15-4531-4ADC-81B4-8CF90FFC91D8}" type="presParOf" srcId="{4688D4FD-EE65-405B-AB69-B1C5EEA5551A}" destId="{8A106EFB-1E6B-4789-840C-062BEA006533}" srcOrd="3" destOrd="0" presId="urn:microsoft.com/office/officeart/2018/2/layout/IconVerticalSolidList"/>
    <dgm:cxn modelId="{CBB8F92F-5757-484F-BEDE-37D869D5B63C}" type="presParOf" srcId="{4688D4FD-EE65-405B-AB69-B1C5EEA5551A}" destId="{0271413A-000B-4326-881C-17BE81276255}" srcOrd="4" destOrd="0" presId="urn:microsoft.com/office/officeart/2018/2/layout/IconVerticalSolidList"/>
    <dgm:cxn modelId="{E6DDB0F4-1C5A-46EE-8E90-4B3B7769046F}" type="presParOf" srcId="{0271413A-000B-4326-881C-17BE81276255}" destId="{6AC13FF4-E8F9-48A2-8F20-F25EB93C4D1B}" srcOrd="0" destOrd="0" presId="urn:microsoft.com/office/officeart/2018/2/layout/IconVerticalSolidList"/>
    <dgm:cxn modelId="{8F984B02-1220-40C4-972B-095E7E776881}" type="presParOf" srcId="{0271413A-000B-4326-881C-17BE81276255}" destId="{12A19CD2-5B57-4189-A2D1-47F5583A53BA}" srcOrd="1" destOrd="0" presId="urn:microsoft.com/office/officeart/2018/2/layout/IconVerticalSolidList"/>
    <dgm:cxn modelId="{9B89D2FC-AFE5-49EF-B920-744448DA5D17}" type="presParOf" srcId="{0271413A-000B-4326-881C-17BE81276255}" destId="{60EE59E0-1175-4DD7-8EA5-74E97254F117}" srcOrd="2" destOrd="0" presId="urn:microsoft.com/office/officeart/2018/2/layout/IconVerticalSolidList"/>
    <dgm:cxn modelId="{A34247FF-A8CF-4D82-B148-7D959C037374}" type="presParOf" srcId="{0271413A-000B-4326-881C-17BE81276255}" destId="{0ADA32D6-448D-45BA-B781-3A730D40B294}" srcOrd="3" destOrd="0" presId="urn:microsoft.com/office/officeart/2018/2/layout/IconVerticalSolidList"/>
    <dgm:cxn modelId="{81698B3A-20FE-4111-B5CA-5D24F013A82A}" type="presParOf" srcId="{4688D4FD-EE65-405B-AB69-B1C5EEA5551A}" destId="{E9B88FBE-F038-42A1-9806-D83C6BD755E3}" srcOrd="5" destOrd="0" presId="urn:microsoft.com/office/officeart/2018/2/layout/IconVerticalSolidList"/>
    <dgm:cxn modelId="{069E4A9B-5996-4E00-B281-1BEC4C11140E}" type="presParOf" srcId="{4688D4FD-EE65-405B-AB69-B1C5EEA5551A}" destId="{5E02FD81-9287-45C7-BAD3-97DB513670EC}" srcOrd="6" destOrd="0" presId="urn:microsoft.com/office/officeart/2018/2/layout/IconVerticalSolidList"/>
    <dgm:cxn modelId="{756EDDE2-B5D3-42C9-8E03-6E6B238C6032}" type="presParOf" srcId="{5E02FD81-9287-45C7-BAD3-97DB513670EC}" destId="{7F8C9651-1BEA-4392-8864-A6E832EE2608}" srcOrd="0" destOrd="0" presId="urn:microsoft.com/office/officeart/2018/2/layout/IconVerticalSolidList"/>
    <dgm:cxn modelId="{A49A4A55-9CBA-48B5-B94D-8DF076845BC6}" type="presParOf" srcId="{5E02FD81-9287-45C7-BAD3-97DB513670EC}" destId="{411458DA-2C31-4011-B2E1-54019E641AD0}" srcOrd="1" destOrd="0" presId="urn:microsoft.com/office/officeart/2018/2/layout/IconVerticalSolidList"/>
    <dgm:cxn modelId="{E2493603-E4C0-4235-9A49-8F6FF969F5B0}" type="presParOf" srcId="{5E02FD81-9287-45C7-BAD3-97DB513670EC}" destId="{0C88E936-AC7F-43A1-A5B4-6804E545C427}" srcOrd="2" destOrd="0" presId="urn:microsoft.com/office/officeart/2018/2/layout/IconVerticalSolidList"/>
    <dgm:cxn modelId="{AC1EB773-F84F-4CFA-981C-8D7BE17A43FE}" type="presParOf" srcId="{5E02FD81-9287-45C7-BAD3-97DB513670EC}" destId="{A7728EE6-26A8-431F-BE26-03AE6C2D6073}" srcOrd="3" destOrd="0" presId="urn:microsoft.com/office/officeart/2018/2/layout/IconVerticalSolidList"/>
    <dgm:cxn modelId="{E18B398A-3713-4F2B-A02F-DEC500FB1808}" type="presParOf" srcId="{5E02FD81-9287-45C7-BAD3-97DB513670EC}" destId="{DB68105A-8E06-4232-A6CF-137B0FD9C45B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6B99A-DB5E-48DA-A36B-54A2C9C2D622}">
      <dsp:nvSpPr>
        <dsp:cNvPr id="0" name=""/>
        <dsp:cNvSpPr/>
      </dsp:nvSpPr>
      <dsp:spPr>
        <a:xfrm>
          <a:off x="0" y="2371"/>
          <a:ext cx="7814259" cy="12020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7C64E-5A29-4C84-A1F4-5DBEC0BB804F}">
      <dsp:nvSpPr>
        <dsp:cNvPr id="0" name=""/>
        <dsp:cNvSpPr/>
      </dsp:nvSpPr>
      <dsp:spPr>
        <a:xfrm>
          <a:off x="363629" y="272840"/>
          <a:ext cx="661145" cy="66114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27B15-320D-4D12-9AB0-9EFB7065CC93}">
      <dsp:nvSpPr>
        <dsp:cNvPr id="0" name=""/>
        <dsp:cNvSpPr/>
      </dsp:nvSpPr>
      <dsp:spPr>
        <a:xfrm>
          <a:off x="1388404" y="2371"/>
          <a:ext cx="6425854" cy="120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220" tIns="127220" rIns="127220" bIns="127220" numCol="1" spcCol="1270" anchor="ctr" anchorCtr="0">
          <a:noAutofit/>
        </a:bodyPr>
        <a:lstStyle/>
        <a:p>
          <a:pPr lvl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Calibri Light" panose="020F0302020204030204"/>
            </a:rPr>
            <a:t> Workforce</a:t>
          </a:r>
          <a:r>
            <a:rPr lang="en-US" sz="1700" kern="1200" dirty="0"/>
            <a:t> Innovation &amp; Opportunity Act (Federal)/Title II - Adult Education &amp; Family Literacy Act (AEFLA)</a:t>
          </a:r>
          <a:r>
            <a:rPr lang="en-US" sz="1700" kern="1200" dirty="0">
              <a:latin typeface="Calibri Light" panose="020F0302020204030204"/>
            </a:rPr>
            <a:t> </a:t>
          </a:r>
          <a:endParaRPr lang="en-US" sz="1700" kern="1200" dirty="0"/>
        </a:p>
      </dsp:txBody>
      <dsp:txXfrm>
        <a:off x="1388404" y="2371"/>
        <a:ext cx="6425854" cy="1202081"/>
      </dsp:txXfrm>
    </dsp:sp>
    <dsp:sp modelId="{2B30C5A0-23E7-4B43-9B6C-42467F5DC374}">
      <dsp:nvSpPr>
        <dsp:cNvPr id="0" name=""/>
        <dsp:cNvSpPr/>
      </dsp:nvSpPr>
      <dsp:spPr>
        <a:xfrm>
          <a:off x="0" y="1504974"/>
          <a:ext cx="7814259" cy="12020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B81B8C-0B78-492C-A4AF-3AEF5C50F57D}">
      <dsp:nvSpPr>
        <dsp:cNvPr id="0" name=""/>
        <dsp:cNvSpPr/>
      </dsp:nvSpPr>
      <dsp:spPr>
        <a:xfrm>
          <a:off x="363629" y="1775442"/>
          <a:ext cx="661145" cy="661145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43897-7AA4-43CB-B2AB-23215F4CF199}">
      <dsp:nvSpPr>
        <dsp:cNvPr id="0" name=""/>
        <dsp:cNvSpPr/>
      </dsp:nvSpPr>
      <dsp:spPr>
        <a:xfrm>
          <a:off x="1388404" y="1504974"/>
          <a:ext cx="6425854" cy="120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220" tIns="127220" rIns="127220" bIns="127220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Annual State appropriation</a:t>
          </a:r>
          <a:r>
            <a:rPr lang="en-US" sz="1700" kern="1200" dirty="0">
              <a:latin typeface="Calibri Light" panose="020F0302020204030204"/>
            </a:rPr>
            <a:t> </a:t>
          </a:r>
          <a:endParaRPr lang="en-US" sz="1700" kern="1200" dirty="0"/>
        </a:p>
      </dsp:txBody>
      <dsp:txXfrm>
        <a:off x="1388404" y="1504974"/>
        <a:ext cx="6425854" cy="1202081"/>
      </dsp:txXfrm>
    </dsp:sp>
    <dsp:sp modelId="{6AC13FF4-E8F9-48A2-8F20-F25EB93C4D1B}">
      <dsp:nvSpPr>
        <dsp:cNvPr id="0" name=""/>
        <dsp:cNvSpPr/>
      </dsp:nvSpPr>
      <dsp:spPr>
        <a:xfrm>
          <a:off x="0" y="3007576"/>
          <a:ext cx="7814259" cy="12020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A19CD2-5B57-4189-A2D1-47F5583A53BA}">
      <dsp:nvSpPr>
        <dsp:cNvPr id="0" name=""/>
        <dsp:cNvSpPr/>
      </dsp:nvSpPr>
      <dsp:spPr>
        <a:xfrm>
          <a:off x="363629" y="3278045"/>
          <a:ext cx="661145" cy="661145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A32D6-448D-45BA-B781-3A730D40B294}">
      <dsp:nvSpPr>
        <dsp:cNvPr id="0" name=""/>
        <dsp:cNvSpPr/>
      </dsp:nvSpPr>
      <dsp:spPr>
        <a:xfrm>
          <a:off x="1388404" y="3007576"/>
          <a:ext cx="6425854" cy="120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220" tIns="127220" rIns="127220" bIns="127220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Continuation after first year based on meeting milestones, including measurable skill gains; employment; attainment of a secondary school diploma; and transition to postsecondary education and training.</a:t>
          </a:r>
        </a:p>
      </dsp:txBody>
      <dsp:txXfrm>
        <a:off x="1388404" y="3007576"/>
        <a:ext cx="6425854" cy="1202081"/>
      </dsp:txXfrm>
    </dsp:sp>
    <dsp:sp modelId="{7F8C9651-1BEA-4392-8864-A6E832EE2608}">
      <dsp:nvSpPr>
        <dsp:cNvPr id="0" name=""/>
        <dsp:cNvSpPr/>
      </dsp:nvSpPr>
      <dsp:spPr>
        <a:xfrm>
          <a:off x="0" y="4510179"/>
          <a:ext cx="7814259" cy="120208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458DA-2C31-4011-B2E1-54019E641AD0}">
      <dsp:nvSpPr>
        <dsp:cNvPr id="0" name=""/>
        <dsp:cNvSpPr/>
      </dsp:nvSpPr>
      <dsp:spPr>
        <a:xfrm>
          <a:off x="363629" y="4780647"/>
          <a:ext cx="661145" cy="661145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28EE6-26A8-431F-BE26-03AE6C2D6073}">
      <dsp:nvSpPr>
        <dsp:cNvPr id="0" name=""/>
        <dsp:cNvSpPr/>
      </dsp:nvSpPr>
      <dsp:spPr>
        <a:xfrm>
          <a:off x="1388404" y="4510179"/>
          <a:ext cx="3516416" cy="120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220" tIns="127220" rIns="127220" bIns="127220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Subsequent Years</a:t>
          </a:r>
          <a:r>
            <a:rPr lang="en-US" sz="1700" kern="1200" dirty="0">
              <a:latin typeface="Calibri Light" panose="020F0302020204030204"/>
            </a:rPr>
            <a:t> </a:t>
          </a:r>
          <a:endParaRPr lang="en-US" sz="1700" kern="1200" dirty="0"/>
        </a:p>
      </dsp:txBody>
      <dsp:txXfrm>
        <a:off x="1388404" y="4510179"/>
        <a:ext cx="3516416" cy="1202081"/>
      </dsp:txXfrm>
    </dsp:sp>
    <dsp:sp modelId="{DB68105A-8E06-4232-A6CF-137B0FD9C45B}">
      <dsp:nvSpPr>
        <dsp:cNvPr id="0" name=""/>
        <dsp:cNvSpPr/>
      </dsp:nvSpPr>
      <dsp:spPr>
        <a:xfrm>
          <a:off x="4904821" y="4510179"/>
          <a:ext cx="2909437" cy="120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220" tIns="127220" rIns="127220" bIns="127220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Funding based on performance for future continuations.</a:t>
          </a:r>
          <a:r>
            <a:rPr lang="en-US" sz="1300" kern="1200" dirty="0">
              <a:latin typeface="Calibri Light" panose="020F0302020204030204"/>
            </a:rPr>
            <a:t> </a:t>
          </a:r>
          <a:endParaRPr lang="en-US" sz="1300" kern="1200" dirty="0"/>
        </a:p>
      </dsp:txBody>
      <dsp:txXfrm>
        <a:off x="4904821" y="4510179"/>
        <a:ext cx="2909437" cy="1202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8C563-8888-4EE9-B40D-28A335D93605}" type="datetimeFigureOut">
              <a:rPr lang="en-US"/>
              <a:t>10/2/2020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AEFD4-203E-4AC0-8AEA-B731924C891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69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17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78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21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80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09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64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15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60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60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17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0" y="3432175"/>
            <a:ext cx="5689600" cy="1470025"/>
          </a:xfrm>
        </p:spPr>
        <p:txBody>
          <a:bodyPr>
            <a:normAutofit/>
          </a:bodyPr>
          <a:lstStyle>
            <a:lvl1pPr algn="l">
              <a:defRPr sz="4267">
                <a:solidFill>
                  <a:srgbClr val="02395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8000" y="4800600"/>
            <a:ext cx="4775200" cy="11684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200" y="889000"/>
            <a:ext cx="8778240" cy="2357120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3860800" y="3022600"/>
            <a:ext cx="6908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8442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065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0" y="3889381"/>
            <a:ext cx="5689600" cy="1470025"/>
          </a:xfrm>
        </p:spPr>
        <p:txBody>
          <a:bodyPr>
            <a:normAutofit/>
          </a:bodyPr>
          <a:lstStyle>
            <a:lvl1pPr algn="l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588000" y="5257800"/>
            <a:ext cx="4775200" cy="11684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200" y="889000"/>
            <a:ext cx="8778240" cy="23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393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843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748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7708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476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7"/>
            <a:ext cx="6815668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116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9419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7149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4834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06D2D5-BB21-2C46-8AED-51DA331B0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8570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98C7B8-3476-564F-8453-759F4FF571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  <a:latin typeface="Gotham-Medium" panose="02000604040000020004" pitchFamily="2" charset="0"/>
              </a:defRPr>
            </a:lvl1pPr>
            <a:lvl2pPr>
              <a:defRPr>
                <a:solidFill>
                  <a:schemeClr val="bg1"/>
                </a:solidFill>
                <a:latin typeface="Gotham-Medium" panose="02000604040000020004" pitchFamily="2" charset="0"/>
              </a:defRPr>
            </a:lvl2pPr>
            <a:lvl3pPr>
              <a:defRPr>
                <a:solidFill>
                  <a:schemeClr val="bg1"/>
                </a:solidFill>
                <a:latin typeface="Gotham-Medium" panose="0200060404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Gotham-Medium" panose="0200060404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Gotham-Medium" panose="0200060404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143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Gotham-Medium" panose="0200060404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E8C857-937A-2E4E-B037-68FAE66DE8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165" y="5956300"/>
            <a:ext cx="938784" cy="60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707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BF3590-CB7C-A847-9721-C78E2B94E6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B7CA6E64-4CBC-4D43-88EF-B5ED05D63D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1708572"/>
            <a:ext cx="5486400" cy="380799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93053-0B2F-4D49-B2D1-936A0E2AFD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165" y="5956300"/>
            <a:ext cx="938784" cy="60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8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32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74D90-8036-48C8-8766-3BE2FBCFCF7F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EC494-ED3A-4467-B3A1-0273349145BF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800" y="6172200"/>
            <a:ext cx="1971040" cy="52926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304800" y="6578600"/>
            <a:ext cx="95504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1927840" y="381000"/>
            <a:ext cx="0" cy="57912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14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l" defTabSz="1219139" rtl="0" eaLnBrk="1" latinLnBrk="0" hangingPunct="1">
        <a:spcBef>
          <a:spcPct val="0"/>
        </a:spcBef>
        <a:buNone/>
        <a:defRPr sz="4800" u="none" kern="1200">
          <a:solidFill>
            <a:srgbClr val="023950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457177" indent="-457177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1pPr>
      <a:lvl2pPr marL="990551" indent="-380982" algn="l" defTabSz="1219139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2pPr>
      <a:lvl3pPr marL="1523923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3pPr>
      <a:lvl4pPr marL="2133493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4pPr>
      <a:lvl5pPr marL="2743063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5pPr>
      <a:lvl6pPr marL="3352632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6C70D60D-6722-4555-B180-3E7F450654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2116" r="6364" b="-2"/>
          <a:stretch/>
        </p:blipFill>
        <p:spPr>
          <a:xfrm>
            <a:off x="324249" y="324496"/>
            <a:ext cx="4583555" cy="59763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25680" r="932" b="1"/>
          <a:stretch/>
        </p:blipFill>
        <p:spPr>
          <a:xfrm>
            <a:off x="5011264" y="324496"/>
            <a:ext cx="4542127" cy="4115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1" b="1461"/>
          <a:stretch/>
        </p:blipFill>
        <p:spPr>
          <a:xfrm>
            <a:off x="9630177" y="316370"/>
            <a:ext cx="2237573" cy="20285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5330" r="14365" b="7"/>
          <a:stretch/>
        </p:blipFill>
        <p:spPr>
          <a:xfrm>
            <a:off x="9630177" y="2417728"/>
            <a:ext cx="2250442" cy="20299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/>
          <a:srcRect l="935"/>
          <a:stretch/>
        </p:blipFill>
        <p:spPr>
          <a:xfrm>
            <a:off x="4991493" y="4544616"/>
            <a:ext cx="6876257" cy="175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61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24" r="42267"/>
          <a:stretch>
            <a:fillRect/>
          </a:stretch>
        </p:blipFill>
        <p:spPr>
          <a:xfrm>
            <a:off x="8611609" y="218415"/>
            <a:ext cx="4120288" cy="640168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766010" y="1768771"/>
            <a:ext cx="4128105" cy="763209"/>
            <a:chOff x="0" y="0"/>
            <a:chExt cx="6480264" cy="11980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480265" cy="1198080"/>
            </a:xfrm>
            <a:custGeom>
              <a:avLst/>
              <a:gdLst/>
              <a:ahLst/>
              <a:cxnLst/>
              <a:rect l="l" t="t" r="r" b="b"/>
              <a:pathLst>
                <a:path w="6480265" h="1198080">
                  <a:moveTo>
                    <a:pt x="6355804" y="1198080"/>
                  </a:moveTo>
                  <a:lnTo>
                    <a:pt x="124460" y="1198080"/>
                  </a:lnTo>
                  <a:cubicBezTo>
                    <a:pt x="55880" y="1198080"/>
                    <a:pt x="0" y="1142200"/>
                    <a:pt x="0" y="10736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55805" y="0"/>
                  </a:lnTo>
                  <a:cubicBezTo>
                    <a:pt x="6424385" y="0"/>
                    <a:pt x="6480265" y="55880"/>
                    <a:pt x="6480265" y="124460"/>
                  </a:cubicBezTo>
                  <a:lnTo>
                    <a:pt x="6480265" y="1073620"/>
                  </a:lnTo>
                  <a:cubicBezTo>
                    <a:pt x="6480265" y="1142200"/>
                    <a:pt x="6424385" y="1198080"/>
                    <a:pt x="6355805" y="1198080"/>
                  </a:cubicBezTo>
                  <a:close/>
                </a:path>
              </a:pathLst>
            </a:custGeom>
            <a:solidFill>
              <a:srgbClr val="6FCAD5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5309993" y="3046476"/>
            <a:ext cx="3584121" cy="763209"/>
            <a:chOff x="0" y="0"/>
            <a:chExt cx="5626324" cy="11980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26324" cy="1198080"/>
            </a:xfrm>
            <a:custGeom>
              <a:avLst/>
              <a:gdLst/>
              <a:ahLst/>
              <a:cxnLst/>
              <a:rect l="l" t="t" r="r" b="b"/>
              <a:pathLst>
                <a:path w="5626324" h="1198080">
                  <a:moveTo>
                    <a:pt x="5501864" y="1198080"/>
                  </a:moveTo>
                  <a:lnTo>
                    <a:pt x="124460" y="1198080"/>
                  </a:lnTo>
                  <a:cubicBezTo>
                    <a:pt x="55880" y="1198080"/>
                    <a:pt x="0" y="1142200"/>
                    <a:pt x="0" y="10736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501864" y="0"/>
                  </a:lnTo>
                  <a:cubicBezTo>
                    <a:pt x="5570444" y="0"/>
                    <a:pt x="5626324" y="55880"/>
                    <a:pt x="5626324" y="124460"/>
                  </a:cubicBezTo>
                  <a:lnTo>
                    <a:pt x="5626324" y="1073620"/>
                  </a:lnTo>
                  <a:cubicBezTo>
                    <a:pt x="5626324" y="1142200"/>
                    <a:pt x="5570444" y="1198080"/>
                    <a:pt x="5501864" y="1198080"/>
                  </a:cubicBezTo>
                  <a:close/>
                </a:path>
              </a:pathLst>
            </a:custGeom>
            <a:solidFill>
              <a:srgbClr val="31B0C8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5655010" y="4334815"/>
            <a:ext cx="3239105" cy="763209"/>
            <a:chOff x="0" y="0"/>
            <a:chExt cx="5084720" cy="1198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84720" cy="1198080"/>
            </a:xfrm>
            <a:custGeom>
              <a:avLst/>
              <a:gdLst/>
              <a:ahLst/>
              <a:cxnLst/>
              <a:rect l="l" t="t" r="r" b="b"/>
              <a:pathLst>
                <a:path w="5084720" h="1198080">
                  <a:moveTo>
                    <a:pt x="4960260" y="1198080"/>
                  </a:moveTo>
                  <a:lnTo>
                    <a:pt x="124460" y="1198080"/>
                  </a:lnTo>
                  <a:cubicBezTo>
                    <a:pt x="55880" y="1198080"/>
                    <a:pt x="0" y="1142200"/>
                    <a:pt x="0" y="10736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960260" y="0"/>
                  </a:lnTo>
                  <a:cubicBezTo>
                    <a:pt x="5028840" y="0"/>
                    <a:pt x="5084720" y="55880"/>
                    <a:pt x="5084720" y="124460"/>
                  </a:cubicBezTo>
                  <a:lnTo>
                    <a:pt x="5084720" y="1073620"/>
                  </a:lnTo>
                  <a:cubicBezTo>
                    <a:pt x="5084720" y="1142200"/>
                    <a:pt x="5028840" y="1198080"/>
                    <a:pt x="4960260" y="119808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019698" y="5462184"/>
            <a:ext cx="2874417" cy="763209"/>
            <a:chOff x="0" y="0"/>
            <a:chExt cx="4512235" cy="11980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12235" cy="1198080"/>
            </a:xfrm>
            <a:custGeom>
              <a:avLst/>
              <a:gdLst/>
              <a:ahLst/>
              <a:cxnLst/>
              <a:rect l="l" t="t" r="r" b="b"/>
              <a:pathLst>
                <a:path w="4512235" h="1198080">
                  <a:moveTo>
                    <a:pt x="4387776" y="1198080"/>
                  </a:moveTo>
                  <a:lnTo>
                    <a:pt x="124460" y="1198080"/>
                  </a:lnTo>
                  <a:cubicBezTo>
                    <a:pt x="55880" y="1198080"/>
                    <a:pt x="0" y="1142200"/>
                    <a:pt x="0" y="10736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387776" y="0"/>
                  </a:lnTo>
                  <a:cubicBezTo>
                    <a:pt x="4456356" y="0"/>
                    <a:pt x="4512235" y="55880"/>
                    <a:pt x="4512235" y="124460"/>
                  </a:cubicBezTo>
                  <a:lnTo>
                    <a:pt x="4512235" y="1073620"/>
                  </a:lnTo>
                  <a:cubicBezTo>
                    <a:pt x="4512235" y="1142200"/>
                    <a:pt x="4456356" y="1198080"/>
                    <a:pt x="4387776" y="1198080"/>
                  </a:cubicBezTo>
                  <a:close/>
                </a:path>
              </a:pathLst>
            </a:custGeom>
            <a:solidFill>
              <a:srgbClr val="005979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4323566" y="489227"/>
            <a:ext cx="4570549" cy="763209"/>
            <a:chOff x="0" y="0"/>
            <a:chExt cx="7174809" cy="11980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174809" cy="1198080"/>
            </a:xfrm>
            <a:custGeom>
              <a:avLst/>
              <a:gdLst/>
              <a:ahLst/>
              <a:cxnLst/>
              <a:rect l="l" t="t" r="r" b="b"/>
              <a:pathLst>
                <a:path w="7174809" h="1198080">
                  <a:moveTo>
                    <a:pt x="7050349" y="1198080"/>
                  </a:moveTo>
                  <a:lnTo>
                    <a:pt x="124460" y="1198080"/>
                  </a:lnTo>
                  <a:cubicBezTo>
                    <a:pt x="55880" y="1198080"/>
                    <a:pt x="0" y="1142200"/>
                    <a:pt x="0" y="10736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50349" y="0"/>
                  </a:lnTo>
                  <a:cubicBezTo>
                    <a:pt x="7118929" y="0"/>
                    <a:pt x="7174809" y="55880"/>
                    <a:pt x="7174809" y="124460"/>
                  </a:cubicBezTo>
                  <a:lnTo>
                    <a:pt x="7174809" y="1073620"/>
                  </a:lnTo>
                  <a:cubicBezTo>
                    <a:pt x="7174809" y="1142200"/>
                    <a:pt x="7118929" y="1198080"/>
                    <a:pt x="7050349" y="119808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3240289"/>
            <a:ext cx="5486400" cy="54864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323600" y="1813827"/>
            <a:ext cx="322464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239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Adult Basic Education</a:t>
            </a:r>
          </a:p>
          <a:p>
            <a:pPr algn="r" defTabSz="609630">
              <a:lnSpc>
                <a:spcPts val="2240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Adult Literacy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55010" y="3091531"/>
            <a:ext cx="2893233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239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English </a:t>
            </a:r>
            <a:r>
              <a:rPr lang="en-US" sz="1866">
                <a:solidFill>
                  <a:srgbClr val="FFFFFF"/>
                </a:solidFill>
                <a:latin typeface="Soleto 1 Bold"/>
              </a:rPr>
              <a:t> &amp; Citizenship</a:t>
            </a:r>
          </a:p>
          <a:p>
            <a:pPr algn="r" defTabSz="609630">
              <a:lnSpc>
                <a:spcPts val="2240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Classes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07371" y="4519570"/>
            <a:ext cx="244087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240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Family Literacy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09108" y="5646939"/>
            <a:ext cx="1939134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240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Job Training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66010" y="534282"/>
            <a:ext cx="3782233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239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Adult Secondary Education</a:t>
            </a:r>
          </a:p>
          <a:p>
            <a:pPr algn="r" defTabSz="609630">
              <a:lnSpc>
                <a:spcPts val="2240"/>
              </a:lnSpc>
            </a:pPr>
            <a:r>
              <a:rPr lang="en-US" sz="1867">
                <a:solidFill>
                  <a:srgbClr val="FFFFFF"/>
                </a:solidFill>
                <a:latin typeface="Soleto 1 Bold"/>
              </a:rPr>
              <a:t>High School Equivalency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10218" y="141072"/>
            <a:ext cx="4492575" cy="8744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227"/>
              </a:lnSpc>
              <a:spcBef>
                <a:spcPct val="0"/>
              </a:spcBef>
            </a:pPr>
            <a:endParaRPr lang="en-US" sz="3200" b="1" dirty="0">
              <a:solidFill>
                <a:schemeClr val="accent5">
                  <a:lumMod val="75000"/>
                </a:schemeClr>
              </a:solidFill>
              <a:latin typeface="Book Antiqua"/>
            </a:endParaRPr>
          </a:p>
          <a:p>
            <a:pPr defTabSz="609630">
              <a:lnSpc>
                <a:spcPts val="5226"/>
              </a:lnSpc>
              <a:spcBef>
                <a:spcPct val="0"/>
              </a:spcBef>
            </a:pPr>
            <a:endParaRPr lang="en-US" sz="3200" dirty="0">
              <a:solidFill>
                <a:srgbClr val="005979"/>
              </a:solidFill>
              <a:latin typeface="Book Antiqua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latin typeface="Book Antiqua"/>
                <a:ea typeface="+mn-lt"/>
                <a:cs typeface="Calibri" panose="020F0502020204030204"/>
              </a:rPr>
              <a:t>The Office of Adult Education is a Division of the Technical College System of Georgia.  The office </a:t>
            </a:r>
            <a:r>
              <a:rPr lang="en-US" sz="3200" dirty="0">
                <a:latin typeface="Book Antiqua"/>
                <a:cs typeface="Calibri"/>
              </a:rPr>
              <a:t>p</a:t>
            </a:r>
            <a:r>
              <a:rPr lang="en-US" sz="3200" dirty="0">
                <a:latin typeface="Book Antiqua"/>
                <a:ea typeface="+mn-lt"/>
                <a:cs typeface="Calibri" panose="020F0502020204030204"/>
              </a:rPr>
              <a:t>rovides oversight to adult education and literacy programs across the state in the following areas: </a:t>
            </a:r>
            <a:endParaRPr lang="en-US" sz="3200" dirty="0">
              <a:latin typeface="Book Antiqua"/>
              <a:cs typeface="Calibri"/>
            </a:endParaRPr>
          </a:p>
          <a:p>
            <a:pPr defTabSz="609630">
              <a:lnSpc>
                <a:spcPts val="5226"/>
              </a:lnSpc>
              <a:spcBef>
                <a:spcPct val="0"/>
              </a:spcBef>
            </a:pPr>
            <a:endParaRPr lang="en-US" sz="3734" dirty="0">
              <a:solidFill>
                <a:srgbClr val="005979"/>
              </a:solidFill>
              <a:latin typeface="Soleto 1"/>
            </a:endParaRPr>
          </a:p>
          <a:p>
            <a:pPr defTabSz="609630">
              <a:lnSpc>
                <a:spcPts val="5226"/>
              </a:lnSpc>
              <a:spcBef>
                <a:spcPct val="0"/>
              </a:spcBef>
            </a:pPr>
            <a:endParaRPr lang="en-US" sz="3734" dirty="0">
              <a:solidFill>
                <a:srgbClr val="005979"/>
              </a:solidFill>
              <a:latin typeface="Soleto 1"/>
            </a:endParaRPr>
          </a:p>
          <a:p>
            <a:pPr defTabSz="609630">
              <a:lnSpc>
                <a:spcPts val="5226"/>
              </a:lnSpc>
              <a:spcBef>
                <a:spcPct val="0"/>
              </a:spcBef>
            </a:pPr>
            <a:endParaRPr lang="en-US" sz="3734" dirty="0">
              <a:solidFill>
                <a:srgbClr val="005979"/>
              </a:solidFill>
              <a:latin typeface="Soleto 1"/>
            </a:endParaRPr>
          </a:p>
          <a:p>
            <a:pPr defTabSz="609630">
              <a:lnSpc>
                <a:spcPts val="5226"/>
              </a:lnSpc>
              <a:spcBef>
                <a:spcPct val="0"/>
              </a:spcBef>
            </a:pPr>
            <a:endParaRPr lang="en-US" sz="3734" dirty="0">
              <a:solidFill>
                <a:srgbClr val="005979"/>
              </a:solidFill>
              <a:latin typeface="Soleto 1"/>
            </a:endParaRPr>
          </a:p>
          <a:p>
            <a:pPr defTabSz="609630">
              <a:lnSpc>
                <a:spcPts val="5226"/>
              </a:lnSpc>
              <a:spcBef>
                <a:spcPct val="0"/>
              </a:spcBef>
            </a:pPr>
            <a:endParaRPr lang="en-US" sz="3734" dirty="0">
              <a:solidFill>
                <a:srgbClr val="005979"/>
              </a:solidFill>
              <a:latin typeface="Soleto 1"/>
            </a:endParaRPr>
          </a:p>
        </p:txBody>
      </p:sp>
    </p:spTree>
    <p:extLst>
      <p:ext uri="{BB962C8B-B14F-4D97-AF65-F5344CB8AC3E}">
        <p14:creationId xmlns:p14="http://schemas.microsoft.com/office/powerpoint/2010/main" val="82171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Student at a graduation ceremony">
            <a:extLst>
              <a:ext uri="{FF2B5EF4-FFF2-40B4-BE49-F238E27FC236}">
                <a16:creationId xmlns:a16="http://schemas.microsoft.com/office/drawing/2014/main" id="{124CD684-FB0A-4B10-93C9-55AF38FEE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36" r="11137" b="1"/>
          <a:stretch/>
        </p:blipFill>
        <p:spPr>
          <a:xfrm>
            <a:off x="4766735" y="273057"/>
            <a:ext cx="6815668" cy="5853113"/>
          </a:xfrm>
          <a:noFill/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41744" y="528587"/>
            <a:ext cx="4378946" cy="55975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latin typeface="Book Antiqua"/>
              </a:rPr>
              <a:t>Credentialing and Oversight</a:t>
            </a:r>
            <a:r>
              <a:rPr lang="en-US" sz="3600" dirty="0">
                <a:latin typeface="Book Antiqua"/>
              </a:rPr>
              <a:t> </a:t>
            </a:r>
          </a:p>
          <a:p>
            <a:endParaRPr lang="en-US" sz="2800" dirty="0">
              <a:latin typeface="Book Antiqua"/>
            </a:endParaRPr>
          </a:p>
          <a:p>
            <a:pPr marL="457200" indent="-457200">
              <a:buChar char="•"/>
            </a:pPr>
            <a:r>
              <a:rPr lang="en-US" sz="3200" dirty="0">
                <a:latin typeface="Book Antiqua"/>
              </a:rPr>
              <a:t>GED® Testing</a:t>
            </a:r>
          </a:p>
          <a:p>
            <a:pPr marL="457200" indent="-457200">
              <a:buChar char="•"/>
            </a:pPr>
            <a:r>
              <a:rPr lang="en-US" sz="3200" dirty="0" err="1">
                <a:latin typeface="Book Antiqua"/>
              </a:rPr>
              <a:t>HiSET</a:t>
            </a:r>
            <a:r>
              <a:rPr lang="en-US" sz="3200" dirty="0">
                <a:latin typeface="Book Antiqua"/>
              </a:rPr>
              <a:t>® (new in FY21) </a:t>
            </a:r>
          </a:p>
          <a:p>
            <a:pPr marL="457200" indent="-457200">
              <a:buChar char="•"/>
            </a:pPr>
            <a:r>
              <a:rPr lang="en-US" sz="3200" dirty="0">
                <a:latin typeface="Book Antiqua"/>
              </a:rPr>
              <a:t>Career Plus (new in FY20)</a:t>
            </a:r>
          </a:p>
          <a:p>
            <a:pPr marL="342900" indent="-342900">
              <a:buChar char="•"/>
            </a:pP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5990354" y="2530789"/>
            <a:ext cx="35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8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2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67514-E80D-4D84-8EEE-B8C522E6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8662"/>
            <a:ext cx="3785513" cy="372885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chemeClr val="accent5">
                    <a:lumMod val="75000"/>
                  </a:schemeClr>
                </a:solidFill>
                <a:latin typeface="Book Antiqua"/>
              </a:rPr>
              <a:t>Adult Education Funding </a:t>
            </a:r>
            <a:endParaRPr lang="en-US" sz="520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078F0D-F8E5-40AF-91CD-CCBB9AE938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973781"/>
              </p:ext>
            </p:extLst>
          </p:nvPr>
        </p:nvGraphicFramePr>
        <p:xfrm>
          <a:off x="3893645" y="641717"/>
          <a:ext cx="7814259" cy="5714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8067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328156" y="548016"/>
            <a:ext cx="6712968" cy="5628947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Book Antiqua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Book Antiqua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27640" r="21121" b="2"/>
          <a:stretch/>
        </p:blipFill>
        <p:spPr>
          <a:xfrm rot="5400000">
            <a:off x="1334435" y="-907318"/>
            <a:ext cx="2287816" cy="361212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/>
          <a:srcRect l="27640" r="21121" b="2"/>
          <a:stretch/>
        </p:blipFill>
        <p:spPr>
          <a:xfrm rot="5400000">
            <a:off x="8972702" y="3651839"/>
            <a:ext cx="2287816" cy="41245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rcRect t="11736" r="2" b="28966"/>
          <a:stretch/>
        </p:blipFill>
        <p:spPr>
          <a:xfrm>
            <a:off x="7011301" y="3883310"/>
            <a:ext cx="4571099" cy="216145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FA9D5D1-CD43-4BDF-9291-67E758F75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b="1" dirty="0" smtClean="0">
                <a:cs typeface="Calibri"/>
              </a:rPr>
              <a:t>Student Outcomes</a:t>
            </a:r>
            <a:endParaRPr lang="en-US" sz="2900" b="1" dirty="0">
              <a:cs typeface="Calibri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66F832F-DEFB-4F0C-ACE3-003F69D9A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189" y="2234742"/>
            <a:ext cx="4229101" cy="14564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8600" indent="-228600"/>
            <a:r>
              <a:rPr lang="en-US" sz="2400" b="1" dirty="0" smtClean="0">
                <a:cs typeface="Calibri"/>
              </a:rPr>
              <a:t>588,644</a:t>
            </a:r>
            <a:r>
              <a:rPr lang="en-US" sz="2400" dirty="0" smtClean="0">
                <a:cs typeface="Calibri"/>
              </a:rPr>
              <a:t> adult learners served in all 159 counties</a:t>
            </a:r>
          </a:p>
          <a:p>
            <a:pPr marL="228600" indent="-228600"/>
            <a:r>
              <a:rPr lang="en-US" sz="2400" b="1" dirty="0" smtClean="0">
                <a:cs typeface="Calibri"/>
              </a:rPr>
              <a:t>119,111</a:t>
            </a:r>
            <a:r>
              <a:rPr lang="en-US" sz="2400" dirty="0" smtClean="0">
                <a:cs typeface="Calibri"/>
              </a:rPr>
              <a:t> GEDs awarded</a:t>
            </a:r>
            <a:endParaRPr lang="en-US" sz="2400" dirty="0">
              <a:cs typeface="Calibri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2"/>
          <a:srcRect l="27640" r="21121" b="2"/>
          <a:stretch/>
        </p:blipFill>
        <p:spPr>
          <a:xfrm rot="5400000">
            <a:off x="7494344" y="-907318"/>
            <a:ext cx="2287816" cy="36121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1258648"/>
            <a:ext cx="3368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 the last year…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47831" y="1249015"/>
            <a:ext cx="442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Over the last decade…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B66F832F-DEFB-4F0C-ACE3-003F69D9AEAD}"/>
              </a:ext>
            </a:extLst>
          </p:cNvPr>
          <p:cNvSpPr txBox="1">
            <a:spLocks/>
          </p:cNvSpPr>
          <p:nvPr/>
        </p:nvSpPr>
        <p:spPr>
          <a:xfrm>
            <a:off x="609600" y="2189484"/>
            <a:ext cx="4365523" cy="296261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457177" indent="-457177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kern="1200">
                <a:solidFill>
                  <a:srgbClr val="02395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990551" indent="-380982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rgbClr val="023950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523923" indent="-304784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23950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2133493" indent="-304784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rgbClr val="023950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743063" indent="-304784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rgbClr val="023950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3352632" indent="-304784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1" indent="-304784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3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sz="2400" b="1" dirty="0" smtClean="0">
                <a:cs typeface="Calibri"/>
              </a:rPr>
              <a:t>32,205 </a:t>
            </a:r>
            <a:r>
              <a:rPr lang="en-US" sz="2400" dirty="0" smtClean="0">
                <a:cs typeface="Calibri"/>
              </a:rPr>
              <a:t>adult learners served in all 159 counties</a:t>
            </a:r>
          </a:p>
          <a:p>
            <a:pPr marL="228600" indent="-228600"/>
            <a:r>
              <a:rPr lang="en-US" sz="2400" b="1" dirty="0" smtClean="0">
                <a:cs typeface="Calibri"/>
              </a:rPr>
              <a:t>6,271</a:t>
            </a:r>
            <a:r>
              <a:rPr lang="en-US" sz="2400" dirty="0" smtClean="0">
                <a:cs typeface="Calibri"/>
              </a:rPr>
              <a:t> GEDs awarded</a:t>
            </a:r>
          </a:p>
          <a:p>
            <a:pPr marL="228600" indent="-228600"/>
            <a:r>
              <a:rPr lang="en-US" sz="2400" b="1" dirty="0" smtClean="0">
                <a:cs typeface="Calibri"/>
              </a:rPr>
              <a:t>678</a:t>
            </a:r>
            <a:r>
              <a:rPr lang="en-US" sz="2400" dirty="0" smtClean="0">
                <a:cs typeface="Calibri"/>
              </a:rPr>
              <a:t> industry-recognized credentials earned</a:t>
            </a:r>
          </a:p>
          <a:p>
            <a:pPr marL="228600" indent="-228600"/>
            <a:r>
              <a:rPr lang="en-US" sz="2400" b="1" dirty="0" smtClean="0">
                <a:cs typeface="Calibri"/>
              </a:rPr>
              <a:t>1 </a:t>
            </a:r>
            <a:r>
              <a:rPr lang="en-US" sz="2400" dirty="0" smtClean="0">
                <a:cs typeface="Calibri"/>
              </a:rPr>
              <a:t>in</a:t>
            </a:r>
            <a:r>
              <a:rPr lang="en-US" sz="2400" b="1" dirty="0" smtClean="0">
                <a:cs typeface="Calibri"/>
              </a:rPr>
              <a:t> 4 </a:t>
            </a:r>
            <a:r>
              <a:rPr lang="en-US" sz="2400" dirty="0" smtClean="0">
                <a:cs typeface="Calibri"/>
              </a:rPr>
              <a:t>graduates transitions to postsecondary within 1 year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2941199"/>
              </p:ext>
            </p:extLst>
          </p:nvPr>
        </p:nvGraphicFramePr>
        <p:xfrm>
          <a:off x="672280" y="4383741"/>
          <a:ext cx="6075551" cy="279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96788" y="5507135"/>
            <a:ext cx="3307977" cy="7078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68% entering below 9th grade level</a:t>
            </a:r>
            <a:endParaRPr lang="en-US" sz="20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09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B0EF-D463-444C-88D1-4C0F5DB0E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National Recognition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41AB8-8D62-4CCA-B496-A01EC02A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6565" indent="-456565">
              <a:lnSpc>
                <a:spcPct val="90000"/>
              </a:lnSpc>
            </a:pPr>
            <a:r>
              <a:rPr lang="en-US" sz="3600" dirty="0">
                <a:latin typeface="Century Gothic"/>
              </a:rPr>
              <a:t>Feature presenter for Burlington English regarding WIOA focus during COVID-19</a:t>
            </a:r>
            <a:endParaRPr lang="en-US" sz="3600" dirty="0"/>
          </a:p>
          <a:p>
            <a:pPr marL="456565" indent="-456565">
              <a:lnSpc>
                <a:spcPct val="90000"/>
              </a:lnSpc>
            </a:pPr>
            <a:r>
              <a:rPr lang="en-US" sz="3600" dirty="0">
                <a:latin typeface="Century Gothic"/>
              </a:rPr>
              <a:t>Featured presenter for National Training Institute</a:t>
            </a:r>
          </a:p>
          <a:p>
            <a:pPr marL="456565" indent="-456565">
              <a:lnSpc>
                <a:spcPct val="90000"/>
              </a:lnSpc>
            </a:pPr>
            <a:r>
              <a:rPr lang="en-US" sz="3600" dirty="0">
                <a:latin typeface="Century Gothic"/>
              </a:rPr>
              <a:t>Featured article in COABE journal regarding Integrated Education and Training </a:t>
            </a:r>
            <a:r>
              <a:rPr lang="en-US" sz="3600" dirty="0" smtClean="0">
                <a:latin typeface="Century Gothic"/>
              </a:rPr>
              <a:t>(IET)</a:t>
            </a:r>
            <a:endParaRPr lang="en-US" sz="3600" dirty="0">
              <a:latin typeface="Century Gothic"/>
            </a:endParaRPr>
          </a:p>
          <a:p>
            <a:pPr marL="456565" indent="-456565">
              <a:lnSpc>
                <a:spcPct val="90000"/>
              </a:lnSpc>
            </a:pPr>
            <a:r>
              <a:rPr lang="en-US" sz="3600" dirty="0">
                <a:latin typeface="Century Gothic"/>
              </a:rPr>
              <a:t>Selected instructors for Teaching Skills That Matter </a:t>
            </a:r>
          </a:p>
          <a:p>
            <a:pPr marL="0" indent="0">
              <a:lnSpc>
                <a:spcPct val="90000"/>
              </a:lnSpc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27610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49"/>
            <a:ext cx="4011084" cy="116205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u="sng"/>
              <a:t/>
            </a:r>
            <a:br>
              <a:rPr lang="en-US" sz="2500" u="sng"/>
            </a:br>
            <a:r>
              <a:rPr lang="en-US" sz="2500" b="1" u="sng"/>
              <a:t/>
            </a:r>
            <a:br>
              <a:rPr lang="en-US" sz="2500" b="1" u="sng"/>
            </a:br>
            <a:endParaRPr lang="en-US" sz="2500" b="1" u="sn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3" y="837501"/>
            <a:ext cx="8001000" cy="52886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700" dirty="0">
                <a:latin typeface="Century Gothic"/>
              </a:rPr>
              <a:t>“</a:t>
            </a:r>
            <a:r>
              <a:rPr lang="en-US" sz="2700" i="1" dirty="0">
                <a:latin typeface="Century Gothic"/>
              </a:rPr>
              <a:t>For instance, several adult learners who completed the medical administrative assistant IET program </a:t>
            </a:r>
            <a:r>
              <a:rPr lang="en-US" sz="2700" b="1" i="1" dirty="0">
                <a:latin typeface="Century Gothic"/>
              </a:rPr>
              <a:t>are now employed </a:t>
            </a:r>
            <a:r>
              <a:rPr lang="en-US" sz="2700" i="1" dirty="0">
                <a:latin typeface="Century Gothic"/>
              </a:rPr>
              <a:t>as patient aides or bilingual medical administrative assistants. </a:t>
            </a:r>
            <a:r>
              <a:rPr lang="en-US" sz="2700" b="1" i="1" dirty="0">
                <a:latin typeface="Century Gothic"/>
              </a:rPr>
              <a:t>One student who completed the information technology IET decided to enroll at GTC to pursue an Associate’s Degree in computer science and secured an internship with GTC’s information technology department</a:t>
            </a:r>
            <a:r>
              <a:rPr lang="en-US" sz="2700" i="1" dirty="0">
                <a:latin typeface="Century Gothic"/>
              </a:rPr>
              <a:t>.”</a:t>
            </a:r>
          </a:p>
          <a:p>
            <a:pPr marL="0" indent="0">
              <a:lnSpc>
                <a:spcPct val="90000"/>
              </a:lnSpc>
              <a:buNone/>
            </a:pPr>
            <a:endParaRPr lang="en-US" sz="2700" i="1" dirty="0">
              <a:latin typeface="Century Gothic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700" i="1" dirty="0">
                <a:latin typeface="Century Gothic"/>
              </a:rPr>
              <a:t>- Spring 2020/Tio, R. &amp; Overby, L., COABE Journal 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5D42AC1-8269-45E6-A7A5-487B93E44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6" y="2182992"/>
            <a:ext cx="2980972" cy="15866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>
                <a:latin typeface="Century Gothic"/>
              </a:rPr>
              <a:t>Workforce Preparation 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122600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242" y="141121"/>
            <a:ext cx="11528759" cy="63641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643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B0EF-D463-444C-88D1-4C0F5DB0E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38" y="274639"/>
            <a:ext cx="11397762" cy="1143000"/>
          </a:xfrm>
        </p:spPr>
        <p:txBody>
          <a:bodyPr anchor="ctr">
            <a:normAutofit fontScale="90000"/>
          </a:bodyPr>
          <a:lstStyle/>
          <a:p>
            <a:r>
              <a:rPr lang="en-US" dirty="0" smtClean="0"/>
              <a:t>Georgia Adult Education  Success Stories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41AB8-8D62-4CCA-B496-A01EC02A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860" y="1417639"/>
            <a:ext cx="7557246" cy="47085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6565" indent="-456565">
              <a:lnSpc>
                <a:spcPct val="90000"/>
              </a:lnSpc>
            </a:pP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</a:rPr>
              <a:t>Jonathan </a:t>
            </a:r>
            <a:r>
              <a:rPr lang="en-US" sz="3600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Swinsburg</a:t>
            </a: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</a:rPr>
              <a:t>, Athens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Technical </a:t>
            </a: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</a:rPr>
              <a:t>College instructor and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program chair, a 2016 Hart County Honors GED® </a:t>
            </a: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</a:rPr>
              <a:t>graduate</a:t>
            </a:r>
          </a:p>
          <a:p>
            <a:pPr marL="456565" indent="-456565">
              <a:lnSpc>
                <a:spcPct val="90000"/>
              </a:lnSpc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Featured COABE keynote speaker, Dr. Meghan McBride</a:t>
            </a:r>
          </a:p>
          <a:p>
            <a:pPr marL="456565" indent="-456565">
              <a:lnSpc>
                <a:spcPct val="90000"/>
              </a:lnSpc>
            </a:pP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</a:rPr>
              <a:t>Georgia Matthews, Director of Admissions, East Georgia State College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2923" t="8784" r="11765" b="6063"/>
          <a:stretch/>
        </p:blipFill>
        <p:spPr>
          <a:xfrm>
            <a:off x="8570017" y="4026878"/>
            <a:ext cx="3213364" cy="20305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16555" t="43500" r="20116" b="9374"/>
          <a:stretch/>
        </p:blipFill>
        <p:spPr>
          <a:xfrm>
            <a:off x="8636286" y="1391264"/>
            <a:ext cx="3080826" cy="203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31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017 template TCSG v2 (00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Workshop Pres" id="{59C97BE2-37E5-472E-9C62-C3D52D110181}" vid="{9D404347-121F-4609-AA51-D42E6800749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3C7C97-4C37-47E1-9C43-8897BA6FDC9C}"/>
</file>

<file path=customXml/itemProps2.xml><?xml version="1.0" encoding="utf-8"?>
<ds:datastoreItem xmlns:ds="http://schemas.openxmlformats.org/officeDocument/2006/customXml" ds:itemID="{9436D68A-FD2E-49DE-B32B-9B6ECA5C183A}"/>
</file>

<file path=customXml/itemProps3.xml><?xml version="1.0" encoding="utf-8"?>
<ds:datastoreItem xmlns:ds="http://schemas.openxmlformats.org/officeDocument/2006/customXml" ds:itemID="{E1B90F5B-7976-4928-A6E5-95CD1BA6CF2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</TotalTime>
  <Words>286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Book Antiqua</vt:lpstr>
      <vt:lpstr>Calibri</vt:lpstr>
      <vt:lpstr>Calibri Light</vt:lpstr>
      <vt:lpstr>Century Gothic</vt:lpstr>
      <vt:lpstr>Gotham-Medium</vt:lpstr>
      <vt:lpstr>Soleto 1</vt:lpstr>
      <vt:lpstr>Soleto 1 Bold</vt:lpstr>
      <vt:lpstr>office theme</vt:lpstr>
      <vt:lpstr>1_Office Theme</vt:lpstr>
      <vt:lpstr>2017 template TCSG v2 (002)</vt:lpstr>
      <vt:lpstr>PowerPoint Presentation</vt:lpstr>
      <vt:lpstr>PowerPoint Presentation</vt:lpstr>
      <vt:lpstr>PowerPoint Presentation</vt:lpstr>
      <vt:lpstr>Adult Education Funding </vt:lpstr>
      <vt:lpstr>Student Outcomes</vt:lpstr>
      <vt:lpstr>National Recognition </vt:lpstr>
      <vt:lpstr>  </vt:lpstr>
      <vt:lpstr>PowerPoint Presentation</vt:lpstr>
      <vt:lpstr>Georgia Adult Education  Success Stories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Good, Cayanna</dc:creator>
  <cp:lastModifiedBy>Good, Cayanna</cp:lastModifiedBy>
  <cp:revision>728</cp:revision>
  <dcterms:created xsi:type="dcterms:W3CDTF">2019-12-19T15:18:24Z</dcterms:created>
  <dcterms:modified xsi:type="dcterms:W3CDTF">2020-10-02T16:15:32Z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