
<file path=[Content_Types].xml><?xml version="1.0" encoding="utf-8"?>
<Types xmlns="http://schemas.openxmlformats.org/package/2006/content-types">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colors4.xml" ContentType="application/vnd.openxmlformats-officedocument.drawingml.diagramColor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diagrams/drawing3.xml" ContentType="application/vnd.ms-office.drawingml.diagramDrawing+xml"/>
  <Override PartName="/customXml/itemProps2.xml" ContentType="application/vnd.openxmlformats-officedocument.customXmlPropertie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slideLayouts/slideLayout59.xml" ContentType="application/vnd.openxmlformats-officedocument.presentationml.slideLayout+xml"/>
  <Override PartName="/ppt/notesSlides/notesSlide4.xml" ContentType="application/vnd.openxmlformats-officedocument.presentationml.notesSlide+xml"/>
  <Default Extension="svg" ContentType="image/svg+xml"/>
  <Override PartName="/ppt/slides/slide38.xml" ContentType="application/vnd.openxmlformats-officedocument.presentationml.slide+xml"/>
  <Override PartName="/ppt/slideLayouts/slideLayout48.xml" ContentType="application/vnd.openxmlformats-officedocument.presentationml.slideLayout+xml"/>
  <Override PartName="/ppt/diagrams/colors1.xml" ContentType="application/vnd.openxmlformats-officedocument.drawingml.diagramColors+xml"/>
  <Override PartName="/ppt/charts/style2.xml" ContentType="application/vnd.ms-office.chartstyl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Default Extension="jpeg" ContentType="image/jpeg"/>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charts/colors1.xml" ContentType="application/vnd.ms-office.chartcolorstyle+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Default Extension="jpg" ContentType="image/jpeg"/>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customXml/itemProps1.xml" ContentType="application/vnd.openxmlformats-officedocument.customXmlProperties+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notesSlides/notesSlide12.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s/slide40.xml" ContentType="application/vnd.openxmlformats-officedocument.presentationml.slide+xml"/>
  <Override PartName="/ppt/slideLayouts/slideLayout5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handoutMasters/handoutMaster1.xml" ContentType="application/vnd.openxmlformats-officedocument.presentationml.handoutMaster+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quickStyle4.xml" ContentType="application/vnd.openxmlformats-officedocument.drawingml.diagram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55.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s/slide34.xml" ContentType="application/vnd.openxmlformats-officedocument.presentationml.slide+xml"/>
  <Override PartName="/ppt/slideLayouts/slideLayout44.xml" ContentType="application/vnd.openxmlformats-officedocument.presentationml.slideLayout+xml"/>
  <Override PartName="/ppt/notesSlides/notesSlide3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63" r:id="rId2"/>
  </p:sldMasterIdLst>
  <p:notesMasterIdLst>
    <p:notesMasterId r:id="rId45"/>
  </p:notesMasterIdLst>
  <p:handoutMasterIdLst>
    <p:handoutMasterId r:id="rId46"/>
  </p:handoutMasterIdLst>
  <p:sldIdLst>
    <p:sldId id="634" r:id="rId3"/>
    <p:sldId id="494" r:id="rId4"/>
    <p:sldId id="586" r:id="rId5"/>
    <p:sldId id="471" r:id="rId6"/>
    <p:sldId id="697" r:id="rId7"/>
    <p:sldId id="608" r:id="rId8"/>
    <p:sldId id="628" r:id="rId9"/>
    <p:sldId id="258" r:id="rId10"/>
    <p:sldId id="635" r:id="rId11"/>
    <p:sldId id="717" r:id="rId12"/>
    <p:sldId id="629" r:id="rId13"/>
    <p:sldId id="631" r:id="rId14"/>
    <p:sldId id="632" r:id="rId15"/>
    <p:sldId id="721" r:id="rId16"/>
    <p:sldId id="590" r:id="rId17"/>
    <p:sldId id="672" r:id="rId18"/>
    <p:sldId id="673" r:id="rId19"/>
    <p:sldId id="627" r:id="rId20"/>
    <p:sldId id="722" r:id="rId21"/>
    <p:sldId id="595" r:id="rId22"/>
    <p:sldId id="624" r:id="rId23"/>
    <p:sldId id="606" r:id="rId24"/>
    <p:sldId id="607" r:id="rId25"/>
    <p:sldId id="625" r:id="rId26"/>
    <p:sldId id="591" r:id="rId27"/>
    <p:sldId id="611" r:id="rId28"/>
    <p:sldId id="600" r:id="rId29"/>
    <p:sldId id="620" r:id="rId30"/>
    <p:sldId id="626" r:id="rId31"/>
    <p:sldId id="593" r:id="rId32"/>
    <p:sldId id="528" r:id="rId33"/>
    <p:sldId id="534" r:id="rId34"/>
    <p:sldId id="718" r:id="rId35"/>
    <p:sldId id="603" r:id="rId36"/>
    <p:sldId id="604" r:id="rId37"/>
    <p:sldId id="408" r:id="rId38"/>
    <p:sldId id="605" r:id="rId39"/>
    <p:sldId id="601" r:id="rId40"/>
    <p:sldId id="675" r:id="rId41"/>
    <p:sldId id="643" r:id="rId42"/>
    <p:sldId id="431" r:id="rId43"/>
    <p:sldId id="660" r:id="rId44"/>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8619ED-3104-4CC6-89AB-C53B00C01AB1}">
          <p14:sldIdLst>
            <p14:sldId id="634"/>
            <p14:sldId id="494"/>
            <p14:sldId id="586"/>
            <p14:sldId id="471"/>
            <p14:sldId id="697"/>
            <p14:sldId id="608"/>
            <p14:sldId id="628"/>
            <p14:sldId id="258"/>
            <p14:sldId id="635"/>
            <p14:sldId id="717"/>
            <p14:sldId id="629"/>
            <p14:sldId id="631"/>
            <p14:sldId id="632"/>
            <p14:sldId id="721"/>
            <p14:sldId id="590"/>
            <p14:sldId id="672"/>
            <p14:sldId id="673"/>
            <p14:sldId id="627"/>
            <p14:sldId id="722"/>
            <p14:sldId id="595"/>
            <p14:sldId id="624"/>
            <p14:sldId id="606"/>
            <p14:sldId id="607"/>
            <p14:sldId id="625"/>
            <p14:sldId id="591"/>
            <p14:sldId id="611"/>
            <p14:sldId id="600"/>
            <p14:sldId id="620"/>
            <p14:sldId id="626"/>
            <p14:sldId id="593"/>
            <p14:sldId id="528"/>
            <p14:sldId id="534"/>
            <p14:sldId id="718"/>
            <p14:sldId id="603"/>
            <p14:sldId id="604"/>
            <p14:sldId id="408"/>
            <p14:sldId id="605"/>
            <p14:sldId id="601"/>
            <p14:sldId id="675"/>
            <p14:sldId id="643"/>
            <p14:sldId id="431"/>
            <p14:sldId id="66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7B"/>
    <a:srgbClr val="DC5924"/>
    <a:srgbClr val="ECF7FF"/>
    <a:srgbClr val="D6EEFF"/>
    <a:srgbClr val="E6E6E6"/>
    <a:srgbClr val="FFFFFF"/>
    <a:srgbClr val="B7472A"/>
    <a:srgbClr val="000000"/>
    <a:srgbClr val="75D1FF"/>
    <a:srgbClr val="11161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63" autoAdjust="0"/>
    <p:restoredTop sz="94249" autoAdjust="0"/>
  </p:normalViewPr>
  <p:slideViewPr>
    <p:cSldViewPr snapToGrid="0">
      <p:cViewPr varScale="1">
        <p:scale>
          <a:sx n="73" d="100"/>
          <a:sy n="73" d="100"/>
        </p:scale>
        <p:origin x="570"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8" d="100"/>
        <a:sy n="108" d="100"/>
      </p:scale>
      <p:origin x="0" y="-3162"/>
    </p:cViewPr>
  </p:sorterViewPr>
  <p:notesViewPr>
    <p:cSldViewPr snapToGrid="0">
      <p:cViewPr varScale="1">
        <p:scale>
          <a:sx n="83" d="100"/>
          <a:sy n="83" d="100"/>
        </p:scale>
        <p:origin x="3960"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customXml" Target="../customXml/item3.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customXml" Target="../customXml/item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theaspeninstitute-my.sharepoint.com/personal/hgreenberg_aspeninst_org/Documents/Data%20Hub%20Content/Estimates%20of%20U.S.%20Independent%20Workforce%20as%20Percentage%20of%20Workfor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greenberg\Desktop\2018-12-26%20AWA%20by%20industry.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rgbClr val="00497B"/>
            </a:solidFill>
            <a:ln>
              <a:noFill/>
            </a:ln>
            <a:effectLst/>
          </c:spPr>
          <c:invertIfNegative val="0"/>
          <c:val>
            <c:numRef>
              <c:f>Sheet1!$B$1:$B$3</c:f>
              <c:numCache>
                <c:formatCode>General</c:formatCode>
                <c:ptCount val="3"/>
                <c:pt idx="0">
                  <c:v>1</c:v>
                </c:pt>
                <c:pt idx="1">
                  <c:v>10</c:v>
                </c:pt>
                <c:pt idx="2">
                  <c:v>33</c:v>
                </c:pt>
              </c:numCache>
            </c:numRef>
          </c:val>
          <c:extLst>
            <c:ext xmlns:c16="http://schemas.microsoft.com/office/drawing/2014/chart" uri="{C3380CC4-5D6E-409C-BE32-E72D297353CC}">
              <c16:uniqueId val="{00000000-C29D-485C-AF00-C4FE261FC601}"/>
            </c:ext>
          </c:extLst>
        </c:ser>
        <c:ser>
          <c:idx val="1"/>
          <c:order val="1"/>
          <c:spPr>
            <a:solidFill>
              <a:schemeClr val="bg1">
                <a:lumMod val="85000"/>
              </a:schemeClr>
            </a:solidFill>
            <a:ln>
              <a:noFill/>
            </a:ln>
            <a:effectLst/>
          </c:spPr>
          <c:invertIfNegative val="0"/>
          <c:val>
            <c:numRef>
              <c:f>Sheet1!$C$1:$C$3</c:f>
              <c:numCache>
                <c:formatCode>General</c:formatCode>
                <c:ptCount val="3"/>
                <c:pt idx="0">
                  <c:v>99</c:v>
                </c:pt>
                <c:pt idx="1">
                  <c:v>90</c:v>
                </c:pt>
                <c:pt idx="2">
                  <c:v>67</c:v>
                </c:pt>
              </c:numCache>
            </c:numRef>
          </c:val>
          <c:extLst>
            <c:ext xmlns:c16="http://schemas.microsoft.com/office/drawing/2014/chart" uri="{C3380CC4-5D6E-409C-BE32-E72D297353CC}">
              <c16:uniqueId val="{00000001-C29D-485C-AF00-C4FE261FC601}"/>
            </c:ext>
          </c:extLst>
        </c:ser>
        <c:dLbls>
          <c:showLegendKey val="0"/>
          <c:showVal val="0"/>
          <c:showCatName val="0"/>
          <c:showSerName val="0"/>
          <c:showPercent val="0"/>
          <c:showBubbleSize val="0"/>
        </c:dLbls>
        <c:gapWidth val="71"/>
        <c:overlap val="100"/>
        <c:axId val="70883200"/>
        <c:axId val="70884736"/>
      </c:barChart>
      <c:catAx>
        <c:axId val="70883200"/>
        <c:scaling>
          <c:orientation val="minMax"/>
        </c:scaling>
        <c:delete val="1"/>
        <c:axPos val="l"/>
        <c:majorTickMark val="none"/>
        <c:minorTickMark val="none"/>
        <c:tickLblPos val="nextTo"/>
        <c:crossAx val="70884736"/>
        <c:crosses val="autoZero"/>
        <c:auto val="1"/>
        <c:lblAlgn val="ctr"/>
        <c:lblOffset val="100"/>
        <c:noMultiLvlLbl val="0"/>
      </c:catAx>
      <c:valAx>
        <c:axId val="70884736"/>
        <c:scaling>
          <c:orientation val="minMax"/>
        </c:scaling>
        <c:delete val="1"/>
        <c:axPos val="b"/>
        <c:numFmt formatCode="General" sourceLinked="1"/>
        <c:majorTickMark val="none"/>
        <c:minorTickMark val="none"/>
        <c:tickLblPos val="nextTo"/>
        <c:crossAx val="70883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60" b="1" dirty="0">
                <a:solidFill>
                  <a:srgbClr val="00497B"/>
                </a:solidFill>
              </a:rPr>
              <a:t>WORKERS</a:t>
            </a:r>
            <a:r>
              <a:rPr lang="en-US" sz="1860" b="1" baseline="0" dirty="0">
                <a:solidFill>
                  <a:srgbClr val="00497B"/>
                </a:solidFill>
              </a:rPr>
              <a:t> IN ALTERNATIVE WORK ARRANGEMENTS AS A SHARE OF TOTAL INDUSTRY WORKERS, MAY 2017</a:t>
            </a:r>
            <a:endParaRPr lang="en-US" sz="1860" b="1" dirty="0">
              <a:solidFill>
                <a:srgbClr val="00497B"/>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8766383324409274E-2"/>
          <c:y val="0.20587334863217813"/>
          <c:w val="0.93382341601160401"/>
          <c:h val="0.43904143917691535"/>
        </c:manualLayout>
      </c:layout>
      <c:barChart>
        <c:barDir val="col"/>
        <c:grouping val="clustered"/>
        <c:varyColors val="0"/>
        <c:ser>
          <c:idx val="1"/>
          <c:order val="0"/>
          <c:spPr>
            <a:solidFill>
              <a:schemeClr val="bg2"/>
            </a:solidFill>
            <a:ln>
              <a:noFill/>
            </a:ln>
            <a:effectLst/>
          </c:spPr>
          <c:invertIfNegative val="0"/>
          <c:cat>
            <c:strRef>
              <c:f>Sheet1!$A$2:$A$15</c:f>
              <c:strCache>
                <c:ptCount val="14"/>
                <c:pt idx="0">
                  <c:v>Construction</c:v>
                </c:pt>
                <c:pt idx="1">
                  <c:v>Professional &amp; business services</c:v>
                </c:pt>
                <c:pt idx="2">
                  <c:v>Other services</c:v>
                </c:pt>
                <c:pt idx="3">
                  <c:v>Transportation &amp; utilities</c:v>
                </c:pt>
                <c:pt idx="4">
                  <c:v>Financial activities</c:v>
                </c:pt>
                <c:pt idx="5">
                  <c:v>Information</c:v>
                </c:pt>
                <c:pt idx="6">
                  <c:v>Agriculture</c:v>
                </c:pt>
                <c:pt idx="7">
                  <c:v>Mining, quarrying, oil &amp; gas</c:v>
                </c:pt>
                <c:pt idx="8">
                  <c:v>Wholesale trade</c:v>
                </c:pt>
                <c:pt idx="9">
                  <c:v>Leisure &amp; hospitality</c:v>
                </c:pt>
                <c:pt idx="10">
                  <c:v>Education and health services</c:v>
                </c:pt>
                <c:pt idx="11">
                  <c:v>Retail trade</c:v>
                </c:pt>
                <c:pt idx="12">
                  <c:v>Manufacturing</c:v>
                </c:pt>
                <c:pt idx="13">
                  <c:v>Public administration</c:v>
                </c:pt>
              </c:strCache>
            </c:strRef>
          </c:cat>
          <c:val>
            <c:numRef>
              <c:f>Sheet1!$C$2:$C$15</c:f>
              <c:numCache>
                <c:formatCode>General</c:formatCode>
                <c:ptCount val="14"/>
                <c:pt idx="0">
                  <c:v>23.52</c:v>
                </c:pt>
                <c:pt idx="1">
                  <c:v>18.54</c:v>
                </c:pt>
                <c:pt idx="2">
                  <c:v>16.059999999999999</c:v>
                </c:pt>
                <c:pt idx="3">
                  <c:v>11.88</c:v>
                </c:pt>
                <c:pt idx="4">
                  <c:v>11.56</c:v>
                </c:pt>
                <c:pt idx="5">
                  <c:v>11.41</c:v>
                </c:pt>
                <c:pt idx="6">
                  <c:v>10.83</c:v>
                </c:pt>
                <c:pt idx="7">
                  <c:v>7.3</c:v>
                </c:pt>
                <c:pt idx="8">
                  <c:v>7.19</c:v>
                </c:pt>
                <c:pt idx="9">
                  <c:v>6.94</c:v>
                </c:pt>
                <c:pt idx="10">
                  <c:v>6.51</c:v>
                </c:pt>
                <c:pt idx="11">
                  <c:v>5.44</c:v>
                </c:pt>
                <c:pt idx="12">
                  <c:v>5.42</c:v>
                </c:pt>
                <c:pt idx="13">
                  <c:v>4.2300000000000004</c:v>
                </c:pt>
              </c:numCache>
            </c:numRef>
          </c:val>
          <c:extLst>
            <c:ext xmlns:c16="http://schemas.microsoft.com/office/drawing/2014/chart" uri="{C3380CC4-5D6E-409C-BE32-E72D297353CC}">
              <c16:uniqueId val="{00000000-64C7-40DA-BF8A-EE4C8D4F8874}"/>
            </c:ext>
          </c:extLst>
        </c:ser>
        <c:dLbls>
          <c:showLegendKey val="0"/>
          <c:showVal val="0"/>
          <c:showCatName val="0"/>
          <c:showSerName val="0"/>
          <c:showPercent val="0"/>
          <c:showBubbleSize val="0"/>
        </c:dLbls>
        <c:gapWidth val="100"/>
        <c:overlap val="-27"/>
        <c:axId val="69352064"/>
        <c:axId val="69357952"/>
      </c:barChart>
      <c:catAx>
        <c:axId val="6935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9357952"/>
        <c:crosses val="autoZero"/>
        <c:auto val="1"/>
        <c:lblAlgn val="ctr"/>
        <c:lblOffset val="100"/>
        <c:noMultiLvlLbl val="0"/>
      </c:catAx>
      <c:valAx>
        <c:axId val="6935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9352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eg"/><Relationship Id="rId4" Type="http://schemas.openxmlformats.org/officeDocument/2006/relationships/image" Target="../media/image2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eg"/><Relationship Id="rId4"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CD694F-B04B-4C9A-ADC2-529B2989FA56}"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53166F0B-D07A-475B-859B-4D819F7F2A50}">
      <dgm:prSet phldrT="[Text]" custT="1"/>
      <dgm:spPr>
        <a:solidFill>
          <a:srgbClr val="00497B"/>
        </a:solidFill>
        <a:ln>
          <a:noFill/>
        </a:ln>
      </dgm:spPr>
      <dgm:t>
        <a:bodyPr/>
        <a:lstStyle/>
        <a:p>
          <a:r>
            <a:rPr lang="en-US" sz="3600" b="1" dirty="0"/>
            <a:t>BUSINESSES</a:t>
          </a:r>
        </a:p>
      </dgm:t>
    </dgm:pt>
    <dgm:pt modelId="{DFC3373C-9413-4D00-B89A-8499F4D7A24D}" type="parTrans" cxnId="{C648F5AA-33E1-4598-96A1-24F7DDAA1F3C}">
      <dgm:prSet/>
      <dgm:spPr/>
      <dgm:t>
        <a:bodyPr/>
        <a:lstStyle/>
        <a:p>
          <a:endParaRPr lang="en-US"/>
        </a:p>
      </dgm:t>
    </dgm:pt>
    <dgm:pt modelId="{067DFE9E-3545-49B3-B45B-39F1D86D24E4}" type="sibTrans" cxnId="{C648F5AA-33E1-4598-96A1-24F7DDAA1F3C}">
      <dgm:prSet/>
      <dgm:spPr/>
      <dgm:t>
        <a:bodyPr/>
        <a:lstStyle/>
        <a:p>
          <a:endParaRPr lang="en-US"/>
        </a:p>
      </dgm:t>
    </dgm:pt>
    <dgm:pt modelId="{5D9D4223-1A38-49D1-AE29-3F7302E6C08E}">
      <dgm:prSet phldrT="[Text]" custT="1"/>
      <dgm:spPr>
        <a:solidFill>
          <a:schemeClr val="bg1">
            <a:lumMod val="85000"/>
            <a:alpha val="90000"/>
          </a:schemeClr>
        </a:solidFill>
      </dgm:spPr>
      <dgm:t>
        <a:bodyPr/>
        <a:lstStyle/>
        <a:p>
          <a:r>
            <a:rPr lang="en-US" sz="2400" dirty="0">
              <a:solidFill>
                <a:srgbClr val="00497B"/>
              </a:solidFill>
            </a:rPr>
            <a:t>Need new ways to invest in workers that match the realities of today’s economy</a:t>
          </a:r>
          <a:br>
            <a:rPr lang="en-US" sz="2400" dirty="0">
              <a:solidFill>
                <a:srgbClr val="00497B"/>
              </a:solidFill>
            </a:rPr>
          </a:br>
          <a:endParaRPr lang="en-US" sz="2400" dirty="0">
            <a:solidFill>
              <a:srgbClr val="00497B"/>
            </a:solidFill>
          </a:endParaRPr>
        </a:p>
      </dgm:t>
    </dgm:pt>
    <dgm:pt modelId="{298B7FAB-3C5F-437F-91FE-2282F1CC101B}" type="parTrans" cxnId="{650A9CAE-69A5-40AB-A8E0-CC7743A29EB3}">
      <dgm:prSet/>
      <dgm:spPr/>
      <dgm:t>
        <a:bodyPr/>
        <a:lstStyle/>
        <a:p>
          <a:endParaRPr lang="en-US"/>
        </a:p>
      </dgm:t>
    </dgm:pt>
    <dgm:pt modelId="{1D80183E-764D-4E69-958F-1533B6731A10}" type="sibTrans" cxnId="{650A9CAE-69A5-40AB-A8E0-CC7743A29EB3}">
      <dgm:prSet/>
      <dgm:spPr/>
      <dgm:t>
        <a:bodyPr/>
        <a:lstStyle/>
        <a:p>
          <a:endParaRPr lang="en-US"/>
        </a:p>
      </dgm:t>
    </dgm:pt>
    <dgm:pt modelId="{2FC00C6C-7120-4710-A84A-32632D13ED8E}">
      <dgm:prSet phldrT="[Text]" custT="1"/>
      <dgm:spPr>
        <a:solidFill>
          <a:schemeClr val="bg2"/>
        </a:solidFill>
        <a:ln>
          <a:noFill/>
        </a:ln>
      </dgm:spPr>
      <dgm:t>
        <a:bodyPr/>
        <a:lstStyle/>
        <a:p>
          <a:r>
            <a:rPr lang="en-US" sz="3600" b="1" dirty="0"/>
            <a:t>WORKERS</a:t>
          </a:r>
        </a:p>
      </dgm:t>
    </dgm:pt>
    <dgm:pt modelId="{9D10495F-3F5A-4126-9ADF-CDB426BC7A51}" type="parTrans" cxnId="{AF991B2A-49CB-4726-AE4F-9294CB15FF77}">
      <dgm:prSet/>
      <dgm:spPr/>
      <dgm:t>
        <a:bodyPr/>
        <a:lstStyle/>
        <a:p>
          <a:endParaRPr lang="en-US"/>
        </a:p>
      </dgm:t>
    </dgm:pt>
    <dgm:pt modelId="{188EA2E9-7FFC-495E-8E18-4295085C06B8}" type="sibTrans" cxnId="{AF991B2A-49CB-4726-AE4F-9294CB15FF77}">
      <dgm:prSet/>
      <dgm:spPr/>
      <dgm:t>
        <a:bodyPr/>
        <a:lstStyle/>
        <a:p>
          <a:endParaRPr lang="en-US"/>
        </a:p>
      </dgm:t>
    </dgm:pt>
    <dgm:pt modelId="{4518DFD6-5833-48BE-B621-7CB189214CFC}">
      <dgm:prSet phldrT="[Text]" custT="1"/>
      <dgm:spPr>
        <a:solidFill>
          <a:schemeClr val="bg1">
            <a:lumMod val="85000"/>
            <a:alpha val="90000"/>
          </a:schemeClr>
        </a:solidFill>
        <a:ln>
          <a:noFill/>
        </a:ln>
      </dgm:spPr>
      <dgm:t>
        <a:bodyPr/>
        <a:lstStyle/>
        <a:p>
          <a:r>
            <a:rPr lang="en-US" sz="2400" dirty="0">
              <a:solidFill>
                <a:srgbClr val="00497B"/>
              </a:solidFill>
            </a:rPr>
            <a:t>Have increased financial insecurity </a:t>
          </a:r>
          <a:br>
            <a:rPr lang="en-US" sz="2400" dirty="0">
              <a:solidFill>
                <a:srgbClr val="00497B"/>
              </a:solidFill>
            </a:rPr>
          </a:br>
          <a:endParaRPr lang="en-US" sz="2400" dirty="0">
            <a:solidFill>
              <a:srgbClr val="00497B"/>
            </a:solidFill>
          </a:endParaRPr>
        </a:p>
      </dgm:t>
    </dgm:pt>
    <dgm:pt modelId="{2969FA64-7241-41D6-9689-F4FE9FF522E8}" type="sibTrans" cxnId="{793EA498-799F-4E1A-B840-4B4DD5BC4BBC}">
      <dgm:prSet/>
      <dgm:spPr/>
      <dgm:t>
        <a:bodyPr/>
        <a:lstStyle/>
        <a:p>
          <a:endParaRPr lang="en-US"/>
        </a:p>
      </dgm:t>
    </dgm:pt>
    <dgm:pt modelId="{D55B7CC5-B221-4FB6-9C86-EE572461A859}" type="parTrans" cxnId="{793EA498-799F-4E1A-B840-4B4DD5BC4BBC}">
      <dgm:prSet/>
      <dgm:spPr/>
      <dgm:t>
        <a:bodyPr/>
        <a:lstStyle/>
        <a:p>
          <a:endParaRPr lang="en-US"/>
        </a:p>
      </dgm:t>
    </dgm:pt>
    <dgm:pt modelId="{0438B9E9-DAFC-4448-87AE-8DDEDEE0BF91}">
      <dgm:prSet phldrT="[Text]" custT="1"/>
      <dgm:spPr>
        <a:solidFill>
          <a:schemeClr val="bg1">
            <a:lumMod val="85000"/>
            <a:alpha val="90000"/>
          </a:schemeClr>
        </a:solidFill>
      </dgm:spPr>
      <dgm:t>
        <a:bodyPr/>
        <a:lstStyle/>
        <a:p>
          <a:r>
            <a:rPr lang="en-US" sz="2400" dirty="0">
              <a:solidFill>
                <a:srgbClr val="00497B"/>
              </a:solidFill>
            </a:rPr>
            <a:t>Are left with a fractured, complex, and expensive landscape of options</a:t>
          </a:r>
        </a:p>
      </dgm:t>
    </dgm:pt>
    <dgm:pt modelId="{78053C59-33AC-4CF5-AB3F-51F3A6B8D61C}" type="parTrans" cxnId="{A350AAEC-D15A-49F8-AF7F-223FC6F69468}">
      <dgm:prSet/>
      <dgm:spPr/>
      <dgm:t>
        <a:bodyPr/>
        <a:lstStyle/>
        <a:p>
          <a:endParaRPr lang="en-US"/>
        </a:p>
      </dgm:t>
    </dgm:pt>
    <dgm:pt modelId="{AE5B9658-7C03-41D1-A506-9A1EB21B7FF1}" type="sibTrans" cxnId="{A350AAEC-D15A-49F8-AF7F-223FC6F69468}">
      <dgm:prSet/>
      <dgm:spPr/>
      <dgm:t>
        <a:bodyPr/>
        <a:lstStyle/>
        <a:p>
          <a:endParaRPr lang="en-US"/>
        </a:p>
      </dgm:t>
    </dgm:pt>
    <dgm:pt modelId="{56E333FF-E14D-40A0-AC1E-9488E91C1F43}">
      <dgm:prSet phldrT="[Text]" custT="1"/>
      <dgm:spPr>
        <a:solidFill>
          <a:schemeClr val="bg1">
            <a:lumMod val="85000"/>
            <a:alpha val="90000"/>
          </a:schemeClr>
        </a:solidFill>
        <a:ln>
          <a:noFill/>
        </a:ln>
      </dgm:spPr>
      <dgm:t>
        <a:bodyPr/>
        <a:lstStyle/>
        <a:p>
          <a:r>
            <a:rPr lang="en-US" sz="2400" dirty="0">
              <a:solidFill>
                <a:srgbClr val="00497B"/>
              </a:solidFill>
            </a:rPr>
            <a:t>Are unable to move jobs, explore new opportunities, or become entrepreneurs</a:t>
          </a:r>
        </a:p>
      </dgm:t>
    </dgm:pt>
    <dgm:pt modelId="{38939089-70C9-404B-BF67-B22E97F3D7CD}" type="sibTrans" cxnId="{2413EAF3-AAE2-4E0D-8C6D-E505EE176BE1}">
      <dgm:prSet/>
      <dgm:spPr/>
      <dgm:t>
        <a:bodyPr/>
        <a:lstStyle/>
        <a:p>
          <a:endParaRPr lang="en-US"/>
        </a:p>
      </dgm:t>
    </dgm:pt>
    <dgm:pt modelId="{8A8B291C-7357-4085-8710-7F9FCAD884F5}" type="parTrans" cxnId="{2413EAF3-AAE2-4E0D-8C6D-E505EE176BE1}">
      <dgm:prSet/>
      <dgm:spPr/>
      <dgm:t>
        <a:bodyPr/>
        <a:lstStyle/>
        <a:p>
          <a:endParaRPr lang="en-US"/>
        </a:p>
      </dgm:t>
    </dgm:pt>
    <dgm:pt modelId="{BA93AFDB-E657-402E-AD47-5722245083D0}" type="pres">
      <dgm:prSet presAssocID="{11CD694F-B04B-4C9A-ADC2-529B2989FA56}" presName="Name0" presStyleCnt="0">
        <dgm:presLayoutVars>
          <dgm:dir/>
          <dgm:animLvl val="lvl"/>
          <dgm:resizeHandles val="exact"/>
        </dgm:presLayoutVars>
      </dgm:prSet>
      <dgm:spPr/>
      <dgm:t>
        <a:bodyPr/>
        <a:lstStyle/>
        <a:p>
          <a:endParaRPr lang="en-US"/>
        </a:p>
      </dgm:t>
    </dgm:pt>
    <dgm:pt modelId="{27D19CA2-07E1-409A-A3A7-293F8F97F174}" type="pres">
      <dgm:prSet presAssocID="{53166F0B-D07A-475B-859B-4D819F7F2A50}" presName="composite" presStyleCnt="0"/>
      <dgm:spPr/>
    </dgm:pt>
    <dgm:pt modelId="{D9C248DA-C2AA-4295-8867-9D056952AD4A}" type="pres">
      <dgm:prSet presAssocID="{53166F0B-D07A-475B-859B-4D819F7F2A50}" presName="parTx" presStyleLbl="alignNode1" presStyleIdx="0" presStyleCnt="2">
        <dgm:presLayoutVars>
          <dgm:chMax val="0"/>
          <dgm:chPref val="0"/>
          <dgm:bulletEnabled val="1"/>
        </dgm:presLayoutVars>
      </dgm:prSet>
      <dgm:spPr/>
      <dgm:t>
        <a:bodyPr/>
        <a:lstStyle/>
        <a:p>
          <a:endParaRPr lang="en-US"/>
        </a:p>
      </dgm:t>
    </dgm:pt>
    <dgm:pt modelId="{D3116A8E-9EB1-4668-9006-9C3C01A29733}" type="pres">
      <dgm:prSet presAssocID="{53166F0B-D07A-475B-859B-4D819F7F2A50}" presName="desTx" presStyleLbl="alignAccFollowNode1" presStyleIdx="0" presStyleCnt="2">
        <dgm:presLayoutVars>
          <dgm:bulletEnabled val="1"/>
        </dgm:presLayoutVars>
      </dgm:prSet>
      <dgm:spPr/>
      <dgm:t>
        <a:bodyPr/>
        <a:lstStyle/>
        <a:p>
          <a:endParaRPr lang="en-US"/>
        </a:p>
      </dgm:t>
    </dgm:pt>
    <dgm:pt modelId="{7DA1E521-0619-4D80-A939-D7D4B2AED840}" type="pres">
      <dgm:prSet presAssocID="{067DFE9E-3545-49B3-B45B-39F1D86D24E4}" presName="space" presStyleCnt="0"/>
      <dgm:spPr/>
    </dgm:pt>
    <dgm:pt modelId="{3E0FD52B-5EE9-4D1B-992F-CECED5308772}" type="pres">
      <dgm:prSet presAssocID="{2FC00C6C-7120-4710-A84A-32632D13ED8E}" presName="composite" presStyleCnt="0"/>
      <dgm:spPr/>
    </dgm:pt>
    <dgm:pt modelId="{EA2C5D0A-E3F3-4F02-B2B1-6A64CA8B6B2C}" type="pres">
      <dgm:prSet presAssocID="{2FC00C6C-7120-4710-A84A-32632D13ED8E}" presName="parTx" presStyleLbl="alignNode1" presStyleIdx="1" presStyleCnt="2">
        <dgm:presLayoutVars>
          <dgm:chMax val="0"/>
          <dgm:chPref val="0"/>
          <dgm:bulletEnabled val="1"/>
        </dgm:presLayoutVars>
      </dgm:prSet>
      <dgm:spPr/>
      <dgm:t>
        <a:bodyPr/>
        <a:lstStyle/>
        <a:p>
          <a:endParaRPr lang="en-US"/>
        </a:p>
      </dgm:t>
    </dgm:pt>
    <dgm:pt modelId="{420CC0DD-EA4D-4F3E-820D-516538D9C1F5}" type="pres">
      <dgm:prSet presAssocID="{2FC00C6C-7120-4710-A84A-32632D13ED8E}" presName="desTx" presStyleLbl="alignAccFollowNode1" presStyleIdx="1" presStyleCnt="2">
        <dgm:presLayoutVars>
          <dgm:bulletEnabled val="1"/>
        </dgm:presLayoutVars>
      </dgm:prSet>
      <dgm:spPr/>
      <dgm:t>
        <a:bodyPr/>
        <a:lstStyle/>
        <a:p>
          <a:endParaRPr lang="en-US"/>
        </a:p>
      </dgm:t>
    </dgm:pt>
  </dgm:ptLst>
  <dgm:cxnLst>
    <dgm:cxn modelId="{5EB9D107-F007-49C1-BE1C-901142AB06A1}" type="presOf" srcId="{0438B9E9-DAFC-4448-87AE-8DDEDEE0BF91}" destId="{D3116A8E-9EB1-4668-9006-9C3C01A29733}" srcOrd="0" destOrd="1" presId="urn:microsoft.com/office/officeart/2005/8/layout/hList1"/>
    <dgm:cxn modelId="{793EA498-799F-4E1A-B840-4B4DD5BC4BBC}" srcId="{2FC00C6C-7120-4710-A84A-32632D13ED8E}" destId="{4518DFD6-5833-48BE-B621-7CB189214CFC}" srcOrd="0" destOrd="0" parTransId="{D55B7CC5-B221-4FB6-9C86-EE572461A859}" sibTransId="{2969FA64-7241-41D6-9689-F4FE9FF522E8}"/>
    <dgm:cxn modelId="{602095AF-3AEF-4E85-93B2-449726E91797}" type="presOf" srcId="{56E333FF-E14D-40A0-AC1E-9488E91C1F43}" destId="{420CC0DD-EA4D-4F3E-820D-516538D9C1F5}" srcOrd="0" destOrd="1" presId="urn:microsoft.com/office/officeart/2005/8/layout/hList1"/>
    <dgm:cxn modelId="{93538431-7B31-4B3C-A463-BC309DA616AA}" type="presOf" srcId="{4518DFD6-5833-48BE-B621-7CB189214CFC}" destId="{420CC0DD-EA4D-4F3E-820D-516538D9C1F5}" srcOrd="0" destOrd="0" presId="urn:microsoft.com/office/officeart/2005/8/layout/hList1"/>
    <dgm:cxn modelId="{AF991B2A-49CB-4726-AE4F-9294CB15FF77}" srcId="{11CD694F-B04B-4C9A-ADC2-529B2989FA56}" destId="{2FC00C6C-7120-4710-A84A-32632D13ED8E}" srcOrd="1" destOrd="0" parTransId="{9D10495F-3F5A-4126-9ADF-CDB426BC7A51}" sibTransId="{188EA2E9-7FFC-495E-8E18-4295085C06B8}"/>
    <dgm:cxn modelId="{C648F5AA-33E1-4598-96A1-24F7DDAA1F3C}" srcId="{11CD694F-B04B-4C9A-ADC2-529B2989FA56}" destId="{53166F0B-D07A-475B-859B-4D819F7F2A50}" srcOrd="0" destOrd="0" parTransId="{DFC3373C-9413-4D00-B89A-8499F4D7A24D}" sibTransId="{067DFE9E-3545-49B3-B45B-39F1D86D24E4}"/>
    <dgm:cxn modelId="{2A43ED03-F956-48AB-82F0-75F6E642E97E}" type="presOf" srcId="{53166F0B-D07A-475B-859B-4D819F7F2A50}" destId="{D9C248DA-C2AA-4295-8867-9D056952AD4A}" srcOrd="0" destOrd="0" presId="urn:microsoft.com/office/officeart/2005/8/layout/hList1"/>
    <dgm:cxn modelId="{F9B7F663-CEDF-4E23-B7A4-9C1AD9B9CE37}" type="presOf" srcId="{2FC00C6C-7120-4710-A84A-32632D13ED8E}" destId="{EA2C5D0A-E3F3-4F02-B2B1-6A64CA8B6B2C}" srcOrd="0" destOrd="0" presId="urn:microsoft.com/office/officeart/2005/8/layout/hList1"/>
    <dgm:cxn modelId="{922C8B05-CFDB-4AED-A751-A3D3C5CEDBFD}" type="presOf" srcId="{5D9D4223-1A38-49D1-AE29-3F7302E6C08E}" destId="{D3116A8E-9EB1-4668-9006-9C3C01A29733}" srcOrd="0" destOrd="0" presId="urn:microsoft.com/office/officeart/2005/8/layout/hList1"/>
    <dgm:cxn modelId="{A350AAEC-D15A-49F8-AF7F-223FC6F69468}" srcId="{53166F0B-D07A-475B-859B-4D819F7F2A50}" destId="{0438B9E9-DAFC-4448-87AE-8DDEDEE0BF91}" srcOrd="1" destOrd="0" parTransId="{78053C59-33AC-4CF5-AB3F-51F3A6B8D61C}" sibTransId="{AE5B9658-7C03-41D1-A506-9A1EB21B7FF1}"/>
    <dgm:cxn modelId="{EB4AA288-F390-44CD-B28E-33D9599F3022}" type="presOf" srcId="{11CD694F-B04B-4C9A-ADC2-529B2989FA56}" destId="{BA93AFDB-E657-402E-AD47-5722245083D0}" srcOrd="0" destOrd="0" presId="urn:microsoft.com/office/officeart/2005/8/layout/hList1"/>
    <dgm:cxn modelId="{2413EAF3-AAE2-4E0D-8C6D-E505EE176BE1}" srcId="{2FC00C6C-7120-4710-A84A-32632D13ED8E}" destId="{56E333FF-E14D-40A0-AC1E-9488E91C1F43}" srcOrd="1" destOrd="0" parTransId="{8A8B291C-7357-4085-8710-7F9FCAD884F5}" sibTransId="{38939089-70C9-404B-BF67-B22E97F3D7CD}"/>
    <dgm:cxn modelId="{650A9CAE-69A5-40AB-A8E0-CC7743A29EB3}" srcId="{53166F0B-D07A-475B-859B-4D819F7F2A50}" destId="{5D9D4223-1A38-49D1-AE29-3F7302E6C08E}" srcOrd="0" destOrd="0" parTransId="{298B7FAB-3C5F-437F-91FE-2282F1CC101B}" sibTransId="{1D80183E-764D-4E69-958F-1533B6731A10}"/>
    <dgm:cxn modelId="{BA513393-C1F9-4EAF-9B25-A9FD5573B9C0}" type="presParOf" srcId="{BA93AFDB-E657-402E-AD47-5722245083D0}" destId="{27D19CA2-07E1-409A-A3A7-293F8F97F174}" srcOrd="0" destOrd="0" presId="urn:microsoft.com/office/officeart/2005/8/layout/hList1"/>
    <dgm:cxn modelId="{B371E39C-93E8-4CC1-B8BD-964ADCF5C543}" type="presParOf" srcId="{27D19CA2-07E1-409A-A3A7-293F8F97F174}" destId="{D9C248DA-C2AA-4295-8867-9D056952AD4A}" srcOrd="0" destOrd="0" presId="urn:microsoft.com/office/officeart/2005/8/layout/hList1"/>
    <dgm:cxn modelId="{DE148F9C-F776-4AAF-B91B-C3E405F13A58}" type="presParOf" srcId="{27D19CA2-07E1-409A-A3A7-293F8F97F174}" destId="{D3116A8E-9EB1-4668-9006-9C3C01A29733}" srcOrd="1" destOrd="0" presId="urn:microsoft.com/office/officeart/2005/8/layout/hList1"/>
    <dgm:cxn modelId="{E420CF00-C7BD-4B77-B8F8-04B24E4D246B}" type="presParOf" srcId="{BA93AFDB-E657-402E-AD47-5722245083D0}" destId="{7DA1E521-0619-4D80-A939-D7D4B2AED840}" srcOrd="1" destOrd="0" presId="urn:microsoft.com/office/officeart/2005/8/layout/hList1"/>
    <dgm:cxn modelId="{75ECA203-17CD-4115-85D4-7AA986C37416}" type="presParOf" srcId="{BA93AFDB-E657-402E-AD47-5722245083D0}" destId="{3E0FD52B-5EE9-4D1B-992F-CECED5308772}" srcOrd="2" destOrd="0" presId="urn:microsoft.com/office/officeart/2005/8/layout/hList1"/>
    <dgm:cxn modelId="{2807DED4-038F-4CC7-91A2-7EFCD27D299B}" type="presParOf" srcId="{3E0FD52B-5EE9-4D1B-992F-CECED5308772}" destId="{EA2C5D0A-E3F3-4F02-B2B1-6A64CA8B6B2C}" srcOrd="0" destOrd="0" presId="urn:microsoft.com/office/officeart/2005/8/layout/hList1"/>
    <dgm:cxn modelId="{0E4677E2-FAE2-47E1-A47C-F3B12325CDB3}" type="presParOf" srcId="{3E0FD52B-5EE9-4D1B-992F-CECED5308772}" destId="{420CC0DD-EA4D-4F3E-820D-516538D9C1F5}" srcOrd="1" destOrd="0" presId="urn:microsoft.com/office/officeart/2005/8/layout/h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609433-64C7-4E58-B531-F37774AE9052}"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FEF98DA0-E468-40B0-BD42-5BCB66E25195}">
      <dgm:prSet phldrT="[Text]" custT="1"/>
      <dgm:spPr>
        <a:solidFill>
          <a:srgbClr val="00497B"/>
        </a:solidFill>
      </dgm:spPr>
      <dgm:t>
        <a:bodyPr lIns="0" tIns="0" rIns="0" bIns="0"/>
        <a:lstStyle/>
        <a:p>
          <a:r>
            <a:rPr lang="en-US" sz="1600" dirty="0">
              <a:latin typeface="Segoe UI" panose="020B0502040204020203" pitchFamily="34" charset="0"/>
              <a:cs typeface="Segoe UI" panose="020B0502040204020203" pitchFamily="34" charset="0"/>
            </a:rPr>
            <a:t>WORKERS</a:t>
          </a:r>
        </a:p>
      </dgm:t>
    </dgm:pt>
    <dgm:pt modelId="{5D22436A-F99F-4890-9526-F08753234C65}" type="parTrans" cxnId="{5D1E7D45-23B4-45BC-ACC9-CE19F7A6DD24}">
      <dgm:prSet/>
      <dgm:spPr/>
      <dgm:t>
        <a:bodyPr/>
        <a:lstStyle/>
        <a:p>
          <a:endParaRPr lang="en-US">
            <a:latin typeface="Segoe UI" panose="020B0502040204020203" pitchFamily="34" charset="0"/>
            <a:cs typeface="Segoe UI" panose="020B0502040204020203" pitchFamily="34" charset="0"/>
          </a:endParaRPr>
        </a:p>
      </dgm:t>
    </dgm:pt>
    <dgm:pt modelId="{0C47289D-4BD2-4F08-B5AF-E3884C154A5A}" type="sibTrans" cxnId="{5D1E7D45-23B4-45BC-ACC9-CE19F7A6DD24}">
      <dgm:prSet/>
      <dgm:spPr/>
      <dgm:t>
        <a:bodyPr/>
        <a:lstStyle/>
        <a:p>
          <a:endParaRPr lang="en-US">
            <a:latin typeface="Segoe UI" panose="020B0502040204020203" pitchFamily="34" charset="0"/>
            <a:cs typeface="Segoe UI" panose="020B0502040204020203" pitchFamily="34" charset="0"/>
          </a:endParaRPr>
        </a:p>
      </dgm:t>
    </dgm:pt>
    <dgm:pt modelId="{26681C9B-AC5D-4B89-9081-0E812F47DA0F}">
      <dgm:prSet phldrT="[Text]" custT="1"/>
      <dgm:spPr>
        <a:solidFill>
          <a:srgbClr val="D6EEFF"/>
        </a:solidFill>
        <a:ln>
          <a:solidFill>
            <a:srgbClr val="00497B"/>
          </a:solidFill>
        </a:ln>
      </dgm:spPr>
      <dgm:t>
        <a:bodyPr lIns="182880" tIns="0" rIns="182880" bIns="182880"/>
        <a:lstStyle/>
        <a:p>
          <a:r>
            <a:rPr lang="en-US" sz="1400" dirty="0">
              <a:latin typeface="Segoe UI" panose="020B0502040204020203" pitchFamily="34" charset="0"/>
              <a:cs typeface="Segoe UI" panose="020B0502040204020203" pitchFamily="34" charset="0"/>
            </a:rPr>
            <a:t> Opportunity to accrue not only income but also benefits across sources of income</a:t>
          </a:r>
        </a:p>
      </dgm:t>
    </dgm:pt>
    <dgm:pt modelId="{284B390A-9AFC-4DF8-BD14-B4B31BB5ED57}" type="parTrans" cxnId="{3E967E58-3893-4338-8736-48656B1710E9}">
      <dgm:prSet/>
      <dgm:spPr/>
      <dgm:t>
        <a:bodyPr/>
        <a:lstStyle/>
        <a:p>
          <a:endParaRPr lang="en-US">
            <a:latin typeface="Segoe UI" panose="020B0502040204020203" pitchFamily="34" charset="0"/>
            <a:cs typeface="Segoe UI" panose="020B0502040204020203" pitchFamily="34" charset="0"/>
          </a:endParaRPr>
        </a:p>
      </dgm:t>
    </dgm:pt>
    <dgm:pt modelId="{274A4C34-D95C-45CE-B392-406DA839D108}" type="sibTrans" cxnId="{3E967E58-3893-4338-8736-48656B1710E9}">
      <dgm:prSet/>
      <dgm:spPr/>
      <dgm:t>
        <a:bodyPr/>
        <a:lstStyle/>
        <a:p>
          <a:endParaRPr lang="en-US">
            <a:latin typeface="Segoe UI" panose="020B0502040204020203" pitchFamily="34" charset="0"/>
            <a:cs typeface="Segoe UI" panose="020B0502040204020203" pitchFamily="34" charset="0"/>
          </a:endParaRPr>
        </a:p>
      </dgm:t>
    </dgm:pt>
    <dgm:pt modelId="{87528C5B-64F3-4915-92D1-C1A96CD03AF9}">
      <dgm:prSet phldrT="[Text]" custT="1"/>
      <dgm:spPr>
        <a:solidFill>
          <a:srgbClr val="00497B"/>
        </a:solidFill>
      </dgm:spPr>
      <dgm:t>
        <a:bodyPr lIns="0" tIns="0" rIns="0" bIns="0"/>
        <a:lstStyle/>
        <a:p>
          <a:r>
            <a:rPr lang="en-US" sz="1600" dirty="0">
              <a:latin typeface="Segoe UI" panose="020B0502040204020203" pitchFamily="34" charset="0"/>
              <a:cs typeface="Segoe UI" panose="020B0502040204020203" pitchFamily="34" charset="0"/>
            </a:rPr>
            <a:t>WORKER ADVOCATES</a:t>
          </a:r>
        </a:p>
      </dgm:t>
    </dgm:pt>
    <dgm:pt modelId="{5FD4D220-99EF-4494-99A0-4171BA6208D3}" type="parTrans" cxnId="{8D712C25-2CC8-45EB-8E90-D61DF5710876}">
      <dgm:prSet/>
      <dgm:spPr/>
      <dgm:t>
        <a:bodyPr/>
        <a:lstStyle/>
        <a:p>
          <a:endParaRPr lang="en-US">
            <a:latin typeface="Segoe UI" panose="020B0502040204020203" pitchFamily="34" charset="0"/>
            <a:cs typeface="Segoe UI" panose="020B0502040204020203" pitchFamily="34" charset="0"/>
          </a:endParaRPr>
        </a:p>
      </dgm:t>
    </dgm:pt>
    <dgm:pt modelId="{F3182BC0-676E-40D5-BF1F-FADE433DD402}" type="sibTrans" cxnId="{8D712C25-2CC8-45EB-8E90-D61DF5710876}">
      <dgm:prSet/>
      <dgm:spPr/>
      <dgm:t>
        <a:bodyPr/>
        <a:lstStyle/>
        <a:p>
          <a:endParaRPr lang="en-US">
            <a:latin typeface="Segoe UI" panose="020B0502040204020203" pitchFamily="34" charset="0"/>
            <a:cs typeface="Segoe UI" panose="020B0502040204020203" pitchFamily="34" charset="0"/>
          </a:endParaRPr>
        </a:p>
      </dgm:t>
    </dgm:pt>
    <dgm:pt modelId="{BA0752D7-80DC-475F-A412-A3052DEB410E}">
      <dgm:prSet phldrT="[Text]" custT="1"/>
      <dgm:spPr>
        <a:solidFill>
          <a:srgbClr val="D6EEFF">
            <a:alpha val="90000"/>
          </a:srgbClr>
        </a:solidFill>
        <a:ln>
          <a:solidFill>
            <a:srgbClr val="00497B"/>
          </a:solidFill>
        </a:ln>
      </dgm:spPr>
      <dgm:t>
        <a:bodyPr lIns="182880" tIns="0" rIns="182880" bIns="0"/>
        <a:lstStyle/>
        <a:p>
          <a:r>
            <a:rPr lang="en-US" sz="1400" dirty="0">
              <a:latin typeface="Segoe UI" panose="020B0502040204020203" pitchFamily="34" charset="0"/>
              <a:cs typeface="Segoe UI" panose="020B0502040204020203" pitchFamily="34" charset="0"/>
            </a:rPr>
            <a:t>Opportunity to build a constituency and revenue model around provision of benefits</a:t>
          </a:r>
        </a:p>
      </dgm:t>
    </dgm:pt>
    <dgm:pt modelId="{CB6AD605-C27F-4BC8-AC76-F14C568BB580}" type="parTrans" cxnId="{7B9E2C01-87BF-41C6-874C-2AA342A3CB1D}">
      <dgm:prSet/>
      <dgm:spPr/>
      <dgm:t>
        <a:bodyPr/>
        <a:lstStyle/>
        <a:p>
          <a:endParaRPr lang="en-US">
            <a:latin typeface="Segoe UI" panose="020B0502040204020203" pitchFamily="34" charset="0"/>
            <a:cs typeface="Segoe UI" panose="020B0502040204020203" pitchFamily="34" charset="0"/>
          </a:endParaRPr>
        </a:p>
      </dgm:t>
    </dgm:pt>
    <dgm:pt modelId="{D48EA980-76AC-4B23-9F03-27908747ED59}" type="sibTrans" cxnId="{7B9E2C01-87BF-41C6-874C-2AA342A3CB1D}">
      <dgm:prSet/>
      <dgm:spPr/>
      <dgm:t>
        <a:bodyPr/>
        <a:lstStyle/>
        <a:p>
          <a:endParaRPr lang="en-US">
            <a:latin typeface="Segoe UI" panose="020B0502040204020203" pitchFamily="34" charset="0"/>
            <a:cs typeface="Segoe UI" panose="020B0502040204020203" pitchFamily="34" charset="0"/>
          </a:endParaRPr>
        </a:p>
      </dgm:t>
    </dgm:pt>
    <dgm:pt modelId="{EDDA606F-B4A4-405E-BDD7-AD1EEDBA9ADE}">
      <dgm:prSet phldrT="[Text]"/>
      <dgm:spPr>
        <a:solidFill>
          <a:srgbClr val="00497B"/>
        </a:solidFill>
      </dgm:spPr>
      <dgm:t>
        <a:bodyPr lIns="0" tIns="0" rIns="0" bIns="0"/>
        <a:lstStyle/>
        <a:p>
          <a:r>
            <a:rPr lang="en-US" dirty="0">
              <a:latin typeface="Segoe UI" panose="020B0502040204020203" pitchFamily="34" charset="0"/>
              <a:cs typeface="Segoe UI" panose="020B0502040204020203" pitchFamily="34" charset="0"/>
            </a:rPr>
            <a:t>EMPLOYERS</a:t>
          </a:r>
        </a:p>
      </dgm:t>
    </dgm:pt>
    <dgm:pt modelId="{B3AB68FA-4F61-44AB-80B3-014B0D874432}" type="parTrans" cxnId="{01D96A28-D2FA-4B45-8EA8-6827183B6994}">
      <dgm:prSet/>
      <dgm:spPr/>
      <dgm:t>
        <a:bodyPr/>
        <a:lstStyle/>
        <a:p>
          <a:endParaRPr lang="en-US">
            <a:latin typeface="Segoe UI" panose="020B0502040204020203" pitchFamily="34" charset="0"/>
            <a:cs typeface="Segoe UI" panose="020B0502040204020203" pitchFamily="34" charset="0"/>
          </a:endParaRPr>
        </a:p>
      </dgm:t>
    </dgm:pt>
    <dgm:pt modelId="{FB862CE2-755C-48D0-88D3-3ED096AF55DB}" type="sibTrans" cxnId="{01D96A28-D2FA-4B45-8EA8-6827183B6994}">
      <dgm:prSet/>
      <dgm:spPr/>
      <dgm:t>
        <a:bodyPr/>
        <a:lstStyle/>
        <a:p>
          <a:endParaRPr lang="en-US">
            <a:latin typeface="Segoe UI" panose="020B0502040204020203" pitchFamily="34" charset="0"/>
            <a:cs typeface="Segoe UI" panose="020B0502040204020203" pitchFamily="34" charset="0"/>
          </a:endParaRPr>
        </a:p>
      </dgm:t>
    </dgm:pt>
    <dgm:pt modelId="{7D1612F6-31DA-4396-A3D1-913F699E2314}">
      <dgm:prSet phldrT="[Text]" custT="1"/>
      <dgm:spPr>
        <a:solidFill>
          <a:srgbClr val="D6EEFF">
            <a:alpha val="90000"/>
          </a:srgbClr>
        </a:solidFill>
        <a:ln>
          <a:solidFill>
            <a:srgbClr val="00497B"/>
          </a:solidFill>
        </a:ln>
      </dgm:spPr>
      <dgm:t>
        <a:bodyPr lIns="0" tIns="0" rIns="182880" bIns="0"/>
        <a:lstStyle/>
        <a:p>
          <a:r>
            <a:rPr lang="en-US" sz="1400" dirty="0">
              <a:latin typeface="Segoe UI" panose="020B0502040204020203" pitchFamily="34" charset="0"/>
              <a:cs typeface="Segoe UI" panose="020B0502040204020203" pitchFamily="34" charset="0"/>
            </a:rPr>
            <a:t> Limits administrative burden and requires less specialized in-house expertise (especially for small businesses)</a:t>
          </a:r>
        </a:p>
      </dgm:t>
    </dgm:pt>
    <dgm:pt modelId="{44C14E0D-E007-4A8C-9310-AB102C1FFBEC}" type="parTrans" cxnId="{9F12A18E-CCA3-41DC-B07B-B9F00367E4CF}">
      <dgm:prSet/>
      <dgm:spPr/>
      <dgm:t>
        <a:bodyPr/>
        <a:lstStyle/>
        <a:p>
          <a:endParaRPr lang="en-US">
            <a:latin typeface="Segoe UI" panose="020B0502040204020203" pitchFamily="34" charset="0"/>
            <a:cs typeface="Segoe UI" panose="020B0502040204020203" pitchFamily="34" charset="0"/>
          </a:endParaRPr>
        </a:p>
      </dgm:t>
    </dgm:pt>
    <dgm:pt modelId="{6906914E-4FE7-4723-A455-7708CC9D04BB}" type="sibTrans" cxnId="{9F12A18E-CCA3-41DC-B07B-B9F00367E4CF}">
      <dgm:prSet/>
      <dgm:spPr/>
      <dgm:t>
        <a:bodyPr/>
        <a:lstStyle/>
        <a:p>
          <a:endParaRPr lang="en-US">
            <a:latin typeface="Segoe UI" panose="020B0502040204020203" pitchFamily="34" charset="0"/>
            <a:cs typeface="Segoe UI" panose="020B0502040204020203" pitchFamily="34" charset="0"/>
          </a:endParaRPr>
        </a:p>
      </dgm:t>
    </dgm:pt>
    <dgm:pt modelId="{2CBD2480-31B9-4EDF-88D8-4025113ED724}">
      <dgm:prSet phldrT="[Text]"/>
      <dgm:spPr>
        <a:solidFill>
          <a:srgbClr val="00497B"/>
        </a:solidFill>
      </dgm:spPr>
      <dgm:t>
        <a:bodyPr lIns="0" tIns="0" rIns="0" bIns="0"/>
        <a:lstStyle/>
        <a:p>
          <a:r>
            <a:rPr lang="en-US" dirty="0">
              <a:latin typeface="Segoe UI" panose="020B0502040204020203" pitchFamily="34" charset="0"/>
              <a:cs typeface="Segoe UI" panose="020B0502040204020203" pitchFamily="34" charset="0"/>
            </a:rPr>
            <a:t>POLICYMAKERS	</a:t>
          </a:r>
        </a:p>
      </dgm:t>
    </dgm:pt>
    <dgm:pt modelId="{67D4D2A8-EC05-409E-B739-7EABAEB56025}" type="parTrans" cxnId="{F2597662-A6F9-4CD3-8D48-6D5BFAA26CAB}">
      <dgm:prSet/>
      <dgm:spPr/>
      <dgm:t>
        <a:bodyPr/>
        <a:lstStyle/>
        <a:p>
          <a:endParaRPr lang="en-US">
            <a:latin typeface="Segoe UI" panose="020B0502040204020203" pitchFamily="34" charset="0"/>
            <a:cs typeface="Segoe UI" panose="020B0502040204020203" pitchFamily="34" charset="0"/>
          </a:endParaRPr>
        </a:p>
      </dgm:t>
    </dgm:pt>
    <dgm:pt modelId="{5C4F2A7B-2360-4E1E-A1EE-0F1B86922B0C}" type="sibTrans" cxnId="{F2597662-A6F9-4CD3-8D48-6D5BFAA26CAB}">
      <dgm:prSet/>
      <dgm:spPr/>
      <dgm:t>
        <a:bodyPr/>
        <a:lstStyle/>
        <a:p>
          <a:endParaRPr lang="en-US">
            <a:latin typeface="Segoe UI" panose="020B0502040204020203" pitchFamily="34" charset="0"/>
            <a:cs typeface="Segoe UI" panose="020B0502040204020203" pitchFamily="34" charset="0"/>
          </a:endParaRPr>
        </a:p>
      </dgm:t>
    </dgm:pt>
    <dgm:pt modelId="{FB06564A-25EF-4B35-AD8F-9B21E52AE796}">
      <dgm:prSet phldrT="[Text]" custT="1"/>
      <dgm:spPr>
        <a:solidFill>
          <a:srgbClr val="D6EEFF"/>
        </a:solidFill>
        <a:ln>
          <a:solidFill>
            <a:srgbClr val="00497B"/>
          </a:solidFill>
        </a:ln>
      </dgm:spPr>
      <dgm:t>
        <a:bodyPr lIns="182880" tIns="0" rIns="0" bIns="0" anchor="t"/>
        <a:lstStyle/>
        <a:p>
          <a:r>
            <a:rPr lang="en-US" sz="1400" dirty="0">
              <a:latin typeface="Segoe UI" panose="020B0502040204020203" pitchFamily="34" charset="0"/>
              <a:cs typeface="Segoe UI" panose="020B0502040204020203" pitchFamily="34" charset="0"/>
            </a:rPr>
            <a:t>Broader benefits coverage would reduce burden on public safety net programs</a:t>
          </a:r>
        </a:p>
      </dgm:t>
    </dgm:pt>
    <dgm:pt modelId="{DF30F764-C9CF-42F6-A321-A627F3979E1B}" type="parTrans" cxnId="{CBD0B651-9B34-4F49-A64F-816EEAA37AFA}">
      <dgm:prSet/>
      <dgm:spPr/>
      <dgm:t>
        <a:bodyPr/>
        <a:lstStyle/>
        <a:p>
          <a:endParaRPr lang="en-US">
            <a:latin typeface="Segoe UI" panose="020B0502040204020203" pitchFamily="34" charset="0"/>
            <a:cs typeface="Segoe UI" panose="020B0502040204020203" pitchFamily="34" charset="0"/>
          </a:endParaRPr>
        </a:p>
      </dgm:t>
    </dgm:pt>
    <dgm:pt modelId="{E24D74E4-7C68-42F9-B20E-596F874EA731}" type="sibTrans" cxnId="{CBD0B651-9B34-4F49-A64F-816EEAA37AFA}">
      <dgm:prSet/>
      <dgm:spPr/>
      <dgm:t>
        <a:bodyPr/>
        <a:lstStyle/>
        <a:p>
          <a:endParaRPr lang="en-US">
            <a:latin typeface="Segoe UI" panose="020B0502040204020203" pitchFamily="34" charset="0"/>
            <a:cs typeface="Segoe UI" panose="020B0502040204020203" pitchFamily="34" charset="0"/>
          </a:endParaRPr>
        </a:p>
      </dgm:t>
    </dgm:pt>
    <dgm:pt modelId="{8576AC55-6B3E-435C-A6D4-FBF1BE36B2EE}">
      <dgm:prSet custT="1"/>
      <dgm:spPr>
        <a:solidFill>
          <a:srgbClr val="D6EEFF"/>
        </a:solidFill>
        <a:ln>
          <a:solidFill>
            <a:srgbClr val="00497B"/>
          </a:solidFill>
        </a:ln>
      </dgm:spPr>
      <dgm:t>
        <a:bodyPr lIns="182880" tIns="0" rIns="182880" bIns="182880"/>
        <a:lstStyle/>
        <a:p>
          <a:r>
            <a:rPr lang="en-US" sz="1400" dirty="0">
              <a:latin typeface="Segoe UI" panose="020B0502040204020203" pitchFamily="34" charset="0"/>
              <a:cs typeface="Segoe UI" panose="020B0502040204020203" pitchFamily="34" charset="0"/>
            </a:rPr>
            <a:t>Ownership of benefits makes it easier to move from job to job</a:t>
          </a:r>
        </a:p>
      </dgm:t>
    </dgm:pt>
    <dgm:pt modelId="{B8C16A60-EE5C-437F-85F0-8D1BA50483E3}" type="parTrans" cxnId="{B7DB0DB5-34F3-4A72-857C-86C5813140E9}">
      <dgm:prSet/>
      <dgm:spPr/>
      <dgm:t>
        <a:bodyPr/>
        <a:lstStyle/>
        <a:p>
          <a:endParaRPr lang="en-US"/>
        </a:p>
      </dgm:t>
    </dgm:pt>
    <dgm:pt modelId="{EA33C647-076E-482C-A8AC-CCBFDBA5842B}" type="sibTrans" cxnId="{B7DB0DB5-34F3-4A72-857C-86C5813140E9}">
      <dgm:prSet/>
      <dgm:spPr/>
      <dgm:t>
        <a:bodyPr/>
        <a:lstStyle/>
        <a:p>
          <a:endParaRPr lang="en-US"/>
        </a:p>
      </dgm:t>
    </dgm:pt>
    <dgm:pt modelId="{74094D5B-6745-4939-A9BD-4B29DAB7F47A}">
      <dgm:prSet custT="1"/>
      <dgm:spPr>
        <a:solidFill>
          <a:srgbClr val="D6EEFF"/>
        </a:solidFill>
        <a:ln>
          <a:solidFill>
            <a:srgbClr val="00497B"/>
          </a:solidFill>
        </a:ln>
      </dgm:spPr>
      <dgm:t>
        <a:bodyPr lIns="182880" tIns="0" rIns="182880" bIns="182880"/>
        <a:lstStyle/>
        <a:p>
          <a:r>
            <a:rPr lang="en-US" sz="1400" dirty="0">
              <a:latin typeface="Segoe UI" panose="020B0502040204020203" pitchFamily="34" charset="0"/>
              <a:cs typeface="Segoe UI" panose="020B0502040204020203" pitchFamily="34" charset="0"/>
            </a:rPr>
            <a:t>Reduced cost through group purchasing power</a:t>
          </a:r>
        </a:p>
      </dgm:t>
    </dgm:pt>
    <dgm:pt modelId="{7F45C6C9-30E0-4061-9489-68432FB29534}" type="parTrans" cxnId="{A1CCD70D-BF0E-4E68-B88C-45A540343E56}">
      <dgm:prSet/>
      <dgm:spPr/>
      <dgm:t>
        <a:bodyPr/>
        <a:lstStyle/>
        <a:p>
          <a:endParaRPr lang="en-US"/>
        </a:p>
      </dgm:t>
    </dgm:pt>
    <dgm:pt modelId="{97F443BA-B7D7-45A8-9051-02854370BECE}" type="sibTrans" cxnId="{A1CCD70D-BF0E-4E68-B88C-45A540343E56}">
      <dgm:prSet/>
      <dgm:spPr/>
      <dgm:t>
        <a:bodyPr/>
        <a:lstStyle/>
        <a:p>
          <a:endParaRPr lang="en-US"/>
        </a:p>
      </dgm:t>
    </dgm:pt>
    <dgm:pt modelId="{3152776D-BA88-4C69-8AEA-64495E5FC827}">
      <dgm:prSet custT="1"/>
      <dgm:spPr>
        <a:solidFill>
          <a:srgbClr val="D6EEFF">
            <a:alpha val="90000"/>
          </a:srgbClr>
        </a:solidFill>
        <a:ln>
          <a:solidFill>
            <a:srgbClr val="00497B"/>
          </a:solidFill>
        </a:ln>
      </dgm:spPr>
      <dgm:t>
        <a:bodyPr lIns="182880" tIns="0" rIns="182880" bIns="0"/>
        <a:lstStyle/>
        <a:p>
          <a:r>
            <a:rPr lang="en-US" sz="1400" dirty="0">
              <a:latin typeface="Segoe UI" panose="020B0502040204020203" pitchFamily="34" charset="0"/>
              <a:cs typeface="Segoe UI" panose="020B0502040204020203" pitchFamily="34" charset="0"/>
            </a:rPr>
            <a:t>Could serve groups such as domestic workers, who have been working without a functional set of benefits/protections for many years</a:t>
          </a:r>
        </a:p>
      </dgm:t>
    </dgm:pt>
    <dgm:pt modelId="{0FEE897B-054B-4C28-BAA3-C5F8ADAE8E9D}" type="parTrans" cxnId="{D8326718-9D42-45F4-8A8A-62FAA1FCF6D6}">
      <dgm:prSet/>
      <dgm:spPr/>
      <dgm:t>
        <a:bodyPr/>
        <a:lstStyle/>
        <a:p>
          <a:endParaRPr lang="en-US"/>
        </a:p>
      </dgm:t>
    </dgm:pt>
    <dgm:pt modelId="{42F87045-C8DF-40C9-A056-965A66E2AA56}" type="sibTrans" cxnId="{D8326718-9D42-45F4-8A8A-62FAA1FCF6D6}">
      <dgm:prSet/>
      <dgm:spPr/>
      <dgm:t>
        <a:bodyPr/>
        <a:lstStyle/>
        <a:p>
          <a:endParaRPr lang="en-US"/>
        </a:p>
      </dgm:t>
    </dgm:pt>
    <dgm:pt modelId="{DC6D43EB-4437-4449-8F4C-1A8F5B14A599}">
      <dgm:prSet custT="1"/>
      <dgm:spPr>
        <a:solidFill>
          <a:srgbClr val="D6EEFF">
            <a:alpha val="90000"/>
          </a:srgbClr>
        </a:solidFill>
        <a:ln>
          <a:solidFill>
            <a:srgbClr val="00497B"/>
          </a:solidFill>
        </a:ln>
      </dgm:spPr>
      <dgm:t>
        <a:bodyPr lIns="182880" tIns="0" rIns="182880" bIns="0"/>
        <a:lstStyle/>
        <a:p>
          <a:r>
            <a:rPr lang="en-US" sz="1400" dirty="0">
              <a:latin typeface="Segoe UI" panose="020B0502040204020203" pitchFamily="34" charset="0"/>
              <a:cs typeface="Segoe UI" panose="020B0502040204020203" pitchFamily="34" charset="0"/>
            </a:rPr>
            <a:t>Could create benefits access for workers at small businesses currently excluded from many benefit mandates</a:t>
          </a:r>
        </a:p>
      </dgm:t>
    </dgm:pt>
    <dgm:pt modelId="{2A8A8580-4EC2-4C8E-9471-BB958B8DAA70}" type="parTrans" cxnId="{999AB82C-6DE1-4FAC-9037-F0FD04A980D7}">
      <dgm:prSet/>
      <dgm:spPr/>
      <dgm:t>
        <a:bodyPr/>
        <a:lstStyle/>
        <a:p>
          <a:endParaRPr lang="en-US"/>
        </a:p>
      </dgm:t>
    </dgm:pt>
    <dgm:pt modelId="{2892452B-BAA9-40C1-9C8F-48D85C661E7E}" type="sibTrans" cxnId="{999AB82C-6DE1-4FAC-9037-F0FD04A980D7}">
      <dgm:prSet/>
      <dgm:spPr/>
      <dgm:t>
        <a:bodyPr/>
        <a:lstStyle/>
        <a:p>
          <a:endParaRPr lang="en-US"/>
        </a:p>
      </dgm:t>
    </dgm:pt>
    <dgm:pt modelId="{F3146354-978A-447B-A66F-EA1073594CCB}">
      <dgm:prSet phldrT="[Text]" custT="1"/>
      <dgm:spPr>
        <a:solidFill>
          <a:srgbClr val="D6EEFF">
            <a:alpha val="90000"/>
          </a:srgbClr>
        </a:solidFill>
        <a:ln>
          <a:solidFill>
            <a:srgbClr val="00497B"/>
          </a:solidFill>
        </a:ln>
      </dgm:spPr>
      <dgm:t>
        <a:bodyPr lIns="0" tIns="0" rIns="182880" bIns="0"/>
        <a:lstStyle/>
        <a:p>
          <a:r>
            <a:rPr lang="en-US" sz="1400" dirty="0">
              <a:latin typeface="Segoe UI" panose="020B0502040204020203" pitchFamily="34" charset="0"/>
              <a:cs typeface="Segoe UI" panose="020B0502040204020203" pitchFamily="34" charset="0"/>
            </a:rPr>
            <a:t>Potential to attract and retain talent in a competitive employment market</a:t>
          </a:r>
        </a:p>
      </dgm:t>
    </dgm:pt>
    <dgm:pt modelId="{7E078BAE-AA9C-475E-8F9D-2FF9F066EE87}" type="parTrans" cxnId="{716694B8-5537-4C6B-8CBC-12D86E4EB10D}">
      <dgm:prSet/>
      <dgm:spPr/>
      <dgm:t>
        <a:bodyPr/>
        <a:lstStyle/>
        <a:p>
          <a:endParaRPr lang="en-US"/>
        </a:p>
      </dgm:t>
    </dgm:pt>
    <dgm:pt modelId="{991B1B6F-56F3-4B74-8F0C-4D19CF18C84F}" type="sibTrans" cxnId="{716694B8-5537-4C6B-8CBC-12D86E4EB10D}">
      <dgm:prSet/>
      <dgm:spPr/>
      <dgm:t>
        <a:bodyPr/>
        <a:lstStyle/>
        <a:p>
          <a:endParaRPr lang="en-US"/>
        </a:p>
      </dgm:t>
    </dgm:pt>
    <dgm:pt modelId="{5E62C6B8-C505-495C-AF96-8C8D1E0AEA46}">
      <dgm:prSet custT="1"/>
      <dgm:spPr>
        <a:solidFill>
          <a:srgbClr val="D6EEFF"/>
        </a:solidFill>
        <a:ln>
          <a:solidFill>
            <a:srgbClr val="00497B"/>
          </a:solidFill>
        </a:ln>
      </dgm:spPr>
      <dgm:t>
        <a:bodyPr lIns="182880" tIns="0" rIns="0" bIns="0" anchor="t"/>
        <a:lstStyle/>
        <a:p>
          <a:r>
            <a:rPr lang="en-US" sz="1400" dirty="0">
              <a:latin typeface="Segoe UI" panose="020B0502040204020203" pitchFamily="34" charset="0"/>
              <a:cs typeface="Segoe UI" panose="020B0502040204020203" pitchFamily="34" charset="0"/>
            </a:rPr>
            <a:t>Opportunity to improve worker security across work arrangements</a:t>
          </a:r>
        </a:p>
      </dgm:t>
    </dgm:pt>
    <dgm:pt modelId="{6484426B-35CB-47D8-9641-EABC1F29B95E}" type="parTrans" cxnId="{9A1E3B5F-A533-4849-ADB2-D1F145075B4A}">
      <dgm:prSet/>
      <dgm:spPr/>
      <dgm:t>
        <a:bodyPr/>
        <a:lstStyle/>
        <a:p>
          <a:endParaRPr lang="en-US"/>
        </a:p>
      </dgm:t>
    </dgm:pt>
    <dgm:pt modelId="{283E6FD6-6018-4A6F-B028-317C0652970C}" type="sibTrans" cxnId="{9A1E3B5F-A533-4849-ADB2-D1F145075B4A}">
      <dgm:prSet/>
      <dgm:spPr/>
      <dgm:t>
        <a:bodyPr/>
        <a:lstStyle/>
        <a:p>
          <a:endParaRPr lang="en-US"/>
        </a:p>
      </dgm:t>
    </dgm:pt>
    <dgm:pt modelId="{BB119886-C8E7-4560-8218-15EC86BA0259}">
      <dgm:prSet custT="1"/>
      <dgm:spPr>
        <a:solidFill>
          <a:srgbClr val="D6EEFF"/>
        </a:solidFill>
        <a:ln>
          <a:solidFill>
            <a:srgbClr val="00497B"/>
          </a:solidFill>
        </a:ln>
      </dgm:spPr>
      <dgm:t>
        <a:bodyPr lIns="182880" tIns="0" rIns="0" bIns="0" anchor="t"/>
        <a:lstStyle/>
        <a:p>
          <a:r>
            <a:rPr lang="en-US" sz="1400" dirty="0">
              <a:latin typeface="Segoe UI" panose="020B0502040204020203" pitchFamily="34" charset="0"/>
              <a:cs typeface="Segoe UI" panose="020B0502040204020203" pitchFamily="34" charset="0"/>
            </a:rPr>
            <a:t>Address long-term economic concerns associated with retirement and health care costs</a:t>
          </a:r>
        </a:p>
      </dgm:t>
    </dgm:pt>
    <dgm:pt modelId="{C79ED014-CF16-4480-91D4-3275184C133B}" type="parTrans" cxnId="{D66384FA-7065-49C5-98FE-5C945958B92E}">
      <dgm:prSet/>
      <dgm:spPr/>
      <dgm:t>
        <a:bodyPr/>
        <a:lstStyle/>
        <a:p>
          <a:endParaRPr lang="en-US"/>
        </a:p>
      </dgm:t>
    </dgm:pt>
    <dgm:pt modelId="{60294044-EE87-447E-BCD1-636331F533D3}" type="sibTrans" cxnId="{D66384FA-7065-49C5-98FE-5C945958B92E}">
      <dgm:prSet/>
      <dgm:spPr/>
      <dgm:t>
        <a:bodyPr/>
        <a:lstStyle/>
        <a:p>
          <a:endParaRPr lang="en-US"/>
        </a:p>
      </dgm:t>
    </dgm:pt>
    <dgm:pt modelId="{32FFED1D-3B11-4D47-A8DF-78E357E3A702}" type="pres">
      <dgm:prSet presAssocID="{19609433-64C7-4E58-B531-F37774AE9052}" presName="cycleMatrixDiagram" presStyleCnt="0">
        <dgm:presLayoutVars>
          <dgm:chMax val="1"/>
          <dgm:dir/>
          <dgm:animLvl val="lvl"/>
          <dgm:resizeHandles val="exact"/>
        </dgm:presLayoutVars>
      </dgm:prSet>
      <dgm:spPr/>
      <dgm:t>
        <a:bodyPr/>
        <a:lstStyle/>
        <a:p>
          <a:endParaRPr lang="en-US"/>
        </a:p>
      </dgm:t>
    </dgm:pt>
    <dgm:pt modelId="{6A832EB1-10A4-4168-A777-18DAF314C7B4}" type="pres">
      <dgm:prSet presAssocID="{19609433-64C7-4E58-B531-F37774AE9052}" presName="children" presStyleCnt="0"/>
      <dgm:spPr/>
    </dgm:pt>
    <dgm:pt modelId="{EFDFCF94-16B6-4A86-9366-3A673F16B71A}" type="pres">
      <dgm:prSet presAssocID="{19609433-64C7-4E58-B531-F37774AE9052}" presName="child1group" presStyleCnt="0"/>
      <dgm:spPr/>
    </dgm:pt>
    <dgm:pt modelId="{A1275F04-9196-47DC-B454-59E04AF825D2}" type="pres">
      <dgm:prSet presAssocID="{19609433-64C7-4E58-B531-F37774AE9052}" presName="child1" presStyleLbl="bgAcc1" presStyleIdx="0" presStyleCnt="4" custScaleX="227204" custScaleY="153758" custLinFactNeighborX="-51526" custLinFactNeighborY="24807"/>
      <dgm:spPr/>
      <dgm:t>
        <a:bodyPr/>
        <a:lstStyle/>
        <a:p>
          <a:endParaRPr lang="en-US"/>
        </a:p>
      </dgm:t>
    </dgm:pt>
    <dgm:pt modelId="{EB10FF6A-87F6-4E9D-A3D9-65ED4B36F5F9}" type="pres">
      <dgm:prSet presAssocID="{19609433-64C7-4E58-B531-F37774AE9052}" presName="child1Text" presStyleLbl="bgAcc1" presStyleIdx="0" presStyleCnt="4">
        <dgm:presLayoutVars>
          <dgm:bulletEnabled val="1"/>
        </dgm:presLayoutVars>
      </dgm:prSet>
      <dgm:spPr/>
      <dgm:t>
        <a:bodyPr/>
        <a:lstStyle/>
        <a:p>
          <a:endParaRPr lang="en-US"/>
        </a:p>
      </dgm:t>
    </dgm:pt>
    <dgm:pt modelId="{22012403-4DCD-442F-8863-9D818538808E}" type="pres">
      <dgm:prSet presAssocID="{19609433-64C7-4E58-B531-F37774AE9052}" presName="child2group" presStyleCnt="0"/>
      <dgm:spPr/>
    </dgm:pt>
    <dgm:pt modelId="{1E9BF85F-4A42-4F49-9628-1A1497841D09}" type="pres">
      <dgm:prSet presAssocID="{19609433-64C7-4E58-B531-F37774AE9052}" presName="child2" presStyleLbl="bgAcc1" presStyleIdx="1" presStyleCnt="4" custScaleX="227089" custScaleY="153097" custLinFactNeighborX="51526" custLinFactNeighborY="24476"/>
      <dgm:spPr/>
      <dgm:t>
        <a:bodyPr/>
        <a:lstStyle/>
        <a:p>
          <a:endParaRPr lang="en-US"/>
        </a:p>
      </dgm:t>
    </dgm:pt>
    <dgm:pt modelId="{446ED93B-DF3F-4DD7-BC98-041DFEB7057B}" type="pres">
      <dgm:prSet presAssocID="{19609433-64C7-4E58-B531-F37774AE9052}" presName="child2Text" presStyleLbl="bgAcc1" presStyleIdx="1" presStyleCnt="4">
        <dgm:presLayoutVars>
          <dgm:bulletEnabled val="1"/>
        </dgm:presLayoutVars>
      </dgm:prSet>
      <dgm:spPr/>
      <dgm:t>
        <a:bodyPr/>
        <a:lstStyle/>
        <a:p>
          <a:endParaRPr lang="en-US"/>
        </a:p>
      </dgm:t>
    </dgm:pt>
    <dgm:pt modelId="{6AC624F3-6C3D-4B5F-BF64-A9D123978333}" type="pres">
      <dgm:prSet presAssocID="{19609433-64C7-4E58-B531-F37774AE9052}" presName="child3group" presStyleCnt="0"/>
      <dgm:spPr/>
    </dgm:pt>
    <dgm:pt modelId="{A9E3C7E8-8063-4285-BB42-15B9298B5DF2}" type="pres">
      <dgm:prSet presAssocID="{19609433-64C7-4E58-B531-F37774AE9052}" presName="child3" presStyleLbl="bgAcc1" presStyleIdx="2" presStyleCnt="4" custScaleX="218799" custScaleY="148145" custLinFactNeighborX="55671" custLinFactNeighborY="-24763"/>
      <dgm:spPr/>
      <dgm:t>
        <a:bodyPr/>
        <a:lstStyle/>
        <a:p>
          <a:endParaRPr lang="en-US"/>
        </a:p>
      </dgm:t>
    </dgm:pt>
    <dgm:pt modelId="{1DEC709E-B062-4D0A-9583-9B4EF5606ECD}" type="pres">
      <dgm:prSet presAssocID="{19609433-64C7-4E58-B531-F37774AE9052}" presName="child3Text" presStyleLbl="bgAcc1" presStyleIdx="2" presStyleCnt="4">
        <dgm:presLayoutVars>
          <dgm:bulletEnabled val="1"/>
        </dgm:presLayoutVars>
      </dgm:prSet>
      <dgm:spPr/>
      <dgm:t>
        <a:bodyPr/>
        <a:lstStyle/>
        <a:p>
          <a:endParaRPr lang="en-US"/>
        </a:p>
      </dgm:t>
    </dgm:pt>
    <dgm:pt modelId="{1D630C3A-1166-4CBC-96A5-E4B0987515EA}" type="pres">
      <dgm:prSet presAssocID="{19609433-64C7-4E58-B531-F37774AE9052}" presName="child4group" presStyleCnt="0"/>
      <dgm:spPr/>
    </dgm:pt>
    <dgm:pt modelId="{C4265DBB-3D71-465F-9443-AFF7258377B0}" type="pres">
      <dgm:prSet presAssocID="{19609433-64C7-4E58-B531-F37774AE9052}" presName="child4" presStyleLbl="bgAcc1" presStyleIdx="3" presStyleCnt="4" custScaleX="218799" custScaleY="148232" custLinFactNeighborX="-55728" custLinFactNeighborY="-25527"/>
      <dgm:spPr/>
      <dgm:t>
        <a:bodyPr/>
        <a:lstStyle/>
        <a:p>
          <a:endParaRPr lang="en-US"/>
        </a:p>
      </dgm:t>
    </dgm:pt>
    <dgm:pt modelId="{95EE5B28-19D9-4ACC-94DF-DE2E3438DC74}" type="pres">
      <dgm:prSet presAssocID="{19609433-64C7-4E58-B531-F37774AE9052}" presName="child4Text" presStyleLbl="bgAcc1" presStyleIdx="3" presStyleCnt="4">
        <dgm:presLayoutVars>
          <dgm:bulletEnabled val="1"/>
        </dgm:presLayoutVars>
      </dgm:prSet>
      <dgm:spPr/>
      <dgm:t>
        <a:bodyPr/>
        <a:lstStyle/>
        <a:p>
          <a:endParaRPr lang="en-US"/>
        </a:p>
      </dgm:t>
    </dgm:pt>
    <dgm:pt modelId="{8B267D1C-504C-4998-AB63-DAC38D4CAA35}" type="pres">
      <dgm:prSet presAssocID="{19609433-64C7-4E58-B531-F37774AE9052}" presName="childPlaceholder" presStyleCnt="0"/>
      <dgm:spPr/>
    </dgm:pt>
    <dgm:pt modelId="{C7A5D578-6442-4F7D-B010-EB1FB676E0F7}" type="pres">
      <dgm:prSet presAssocID="{19609433-64C7-4E58-B531-F37774AE9052}" presName="circle" presStyleCnt="0"/>
      <dgm:spPr/>
    </dgm:pt>
    <dgm:pt modelId="{45E543A7-5D97-44C2-89A5-8138B761C018}" type="pres">
      <dgm:prSet presAssocID="{19609433-64C7-4E58-B531-F37774AE9052}" presName="quadrant1" presStyleLbl="node1" presStyleIdx="0" presStyleCnt="4">
        <dgm:presLayoutVars>
          <dgm:chMax val="1"/>
          <dgm:bulletEnabled val="1"/>
        </dgm:presLayoutVars>
      </dgm:prSet>
      <dgm:spPr/>
      <dgm:t>
        <a:bodyPr/>
        <a:lstStyle/>
        <a:p>
          <a:endParaRPr lang="en-US"/>
        </a:p>
      </dgm:t>
    </dgm:pt>
    <dgm:pt modelId="{ECEBC970-BE59-452C-8AEB-76A24E839666}" type="pres">
      <dgm:prSet presAssocID="{19609433-64C7-4E58-B531-F37774AE9052}" presName="quadrant2" presStyleLbl="node1" presStyleIdx="1" presStyleCnt="4">
        <dgm:presLayoutVars>
          <dgm:chMax val="1"/>
          <dgm:bulletEnabled val="1"/>
        </dgm:presLayoutVars>
      </dgm:prSet>
      <dgm:spPr/>
      <dgm:t>
        <a:bodyPr/>
        <a:lstStyle/>
        <a:p>
          <a:endParaRPr lang="en-US"/>
        </a:p>
      </dgm:t>
    </dgm:pt>
    <dgm:pt modelId="{07C0C080-6FC9-49B3-845B-66E8604FD042}" type="pres">
      <dgm:prSet presAssocID="{19609433-64C7-4E58-B531-F37774AE9052}" presName="quadrant3" presStyleLbl="node1" presStyleIdx="2" presStyleCnt="4">
        <dgm:presLayoutVars>
          <dgm:chMax val="1"/>
          <dgm:bulletEnabled val="1"/>
        </dgm:presLayoutVars>
      </dgm:prSet>
      <dgm:spPr/>
      <dgm:t>
        <a:bodyPr/>
        <a:lstStyle/>
        <a:p>
          <a:endParaRPr lang="en-US"/>
        </a:p>
      </dgm:t>
    </dgm:pt>
    <dgm:pt modelId="{97127B42-F36E-4695-BB2D-340519650BD2}" type="pres">
      <dgm:prSet presAssocID="{19609433-64C7-4E58-B531-F37774AE9052}" presName="quadrant4" presStyleLbl="node1" presStyleIdx="3" presStyleCnt="4">
        <dgm:presLayoutVars>
          <dgm:chMax val="1"/>
          <dgm:bulletEnabled val="1"/>
        </dgm:presLayoutVars>
      </dgm:prSet>
      <dgm:spPr/>
      <dgm:t>
        <a:bodyPr/>
        <a:lstStyle/>
        <a:p>
          <a:endParaRPr lang="en-US"/>
        </a:p>
      </dgm:t>
    </dgm:pt>
    <dgm:pt modelId="{C7C30E83-64EB-45A3-A74E-605DF7B3EC4A}" type="pres">
      <dgm:prSet presAssocID="{19609433-64C7-4E58-B531-F37774AE9052}" presName="quadrantPlaceholder" presStyleCnt="0"/>
      <dgm:spPr/>
    </dgm:pt>
    <dgm:pt modelId="{82279512-1895-4D1F-8C97-00D8C682BBDE}" type="pres">
      <dgm:prSet presAssocID="{19609433-64C7-4E58-B531-F37774AE9052}" presName="center1" presStyleLbl="fgShp" presStyleIdx="0" presStyleCnt="2"/>
      <dgm:spPr>
        <a:noFill/>
        <a:ln>
          <a:noFill/>
        </a:ln>
      </dgm:spPr>
    </dgm:pt>
    <dgm:pt modelId="{09D679E8-42AA-426F-82A4-92EFBBCBDCAE}" type="pres">
      <dgm:prSet presAssocID="{19609433-64C7-4E58-B531-F37774AE9052}" presName="center2" presStyleLbl="fgShp" presStyleIdx="1" presStyleCnt="2"/>
      <dgm:spPr>
        <a:noFill/>
        <a:ln>
          <a:noFill/>
        </a:ln>
      </dgm:spPr>
    </dgm:pt>
  </dgm:ptLst>
  <dgm:cxnLst>
    <dgm:cxn modelId="{F2597662-A6F9-4CD3-8D48-6D5BFAA26CAB}" srcId="{19609433-64C7-4E58-B531-F37774AE9052}" destId="{2CBD2480-31B9-4EDF-88D8-4025113ED724}" srcOrd="3" destOrd="0" parTransId="{67D4D2A8-EC05-409E-B739-7EABAEB56025}" sibTransId="{5C4F2A7B-2360-4E1E-A1EE-0F1B86922B0C}"/>
    <dgm:cxn modelId="{3B18898D-F9A9-482D-B3B3-DBC7D5AC5D34}" type="presOf" srcId="{19609433-64C7-4E58-B531-F37774AE9052}" destId="{32FFED1D-3B11-4D47-A8DF-78E357E3A702}" srcOrd="0" destOrd="0" presId="urn:microsoft.com/office/officeart/2005/8/layout/cycle4"/>
    <dgm:cxn modelId="{D619D5F2-DAC9-4D9E-8ADB-8C9832646465}" type="presOf" srcId="{3152776D-BA88-4C69-8AEA-64495E5FC827}" destId="{1E9BF85F-4A42-4F49-9628-1A1497841D09}" srcOrd="0" destOrd="1" presId="urn:microsoft.com/office/officeart/2005/8/layout/cycle4"/>
    <dgm:cxn modelId="{2DE3065A-FF24-4ADB-8E1A-00C040360298}" type="presOf" srcId="{7D1612F6-31DA-4396-A3D1-913F699E2314}" destId="{A9E3C7E8-8063-4285-BB42-15B9298B5DF2}" srcOrd="0" destOrd="0" presId="urn:microsoft.com/office/officeart/2005/8/layout/cycle4"/>
    <dgm:cxn modelId="{D5276FD3-EDC0-4DFA-A201-78EF096EBD97}" type="presOf" srcId="{DC6D43EB-4437-4449-8F4C-1A8F5B14A599}" destId="{1E9BF85F-4A42-4F49-9628-1A1497841D09}" srcOrd="0" destOrd="2" presId="urn:microsoft.com/office/officeart/2005/8/layout/cycle4"/>
    <dgm:cxn modelId="{81E03026-9738-4CB9-AD8C-49BA8E9939F6}" type="presOf" srcId="{26681C9B-AC5D-4B89-9081-0E812F47DA0F}" destId="{EB10FF6A-87F6-4E9D-A3D9-65ED4B36F5F9}" srcOrd="1" destOrd="0" presId="urn:microsoft.com/office/officeart/2005/8/layout/cycle4"/>
    <dgm:cxn modelId="{54D6101E-6893-4524-965C-567113706237}" type="presOf" srcId="{EDDA606F-B4A4-405E-BDD7-AD1EEDBA9ADE}" destId="{07C0C080-6FC9-49B3-845B-66E8604FD042}" srcOrd="0" destOrd="0" presId="urn:microsoft.com/office/officeart/2005/8/layout/cycle4"/>
    <dgm:cxn modelId="{7583F797-1663-45EE-AD43-A1A1470A1737}" type="presOf" srcId="{74094D5B-6745-4939-A9BD-4B29DAB7F47A}" destId="{A1275F04-9196-47DC-B454-59E04AF825D2}" srcOrd="0" destOrd="2" presId="urn:microsoft.com/office/officeart/2005/8/layout/cycle4"/>
    <dgm:cxn modelId="{E4BC95A7-F4ED-4F82-B84F-7D95A57856CF}" type="presOf" srcId="{8576AC55-6B3E-435C-A6D4-FBF1BE36B2EE}" destId="{EB10FF6A-87F6-4E9D-A3D9-65ED4B36F5F9}" srcOrd="1" destOrd="1" presId="urn:microsoft.com/office/officeart/2005/8/layout/cycle4"/>
    <dgm:cxn modelId="{F55D926A-C427-4632-93AF-C10649A6AD58}" type="presOf" srcId="{FB06564A-25EF-4B35-AD8F-9B21E52AE796}" destId="{C4265DBB-3D71-465F-9443-AFF7258377B0}" srcOrd="0" destOrd="0" presId="urn:microsoft.com/office/officeart/2005/8/layout/cycle4"/>
    <dgm:cxn modelId="{D66384FA-7065-49C5-98FE-5C945958B92E}" srcId="{2CBD2480-31B9-4EDF-88D8-4025113ED724}" destId="{BB119886-C8E7-4560-8218-15EC86BA0259}" srcOrd="2" destOrd="0" parTransId="{C79ED014-CF16-4480-91D4-3275184C133B}" sibTransId="{60294044-EE87-447E-BCD1-636331F533D3}"/>
    <dgm:cxn modelId="{9BCF8B92-C4A0-4D64-92CC-7ECD31B44843}" type="presOf" srcId="{7D1612F6-31DA-4396-A3D1-913F699E2314}" destId="{1DEC709E-B062-4D0A-9583-9B4EF5606ECD}" srcOrd="1" destOrd="0" presId="urn:microsoft.com/office/officeart/2005/8/layout/cycle4"/>
    <dgm:cxn modelId="{7D7594CE-C322-4368-8C1A-5DEAF91D7DF0}" type="presOf" srcId="{5E62C6B8-C505-495C-AF96-8C8D1E0AEA46}" destId="{C4265DBB-3D71-465F-9443-AFF7258377B0}" srcOrd="0" destOrd="1" presId="urn:microsoft.com/office/officeart/2005/8/layout/cycle4"/>
    <dgm:cxn modelId="{6952E026-53E5-4074-BFE1-FE3DE2F1E50B}" type="presOf" srcId="{BB119886-C8E7-4560-8218-15EC86BA0259}" destId="{C4265DBB-3D71-465F-9443-AFF7258377B0}" srcOrd="0" destOrd="2" presId="urn:microsoft.com/office/officeart/2005/8/layout/cycle4"/>
    <dgm:cxn modelId="{F8D7F9E7-70DA-4DB7-AA6A-E7C5890EDEAA}" type="presOf" srcId="{F3146354-978A-447B-A66F-EA1073594CCB}" destId="{1DEC709E-B062-4D0A-9583-9B4EF5606ECD}" srcOrd="1" destOrd="1" presId="urn:microsoft.com/office/officeart/2005/8/layout/cycle4"/>
    <dgm:cxn modelId="{999AB82C-6DE1-4FAC-9037-F0FD04A980D7}" srcId="{87528C5B-64F3-4915-92D1-C1A96CD03AF9}" destId="{DC6D43EB-4437-4449-8F4C-1A8F5B14A599}" srcOrd="2" destOrd="0" parTransId="{2A8A8580-4EC2-4C8E-9471-BB958B8DAA70}" sibTransId="{2892452B-BAA9-40C1-9C8F-48D85C661E7E}"/>
    <dgm:cxn modelId="{8DC177CD-D4BE-40AE-8C33-5C90761B295E}" type="presOf" srcId="{DC6D43EB-4437-4449-8F4C-1A8F5B14A599}" destId="{446ED93B-DF3F-4DD7-BC98-041DFEB7057B}" srcOrd="1" destOrd="2" presId="urn:microsoft.com/office/officeart/2005/8/layout/cycle4"/>
    <dgm:cxn modelId="{B7DB0DB5-34F3-4A72-857C-86C5813140E9}" srcId="{FEF98DA0-E468-40B0-BD42-5BCB66E25195}" destId="{8576AC55-6B3E-435C-A6D4-FBF1BE36B2EE}" srcOrd="1" destOrd="0" parTransId="{B8C16A60-EE5C-437F-85F0-8D1BA50483E3}" sibTransId="{EA33C647-076E-482C-A8AC-CCBFDBA5842B}"/>
    <dgm:cxn modelId="{8D712C25-2CC8-45EB-8E90-D61DF5710876}" srcId="{19609433-64C7-4E58-B531-F37774AE9052}" destId="{87528C5B-64F3-4915-92D1-C1A96CD03AF9}" srcOrd="1" destOrd="0" parTransId="{5FD4D220-99EF-4494-99A0-4171BA6208D3}" sibTransId="{F3182BC0-676E-40D5-BF1F-FADE433DD402}"/>
    <dgm:cxn modelId="{5D1E7D45-23B4-45BC-ACC9-CE19F7A6DD24}" srcId="{19609433-64C7-4E58-B531-F37774AE9052}" destId="{FEF98DA0-E468-40B0-BD42-5BCB66E25195}" srcOrd="0" destOrd="0" parTransId="{5D22436A-F99F-4890-9526-F08753234C65}" sibTransId="{0C47289D-4BD2-4F08-B5AF-E3884C154A5A}"/>
    <dgm:cxn modelId="{87E7DD04-C6BF-447E-AC2E-CABA787CE846}" type="presOf" srcId="{26681C9B-AC5D-4B89-9081-0E812F47DA0F}" destId="{A1275F04-9196-47DC-B454-59E04AF825D2}" srcOrd="0" destOrd="0" presId="urn:microsoft.com/office/officeart/2005/8/layout/cycle4"/>
    <dgm:cxn modelId="{2BD33612-58FB-4151-AC39-C6A11513790B}" type="presOf" srcId="{2CBD2480-31B9-4EDF-88D8-4025113ED724}" destId="{97127B42-F36E-4695-BB2D-340519650BD2}" srcOrd="0" destOrd="0" presId="urn:microsoft.com/office/officeart/2005/8/layout/cycle4"/>
    <dgm:cxn modelId="{7B9E2C01-87BF-41C6-874C-2AA342A3CB1D}" srcId="{87528C5B-64F3-4915-92D1-C1A96CD03AF9}" destId="{BA0752D7-80DC-475F-A412-A3052DEB410E}" srcOrd="0" destOrd="0" parTransId="{CB6AD605-C27F-4BC8-AC76-F14C568BB580}" sibTransId="{D48EA980-76AC-4B23-9F03-27908747ED59}"/>
    <dgm:cxn modelId="{9F12A18E-CCA3-41DC-B07B-B9F00367E4CF}" srcId="{EDDA606F-B4A4-405E-BDD7-AD1EEDBA9ADE}" destId="{7D1612F6-31DA-4396-A3D1-913F699E2314}" srcOrd="0" destOrd="0" parTransId="{44C14E0D-E007-4A8C-9310-AB102C1FFBEC}" sibTransId="{6906914E-4FE7-4723-A455-7708CC9D04BB}"/>
    <dgm:cxn modelId="{86CDA793-FFD8-49E2-8730-FBE4CDC5BD58}" type="presOf" srcId="{74094D5B-6745-4939-A9BD-4B29DAB7F47A}" destId="{EB10FF6A-87F6-4E9D-A3D9-65ED4B36F5F9}" srcOrd="1" destOrd="2" presId="urn:microsoft.com/office/officeart/2005/8/layout/cycle4"/>
    <dgm:cxn modelId="{3E967E58-3893-4338-8736-48656B1710E9}" srcId="{FEF98DA0-E468-40B0-BD42-5BCB66E25195}" destId="{26681C9B-AC5D-4B89-9081-0E812F47DA0F}" srcOrd="0" destOrd="0" parTransId="{284B390A-9AFC-4DF8-BD14-B4B31BB5ED57}" sibTransId="{274A4C34-D95C-45CE-B392-406DA839D108}"/>
    <dgm:cxn modelId="{824FCA39-C811-4E85-9E3B-6E89C515DCE0}" type="presOf" srcId="{5E62C6B8-C505-495C-AF96-8C8D1E0AEA46}" destId="{95EE5B28-19D9-4ACC-94DF-DE2E3438DC74}" srcOrd="1" destOrd="1" presId="urn:microsoft.com/office/officeart/2005/8/layout/cycle4"/>
    <dgm:cxn modelId="{01B7FAF1-7CA2-4D11-81E8-D0B9CE6E0DCD}" type="presOf" srcId="{BA0752D7-80DC-475F-A412-A3052DEB410E}" destId="{1E9BF85F-4A42-4F49-9628-1A1497841D09}" srcOrd="0" destOrd="0" presId="urn:microsoft.com/office/officeart/2005/8/layout/cycle4"/>
    <dgm:cxn modelId="{D5F1336C-0AE9-4968-98C2-62C022CDE568}" type="presOf" srcId="{F3146354-978A-447B-A66F-EA1073594CCB}" destId="{A9E3C7E8-8063-4285-BB42-15B9298B5DF2}" srcOrd="0" destOrd="1" presId="urn:microsoft.com/office/officeart/2005/8/layout/cycle4"/>
    <dgm:cxn modelId="{CBD0B651-9B34-4F49-A64F-816EEAA37AFA}" srcId="{2CBD2480-31B9-4EDF-88D8-4025113ED724}" destId="{FB06564A-25EF-4B35-AD8F-9B21E52AE796}" srcOrd="0" destOrd="0" parTransId="{DF30F764-C9CF-42F6-A321-A627F3979E1B}" sibTransId="{E24D74E4-7C68-42F9-B20E-596F874EA731}"/>
    <dgm:cxn modelId="{D8326718-9D42-45F4-8A8A-62FAA1FCF6D6}" srcId="{87528C5B-64F3-4915-92D1-C1A96CD03AF9}" destId="{3152776D-BA88-4C69-8AEA-64495E5FC827}" srcOrd="1" destOrd="0" parTransId="{0FEE897B-054B-4C28-BAA3-C5F8ADAE8E9D}" sibTransId="{42F87045-C8DF-40C9-A056-965A66E2AA56}"/>
    <dgm:cxn modelId="{1BC9FC0A-0157-449F-BD47-311F57C733E7}" type="presOf" srcId="{BB119886-C8E7-4560-8218-15EC86BA0259}" destId="{95EE5B28-19D9-4ACC-94DF-DE2E3438DC74}" srcOrd="1" destOrd="2" presId="urn:microsoft.com/office/officeart/2005/8/layout/cycle4"/>
    <dgm:cxn modelId="{01D96A28-D2FA-4B45-8EA8-6827183B6994}" srcId="{19609433-64C7-4E58-B531-F37774AE9052}" destId="{EDDA606F-B4A4-405E-BDD7-AD1EEDBA9ADE}" srcOrd="2" destOrd="0" parTransId="{B3AB68FA-4F61-44AB-80B3-014B0D874432}" sibTransId="{FB862CE2-755C-48D0-88D3-3ED096AF55DB}"/>
    <dgm:cxn modelId="{716694B8-5537-4C6B-8CBC-12D86E4EB10D}" srcId="{EDDA606F-B4A4-405E-BDD7-AD1EEDBA9ADE}" destId="{F3146354-978A-447B-A66F-EA1073594CCB}" srcOrd="1" destOrd="0" parTransId="{7E078BAE-AA9C-475E-8F9D-2FF9F066EE87}" sibTransId="{991B1B6F-56F3-4B74-8F0C-4D19CF18C84F}"/>
    <dgm:cxn modelId="{A1CCD70D-BF0E-4E68-B88C-45A540343E56}" srcId="{FEF98DA0-E468-40B0-BD42-5BCB66E25195}" destId="{74094D5B-6745-4939-A9BD-4B29DAB7F47A}" srcOrd="2" destOrd="0" parTransId="{7F45C6C9-30E0-4061-9489-68432FB29534}" sibTransId="{97F443BA-B7D7-45A8-9051-02854370BECE}"/>
    <dgm:cxn modelId="{51F12991-C3BC-4B7A-B345-717AE8E0133B}" type="presOf" srcId="{FEF98DA0-E468-40B0-BD42-5BCB66E25195}" destId="{45E543A7-5D97-44C2-89A5-8138B761C018}" srcOrd="0" destOrd="0" presId="urn:microsoft.com/office/officeart/2005/8/layout/cycle4"/>
    <dgm:cxn modelId="{9A258311-F5AC-4F7D-B193-4FBF32F14874}" type="presOf" srcId="{3152776D-BA88-4C69-8AEA-64495E5FC827}" destId="{446ED93B-DF3F-4DD7-BC98-041DFEB7057B}" srcOrd="1" destOrd="1" presId="urn:microsoft.com/office/officeart/2005/8/layout/cycle4"/>
    <dgm:cxn modelId="{0AC5049E-FAB4-451E-B428-A01C1C6F11E6}" type="presOf" srcId="{8576AC55-6B3E-435C-A6D4-FBF1BE36B2EE}" destId="{A1275F04-9196-47DC-B454-59E04AF825D2}" srcOrd="0" destOrd="1" presId="urn:microsoft.com/office/officeart/2005/8/layout/cycle4"/>
    <dgm:cxn modelId="{3951BAE0-D73D-410E-AF8F-4A8AA9326F3A}" type="presOf" srcId="{FB06564A-25EF-4B35-AD8F-9B21E52AE796}" destId="{95EE5B28-19D9-4ACC-94DF-DE2E3438DC74}" srcOrd="1" destOrd="0" presId="urn:microsoft.com/office/officeart/2005/8/layout/cycle4"/>
    <dgm:cxn modelId="{B9DBD843-B649-4628-B1D4-56D72063414C}" type="presOf" srcId="{BA0752D7-80DC-475F-A412-A3052DEB410E}" destId="{446ED93B-DF3F-4DD7-BC98-041DFEB7057B}" srcOrd="1" destOrd="0" presId="urn:microsoft.com/office/officeart/2005/8/layout/cycle4"/>
    <dgm:cxn modelId="{C2AA5C97-7996-4C70-99BE-E0EE9E2B4850}" type="presOf" srcId="{87528C5B-64F3-4915-92D1-C1A96CD03AF9}" destId="{ECEBC970-BE59-452C-8AEB-76A24E839666}" srcOrd="0" destOrd="0" presId="urn:microsoft.com/office/officeart/2005/8/layout/cycle4"/>
    <dgm:cxn modelId="{9A1E3B5F-A533-4849-ADB2-D1F145075B4A}" srcId="{2CBD2480-31B9-4EDF-88D8-4025113ED724}" destId="{5E62C6B8-C505-495C-AF96-8C8D1E0AEA46}" srcOrd="1" destOrd="0" parTransId="{6484426B-35CB-47D8-9641-EABC1F29B95E}" sibTransId="{283E6FD6-6018-4A6F-B028-317C0652970C}"/>
    <dgm:cxn modelId="{093CD767-F162-4427-8B39-BC9DA5689556}" type="presParOf" srcId="{32FFED1D-3B11-4D47-A8DF-78E357E3A702}" destId="{6A832EB1-10A4-4168-A777-18DAF314C7B4}" srcOrd="0" destOrd="0" presId="urn:microsoft.com/office/officeart/2005/8/layout/cycle4"/>
    <dgm:cxn modelId="{994886FA-30B2-4282-A1B9-46673B2C3238}" type="presParOf" srcId="{6A832EB1-10A4-4168-A777-18DAF314C7B4}" destId="{EFDFCF94-16B6-4A86-9366-3A673F16B71A}" srcOrd="0" destOrd="0" presId="urn:microsoft.com/office/officeart/2005/8/layout/cycle4"/>
    <dgm:cxn modelId="{A8363F6A-87A8-4F9F-9AE1-B8F52753D867}" type="presParOf" srcId="{EFDFCF94-16B6-4A86-9366-3A673F16B71A}" destId="{A1275F04-9196-47DC-B454-59E04AF825D2}" srcOrd="0" destOrd="0" presId="urn:microsoft.com/office/officeart/2005/8/layout/cycle4"/>
    <dgm:cxn modelId="{49D8F357-B370-4F69-848F-3D402E7C1253}" type="presParOf" srcId="{EFDFCF94-16B6-4A86-9366-3A673F16B71A}" destId="{EB10FF6A-87F6-4E9D-A3D9-65ED4B36F5F9}" srcOrd="1" destOrd="0" presId="urn:microsoft.com/office/officeart/2005/8/layout/cycle4"/>
    <dgm:cxn modelId="{AA9E90FF-2466-406A-A352-89C5561A6B80}" type="presParOf" srcId="{6A832EB1-10A4-4168-A777-18DAF314C7B4}" destId="{22012403-4DCD-442F-8863-9D818538808E}" srcOrd="1" destOrd="0" presId="urn:microsoft.com/office/officeart/2005/8/layout/cycle4"/>
    <dgm:cxn modelId="{996533F0-C398-4515-A752-4A80551854BF}" type="presParOf" srcId="{22012403-4DCD-442F-8863-9D818538808E}" destId="{1E9BF85F-4A42-4F49-9628-1A1497841D09}" srcOrd="0" destOrd="0" presId="urn:microsoft.com/office/officeart/2005/8/layout/cycle4"/>
    <dgm:cxn modelId="{CCA0EE83-9C1D-4D82-B87F-70E96E958790}" type="presParOf" srcId="{22012403-4DCD-442F-8863-9D818538808E}" destId="{446ED93B-DF3F-4DD7-BC98-041DFEB7057B}" srcOrd="1" destOrd="0" presId="urn:microsoft.com/office/officeart/2005/8/layout/cycle4"/>
    <dgm:cxn modelId="{5E8B8BCF-5157-49B2-A1FF-7E8CFEC52693}" type="presParOf" srcId="{6A832EB1-10A4-4168-A777-18DAF314C7B4}" destId="{6AC624F3-6C3D-4B5F-BF64-A9D123978333}" srcOrd="2" destOrd="0" presId="urn:microsoft.com/office/officeart/2005/8/layout/cycle4"/>
    <dgm:cxn modelId="{9396A944-5DA1-45B8-A654-C0FC94295EDC}" type="presParOf" srcId="{6AC624F3-6C3D-4B5F-BF64-A9D123978333}" destId="{A9E3C7E8-8063-4285-BB42-15B9298B5DF2}" srcOrd="0" destOrd="0" presId="urn:microsoft.com/office/officeart/2005/8/layout/cycle4"/>
    <dgm:cxn modelId="{2A6EDF6B-E655-49AA-AE13-916CD4C8FC92}" type="presParOf" srcId="{6AC624F3-6C3D-4B5F-BF64-A9D123978333}" destId="{1DEC709E-B062-4D0A-9583-9B4EF5606ECD}" srcOrd="1" destOrd="0" presId="urn:microsoft.com/office/officeart/2005/8/layout/cycle4"/>
    <dgm:cxn modelId="{FCB1D32F-E45B-47FB-9512-4FA5C8D361B5}" type="presParOf" srcId="{6A832EB1-10A4-4168-A777-18DAF314C7B4}" destId="{1D630C3A-1166-4CBC-96A5-E4B0987515EA}" srcOrd="3" destOrd="0" presId="urn:microsoft.com/office/officeart/2005/8/layout/cycle4"/>
    <dgm:cxn modelId="{C159F47A-C5E2-4175-A61A-E8C047864BF8}" type="presParOf" srcId="{1D630C3A-1166-4CBC-96A5-E4B0987515EA}" destId="{C4265DBB-3D71-465F-9443-AFF7258377B0}" srcOrd="0" destOrd="0" presId="urn:microsoft.com/office/officeart/2005/8/layout/cycle4"/>
    <dgm:cxn modelId="{07F6229C-781B-46AA-9980-44A711CDBED0}" type="presParOf" srcId="{1D630C3A-1166-4CBC-96A5-E4B0987515EA}" destId="{95EE5B28-19D9-4ACC-94DF-DE2E3438DC74}" srcOrd="1" destOrd="0" presId="urn:microsoft.com/office/officeart/2005/8/layout/cycle4"/>
    <dgm:cxn modelId="{5C61A0A9-0FCB-4F8C-8192-6EFDC2F94FA7}" type="presParOf" srcId="{6A832EB1-10A4-4168-A777-18DAF314C7B4}" destId="{8B267D1C-504C-4998-AB63-DAC38D4CAA35}" srcOrd="4" destOrd="0" presId="urn:microsoft.com/office/officeart/2005/8/layout/cycle4"/>
    <dgm:cxn modelId="{6198C895-4F4E-4260-AF08-0D18ED808B91}" type="presParOf" srcId="{32FFED1D-3B11-4D47-A8DF-78E357E3A702}" destId="{C7A5D578-6442-4F7D-B010-EB1FB676E0F7}" srcOrd="1" destOrd="0" presId="urn:microsoft.com/office/officeart/2005/8/layout/cycle4"/>
    <dgm:cxn modelId="{AB8F3A4E-C7AD-48D6-8C37-8A92324A0902}" type="presParOf" srcId="{C7A5D578-6442-4F7D-B010-EB1FB676E0F7}" destId="{45E543A7-5D97-44C2-89A5-8138B761C018}" srcOrd="0" destOrd="0" presId="urn:microsoft.com/office/officeart/2005/8/layout/cycle4"/>
    <dgm:cxn modelId="{D8961DB7-1695-4EA7-B738-60A6940CFFFD}" type="presParOf" srcId="{C7A5D578-6442-4F7D-B010-EB1FB676E0F7}" destId="{ECEBC970-BE59-452C-8AEB-76A24E839666}" srcOrd="1" destOrd="0" presId="urn:microsoft.com/office/officeart/2005/8/layout/cycle4"/>
    <dgm:cxn modelId="{FC2C9C44-76C0-4B40-9344-1A36D0B6AE59}" type="presParOf" srcId="{C7A5D578-6442-4F7D-B010-EB1FB676E0F7}" destId="{07C0C080-6FC9-49B3-845B-66E8604FD042}" srcOrd="2" destOrd="0" presId="urn:microsoft.com/office/officeart/2005/8/layout/cycle4"/>
    <dgm:cxn modelId="{36C68505-DF1E-4763-B8C0-8E753CCDFD88}" type="presParOf" srcId="{C7A5D578-6442-4F7D-B010-EB1FB676E0F7}" destId="{97127B42-F36E-4695-BB2D-340519650BD2}" srcOrd="3" destOrd="0" presId="urn:microsoft.com/office/officeart/2005/8/layout/cycle4"/>
    <dgm:cxn modelId="{949EED23-8B43-4AC5-9EE7-542201B64D1C}" type="presParOf" srcId="{C7A5D578-6442-4F7D-B010-EB1FB676E0F7}" destId="{C7C30E83-64EB-45A3-A74E-605DF7B3EC4A}" srcOrd="4" destOrd="0" presId="urn:microsoft.com/office/officeart/2005/8/layout/cycle4"/>
    <dgm:cxn modelId="{02642C1A-2ABC-4F7A-974F-AB7285E170C1}" type="presParOf" srcId="{32FFED1D-3B11-4D47-A8DF-78E357E3A702}" destId="{82279512-1895-4D1F-8C97-00D8C682BBDE}" srcOrd="2" destOrd="0" presId="urn:microsoft.com/office/officeart/2005/8/layout/cycle4"/>
    <dgm:cxn modelId="{23DDC3F8-3BA7-4314-8136-D8C13B989E5B}" type="presParOf" srcId="{32FFED1D-3B11-4D47-A8DF-78E357E3A702}" destId="{09D679E8-42AA-426F-82A4-92EFBBCBDCAE}"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73C219-9899-584B-8B40-449385D3604C}" type="doc">
      <dgm:prSet loTypeId="urn:microsoft.com/office/officeart/2008/layout/PictureStrips" loCatId="" qsTypeId="urn:microsoft.com/office/officeart/2005/8/quickstyle/simple1" qsCatId="simple" csTypeId="urn:microsoft.com/office/officeart/2005/8/colors/accent0_2" csCatId="mainScheme" phldr="1"/>
      <dgm:spPr/>
      <dgm:t>
        <a:bodyPr/>
        <a:lstStyle/>
        <a:p>
          <a:endParaRPr lang="en-US"/>
        </a:p>
      </dgm:t>
    </dgm:pt>
    <dgm:pt modelId="{DF4EB82B-F5AA-A243-BF55-2148D18E698B}">
      <dgm:prSet custT="1"/>
      <dgm:spPr/>
      <dgm:t>
        <a:bodyPr/>
        <a:lstStyle/>
        <a:p>
          <a:r>
            <a:rPr lang="en-US" sz="2800" b="0" i="0" baseline="0" dirty="0">
              <a:solidFill>
                <a:srgbClr val="00497B"/>
              </a:solidFill>
            </a:rPr>
            <a:t>What benefits will be included?</a:t>
          </a:r>
          <a:endParaRPr lang="en-US" sz="2800" dirty="0">
            <a:solidFill>
              <a:srgbClr val="00497B"/>
            </a:solidFill>
          </a:endParaRPr>
        </a:p>
      </dgm:t>
    </dgm:pt>
    <dgm:pt modelId="{886125C6-B9DF-6345-8265-AB4B2ABF25F9}" type="parTrans" cxnId="{052DD822-0FBC-474D-B41C-05A1DFBBA056}">
      <dgm:prSet/>
      <dgm:spPr/>
      <dgm:t>
        <a:bodyPr/>
        <a:lstStyle/>
        <a:p>
          <a:endParaRPr lang="en-US"/>
        </a:p>
      </dgm:t>
    </dgm:pt>
    <dgm:pt modelId="{767D8DF8-84BD-B243-B3B0-C8767CD71D52}" type="sibTrans" cxnId="{052DD822-0FBC-474D-B41C-05A1DFBBA056}">
      <dgm:prSet/>
      <dgm:spPr/>
      <dgm:t>
        <a:bodyPr/>
        <a:lstStyle/>
        <a:p>
          <a:endParaRPr lang="en-US"/>
        </a:p>
      </dgm:t>
    </dgm:pt>
    <dgm:pt modelId="{3D84AA4E-F225-7344-95A2-88459C553E7C}">
      <dgm:prSet custT="1"/>
      <dgm:spPr/>
      <dgm:t>
        <a:bodyPr/>
        <a:lstStyle/>
        <a:p>
          <a:r>
            <a:rPr lang="en-US" sz="2800" b="0" i="0" baseline="0" dirty="0">
              <a:solidFill>
                <a:srgbClr val="00497B"/>
              </a:solidFill>
            </a:rPr>
            <a:t>Who will be eligible for benefits?</a:t>
          </a:r>
          <a:endParaRPr lang="en-US" sz="2800" dirty="0">
            <a:solidFill>
              <a:srgbClr val="00497B"/>
            </a:solidFill>
          </a:endParaRPr>
        </a:p>
      </dgm:t>
    </dgm:pt>
    <dgm:pt modelId="{E1C96C26-0F9D-9640-B523-36B8E92854BF}" type="parTrans" cxnId="{D062D827-025E-DD4C-8C05-F90D328AFABE}">
      <dgm:prSet/>
      <dgm:spPr/>
      <dgm:t>
        <a:bodyPr/>
        <a:lstStyle/>
        <a:p>
          <a:endParaRPr lang="en-US"/>
        </a:p>
      </dgm:t>
    </dgm:pt>
    <dgm:pt modelId="{829F475E-878D-1F43-A542-C6A3F5F14FD3}" type="sibTrans" cxnId="{D062D827-025E-DD4C-8C05-F90D328AFABE}">
      <dgm:prSet/>
      <dgm:spPr/>
      <dgm:t>
        <a:bodyPr/>
        <a:lstStyle/>
        <a:p>
          <a:endParaRPr lang="en-US"/>
        </a:p>
      </dgm:t>
    </dgm:pt>
    <dgm:pt modelId="{E4C3A7B4-E2F9-584F-BCFC-E6B18E43AA45}">
      <dgm:prSet custT="1"/>
      <dgm:spPr/>
      <dgm:t>
        <a:bodyPr/>
        <a:lstStyle/>
        <a:p>
          <a:r>
            <a:rPr lang="en-US" sz="2800" b="0" i="0" baseline="0" dirty="0">
              <a:solidFill>
                <a:srgbClr val="00497B"/>
              </a:solidFill>
            </a:rPr>
            <a:t>How will benefits be funded?</a:t>
          </a:r>
          <a:endParaRPr lang="en-US" sz="2800" dirty="0">
            <a:solidFill>
              <a:srgbClr val="00497B"/>
            </a:solidFill>
          </a:endParaRPr>
        </a:p>
      </dgm:t>
    </dgm:pt>
    <dgm:pt modelId="{5AFFF21A-B05E-E646-9E1B-AF2619DC5CA0}" type="parTrans" cxnId="{10A62E52-C39B-4D44-9124-E190C71EE262}">
      <dgm:prSet/>
      <dgm:spPr/>
      <dgm:t>
        <a:bodyPr/>
        <a:lstStyle/>
        <a:p>
          <a:endParaRPr lang="en-US"/>
        </a:p>
      </dgm:t>
    </dgm:pt>
    <dgm:pt modelId="{C31750C8-8EB4-C040-AE1C-BB0879271230}" type="sibTrans" cxnId="{10A62E52-C39B-4D44-9124-E190C71EE262}">
      <dgm:prSet/>
      <dgm:spPr/>
      <dgm:t>
        <a:bodyPr/>
        <a:lstStyle/>
        <a:p>
          <a:endParaRPr lang="en-US"/>
        </a:p>
      </dgm:t>
    </dgm:pt>
    <dgm:pt modelId="{E0E1CA21-F067-FD49-A83C-084554F37C2D}">
      <dgm:prSet custT="1"/>
      <dgm:spPr/>
      <dgm:t>
        <a:bodyPr/>
        <a:lstStyle/>
        <a:p>
          <a:r>
            <a:rPr lang="en-US" sz="2800" b="0" i="0" baseline="0" dirty="0">
              <a:solidFill>
                <a:srgbClr val="00497B"/>
              </a:solidFill>
            </a:rPr>
            <a:t>Who will administer benefits?</a:t>
          </a:r>
          <a:endParaRPr lang="en-US" sz="2800" dirty="0">
            <a:solidFill>
              <a:srgbClr val="00497B"/>
            </a:solidFill>
          </a:endParaRPr>
        </a:p>
      </dgm:t>
    </dgm:pt>
    <dgm:pt modelId="{543A8CF5-A833-DC44-ADC0-CA2EC13A5F7E}" type="parTrans" cxnId="{E42EF9B0-34A7-AF4F-9523-C5536C4F91FF}">
      <dgm:prSet/>
      <dgm:spPr/>
      <dgm:t>
        <a:bodyPr/>
        <a:lstStyle/>
        <a:p>
          <a:endParaRPr lang="en-US"/>
        </a:p>
      </dgm:t>
    </dgm:pt>
    <dgm:pt modelId="{11861471-B986-194D-B7E9-1311A7FA7390}" type="sibTrans" cxnId="{E42EF9B0-34A7-AF4F-9523-C5536C4F91FF}">
      <dgm:prSet/>
      <dgm:spPr/>
      <dgm:t>
        <a:bodyPr/>
        <a:lstStyle/>
        <a:p>
          <a:endParaRPr lang="en-US"/>
        </a:p>
      </dgm:t>
    </dgm:pt>
    <dgm:pt modelId="{44529D54-F6ED-3940-ACFB-23FAB39F181B}" type="pres">
      <dgm:prSet presAssocID="{DA73C219-9899-584B-8B40-449385D3604C}" presName="Name0" presStyleCnt="0">
        <dgm:presLayoutVars>
          <dgm:dir/>
          <dgm:resizeHandles val="exact"/>
        </dgm:presLayoutVars>
      </dgm:prSet>
      <dgm:spPr/>
      <dgm:t>
        <a:bodyPr/>
        <a:lstStyle/>
        <a:p>
          <a:endParaRPr lang="en-US"/>
        </a:p>
      </dgm:t>
    </dgm:pt>
    <dgm:pt modelId="{9ACBB274-04F7-DD45-9CEC-E0A6D3DE4F82}" type="pres">
      <dgm:prSet presAssocID="{DF4EB82B-F5AA-A243-BF55-2148D18E698B}" presName="composite" presStyleCnt="0"/>
      <dgm:spPr/>
    </dgm:pt>
    <dgm:pt modelId="{103CD8C2-AAB1-074E-8B58-9C654D747B6D}" type="pres">
      <dgm:prSet presAssocID="{DF4EB82B-F5AA-A243-BF55-2148D18E698B}" presName="rect1" presStyleLbl="trAlignAcc1" presStyleIdx="0" presStyleCnt="4">
        <dgm:presLayoutVars>
          <dgm:bulletEnabled val="1"/>
        </dgm:presLayoutVars>
      </dgm:prSet>
      <dgm:spPr/>
      <dgm:t>
        <a:bodyPr/>
        <a:lstStyle/>
        <a:p>
          <a:endParaRPr lang="en-US"/>
        </a:p>
      </dgm:t>
    </dgm:pt>
    <dgm:pt modelId="{7E337375-3CF4-C647-A8E3-19944515C690}" type="pres">
      <dgm:prSet presAssocID="{DF4EB82B-F5AA-A243-BF55-2148D18E698B}" presName="rect2" presStyleLbl="fgImgPlace1" presStyleIdx="0" presStyleCnt="4"/>
      <dgm:spPr>
        <a:blipFill>
          <a:blip xmlns:r="http://schemas.openxmlformats.org/officeDocument/2006/relationships" r:embed="rId1" cstate="screen">
            <a:extLst>
              <a:ext uri="{28A0092B-C50C-407E-A947-70E740481C1C}">
                <a14:useLocalDpi xmlns:a14="http://schemas.microsoft.com/office/drawing/2010/main" val="0"/>
              </a:ext>
            </a:extLst>
          </a:blip>
          <a:srcRect/>
          <a:stretch>
            <a:fillRect l="-63000" r="-63000"/>
          </a:stretch>
        </a:blipFill>
      </dgm:spPr>
    </dgm:pt>
    <dgm:pt modelId="{27AE9D6F-228B-A446-B5E9-8325C813CD91}" type="pres">
      <dgm:prSet presAssocID="{767D8DF8-84BD-B243-B3B0-C8767CD71D52}" presName="sibTrans" presStyleCnt="0"/>
      <dgm:spPr/>
    </dgm:pt>
    <dgm:pt modelId="{5D791398-DFD8-384D-89AC-AE0895C0C689}" type="pres">
      <dgm:prSet presAssocID="{3D84AA4E-F225-7344-95A2-88459C553E7C}" presName="composite" presStyleCnt="0"/>
      <dgm:spPr/>
    </dgm:pt>
    <dgm:pt modelId="{AA98AD53-A6EC-DF40-82DB-08A8CB6DF108}" type="pres">
      <dgm:prSet presAssocID="{3D84AA4E-F225-7344-95A2-88459C553E7C}" presName="rect1" presStyleLbl="trAlignAcc1" presStyleIdx="1" presStyleCnt="4">
        <dgm:presLayoutVars>
          <dgm:bulletEnabled val="1"/>
        </dgm:presLayoutVars>
      </dgm:prSet>
      <dgm:spPr/>
      <dgm:t>
        <a:bodyPr/>
        <a:lstStyle/>
        <a:p>
          <a:endParaRPr lang="en-US"/>
        </a:p>
      </dgm:t>
    </dgm:pt>
    <dgm:pt modelId="{2A5D7C4E-9CCB-FA43-8AA9-3111D3876CEF}" type="pres">
      <dgm:prSet presAssocID="{3D84AA4E-F225-7344-95A2-88459C553E7C}" presName="rect2"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42000" r="-42000"/>
          </a:stretch>
        </a:blipFill>
      </dgm:spPr>
    </dgm:pt>
    <dgm:pt modelId="{8D6B40A7-4277-864E-9451-AA2241D201E1}" type="pres">
      <dgm:prSet presAssocID="{829F475E-878D-1F43-A542-C6A3F5F14FD3}" presName="sibTrans" presStyleCnt="0"/>
      <dgm:spPr/>
    </dgm:pt>
    <dgm:pt modelId="{B1BA8A2A-C3C0-334C-B366-5B05B4A265A1}" type="pres">
      <dgm:prSet presAssocID="{E4C3A7B4-E2F9-584F-BCFC-E6B18E43AA45}" presName="composite" presStyleCnt="0"/>
      <dgm:spPr/>
    </dgm:pt>
    <dgm:pt modelId="{3528AE79-5D5E-5449-80DB-001925FCE84A}" type="pres">
      <dgm:prSet presAssocID="{E4C3A7B4-E2F9-584F-BCFC-E6B18E43AA45}" presName="rect1" presStyleLbl="trAlignAcc1" presStyleIdx="2" presStyleCnt="4">
        <dgm:presLayoutVars>
          <dgm:bulletEnabled val="1"/>
        </dgm:presLayoutVars>
      </dgm:prSet>
      <dgm:spPr/>
      <dgm:t>
        <a:bodyPr/>
        <a:lstStyle/>
        <a:p>
          <a:endParaRPr lang="en-US"/>
        </a:p>
      </dgm:t>
    </dgm:pt>
    <dgm:pt modelId="{E7D9F7FF-BB36-D949-A1AE-65FA53E01F5E}" type="pres">
      <dgm:prSet presAssocID="{E4C3A7B4-E2F9-584F-BCFC-E6B18E43AA45}" presName="rect2"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62000" r="-62000"/>
          </a:stretch>
        </a:blipFill>
      </dgm:spPr>
      <dgm:t>
        <a:bodyPr/>
        <a:lstStyle/>
        <a:p>
          <a:endParaRPr lang="en-US"/>
        </a:p>
      </dgm:t>
    </dgm:pt>
    <dgm:pt modelId="{6F3D9B48-C4A3-3440-A9E2-87EDB882BE14}" type="pres">
      <dgm:prSet presAssocID="{C31750C8-8EB4-C040-AE1C-BB0879271230}" presName="sibTrans" presStyleCnt="0"/>
      <dgm:spPr/>
    </dgm:pt>
    <dgm:pt modelId="{61789415-057E-334F-8409-16B1422D7F13}" type="pres">
      <dgm:prSet presAssocID="{E0E1CA21-F067-FD49-A83C-084554F37C2D}" presName="composite" presStyleCnt="0"/>
      <dgm:spPr/>
    </dgm:pt>
    <dgm:pt modelId="{AB6D3C2F-7E1E-5147-8EB6-45C48DEA2E4C}" type="pres">
      <dgm:prSet presAssocID="{E0E1CA21-F067-FD49-A83C-084554F37C2D}" presName="rect1" presStyleLbl="trAlignAcc1" presStyleIdx="3" presStyleCnt="4">
        <dgm:presLayoutVars>
          <dgm:bulletEnabled val="1"/>
        </dgm:presLayoutVars>
      </dgm:prSet>
      <dgm:spPr/>
      <dgm:t>
        <a:bodyPr/>
        <a:lstStyle/>
        <a:p>
          <a:endParaRPr lang="en-US"/>
        </a:p>
      </dgm:t>
    </dgm:pt>
    <dgm:pt modelId="{285F596E-1B03-7247-AC8E-EDA5A7F217AB}" type="pres">
      <dgm:prSet presAssocID="{E0E1CA21-F067-FD49-A83C-084554F37C2D}" presName="rect2" presStyleLbl="fgImgPlace1" presStyleIdx="3" presStyleCnt="4"/>
      <dgm:spPr>
        <a:blipFill>
          <a:blip xmlns:r="http://schemas.openxmlformats.org/officeDocument/2006/relationships" r:embed="rId4" cstate="screen">
            <a:extLst>
              <a:ext uri="{28A0092B-C50C-407E-A947-70E740481C1C}">
                <a14:useLocalDpi xmlns:a14="http://schemas.microsoft.com/office/drawing/2010/main" val="0"/>
              </a:ext>
            </a:extLst>
          </a:blip>
          <a:srcRect/>
          <a:stretch>
            <a:fillRect l="-63000" r="-63000"/>
          </a:stretch>
        </a:blipFill>
      </dgm:spPr>
    </dgm:pt>
  </dgm:ptLst>
  <dgm:cxnLst>
    <dgm:cxn modelId="{BBEEB9D7-7B08-1A4F-A2B1-F4FEB9B6AA42}" type="presOf" srcId="{DA73C219-9899-584B-8B40-449385D3604C}" destId="{44529D54-F6ED-3940-ACFB-23FAB39F181B}" srcOrd="0" destOrd="0" presId="urn:microsoft.com/office/officeart/2008/layout/PictureStrips"/>
    <dgm:cxn modelId="{E42EF9B0-34A7-AF4F-9523-C5536C4F91FF}" srcId="{DA73C219-9899-584B-8B40-449385D3604C}" destId="{E0E1CA21-F067-FD49-A83C-084554F37C2D}" srcOrd="3" destOrd="0" parTransId="{543A8CF5-A833-DC44-ADC0-CA2EC13A5F7E}" sibTransId="{11861471-B986-194D-B7E9-1311A7FA7390}"/>
    <dgm:cxn modelId="{10A62E52-C39B-4D44-9124-E190C71EE262}" srcId="{DA73C219-9899-584B-8B40-449385D3604C}" destId="{E4C3A7B4-E2F9-584F-BCFC-E6B18E43AA45}" srcOrd="2" destOrd="0" parTransId="{5AFFF21A-B05E-E646-9E1B-AF2619DC5CA0}" sibTransId="{C31750C8-8EB4-C040-AE1C-BB0879271230}"/>
    <dgm:cxn modelId="{687BFE9F-D4F6-FF47-A5F0-0FF46960BF21}" type="presOf" srcId="{3D84AA4E-F225-7344-95A2-88459C553E7C}" destId="{AA98AD53-A6EC-DF40-82DB-08A8CB6DF108}" srcOrd="0" destOrd="0" presId="urn:microsoft.com/office/officeart/2008/layout/PictureStrips"/>
    <dgm:cxn modelId="{114E6ADF-BB6C-B64B-BCBC-796D22639C7B}" type="presOf" srcId="{DF4EB82B-F5AA-A243-BF55-2148D18E698B}" destId="{103CD8C2-AAB1-074E-8B58-9C654D747B6D}" srcOrd="0" destOrd="0" presId="urn:microsoft.com/office/officeart/2008/layout/PictureStrips"/>
    <dgm:cxn modelId="{F9F0D03D-31BD-B841-9C0E-02E86365EA44}" type="presOf" srcId="{E4C3A7B4-E2F9-584F-BCFC-E6B18E43AA45}" destId="{3528AE79-5D5E-5449-80DB-001925FCE84A}" srcOrd="0" destOrd="0" presId="urn:microsoft.com/office/officeart/2008/layout/PictureStrips"/>
    <dgm:cxn modelId="{C1D63F38-387F-6D49-8307-E0B665F40C2A}" type="presOf" srcId="{E0E1CA21-F067-FD49-A83C-084554F37C2D}" destId="{AB6D3C2F-7E1E-5147-8EB6-45C48DEA2E4C}" srcOrd="0" destOrd="0" presId="urn:microsoft.com/office/officeart/2008/layout/PictureStrips"/>
    <dgm:cxn modelId="{D062D827-025E-DD4C-8C05-F90D328AFABE}" srcId="{DA73C219-9899-584B-8B40-449385D3604C}" destId="{3D84AA4E-F225-7344-95A2-88459C553E7C}" srcOrd="1" destOrd="0" parTransId="{E1C96C26-0F9D-9640-B523-36B8E92854BF}" sibTransId="{829F475E-878D-1F43-A542-C6A3F5F14FD3}"/>
    <dgm:cxn modelId="{052DD822-0FBC-474D-B41C-05A1DFBBA056}" srcId="{DA73C219-9899-584B-8B40-449385D3604C}" destId="{DF4EB82B-F5AA-A243-BF55-2148D18E698B}" srcOrd="0" destOrd="0" parTransId="{886125C6-B9DF-6345-8265-AB4B2ABF25F9}" sibTransId="{767D8DF8-84BD-B243-B3B0-C8767CD71D52}"/>
    <dgm:cxn modelId="{5E99B8C5-91AF-F248-AB39-4855D5027D0B}" type="presParOf" srcId="{44529D54-F6ED-3940-ACFB-23FAB39F181B}" destId="{9ACBB274-04F7-DD45-9CEC-E0A6D3DE4F82}" srcOrd="0" destOrd="0" presId="urn:microsoft.com/office/officeart/2008/layout/PictureStrips"/>
    <dgm:cxn modelId="{51A05251-B3B0-7648-9FAB-4E3F05D89579}" type="presParOf" srcId="{9ACBB274-04F7-DD45-9CEC-E0A6D3DE4F82}" destId="{103CD8C2-AAB1-074E-8B58-9C654D747B6D}" srcOrd="0" destOrd="0" presId="urn:microsoft.com/office/officeart/2008/layout/PictureStrips"/>
    <dgm:cxn modelId="{86D2D9AC-FA31-3A44-A6EC-9D983C1AB9DD}" type="presParOf" srcId="{9ACBB274-04F7-DD45-9CEC-E0A6D3DE4F82}" destId="{7E337375-3CF4-C647-A8E3-19944515C690}" srcOrd="1" destOrd="0" presId="urn:microsoft.com/office/officeart/2008/layout/PictureStrips"/>
    <dgm:cxn modelId="{C0D25D24-2AC1-0B40-8799-C3BF9038FB5E}" type="presParOf" srcId="{44529D54-F6ED-3940-ACFB-23FAB39F181B}" destId="{27AE9D6F-228B-A446-B5E9-8325C813CD91}" srcOrd="1" destOrd="0" presId="urn:microsoft.com/office/officeart/2008/layout/PictureStrips"/>
    <dgm:cxn modelId="{05F5E6CB-A0A7-3B41-B1F6-4EBBA774757E}" type="presParOf" srcId="{44529D54-F6ED-3940-ACFB-23FAB39F181B}" destId="{5D791398-DFD8-384D-89AC-AE0895C0C689}" srcOrd="2" destOrd="0" presId="urn:microsoft.com/office/officeart/2008/layout/PictureStrips"/>
    <dgm:cxn modelId="{0CE2AE24-69DD-BF4E-9F48-069D8501EC1C}" type="presParOf" srcId="{5D791398-DFD8-384D-89AC-AE0895C0C689}" destId="{AA98AD53-A6EC-DF40-82DB-08A8CB6DF108}" srcOrd="0" destOrd="0" presId="urn:microsoft.com/office/officeart/2008/layout/PictureStrips"/>
    <dgm:cxn modelId="{9CB06BA2-891E-5341-BE28-27B48D59BF7C}" type="presParOf" srcId="{5D791398-DFD8-384D-89AC-AE0895C0C689}" destId="{2A5D7C4E-9CCB-FA43-8AA9-3111D3876CEF}" srcOrd="1" destOrd="0" presId="urn:microsoft.com/office/officeart/2008/layout/PictureStrips"/>
    <dgm:cxn modelId="{C02D2990-1123-C94B-8987-7458490C1DDB}" type="presParOf" srcId="{44529D54-F6ED-3940-ACFB-23FAB39F181B}" destId="{8D6B40A7-4277-864E-9451-AA2241D201E1}" srcOrd="3" destOrd="0" presId="urn:microsoft.com/office/officeart/2008/layout/PictureStrips"/>
    <dgm:cxn modelId="{D963B554-0A43-BA4B-A36B-5E37094F5813}" type="presParOf" srcId="{44529D54-F6ED-3940-ACFB-23FAB39F181B}" destId="{B1BA8A2A-C3C0-334C-B366-5B05B4A265A1}" srcOrd="4" destOrd="0" presId="urn:microsoft.com/office/officeart/2008/layout/PictureStrips"/>
    <dgm:cxn modelId="{4E84EED0-7DDF-1542-A8A1-075369D8C42E}" type="presParOf" srcId="{B1BA8A2A-C3C0-334C-B366-5B05B4A265A1}" destId="{3528AE79-5D5E-5449-80DB-001925FCE84A}" srcOrd="0" destOrd="0" presId="urn:microsoft.com/office/officeart/2008/layout/PictureStrips"/>
    <dgm:cxn modelId="{3744AC7A-66FC-5840-8609-C4E9E4ECE476}" type="presParOf" srcId="{B1BA8A2A-C3C0-334C-B366-5B05B4A265A1}" destId="{E7D9F7FF-BB36-D949-A1AE-65FA53E01F5E}" srcOrd="1" destOrd="0" presId="urn:microsoft.com/office/officeart/2008/layout/PictureStrips"/>
    <dgm:cxn modelId="{39B3CBC2-9037-CF44-B58F-F0B9994C112E}" type="presParOf" srcId="{44529D54-F6ED-3940-ACFB-23FAB39F181B}" destId="{6F3D9B48-C4A3-3440-A9E2-87EDB882BE14}" srcOrd="5" destOrd="0" presId="urn:microsoft.com/office/officeart/2008/layout/PictureStrips"/>
    <dgm:cxn modelId="{A57A0162-063C-E547-B352-54F3E3795358}" type="presParOf" srcId="{44529D54-F6ED-3940-ACFB-23FAB39F181B}" destId="{61789415-057E-334F-8409-16B1422D7F13}" srcOrd="6" destOrd="0" presId="urn:microsoft.com/office/officeart/2008/layout/PictureStrips"/>
    <dgm:cxn modelId="{8D3FFAA6-EC8D-1C4C-B579-3A289EE8BB85}" type="presParOf" srcId="{61789415-057E-334F-8409-16B1422D7F13}" destId="{AB6D3C2F-7E1E-5147-8EB6-45C48DEA2E4C}" srcOrd="0" destOrd="0" presId="urn:microsoft.com/office/officeart/2008/layout/PictureStrips"/>
    <dgm:cxn modelId="{DEFE7ABD-AD9D-DE45-884E-0CA6695E3E48}" type="presParOf" srcId="{61789415-057E-334F-8409-16B1422D7F13}" destId="{285F596E-1B03-7247-AC8E-EDA5A7F217AB}"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7241B0-E6FF-4C30-9A91-1D63010E6F5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3843ECD-FC7A-4D47-9690-128AD0DE205F}">
      <dgm:prSet phldrT="[Text]" custT="1"/>
      <dgm:spPr/>
      <dgm:t>
        <a:bodyPr/>
        <a:lstStyle/>
        <a:p>
          <a:r>
            <a:rPr lang="en-US" sz="2800" b="1" i="0" baseline="0" dirty="0"/>
            <a:t>ALIGNS WITH WORK PATTERNS OF TODAY – AND TOMORROW</a:t>
          </a:r>
          <a:endParaRPr lang="en-US" sz="2800" dirty="0"/>
        </a:p>
      </dgm:t>
    </dgm:pt>
    <dgm:pt modelId="{D3AC5629-A49C-4BF9-8248-CB2B7D7497B4}" type="parTrans" cxnId="{84548901-6DDE-4D86-B909-EE8461AA13BD}">
      <dgm:prSet/>
      <dgm:spPr/>
      <dgm:t>
        <a:bodyPr/>
        <a:lstStyle/>
        <a:p>
          <a:endParaRPr lang="en-US"/>
        </a:p>
      </dgm:t>
    </dgm:pt>
    <dgm:pt modelId="{E9AC0EC9-8A97-41B3-B88A-DA89C7FC2F38}" type="sibTrans" cxnId="{84548901-6DDE-4D86-B909-EE8461AA13BD}">
      <dgm:prSet/>
      <dgm:spPr/>
      <dgm:t>
        <a:bodyPr/>
        <a:lstStyle/>
        <a:p>
          <a:endParaRPr lang="en-US"/>
        </a:p>
      </dgm:t>
    </dgm:pt>
    <dgm:pt modelId="{1D51C724-B019-44D6-BEAB-BE8F7B3DB863}">
      <dgm:prSet phldrT="[Text]" custT="1"/>
      <dgm:spPr/>
      <dgm:t>
        <a:bodyPr/>
        <a:lstStyle/>
        <a:p>
          <a:r>
            <a:rPr lang="en-US" sz="2400" b="0" i="0" baseline="0" dirty="0">
              <a:solidFill>
                <a:srgbClr val="00497B"/>
              </a:solidFill>
            </a:rPr>
            <a:t>Creates benefits access model for all workers, regardless of work arrangement </a:t>
          </a:r>
          <a:endParaRPr lang="en-US" sz="2400" dirty="0">
            <a:solidFill>
              <a:srgbClr val="00497B"/>
            </a:solidFill>
          </a:endParaRPr>
        </a:p>
      </dgm:t>
    </dgm:pt>
    <dgm:pt modelId="{24B3BD6B-70AE-45B1-9C9F-8095BBFD3DE1}" type="parTrans" cxnId="{6E3761C8-9D67-4ACD-8F1C-A299174BDF12}">
      <dgm:prSet/>
      <dgm:spPr/>
      <dgm:t>
        <a:bodyPr/>
        <a:lstStyle/>
        <a:p>
          <a:endParaRPr lang="en-US"/>
        </a:p>
      </dgm:t>
    </dgm:pt>
    <dgm:pt modelId="{395AB324-401A-400B-99F1-295D49A90DF7}" type="sibTrans" cxnId="{6E3761C8-9D67-4ACD-8F1C-A299174BDF12}">
      <dgm:prSet/>
      <dgm:spPr/>
      <dgm:t>
        <a:bodyPr/>
        <a:lstStyle/>
        <a:p>
          <a:endParaRPr lang="en-US"/>
        </a:p>
      </dgm:t>
    </dgm:pt>
    <dgm:pt modelId="{053F8499-BBC4-4493-BDF1-0BF09568F821}">
      <dgm:prSet phldrT="[Text]" custT="1"/>
      <dgm:spPr/>
      <dgm:t>
        <a:bodyPr/>
        <a:lstStyle/>
        <a:p>
          <a:r>
            <a:rPr lang="en-US" sz="2800" b="1" i="0" baseline="0" dirty="0"/>
            <a:t>ENABLES ACCESS TO TALENT</a:t>
          </a:r>
          <a:endParaRPr lang="en-US" sz="2800" dirty="0"/>
        </a:p>
      </dgm:t>
    </dgm:pt>
    <dgm:pt modelId="{7E0D6CF2-024F-4533-9449-DACBF65B10E7}" type="parTrans" cxnId="{140C9C45-E3CB-4C48-993E-ED67B40B532B}">
      <dgm:prSet/>
      <dgm:spPr/>
      <dgm:t>
        <a:bodyPr/>
        <a:lstStyle/>
        <a:p>
          <a:endParaRPr lang="en-US"/>
        </a:p>
      </dgm:t>
    </dgm:pt>
    <dgm:pt modelId="{FCF6DC67-8303-4869-940C-1C5401AA29C3}" type="sibTrans" cxnId="{140C9C45-E3CB-4C48-993E-ED67B40B532B}">
      <dgm:prSet/>
      <dgm:spPr/>
      <dgm:t>
        <a:bodyPr/>
        <a:lstStyle/>
        <a:p>
          <a:endParaRPr lang="en-US"/>
        </a:p>
      </dgm:t>
    </dgm:pt>
    <dgm:pt modelId="{7C884E89-663A-4859-8658-FFB0ABDD12AC}">
      <dgm:prSet phldrT="[Text]" custT="1"/>
      <dgm:spPr/>
      <dgm:t>
        <a:bodyPr/>
        <a:lstStyle/>
        <a:p>
          <a:r>
            <a:rPr lang="en-US" sz="2400" dirty="0">
              <a:solidFill>
                <a:srgbClr val="00497B"/>
              </a:solidFill>
            </a:rPr>
            <a:t>Helps employers attract and invest in unique talent, even on a short-term basis </a:t>
          </a:r>
          <a:endParaRPr lang="en-US" sz="2400" dirty="0"/>
        </a:p>
      </dgm:t>
    </dgm:pt>
    <dgm:pt modelId="{EECD7846-D159-4CCF-A824-B30D5D96AB97}" type="parTrans" cxnId="{C3DC095B-C398-4FD2-A4B1-2237F0D7025F}">
      <dgm:prSet/>
      <dgm:spPr/>
      <dgm:t>
        <a:bodyPr/>
        <a:lstStyle/>
        <a:p>
          <a:endParaRPr lang="en-US"/>
        </a:p>
      </dgm:t>
    </dgm:pt>
    <dgm:pt modelId="{30674C75-34F8-45D6-8675-EDAE52B39A1B}" type="sibTrans" cxnId="{C3DC095B-C398-4FD2-A4B1-2237F0D7025F}">
      <dgm:prSet/>
      <dgm:spPr/>
      <dgm:t>
        <a:bodyPr/>
        <a:lstStyle/>
        <a:p>
          <a:endParaRPr lang="en-US"/>
        </a:p>
      </dgm:t>
    </dgm:pt>
    <dgm:pt modelId="{E7AE4763-7D2E-4FC4-A578-8686C25FD6DD}">
      <dgm:prSet phldrT="[Text]" custT="1"/>
      <dgm:spPr/>
      <dgm:t>
        <a:bodyPr/>
        <a:lstStyle/>
        <a:p>
          <a:r>
            <a:rPr lang="en-US" sz="2800" b="1" i="0" baseline="0" dirty="0"/>
            <a:t>PROMOTES ENTREPRENEURSHIP</a:t>
          </a:r>
          <a:endParaRPr lang="en-US" sz="2800" dirty="0"/>
        </a:p>
      </dgm:t>
    </dgm:pt>
    <dgm:pt modelId="{CDA9A0D6-1874-4C62-A254-083183C7FEE0}" type="parTrans" cxnId="{E2A79D0D-5C68-44F1-9CA1-4082EDDA8CE5}">
      <dgm:prSet/>
      <dgm:spPr/>
      <dgm:t>
        <a:bodyPr/>
        <a:lstStyle/>
        <a:p>
          <a:endParaRPr lang="en-US"/>
        </a:p>
      </dgm:t>
    </dgm:pt>
    <dgm:pt modelId="{2F28AA04-78A4-4700-A476-2781613BEFF2}" type="sibTrans" cxnId="{E2A79D0D-5C68-44F1-9CA1-4082EDDA8CE5}">
      <dgm:prSet/>
      <dgm:spPr/>
      <dgm:t>
        <a:bodyPr/>
        <a:lstStyle/>
        <a:p>
          <a:endParaRPr lang="en-US"/>
        </a:p>
      </dgm:t>
    </dgm:pt>
    <dgm:pt modelId="{19894E6B-BFBD-449E-885F-47151BBF846F}">
      <dgm:prSet phldrT="[Text]" custT="1"/>
      <dgm:spPr/>
      <dgm:t>
        <a:bodyPr/>
        <a:lstStyle/>
        <a:p>
          <a:r>
            <a:rPr lang="en-US" sz="2400" b="0" i="0" baseline="0" dirty="0">
              <a:solidFill>
                <a:srgbClr val="00497B"/>
              </a:solidFill>
            </a:rPr>
            <a:t>Gives individuals financial security to support risk taking and new business creation</a:t>
          </a:r>
          <a:endParaRPr lang="en-US" sz="2400" dirty="0"/>
        </a:p>
      </dgm:t>
    </dgm:pt>
    <dgm:pt modelId="{417585EC-F947-4513-97BE-F51E1DA132A4}" type="parTrans" cxnId="{803EC66E-CBD0-4338-B3F6-842BC0427D12}">
      <dgm:prSet/>
      <dgm:spPr/>
      <dgm:t>
        <a:bodyPr/>
        <a:lstStyle/>
        <a:p>
          <a:endParaRPr lang="en-US"/>
        </a:p>
      </dgm:t>
    </dgm:pt>
    <dgm:pt modelId="{E2B02CEC-7ECD-4960-BBC7-6DD993DD8B72}" type="sibTrans" cxnId="{803EC66E-CBD0-4338-B3F6-842BC0427D12}">
      <dgm:prSet/>
      <dgm:spPr/>
      <dgm:t>
        <a:bodyPr/>
        <a:lstStyle/>
        <a:p>
          <a:endParaRPr lang="en-US"/>
        </a:p>
      </dgm:t>
    </dgm:pt>
    <dgm:pt modelId="{41D9C6C8-1C5D-4327-8CE5-C7AAF0E23086}" type="pres">
      <dgm:prSet presAssocID="{187241B0-E6FF-4C30-9A91-1D63010E6F5E}" presName="linear" presStyleCnt="0">
        <dgm:presLayoutVars>
          <dgm:animLvl val="lvl"/>
          <dgm:resizeHandles val="exact"/>
        </dgm:presLayoutVars>
      </dgm:prSet>
      <dgm:spPr/>
      <dgm:t>
        <a:bodyPr/>
        <a:lstStyle/>
        <a:p>
          <a:endParaRPr lang="en-US"/>
        </a:p>
      </dgm:t>
    </dgm:pt>
    <dgm:pt modelId="{1DB49F2A-497E-4843-910B-C542040D16D6}" type="pres">
      <dgm:prSet presAssocID="{13843ECD-FC7A-4D47-9690-128AD0DE205F}" presName="parentText" presStyleLbl="node1" presStyleIdx="0" presStyleCnt="3">
        <dgm:presLayoutVars>
          <dgm:chMax val="0"/>
          <dgm:bulletEnabled val="1"/>
        </dgm:presLayoutVars>
      </dgm:prSet>
      <dgm:spPr/>
      <dgm:t>
        <a:bodyPr/>
        <a:lstStyle/>
        <a:p>
          <a:endParaRPr lang="en-US"/>
        </a:p>
      </dgm:t>
    </dgm:pt>
    <dgm:pt modelId="{24B76F65-48F4-49C8-ADD6-C30AC5A8230B}" type="pres">
      <dgm:prSet presAssocID="{13843ECD-FC7A-4D47-9690-128AD0DE205F}" presName="childText" presStyleLbl="revTx" presStyleIdx="0" presStyleCnt="3">
        <dgm:presLayoutVars>
          <dgm:bulletEnabled val="1"/>
        </dgm:presLayoutVars>
      </dgm:prSet>
      <dgm:spPr/>
      <dgm:t>
        <a:bodyPr/>
        <a:lstStyle/>
        <a:p>
          <a:endParaRPr lang="en-US"/>
        </a:p>
      </dgm:t>
    </dgm:pt>
    <dgm:pt modelId="{9D8767B6-B205-417B-A8EE-C73BB6E286B4}" type="pres">
      <dgm:prSet presAssocID="{053F8499-BBC4-4493-BDF1-0BF09568F821}" presName="parentText" presStyleLbl="node1" presStyleIdx="1" presStyleCnt="3">
        <dgm:presLayoutVars>
          <dgm:chMax val="0"/>
          <dgm:bulletEnabled val="1"/>
        </dgm:presLayoutVars>
      </dgm:prSet>
      <dgm:spPr/>
      <dgm:t>
        <a:bodyPr/>
        <a:lstStyle/>
        <a:p>
          <a:endParaRPr lang="en-US"/>
        </a:p>
      </dgm:t>
    </dgm:pt>
    <dgm:pt modelId="{E117294D-7614-411B-A5AE-C1A5E99F853A}" type="pres">
      <dgm:prSet presAssocID="{053F8499-BBC4-4493-BDF1-0BF09568F821}" presName="childText" presStyleLbl="revTx" presStyleIdx="1" presStyleCnt="3">
        <dgm:presLayoutVars>
          <dgm:bulletEnabled val="1"/>
        </dgm:presLayoutVars>
      </dgm:prSet>
      <dgm:spPr/>
      <dgm:t>
        <a:bodyPr/>
        <a:lstStyle/>
        <a:p>
          <a:endParaRPr lang="en-US"/>
        </a:p>
      </dgm:t>
    </dgm:pt>
    <dgm:pt modelId="{D60034B0-EB0B-4B41-9785-4EEE34C3F1CB}" type="pres">
      <dgm:prSet presAssocID="{E7AE4763-7D2E-4FC4-A578-8686C25FD6DD}" presName="parentText" presStyleLbl="node1" presStyleIdx="2" presStyleCnt="3">
        <dgm:presLayoutVars>
          <dgm:chMax val="0"/>
          <dgm:bulletEnabled val="1"/>
        </dgm:presLayoutVars>
      </dgm:prSet>
      <dgm:spPr/>
      <dgm:t>
        <a:bodyPr/>
        <a:lstStyle/>
        <a:p>
          <a:endParaRPr lang="en-US"/>
        </a:p>
      </dgm:t>
    </dgm:pt>
    <dgm:pt modelId="{ABEBBD0F-C547-4F32-B41D-34AC1777C08B}" type="pres">
      <dgm:prSet presAssocID="{E7AE4763-7D2E-4FC4-A578-8686C25FD6DD}" presName="childText" presStyleLbl="revTx" presStyleIdx="2" presStyleCnt="3">
        <dgm:presLayoutVars>
          <dgm:bulletEnabled val="1"/>
        </dgm:presLayoutVars>
      </dgm:prSet>
      <dgm:spPr/>
      <dgm:t>
        <a:bodyPr/>
        <a:lstStyle/>
        <a:p>
          <a:endParaRPr lang="en-US"/>
        </a:p>
      </dgm:t>
    </dgm:pt>
  </dgm:ptLst>
  <dgm:cxnLst>
    <dgm:cxn modelId="{8D27FF16-597C-41D0-BA31-FE3981DCCD01}" type="presOf" srcId="{187241B0-E6FF-4C30-9A91-1D63010E6F5E}" destId="{41D9C6C8-1C5D-4327-8CE5-C7AAF0E23086}" srcOrd="0" destOrd="0" presId="urn:microsoft.com/office/officeart/2005/8/layout/vList2"/>
    <dgm:cxn modelId="{9A0FB7A5-8A7B-4C16-A135-977009C02CC2}" type="presOf" srcId="{19894E6B-BFBD-449E-885F-47151BBF846F}" destId="{ABEBBD0F-C547-4F32-B41D-34AC1777C08B}" srcOrd="0" destOrd="0" presId="urn:microsoft.com/office/officeart/2005/8/layout/vList2"/>
    <dgm:cxn modelId="{791B1761-35C3-46A5-AFC9-746FF6A31DA5}" type="presOf" srcId="{053F8499-BBC4-4493-BDF1-0BF09568F821}" destId="{9D8767B6-B205-417B-A8EE-C73BB6E286B4}" srcOrd="0" destOrd="0" presId="urn:microsoft.com/office/officeart/2005/8/layout/vList2"/>
    <dgm:cxn modelId="{4486550F-33C0-46BD-9A9A-44F452947341}" type="presOf" srcId="{13843ECD-FC7A-4D47-9690-128AD0DE205F}" destId="{1DB49F2A-497E-4843-910B-C542040D16D6}" srcOrd="0" destOrd="0" presId="urn:microsoft.com/office/officeart/2005/8/layout/vList2"/>
    <dgm:cxn modelId="{382EA0A3-A61B-4579-BFE0-10A356455C33}" type="presOf" srcId="{7C884E89-663A-4859-8658-FFB0ABDD12AC}" destId="{E117294D-7614-411B-A5AE-C1A5E99F853A}" srcOrd="0" destOrd="0" presId="urn:microsoft.com/office/officeart/2005/8/layout/vList2"/>
    <dgm:cxn modelId="{803EC66E-CBD0-4338-B3F6-842BC0427D12}" srcId="{E7AE4763-7D2E-4FC4-A578-8686C25FD6DD}" destId="{19894E6B-BFBD-449E-885F-47151BBF846F}" srcOrd="0" destOrd="0" parTransId="{417585EC-F947-4513-97BE-F51E1DA132A4}" sibTransId="{E2B02CEC-7ECD-4960-BBC7-6DD993DD8B72}"/>
    <dgm:cxn modelId="{E2A79D0D-5C68-44F1-9CA1-4082EDDA8CE5}" srcId="{187241B0-E6FF-4C30-9A91-1D63010E6F5E}" destId="{E7AE4763-7D2E-4FC4-A578-8686C25FD6DD}" srcOrd="2" destOrd="0" parTransId="{CDA9A0D6-1874-4C62-A254-083183C7FEE0}" sibTransId="{2F28AA04-78A4-4700-A476-2781613BEFF2}"/>
    <dgm:cxn modelId="{140C9C45-E3CB-4C48-993E-ED67B40B532B}" srcId="{187241B0-E6FF-4C30-9A91-1D63010E6F5E}" destId="{053F8499-BBC4-4493-BDF1-0BF09568F821}" srcOrd="1" destOrd="0" parTransId="{7E0D6CF2-024F-4533-9449-DACBF65B10E7}" sibTransId="{FCF6DC67-8303-4869-940C-1C5401AA29C3}"/>
    <dgm:cxn modelId="{6E3761C8-9D67-4ACD-8F1C-A299174BDF12}" srcId="{13843ECD-FC7A-4D47-9690-128AD0DE205F}" destId="{1D51C724-B019-44D6-BEAB-BE8F7B3DB863}" srcOrd="0" destOrd="0" parTransId="{24B3BD6B-70AE-45B1-9C9F-8095BBFD3DE1}" sibTransId="{395AB324-401A-400B-99F1-295D49A90DF7}"/>
    <dgm:cxn modelId="{7EAC6ADE-F6AF-40C2-BA4F-BCE704D88CB8}" type="presOf" srcId="{1D51C724-B019-44D6-BEAB-BE8F7B3DB863}" destId="{24B76F65-48F4-49C8-ADD6-C30AC5A8230B}" srcOrd="0" destOrd="0" presId="urn:microsoft.com/office/officeart/2005/8/layout/vList2"/>
    <dgm:cxn modelId="{C9099CC9-18E8-4C1A-A321-9AF33E0EF8C2}" type="presOf" srcId="{E7AE4763-7D2E-4FC4-A578-8686C25FD6DD}" destId="{D60034B0-EB0B-4B41-9785-4EEE34C3F1CB}" srcOrd="0" destOrd="0" presId="urn:microsoft.com/office/officeart/2005/8/layout/vList2"/>
    <dgm:cxn modelId="{C3DC095B-C398-4FD2-A4B1-2237F0D7025F}" srcId="{053F8499-BBC4-4493-BDF1-0BF09568F821}" destId="{7C884E89-663A-4859-8658-FFB0ABDD12AC}" srcOrd="0" destOrd="0" parTransId="{EECD7846-D159-4CCF-A824-B30D5D96AB97}" sibTransId="{30674C75-34F8-45D6-8675-EDAE52B39A1B}"/>
    <dgm:cxn modelId="{84548901-6DDE-4D86-B909-EE8461AA13BD}" srcId="{187241B0-E6FF-4C30-9A91-1D63010E6F5E}" destId="{13843ECD-FC7A-4D47-9690-128AD0DE205F}" srcOrd="0" destOrd="0" parTransId="{D3AC5629-A49C-4BF9-8248-CB2B7D7497B4}" sibTransId="{E9AC0EC9-8A97-41B3-B88A-DA89C7FC2F38}"/>
    <dgm:cxn modelId="{71FE5C7D-E9D8-4D21-AEFD-EC21BCAFBE5F}" type="presParOf" srcId="{41D9C6C8-1C5D-4327-8CE5-C7AAF0E23086}" destId="{1DB49F2A-497E-4843-910B-C542040D16D6}" srcOrd="0" destOrd="0" presId="urn:microsoft.com/office/officeart/2005/8/layout/vList2"/>
    <dgm:cxn modelId="{ED91BCDD-47FD-4349-8885-4DA4DDFD7A45}" type="presParOf" srcId="{41D9C6C8-1C5D-4327-8CE5-C7AAF0E23086}" destId="{24B76F65-48F4-49C8-ADD6-C30AC5A8230B}" srcOrd="1" destOrd="0" presId="urn:microsoft.com/office/officeart/2005/8/layout/vList2"/>
    <dgm:cxn modelId="{220AA95C-394D-4905-8A81-261E31CB4CA5}" type="presParOf" srcId="{41D9C6C8-1C5D-4327-8CE5-C7AAF0E23086}" destId="{9D8767B6-B205-417B-A8EE-C73BB6E286B4}" srcOrd="2" destOrd="0" presId="urn:microsoft.com/office/officeart/2005/8/layout/vList2"/>
    <dgm:cxn modelId="{73933C1C-4B85-4174-900B-1E0FF584A96B}" type="presParOf" srcId="{41D9C6C8-1C5D-4327-8CE5-C7AAF0E23086}" destId="{E117294D-7614-411B-A5AE-C1A5E99F853A}" srcOrd="3" destOrd="0" presId="urn:microsoft.com/office/officeart/2005/8/layout/vList2"/>
    <dgm:cxn modelId="{12146973-636D-407B-AB26-01E0AE53DFD3}" type="presParOf" srcId="{41D9C6C8-1C5D-4327-8CE5-C7AAF0E23086}" destId="{D60034B0-EB0B-4B41-9785-4EEE34C3F1CB}" srcOrd="4" destOrd="0" presId="urn:microsoft.com/office/officeart/2005/8/layout/vList2"/>
    <dgm:cxn modelId="{C3C72B65-563D-4480-919D-28E1107ECE1C}" type="presParOf" srcId="{41D9C6C8-1C5D-4327-8CE5-C7AAF0E23086}" destId="{ABEBBD0F-C547-4F32-B41D-34AC1777C08B}"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253D61-551D-C842-97B0-96D004211800}"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en-US"/>
        </a:p>
      </dgm:t>
    </dgm:pt>
    <dgm:pt modelId="{2D622E65-BFBB-9D48-905C-C5B66958AEB9}">
      <dgm:prSet/>
      <dgm:spPr/>
      <dgm:t>
        <a:bodyPr/>
        <a:lstStyle/>
        <a:p>
          <a:r>
            <a:rPr lang="en-US" b="1" i="0" baseline="0" dirty="0">
              <a:solidFill>
                <a:srgbClr val="00497B"/>
              </a:solidFill>
            </a:rPr>
            <a:t>CREATES SHARED SET OF EXPECTATIONS</a:t>
          </a:r>
          <a:endParaRPr lang="en-US" b="1" dirty="0">
            <a:solidFill>
              <a:srgbClr val="00497B"/>
            </a:solidFill>
          </a:endParaRPr>
        </a:p>
      </dgm:t>
    </dgm:pt>
    <dgm:pt modelId="{93D35584-B3A0-294F-8C4B-B9709EC509B2}" type="parTrans" cxnId="{029A3813-1367-114F-976F-79CB0AF6DFA7}">
      <dgm:prSet/>
      <dgm:spPr/>
      <dgm:t>
        <a:bodyPr/>
        <a:lstStyle/>
        <a:p>
          <a:endParaRPr lang="en-US">
            <a:solidFill>
              <a:srgbClr val="00497B"/>
            </a:solidFill>
          </a:endParaRPr>
        </a:p>
      </dgm:t>
    </dgm:pt>
    <dgm:pt modelId="{0112707D-31E3-6449-AE52-DCEC0B3B5681}" type="sibTrans" cxnId="{029A3813-1367-114F-976F-79CB0AF6DFA7}">
      <dgm:prSet/>
      <dgm:spPr/>
      <dgm:t>
        <a:bodyPr/>
        <a:lstStyle/>
        <a:p>
          <a:endParaRPr lang="en-US">
            <a:solidFill>
              <a:srgbClr val="00497B"/>
            </a:solidFill>
          </a:endParaRPr>
        </a:p>
      </dgm:t>
    </dgm:pt>
    <dgm:pt modelId="{951DD86E-0159-9F48-AC22-94FD566B3BFC}">
      <dgm:prSet/>
      <dgm:spPr/>
      <dgm:t>
        <a:bodyPr/>
        <a:lstStyle/>
        <a:p>
          <a:r>
            <a:rPr lang="en-US" b="0" i="0" baseline="0" dirty="0">
              <a:solidFill>
                <a:srgbClr val="00497B"/>
              </a:solidFill>
            </a:rPr>
            <a:t>Levels the playing field</a:t>
          </a:r>
          <a:endParaRPr lang="en-US" dirty="0">
            <a:solidFill>
              <a:srgbClr val="00497B"/>
            </a:solidFill>
          </a:endParaRPr>
        </a:p>
      </dgm:t>
    </dgm:pt>
    <dgm:pt modelId="{6C73372C-B468-F746-9A35-236F0DFD668D}" type="parTrans" cxnId="{A951BE8A-EFF3-0B42-8ABF-7BB46FAA279D}">
      <dgm:prSet/>
      <dgm:spPr/>
      <dgm:t>
        <a:bodyPr/>
        <a:lstStyle/>
        <a:p>
          <a:endParaRPr lang="en-US">
            <a:solidFill>
              <a:srgbClr val="00497B"/>
            </a:solidFill>
          </a:endParaRPr>
        </a:p>
      </dgm:t>
    </dgm:pt>
    <dgm:pt modelId="{251E5AB4-DEF2-B842-935B-2E1E53ED3E36}" type="sibTrans" cxnId="{A951BE8A-EFF3-0B42-8ABF-7BB46FAA279D}">
      <dgm:prSet/>
      <dgm:spPr/>
      <dgm:t>
        <a:bodyPr/>
        <a:lstStyle/>
        <a:p>
          <a:endParaRPr lang="en-US">
            <a:solidFill>
              <a:srgbClr val="00497B"/>
            </a:solidFill>
          </a:endParaRPr>
        </a:p>
      </dgm:t>
    </dgm:pt>
    <dgm:pt modelId="{E81624A3-E9A2-F843-B362-F592E2AA18FA}">
      <dgm:prSet/>
      <dgm:spPr/>
      <dgm:t>
        <a:bodyPr/>
        <a:lstStyle/>
        <a:p>
          <a:r>
            <a:rPr lang="en-US" b="0" i="0" baseline="0">
              <a:solidFill>
                <a:srgbClr val="00497B"/>
              </a:solidFill>
            </a:rPr>
            <a:t>Promotes better planning and decision making</a:t>
          </a:r>
          <a:endParaRPr lang="en-US">
            <a:solidFill>
              <a:srgbClr val="00497B"/>
            </a:solidFill>
          </a:endParaRPr>
        </a:p>
      </dgm:t>
    </dgm:pt>
    <dgm:pt modelId="{34F8D542-AB13-374E-AF1B-DB4695944F2F}" type="parTrans" cxnId="{4EB93C21-6850-CD4A-BBF9-D1406823E9F2}">
      <dgm:prSet/>
      <dgm:spPr/>
      <dgm:t>
        <a:bodyPr/>
        <a:lstStyle/>
        <a:p>
          <a:endParaRPr lang="en-US">
            <a:solidFill>
              <a:srgbClr val="00497B"/>
            </a:solidFill>
          </a:endParaRPr>
        </a:p>
      </dgm:t>
    </dgm:pt>
    <dgm:pt modelId="{FCF5156F-2308-FC43-B892-956651C0E700}" type="sibTrans" cxnId="{4EB93C21-6850-CD4A-BBF9-D1406823E9F2}">
      <dgm:prSet/>
      <dgm:spPr/>
      <dgm:t>
        <a:bodyPr/>
        <a:lstStyle/>
        <a:p>
          <a:endParaRPr lang="en-US">
            <a:solidFill>
              <a:srgbClr val="00497B"/>
            </a:solidFill>
          </a:endParaRPr>
        </a:p>
      </dgm:t>
    </dgm:pt>
    <dgm:pt modelId="{A3EE0C6F-2A06-6841-9E6D-1F9CDB629CD9}">
      <dgm:prSet/>
      <dgm:spPr/>
      <dgm:t>
        <a:bodyPr/>
        <a:lstStyle/>
        <a:p>
          <a:r>
            <a:rPr lang="en-US" b="0" i="0" baseline="0">
              <a:solidFill>
                <a:schemeClr val="tx2"/>
              </a:solidFill>
            </a:rPr>
            <a:t>Fuels a dynamic labor market</a:t>
          </a:r>
          <a:endParaRPr lang="en-US">
            <a:solidFill>
              <a:schemeClr val="tx2"/>
            </a:solidFill>
          </a:endParaRPr>
        </a:p>
      </dgm:t>
    </dgm:pt>
    <dgm:pt modelId="{2A4F1C80-8BC5-AE4F-933F-A6EE622B8E4D}" type="parTrans" cxnId="{BA776D12-506F-4142-B2BC-D89DC9D82965}">
      <dgm:prSet/>
      <dgm:spPr/>
      <dgm:t>
        <a:bodyPr/>
        <a:lstStyle/>
        <a:p>
          <a:endParaRPr lang="en-US">
            <a:solidFill>
              <a:srgbClr val="00497B"/>
            </a:solidFill>
          </a:endParaRPr>
        </a:p>
      </dgm:t>
    </dgm:pt>
    <dgm:pt modelId="{11A923DB-1B3B-F84D-8266-FCE442422E4E}" type="sibTrans" cxnId="{BA776D12-506F-4142-B2BC-D89DC9D82965}">
      <dgm:prSet/>
      <dgm:spPr/>
      <dgm:t>
        <a:bodyPr/>
        <a:lstStyle/>
        <a:p>
          <a:endParaRPr lang="en-US">
            <a:solidFill>
              <a:srgbClr val="00497B"/>
            </a:solidFill>
          </a:endParaRPr>
        </a:p>
      </dgm:t>
    </dgm:pt>
    <dgm:pt modelId="{4EA209BA-B2B3-4B4A-9E69-3F15949A5924}">
      <dgm:prSet/>
      <dgm:spPr/>
      <dgm:t>
        <a:bodyPr/>
        <a:lstStyle/>
        <a:p>
          <a:r>
            <a:rPr lang="en-US" b="0" i="0" baseline="0" dirty="0">
              <a:solidFill>
                <a:schemeClr val="tx2"/>
              </a:solidFill>
            </a:rPr>
            <a:t>Acknowledges multiple income earners’ need for benefits interoperability</a:t>
          </a:r>
          <a:endParaRPr lang="en-US" dirty="0">
            <a:solidFill>
              <a:schemeClr val="tx2"/>
            </a:solidFill>
          </a:endParaRPr>
        </a:p>
      </dgm:t>
    </dgm:pt>
    <dgm:pt modelId="{2635DE47-7ED8-5841-90C7-E1F9406D426A}" type="parTrans" cxnId="{3393A6CD-0BB9-BE40-9AF7-8120A9E1C1E9}">
      <dgm:prSet/>
      <dgm:spPr/>
      <dgm:t>
        <a:bodyPr/>
        <a:lstStyle/>
        <a:p>
          <a:endParaRPr lang="en-US">
            <a:solidFill>
              <a:srgbClr val="00497B"/>
            </a:solidFill>
          </a:endParaRPr>
        </a:p>
      </dgm:t>
    </dgm:pt>
    <dgm:pt modelId="{A8B8E4BA-DA95-1847-A199-F87D6368F8E1}" type="sibTrans" cxnId="{3393A6CD-0BB9-BE40-9AF7-8120A9E1C1E9}">
      <dgm:prSet/>
      <dgm:spPr/>
      <dgm:t>
        <a:bodyPr/>
        <a:lstStyle/>
        <a:p>
          <a:endParaRPr lang="en-US">
            <a:solidFill>
              <a:srgbClr val="00497B"/>
            </a:solidFill>
          </a:endParaRPr>
        </a:p>
      </dgm:t>
    </dgm:pt>
    <dgm:pt modelId="{6A919BCB-9F64-4A46-8AD6-3F9A9E95A726}">
      <dgm:prSet/>
      <dgm:spPr/>
      <dgm:t>
        <a:bodyPr/>
        <a:lstStyle/>
        <a:p>
          <a:r>
            <a:rPr lang="en-US" b="1" i="0" baseline="0" dirty="0">
              <a:solidFill>
                <a:schemeClr val="bg2"/>
              </a:solidFill>
            </a:rPr>
            <a:t>FORWARD-LOOKING POLICY SIGNALS </a:t>
          </a:r>
          <a:r>
            <a:rPr lang="en-US" b="1" i="0" baseline="0">
              <a:solidFill>
                <a:schemeClr val="bg2"/>
              </a:solidFill>
            </a:rPr>
            <a:t>THAT </a:t>
          </a:r>
          <a:r>
            <a:rPr lang="en-US" b="1" i="0" baseline="0" smtClean="0">
              <a:solidFill>
                <a:schemeClr val="bg2"/>
              </a:solidFill>
            </a:rPr>
            <a:t>GEORGIA </a:t>
          </a:r>
          <a:r>
            <a:rPr lang="en-US" b="1" i="0" baseline="0" dirty="0">
              <a:solidFill>
                <a:schemeClr val="bg2"/>
              </a:solidFill>
            </a:rPr>
            <a:t>IS OPEN FOR BUSINESS</a:t>
          </a:r>
          <a:endParaRPr lang="en-US" b="1" dirty="0">
            <a:solidFill>
              <a:schemeClr val="bg2"/>
            </a:solidFill>
          </a:endParaRPr>
        </a:p>
      </dgm:t>
    </dgm:pt>
    <dgm:pt modelId="{60E65147-C367-A94C-B5EE-7038634CBB3E}" type="parTrans" cxnId="{805903E1-8AF6-4948-A6A1-F2D5EEE12EBF}">
      <dgm:prSet/>
      <dgm:spPr/>
      <dgm:t>
        <a:bodyPr/>
        <a:lstStyle/>
        <a:p>
          <a:endParaRPr lang="en-US">
            <a:solidFill>
              <a:srgbClr val="00497B"/>
            </a:solidFill>
          </a:endParaRPr>
        </a:p>
      </dgm:t>
    </dgm:pt>
    <dgm:pt modelId="{DBF6A382-343B-E148-9E1F-372D98C1B4B0}" type="sibTrans" cxnId="{805903E1-8AF6-4948-A6A1-F2D5EEE12EBF}">
      <dgm:prSet/>
      <dgm:spPr/>
      <dgm:t>
        <a:bodyPr/>
        <a:lstStyle/>
        <a:p>
          <a:endParaRPr lang="en-US">
            <a:solidFill>
              <a:srgbClr val="00497B"/>
            </a:solidFill>
          </a:endParaRPr>
        </a:p>
      </dgm:t>
    </dgm:pt>
    <dgm:pt modelId="{7FCE0A07-8EE7-A74C-B840-E69BC1C53F29}">
      <dgm:prSet/>
      <dgm:spPr/>
      <dgm:t>
        <a:bodyPr/>
        <a:lstStyle/>
        <a:p>
          <a:r>
            <a:rPr lang="en-US" b="0" i="0" baseline="0">
              <a:solidFill>
                <a:schemeClr val="bg2"/>
              </a:solidFill>
            </a:rPr>
            <a:t>Attracts cutting edge businesses</a:t>
          </a:r>
          <a:endParaRPr lang="en-US">
            <a:solidFill>
              <a:schemeClr val="bg2"/>
            </a:solidFill>
          </a:endParaRPr>
        </a:p>
      </dgm:t>
    </dgm:pt>
    <dgm:pt modelId="{A5E673B2-7539-A24E-AC5F-E010E6967634}" type="parTrans" cxnId="{BCDCA9B0-34F9-F942-A81B-A301AD7B5524}">
      <dgm:prSet/>
      <dgm:spPr/>
      <dgm:t>
        <a:bodyPr/>
        <a:lstStyle/>
        <a:p>
          <a:endParaRPr lang="en-US">
            <a:solidFill>
              <a:srgbClr val="00497B"/>
            </a:solidFill>
          </a:endParaRPr>
        </a:p>
      </dgm:t>
    </dgm:pt>
    <dgm:pt modelId="{B37267FE-D4EE-034C-8E5F-C93DF3A17BC5}" type="sibTrans" cxnId="{BCDCA9B0-34F9-F942-A81B-A301AD7B5524}">
      <dgm:prSet/>
      <dgm:spPr/>
      <dgm:t>
        <a:bodyPr/>
        <a:lstStyle/>
        <a:p>
          <a:endParaRPr lang="en-US">
            <a:solidFill>
              <a:srgbClr val="00497B"/>
            </a:solidFill>
          </a:endParaRPr>
        </a:p>
      </dgm:t>
    </dgm:pt>
    <dgm:pt modelId="{4D4C4203-C2C8-3E49-9B9E-2F204A37356C}">
      <dgm:prSet/>
      <dgm:spPr/>
      <dgm:t>
        <a:bodyPr/>
        <a:lstStyle/>
        <a:p>
          <a:r>
            <a:rPr lang="en-US" b="0" i="0" baseline="0" dirty="0">
              <a:solidFill>
                <a:schemeClr val="bg2"/>
              </a:solidFill>
            </a:rPr>
            <a:t>Appeals to unique talent</a:t>
          </a:r>
          <a:endParaRPr lang="en-US" dirty="0">
            <a:solidFill>
              <a:schemeClr val="bg2"/>
            </a:solidFill>
          </a:endParaRPr>
        </a:p>
      </dgm:t>
    </dgm:pt>
    <dgm:pt modelId="{B9C3D6EE-7DAE-7641-AC6A-2A23F6124B2C}" type="parTrans" cxnId="{F688D2FD-2A02-1B41-9798-16FC3DF04DF5}">
      <dgm:prSet/>
      <dgm:spPr/>
      <dgm:t>
        <a:bodyPr/>
        <a:lstStyle/>
        <a:p>
          <a:endParaRPr lang="en-US">
            <a:solidFill>
              <a:srgbClr val="00497B"/>
            </a:solidFill>
          </a:endParaRPr>
        </a:p>
      </dgm:t>
    </dgm:pt>
    <dgm:pt modelId="{33EAE7E0-7017-114F-8DEF-C7BD87F7EF51}" type="sibTrans" cxnId="{F688D2FD-2A02-1B41-9798-16FC3DF04DF5}">
      <dgm:prSet/>
      <dgm:spPr/>
      <dgm:t>
        <a:bodyPr/>
        <a:lstStyle/>
        <a:p>
          <a:endParaRPr lang="en-US">
            <a:solidFill>
              <a:srgbClr val="00497B"/>
            </a:solidFill>
          </a:endParaRPr>
        </a:p>
      </dgm:t>
    </dgm:pt>
    <dgm:pt modelId="{07263940-EB39-6B4C-956D-40BA6068C8C9}">
      <dgm:prSet/>
      <dgm:spPr/>
      <dgm:t>
        <a:bodyPr/>
        <a:lstStyle/>
        <a:p>
          <a:r>
            <a:rPr lang="en-US" b="1" i="0" baseline="0" dirty="0">
              <a:solidFill>
                <a:schemeClr val="tx2"/>
              </a:solidFill>
            </a:rPr>
            <a:t>CREATES A WORKER-FRIENDLY ECOSYSTEM</a:t>
          </a:r>
          <a:endParaRPr lang="en-US" b="1" dirty="0">
            <a:solidFill>
              <a:schemeClr val="tx2"/>
            </a:solidFill>
          </a:endParaRPr>
        </a:p>
      </dgm:t>
    </dgm:pt>
    <dgm:pt modelId="{4424ED5F-FDF8-6441-8633-EB4638F68080}" type="sibTrans" cxnId="{DAD3FDAD-FC4F-DF4D-B3A2-7F42DF951AD3}">
      <dgm:prSet/>
      <dgm:spPr/>
      <dgm:t>
        <a:bodyPr/>
        <a:lstStyle/>
        <a:p>
          <a:endParaRPr lang="en-US">
            <a:solidFill>
              <a:srgbClr val="00497B"/>
            </a:solidFill>
          </a:endParaRPr>
        </a:p>
      </dgm:t>
    </dgm:pt>
    <dgm:pt modelId="{728BFD28-D531-874F-9793-80ECC5ADB19A}" type="parTrans" cxnId="{DAD3FDAD-FC4F-DF4D-B3A2-7F42DF951AD3}">
      <dgm:prSet/>
      <dgm:spPr/>
      <dgm:t>
        <a:bodyPr/>
        <a:lstStyle/>
        <a:p>
          <a:endParaRPr lang="en-US">
            <a:solidFill>
              <a:srgbClr val="00497B"/>
            </a:solidFill>
          </a:endParaRPr>
        </a:p>
      </dgm:t>
    </dgm:pt>
    <dgm:pt modelId="{4582E090-DF6F-DE45-8CB4-886D353726EC}" type="pres">
      <dgm:prSet presAssocID="{DB253D61-551D-C842-97B0-96D004211800}" presName="Name0" presStyleCnt="0">
        <dgm:presLayoutVars>
          <dgm:chMax val="7"/>
          <dgm:dir/>
          <dgm:animLvl val="lvl"/>
          <dgm:resizeHandles val="exact"/>
        </dgm:presLayoutVars>
      </dgm:prSet>
      <dgm:spPr/>
      <dgm:t>
        <a:bodyPr/>
        <a:lstStyle/>
        <a:p>
          <a:endParaRPr lang="en-US"/>
        </a:p>
      </dgm:t>
    </dgm:pt>
    <dgm:pt modelId="{28EF7ECC-3D63-C240-9F0F-33800AD4EF2F}" type="pres">
      <dgm:prSet presAssocID="{2D622E65-BFBB-9D48-905C-C5B66958AEB9}" presName="circle1" presStyleLbl="node1" presStyleIdx="0" presStyleCnt="3"/>
      <dgm:spPr>
        <a:ln>
          <a:noFill/>
        </a:ln>
      </dgm:spPr>
    </dgm:pt>
    <dgm:pt modelId="{BF714DCD-4D52-554A-9BD5-9658433800DC}" type="pres">
      <dgm:prSet presAssocID="{2D622E65-BFBB-9D48-905C-C5B66958AEB9}" presName="space" presStyleCnt="0"/>
      <dgm:spPr/>
    </dgm:pt>
    <dgm:pt modelId="{7E7CACD6-740F-D845-91EF-4BC3ADF3A831}" type="pres">
      <dgm:prSet presAssocID="{2D622E65-BFBB-9D48-905C-C5B66958AEB9}" presName="rect1" presStyleLbl="alignAcc1" presStyleIdx="0" presStyleCnt="3"/>
      <dgm:spPr/>
      <dgm:t>
        <a:bodyPr/>
        <a:lstStyle/>
        <a:p>
          <a:endParaRPr lang="en-US"/>
        </a:p>
      </dgm:t>
    </dgm:pt>
    <dgm:pt modelId="{D7D83F40-E8CF-F849-AB07-E906DBE4BDE7}" type="pres">
      <dgm:prSet presAssocID="{07263940-EB39-6B4C-956D-40BA6068C8C9}" presName="vertSpace2" presStyleLbl="node1" presStyleIdx="0" presStyleCnt="3"/>
      <dgm:spPr/>
    </dgm:pt>
    <dgm:pt modelId="{56E01A6C-B6DE-A442-8F34-C243A2B38B59}" type="pres">
      <dgm:prSet presAssocID="{07263940-EB39-6B4C-956D-40BA6068C8C9}" presName="circle2" presStyleLbl="node1" presStyleIdx="1" presStyleCnt="3"/>
      <dgm:spPr>
        <a:solidFill>
          <a:schemeClr val="tx2"/>
        </a:solidFill>
        <a:ln>
          <a:noFill/>
        </a:ln>
      </dgm:spPr>
    </dgm:pt>
    <dgm:pt modelId="{D6B791D9-7409-2840-84D2-029A542AC27A}" type="pres">
      <dgm:prSet presAssocID="{07263940-EB39-6B4C-956D-40BA6068C8C9}" presName="rect2" presStyleLbl="alignAcc1" presStyleIdx="1" presStyleCnt="3"/>
      <dgm:spPr/>
      <dgm:t>
        <a:bodyPr/>
        <a:lstStyle/>
        <a:p>
          <a:endParaRPr lang="en-US"/>
        </a:p>
      </dgm:t>
    </dgm:pt>
    <dgm:pt modelId="{783F1D53-71A1-B541-82BA-F38EE6563F61}" type="pres">
      <dgm:prSet presAssocID="{6A919BCB-9F64-4A46-8AD6-3F9A9E95A726}" presName="vertSpace3" presStyleLbl="node1" presStyleIdx="1" presStyleCnt="3"/>
      <dgm:spPr/>
    </dgm:pt>
    <dgm:pt modelId="{504B2C65-5CCB-404D-87A5-5E4DCAD1C8AA}" type="pres">
      <dgm:prSet presAssocID="{6A919BCB-9F64-4A46-8AD6-3F9A9E95A726}" presName="circle3" presStyleLbl="node1" presStyleIdx="2" presStyleCnt="3"/>
      <dgm:spPr>
        <a:solidFill>
          <a:schemeClr val="bg2"/>
        </a:solidFill>
        <a:ln>
          <a:noFill/>
        </a:ln>
      </dgm:spPr>
    </dgm:pt>
    <dgm:pt modelId="{D7BC835E-F8B8-F34C-8FC0-E915A239D08B}" type="pres">
      <dgm:prSet presAssocID="{6A919BCB-9F64-4A46-8AD6-3F9A9E95A726}" presName="rect3" presStyleLbl="alignAcc1" presStyleIdx="2" presStyleCnt="3"/>
      <dgm:spPr/>
      <dgm:t>
        <a:bodyPr/>
        <a:lstStyle/>
        <a:p>
          <a:endParaRPr lang="en-US"/>
        </a:p>
      </dgm:t>
    </dgm:pt>
    <dgm:pt modelId="{057589A5-68F1-F640-8FC6-26E12605C8C7}" type="pres">
      <dgm:prSet presAssocID="{2D622E65-BFBB-9D48-905C-C5B66958AEB9}" presName="rect1ParTx" presStyleLbl="alignAcc1" presStyleIdx="2" presStyleCnt="3">
        <dgm:presLayoutVars>
          <dgm:chMax val="1"/>
          <dgm:bulletEnabled val="1"/>
        </dgm:presLayoutVars>
      </dgm:prSet>
      <dgm:spPr/>
      <dgm:t>
        <a:bodyPr/>
        <a:lstStyle/>
        <a:p>
          <a:endParaRPr lang="en-US"/>
        </a:p>
      </dgm:t>
    </dgm:pt>
    <dgm:pt modelId="{BB48FAC2-EA82-904D-84B1-C03419FE7134}" type="pres">
      <dgm:prSet presAssocID="{2D622E65-BFBB-9D48-905C-C5B66958AEB9}" presName="rect1ChTx" presStyleLbl="alignAcc1" presStyleIdx="2" presStyleCnt="3">
        <dgm:presLayoutVars>
          <dgm:bulletEnabled val="1"/>
        </dgm:presLayoutVars>
      </dgm:prSet>
      <dgm:spPr/>
      <dgm:t>
        <a:bodyPr/>
        <a:lstStyle/>
        <a:p>
          <a:endParaRPr lang="en-US"/>
        </a:p>
      </dgm:t>
    </dgm:pt>
    <dgm:pt modelId="{121D5730-8CFC-F743-98CA-AB990A4FB3B2}" type="pres">
      <dgm:prSet presAssocID="{07263940-EB39-6B4C-956D-40BA6068C8C9}" presName="rect2ParTx" presStyleLbl="alignAcc1" presStyleIdx="2" presStyleCnt="3">
        <dgm:presLayoutVars>
          <dgm:chMax val="1"/>
          <dgm:bulletEnabled val="1"/>
        </dgm:presLayoutVars>
      </dgm:prSet>
      <dgm:spPr/>
      <dgm:t>
        <a:bodyPr/>
        <a:lstStyle/>
        <a:p>
          <a:endParaRPr lang="en-US"/>
        </a:p>
      </dgm:t>
    </dgm:pt>
    <dgm:pt modelId="{2DA3CBEF-BF2E-D741-84AD-45E22B766A5E}" type="pres">
      <dgm:prSet presAssocID="{07263940-EB39-6B4C-956D-40BA6068C8C9}" presName="rect2ChTx" presStyleLbl="alignAcc1" presStyleIdx="2" presStyleCnt="3">
        <dgm:presLayoutVars>
          <dgm:bulletEnabled val="1"/>
        </dgm:presLayoutVars>
      </dgm:prSet>
      <dgm:spPr/>
      <dgm:t>
        <a:bodyPr/>
        <a:lstStyle/>
        <a:p>
          <a:endParaRPr lang="en-US"/>
        </a:p>
      </dgm:t>
    </dgm:pt>
    <dgm:pt modelId="{82DF0E06-01CC-F449-B708-FA919B8A77AC}" type="pres">
      <dgm:prSet presAssocID="{6A919BCB-9F64-4A46-8AD6-3F9A9E95A726}" presName="rect3ParTx" presStyleLbl="alignAcc1" presStyleIdx="2" presStyleCnt="3">
        <dgm:presLayoutVars>
          <dgm:chMax val="1"/>
          <dgm:bulletEnabled val="1"/>
        </dgm:presLayoutVars>
      </dgm:prSet>
      <dgm:spPr/>
      <dgm:t>
        <a:bodyPr/>
        <a:lstStyle/>
        <a:p>
          <a:endParaRPr lang="en-US"/>
        </a:p>
      </dgm:t>
    </dgm:pt>
    <dgm:pt modelId="{ADFA238C-5291-A945-973B-577F3F099849}" type="pres">
      <dgm:prSet presAssocID="{6A919BCB-9F64-4A46-8AD6-3F9A9E95A726}" presName="rect3ChTx" presStyleLbl="alignAcc1" presStyleIdx="2" presStyleCnt="3">
        <dgm:presLayoutVars>
          <dgm:bulletEnabled val="1"/>
        </dgm:presLayoutVars>
      </dgm:prSet>
      <dgm:spPr/>
      <dgm:t>
        <a:bodyPr/>
        <a:lstStyle/>
        <a:p>
          <a:endParaRPr lang="en-US"/>
        </a:p>
      </dgm:t>
    </dgm:pt>
  </dgm:ptLst>
  <dgm:cxnLst>
    <dgm:cxn modelId="{F688D2FD-2A02-1B41-9798-16FC3DF04DF5}" srcId="{6A919BCB-9F64-4A46-8AD6-3F9A9E95A726}" destId="{4D4C4203-C2C8-3E49-9B9E-2F204A37356C}" srcOrd="1" destOrd="0" parTransId="{B9C3D6EE-7DAE-7641-AC6A-2A23F6124B2C}" sibTransId="{33EAE7E0-7017-114F-8DEF-C7BD87F7EF51}"/>
    <dgm:cxn modelId="{91F20D85-379C-F34A-843C-1C4D7AD794AF}" type="presOf" srcId="{DB253D61-551D-C842-97B0-96D004211800}" destId="{4582E090-DF6F-DE45-8CB4-886D353726EC}" srcOrd="0" destOrd="0" presId="urn:microsoft.com/office/officeart/2005/8/layout/target3"/>
    <dgm:cxn modelId="{8CE551EF-8C5B-444C-9A0C-78E35D29BE8E}" type="presOf" srcId="{07263940-EB39-6B4C-956D-40BA6068C8C9}" destId="{D6B791D9-7409-2840-84D2-029A542AC27A}" srcOrd="0" destOrd="0" presId="urn:microsoft.com/office/officeart/2005/8/layout/target3"/>
    <dgm:cxn modelId="{FBA0080B-270E-214E-B592-232810BA5713}" type="presOf" srcId="{2D622E65-BFBB-9D48-905C-C5B66958AEB9}" destId="{7E7CACD6-740F-D845-91EF-4BC3ADF3A831}" srcOrd="0" destOrd="0" presId="urn:microsoft.com/office/officeart/2005/8/layout/target3"/>
    <dgm:cxn modelId="{D0D916C9-8773-9744-9A34-59F9181C94E8}" type="presOf" srcId="{4EA209BA-B2B3-4B4A-9E69-3F15949A5924}" destId="{2DA3CBEF-BF2E-D741-84AD-45E22B766A5E}" srcOrd="0" destOrd="1" presId="urn:microsoft.com/office/officeart/2005/8/layout/target3"/>
    <dgm:cxn modelId="{204B92D4-CD23-CF4C-A020-DE023E0DF073}" type="presOf" srcId="{7FCE0A07-8EE7-A74C-B840-E69BC1C53F29}" destId="{ADFA238C-5291-A945-973B-577F3F099849}" srcOrd="0" destOrd="0" presId="urn:microsoft.com/office/officeart/2005/8/layout/target3"/>
    <dgm:cxn modelId="{0AD74B17-DAAB-4F4B-89B0-CE00244CF375}" type="presOf" srcId="{4D4C4203-C2C8-3E49-9B9E-2F204A37356C}" destId="{ADFA238C-5291-A945-973B-577F3F099849}" srcOrd="0" destOrd="1" presId="urn:microsoft.com/office/officeart/2005/8/layout/target3"/>
    <dgm:cxn modelId="{3393A6CD-0BB9-BE40-9AF7-8120A9E1C1E9}" srcId="{07263940-EB39-6B4C-956D-40BA6068C8C9}" destId="{4EA209BA-B2B3-4B4A-9E69-3F15949A5924}" srcOrd="1" destOrd="0" parTransId="{2635DE47-7ED8-5841-90C7-E1F9406D426A}" sibTransId="{A8B8E4BA-DA95-1847-A199-F87D6368F8E1}"/>
    <dgm:cxn modelId="{E15E9AF0-9CB3-0148-A9DC-22CBA6DD260D}" type="presOf" srcId="{6A919BCB-9F64-4A46-8AD6-3F9A9E95A726}" destId="{D7BC835E-F8B8-F34C-8FC0-E915A239D08B}" srcOrd="0" destOrd="0" presId="urn:microsoft.com/office/officeart/2005/8/layout/target3"/>
    <dgm:cxn modelId="{DAD3FDAD-FC4F-DF4D-B3A2-7F42DF951AD3}" srcId="{DB253D61-551D-C842-97B0-96D004211800}" destId="{07263940-EB39-6B4C-956D-40BA6068C8C9}" srcOrd="1" destOrd="0" parTransId="{728BFD28-D531-874F-9793-80ECC5ADB19A}" sibTransId="{4424ED5F-FDF8-6441-8633-EB4638F68080}"/>
    <dgm:cxn modelId="{5FE666BF-6CE1-A54C-8408-439239B9D13E}" type="presOf" srcId="{6A919BCB-9F64-4A46-8AD6-3F9A9E95A726}" destId="{82DF0E06-01CC-F449-B708-FA919B8A77AC}" srcOrd="1" destOrd="0" presId="urn:microsoft.com/office/officeart/2005/8/layout/target3"/>
    <dgm:cxn modelId="{A951BE8A-EFF3-0B42-8ABF-7BB46FAA279D}" srcId="{2D622E65-BFBB-9D48-905C-C5B66958AEB9}" destId="{951DD86E-0159-9F48-AC22-94FD566B3BFC}" srcOrd="0" destOrd="0" parTransId="{6C73372C-B468-F746-9A35-236F0DFD668D}" sibTransId="{251E5AB4-DEF2-B842-935B-2E1E53ED3E36}"/>
    <dgm:cxn modelId="{5036E808-01EB-384A-81EB-43FED0D85117}" type="presOf" srcId="{A3EE0C6F-2A06-6841-9E6D-1F9CDB629CD9}" destId="{2DA3CBEF-BF2E-D741-84AD-45E22B766A5E}" srcOrd="0" destOrd="0" presId="urn:microsoft.com/office/officeart/2005/8/layout/target3"/>
    <dgm:cxn modelId="{989D3950-1170-7D4F-B4FD-7B65BA806F17}" type="presOf" srcId="{2D622E65-BFBB-9D48-905C-C5B66958AEB9}" destId="{057589A5-68F1-F640-8FC6-26E12605C8C7}" srcOrd="1" destOrd="0" presId="urn:microsoft.com/office/officeart/2005/8/layout/target3"/>
    <dgm:cxn modelId="{805903E1-8AF6-4948-A6A1-F2D5EEE12EBF}" srcId="{DB253D61-551D-C842-97B0-96D004211800}" destId="{6A919BCB-9F64-4A46-8AD6-3F9A9E95A726}" srcOrd="2" destOrd="0" parTransId="{60E65147-C367-A94C-B5EE-7038634CBB3E}" sibTransId="{DBF6A382-343B-E148-9E1F-372D98C1B4B0}"/>
    <dgm:cxn modelId="{1492E3E6-72DF-FE44-BDF6-5C44C1ABB98F}" type="presOf" srcId="{07263940-EB39-6B4C-956D-40BA6068C8C9}" destId="{121D5730-8CFC-F743-98CA-AB990A4FB3B2}" srcOrd="1" destOrd="0" presId="urn:microsoft.com/office/officeart/2005/8/layout/target3"/>
    <dgm:cxn modelId="{4EB93C21-6850-CD4A-BBF9-D1406823E9F2}" srcId="{2D622E65-BFBB-9D48-905C-C5B66958AEB9}" destId="{E81624A3-E9A2-F843-B362-F592E2AA18FA}" srcOrd="1" destOrd="0" parTransId="{34F8D542-AB13-374E-AF1B-DB4695944F2F}" sibTransId="{FCF5156F-2308-FC43-B892-956651C0E700}"/>
    <dgm:cxn modelId="{DFD1A669-C65D-9245-B54B-2EC4A6C09C7D}" type="presOf" srcId="{E81624A3-E9A2-F843-B362-F592E2AA18FA}" destId="{BB48FAC2-EA82-904D-84B1-C03419FE7134}" srcOrd="0" destOrd="1" presId="urn:microsoft.com/office/officeart/2005/8/layout/target3"/>
    <dgm:cxn modelId="{BCDCA9B0-34F9-F942-A81B-A301AD7B5524}" srcId="{6A919BCB-9F64-4A46-8AD6-3F9A9E95A726}" destId="{7FCE0A07-8EE7-A74C-B840-E69BC1C53F29}" srcOrd="0" destOrd="0" parTransId="{A5E673B2-7539-A24E-AC5F-E010E6967634}" sibTransId="{B37267FE-D4EE-034C-8E5F-C93DF3A17BC5}"/>
    <dgm:cxn modelId="{029A3813-1367-114F-976F-79CB0AF6DFA7}" srcId="{DB253D61-551D-C842-97B0-96D004211800}" destId="{2D622E65-BFBB-9D48-905C-C5B66958AEB9}" srcOrd="0" destOrd="0" parTransId="{93D35584-B3A0-294F-8C4B-B9709EC509B2}" sibTransId="{0112707D-31E3-6449-AE52-DCEC0B3B5681}"/>
    <dgm:cxn modelId="{BA776D12-506F-4142-B2BC-D89DC9D82965}" srcId="{07263940-EB39-6B4C-956D-40BA6068C8C9}" destId="{A3EE0C6F-2A06-6841-9E6D-1F9CDB629CD9}" srcOrd="0" destOrd="0" parTransId="{2A4F1C80-8BC5-AE4F-933F-A6EE622B8E4D}" sibTransId="{11A923DB-1B3B-F84D-8266-FCE442422E4E}"/>
    <dgm:cxn modelId="{9F04F6C6-DFA0-6C45-9772-4060B5961B93}" type="presOf" srcId="{951DD86E-0159-9F48-AC22-94FD566B3BFC}" destId="{BB48FAC2-EA82-904D-84B1-C03419FE7134}" srcOrd="0" destOrd="0" presId="urn:microsoft.com/office/officeart/2005/8/layout/target3"/>
    <dgm:cxn modelId="{3C56F572-0CB5-CF40-B368-6518CED16A62}" type="presParOf" srcId="{4582E090-DF6F-DE45-8CB4-886D353726EC}" destId="{28EF7ECC-3D63-C240-9F0F-33800AD4EF2F}" srcOrd="0" destOrd="0" presId="urn:microsoft.com/office/officeart/2005/8/layout/target3"/>
    <dgm:cxn modelId="{4EB7F31F-28BF-EE4F-A8B6-2FEB4198E290}" type="presParOf" srcId="{4582E090-DF6F-DE45-8CB4-886D353726EC}" destId="{BF714DCD-4D52-554A-9BD5-9658433800DC}" srcOrd="1" destOrd="0" presId="urn:microsoft.com/office/officeart/2005/8/layout/target3"/>
    <dgm:cxn modelId="{EA9750F4-8D7E-2647-B9B1-85620509D428}" type="presParOf" srcId="{4582E090-DF6F-DE45-8CB4-886D353726EC}" destId="{7E7CACD6-740F-D845-91EF-4BC3ADF3A831}" srcOrd="2" destOrd="0" presId="urn:microsoft.com/office/officeart/2005/8/layout/target3"/>
    <dgm:cxn modelId="{91ABE419-C022-2946-AE3D-3967A3B6E0D7}" type="presParOf" srcId="{4582E090-DF6F-DE45-8CB4-886D353726EC}" destId="{D7D83F40-E8CF-F849-AB07-E906DBE4BDE7}" srcOrd="3" destOrd="0" presId="urn:microsoft.com/office/officeart/2005/8/layout/target3"/>
    <dgm:cxn modelId="{7DEFA244-FB4D-A349-8302-A969331CFB50}" type="presParOf" srcId="{4582E090-DF6F-DE45-8CB4-886D353726EC}" destId="{56E01A6C-B6DE-A442-8F34-C243A2B38B59}" srcOrd="4" destOrd="0" presId="urn:microsoft.com/office/officeart/2005/8/layout/target3"/>
    <dgm:cxn modelId="{69DB1AF3-82B6-124B-A0BD-D18E7C07E0AA}" type="presParOf" srcId="{4582E090-DF6F-DE45-8CB4-886D353726EC}" destId="{D6B791D9-7409-2840-84D2-029A542AC27A}" srcOrd="5" destOrd="0" presId="urn:microsoft.com/office/officeart/2005/8/layout/target3"/>
    <dgm:cxn modelId="{F21CD111-5F75-4E4B-866D-A35CFAF99A9F}" type="presParOf" srcId="{4582E090-DF6F-DE45-8CB4-886D353726EC}" destId="{783F1D53-71A1-B541-82BA-F38EE6563F61}" srcOrd="6" destOrd="0" presId="urn:microsoft.com/office/officeart/2005/8/layout/target3"/>
    <dgm:cxn modelId="{79096343-93A9-6D42-AE34-7CD8F4E7DA9F}" type="presParOf" srcId="{4582E090-DF6F-DE45-8CB4-886D353726EC}" destId="{504B2C65-5CCB-404D-87A5-5E4DCAD1C8AA}" srcOrd="7" destOrd="0" presId="urn:microsoft.com/office/officeart/2005/8/layout/target3"/>
    <dgm:cxn modelId="{94BEF979-B0E3-FA44-9F54-0C0D58CB802D}" type="presParOf" srcId="{4582E090-DF6F-DE45-8CB4-886D353726EC}" destId="{D7BC835E-F8B8-F34C-8FC0-E915A239D08B}" srcOrd="8" destOrd="0" presId="urn:microsoft.com/office/officeart/2005/8/layout/target3"/>
    <dgm:cxn modelId="{4AAB6120-CCD1-BA4E-8D5A-4BE2142BE045}" type="presParOf" srcId="{4582E090-DF6F-DE45-8CB4-886D353726EC}" destId="{057589A5-68F1-F640-8FC6-26E12605C8C7}" srcOrd="9" destOrd="0" presId="urn:microsoft.com/office/officeart/2005/8/layout/target3"/>
    <dgm:cxn modelId="{40E94DE1-2A37-6948-B8AF-8575AA19F031}" type="presParOf" srcId="{4582E090-DF6F-DE45-8CB4-886D353726EC}" destId="{BB48FAC2-EA82-904D-84B1-C03419FE7134}" srcOrd="10" destOrd="0" presId="urn:microsoft.com/office/officeart/2005/8/layout/target3"/>
    <dgm:cxn modelId="{EF8EE2DF-B167-ED4E-B98D-EDC63DC20A16}" type="presParOf" srcId="{4582E090-DF6F-DE45-8CB4-886D353726EC}" destId="{121D5730-8CFC-F743-98CA-AB990A4FB3B2}" srcOrd="11" destOrd="0" presId="urn:microsoft.com/office/officeart/2005/8/layout/target3"/>
    <dgm:cxn modelId="{BC408F14-64B5-3443-B6FE-7F7240E8BE90}" type="presParOf" srcId="{4582E090-DF6F-DE45-8CB4-886D353726EC}" destId="{2DA3CBEF-BF2E-D741-84AD-45E22B766A5E}" srcOrd="12" destOrd="0" presId="urn:microsoft.com/office/officeart/2005/8/layout/target3"/>
    <dgm:cxn modelId="{25E099C6-6564-324F-9862-ED09BD6DE522}" type="presParOf" srcId="{4582E090-DF6F-DE45-8CB4-886D353726EC}" destId="{82DF0E06-01CC-F449-B708-FA919B8A77AC}" srcOrd="13" destOrd="0" presId="urn:microsoft.com/office/officeart/2005/8/layout/target3"/>
    <dgm:cxn modelId="{02C26BDB-8E13-0847-991B-F3F46F56E236}" type="presParOf" srcId="{4582E090-DF6F-DE45-8CB4-886D353726EC}" destId="{ADFA238C-5291-A945-973B-577F3F099849}" srcOrd="14"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CD694F-B04B-4C9A-ADC2-529B2989FA56}"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53166F0B-D07A-475B-859B-4D819F7F2A50}">
      <dgm:prSet phldrT="[Text]" custT="1"/>
      <dgm:spPr>
        <a:solidFill>
          <a:srgbClr val="00497B"/>
        </a:solidFill>
        <a:ln>
          <a:noFill/>
        </a:ln>
      </dgm:spPr>
      <dgm:t>
        <a:bodyPr/>
        <a:lstStyle/>
        <a:p>
          <a:r>
            <a:rPr lang="en-US" sz="3600" b="1" dirty="0"/>
            <a:t>BUSINESSES</a:t>
          </a:r>
        </a:p>
      </dgm:t>
    </dgm:pt>
    <dgm:pt modelId="{DFC3373C-9413-4D00-B89A-8499F4D7A24D}" type="parTrans" cxnId="{C648F5AA-33E1-4598-96A1-24F7DDAA1F3C}">
      <dgm:prSet/>
      <dgm:spPr/>
      <dgm:t>
        <a:bodyPr/>
        <a:lstStyle/>
        <a:p>
          <a:endParaRPr lang="en-US"/>
        </a:p>
      </dgm:t>
    </dgm:pt>
    <dgm:pt modelId="{067DFE9E-3545-49B3-B45B-39F1D86D24E4}" type="sibTrans" cxnId="{C648F5AA-33E1-4598-96A1-24F7DDAA1F3C}">
      <dgm:prSet/>
      <dgm:spPr/>
      <dgm:t>
        <a:bodyPr/>
        <a:lstStyle/>
        <a:p>
          <a:endParaRPr lang="en-US"/>
        </a:p>
      </dgm:t>
    </dgm:pt>
    <dgm:pt modelId="{5D9D4223-1A38-49D1-AE29-3F7302E6C08E}">
      <dgm:prSet phldrT="[Text]" custT="1"/>
      <dgm:spPr>
        <a:solidFill>
          <a:schemeClr val="bg1">
            <a:lumMod val="85000"/>
            <a:alpha val="90000"/>
          </a:schemeClr>
        </a:solidFill>
      </dgm:spPr>
      <dgm:t>
        <a:bodyPr/>
        <a:lstStyle/>
        <a:p>
          <a:r>
            <a:rPr lang="en-US" sz="2400" dirty="0">
              <a:solidFill>
                <a:srgbClr val="00497B"/>
              </a:solidFill>
            </a:rPr>
            <a:t>Must adjust hiring practices to ever-changing market pressures in order to stay competitive </a:t>
          </a:r>
          <a:br>
            <a:rPr lang="en-US" sz="2400" dirty="0">
              <a:solidFill>
                <a:srgbClr val="00497B"/>
              </a:solidFill>
            </a:rPr>
          </a:br>
          <a:endParaRPr lang="en-US" sz="2400" dirty="0">
            <a:solidFill>
              <a:srgbClr val="00497B"/>
            </a:solidFill>
          </a:endParaRPr>
        </a:p>
      </dgm:t>
    </dgm:pt>
    <dgm:pt modelId="{298B7FAB-3C5F-437F-91FE-2282F1CC101B}" type="parTrans" cxnId="{650A9CAE-69A5-40AB-A8E0-CC7743A29EB3}">
      <dgm:prSet/>
      <dgm:spPr/>
      <dgm:t>
        <a:bodyPr/>
        <a:lstStyle/>
        <a:p>
          <a:endParaRPr lang="en-US"/>
        </a:p>
      </dgm:t>
    </dgm:pt>
    <dgm:pt modelId="{1D80183E-764D-4E69-958F-1533B6731A10}" type="sibTrans" cxnId="{650A9CAE-69A5-40AB-A8E0-CC7743A29EB3}">
      <dgm:prSet/>
      <dgm:spPr/>
      <dgm:t>
        <a:bodyPr/>
        <a:lstStyle/>
        <a:p>
          <a:endParaRPr lang="en-US"/>
        </a:p>
      </dgm:t>
    </dgm:pt>
    <dgm:pt modelId="{67E45B06-9C6E-432B-ABC3-D0F39EA07CEA}">
      <dgm:prSet phldrT="[Text]" custT="1"/>
      <dgm:spPr>
        <a:solidFill>
          <a:schemeClr val="bg1">
            <a:lumMod val="85000"/>
            <a:alpha val="90000"/>
          </a:schemeClr>
        </a:solidFill>
      </dgm:spPr>
      <dgm:t>
        <a:bodyPr/>
        <a:lstStyle/>
        <a:p>
          <a:r>
            <a:rPr lang="en-US" sz="2400" dirty="0">
              <a:solidFill>
                <a:srgbClr val="00497B"/>
              </a:solidFill>
            </a:rPr>
            <a:t>Struggle to attract and retain talent</a:t>
          </a:r>
        </a:p>
      </dgm:t>
    </dgm:pt>
    <dgm:pt modelId="{599D15BD-7DE1-47C3-A4F9-930B9986040F}" type="parTrans" cxnId="{137257E0-29CF-4E56-B8B8-74F877E6D2C9}">
      <dgm:prSet/>
      <dgm:spPr/>
      <dgm:t>
        <a:bodyPr/>
        <a:lstStyle/>
        <a:p>
          <a:endParaRPr lang="en-US"/>
        </a:p>
      </dgm:t>
    </dgm:pt>
    <dgm:pt modelId="{223E7842-8E3A-41B8-92C6-97B5840021DD}" type="sibTrans" cxnId="{137257E0-29CF-4E56-B8B8-74F877E6D2C9}">
      <dgm:prSet/>
      <dgm:spPr/>
      <dgm:t>
        <a:bodyPr/>
        <a:lstStyle/>
        <a:p>
          <a:endParaRPr lang="en-US"/>
        </a:p>
      </dgm:t>
    </dgm:pt>
    <dgm:pt modelId="{2FC00C6C-7120-4710-A84A-32632D13ED8E}">
      <dgm:prSet phldrT="[Text]" custT="1"/>
      <dgm:spPr>
        <a:solidFill>
          <a:schemeClr val="bg2"/>
        </a:solidFill>
        <a:ln>
          <a:noFill/>
        </a:ln>
      </dgm:spPr>
      <dgm:t>
        <a:bodyPr/>
        <a:lstStyle/>
        <a:p>
          <a:r>
            <a:rPr lang="en-US" sz="3600" b="1" dirty="0"/>
            <a:t>WORKERS</a:t>
          </a:r>
        </a:p>
      </dgm:t>
    </dgm:pt>
    <dgm:pt modelId="{9D10495F-3F5A-4126-9ADF-CDB426BC7A51}" type="parTrans" cxnId="{AF991B2A-49CB-4726-AE4F-9294CB15FF77}">
      <dgm:prSet/>
      <dgm:spPr/>
      <dgm:t>
        <a:bodyPr/>
        <a:lstStyle/>
        <a:p>
          <a:endParaRPr lang="en-US"/>
        </a:p>
      </dgm:t>
    </dgm:pt>
    <dgm:pt modelId="{188EA2E9-7FFC-495E-8E18-4295085C06B8}" type="sibTrans" cxnId="{AF991B2A-49CB-4726-AE4F-9294CB15FF77}">
      <dgm:prSet/>
      <dgm:spPr/>
      <dgm:t>
        <a:bodyPr/>
        <a:lstStyle/>
        <a:p>
          <a:endParaRPr lang="en-US"/>
        </a:p>
      </dgm:t>
    </dgm:pt>
    <dgm:pt modelId="{4518DFD6-5833-48BE-B621-7CB189214CFC}">
      <dgm:prSet phldrT="[Text]" custT="1"/>
      <dgm:spPr>
        <a:solidFill>
          <a:schemeClr val="bg1">
            <a:lumMod val="85000"/>
            <a:alpha val="90000"/>
          </a:schemeClr>
        </a:solidFill>
        <a:ln>
          <a:noFill/>
        </a:ln>
      </dgm:spPr>
      <dgm:t>
        <a:bodyPr/>
        <a:lstStyle/>
        <a:p>
          <a:r>
            <a:rPr lang="en-US" sz="2400" dirty="0">
              <a:solidFill>
                <a:srgbClr val="00497B"/>
              </a:solidFill>
            </a:rPr>
            <a:t>Face high levels of uncertainty and insecurity</a:t>
          </a:r>
          <a:br>
            <a:rPr lang="en-US" sz="2400" dirty="0">
              <a:solidFill>
                <a:srgbClr val="00497B"/>
              </a:solidFill>
            </a:rPr>
          </a:br>
          <a:endParaRPr lang="en-US" sz="2400" dirty="0">
            <a:solidFill>
              <a:srgbClr val="00497B"/>
            </a:solidFill>
          </a:endParaRPr>
        </a:p>
      </dgm:t>
    </dgm:pt>
    <dgm:pt modelId="{D55B7CC5-B221-4FB6-9C86-EE572461A859}" type="parTrans" cxnId="{793EA498-799F-4E1A-B840-4B4DD5BC4BBC}">
      <dgm:prSet/>
      <dgm:spPr/>
      <dgm:t>
        <a:bodyPr/>
        <a:lstStyle/>
        <a:p>
          <a:endParaRPr lang="en-US"/>
        </a:p>
      </dgm:t>
    </dgm:pt>
    <dgm:pt modelId="{2969FA64-7241-41D6-9689-F4FE9FF522E8}" type="sibTrans" cxnId="{793EA498-799F-4E1A-B840-4B4DD5BC4BBC}">
      <dgm:prSet/>
      <dgm:spPr/>
      <dgm:t>
        <a:bodyPr/>
        <a:lstStyle/>
        <a:p>
          <a:endParaRPr lang="en-US"/>
        </a:p>
      </dgm:t>
    </dgm:pt>
    <dgm:pt modelId="{34DC8C8E-E183-4CA9-8DDB-2BCD73AB2AB0}">
      <dgm:prSet phldrT="[Text]" custT="1"/>
      <dgm:spPr>
        <a:solidFill>
          <a:schemeClr val="bg1">
            <a:lumMod val="85000"/>
            <a:alpha val="90000"/>
          </a:schemeClr>
        </a:solidFill>
        <a:ln>
          <a:noFill/>
        </a:ln>
      </dgm:spPr>
      <dgm:t>
        <a:bodyPr/>
        <a:lstStyle/>
        <a:p>
          <a:r>
            <a:rPr lang="en-US" sz="2400" dirty="0">
              <a:solidFill>
                <a:srgbClr val="00497B"/>
              </a:solidFill>
            </a:rPr>
            <a:t>Expect flexibility and mobility</a:t>
          </a:r>
        </a:p>
      </dgm:t>
    </dgm:pt>
    <dgm:pt modelId="{0CA04D95-A1ED-455F-8FBA-BFB251760581}" type="parTrans" cxnId="{8CD74081-6F33-446F-B036-E8AF6DD01D27}">
      <dgm:prSet/>
      <dgm:spPr/>
      <dgm:t>
        <a:bodyPr/>
        <a:lstStyle/>
        <a:p>
          <a:endParaRPr lang="en-US"/>
        </a:p>
      </dgm:t>
    </dgm:pt>
    <dgm:pt modelId="{E49DA756-D230-4BEA-8134-E74D96ECD987}" type="sibTrans" cxnId="{8CD74081-6F33-446F-B036-E8AF6DD01D27}">
      <dgm:prSet/>
      <dgm:spPr/>
      <dgm:t>
        <a:bodyPr/>
        <a:lstStyle/>
        <a:p>
          <a:endParaRPr lang="en-US"/>
        </a:p>
      </dgm:t>
    </dgm:pt>
    <dgm:pt modelId="{968B4CF2-8B0E-4D2F-8D1A-D872ABA7764B}">
      <dgm:prSet phldrT="[Text]" custT="1"/>
      <dgm:spPr>
        <a:solidFill>
          <a:schemeClr val="bg1">
            <a:lumMod val="85000"/>
            <a:alpha val="90000"/>
          </a:schemeClr>
        </a:solidFill>
        <a:ln>
          <a:noFill/>
        </a:ln>
      </dgm:spPr>
      <dgm:t>
        <a:bodyPr/>
        <a:lstStyle/>
        <a:p>
          <a:endParaRPr lang="en-US" sz="2400" dirty="0">
            <a:solidFill>
              <a:srgbClr val="00497B"/>
            </a:solidFill>
          </a:endParaRPr>
        </a:p>
      </dgm:t>
    </dgm:pt>
    <dgm:pt modelId="{733DDF26-CFA0-42E2-BE73-9DEF8AA8F6CB}" type="parTrans" cxnId="{F7CC6856-E775-4227-8E94-1F635CB4241F}">
      <dgm:prSet/>
      <dgm:spPr/>
      <dgm:t>
        <a:bodyPr/>
        <a:lstStyle/>
        <a:p>
          <a:endParaRPr lang="en-US"/>
        </a:p>
      </dgm:t>
    </dgm:pt>
    <dgm:pt modelId="{09FB62B3-A6FD-4D1C-9ED6-081A2A619CC5}" type="sibTrans" cxnId="{F7CC6856-E775-4227-8E94-1F635CB4241F}">
      <dgm:prSet/>
      <dgm:spPr/>
      <dgm:t>
        <a:bodyPr/>
        <a:lstStyle/>
        <a:p>
          <a:endParaRPr lang="en-US"/>
        </a:p>
      </dgm:t>
    </dgm:pt>
    <dgm:pt modelId="{BA93AFDB-E657-402E-AD47-5722245083D0}" type="pres">
      <dgm:prSet presAssocID="{11CD694F-B04B-4C9A-ADC2-529B2989FA56}" presName="Name0" presStyleCnt="0">
        <dgm:presLayoutVars>
          <dgm:dir/>
          <dgm:animLvl val="lvl"/>
          <dgm:resizeHandles val="exact"/>
        </dgm:presLayoutVars>
      </dgm:prSet>
      <dgm:spPr/>
      <dgm:t>
        <a:bodyPr/>
        <a:lstStyle/>
        <a:p>
          <a:endParaRPr lang="en-US"/>
        </a:p>
      </dgm:t>
    </dgm:pt>
    <dgm:pt modelId="{27D19CA2-07E1-409A-A3A7-293F8F97F174}" type="pres">
      <dgm:prSet presAssocID="{53166F0B-D07A-475B-859B-4D819F7F2A50}" presName="composite" presStyleCnt="0"/>
      <dgm:spPr/>
    </dgm:pt>
    <dgm:pt modelId="{D9C248DA-C2AA-4295-8867-9D056952AD4A}" type="pres">
      <dgm:prSet presAssocID="{53166F0B-D07A-475B-859B-4D819F7F2A50}" presName="parTx" presStyleLbl="alignNode1" presStyleIdx="0" presStyleCnt="2">
        <dgm:presLayoutVars>
          <dgm:chMax val="0"/>
          <dgm:chPref val="0"/>
          <dgm:bulletEnabled val="1"/>
        </dgm:presLayoutVars>
      </dgm:prSet>
      <dgm:spPr/>
      <dgm:t>
        <a:bodyPr/>
        <a:lstStyle/>
        <a:p>
          <a:endParaRPr lang="en-US"/>
        </a:p>
      </dgm:t>
    </dgm:pt>
    <dgm:pt modelId="{D3116A8E-9EB1-4668-9006-9C3C01A29733}" type="pres">
      <dgm:prSet presAssocID="{53166F0B-D07A-475B-859B-4D819F7F2A50}" presName="desTx" presStyleLbl="alignAccFollowNode1" presStyleIdx="0" presStyleCnt="2">
        <dgm:presLayoutVars>
          <dgm:bulletEnabled val="1"/>
        </dgm:presLayoutVars>
      </dgm:prSet>
      <dgm:spPr/>
      <dgm:t>
        <a:bodyPr/>
        <a:lstStyle/>
        <a:p>
          <a:endParaRPr lang="en-US"/>
        </a:p>
      </dgm:t>
    </dgm:pt>
    <dgm:pt modelId="{7DA1E521-0619-4D80-A939-D7D4B2AED840}" type="pres">
      <dgm:prSet presAssocID="{067DFE9E-3545-49B3-B45B-39F1D86D24E4}" presName="space" presStyleCnt="0"/>
      <dgm:spPr/>
    </dgm:pt>
    <dgm:pt modelId="{3E0FD52B-5EE9-4D1B-992F-CECED5308772}" type="pres">
      <dgm:prSet presAssocID="{2FC00C6C-7120-4710-A84A-32632D13ED8E}" presName="composite" presStyleCnt="0"/>
      <dgm:spPr/>
    </dgm:pt>
    <dgm:pt modelId="{EA2C5D0A-E3F3-4F02-B2B1-6A64CA8B6B2C}" type="pres">
      <dgm:prSet presAssocID="{2FC00C6C-7120-4710-A84A-32632D13ED8E}" presName="parTx" presStyleLbl="alignNode1" presStyleIdx="1" presStyleCnt="2">
        <dgm:presLayoutVars>
          <dgm:chMax val="0"/>
          <dgm:chPref val="0"/>
          <dgm:bulletEnabled val="1"/>
        </dgm:presLayoutVars>
      </dgm:prSet>
      <dgm:spPr/>
      <dgm:t>
        <a:bodyPr/>
        <a:lstStyle/>
        <a:p>
          <a:endParaRPr lang="en-US"/>
        </a:p>
      </dgm:t>
    </dgm:pt>
    <dgm:pt modelId="{420CC0DD-EA4D-4F3E-820D-516538D9C1F5}" type="pres">
      <dgm:prSet presAssocID="{2FC00C6C-7120-4710-A84A-32632D13ED8E}" presName="desTx" presStyleLbl="alignAccFollowNode1" presStyleIdx="1" presStyleCnt="2">
        <dgm:presLayoutVars>
          <dgm:bulletEnabled val="1"/>
        </dgm:presLayoutVars>
      </dgm:prSet>
      <dgm:spPr/>
      <dgm:t>
        <a:bodyPr/>
        <a:lstStyle/>
        <a:p>
          <a:endParaRPr lang="en-US"/>
        </a:p>
      </dgm:t>
    </dgm:pt>
  </dgm:ptLst>
  <dgm:cxnLst>
    <dgm:cxn modelId="{793EA498-799F-4E1A-B840-4B4DD5BC4BBC}" srcId="{2FC00C6C-7120-4710-A84A-32632D13ED8E}" destId="{4518DFD6-5833-48BE-B621-7CB189214CFC}" srcOrd="1" destOrd="0" parTransId="{D55B7CC5-B221-4FB6-9C86-EE572461A859}" sibTransId="{2969FA64-7241-41D6-9689-F4FE9FF522E8}"/>
    <dgm:cxn modelId="{F7CC6856-E775-4227-8E94-1F635CB4241F}" srcId="{2FC00C6C-7120-4710-A84A-32632D13ED8E}" destId="{968B4CF2-8B0E-4D2F-8D1A-D872ABA7764B}" srcOrd="0" destOrd="0" parTransId="{733DDF26-CFA0-42E2-BE73-9DEF8AA8F6CB}" sibTransId="{09FB62B3-A6FD-4D1C-9ED6-081A2A619CC5}"/>
    <dgm:cxn modelId="{1DBE03AF-614C-49D4-A656-B566FAA3C64F}" type="presOf" srcId="{34DC8C8E-E183-4CA9-8DDB-2BCD73AB2AB0}" destId="{420CC0DD-EA4D-4F3E-820D-516538D9C1F5}" srcOrd="0" destOrd="2" presId="urn:microsoft.com/office/officeart/2005/8/layout/hList1"/>
    <dgm:cxn modelId="{137257E0-29CF-4E56-B8B8-74F877E6D2C9}" srcId="{53166F0B-D07A-475B-859B-4D819F7F2A50}" destId="{67E45B06-9C6E-432B-ABC3-D0F39EA07CEA}" srcOrd="1" destOrd="0" parTransId="{599D15BD-7DE1-47C3-A4F9-930B9986040F}" sibTransId="{223E7842-8E3A-41B8-92C6-97B5840021DD}"/>
    <dgm:cxn modelId="{93538431-7B31-4B3C-A463-BC309DA616AA}" type="presOf" srcId="{4518DFD6-5833-48BE-B621-7CB189214CFC}" destId="{420CC0DD-EA4D-4F3E-820D-516538D9C1F5}" srcOrd="0" destOrd="1" presId="urn:microsoft.com/office/officeart/2005/8/layout/hList1"/>
    <dgm:cxn modelId="{AF991B2A-49CB-4726-AE4F-9294CB15FF77}" srcId="{11CD694F-B04B-4C9A-ADC2-529B2989FA56}" destId="{2FC00C6C-7120-4710-A84A-32632D13ED8E}" srcOrd="1" destOrd="0" parTransId="{9D10495F-3F5A-4126-9ADF-CDB426BC7A51}" sibTransId="{188EA2E9-7FFC-495E-8E18-4295085C06B8}"/>
    <dgm:cxn modelId="{0CAF6686-55D3-4755-A551-95B4F5BB04FB}" type="presOf" srcId="{968B4CF2-8B0E-4D2F-8D1A-D872ABA7764B}" destId="{420CC0DD-EA4D-4F3E-820D-516538D9C1F5}" srcOrd="0" destOrd="0" presId="urn:microsoft.com/office/officeart/2005/8/layout/hList1"/>
    <dgm:cxn modelId="{C648F5AA-33E1-4598-96A1-24F7DDAA1F3C}" srcId="{11CD694F-B04B-4C9A-ADC2-529B2989FA56}" destId="{53166F0B-D07A-475B-859B-4D819F7F2A50}" srcOrd="0" destOrd="0" parTransId="{DFC3373C-9413-4D00-B89A-8499F4D7A24D}" sibTransId="{067DFE9E-3545-49B3-B45B-39F1D86D24E4}"/>
    <dgm:cxn modelId="{2A43ED03-F956-48AB-82F0-75F6E642E97E}" type="presOf" srcId="{53166F0B-D07A-475B-859B-4D819F7F2A50}" destId="{D9C248DA-C2AA-4295-8867-9D056952AD4A}" srcOrd="0" destOrd="0" presId="urn:microsoft.com/office/officeart/2005/8/layout/hList1"/>
    <dgm:cxn modelId="{F9B7F663-CEDF-4E23-B7A4-9C1AD9B9CE37}" type="presOf" srcId="{2FC00C6C-7120-4710-A84A-32632D13ED8E}" destId="{EA2C5D0A-E3F3-4F02-B2B1-6A64CA8B6B2C}" srcOrd="0" destOrd="0" presId="urn:microsoft.com/office/officeart/2005/8/layout/hList1"/>
    <dgm:cxn modelId="{922C8B05-CFDB-4AED-A751-A3D3C5CEDBFD}" type="presOf" srcId="{5D9D4223-1A38-49D1-AE29-3F7302E6C08E}" destId="{D3116A8E-9EB1-4668-9006-9C3C01A29733}" srcOrd="0" destOrd="0" presId="urn:microsoft.com/office/officeart/2005/8/layout/hList1"/>
    <dgm:cxn modelId="{EB4AA288-F390-44CD-B28E-33D9599F3022}" type="presOf" srcId="{11CD694F-B04B-4C9A-ADC2-529B2989FA56}" destId="{BA93AFDB-E657-402E-AD47-5722245083D0}" srcOrd="0" destOrd="0" presId="urn:microsoft.com/office/officeart/2005/8/layout/hList1"/>
    <dgm:cxn modelId="{650A9CAE-69A5-40AB-A8E0-CC7743A29EB3}" srcId="{53166F0B-D07A-475B-859B-4D819F7F2A50}" destId="{5D9D4223-1A38-49D1-AE29-3F7302E6C08E}" srcOrd="0" destOrd="0" parTransId="{298B7FAB-3C5F-437F-91FE-2282F1CC101B}" sibTransId="{1D80183E-764D-4E69-958F-1533B6731A10}"/>
    <dgm:cxn modelId="{18157277-6ADE-466A-AC1C-7C6F99EBBA64}" type="presOf" srcId="{67E45B06-9C6E-432B-ABC3-D0F39EA07CEA}" destId="{D3116A8E-9EB1-4668-9006-9C3C01A29733}" srcOrd="0" destOrd="1" presId="urn:microsoft.com/office/officeart/2005/8/layout/hList1"/>
    <dgm:cxn modelId="{8CD74081-6F33-446F-B036-E8AF6DD01D27}" srcId="{2FC00C6C-7120-4710-A84A-32632D13ED8E}" destId="{34DC8C8E-E183-4CA9-8DDB-2BCD73AB2AB0}" srcOrd="2" destOrd="0" parTransId="{0CA04D95-A1ED-455F-8FBA-BFB251760581}" sibTransId="{E49DA756-D230-4BEA-8134-E74D96ECD987}"/>
    <dgm:cxn modelId="{BA513393-C1F9-4EAF-9B25-A9FD5573B9C0}" type="presParOf" srcId="{BA93AFDB-E657-402E-AD47-5722245083D0}" destId="{27D19CA2-07E1-409A-A3A7-293F8F97F174}" srcOrd="0" destOrd="0" presId="urn:microsoft.com/office/officeart/2005/8/layout/hList1"/>
    <dgm:cxn modelId="{B371E39C-93E8-4CC1-B8BD-964ADCF5C543}" type="presParOf" srcId="{27D19CA2-07E1-409A-A3A7-293F8F97F174}" destId="{D9C248DA-C2AA-4295-8867-9D056952AD4A}" srcOrd="0" destOrd="0" presId="urn:microsoft.com/office/officeart/2005/8/layout/hList1"/>
    <dgm:cxn modelId="{DE148F9C-F776-4AAF-B91B-C3E405F13A58}" type="presParOf" srcId="{27D19CA2-07E1-409A-A3A7-293F8F97F174}" destId="{D3116A8E-9EB1-4668-9006-9C3C01A29733}" srcOrd="1" destOrd="0" presId="urn:microsoft.com/office/officeart/2005/8/layout/hList1"/>
    <dgm:cxn modelId="{E420CF00-C7BD-4B77-B8F8-04B24E4D246B}" type="presParOf" srcId="{BA93AFDB-E657-402E-AD47-5722245083D0}" destId="{7DA1E521-0619-4D80-A939-D7D4B2AED840}" srcOrd="1" destOrd="0" presId="urn:microsoft.com/office/officeart/2005/8/layout/hList1"/>
    <dgm:cxn modelId="{75ECA203-17CD-4115-85D4-7AA986C37416}" type="presParOf" srcId="{BA93AFDB-E657-402E-AD47-5722245083D0}" destId="{3E0FD52B-5EE9-4D1B-992F-CECED5308772}" srcOrd="2" destOrd="0" presId="urn:microsoft.com/office/officeart/2005/8/layout/hList1"/>
    <dgm:cxn modelId="{2807DED4-038F-4CC7-91A2-7EFCD27D299B}" type="presParOf" srcId="{3E0FD52B-5EE9-4D1B-992F-CECED5308772}" destId="{EA2C5D0A-E3F3-4F02-B2B1-6A64CA8B6B2C}" srcOrd="0" destOrd="0" presId="urn:microsoft.com/office/officeart/2005/8/layout/hList1"/>
    <dgm:cxn modelId="{0E4677E2-FAE2-47E1-A47C-F3B12325CDB3}" type="presParOf" srcId="{3E0FD52B-5EE9-4D1B-992F-CECED5308772}" destId="{420CC0DD-EA4D-4F3E-820D-516538D9C1F5}" srcOrd="1" destOrd="0" presId="urn:microsoft.com/office/officeart/2005/8/layout/h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248DA-C2AA-4295-8867-9D056952AD4A}">
      <dsp:nvSpPr>
        <dsp:cNvPr id="0" name=""/>
        <dsp:cNvSpPr/>
      </dsp:nvSpPr>
      <dsp:spPr>
        <a:xfrm>
          <a:off x="52" y="16470"/>
          <a:ext cx="5031359" cy="979200"/>
        </a:xfrm>
        <a:prstGeom prst="rect">
          <a:avLst/>
        </a:prstGeom>
        <a:solidFill>
          <a:srgbClr val="00497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a:t>BUSINESSES</a:t>
          </a:r>
        </a:p>
      </dsp:txBody>
      <dsp:txXfrm>
        <a:off x="52" y="16470"/>
        <a:ext cx="5031359" cy="979200"/>
      </dsp:txXfrm>
    </dsp:sp>
    <dsp:sp modelId="{D3116A8E-9EB1-4668-9006-9C3C01A29733}">
      <dsp:nvSpPr>
        <dsp:cNvPr id="0" name=""/>
        <dsp:cNvSpPr/>
      </dsp:nvSpPr>
      <dsp:spPr>
        <a:xfrm>
          <a:off x="52" y="995670"/>
          <a:ext cx="5031359" cy="2939895"/>
        </a:xfrm>
        <a:prstGeom prst="rect">
          <a:avLst/>
        </a:prstGeom>
        <a:solidFill>
          <a:schemeClr val="bg1">
            <a:lumMod val="85000"/>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497B"/>
              </a:solidFill>
            </a:rPr>
            <a:t>Need new ways to invest in workers that match the realities of today’s economy</a:t>
          </a:r>
          <a:br>
            <a:rPr lang="en-US" sz="2400" kern="1200" dirty="0">
              <a:solidFill>
                <a:srgbClr val="00497B"/>
              </a:solidFill>
            </a:rPr>
          </a:br>
          <a:endParaRPr lang="en-US" sz="2400" kern="1200" dirty="0">
            <a:solidFill>
              <a:srgbClr val="00497B"/>
            </a:solidFill>
          </a:endParaRPr>
        </a:p>
        <a:p>
          <a:pPr marL="228600" lvl="1" indent="-228600" algn="l" defTabSz="1066800">
            <a:lnSpc>
              <a:spcPct val="90000"/>
            </a:lnSpc>
            <a:spcBef>
              <a:spcPct val="0"/>
            </a:spcBef>
            <a:spcAft>
              <a:spcPct val="15000"/>
            </a:spcAft>
            <a:buChar char="••"/>
          </a:pPr>
          <a:r>
            <a:rPr lang="en-US" sz="2400" kern="1200" dirty="0">
              <a:solidFill>
                <a:srgbClr val="00497B"/>
              </a:solidFill>
            </a:rPr>
            <a:t>Are left with a fractured, complex, and expensive landscape of options</a:t>
          </a:r>
        </a:p>
      </dsp:txBody>
      <dsp:txXfrm>
        <a:off x="52" y="995670"/>
        <a:ext cx="5031359" cy="2939895"/>
      </dsp:txXfrm>
    </dsp:sp>
    <dsp:sp modelId="{EA2C5D0A-E3F3-4F02-B2B1-6A64CA8B6B2C}">
      <dsp:nvSpPr>
        <dsp:cNvPr id="0" name=""/>
        <dsp:cNvSpPr/>
      </dsp:nvSpPr>
      <dsp:spPr>
        <a:xfrm>
          <a:off x="5735802" y="16470"/>
          <a:ext cx="5031359" cy="979200"/>
        </a:xfrm>
        <a:prstGeom prst="rect">
          <a:avLst/>
        </a:prstGeom>
        <a:solidFill>
          <a:schemeClr val="bg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a:t>WORKERS</a:t>
          </a:r>
        </a:p>
      </dsp:txBody>
      <dsp:txXfrm>
        <a:off x="5735802" y="16470"/>
        <a:ext cx="5031359" cy="979200"/>
      </dsp:txXfrm>
    </dsp:sp>
    <dsp:sp modelId="{420CC0DD-EA4D-4F3E-820D-516538D9C1F5}">
      <dsp:nvSpPr>
        <dsp:cNvPr id="0" name=""/>
        <dsp:cNvSpPr/>
      </dsp:nvSpPr>
      <dsp:spPr>
        <a:xfrm>
          <a:off x="5735802" y="995670"/>
          <a:ext cx="5031359" cy="2939895"/>
        </a:xfrm>
        <a:prstGeom prst="rect">
          <a:avLst/>
        </a:prstGeom>
        <a:solidFill>
          <a:schemeClr val="bg1">
            <a:lumMod val="8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497B"/>
              </a:solidFill>
            </a:rPr>
            <a:t>Have increased financial insecurity </a:t>
          </a:r>
          <a:br>
            <a:rPr lang="en-US" sz="2400" kern="1200" dirty="0">
              <a:solidFill>
                <a:srgbClr val="00497B"/>
              </a:solidFill>
            </a:rPr>
          </a:br>
          <a:endParaRPr lang="en-US" sz="2400" kern="1200" dirty="0">
            <a:solidFill>
              <a:srgbClr val="00497B"/>
            </a:solidFill>
          </a:endParaRPr>
        </a:p>
        <a:p>
          <a:pPr marL="228600" lvl="1" indent="-228600" algn="l" defTabSz="1066800">
            <a:lnSpc>
              <a:spcPct val="90000"/>
            </a:lnSpc>
            <a:spcBef>
              <a:spcPct val="0"/>
            </a:spcBef>
            <a:spcAft>
              <a:spcPct val="15000"/>
            </a:spcAft>
            <a:buChar char="••"/>
          </a:pPr>
          <a:r>
            <a:rPr lang="en-US" sz="2400" kern="1200" dirty="0">
              <a:solidFill>
                <a:srgbClr val="00497B"/>
              </a:solidFill>
            </a:rPr>
            <a:t>Are unable to move jobs, explore new opportunities, or become entrepreneurs</a:t>
          </a:r>
        </a:p>
      </dsp:txBody>
      <dsp:txXfrm>
        <a:off x="5735802" y="995670"/>
        <a:ext cx="5031359" cy="2939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3C7E8-8063-4285-BB42-15B9298B5DF2}">
      <dsp:nvSpPr>
        <dsp:cNvPr id="0" name=""/>
        <dsp:cNvSpPr/>
      </dsp:nvSpPr>
      <dsp:spPr>
        <a:xfrm>
          <a:off x="6540317" y="2557455"/>
          <a:ext cx="5212085" cy="2285999"/>
        </a:xfrm>
        <a:prstGeom prst="roundRect">
          <a:avLst>
            <a:gd name="adj" fmla="val 10000"/>
          </a:avLst>
        </a:prstGeom>
        <a:solidFill>
          <a:srgbClr val="D6EEFF">
            <a:alpha val="90000"/>
          </a:srgbClr>
        </a:solidFill>
        <a:ln w="12700" cap="flat" cmpd="sng" algn="ctr">
          <a:solidFill>
            <a:srgbClr val="00497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182880" bIns="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 Limits administrative burden and requires less specialized in-house expertise (especially for small businesses)</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Potential to attract and retain talent in a competitive employment market</a:t>
          </a:r>
        </a:p>
      </dsp:txBody>
      <dsp:txXfrm>
        <a:off x="8154159" y="3179171"/>
        <a:ext cx="3548027" cy="1614067"/>
      </dsp:txXfrm>
    </dsp:sp>
    <dsp:sp modelId="{C4265DBB-3D71-465F-9443-AFF7258377B0}">
      <dsp:nvSpPr>
        <dsp:cNvPr id="0" name=""/>
        <dsp:cNvSpPr/>
      </dsp:nvSpPr>
      <dsp:spPr>
        <a:xfrm>
          <a:off x="8" y="2544994"/>
          <a:ext cx="5212085" cy="2287342"/>
        </a:xfrm>
        <a:prstGeom prst="roundRect">
          <a:avLst>
            <a:gd name="adj" fmla="val 10000"/>
          </a:avLst>
        </a:prstGeom>
        <a:solidFill>
          <a:srgbClr val="D6EEFF"/>
        </a:solidFill>
        <a:ln w="12700" cap="flat" cmpd="sng" algn="ctr">
          <a:solidFill>
            <a:srgbClr val="00497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Broader benefits coverage would reduce burden on public safety net programs</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Opportunity to improve worker security across work arrangements</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Address long-term economic concerns associated with retirement and health care costs</a:t>
          </a:r>
        </a:p>
      </dsp:txBody>
      <dsp:txXfrm>
        <a:off x="50253" y="3167075"/>
        <a:ext cx="3547969" cy="1615016"/>
      </dsp:txXfrm>
    </dsp:sp>
    <dsp:sp modelId="{1E9BF85F-4A42-4F49-9628-1A1497841D09}">
      <dsp:nvSpPr>
        <dsp:cNvPr id="0" name=""/>
        <dsp:cNvSpPr/>
      </dsp:nvSpPr>
      <dsp:spPr>
        <a:xfrm>
          <a:off x="6342839" y="-3"/>
          <a:ext cx="5409563" cy="2362413"/>
        </a:xfrm>
        <a:prstGeom prst="roundRect">
          <a:avLst>
            <a:gd name="adj" fmla="val 10000"/>
          </a:avLst>
        </a:prstGeom>
        <a:solidFill>
          <a:srgbClr val="D6EEFF">
            <a:alpha val="90000"/>
          </a:srgbClr>
        </a:solidFill>
        <a:ln w="12700" cap="flat" cmpd="sng" algn="ctr">
          <a:solidFill>
            <a:srgbClr val="00497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0" rIns="182880" bIns="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Opportunity to build a constituency and revenue model around provision of benefits</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Could serve groups such as domestic workers, who have been working without a functional set of benefits/protections for many years</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Could create benefits access for workers at small businesses currently excluded from many benefit mandates</a:t>
          </a:r>
        </a:p>
      </dsp:txBody>
      <dsp:txXfrm>
        <a:off x="8017603" y="51892"/>
        <a:ext cx="3682904" cy="1668019"/>
      </dsp:txXfrm>
    </dsp:sp>
    <dsp:sp modelId="{A1275F04-9196-47DC-B454-59E04AF825D2}">
      <dsp:nvSpPr>
        <dsp:cNvPr id="0" name=""/>
        <dsp:cNvSpPr/>
      </dsp:nvSpPr>
      <dsp:spPr>
        <a:xfrm>
          <a:off x="0" y="3"/>
          <a:ext cx="5412303" cy="2372613"/>
        </a:xfrm>
        <a:prstGeom prst="roundRect">
          <a:avLst>
            <a:gd name="adj" fmla="val 10000"/>
          </a:avLst>
        </a:prstGeom>
        <a:solidFill>
          <a:srgbClr val="D6EEFF"/>
        </a:solidFill>
        <a:ln w="12700" cap="flat" cmpd="sng" algn="ctr">
          <a:solidFill>
            <a:srgbClr val="00497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0" rIns="182880" bIns="18288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 Opportunity to accrue not only income but also benefits across sources of income</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Ownership of benefits makes it easier to move from job to job</a:t>
          </a: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Reduced cost through group purchasing power</a:t>
          </a:r>
        </a:p>
      </dsp:txBody>
      <dsp:txXfrm>
        <a:off x="52119" y="52122"/>
        <a:ext cx="3684374" cy="1675221"/>
      </dsp:txXfrm>
    </dsp:sp>
    <dsp:sp modelId="{45E543A7-5D97-44C2-89A5-8138B761C018}">
      <dsp:nvSpPr>
        <dsp:cNvPr id="0" name=""/>
        <dsp:cNvSpPr/>
      </dsp:nvSpPr>
      <dsp:spPr>
        <a:xfrm>
          <a:off x="3739996" y="285520"/>
          <a:ext cx="2087983" cy="2087983"/>
        </a:xfrm>
        <a:prstGeom prst="pieWedge">
          <a:avLst/>
        </a:prstGeom>
        <a:solidFill>
          <a:srgbClr val="0049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a:latin typeface="Segoe UI" panose="020B0502040204020203" pitchFamily="34" charset="0"/>
              <a:cs typeface="Segoe UI" panose="020B0502040204020203" pitchFamily="34" charset="0"/>
            </a:rPr>
            <a:t>WORKERS</a:t>
          </a:r>
        </a:p>
      </dsp:txBody>
      <dsp:txXfrm>
        <a:off x="4351552" y="897076"/>
        <a:ext cx="1476427" cy="1476427"/>
      </dsp:txXfrm>
    </dsp:sp>
    <dsp:sp modelId="{ECEBC970-BE59-452C-8AEB-76A24E839666}">
      <dsp:nvSpPr>
        <dsp:cNvPr id="0" name=""/>
        <dsp:cNvSpPr/>
      </dsp:nvSpPr>
      <dsp:spPr>
        <a:xfrm rot="5400000">
          <a:off x="5924422" y="285520"/>
          <a:ext cx="2087983" cy="2087983"/>
        </a:xfrm>
        <a:prstGeom prst="pieWedge">
          <a:avLst/>
        </a:prstGeom>
        <a:solidFill>
          <a:srgbClr val="0049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a:latin typeface="Segoe UI" panose="020B0502040204020203" pitchFamily="34" charset="0"/>
              <a:cs typeface="Segoe UI" panose="020B0502040204020203" pitchFamily="34" charset="0"/>
            </a:rPr>
            <a:t>WORKER ADVOCATES</a:t>
          </a:r>
        </a:p>
      </dsp:txBody>
      <dsp:txXfrm rot="-5400000">
        <a:off x="5924422" y="897076"/>
        <a:ext cx="1476427" cy="1476427"/>
      </dsp:txXfrm>
    </dsp:sp>
    <dsp:sp modelId="{07C0C080-6FC9-49B3-845B-66E8604FD042}">
      <dsp:nvSpPr>
        <dsp:cNvPr id="0" name=""/>
        <dsp:cNvSpPr/>
      </dsp:nvSpPr>
      <dsp:spPr>
        <a:xfrm rot="10800000">
          <a:off x="5924422" y="2469946"/>
          <a:ext cx="2087983" cy="2087983"/>
        </a:xfrm>
        <a:prstGeom prst="pieWedge">
          <a:avLst/>
        </a:prstGeom>
        <a:solidFill>
          <a:srgbClr val="0049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a:latin typeface="Segoe UI" panose="020B0502040204020203" pitchFamily="34" charset="0"/>
              <a:cs typeface="Segoe UI" panose="020B0502040204020203" pitchFamily="34" charset="0"/>
            </a:rPr>
            <a:t>EMPLOYERS</a:t>
          </a:r>
        </a:p>
      </dsp:txBody>
      <dsp:txXfrm rot="10800000">
        <a:off x="5924422" y="2469946"/>
        <a:ext cx="1476427" cy="1476427"/>
      </dsp:txXfrm>
    </dsp:sp>
    <dsp:sp modelId="{97127B42-F36E-4695-BB2D-340519650BD2}">
      <dsp:nvSpPr>
        <dsp:cNvPr id="0" name=""/>
        <dsp:cNvSpPr/>
      </dsp:nvSpPr>
      <dsp:spPr>
        <a:xfrm rot="16200000">
          <a:off x="3739996" y="2469946"/>
          <a:ext cx="2087983" cy="2087983"/>
        </a:xfrm>
        <a:prstGeom prst="pieWedge">
          <a:avLst/>
        </a:prstGeom>
        <a:solidFill>
          <a:srgbClr val="0049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a:latin typeface="Segoe UI" panose="020B0502040204020203" pitchFamily="34" charset="0"/>
              <a:cs typeface="Segoe UI" panose="020B0502040204020203" pitchFamily="34" charset="0"/>
            </a:rPr>
            <a:t>POLICYMAKERS	</a:t>
          </a:r>
        </a:p>
      </dsp:txBody>
      <dsp:txXfrm rot="5400000">
        <a:off x="4351552" y="2469946"/>
        <a:ext cx="1476427" cy="1476427"/>
      </dsp:txXfrm>
    </dsp:sp>
    <dsp:sp modelId="{82279512-1895-4D1F-8C97-00D8C682BBDE}">
      <dsp:nvSpPr>
        <dsp:cNvPr id="0" name=""/>
        <dsp:cNvSpPr/>
      </dsp:nvSpPr>
      <dsp:spPr>
        <a:xfrm>
          <a:off x="5515747" y="1987733"/>
          <a:ext cx="720908" cy="626877"/>
        </a:xfrm>
        <a:prstGeom prst="circular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9D679E8-42AA-426F-82A4-92EFBBCBDCAE}">
      <dsp:nvSpPr>
        <dsp:cNvPr id="0" name=""/>
        <dsp:cNvSpPr/>
      </dsp:nvSpPr>
      <dsp:spPr>
        <a:xfrm rot="10800000">
          <a:off x="5515747" y="2228840"/>
          <a:ext cx="720908" cy="626877"/>
        </a:xfrm>
        <a:prstGeom prst="circular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CD8C2-AAB1-074E-8B58-9C654D747B6D}">
      <dsp:nvSpPr>
        <dsp:cNvPr id="0" name=""/>
        <dsp:cNvSpPr/>
      </dsp:nvSpPr>
      <dsp:spPr>
        <a:xfrm>
          <a:off x="230536" y="620290"/>
          <a:ext cx="5516654" cy="1723954"/>
        </a:xfrm>
        <a:prstGeom prst="rect">
          <a:avLst/>
        </a:prstGeom>
        <a:solidFill>
          <a:schemeClr val="dk2">
            <a:alpha val="40000"/>
            <a:tint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67692" tIns="106680" rIns="106680" bIns="106680" numCol="1" spcCol="1270" anchor="ctr" anchorCtr="0">
          <a:noAutofit/>
        </a:bodyPr>
        <a:lstStyle/>
        <a:p>
          <a:pPr lvl="0" algn="l" defTabSz="1244600">
            <a:lnSpc>
              <a:spcPct val="90000"/>
            </a:lnSpc>
            <a:spcBef>
              <a:spcPct val="0"/>
            </a:spcBef>
            <a:spcAft>
              <a:spcPct val="35000"/>
            </a:spcAft>
          </a:pPr>
          <a:r>
            <a:rPr lang="en-US" sz="2800" b="0" i="0" kern="1200" baseline="0" dirty="0">
              <a:solidFill>
                <a:srgbClr val="00497B"/>
              </a:solidFill>
            </a:rPr>
            <a:t>What benefits will be included?</a:t>
          </a:r>
          <a:endParaRPr lang="en-US" sz="2800" kern="1200" dirty="0">
            <a:solidFill>
              <a:srgbClr val="00497B"/>
            </a:solidFill>
          </a:endParaRPr>
        </a:p>
      </dsp:txBody>
      <dsp:txXfrm>
        <a:off x="230536" y="620290"/>
        <a:ext cx="5516654" cy="1723954"/>
      </dsp:txXfrm>
    </dsp:sp>
    <dsp:sp modelId="{7E337375-3CF4-C647-A8E3-19944515C690}">
      <dsp:nvSpPr>
        <dsp:cNvPr id="0" name=""/>
        <dsp:cNvSpPr/>
      </dsp:nvSpPr>
      <dsp:spPr>
        <a:xfrm>
          <a:off x="676" y="371274"/>
          <a:ext cx="1206768" cy="1810152"/>
        </a:xfrm>
        <a:prstGeom prst="rect">
          <a:avLst/>
        </a:prstGeom>
        <a:blipFill>
          <a:blip xmlns:r="http://schemas.openxmlformats.org/officeDocument/2006/relationships" r:embed="rId1" cstate="screen">
            <a:extLst>
              <a:ext uri="{28A0092B-C50C-407E-A947-70E740481C1C}">
                <a14:useLocalDpi xmlns:a14="http://schemas.microsoft.com/office/drawing/2010/main" val="0"/>
              </a:ext>
            </a:extLst>
          </a:blip>
          <a:srcRect/>
          <a:stretch>
            <a:fillRect l="-63000" r="-6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98AD53-A6EC-DF40-82DB-08A8CB6DF108}">
      <dsp:nvSpPr>
        <dsp:cNvPr id="0" name=""/>
        <dsp:cNvSpPr/>
      </dsp:nvSpPr>
      <dsp:spPr>
        <a:xfrm>
          <a:off x="6216330" y="620290"/>
          <a:ext cx="5516654" cy="1723954"/>
        </a:xfrm>
        <a:prstGeom prst="rect">
          <a:avLst/>
        </a:prstGeom>
        <a:solidFill>
          <a:schemeClr val="dk2">
            <a:alpha val="40000"/>
            <a:tint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67692" tIns="106680" rIns="106680" bIns="106680" numCol="1" spcCol="1270" anchor="ctr" anchorCtr="0">
          <a:noAutofit/>
        </a:bodyPr>
        <a:lstStyle/>
        <a:p>
          <a:pPr lvl="0" algn="l" defTabSz="1244600">
            <a:lnSpc>
              <a:spcPct val="90000"/>
            </a:lnSpc>
            <a:spcBef>
              <a:spcPct val="0"/>
            </a:spcBef>
            <a:spcAft>
              <a:spcPct val="35000"/>
            </a:spcAft>
          </a:pPr>
          <a:r>
            <a:rPr lang="en-US" sz="2800" b="0" i="0" kern="1200" baseline="0" dirty="0">
              <a:solidFill>
                <a:srgbClr val="00497B"/>
              </a:solidFill>
            </a:rPr>
            <a:t>Who will be eligible for benefits?</a:t>
          </a:r>
          <a:endParaRPr lang="en-US" sz="2800" kern="1200" dirty="0">
            <a:solidFill>
              <a:srgbClr val="00497B"/>
            </a:solidFill>
          </a:endParaRPr>
        </a:p>
      </dsp:txBody>
      <dsp:txXfrm>
        <a:off x="6216330" y="620290"/>
        <a:ext cx="5516654" cy="1723954"/>
      </dsp:txXfrm>
    </dsp:sp>
    <dsp:sp modelId="{2A5D7C4E-9CCB-FA43-8AA9-3111D3876CEF}">
      <dsp:nvSpPr>
        <dsp:cNvPr id="0" name=""/>
        <dsp:cNvSpPr/>
      </dsp:nvSpPr>
      <dsp:spPr>
        <a:xfrm>
          <a:off x="5986470" y="371274"/>
          <a:ext cx="1206768" cy="181015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2000" r="-42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28AE79-5D5E-5449-80DB-001925FCE84A}">
      <dsp:nvSpPr>
        <dsp:cNvPr id="0" name=""/>
        <dsp:cNvSpPr/>
      </dsp:nvSpPr>
      <dsp:spPr>
        <a:xfrm>
          <a:off x="230536" y="2790557"/>
          <a:ext cx="5516654" cy="1723954"/>
        </a:xfrm>
        <a:prstGeom prst="rect">
          <a:avLst/>
        </a:prstGeom>
        <a:solidFill>
          <a:schemeClr val="dk2">
            <a:alpha val="40000"/>
            <a:tint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67692" tIns="106680" rIns="106680" bIns="106680" numCol="1" spcCol="1270" anchor="ctr" anchorCtr="0">
          <a:noAutofit/>
        </a:bodyPr>
        <a:lstStyle/>
        <a:p>
          <a:pPr lvl="0" algn="l" defTabSz="1244600">
            <a:lnSpc>
              <a:spcPct val="90000"/>
            </a:lnSpc>
            <a:spcBef>
              <a:spcPct val="0"/>
            </a:spcBef>
            <a:spcAft>
              <a:spcPct val="35000"/>
            </a:spcAft>
          </a:pPr>
          <a:r>
            <a:rPr lang="en-US" sz="2800" b="0" i="0" kern="1200" baseline="0" dirty="0">
              <a:solidFill>
                <a:srgbClr val="00497B"/>
              </a:solidFill>
            </a:rPr>
            <a:t>How will benefits be funded?</a:t>
          </a:r>
          <a:endParaRPr lang="en-US" sz="2800" kern="1200" dirty="0">
            <a:solidFill>
              <a:srgbClr val="00497B"/>
            </a:solidFill>
          </a:endParaRPr>
        </a:p>
      </dsp:txBody>
      <dsp:txXfrm>
        <a:off x="230536" y="2790557"/>
        <a:ext cx="5516654" cy="1723954"/>
      </dsp:txXfrm>
    </dsp:sp>
    <dsp:sp modelId="{E7D9F7FF-BB36-D949-A1AE-65FA53E01F5E}">
      <dsp:nvSpPr>
        <dsp:cNvPr id="0" name=""/>
        <dsp:cNvSpPr/>
      </dsp:nvSpPr>
      <dsp:spPr>
        <a:xfrm>
          <a:off x="676" y="2541541"/>
          <a:ext cx="1206768" cy="181015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2000" r="-62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6D3C2F-7E1E-5147-8EB6-45C48DEA2E4C}">
      <dsp:nvSpPr>
        <dsp:cNvPr id="0" name=""/>
        <dsp:cNvSpPr/>
      </dsp:nvSpPr>
      <dsp:spPr>
        <a:xfrm>
          <a:off x="6216330" y="2790557"/>
          <a:ext cx="5516654" cy="1723954"/>
        </a:xfrm>
        <a:prstGeom prst="rect">
          <a:avLst/>
        </a:prstGeom>
        <a:solidFill>
          <a:schemeClr val="dk2">
            <a:alpha val="40000"/>
            <a:tint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67692" tIns="106680" rIns="106680" bIns="106680" numCol="1" spcCol="1270" anchor="ctr" anchorCtr="0">
          <a:noAutofit/>
        </a:bodyPr>
        <a:lstStyle/>
        <a:p>
          <a:pPr lvl="0" algn="l" defTabSz="1244600">
            <a:lnSpc>
              <a:spcPct val="90000"/>
            </a:lnSpc>
            <a:spcBef>
              <a:spcPct val="0"/>
            </a:spcBef>
            <a:spcAft>
              <a:spcPct val="35000"/>
            </a:spcAft>
          </a:pPr>
          <a:r>
            <a:rPr lang="en-US" sz="2800" b="0" i="0" kern="1200" baseline="0" dirty="0">
              <a:solidFill>
                <a:srgbClr val="00497B"/>
              </a:solidFill>
            </a:rPr>
            <a:t>Who will administer benefits?</a:t>
          </a:r>
          <a:endParaRPr lang="en-US" sz="2800" kern="1200" dirty="0">
            <a:solidFill>
              <a:srgbClr val="00497B"/>
            </a:solidFill>
          </a:endParaRPr>
        </a:p>
      </dsp:txBody>
      <dsp:txXfrm>
        <a:off x="6216330" y="2790557"/>
        <a:ext cx="5516654" cy="1723954"/>
      </dsp:txXfrm>
    </dsp:sp>
    <dsp:sp modelId="{285F596E-1B03-7247-AC8E-EDA5A7F217AB}">
      <dsp:nvSpPr>
        <dsp:cNvPr id="0" name=""/>
        <dsp:cNvSpPr/>
      </dsp:nvSpPr>
      <dsp:spPr>
        <a:xfrm>
          <a:off x="5986470" y="2541541"/>
          <a:ext cx="1206768" cy="1810152"/>
        </a:xfrm>
        <a:prstGeom prst="rect">
          <a:avLst/>
        </a:prstGeom>
        <a:blipFill>
          <a:blip xmlns:r="http://schemas.openxmlformats.org/officeDocument/2006/relationships" r:embed="rId4" cstate="screen">
            <a:extLst>
              <a:ext uri="{28A0092B-C50C-407E-A947-70E740481C1C}">
                <a14:useLocalDpi xmlns:a14="http://schemas.microsoft.com/office/drawing/2010/main" val="0"/>
              </a:ext>
            </a:extLst>
          </a:blip>
          <a:srcRect/>
          <a:stretch>
            <a:fillRect l="-63000" r="-6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49F2A-497E-4843-910B-C542040D16D6}">
      <dsp:nvSpPr>
        <dsp:cNvPr id="0" name=""/>
        <dsp:cNvSpPr/>
      </dsp:nvSpPr>
      <dsp:spPr>
        <a:xfrm>
          <a:off x="0" y="10413"/>
          <a:ext cx="11527887" cy="95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i="0" kern="1200" baseline="0" dirty="0"/>
            <a:t>ALIGNS WITH WORK PATTERNS OF TODAY – AND TOMORROW</a:t>
          </a:r>
          <a:endParaRPr lang="en-US" sz="2800" kern="1200" dirty="0"/>
        </a:p>
      </dsp:txBody>
      <dsp:txXfrm>
        <a:off x="46606" y="57019"/>
        <a:ext cx="11434675" cy="861508"/>
      </dsp:txXfrm>
    </dsp:sp>
    <dsp:sp modelId="{24B76F65-48F4-49C8-ADD6-C30AC5A8230B}">
      <dsp:nvSpPr>
        <dsp:cNvPr id="0" name=""/>
        <dsp:cNvSpPr/>
      </dsp:nvSpPr>
      <dsp:spPr>
        <a:xfrm>
          <a:off x="0" y="965133"/>
          <a:ext cx="11527887"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01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0" i="0" kern="1200" baseline="0" dirty="0">
              <a:solidFill>
                <a:srgbClr val="00497B"/>
              </a:solidFill>
            </a:rPr>
            <a:t>Creates benefits access model for all workers, regardless of work arrangement </a:t>
          </a:r>
          <a:endParaRPr lang="en-US" sz="2400" kern="1200" dirty="0">
            <a:solidFill>
              <a:srgbClr val="00497B"/>
            </a:solidFill>
          </a:endParaRPr>
        </a:p>
      </dsp:txBody>
      <dsp:txXfrm>
        <a:off x="0" y="965133"/>
        <a:ext cx="11527887" cy="844560"/>
      </dsp:txXfrm>
    </dsp:sp>
    <dsp:sp modelId="{9D8767B6-B205-417B-A8EE-C73BB6E286B4}">
      <dsp:nvSpPr>
        <dsp:cNvPr id="0" name=""/>
        <dsp:cNvSpPr/>
      </dsp:nvSpPr>
      <dsp:spPr>
        <a:xfrm>
          <a:off x="0" y="1809693"/>
          <a:ext cx="11527887" cy="954720"/>
        </a:xfrm>
        <a:prstGeom prst="roundRect">
          <a:avLst/>
        </a:prstGeom>
        <a:solidFill>
          <a:schemeClr val="accent5">
            <a:hueOff val="1073"/>
            <a:satOff val="0"/>
            <a:lumOff val="6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i="0" kern="1200" baseline="0" dirty="0"/>
            <a:t>ENABLES ACCESS TO TALENT</a:t>
          </a:r>
          <a:endParaRPr lang="en-US" sz="2800" kern="1200" dirty="0"/>
        </a:p>
      </dsp:txBody>
      <dsp:txXfrm>
        <a:off x="46606" y="1856299"/>
        <a:ext cx="11434675" cy="861508"/>
      </dsp:txXfrm>
    </dsp:sp>
    <dsp:sp modelId="{E117294D-7614-411B-A5AE-C1A5E99F853A}">
      <dsp:nvSpPr>
        <dsp:cNvPr id="0" name=""/>
        <dsp:cNvSpPr/>
      </dsp:nvSpPr>
      <dsp:spPr>
        <a:xfrm>
          <a:off x="0" y="2764413"/>
          <a:ext cx="11527887"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01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solidFill>
                <a:srgbClr val="00497B"/>
              </a:solidFill>
            </a:rPr>
            <a:t>Helps employers attract and invest in unique talent, even on a short-term basis </a:t>
          </a:r>
          <a:endParaRPr lang="en-US" sz="2400" kern="1200" dirty="0"/>
        </a:p>
      </dsp:txBody>
      <dsp:txXfrm>
        <a:off x="0" y="2764413"/>
        <a:ext cx="11527887" cy="844560"/>
      </dsp:txXfrm>
    </dsp:sp>
    <dsp:sp modelId="{D60034B0-EB0B-4B41-9785-4EEE34C3F1CB}">
      <dsp:nvSpPr>
        <dsp:cNvPr id="0" name=""/>
        <dsp:cNvSpPr/>
      </dsp:nvSpPr>
      <dsp:spPr>
        <a:xfrm>
          <a:off x="0" y="3608973"/>
          <a:ext cx="11527887" cy="954720"/>
        </a:xfrm>
        <a:prstGeom prst="roundRect">
          <a:avLst/>
        </a:prstGeom>
        <a:solidFill>
          <a:schemeClr val="accent5">
            <a:hueOff val="2146"/>
            <a:satOff val="0"/>
            <a:lumOff val="1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i="0" kern="1200" baseline="0" dirty="0"/>
            <a:t>PROMOTES ENTREPRENEURSHIP</a:t>
          </a:r>
          <a:endParaRPr lang="en-US" sz="2800" kern="1200" dirty="0"/>
        </a:p>
      </dsp:txBody>
      <dsp:txXfrm>
        <a:off x="46606" y="3655579"/>
        <a:ext cx="11434675" cy="861508"/>
      </dsp:txXfrm>
    </dsp:sp>
    <dsp:sp modelId="{ABEBBD0F-C547-4F32-B41D-34AC1777C08B}">
      <dsp:nvSpPr>
        <dsp:cNvPr id="0" name=""/>
        <dsp:cNvSpPr/>
      </dsp:nvSpPr>
      <dsp:spPr>
        <a:xfrm>
          <a:off x="0" y="4563693"/>
          <a:ext cx="11527887"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01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0" i="0" kern="1200" baseline="0" dirty="0">
              <a:solidFill>
                <a:srgbClr val="00497B"/>
              </a:solidFill>
            </a:rPr>
            <a:t>Gives individuals financial security to support risk taking and new business creation</a:t>
          </a:r>
          <a:endParaRPr lang="en-US" sz="2400" kern="1200" dirty="0"/>
        </a:p>
      </dsp:txBody>
      <dsp:txXfrm>
        <a:off x="0" y="4563693"/>
        <a:ext cx="11527887" cy="844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F7ECC-3D63-C240-9F0F-33800AD4EF2F}">
      <dsp:nvSpPr>
        <dsp:cNvPr id="0" name=""/>
        <dsp:cNvSpPr/>
      </dsp:nvSpPr>
      <dsp:spPr>
        <a:xfrm>
          <a:off x="0" y="0"/>
          <a:ext cx="4625882" cy="4625882"/>
        </a:xfrm>
        <a:prstGeom prst="pie">
          <a:avLst>
            <a:gd name="adj1" fmla="val 5400000"/>
            <a:gd name="adj2" fmla="val 16200000"/>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CACD6-740F-D845-91EF-4BC3ADF3A831}">
      <dsp:nvSpPr>
        <dsp:cNvPr id="0" name=""/>
        <dsp:cNvSpPr/>
      </dsp:nvSpPr>
      <dsp:spPr>
        <a:xfrm>
          <a:off x="2312941" y="0"/>
          <a:ext cx="9420720" cy="4625882"/>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0" kern="1200" baseline="0" dirty="0">
              <a:solidFill>
                <a:srgbClr val="00497B"/>
              </a:solidFill>
            </a:rPr>
            <a:t>CREATES SHARED SET OF EXPECTATIONS</a:t>
          </a:r>
          <a:endParaRPr lang="en-US" sz="2600" b="1" kern="1200" dirty="0">
            <a:solidFill>
              <a:srgbClr val="00497B"/>
            </a:solidFill>
          </a:endParaRPr>
        </a:p>
      </dsp:txBody>
      <dsp:txXfrm>
        <a:off x="2312941" y="0"/>
        <a:ext cx="4710360" cy="1387767"/>
      </dsp:txXfrm>
    </dsp:sp>
    <dsp:sp modelId="{56E01A6C-B6DE-A442-8F34-C243A2B38B59}">
      <dsp:nvSpPr>
        <dsp:cNvPr id="0" name=""/>
        <dsp:cNvSpPr/>
      </dsp:nvSpPr>
      <dsp:spPr>
        <a:xfrm>
          <a:off x="809530" y="1387767"/>
          <a:ext cx="3006820" cy="3006820"/>
        </a:xfrm>
        <a:prstGeom prst="pie">
          <a:avLst>
            <a:gd name="adj1" fmla="val 5400000"/>
            <a:gd name="adj2" fmla="val 162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B791D9-7409-2840-84D2-029A542AC27A}">
      <dsp:nvSpPr>
        <dsp:cNvPr id="0" name=""/>
        <dsp:cNvSpPr/>
      </dsp:nvSpPr>
      <dsp:spPr>
        <a:xfrm>
          <a:off x="2312941" y="1387767"/>
          <a:ext cx="9420720" cy="3006820"/>
        </a:xfrm>
        <a:prstGeom prst="rect">
          <a:avLst/>
        </a:prstGeom>
        <a:solidFill>
          <a:schemeClr val="lt1">
            <a:alpha val="90000"/>
            <a:hueOff val="0"/>
            <a:satOff val="0"/>
            <a:lumOff val="0"/>
            <a:alphaOff val="0"/>
          </a:schemeClr>
        </a:solidFill>
        <a:ln w="12700" cap="flat" cmpd="sng" algn="ctr">
          <a:solidFill>
            <a:schemeClr val="accent5">
              <a:hueOff val="1073"/>
              <a:satOff val="0"/>
              <a:lumOff val="6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0" kern="1200" baseline="0" dirty="0">
              <a:solidFill>
                <a:schemeClr val="tx2"/>
              </a:solidFill>
            </a:rPr>
            <a:t>CREATES A WORKER-FRIENDLY ECOSYSTEM</a:t>
          </a:r>
          <a:endParaRPr lang="en-US" sz="2600" b="1" kern="1200" dirty="0">
            <a:solidFill>
              <a:schemeClr val="tx2"/>
            </a:solidFill>
          </a:endParaRPr>
        </a:p>
      </dsp:txBody>
      <dsp:txXfrm>
        <a:off x="2312941" y="1387767"/>
        <a:ext cx="4710360" cy="1387762"/>
      </dsp:txXfrm>
    </dsp:sp>
    <dsp:sp modelId="{504B2C65-5CCB-404D-87A5-5E4DCAD1C8AA}">
      <dsp:nvSpPr>
        <dsp:cNvPr id="0" name=""/>
        <dsp:cNvSpPr/>
      </dsp:nvSpPr>
      <dsp:spPr>
        <a:xfrm>
          <a:off x="1619059" y="2775530"/>
          <a:ext cx="1387763" cy="1387763"/>
        </a:xfrm>
        <a:prstGeom prst="pie">
          <a:avLst>
            <a:gd name="adj1" fmla="val 5400000"/>
            <a:gd name="adj2" fmla="val 16200000"/>
          </a:avLst>
        </a:prstGeom>
        <a:solidFill>
          <a:schemeClr val="bg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BC835E-F8B8-F34C-8FC0-E915A239D08B}">
      <dsp:nvSpPr>
        <dsp:cNvPr id="0" name=""/>
        <dsp:cNvSpPr/>
      </dsp:nvSpPr>
      <dsp:spPr>
        <a:xfrm>
          <a:off x="2312941" y="2775530"/>
          <a:ext cx="9420720" cy="1387763"/>
        </a:xfrm>
        <a:prstGeom prst="rect">
          <a:avLst/>
        </a:prstGeom>
        <a:solidFill>
          <a:schemeClr val="lt1">
            <a:alpha val="90000"/>
            <a:hueOff val="0"/>
            <a:satOff val="0"/>
            <a:lumOff val="0"/>
            <a:alphaOff val="0"/>
          </a:schemeClr>
        </a:solidFill>
        <a:ln w="12700" cap="flat" cmpd="sng" algn="ctr">
          <a:solidFill>
            <a:schemeClr val="accent5">
              <a:hueOff val="2146"/>
              <a:satOff val="0"/>
              <a:lumOff val="1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0" kern="1200" baseline="0" dirty="0">
              <a:solidFill>
                <a:schemeClr val="bg2"/>
              </a:solidFill>
            </a:rPr>
            <a:t>FORWARD-LOOKING POLICY SIGNALS </a:t>
          </a:r>
          <a:r>
            <a:rPr lang="en-US" sz="2600" b="1" i="0" kern="1200" baseline="0">
              <a:solidFill>
                <a:schemeClr val="bg2"/>
              </a:solidFill>
            </a:rPr>
            <a:t>THAT </a:t>
          </a:r>
          <a:r>
            <a:rPr lang="en-US" sz="2600" b="1" i="0" kern="1200" baseline="0" smtClean="0">
              <a:solidFill>
                <a:schemeClr val="bg2"/>
              </a:solidFill>
            </a:rPr>
            <a:t>GEORGIA </a:t>
          </a:r>
          <a:r>
            <a:rPr lang="en-US" sz="2600" b="1" i="0" kern="1200" baseline="0" dirty="0">
              <a:solidFill>
                <a:schemeClr val="bg2"/>
              </a:solidFill>
            </a:rPr>
            <a:t>IS OPEN FOR BUSINESS</a:t>
          </a:r>
          <a:endParaRPr lang="en-US" sz="2600" b="1" kern="1200" dirty="0">
            <a:solidFill>
              <a:schemeClr val="bg2"/>
            </a:solidFill>
          </a:endParaRPr>
        </a:p>
      </dsp:txBody>
      <dsp:txXfrm>
        <a:off x="2312941" y="2775530"/>
        <a:ext cx="4710360" cy="1387763"/>
      </dsp:txXfrm>
    </dsp:sp>
    <dsp:sp modelId="{BB48FAC2-EA82-904D-84B1-C03419FE7134}">
      <dsp:nvSpPr>
        <dsp:cNvPr id="0" name=""/>
        <dsp:cNvSpPr/>
      </dsp:nvSpPr>
      <dsp:spPr>
        <a:xfrm>
          <a:off x="7023301" y="0"/>
          <a:ext cx="4710360" cy="138776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r>
            <a:rPr lang="en-US" sz="1900" b="0" i="0" kern="1200" baseline="0" dirty="0">
              <a:solidFill>
                <a:srgbClr val="00497B"/>
              </a:solidFill>
            </a:rPr>
            <a:t>Levels the playing field</a:t>
          </a:r>
          <a:endParaRPr lang="en-US" sz="1900" kern="1200" dirty="0">
            <a:solidFill>
              <a:srgbClr val="00497B"/>
            </a:solidFill>
          </a:endParaRPr>
        </a:p>
        <a:p>
          <a:pPr marL="171450" lvl="1" indent="-171450" algn="l" defTabSz="844550">
            <a:lnSpc>
              <a:spcPct val="90000"/>
            </a:lnSpc>
            <a:spcBef>
              <a:spcPct val="0"/>
            </a:spcBef>
            <a:spcAft>
              <a:spcPct val="15000"/>
            </a:spcAft>
            <a:buChar char="••"/>
          </a:pPr>
          <a:r>
            <a:rPr lang="en-US" sz="1900" b="0" i="0" kern="1200" baseline="0">
              <a:solidFill>
                <a:srgbClr val="00497B"/>
              </a:solidFill>
            </a:rPr>
            <a:t>Promotes better planning and decision making</a:t>
          </a:r>
          <a:endParaRPr lang="en-US" sz="1900" kern="1200">
            <a:solidFill>
              <a:srgbClr val="00497B"/>
            </a:solidFill>
          </a:endParaRPr>
        </a:p>
      </dsp:txBody>
      <dsp:txXfrm>
        <a:off x="7023301" y="0"/>
        <a:ext cx="4710360" cy="1387767"/>
      </dsp:txXfrm>
    </dsp:sp>
    <dsp:sp modelId="{2DA3CBEF-BF2E-D741-84AD-45E22B766A5E}">
      <dsp:nvSpPr>
        <dsp:cNvPr id="0" name=""/>
        <dsp:cNvSpPr/>
      </dsp:nvSpPr>
      <dsp:spPr>
        <a:xfrm>
          <a:off x="7023301" y="1387767"/>
          <a:ext cx="4710360" cy="138776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r>
            <a:rPr lang="en-US" sz="1900" b="0" i="0" kern="1200" baseline="0">
              <a:solidFill>
                <a:schemeClr val="tx2"/>
              </a:solidFill>
            </a:rPr>
            <a:t>Fuels a dynamic labor market</a:t>
          </a:r>
          <a:endParaRPr lang="en-US" sz="1900" kern="1200">
            <a:solidFill>
              <a:schemeClr val="tx2"/>
            </a:solidFill>
          </a:endParaRPr>
        </a:p>
        <a:p>
          <a:pPr marL="171450" lvl="1" indent="-171450" algn="l" defTabSz="844550">
            <a:lnSpc>
              <a:spcPct val="90000"/>
            </a:lnSpc>
            <a:spcBef>
              <a:spcPct val="0"/>
            </a:spcBef>
            <a:spcAft>
              <a:spcPct val="15000"/>
            </a:spcAft>
            <a:buChar char="••"/>
          </a:pPr>
          <a:r>
            <a:rPr lang="en-US" sz="1900" b="0" i="0" kern="1200" baseline="0" dirty="0">
              <a:solidFill>
                <a:schemeClr val="tx2"/>
              </a:solidFill>
            </a:rPr>
            <a:t>Acknowledges multiple income earners’ need for benefits interoperability</a:t>
          </a:r>
          <a:endParaRPr lang="en-US" sz="1900" kern="1200" dirty="0">
            <a:solidFill>
              <a:schemeClr val="tx2"/>
            </a:solidFill>
          </a:endParaRPr>
        </a:p>
      </dsp:txBody>
      <dsp:txXfrm>
        <a:off x="7023301" y="1387767"/>
        <a:ext cx="4710360" cy="1387762"/>
      </dsp:txXfrm>
    </dsp:sp>
    <dsp:sp modelId="{ADFA238C-5291-A945-973B-577F3F099849}">
      <dsp:nvSpPr>
        <dsp:cNvPr id="0" name=""/>
        <dsp:cNvSpPr/>
      </dsp:nvSpPr>
      <dsp:spPr>
        <a:xfrm>
          <a:off x="7023301" y="2775530"/>
          <a:ext cx="4710360" cy="138776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r>
            <a:rPr lang="en-US" sz="1900" b="0" i="0" kern="1200" baseline="0">
              <a:solidFill>
                <a:schemeClr val="bg2"/>
              </a:solidFill>
            </a:rPr>
            <a:t>Attracts cutting edge businesses</a:t>
          </a:r>
          <a:endParaRPr lang="en-US" sz="1900" kern="1200">
            <a:solidFill>
              <a:schemeClr val="bg2"/>
            </a:solidFill>
          </a:endParaRPr>
        </a:p>
        <a:p>
          <a:pPr marL="171450" lvl="1" indent="-171450" algn="l" defTabSz="844550">
            <a:lnSpc>
              <a:spcPct val="90000"/>
            </a:lnSpc>
            <a:spcBef>
              <a:spcPct val="0"/>
            </a:spcBef>
            <a:spcAft>
              <a:spcPct val="15000"/>
            </a:spcAft>
            <a:buChar char="••"/>
          </a:pPr>
          <a:r>
            <a:rPr lang="en-US" sz="1900" b="0" i="0" kern="1200" baseline="0" dirty="0">
              <a:solidFill>
                <a:schemeClr val="bg2"/>
              </a:solidFill>
            </a:rPr>
            <a:t>Appeals to unique talent</a:t>
          </a:r>
          <a:endParaRPr lang="en-US" sz="1900" kern="1200" dirty="0">
            <a:solidFill>
              <a:schemeClr val="bg2"/>
            </a:solidFill>
          </a:endParaRPr>
        </a:p>
      </dsp:txBody>
      <dsp:txXfrm>
        <a:off x="7023301" y="2775530"/>
        <a:ext cx="4710360" cy="13877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248DA-C2AA-4295-8867-9D056952AD4A}">
      <dsp:nvSpPr>
        <dsp:cNvPr id="0" name=""/>
        <dsp:cNvSpPr/>
      </dsp:nvSpPr>
      <dsp:spPr>
        <a:xfrm>
          <a:off x="47" y="10583"/>
          <a:ext cx="4585070" cy="1353600"/>
        </a:xfrm>
        <a:prstGeom prst="rect">
          <a:avLst/>
        </a:prstGeom>
        <a:solidFill>
          <a:srgbClr val="00497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a:t>BUSINESSES</a:t>
          </a:r>
        </a:p>
      </dsp:txBody>
      <dsp:txXfrm>
        <a:off x="47" y="10583"/>
        <a:ext cx="4585070" cy="1353600"/>
      </dsp:txXfrm>
    </dsp:sp>
    <dsp:sp modelId="{D3116A8E-9EB1-4668-9006-9C3C01A29733}">
      <dsp:nvSpPr>
        <dsp:cNvPr id="0" name=""/>
        <dsp:cNvSpPr/>
      </dsp:nvSpPr>
      <dsp:spPr>
        <a:xfrm>
          <a:off x="47" y="1364183"/>
          <a:ext cx="4585070" cy="2967344"/>
        </a:xfrm>
        <a:prstGeom prst="rect">
          <a:avLst/>
        </a:prstGeom>
        <a:solidFill>
          <a:schemeClr val="bg1">
            <a:lumMod val="85000"/>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497B"/>
              </a:solidFill>
            </a:rPr>
            <a:t>Must adjust hiring practices to ever-changing market pressures in order to stay competitive </a:t>
          </a:r>
          <a:br>
            <a:rPr lang="en-US" sz="2400" kern="1200" dirty="0">
              <a:solidFill>
                <a:srgbClr val="00497B"/>
              </a:solidFill>
            </a:rPr>
          </a:br>
          <a:endParaRPr lang="en-US" sz="2400" kern="1200" dirty="0">
            <a:solidFill>
              <a:srgbClr val="00497B"/>
            </a:solidFill>
          </a:endParaRPr>
        </a:p>
        <a:p>
          <a:pPr marL="228600" lvl="1" indent="-228600" algn="l" defTabSz="1066800">
            <a:lnSpc>
              <a:spcPct val="90000"/>
            </a:lnSpc>
            <a:spcBef>
              <a:spcPct val="0"/>
            </a:spcBef>
            <a:spcAft>
              <a:spcPct val="15000"/>
            </a:spcAft>
            <a:buChar char="••"/>
          </a:pPr>
          <a:r>
            <a:rPr lang="en-US" sz="2400" kern="1200" dirty="0">
              <a:solidFill>
                <a:srgbClr val="00497B"/>
              </a:solidFill>
            </a:rPr>
            <a:t>Struggle to attract and retain talent</a:t>
          </a:r>
        </a:p>
      </dsp:txBody>
      <dsp:txXfrm>
        <a:off x="47" y="1364183"/>
        <a:ext cx="4585070" cy="2967344"/>
      </dsp:txXfrm>
    </dsp:sp>
    <dsp:sp modelId="{EA2C5D0A-E3F3-4F02-B2B1-6A64CA8B6B2C}">
      <dsp:nvSpPr>
        <dsp:cNvPr id="0" name=""/>
        <dsp:cNvSpPr/>
      </dsp:nvSpPr>
      <dsp:spPr>
        <a:xfrm>
          <a:off x="5227028" y="10583"/>
          <a:ext cx="4585070" cy="1353600"/>
        </a:xfrm>
        <a:prstGeom prst="rect">
          <a:avLst/>
        </a:prstGeom>
        <a:solidFill>
          <a:schemeClr val="bg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a:t>WORKERS</a:t>
          </a:r>
        </a:p>
      </dsp:txBody>
      <dsp:txXfrm>
        <a:off x="5227028" y="10583"/>
        <a:ext cx="4585070" cy="1353600"/>
      </dsp:txXfrm>
    </dsp:sp>
    <dsp:sp modelId="{420CC0DD-EA4D-4F3E-820D-516538D9C1F5}">
      <dsp:nvSpPr>
        <dsp:cNvPr id="0" name=""/>
        <dsp:cNvSpPr/>
      </dsp:nvSpPr>
      <dsp:spPr>
        <a:xfrm>
          <a:off x="5227028" y="1364183"/>
          <a:ext cx="4585070" cy="2967344"/>
        </a:xfrm>
        <a:prstGeom prst="rect">
          <a:avLst/>
        </a:prstGeom>
        <a:solidFill>
          <a:schemeClr val="bg1">
            <a:lumMod val="8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endParaRPr lang="en-US" sz="2400" kern="1200" dirty="0">
            <a:solidFill>
              <a:srgbClr val="00497B"/>
            </a:solidFill>
          </a:endParaRPr>
        </a:p>
        <a:p>
          <a:pPr marL="228600" lvl="1" indent="-228600" algn="l" defTabSz="1066800">
            <a:lnSpc>
              <a:spcPct val="90000"/>
            </a:lnSpc>
            <a:spcBef>
              <a:spcPct val="0"/>
            </a:spcBef>
            <a:spcAft>
              <a:spcPct val="15000"/>
            </a:spcAft>
            <a:buChar char="••"/>
          </a:pPr>
          <a:r>
            <a:rPr lang="en-US" sz="2400" kern="1200" dirty="0">
              <a:solidFill>
                <a:srgbClr val="00497B"/>
              </a:solidFill>
            </a:rPr>
            <a:t>Face high levels of uncertainty and insecurity</a:t>
          </a:r>
          <a:br>
            <a:rPr lang="en-US" sz="2400" kern="1200" dirty="0">
              <a:solidFill>
                <a:srgbClr val="00497B"/>
              </a:solidFill>
            </a:rPr>
          </a:br>
          <a:endParaRPr lang="en-US" sz="2400" kern="1200" dirty="0">
            <a:solidFill>
              <a:srgbClr val="00497B"/>
            </a:solidFill>
          </a:endParaRPr>
        </a:p>
        <a:p>
          <a:pPr marL="228600" lvl="1" indent="-228600" algn="l" defTabSz="1066800">
            <a:lnSpc>
              <a:spcPct val="90000"/>
            </a:lnSpc>
            <a:spcBef>
              <a:spcPct val="0"/>
            </a:spcBef>
            <a:spcAft>
              <a:spcPct val="15000"/>
            </a:spcAft>
            <a:buChar char="••"/>
          </a:pPr>
          <a:r>
            <a:rPr lang="en-US" sz="2400" kern="1200" dirty="0">
              <a:solidFill>
                <a:srgbClr val="00497B"/>
              </a:solidFill>
            </a:rPr>
            <a:t>Expect flexibility and mobility</a:t>
          </a:r>
        </a:p>
      </dsp:txBody>
      <dsp:txXfrm>
        <a:off x="5227028" y="1364183"/>
        <a:ext cx="4585070" cy="296734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26834" cy="465796"/>
          </a:xfrm>
          <a:prstGeom prst="rect">
            <a:avLst/>
          </a:prstGeom>
        </p:spPr>
        <p:txBody>
          <a:bodyPr vert="horz" lIns="92943" tIns="46470" rIns="92943" bIns="46470" rtlCol="0"/>
          <a:lstStyle>
            <a:lvl1pPr algn="l">
              <a:defRPr sz="1200"/>
            </a:lvl1pPr>
          </a:lstStyle>
          <a:p>
            <a:endParaRPr lang="en-US" dirty="0"/>
          </a:p>
        </p:txBody>
      </p:sp>
      <p:sp>
        <p:nvSpPr>
          <p:cNvPr id="3" name="Date Placeholder 2"/>
          <p:cNvSpPr>
            <a:spLocks noGrp="1"/>
          </p:cNvSpPr>
          <p:nvPr>
            <p:ph type="dt" sz="quarter" idx="1"/>
          </p:nvPr>
        </p:nvSpPr>
        <p:spPr>
          <a:xfrm>
            <a:off x="3956551" y="4"/>
            <a:ext cx="3026834" cy="465796"/>
          </a:xfrm>
          <a:prstGeom prst="rect">
            <a:avLst/>
          </a:prstGeom>
        </p:spPr>
        <p:txBody>
          <a:bodyPr vert="horz" lIns="92943" tIns="46470" rIns="92943" bIns="46470" rtlCol="0"/>
          <a:lstStyle>
            <a:lvl1pPr algn="r">
              <a:defRPr sz="1200"/>
            </a:lvl1pPr>
          </a:lstStyle>
          <a:p>
            <a:fld id="{7CCA049B-3A46-4BDA-A8F5-2925B00FE570}" type="datetimeFigureOut">
              <a:rPr lang="en-US" smtClean="0"/>
              <a:t>10/30/2019</a:t>
            </a:fld>
            <a:endParaRPr lang="en-US" dirty="0"/>
          </a:p>
        </p:txBody>
      </p:sp>
      <p:sp>
        <p:nvSpPr>
          <p:cNvPr id="4" name="Footer Placeholder 3"/>
          <p:cNvSpPr>
            <a:spLocks noGrp="1"/>
          </p:cNvSpPr>
          <p:nvPr>
            <p:ph type="ftr" sz="quarter" idx="2"/>
          </p:nvPr>
        </p:nvSpPr>
        <p:spPr>
          <a:xfrm>
            <a:off x="1" y="8817906"/>
            <a:ext cx="3026834" cy="465795"/>
          </a:xfrm>
          <a:prstGeom prst="rect">
            <a:avLst/>
          </a:prstGeom>
        </p:spPr>
        <p:txBody>
          <a:bodyPr vert="horz" lIns="92943" tIns="46470" rIns="92943" bIns="4647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1" y="8817906"/>
            <a:ext cx="3026834" cy="465795"/>
          </a:xfrm>
          <a:prstGeom prst="rect">
            <a:avLst/>
          </a:prstGeom>
        </p:spPr>
        <p:txBody>
          <a:bodyPr vert="horz" lIns="92943" tIns="46470" rIns="92943" bIns="46470" rtlCol="0" anchor="b"/>
          <a:lstStyle>
            <a:lvl1pPr algn="r">
              <a:defRPr sz="1200"/>
            </a:lvl1pPr>
          </a:lstStyle>
          <a:p>
            <a:fld id="{DBAA5490-FD59-4087-AC7E-016E8A4124C4}" type="slidenum">
              <a:rPr lang="en-US" smtClean="0"/>
              <a:t>‹#›</a:t>
            </a:fld>
            <a:endParaRPr lang="en-US" dirty="0"/>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26834" cy="465796"/>
          </a:xfrm>
          <a:prstGeom prst="rect">
            <a:avLst/>
          </a:prstGeom>
        </p:spPr>
        <p:txBody>
          <a:bodyPr vert="horz" lIns="92943" tIns="46470" rIns="92943" bIns="46470" rtlCol="0"/>
          <a:lstStyle>
            <a:lvl1pPr algn="l">
              <a:defRPr sz="1200"/>
            </a:lvl1pPr>
          </a:lstStyle>
          <a:p>
            <a:endParaRPr lang="en-US" dirty="0"/>
          </a:p>
        </p:txBody>
      </p:sp>
      <p:sp>
        <p:nvSpPr>
          <p:cNvPr id="3" name="Date Placeholder 2"/>
          <p:cNvSpPr>
            <a:spLocks noGrp="1"/>
          </p:cNvSpPr>
          <p:nvPr>
            <p:ph type="dt" idx="1"/>
          </p:nvPr>
        </p:nvSpPr>
        <p:spPr>
          <a:xfrm>
            <a:off x="3956551" y="4"/>
            <a:ext cx="3026834" cy="465796"/>
          </a:xfrm>
          <a:prstGeom prst="rect">
            <a:avLst/>
          </a:prstGeom>
        </p:spPr>
        <p:txBody>
          <a:bodyPr vert="horz" lIns="92943" tIns="46470" rIns="92943" bIns="46470" rtlCol="0"/>
          <a:lstStyle>
            <a:lvl1pPr algn="r">
              <a:defRPr sz="1200"/>
            </a:lvl1pPr>
          </a:lstStyle>
          <a:p>
            <a:fld id="{44C46CEC-428A-4DD0-A7C7-21AF8DE33E93}" type="datetimeFigureOut">
              <a:rPr lang="en-US" smtClean="0"/>
              <a:t>10/30/2019</a:t>
            </a:fld>
            <a:endParaRPr lang="en-US" dirty="0"/>
          </a:p>
        </p:txBody>
      </p:sp>
      <p:sp>
        <p:nvSpPr>
          <p:cNvPr id="4" name="Slide Image Placeholder 3"/>
          <p:cNvSpPr>
            <a:spLocks noGrp="1" noRot="1" noChangeAspect="1"/>
          </p:cNvSpPr>
          <p:nvPr>
            <p:ph type="sldImg" idx="2"/>
          </p:nvPr>
        </p:nvSpPr>
        <p:spPr>
          <a:xfrm>
            <a:off x="711200" y="1160463"/>
            <a:ext cx="4217261" cy="2373413"/>
          </a:xfrm>
          <a:prstGeom prst="rect">
            <a:avLst/>
          </a:prstGeom>
          <a:noFill/>
          <a:ln w="12700">
            <a:solidFill>
              <a:prstClr val="black"/>
            </a:solidFill>
          </a:ln>
        </p:spPr>
        <p:txBody>
          <a:bodyPr vert="horz" lIns="92943" tIns="46470" rIns="92943" bIns="46470" rtlCol="0" anchor="ctr"/>
          <a:lstStyle/>
          <a:p>
            <a:endParaRPr lang="en-US" dirty="0"/>
          </a:p>
        </p:txBody>
      </p:sp>
      <p:sp>
        <p:nvSpPr>
          <p:cNvPr id="5" name="Notes Placeholder 4"/>
          <p:cNvSpPr>
            <a:spLocks noGrp="1"/>
          </p:cNvSpPr>
          <p:nvPr>
            <p:ph type="body" sz="quarter" idx="3"/>
          </p:nvPr>
        </p:nvSpPr>
        <p:spPr>
          <a:xfrm>
            <a:off x="698500" y="3673098"/>
            <a:ext cx="5588000" cy="4959458"/>
          </a:xfrm>
          <a:prstGeom prst="rect">
            <a:avLst/>
          </a:prstGeom>
        </p:spPr>
        <p:txBody>
          <a:bodyPr vert="horz" lIns="92943" tIns="46470" rIns="92943" bIns="4647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17906"/>
            <a:ext cx="3026834" cy="465795"/>
          </a:xfrm>
          <a:prstGeom prst="rect">
            <a:avLst/>
          </a:prstGeom>
        </p:spPr>
        <p:txBody>
          <a:bodyPr vert="horz" lIns="92943" tIns="46470" rIns="92943" bIns="464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6"/>
            <a:ext cx="3026834" cy="465795"/>
          </a:xfrm>
          <a:prstGeom prst="rect">
            <a:avLst/>
          </a:prstGeom>
        </p:spPr>
        <p:txBody>
          <a:bodyPr vert="horz" lIns="92943" tIns="46470" rIns="92943" bIns="46470" rtlCol="0" anchor="b"/>
          <a:lstStyle>
            <a:lvl1pPr algn="r">
              <a:defRPr sz="1200"/>
            </a:lvl1pPr>
          </a:lstStyle>
          <a:p>
            <a:fld id="{4CBCEA92-F142-4D57-B507-37BDAF44710C}" type="slidenum">
              <a:rPr lang="en-US" smtClean="0"/>
              <a:t>‹#›</a:t>
            </a:fld>
            <a:endParaRPr lang="en-US" dirty="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generation ago, many workers in the US accrued benefits through their jobs</a:t>
            </a:r>
          </a:p>
          <a:p>
            <a:pPr marL="171450" indent="-171450">
              <a:buFont typeface="Arial" panose="020B0604020202020204" pitchFamily="34" charset="0"/>
              <a:buChar char="•"/>
            </a:pPr>
            <a:r>
              <a:rPr lang="en-US" dirty="0"/>
              <a:t>System developed through second half of 20</a:t>
            </a:r>
            <a:r>
              <a:rPr lang="en-US" baseline="30000" dirty="0"/>
              <a:t>th</a:t>
            </a:r>
            <a:r>
              <a:rPr lang="en-US" dirty="0"/>
              <a:t> century, product of collection action, compromise, and legislation</a:t>
            </a:r>
          </a:p>
          <a:p>
            <a:pPr marL="171450" indent="-171450">
              <a:buFont typeface="Arial" panose="020B0604020202020204" pitchFamily="34" charset="0"/>
              <a:buChar char="•"/>
            </a:pPr>
            <a:r>
              <a:rPr lang="en-US" dirty="0"/>
              <a:t>Rather than a cohesive, comprehensive system, it developed piecemeal from specific historical moments</a:t>
            </a:r>
          </a:p>
          <a:p>
            <a:pPr marL="628650" lvl="1" indent="-171450">
              <a:buFont typeface="Arial" panose="020B0604020202020204" pitchFamily="34" charset="0"/>
              <a:buChar char="•"/>
            </a:pPr>
            <a:r>
              <a:rPr lang="en-US" dirty="0"/>
              <a:t>Health insurance first offered during federally imposed pay freeze to prevent inflation in 1942</a:t>
            </a:r>
          </a:p>
          <a:p>
            <a:pPr marL="171450" lvl="0" indent="-171450">
              <a:buFont typeface="Arial" panose="020B0604020202020204" pitchFamily="34" charset="0"/>
              <a:buChar char="•"/>
            </a:pPr>
            <a:r>
              <a:rPr lang="en-US" dirty="0"/>
              <a:t>System offered security to the economy</a:t>
            </a:r>
          </a:p>
          <a:p>
            <a:pPr marL="628650" lvl="1" indent="-171450">
              <a:buFont typeface="Arial" panose="020B0604020202020204" pitchFamily="34" charset="0"/>
              <a:buChar char="•"/>
            </a:pPr>
            <a:r>
              <a:rPr lang="en-US" dirty="0"/>
              <a:t>Employers saw workers as central to their profits, invested in workforce to increase growth and drive retention</a:t>
            </a:r>
          </a:p>
          <a:p>
            <a:pPr marL="628650" lvl="1" indent="-171450">
              <a:buFont typeface="Arial" panose="020B0604020202020204" pitchFamily="34" charset="0"/>
              <a:buChar char="•"/>
            </a:pPr>
            <a:r>
              <a:rPr lang="en-US" dirty="0"/>
              <a:t>Workers saw their jobs as long term sources of security</a:t>
            </a:r>
          </a:p>
          <a:p>
            <a:pPr marL="171450" lvl="0" indent="-171450">
              <a:buFont typeface="Arial" panose="020B0604020202020204" pitchFamily="34" charset="0"/>
              <a:buChar char="•"/>
            </a:pPr>
            <a:r>
              <a:rPr lang="en-US" dirty="0"/>
              <a:t>Still left many out in law or in practice—especially people of color and women</a:t>
            </a:r>
          </a:p>
          <a:p>
            <a:pPr marL="171450" lvl="0" indent="-171450">
              <a:buFont typeface="Arial" panose="020B0604020202020204" pitchFamily="34" charset="0"/>
              <a:buChar char="•"/>
            </a:pPr>
            <a:r>
              <a:rPr lang="en-US" dirty="0"/>
              <a:t>These shortcomings have become more pronounced, and impacted more and more workers, as we’ve entered a new century</a:t>
            </a:r>
          </a:p>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dirty="0"/>
          </a:p>
        </p:txBody>
      </p:sp>
    </p:spTree>
    <p:extLst>
      <p:ext uri="{BB962C8B-B14F-4D97-AF65-F5344CB8AC3E}">
        <p14:creationId xmlns:p14="http://schemas.microsoft.com/office/powerpoint/2010/main" val="43399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2</a:t>
            </a:fld>
            <a:endParaRPr lang="en-US" dirty="0"/>
          </a:p>
        </p:txBody>
      </p:sp>
    </p:spTree>
    <p:extLst>
      <p:ext uri="{BB962C8B-B14F-4D97-AF65-F5344CB8AC3E}">
        <p14:creationId xmlns:p14="http://schemas.microsoft.com/office/powerpoint/2010/main" val="1644278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3</a:t>
            </a:fld>
            <a:endParaRPr lang="en-US" dirty="0"/>
          </a:p>
        </p:txBody>
      </p:sp>
    </p:spTree>
    <p:extLst>
      <p:ext uri="{BB962C8B-B14F-4D97-AF65-F5344CB8AC3E}">
        <p14:creationId xmlns:p14="http://schemas.microsoft.com/office/powerpoint/2010/main" val="3862143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r>
              <a:rPr lang="en-US" dirty="0"/>
              <a:t>The issue of worker classification is highly relevant to the issue of benefits because there is a significant discrepancy in benefits coverage between employees—especially full-time employees—and independent contractors. Workers are classified as either employees or independent contractors. Typically, employees are hired to work directly for a company or individual, whereas independent contractors are hired to perform discrete services or tasks. Employees are covered by federal and state labor laws, including the Fair Labor Standards Act, which ensures minimum wage and overtime pay. Their employer withholds income taxes, pays payroll taxes on their behalf (including Social Security, Medicare, and state Unemployment Insurance), and issues a Form W-2 documenting their income annually. Independent contractors are not typically covered by federal or state labor laws. The company that hires them generally does not withhold taxes or make Social Security or Medicare contributions on their behalf. Independent contractors usually receive a Form 1099 from each company that hires them. There is not one set of criteria used for determining whether a worker should be classified as an employee or an independent contractor. The Internal Revenue Service, the U.S. Department of Labor, and state Departments of Labor all offer guidance on how to classify workers. Although varying in specific criteria and level of complexity, all forms of guidance consider the degree of control the hiring party has in its relationship with the worker. In general, the more control the hiring party has, the more likely the worker should be classified as an employee rather than an independent contractor. Misclassification is when a company hires a worker as an independent contractor, but in fact, the relationship with the worker is that between an employer and employee. Although hiring independent contractors can be less expensive for companies, if courts or government agencies determine a company has misclassified employees, the company faces fines and retroactive payments. A number of high-profile misclassification lawsuits in the past decade have drawn increased attention to the issue, including several addressing whether workers who arrange jobs through certain online platforms should be classified as employees or independent contractors.</a:t>
            </a:r>
          </a:p>
        </p:txBody>
      </p:sp>
      <p:sp>
        <p:nvSpPr>
          <p:cNvPr id="4" name="Slide Number Placeholder 3"/>
          <p:cNvSpPr>
            <a:spLocks noGrp="1"/>
          </p:cNvSpPr>
          <p:nvPr>
            <p:ph type="sldNum" sz="quarter" idx="10"/>
          </p:nvPr>
        </p:nvSpPr>
        <p:spPr/>
        <p:txBody>
          <a:bodyPr/>
          <a:lstStyle/>
          <a:p>
            <a:fld id="{4CBCEA92-F142-4D57-B507-37BDAF44710C}" type="slidenum">
              <a:rPr lang="en-US" smtClean="0"/>
              <a:t>4</a:t>
            </a:fld>
            <a:endParaRPr lang="en-US" dirty="0"/>
          </a:p>
        </p:txBody>
      </p:sp>
    </p:spTree>
    <p:extLst>
      <p:ext uri="{BB962C8B-B14F-4D97-AF65-F5344CB8AC3E}">
        <p14:creationId xmlns:p14="http://schemas.microsoft.com/office/powerpoint/2010/main" val="115875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b="0" dirty="0">
                <a:solidFill>
                  <a:schemeClr val="accent1"/>
                </a:solidFill>
                <a:latin typeface="+mn-lt"/>
              </a:rPr>
              <a:t>Past system developed largely out of historical accident</a:t>
            </a:r>
          </a:p>
          <a:p>
            <a:pPr marL="285750" indent="-285750">
              <a:buFont typeface="Arial" panose="020B0604020202020204" pitchFamily="34" charset="0"/>
              <a:buChar char="•"/>
            </a:pPr>
            <a:r>
              <a:rPr lang="en-US" sz="1400" b="0" dirty="0">
                <a:solidFill>
                  <a:schemeClr val="accent1"/>
                </a:solidFill>
                <a:latin typeface="+mn-lt"/>
              </a:rPr>
              <a:t>It seems intuitive because it’s been that way for so long, but it does not match the realities of today</a:t>
            </a:r>
          </a:p>
          <a:p>
            <a:pPr marL="285750" indent="-285750">
              <a:buFont typeface="Arial" panose="020B0604020202020204" pitchFamily="34" charset="0"/>
              <a:buChar char="•"/>
            </a:pPr>
            <a:r>
              <a:rPr lang="en-US" sz="1400" b="0" dirty="0">
                <a:solidFill>
                  <a:schemeClr val="accent1"/>
                </a:solidFill>
                <a:latin typeface="+mn-lt"/>
              </a:rPr>
              <a:t>Left out many, especially typically underserved populations, and was particularly difficult for small businesses to deal with.</a:t>
            </a:r>
          </a:p>
        </p:txBody>
      </p:sp>
      <p:sp>
        <p:nvSpPr>
          <p:cNvPr id="4" name="Slide Number Placeholder 3"/>
          <p:cNvSpPr>
            <a:spLocks noGrp="1"/>
          </p:cNvSpPr>
          <p:nvPr>
            <p:ph type="sldNum" sz="quarter" idx="5"/>
          </p:nvPr>
        </p:nvSpPr>
        <p:spPr/>
        <p:txBody>
          <a:bodyPr/>
          <a:lstStyle/>
          <a:p>
            <a:fld id="{4CBCEA92-F142-4D57-B507-37BDAF44710C}" type="slidenum">
              <a:rPr lang="en-US" smtClean="0"/>
              <a:t>5</a:t>
            </a:fld>
            <a:endParaRPr lang="en-US" dirty="0"/>
          </a:p>
        </p:txBody>
      </p:sp>
    </p:spTree>
    <p:extLst>
      <p:ext uri="{BB962C8B-B14F-4D97-AF65-F5344CB8AC3E}">
        <p14:creationId xmlns:p14="http://schemas.microsoft.com/office/powerpoint/2010/main" val="1790220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6</a:t>
            </a:fld>
            <a:endParaRPr lang="en-US" dirty="0"/>
          </a:p>
        </p:txBody>
      </p:sp>
    </p:spTree>
    <p:extLst>
      <p:ext uri="{BB962C8B-B14F-4D97-AF65-F5344CB8AC3E}">
        <p14:creationId xmlns:p14="http://schemas.microsoft.com/office/powerpoint/2010/main" val="4265070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Non-traditional arrangements have always existed, but have grown in prevalence.</a:t>
            </a:r>
          </a:p>
          <a:p>
            <a:pPr marL="171450" indent="-171450">
              <a:buFont typeface="Arial" panose="020B0604020202020204" pitchFamily="34" charset="0"/>
              <a:buChar char="•"/>
            </a:pPr>
            <a:r>
              <a:rPr lang="en-US" dirty="0"/>
              <a:t>Colloquially, non-traditional work is often called “gig work.”</a:t>
            </a:r>
          </a:p>
        </p:txBody>
      </p:sp>
      <p:sp>
        <p:nvSpPr>
          <p:cNvPr id="4" name="Slide Number Placeholder 3"/>
          <p:cNvSpPr>
            <a:spLocks noGrp="1"/>
          </p:cNvSpPr>
          <p:nvPr>
            <p:ph type="sldNum" sz="quarter" idx="5"/>
          </p:nvPr>
        </p:nvSpPr>
        <p:spPr/>
        <p:txBody>
          <a:bodyPr/>
          <a:lstStyle/>
          <a:p>
            <a:fld id="{4CBCEA92-F142-4D57-B507-37BDAF44710C}" type="slidenum">
              <a:rPr lang="en-US" smtClean="0"/>
              <a:t>7</a:t>
            </a:fld>
            <a:endParaRPr lang="en-US" dirty="0"/>
          </a:p>
        </p:txBody>
      </p:sp>
    </p:spTree>
    <p:extLst>
      <p:ext uri="{BB962C8B-B14F-4D97-AF65-F5344CB8AC3E}">
        <p14:creationId xmlns:p14="http://schemas.microsoft.com/office/powerpoint/2010/main" val="207252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8</a:t>
            </a:fld>
            <a:endParaRPr lang="en-US" dirty="0"/>
          </a:p>
        </p:txBody>
      </p:sp>
    </p:spTree>
    <p:extLst>
      <p:ext uri="{BB962C8B-B14F-4D97-AF65-F5344CB8AC3E}">
        <p14:creationId xmlns:p14="http://schemas.microsoft.com/office/powerpoint/2010/main" val="645845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 difficult as data is at the national level, it’s even harder at the state level.</a:t>
            </a:r>
          </a:p>
          <a:p>
            <a:pPr marL="171450" indent="-171450">
              <a:buFont typeface="Arial" panose="020B0604020202020204" pitchFamily="34" charset="0"/>
              <a:buChar char="•"/>
            </a:pPr>
            <a:r>
              <a:rPr lang="en-US" dirty="0"/>
              <a:t>Some of the few sources we have, all of which should be understood as individual data points that are part of a bigger picture we’re still working to understand.</a:t>
            </a:r>
          </a:p>
          <a:p>
            <a:pPr marL="628650" lvl="1" indent="-171450">
              <a:buFont typeface="Arial" panose="020B0604020202020204" pitchFamily="34" charset="0"/>
              <a:buChar char="•"/>
            </a:pPr>
            <a:r>
              <a:rPr lang="en-US" dirty="0"/>
              <a:t>A hotspot for the online platform economy</a:t>
            </a:r>
          </a:p>
          <a:p>
            <a:pPr marL="628650" lvl="1" indent="-171450">
              <a:buFont typeface="Arial" panose="020B0604020202020204" pitchFamily="34" charset="0"/>
              <a:buChar char="•"/>
            </a:pPr>
            <a:r>
              <a:rPr lang="en-US" dirty="0"/>
              <a:t>At or slightly below national measures of other non-traditional work</a:t>
            </a:r>
          </a:p>
          <a:p>
            <a:pPr marL="628650" lvl="1" indent="-171450">
              <a:buFont typeface="Arial" panose="020B0604020202020204" pitchFamily="34" charset="0"/>
              <a:buChar char="•"/>
            </a:pPr>
            <a:r>
              <a:rPr lang="en-US" dirty="0"/>
              <a:t>Georgia is the top state for film production, an industry which is comprised largely of independent workers</a:t>
            </a:r>
          </a:p>
        </p:txBody>
      </p:sp>
      <p:sp>
        <p:nvSpPr>
          <p:cNvPr id="4" name="Slide Number Placeholder 3"/>
          <p:cNvSpPr>
            <a:spLocks noGrp="1"/>
          </p:cNvSpPr>
          <p:nvPr>
            <p:ph type="sldNum" sz="quarter" idx="10"/>
          </p:nvPr>
        </p:nvSpPr>
        <p:spPr/>
        <p:txBody>
          <a:bodyPr/>
          <a:lstStyle/>
          <a:p>
            <a:fld id="{4CBCEA92-F142-4D57-B507-37BDAF44710C}" type="slidenum">
              <a:rPr lang="en-US" smtClean="0"/>
              <a:t>9</a:t>
            </a:fld>
            <a:endParaRPr lang="en-US" dirty="0"/>
          </a:p>
        </p:txBody>
      </p:sp>
    </p:spTree>
    <p:extLst>
      <p:ext uri="{BB962C8B-B14F-4D97-AF65-F5344CB8AC3E}">
        <p14:creationId xmlns:p14="http://schemas.microsoft.com/office/powerpoint/2010/main" val="2093691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Workplace benefits have the potential to mediate the insecurities of today’s world, but increasing numbers of workers are left without.</a:t>
            </a:r>
          </a:p>
        </p:txBody>
      </p:sp>
      <p:sp>
        <p:nvSpPr>
          <p:cNvPr id="4" name="Slide Number Placeholder 3"/>
          <p:cNvSpPr>
            <a:spLocks noGrp="1"/>
          </p:cNvSpPr>
          <p:nvPr>
            <p:ph type="sldNum" sz="quarter" idx="10"/>
          </p:nvPr>
        </p:nvSpPr>
        <p:spPr/>
        <p:txBody>
          <a:bodyPr/>
          <a:lstStyle/>
          <a:p>
            <a:fld id="{4CBCEA92-F142-4D57-B507-37BDAF44710C}" type="slidenum">
              <a:rPr lang="en-US" smtClean="0"/>
              <a:t>10</a:t>
            </a:fld>
            <a:endParaRPr lang="en-US" dirty="0"/>
          </a:p>
        </p:txBody>
      </p:sp>
    </p:spTree>
    <p:extLst>
      <p:ext uri="{BB962C8B-B14F-4D97-AF65-F5344CB8AC3E}">
        <p14:creationId xmlns:p14="http://schemas.microsoft.com/office/powerpoint/2010/main" val="40771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11</a:t>
            </a:fld>
            <a:endParaRPr lang="en-US" dirty="0"/>
          </a:p>
        </p:txBody>
      </p:sp>
    </p:spTree>
    <p:extLst>
      <p:ext uri="{BB962C8B-B14F-4D97-AF65-F5344CB8AC3E}">
        <p14:creationId xmlns:p14="http://schemas.microsoft.com/office/powerpoint/2010/main" val="3030885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12</a:t>
            </a:fld>
            <a:endParaRPr lang="en-US" dirty="0"/>
          </a:p>
        </p:txBody>
      </p:sp>
    </p:spTree>
    <p:extLst>
      <p:ext uri="{BB962C8B-B14F-4D97-AF65-F5344CB8AC3E}">
        <p14:creationId xmlns:p14="http://schemas.microsoft.com/office/powerpoint/2010/main" val="3359548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01912">
              <a:defRPr/>
            </a:pPr>
            <a:fld id="{4CBCEA92-F142-4D57-B507-37BDAF44710C}" type="slidenum">
              <a:rPr lang="en-US">
                <a:solidFill>
                  <a:prstClr val="black"/>
                </a:solidFill>
                <a:latin typeface="Calibri" panose="020F0502020204030204"/>
              </a:rPr>
              <a:pPr defTabSz="901912">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28617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14</a:t>
            </a:fld>
            <a:endParaRPr lang="en-US" dirty="0"/>
          </a:p>
        </p:txBody>
      </p:sp>
    </p:spTree>
    <p:extLst>
      <p:ext uri="{BB962C8B-B14F-4D97-AF65-F5344CB8AC3E}">
        <p14:creationId xmlns:p14="http://schemas.microsoft.com/office/powerpoint/2010/main" val="871773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15</a:t>
            </a:fld>
            <a:endParaRPr lang="en-US" dirty="0"/>
          </a:p>
        </p:txBody>
      </p:sp>
    </p:spTree>
    <p:extLst>
      <p:ext uri="{BB962C8B-B14F-4D97-AF65-F5344CB8AC3E}">
        <p14:creationId xmlns:p14="http://schemas.microsoft.com/office/powerpoint/2010/main" val="3734383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16</a:t>
            </a:fld>
            <a:endParaRPr lang="en-US" dirty="0"/>
          </a:p>
        </p:txBody>
      </p:sp>
    </p:spTree>
    <p:extLst>
      <p:ext uri="{BB962C8B-B14F-4D97-AF65-F5344CB8AC3E}">
        <p14:creationId xmlns:p14="http://schemas.microsoft.com/office/powerpoint/2010/main" val="599623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r>
              <a:rPr lang="en-US" sz="1200" dirty="0">
                <a:solidFill>
                  <a:srgbClr val="00497B"/>
                </a:solidFill>
              </a:rPr>
              <a:t>Additional approaches can, and may need to be considered along with portable benefits in order to improve financial health for workers. </a:t>
            </a:r>
          </a:p>
          <a:p>
            <a:pPr marL="171450" indent="-171450">
              <a:buFont typeface="Arial" panose="020B0604020202020204" pitchFamily="34" charset="0"/>
              <a:buChar char="•"/>
            </a:pPr>
            <a:r>
              <a:rPr lang="en-US" sz="1200" dirty="0">
                <a:solidFill>
                  <a:srgbClr val="00497B"/>
                </a:solidFill>
              </a:rPr>
              <a:t>Pay</a:t>
            </a:r>
          </a:p>
          <a:p>
            <a:pPr marL="171450" indent="-171450">
              <a:buFont typeface="Arial" panose="020B0604020202020204" pitchFamily="34" charset="0"/>
              <a:buChar char="•"/>
            </a:pPr>
            <a:r>
              <a:rPr lang="en-US" sz="1200" dirty="0">
                <a:solidFill>
                  <a:srgbClr val="00497B"/>
                </a:solidFill>
              </a:rPr>
              <a:t>Workplace protections</a:t>
            </a:r>
          </a:p>
          <a:p>
            <a:pPr marL="171450" indent="-171450">
              <a:buFont typeface="Arial" panose="020B0604020202020204" pitchFamily="34" charset="0"/>
              <a:buChar char="•"/>
            </a:pPr>
            <a:r>
              <a:rPr lang="en-US" sz="1200" dirty="0">
                <a:solidFill>
                  <a:srgbClr val="00497B"/>
                </a:solidFill>
              </a:rPr>
              <a:t>Worker classification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18</a:t>
            </a:fld>
            <a:endParaRPr lang="en-US" dirty="0"/>
          </a:p>
        </p:txBody>
      </p:sp>
    </p:spTree>
    <p:extLst>
      <p:ext uri="{BB962C8B-B14F-4D97-AF65-F5344CB8AC3E}">
        <p14:creationId xmlns:p14="http://schemas.microsoft.com/office/powerpoint/2010/main" val="1635773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19</a:t>
            </a:fld>
            <a:endParaRPr lang="en-US" dirty="0"/>
          </a:p>
        </p:txBody>
      </p:sp>
    </p:spTree>
    <p:extLst>
      <p:ext uri="{BB962C8B-B14F-4D97-AF65-F5344CB8AC3E}">
        <p14:creationId xmlns:p14="http://schemas.microsoft.com/office/powerpoint/2010/main" val="1880895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20</a:t>
            </a:fld>
            <a:endParaRPr lang="en-US" dirty="0"/>
          </a:p>
        </p:txBody>
      </p:sp>
    </p:spTree>
    <p:extLst>
      <p:ext uri="{BB962C8B-B14F-4D97-AF65-F5344CB8AC3E}">
        <p14:creationId xmlns:p14="http://schemas.microsoft.com/office/powerpoint/2010/main" val="3964059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21</a:t>
            </a:fld>
            <a:endParaRPr lang="en-US" dirty="0"/>
          </a:p>
        </p:txBody>
      </p:sp>
    </p:spTree>
    <p:extLst>
      <p:ext uri="{BB962C8B-B14F-4D97-AF65-F5344CB8AC3E}">
        <p14:creationId xmlns:p14="http://schemas.microsoft.com/office/powerpoint/2010/main" val="2699998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22</a:t>
            </a:fld>
            <a:endParaRPr lang="en-US" dirty="0"/>
          </a:p>
        </p:txBody>
      </p:sp>
    </p:spTree>
    <p:extLst>
      <p:ext uri="{BB962C8B-B14F-4D97-AF65-F5344CB8AC3E}">
        <p14:creationId xmlns:p14="http://schemas.microsoft.com/office/powerpoint/2010/main" val="2966965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23</a:t>
            </a:fld>
            <a:endParaRPr lang="en-US" dirty="0"/>
          </a:p>
        </p:txBody>
      </p:sp>
    </p:spTree>
    <p:extLst>
      <p:ext uri="{BB962C8B-B14F-4D97-AF65-F5344CB8AC3E}">
        <p14:creationId xmlns:p14="http://schemas.microsoft.com/office/powerpoint/2010/main" val="2210302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24</a:t>
            </a:fld>
            <a:endParaRPr lang="en-US" dirty="0"/>
          </a:p>
        </p:txBody>
      </p:sp>
    </p:spTree>
    <p:extLst>
      <p:ext uri="{BB962C8B-B14F-4D97-AF65-F5344CB8AC3E}">
        <p14:creationId xmlns:p14="http://schemas.microsoft.com/office/powerpoint/2010/main" val="3549106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25</a:t>
            </a:fld>
            <a:endParaRPr lang="en-US" dirty="0"/>
          </a:p>
        </p:txBody>
      </p:sp>
    </p:spTree>
    <p:extLst>
      <p:ext uri="{BB962C8B-B14F-4D97-AF65-F5344CB8AC3E}">
        <p14:creationId xmlns:p14="http://schemas.microsoft.com/office/powerpoint/2010/main" val="2896259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27</a:t>
            </a:fld>
            <a:endParaRPr lang="en-US" dirty="0"/>
          </a:p>
        </p:txBody>
      </p:sp>
    </p:spTree>
    <p:extLst>
      <p:ext uri="{BB962C8B-B14F-4D97-AF65-F5344CB8AC3E}">
        <p14:creationId xmlns:p14="http://schemas.microsoft.com/office/powerpoint/2010/main" val="1893899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28</a:t>
            </a:fld>
            <a:endParaRPr lang="en-US" dirty="0"/>
          </a:p>
        </p:txBody>
      </p:sp>
    </p:spTree>
    <p:extLst>
      <p:ext uri="{BB962C8B-B14F-4D97-AF65-F5344CB8AC3E}">
        <p14:creationId xmlns:p14="http://schemas.microsoft.com/office/powerpoint/2010/main" val="4012087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spcBef>
                <a:spcPts val="2400"/>
              </a:spcBef>
              <a:spcAft>
                <a:spcPts val="600"/>
              </a:spcAft>
            </a:pPr>
            <a:r>
              <a:rPr lang="en-US" sz="1400" dirty="0">
                <a:solidFill>
                  <a:schemeClr val="bg2"/>
                </a:solidFill>
              </a:rPr>
              <a:t>MODERNIZE UNEMPLOYMENT INSURANCE</a:t>
            </a:r>
          </a:p>
          <a:p>
            <a:pPr marL="285750" indent="-285750" algn="l">
              <a:spcBef>
                <a:spcPts val="0"/>
              </a:spcBef>
              <a:spcAft>
                <a:spcPts val="600"/>
              </a:spcAft>
              <a:buFont typeface="Arial" panose="020B0604020202020204" pitchFamily="34" charset="0"/>
              <a:buChar char="•"/>
            </a:pPr>
            <a:r>
              <a:rPr lang="en-US" sz="1100" b="1" dirty="0">
                <a:solidFill>
                  <a:srgbClr val="00497B"/>
                </a:solidFill>
                <a:latin typeface="+mn-lt"/>
              </a:rPr>
              <a:t>Example: Self-Employment Assistance Program</a:t>
            </a:r>
          </a:p>
          <a:p>
            <a:pPr marL="285750" indent="-285750" algn="l">
              <a:spcBef>
                <a:spcPts val="0"/>
              </a:spcBef>
              <a:spcAft>
                <a:spcPts val="600"/>
              </a:spcAft>
              <a:buFont typeface="Arial" panose="020B0604020202020204" pitchFamily="34" charset="0"/>
              <a:buChar char="•"/>
            </a:pPr>
            <a:r>
              <a:rPr lang="en-US" sz="1100" dirty="0">
                <a:solidFill>
                  <a:srgbClr val="00497B"/>
                </a:solidFill>
                <a:latin typeface="+mn-lt"/>
              </a:rPr>
              <a:t>Allows unemployed workers to continue receiving UI benefits while starting a business</a:t>
            </a:r>
          </a:p>
          <a:p>
            <a:pPr marL="285750" indent="-285750" algn="l">
              <a:spcBef>
                <a:spcPts val="0"/>
              </a:spcBef>
              <a:spcAft>
                <a:spcPts val="600"/>
              </a:spcAft>
              <a:buFont typeface="Arial" panose="020B0604020202020204" pitchFamily="34" charset="0"/>
              <a:buChar char="•"/>
            </a:pPr>
            <a:r>
              <a:rPr lang="en-US" sz="1100" dirty="0">
                <a:solidFill>
                  <a:srgbClr val="00497B"/>
                </a:solidFill>
                <a:latin typeface="+mn-lt"/>
              </a:rPr>
              <a:t>Implemented in Mississippi and eight other states </a:t>
            </a:r>
          </a:p>
          <a:p>
            <a:pPr algn="l"/>
            <a:endParaRPr lang="en-US" sz="1100" b="0" i="0" dirty="0">
              <a:solidFill>
                <a:srgbClr val="484747"/>
              </a:solidFill>
              <a:effectLst/>
              <a:latin typeface="PMNCaeciliaW01-55Roman"/>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29</a:t>
            </a:fld>
            <a:endParaRPr lang="en-US" dirty="0"/>
          </a:p>
        </p:txBody>
      </p:sp>
    </p:spTree>
    <p:extLst>
      <p:ext uri="{BB962C8B-B14F-4D97-AF65-F5344CB8AC3E}">
        <p14:creationId xmlns:p14="http://schemas.microsoft.com/office/powerpoint/2010/main" val="1017568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30</a:t>
            </a:fld>
            <a:endParaRPr lang="en-US" dirty="0"/>
          </a:p>
        </p:txBody>
      </p:sp>
    </p:spTree>
    <p:extLst>
      <p:ext uri="{BB962C8B-B14F-4D97-AF65-F5344CB8AC3E}">
        <p14:creationId xmlns:p14="http://schemas.microsoft.com/office/powerpoint/2010/main" val="1222419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31</a:t>
            </a:fld>
            <a:endParaRPr lang="en-US" dirty="0"/>
          </a:p>
        </p:txBody>
      </p:sp>
    </p:spTree>
    <p:extLst>
      <p:ext uri="{BB962C8B-B14F-4D97-AF65-F5344CB8AC3E}">
        <p14:creationId xmlns:p14="http://schemas.microsoft.com/office/powerpoint/2010/main" val="1986979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32</a:t>
            </a:fld>
            <a:endParaRPr lang="en-US" dirty="0"/>
          </a:p>
        </p:txBody>
      </p:sp>
    </p:spTree>
    <p:extLst>
      <p:ext uri="{BB962C8B-B14F-4D97-AF65-F5344CB8AC3E}">
        <p14:creationId xmlns:p14="http://schemas.microsoft.com/office/powerpoint/2010/main" val="830311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algn="l">
              <a:spcBef>
                <a:spcPts val="2400"/>
              </a:spcBef>
              <a:spcAft>
                <a:spcPts val="600"/>
              </a:spcAft>
            </a:pPr>
            <a:r>
              <a:rPr lang="en-US" sz="1600" dirty="0">
                <a:solidFill>
                  <a:schemeClr val="bg2"/>
                </a:solidFill>
              </a:rPr>
              <a:t>STRIDE</a:t>
            </a:r>
          </a:p>
          <a:p>
            <a:pPr marL="285750" indent="-285750" algn="l">
              <a:spcBef>
                <a:spcPts val="0"/>
              </a:spcBef>
              <a:spcAft>
                <a:spcPts val="600"/>
              </a:spcAft>
              <a:buFont typeface="Arial" panose="020B0604020202020204" pitchFamily="34" charset="0"/>
              <a:buChar char="•"/>
            </a:pPr>
            <a:r>
              <a:rPr lang="en-US" sz="1200" dirty="0">
                <a:solidFill>
                  <a:srgbClr val="00497B"/>
                </a:solidFill>
                <a:latin typeface="+mn-lt"/>
              </a:rPr>
              <a:t>Platform to search, compare and purchase benefits, including: health coverage, tax-related mileage and expense tracking; dental, vision, accident, term life and disability insurance; and Health Savings Accounts and other short and long-term savings options</a:t>
            </a:r>
          </a:p>
          <a:p>
            <a:pPr marL="285750" indent="-285750" algn="l">
              <a:spcBef>
                <a:spcPts val="0"/>
              </a:spcBef>
              <a:spcAft>
                <a:spcPts val="600"/>
              </a:spcAft>
              <a:buFont typeface="Arial" panose="020B0604020202020204" pitchFamily="34" charset="0"/>
              <a:buChar char="•"/>
            </a:pPr>
            <a:r>
              <a:rPr lang="en-US" sz="1200" dirty="0">
                <a:solidFill>
                  <a:srgbClr val="00497B"/>
                </a:solidFill>
                <a:latin typeface="+mn-lt"/>
              </a:rPr>
              <a:t>Partners with online platform companies and traditional employers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33</a:t>
            </a:fld>
            <a:endParaRPr lang="en-US" dirty="0"/>
          </a:p>
        </p:txBody>
      </p:sp>
    </p:spTree>
    <p:extLst>
      <p:ext uri="{BB962C8B-B14F-4D97-AF65-F5344CB8AC3E}">
        <p14:creationId xmlns:p14="http://schemas.microsoft.com/office/powerpoint/2010/main" val="741340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34</a:t>
            </a:fld>
            <a:endParaRPr lang="en-US" dirty="0"/>
          </a:p>
        </p:txBody>
      </p:sp>
    </p:spTree>
    <p:extLst>
      <p:ext uri="{BB962C8B-B14F-4D97-AF65-F5344CB8AC3E}">
        <p14:creationId xmlns:p14="http://schemas.microsoft.com/office/powerpoint/2010/main" val="2187285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BCEA92-F142-4D57-B507-37BDAF44710C}" type="slidenum">
              <a:rPr lang="en-US" smtClean="0"/>
              <a:t>35</a:t>
            </a:fld>
            <a:endParaRPr lang="en-US" dirty="0"/>
          </a:p>
        </p:txBody>
      </p:sp>
    </p:spTree>
    <p:extLst>
      <p:ext uri="{BB962C8B-B14F-4D97-AF65-F5344CB8AC3E}">
        <p14:creationId xmlns:p14="http://schemas.microsoft.com/office/powerpoint/2010/main" val="1093080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36</a:t>
            </a:fld>
            <a:endParaRPr lang="en-US" dirty="0"/>
          </a:p>
        </p:txBody>
      </p:sp>
    </p:spTree>
    <p:extLst>
      <p:ext uri="{BB962C8B-B14F-4D97-AF65-F5344CB8AC3E}">
        <p14:creationId xmlns:p14="http://schemas.microsoft.com/office/powerpoint/2010/main" val="2856365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37</a:t>
            </a:fld>
            <a:endParaRPr lang="en-US" dirty="0"/>
          </a:p>
        </p:txBody>
      </p:sp>
    </p:spTree>
    <p:extLst>
      <p:ext uri="{BB962C8B-B14F-4D97-AF65-F5344CB8AC3E}">
        <p14:creationId xmlns:p14="http://schemas.microsoft.com/office/powerpoint/2010/main" val="271042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38</a:t>
            </a:fld>
            <a:endParaRPr lang="en-US" dirty="0"/>
          </a:p>
        </p:txBody>
      </p:sp>
    </p:spTree>
    <p:extLst>
      <p:ext uri="{BB962C8B-B14F-4D97-AF65-F5344CB8AC3E}">
        <p14:creationId xmlns:p14="http://schemas.microsoft.com/office/powerpoint/2010/main" val="3832100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39</a:t>
            </a:fld>
            <a:endParaRPr lang="en-US" dirty="0"/>
          </a:p>
        </p:txBody>
      </p:sp>
    </p:spTree>
    <p:extLst>
      <p:ext uri="{BB962C8B-B14F-4D97-AF65-F5344CB8AC3E}">
        <p14:creationId xmlns:p14="http://schemas.microsoft.com/office/powerpoint/2010/main" val="3257630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But if you look at one area where there has been growth – that’s through online platforms. While small relative to the overall population of independent workers, this segment is growing very quickly.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According to a recent </a:t>
            </a:r>
            <a:r>
              <a:rPr lang="en-US" dirty="0" err="1"/>
              <a:t>JPMorganChase</a:t>
            </a:r>
            <a:r>
              <a:rPr lang="en-US" dirty="0"/>
              <a:t> study, the fraction of the sample earning platform income increased from 0.3 percent in the first quarter of 2013 to 1.6 percent in the first quarter of 2018. As of March 2018, 4.5 percent of families had participated in the Online Platform Economy at some point over the prior year. Between 2013 and 2018, transportation platforms have grown to dominate in terms of both the number of participants and total transaction volume. By March 2018, transportation platforms accounted for as many participants and as many dollars as the other three sectors combined.</a:t>
            </a:r>
          </a:p>
        </p:txBody>
      </p:sp>
      <p:sp>
        <p:nvSpPr>
          <p:cNvPr id="4" name="Slide Number Placeholder 3"/>
          <p:cNvSpPr>
            <a:spLocks noGrp="1"/>
          </p:cNvSpPr>
          <p:nvPr>
            <p:ph type="sldNum" sz="quarter" idx="10"/>
          </p:nvPr>
        </p:nvSpPr>
        <p:spPr/>
        <p:txBody>
          <a:bodyPr/>
          <a:lstStyle/>
          <a:p>
            <a:fld id="{4CBCEA92-F142-4D57-B507-37BDAF44710C}" type="slidenum">
              <a:rPr lang="en-US" smtClean="0"/>
              <a:t>40</a:t>
            </a:fld>
            <a:endParaRPr lang="en-US" dirty="0"/>
          </a:p>
        </p:txBody>
      </p:sp>
    </p:spTree>
    <p:extLst>
      <p:ext uri="{BB962C8B-B14F-4D97-AF65-F5344CB8AC3E}">
        <p14:creationId xmlns:p14="http://schemas.microsoft.com/office/powerpoint/2010/main" val="163116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75DD12-3EE7-4C30-A7E3-5B98F0F9B3E1}" type="slidenum">
              <a:rPr lang="en-US" smtClean="0"/>
              <a:t>41</a:t>
            </a:fld>
            <a:endParaRPr lang="en-US"/>
          </a:p>
        </p:txBody>
      </p:sp>
    </p:spTree>
    <p:extLst>
      <p:ext uri="{BB962C8B-B14F-4D97-AF65-F5344CB8AC3E}">
        <p14:creationId xmlns:p14="http://schemas.microsoft.com/office/powerpoint/2010/main" val="1361386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160463"/>
            <a:ext cx="4217988" cy="2373312"/>
          </a:xfrm>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Chart data: Lyft, Uber and Handy sourced from securities filings. TaskRabbit is for "background-checked" contractors, although not all are necessarily on the network currently. </a:t>
            </a:r>
            <a:r>
              <a:rPr lang="en-US" sz="1200" b="0" i="1" kern="1200" dirty="0" err="1">
                <a:solidFill>
                  <a:schemeClr val="tx1"/>
                </a:solidFill>
                <a:effectLst/>
                <a:latin typeface="+mn-lt"/>
                <a:ea typeface="+mn-ea"/>
                <a:cs typeface="+mn-cs"/>
              </a:rPr>
              <a:t>DoorDash</a:t>
            </a:r>
            <a:r>
              <a:rPr lang="en-US" sz="1200" b="0" i="1" kern="1200" dirty="0">
                <a:solidFill>
                  <a:schemeClr val="tx1"/>
                </a:solidFill>
                <a:effectLst/>
                <a:latin typeface="+mn-lt"/>
                <a:ea typeface="+mn-ea"/>
                <a:cs typeface="+mn-cs"/>
              </a:rPr>
              <a:t>, Instacart and Postmates data provided by companies to </a:t>
            </a:r>
            <a:r>
              <a:rPr lang="en-US" sz="1200" b="0" i="1" kern="1200" dirty="0" err="1">
                <a:solidFill>
                  <a:schemeClr val="tx1"/>
                </a:solidFill>
                <a:effectLst/>
                <a:latin typeface="+mn-lt"/>
                <a:ea typeface="+mn-ea"/>
                <a:cs typeface="+mn-cs"/>
              </a:rPr>
              <a:t>Axios</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Axios</a:t>
            </a:r>
            <a:r>
              <a:rPr lang="en-US" sz="1200" b="0" i="1" kern="1200" dirty="0">
                <a:solidFill>
                  <a:schemeClr val="tx1"/>
                </a:solidFill>
                <a:effectLst/>
                <a:latin typeface="+mn-lt"/>
                <a:ea typeface="+mn-ea"/>
                <a:cs typeface="+mn-cs"/>
              </a:rPr>
              <a:t> also asked Caviar, which said "tens of thousands" and Wag, which declined to provide data.</a:t>
            </a:r>
            <a:endParaRPr lang="en-US" sz="1200" b="0" i="0" kern="1200" dirty="0">
              <a:solidFill>
                <a:schemeClr val="tx1"/>
              </a:solidFill>
              <a:effectLst/>
              <a:latin typeface="+mn-lt"/>
              <a:ea typeface="+mn-ea"/>
              <a:cs typeface="+mn-cs"/>
            </a:endParaRP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42</a:t>
            </a:fld>
            <a:endParaRPr lang="en-US" dirty="0"/>
          </a:p>
        </p:txBody>
      </p:sp>
    </p:spTree>
    <p:extLst>
      <p:ext uri="{BB962C8B-B14F-4D97-AF65-F5344CB8AC3E}">
        <p14:creationId xmlns:p14="http://schemas.microsoft.com/office/powerpoint/2010/main" val="3017393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hyperlink" Target="http://www.nealanalytics.com/neal-creative/templates/"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916229"/>
            <a:ext cx="9107555" cy="3632325"/>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dirty="0"/>
              <a:t>CLICK TO EDIT TITLE</a:t>
            </a:r>
          </a:p>
        </p:txBody>
      </p:sp>
    </p:spTree>
    <p:extLst>
      <p:ext uri="{BB962C8B-B14F-4D97-AF65-F5344CB8AC3E}">
        <p14:creationId xmlns:p14="http://schemas.microsoft.com/office/powerpoint/2010/main" val="23010430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with number">
    <p:bg>
      <p:bgPr>
        <a:solidFill>
          <a:schemeClr val="tx2"/>
        </a:solidFill>
        <a:effectLst/>
      </p:bgPr>
    </p:bg>
    <p:spTree>
      <p:nvGrpSpPr>
        <p:cNvPr id="1" name=""/>
        <p:cNvGrpSpPr/>
        <p:nvPr/>
      </p:nvGrpSpPr>
      <p:grpSpPr>
        <a:xfrm>
          <a:off x="0" y="0"/>
          <a:ext cx="0" cy="0"/>
          <a:chOff x="0" y="0"/>
          <a:chExt cx="0" cy="0"/>
        </a:xfrm>
      </p:grpSpPr>
      <p:sp>
        <p:nvSpPr>
          <p:cNvPr id="17" name="Footer Placeholder 4"/>
          <p:cNvSpPr txBox="1">
            <a:spLocks/>
          </p:cNvSpPr>
          <p:nvPr userDrawn="1"/>
        </p:nvSpPr>
        <p:spPr>
          <a:xfrm>
            <a:off x="4038600" y="6356350"/>
            <a:ext cx="4114800" cy="365125"/>
          </a:xfrm>
          <a:prstGeom prst="rect">
            <a:avLst/>
          </a:prstGeom>
        </p:spPr>
        <p:txBody>
          <a:bodyP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 name="Titl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fontAlgn="auto">
              <a:spcAft>
                <a:spcPts val="0"/>
              </a:spcAft>
              <a:buClrTx/>
              <a:buSzTx/>
              <a:buFontTx/>
              <a:tabLst/>
            </a:pPr>
            <a:r>
              <a:rPr lang="en-US" dirty="0"/>
              <a:t>CLICK TO EDIT MASTER TITLE STYLE</a:t>
            </a:r>
          </a:p>
        </p:txBody>
      </p:sp>
      <p:sp>
        <p:nvSpPr>
          <p:cNvPr id="23" name="Text Placeholder 3"/>
          <p:cNvSpPr>
            <a:spLocks noGrp="1"/>
          </p:cNvSpPr>
          <p:nvPr>
            <p:ph type="body" sz="quarter" idx="11" hasCustomPrompt="1"/>
          </p:nvPr>
        </p:nvSpPr>
        <p:spPr>
          <a:xfrm>
            <a:off x="304801" y="4206240"/>
            <a:ext cx="11658600" cy="424732"/>
          </a:xfrm>
        </p:spPr>
        <p:txBody>
          <a:bodyPr lIns="457200" rIns="4572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Add a short summary sentence here about title/statement above</a:t>
            </a:r>
          </a:p>
        </p:txBody>
      </p:sp>
    </p:spTree>
    <p:extLst>
      <p:ext uri="{BB962C8B-B14F-4D97-AF65-F5344CB8AC3E}">
        <p14:creationId xmlns:p14="http://schemas.microsoft.com/office/powerpoint/2010/main" val="264187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ONUT BASE SECTION DIVIDER">
    <p:bg>
      <p:bgPr>
        <a:solidFill>
          <a:schemeClr val="bg2"/>
        </a:solidFill>
        <a:effectLst/>
      </p:bgPr>
    </p:bg>
    <p:spTree>
      <p:nvGrpSpPr>
        <p:cNvPr id="1" name=""/>
        <p:cNvGrpSpPr/>
        <p:nvPr/>
      </p:nvGrpSpPr>
      <p:grpSpPr>
        <a:xfrm>
          <a:off x="0" y="0"/>
          <a:ext cx="0" cy="0"/>
          <a:chOff x="0" y="0"/>
          <a:chExt cx="0" cy="0"/>
        </a:xfrm>
      </p:grpSpPr>
      <p:sp>
        <p:nvSpPr>
          <p:cNvPr id="7" name="Oval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448777" y="2935629"/>
            <a:ext cx="5208335" cy="927824"/>
          </a:xfrm>
          <a:prstGeom prst="rect">
            <a:avLst/>
          </a:prstGeom>
        </p:spPr>
        <p:txBody>
          <a:bodyPr anchor="ctr"/>
          <a:lstStyle>
            <a:lvl1pPr algn="ctr">
              <a:lnSpc>
                <a:spcPct val="95000"/>
              </a:lnSpc>
              <a:defRPr sz="4000">
                <a:solidFill>
                  <a:schemeClr val="tx1"/>
                </a:solidFill>
              </a:defRPr>
            </a:lvl1pPr>
          </a:lstStyle>
          <a:p>
            <a:r>
              <a:rPr lang="en-US" dirty="0"/>
              <a:t>CLICK TO EDIT TITLE</a:t>
            </a:r>
          </a:p>
        </p:txBody>
      </p:sp>
      <p:sp>
        <p:nvSpPr>
          <p:cNvPr id="9" name="do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063763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Quote dark option FLUSH LEF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266280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Quote dark option CENTERE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031631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Quote dark option FLUSH LEFT">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b="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207573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Quote light option CENTERED">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335071"/>
            <a:ext cx="8097838" cy="369332"/>
          </a:xfrm>
        </p:spPr>
        <p:txBody>
          <a:bodyPr/>
          <a:lstStyle>
            <a:lvl1pPr algn="r">
              <a:spcBef>
                <a:spcPts val="0"/>
              </a:spcBef>
              <a:defRPr sz="2000">
                <a:solidFill>
                  <a:schemeClr val="tx2"/>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a:r>
              <a:rPr lang="en-US" dirty="0"/>
              <a:t>“QUOTATION.”</a:t>
            </a:r>
          </a:p>
          <a:p>
            <a:pPr lvl="1"/>
            <a:r>
              <a:rPr lang="en-US" dirty="0"/>
              <a:t>BOLD</a:t>
            </a:r>
          </a:p>
        </p:txBody>
      </p:sp>
      <p:sp>
        <p:nvSpPr>
          <p:cNvPr id="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6092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ark Callout with small Non-bulleted">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4800" y="2597273"/>
            <a:ext cx="4868985"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solidFill>
                  <a:schemeClr val="bg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555244" y="0"/>
            <a:ext cx="4083304" cy="1357295"/>
          </a:xfrm>
          <a:prstGeom prst="rect">
            <a:avLst/>
          </a:prstGeom>
        </p:spPr>
        <p:txBody>
          <a:bodyPr lIns="146304" tIns="420624" rIns="146304"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599498"/>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779896"/>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029200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304800" y="2472751"/>
            <a:ext cx="4566001"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100">
                <a:solidFill>
                  <a:schemeClr val="tx2"/>
                </a:solidFill>
              </a:defRPr>
            </a:lvl1pPr>
          </a:lstStyle>
          <a:p>
            <a:fld id="{5AE1514C-5E56-4738-A1FF-4B1CFD2A3E36}" type="slidenum">
              <a:rPr lang="en-US" smtClean="0"/>
              <a:pPr/>
              <a:t>‹#›</a:t>
            </a:fld>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697329"/>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975558"/>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6096000" y="431800"/>
            <a:ext cx="5371038" cy="1830245"/>
          </a:xfrm>
        </p:spPr>
        <p:txBody>
          <a:bodyPr wrap="square" lIns="146304" rIns="146304">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293687" y="3436331"/>
            <a:ext cx="2286000" cy="1802032"/>
          </a:xfrm>
        </p:spPr>
        <p:txBody>
          <a:bodyPr lIns="182880" tIns="146304" rIns="18288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266101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0" name="Text Placeholder 8"/>
          <p:cNvSpPr>
            <a:spLocks noGrp="1"/>
          </p:cNvSpPr>
          <p:nvPr>
            <p:ph type="body" sz="quarter" idx="13"/>
          </p:nvPr>
        </p:nvSpPr>
        <p:spPr>
          <a:xfrm>
            <a:off x="502834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1" name="Text Placeholder 8"/>
          <p:cNvSpPr>
            <a:spLocks noGrp="1"/>
          </p:cNvSpPr>
          <p:nvPr>
            <p:ph type="body" sz="quarter" idx="14"/>
          </p:nvPr>
        </p:nvSpPr>
        <p:spPr>
          <a:xfrm>
            <a:off x="739567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8"/>
          <p:cNvSpPr>
            <a:spLocks noGrp="1"/>
          </p:cNvSpPr>
          <p:nvPr>
            <p:ph type="body" sz="quarter" idx="15"/>
          </p:nvPr>
        </p:nvSpPr>
        <p:spPr>
          <a:xfrm>
            <a:off x="9763006"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158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04800" y="2598127"/>
            <a:ext cx="3714704" cy="2524794"/>
          </a:xfrm>
        </p:spPr>
        <p:txBody>
          <a:bodyPr lIns="91440" rIns="9144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4"/>
          </p:nvPr>
        </p:nvSpPr>
        <p:spPr>
          <a:xfrm>
            <a:off x="4168631" y="2598127"/>
            <a:ext cx="3840480"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a:t>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a:t>Fifth level</a:t>
            </a:r>
            <a:endParaRPr lang="en-US" dirty="0"/>
          </a:p>
        </p:txBody>
      </p:sp>
      <p:sp>
        <p:nvSpPr>
          <p:cNvPr id="9" name="Content Placeholder 2"/>
          <p:cNvSpPr>
            <a:spLocks noGrp="1"/>
          </p:cNvSpPr>
          <p:nvPr>
            <p:ph idx="15"/>
          </p:nvPr>
        </p:nvSpPr>
        <p:spPr>
          <a:xfrm>
            <a:off x="8158238" y="2598127"/>
            <a:ext cx="3773077"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a:t>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a:t>Fifth level</a:t>
            </a:r>
            <a:endParaRPr lang="en-US" dirty="0"/>
          </a:p>
        </p:txBody>
      </p:sp>
      <p:sp>
        <p:nvSpPr>
          <p:cNvPr id="11" name="Freeform: Shap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16322" y="339408"/>
            <a:ext cx="2375877" cy="535531"/>
          </a:xfrm>
        </p:spPr>
        <p:txBody>
          <a:bodyPr/>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a:t>
            </a:r>
          </a:p>
        </p:txBody>
      </p:sp>
      <p:sp>
        <p:nvSpPr>
          <p:cNvPr id="10" name="Text Placeholder 9"/>
          <p:cNvSpPr>
            <a:spLocks noGrp="1"/>
          </p:cNvSpPr>
          <p:nvPr>
            <p:ph type="body" sz="quarter" idx="16"/>
          </p:nvPr>
        </p:nvSpPr>
        <p:spPr>
          <a:xfrm>
            <a:off x="2879003" y="419100"/>
            <a:ext cx="9084398" cy="137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153865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8658"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7" name="Content Placeholder 2"/>
          <p:cNvSpPr>
            <a:spLocks noGrp="1"/>
          </p:cNvSpPr>
          <p:nvPr>
            <p:ph idx="14"/>
          </p:nvPr>
        </p:nvSpPr>
        <p:spPr>
          <a:xfrm>
            <a:off x="2483635"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4898612"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6"/>
          </p:nvPr>
        </p:nvSpPr>
        <p:spPr>
          <a:xfrm>
            <a:off x="7313589"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7"/>
          </p:nvPr>
        </p:nvSpPr>
        <p:spPr>
          <a:xfrm>
            <a:off x="9728566"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14:presetBounceEnd="32000">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14:bounceEnd="32000">
                                          <p:cBhvr additive="base">
                                            <p:cTn id="67"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750" fill="hold"/>
                                            <p:tgtEl>
                                              <p:spTgt spid="21"/>
                                            </p:tgtEl>
                                            <p:attrNameLst>
                                              <p:attrName>ppt_x</p:attrName>
                                            </p:attrNameLst>
                                          </p:cBhvr>
                                          <p:tavLst>
                                            <p:tav tm="0">
                                              <p:val>
                                                <p:strVal val="#ppt_x"/>
                                              </p:val>
                                            </p:tav>
                                            <p:tav tm="100000">
                                              <p:val>
                                                <p:strVal val="#ppt_x"/>
                                              </p:val>
                                            </p:tav>
                                          </p:tavLst>
                                        </p:anim>
                                        <p:anim calcmode="lin" valueType="num">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dirty="0"/>
              <a:t>Click icon to add pictures or go online at…</a:t>
            </a:r>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8" name="Text Placeholder 6"/>
          <p:cNvSpPr>
            <a:spLocks noGrp="1"/>
          </p:cNvSpPr>
          <p:nvPr>
            <p:ph type="body" sz="quarter" idx="11"/>
          </p:nvPr>
        </p:nvSpPr>
        <p:spPr>
          <a:xfrm>
            <a:off x="0" y="342805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p:cNvSpPr>
            <a:spLocks noGrp="1"/>
          </p:cNvSpPr>
          <p:nvPr>
            <p:ph type="body" sz="quarter" idx="19"/>
          </p:nvPr>
        </p:nvSpPr>
        <p:spPr>
          <a:xfrm>
            <a:off x="0" y="1554163"/>
            <a:ext cx="60960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Edit Master text styles</a:t>
            </a:r>
          </a:p>
        </p:txBody>
      </p:sp>
      <p:sp>
        <p:nvSpPr>
          <p:cNvPr id="10"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465193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dirty="0"/>
              <a:t>Click icon to add picture</a:t>
            </a:r>
          </a:p>
        </p:txBody>
      </p:sp>
      <p:sp>
        <p:nvSpPr>
          <p:cNvPr id="4" name="Slide Number Placeholder 5"/>
          <p:cNvSpPr>
            <a:spLocks noGrp="1"/>
          </p:cNvSpPr>
          <p:nvPr>
            <p:ph type="sldNum" sz="quarter" idx="4"/>
          </p:nvPr>
        </p:nvSpPr>
        <p:spPr>
          <a:xfrm>
            <a:off x="11837561" y="6484937"/>
            <a:ext cx="387743" cy="365125"/>
          </a:xfrm>
          <a:prstGeom prst="rect">
            <a:avLst/>
          </a:prstGeom>
        </p:spPr>
        <p:txBody>
          <a:bodyPr vert="horz" lIns="91440" tIns="45720" rIns="91440" bIns="45720" rtlCol="0" anchor="ctr"/>
          <a:lstStyle>
            <a:lvl1pPr algn="r">
              <a:defRPr sz="1100">
                <a:solidFill>
                  <a:schemeClr val="bg1"/>
                </a:solidFill>
              </a:defRPr>
            </a:lvl1pPr>
          </a:lstStyle>
          <a:p>
            <a:fld id="{5AE1514C-5E56-4738-A1FF-4B1CFD2A3E36}" type="slidenum">
              <a:rPr lang="en-US" smtClean="0"/>
              <a:pPr/>
              <a:t>‹#›</a:t>
            </a:fld>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9" name="Text Placeholder 6"/>
          <p:cNvSpPr>
            <a:spLocks noGrp="1"/>
          </p:cNvSpPr>
          <p:nvPr>
            <p:ph type="body" sz="quarter" idx="11"/>
          </p:nvPr>
        </p:nvSpPr>
        <p:spPr>
          <a:xfrm>
            <a:off x="0" y="3429000"/>
            <a:ext cx="6096000" cy="2594043"/>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9"/>
          </p:nvPr>
        </p:nvSpPr>
        <p:spPr>
          <a:xfrm>
            <a:off x="0" y="1554163"/>
            <a:ext cx="6096000" cy="548957"/>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Edit Master text styles</a:t>
            </a:r>
          </a:p>
        </p:txBody>
      </p:sp>
      <p:sp>
        <p:nvSpPr>
          <p:cNvPr id="12" name="Slide Number Placeholder 7"/>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97E989-D798-4C62-8E93-3D2D613C2488}"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443957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dirty="0"/>
              <a:t>Click icon to add picture</a:t>
            </a:r>
          </a:p>
        </p:txBody>
      </p:sp>
      <p:sp>
        <p:nvSpPr>
          <p:cNvPr id="7" name="Text Placeholder 6"/>
          <p:cNvSpPr>
            <a:spLocks noGrp="1"/>
          </p:cNvSpPr>
          <p:nvPr>
            <p:ph type="body" sz="quarter" idx="11"/>
          </p:nvPr>
        </p:nvSpPr>
        <p:spPr>
          <a:xfrm>
            <a:off x="0" y="342900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Text Placeholder 2"/>
          <p:cNvSpPr>
            <a:spLocks noGrp="1"/>
          </p:cNvSpPr>
          <p:nvPr>
            <p:ph type="body" sz="quarter" idx="19"/>
          </p:nvPr>
        </p:nvSpPr>
        <p:spPr>
          <a:xfrm>
            <a:off x="0" y="1554163"/>
            <a:ext cx="6129304"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Edit Master text styles</a:t>
            </a:r>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888233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
        <p:nvSpPr>
          <p:cNvPr id="8" name="Text Placeholder 6"/>
          <p:cNvSpPr>
            <a:spLocks noGrp="1"/>
          </p:cNvSpPr>
          <p:nvPr>
            <p:ph type="body" sz="quarter" idx="11"/>
          </p:nvPr>
        </p:nvSpPr>
        <p:spPr>
          <a:xfrm>
            <a:off x="6094443" y="3425619"/>
            <a:ext cx="6097555"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p:cNvSpPr>
            <a:spLocks noGrp="1"/>
          </p:cNvSpPr>
          <p:nvPr>
            <p:ph type="body" sz="quarter" idx="19"/>
          </p:nvPr>
        </p:nvSpPr>
        <p:spPr>
          <a:xfrm>
            <a:off x="6094443" y="1554163"/>
            <a:ext cx="6097556"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Edit Master text styles</a:t>
            </a:r>
          </a:p>
        </p:txBody>
      </p:sp>
      <p:sp>
        <p:nvSpPr>
          <p:cNvPr id="10"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79820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0" y="0"/>
            <a:ext cx="6094444" cy="6856100"/>
          </a:xfrm>
          <a:blipFill>
            <a:blip r:embed="rId2"/>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
        <p:nvSpPr>
          <p:cNvPr id="8" name="Text Placeholder 6"/>
          <p:cNvSpPr>
            <a:spLocks noGrp="1"/>
          </p:cNvSpPr>
          <p:nvPr>
            <p:ph type="body" sz="quarter" idx="11"/>
          </p:nvPr>
        </p:nvSpPr>
        <p:spPr>
          <a:xfrm>
            <a:off x="6180534" y="3429000"/>
            <a:ext cx="6011466"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9"/>
          </p:nvPr>
        </p:nvSpPr>
        <p:spPr>
          <a:xfrm>
            <a:off x="6180534" y="1554163"/>
            <a:ext cx="57912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Edit Master text styles</a:t>
            </a:r>
          </a:p>
        </p:txBody>
      </p:sp>
      <p:sp>
        <p:nvSpPr>
          <p:cNvPr id="11"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2"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176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0"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
        <p:nvSpPr>
          <p:cNvPr id="7" name="Text Placeholder 6"/>
          <p:cNvSpPr>
            <a:spLocks noGrp="1"/>
          </p:cNvSpPr>
          <p:nvPr>
            <p:ph type="body" sz="quarter" idx="11"/>
          </p:nvPr>
        </p:nvSpPr>
        <p:spPr>
          <a:xfrm>
            <a:off x="6138266" y="3457545"/>
            <a:ext cx="6053733"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
          <p:cNvSpPr>
            <a:spLocks noGrp="1"/>
          </p:cNvSpPr>
          <p:nvPr>
            <p:ph type="body" sz="quarter" idx="19" hasCustomPrompt="1"/>
          </p:nvPr>
        </p:nvSpPr>
        <p:spPr>
          <a:xfrm>
            <a:off x="6138267"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50/50 photo layout</a:t>
            </a:r>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628884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
        <p:nvSpPr>
          <p:cNvPr id="7" name="Text Placeholder 6"/>
          <p:cNvSpPr>
            <a:spLocks noGrp="1"/>
          </p:cNvSpPr>
          <p:nvPr>
            <p:ph type="body" sz="quarter" idx="11"/>
          </p:nvPr>
        </p:nvSpPr>
        <p:spPr>
          <a:xfrm>
            <a:off x="6096000" y="2356398"/>
            <a:ext cx="6096000" cy="2145203"/>
          </a:xfrm>
        </p:spPr>
        <p:txBody>
          <a:bodyPr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0605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50-50 Left Photo Layout with text">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0" y="0"/>
            <a:ext cx="12190413" cy="6858000"/>
          </a:xfrm>
          <a:blipFill>
            <a:blip r:embed="rId2"/>
            <a:stretch>
              <a:fillRect/>
            </a:stretch>
          </a:blipFill>
        </p:spPr>
        <p:txBody>
          <a:bodyPr anchor="ctr" anchorCtr="0">
            <a:noAutofit/>
          </a:bodyPr>
          <a:lstStyle>
            <a:lvl1pPr algn="r">
              <a:defRPr baseline="0"/>
            </a:lvl1pPr>
          </a:lstStyle>
          <a:p>
            <a:r>
              <a:rPr lang="en-US" dirty="0"/>
              <a:t>Full Bleed Picture</a:t>
            </a:r>
          </a:p>
        </p:txBody>
      </p:sp>
      <p:sp>
        <p:nvSpPr>
          <p:cNvPr id="7"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Text Placeholder 6"/>
          <p:cNvSpPr>
            <a:spLocks noGrp="1"/>
          </p:cNvSpPr>
          <p:nvPr>
            <p:ph type="body" sz="quarter" idx="11"/>
          </p:nvPr>
        </p:nvSpPr>
        <p:spPr>
          <a:xfrm>
            <a:off x="304800" y="3429000"/>
            <a:ext cx="5960269"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p:cNvSpPr>
            <a:spLocks noGrp="1"/>
          </p:cNvSpPr>
          <p:nvPr>
            <p:ph type="body" sz="quarter" idx="19" hasCustomPrompt="1"/>
          </p:nvPr>
        </p:nvSpPr>
        <p:spPr>
          <a:xfrm>
            <a:off x="304800"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Headline</a:t>
            </a:r>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78914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dirty="0"/>
              <a:t>Click icon to add picture</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669198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7" name="Picture Placeholder 6"/>
          <p:cNvSpPr>
            <a:spLocks noGrp="1" noChangeAspect="1"/>
          </p:cNvSpPr>
          <p:nvPr>
            <p:ph type="pic" sz="quarter" idx="14"/>
          </p:nvPr>
        </p:nvSpPr>
        <p:spPr>
          <a:xfrm>
            <a:off x="0" y="0"/>
            <a:ext cx="12192000" cy="6858000"/>
          </a:xfrm>
        </p:spPr>
        <p:txBody>
          <a:bodyPr lIns="91440">
            <a:noAutofit/>
          </a:bodyPr>
          <a:lstStyle>
            <a:lvl1pPr algn="ctr">
              <a:defRPr/>
            </a:lvl1pPr>
          </a:lstStyle>
          <a:p>
            <a:r>
              <a:rPr lang="en-US" baseline="0" dirty="0"/>
              <a:t>Click icon to add picture</a:t>
            </a:r>
            <a:endParaRPr lang="en-US" dirty="0"/>
          </a:p>
        </p:txBody>
      </p:sp>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2" name="Title 1"/>
          <p:cNvSpPr>
            <a:spLocks noGrp="1"/>
          </p:cNvSpPr>
          <p:nvPr>
            <p:ph type="title" hasCustomPrompt="1"/>
          </p:nvPr>
        </p:nvSpPr>
        <p:spPr>
          <a:xfrm>
            <a:off x="966652" y="2567613"/>
            <a:ext cx="8804365" cy="1403495"/>
          </a:xfrm>
          <a:prstGeom prst="rect">
            <a:avLst/>
          </a:prstGeom>
        </p:spPr>
        <p:txBody>
          <a:bodyPr/>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r>
              <a:rPr lang="en-US" dirty="0"/>
              <a:t>CLICK TO EDIT</a:t>
            </a:r>
          </a:p>
        </p:txBody>
      </p:sp>
      <p:sp>
        <p:nvSpPr>
          <p:cNvPr id="5" name="Text Placeholder 4"/>
          <p:cNvSpPr>
            <a:spLocks noGrp="1"/>
          </p:cNvSpPr>
          <p:nvPr>
            <p:ph type="body" sz="quarter" idx="13" hasCustomPrompt="1"/>
          </p:nvPr>
        </p:nvSpPr>
        <p:spPr>
          <a:xfrm>
            <a:off x="1581150" y="3971108"/>
            <a:ext cx="9461500" cy="757130"/>
          </a:xfrm>
        </p:spPr>
        <p:txBody>
          <a:bodyPr/>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a:r>
              <a:rPr lang="en-US" dirty="0"/>
              <a:t>EDIT MASTER TEXT</a:t>
            </a:r>
          </a:p>
        </p:txBody>
      </p:sp>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with Pictur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3" name="Picture Placeholder 2"/>
          <p:cNvSpPr>
            <a:spLocks noGrp="1" noChangeAspect="1"/>
          </p:cNvSpPr>
          <p:nvPr>
            <p:ph type="pic" sz="quarter" idx="13"/>
          </p:nvPr>
        </p:nvSpPr>
        <p:spPr>
          <a:xfrm>
            <a:off x="0" y="0"/>
            <a:ext cx="12066954" cy="6858000"/>
          </a:xfrm>
        </p:spPr>
        <p:txBody>
          <a:bodyPr anchor="ctr">
            <a:noAutofit/>
          </a:bodyPr>
          <a:lstStyle>
            <a:lvl1pPr algn="ctr">
              <a:defRPr>
                <a:solidFill>
                  <a:schemeClr val="tx2"/>
                </a:solidFill>
              </a:defRPr>
            </a:lvl1pPr>
          </a:lstStyle>
          <a:p>
            <a:r>
              <a:rPr lang="en-US" dirty="0"/>
              <a:t>Click icon to add picture</a:t>
            </a:r>
          </a:p>
        </p:txBody>
      </p:sp>
    </p:spTree>
    <p:extLst>
      <p:ext uri="{BB962C8B-B14F-4D97-AF65-F5344CB8AC3E}">
        <p14:creationId xmlns:p14="http://schemas.microsoft.com/office/powerpoint/2010/main" val="1558395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Tree>
    <p:extLst>
      <p:ext uri="{BB962C8B-B14F-4D97-AF65-F5344CB8AC3E}">
        <p14:creationId xmlns:p14="http://schemas.microsoft.com/office/powerpoint/2010/main" val="38936482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step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4BDA58-9C93-4222-A4EC-4BEB46CE06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175"/>
            <a:ext cx="12192000" cy="6851649"/>
          </a:xfrm>
          <a:prstGeom prst="rect">
            <a:avLst/>
          </a:prstGeom>
        </p:spPr>
      </p:pic>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6" name="TextBox 5">
            <a:hlinkClick r:id="rId3"/>
            <a:extLst>
              <a:ext uri="{FF2B5EF4-FFF2-40B4-BE49-F238E27FC236}">
                <a16:creationId xmlns:a16="http://schemas.microsoft.com/office/drawing/2014/main" id="{FC5E276D-531E-45A9-B450-EFEC62CDC8DF}"/>
              </a:ext>
            </a:extLst>
          </p:cNvPr>
          <p:cNvSpPr txBox="1"/>
          <p:nvPr userDrawn="1"/>
        </p:nvSpPr>
        <p:spPr>
          <a:xfrm>
            <a:off x="4961284" y="93791"/>
            <a:ext cx="2269433" cy="316517"/>
          </a:xfrm>
          <a:prstGeom prst="roundRect">
            <a:avLst>
              <a:gd name="adj" fmla="val 50000"/>
            </a:avLst>
          </a:prstGeom>
          <a:solidFill>
            <a:schemeClr val="accent4"/>
          </a:solidFill>
        </p:spPr>
        <p:txBody>
          <a:bodyPr wrap="square" lIns="0" r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tx1"/>
                </a:solidFill>
                <a:effectLst/>
                <a:uLnTx/>
                <a:uFillTx/>
              </a:rPr>
              <a:t>Neal Creative  | click &amp; </a:t>
            </a:r>
            <a:r>
              <a:rPr kumimoji="0" lang="en-US" sz="1050" b="1" i="0" u="none" strike="noStrike" kern="0" cap="none" spc="0" normalizeH="0" baseline="0" noProof="0" dirty="0">
                <a:ln>
                  <a:noFill/>
                </a:ln>
                <a:solidFill>
                  <a:schemeClr val="tx1"/>
                </a:solidFill>
                <a:effectLst/>
                <a:uLnTx/>
                <a:uFillTx/>
              </a:rPr>
              <a:t>Learn more</a:t>
            </a:r>
          </a:p>
        </p:txBody>
      </p:sp>
      <p:sp>
        <p:nvSpPr>
          <p:cNvPr id="7" name="TextBox 6">
            <a:hlinkClick r:id="rId4"/>
          </p:cNvPr>
          <p:cNvSpPr txBox="1"/>
          <p:nvPr userDrawn="1"/>
        </p:nvSpPr>
        <p:spPr>
          <a:xfrm>
            <a:off x="0" y="6548363"/>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Neal Creative </a:t>
            </a:r>
            <a:r>
              <a:rPr lang="en-US" sz="900" kern="1200" dirty="0">
                <a:solidFill>
                  <a:schemeClr val="tx1"/>
                </a:solidFill>
                <a:latin typeface="+mn-lt"/>
                <a:ea typeface="+mn-ea"/>
                <a:cs typeface="+mn-cs"/>
              </a:rPr>
              <a:t>©</a:t>
            </a:r>
            <a:r>
              <a:rPr lang="en-US" sz="1000" baseline="0" dirty="0">
                <a:solidFill>
                  <a:schemeClr val="tx1"/>
                </a:solidFill>
              </a:rPr>
              <a:t> </a:t>
            </a:r>
            <a:endParaRPr lang="en-US" sz="1000" b="1" dirty="0">
              <a:solidFill>
                <a:schemeClr val="tx1"/>
              </a:solidFill>
            </a:endParaRPr>
          </a:p>
        </p:txBody>
      </p:sp>
      <p:grpSp>
        <p:nvGrpSpPr>
          <p:cNvPr id="8" name="Group 7">
            <a:extLst>
              <a:ext uri="{FF2B5EF4-FFF2-40B4-BE49-F238E27FC236}">
                <a16:creationId xmlns:a16="http://schemas.microsoft.com/office/drawing/2014/main" id="{EF273A61-5610-4355-89F3-7C90515BFCC9}"/>
              </a:ext>
            </a:extLst>
          </p:cNvPr>
          <p:cNvGrpSpPr/>
          <p:nvPr userDrawn="1"/>
        </p:nvGrpSpPr>
        <p:grpSpPr>
          <a:xfrm>
            <a:off x="5976075" y="3634505"/>
            <a:ext cx="1700633" cy="1798732"/>
            <a:chOff x="5976075" y="3634505"/>
            <a:chExt cx="1700633" cy="1798732"/>
          </a:xfrm>
        </p:grpSpPr>
        <p:pic>
          <p:nvPicPr>
            <p:cNvPr id="9" name="Picture 8">
              <a:extLst>
                <a:ext uri="{FF2B5EF4-FFF2-40B4-BE49-F238E27FC236}">
                  <a16:creationId xmlns:a16="http://schemas.microsoft.com/office/drawing/2014/main" id="{6A49345F-7A53-4131-8BB4-087032A6CCD0}"/>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061135" y="4142336"/>
              <a:ext cx="860601" cy="1290901"/>
            </a:xfrm>
            <a:prstGeom prst="rect">
              <a:avLst/>
            </a:prstGeom>
          </p:spPr>
        </p:pic>
        <p:sp>
          <p:nvSpPr>
            <p:cNvPr id="10" name="TextBox 9">
              <a:extLst>
                <a:ext uri="{FF2B5EF4-FFF2-40B4-BE49-F238E27FC236}">
                  <a16:creationId xmlns:a16="http://schemas.microsoft.com/office/drawing/2014/main" id="{5596D35F-1F19-4447-829C-790DF2B8D2DD}"/>
                </a:ext>
              </a:extLst>
            </p:cNvPr>
            <p:cNvSpPr txBox="1"/>
            <p:nvPr/>
          </p:nvSpPr>
          <p:spPr>
            <a:xfrm>
              <a:off x="5976075" y="3634505"/>
              <a:ext cx="1700633" cy="507831"/>
            </a:xfrm>
            <a:prstGeom prst="rect">
              <a:avLst/>
            </a:prstGeom>
            <a:noFill/>
          </p:spPr>
          <p:txBody>
            <a:bodyPr wrap="square" rtlCol="0">
              <a:spAutoFit/>
            </a:bodyPr>
            <a:lstStyle/>
            <a:p>
              <a:r>
                <a:rPr lang="en-US" sz="900" dirty="0">
                  <a:solidFill>
                    <a:schemeClr val="tx1">
                      <a:lumMod val="65000"/>
                      <a:lumOff val="35000"/>
                    </a:schemeClr>
                  </a:solidFill>
                </a:rPr>
                <a:t>TIP </a:t>
              </a:r>
              <a:r>
                <a:rPr lang="en-US" sz="900" dirty="0">
                  <a:solidFill>
                    <a:schemeClr val="tx1">
                      <a:lumMod val="65000"/>
                      <a:lumOff val="35000"/>
                    </a:schemeClr>
                  </a:solidFill>
                  <a:latin typeface="Calibri" panose="020F0502020204030204" pitchFamily="34" charset="0"/>
                  <a:cs typeface="Calibri" panose="020F0502020204030204" pitchFamily="34" charset="0"/>
                </a:rPr>
                <a:t>│ Use the built-in c</a:t>
              </a:r>
              <a:r>
                <a:rPr lang="en-US" sz="900" dirty="0">
                  <a:solidFill>
                    <a:schemeClr val="tx1">
                      <a:lumMod val="65000"/>
                      <a:lumOff val="35000"/>
                    </a:schemeClr>
                  </a:solidFill>
                </a:rPr>
                <a:t>olor palette with green and yellow for callouts and accents</a:t>
              </a:r>
            </a:p>
          </p:txBody>
        </p:sp>
      </p:grpSp>
    </p:spTree>
    <p:extLst>
      <p:ext uri="{BB962C8B-B14F-4D97-AF65-F5344CB8AC3E}">
        <p14:creationId xmlns:p14="http://schemas.microsoft.com/office/powerpoint/2010/main" val="2853556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916229"/>
            <a:ext cx="9107555" cy="3632325"/>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dirty="0"/>
              <a:t>CLICK TO EDIT TITLE</a:t>
            </a:r>
          </a:p>
        </p:txBody>
      </p:sp>
      <p:sp>
        <p:nvSpPr>
          <p:cNvPr id="7" name="TextBox 6">
            <a:hlinkClick r:id="rId2"/>
            <a:extLst>
              <a:ext uri="{FF2B5EF4-FFF2-40B4-BE49-F238E27FC236}">
                <a16:creationId xmlns:a16="http://schemas.microsoft.com/office/drawing/2014/main" id="{B60F28C6-9BA0-4632-B8B5-5A793D03AFC7}"/>
              </a:ext>
            </a:extLst>
          </p:cNvPr>
          <p:cNvSpPr txBox="1"/>
          <p:nvPr userDrawn="1"/>
        </p:nvSpPr>
        <p:spPr>
          <a:xfrm>
            <a:off x="9005881" y="6316156"/>
            <a:ext cx="2466220" cy="367873"/>
          </a:xfrm>
          <a:prstGeom prst="roundRect">
            <a:avLst>
              <a:gd name="adj" fmla="val 50000"/>
            </a:avLst>
          </a:prstGeom>
          <a:solidFill>
            <a:schemeClr val="accent2"/>
          </a:solidFill>
        </p:spPr>
        <p:txBody>
          <a:bodyPr wrap="none" rtlCol="0">
            <a:spAutoFit/>
          </a:bodyPr>
          <a:lstStyle/>
          <a:p>
            <a:r>
              <a:rPr lang="en-US" sz="1100" dirty="0">
                <a:solidFill>
                  <a:schemeClr val="tx1"/>
                </a:solidFill>
              </a:rPr>
              <a:t>Neal Creative</a:t>
            </a:r>
            <a:r>
              <a:rPr lang="en-US" sz="1100" baseline="0" dirty="0">
                <a:solidFill>
                  <a:schemeClr val="tx1"/>
                </a:solidFill>
              </a:rPr>
              <a:t>  | click &amp; </a:t>
            </a:r>
            <a:r>
              <a:rPr lang="en-US" sz="1100" b="1" baseline="0" dirty="0">
                <a:solidFill>
                  <a:schemeClr val="tx1"/>
                </a:solidFill>
              </a:rPr>
              <a:t>Learn more</a:t>
            </a:r>
            <a:endParaRPr lang="en-US" sz="1100" b="1" dirty="0">
              <a:solidFill>
                <a:schemeClr val="tx1"/>
              </a:solidFill>
            </a:endParaRPr>
          </a:p>
        </p:txBody>
      </p:sp>
      <p:sp>
        <p:nvSpPr>
          <p:cNvPr id="8" name="TextBox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50000"/>
                  </a:schemeClr>
                </a:solidFill>
              </a:rPr>
              <a:t>Neal Creative </a:t>
            </a:r>
            <a:r>
              <a:rPr lang="en-US" sz="900" kern="1200" dirty="0">
                <a:solidFill>
                  <a:schemeClr val="bg2">
                    <a:lumMod val="50000"/>
                  </a:schemeClr>
                </a:solidFill>
                <a:latin typeface="+mn-lt"/>
                <a:ea typeface="+mn-ea"/>
                <a:cs typeface="+mn-cs"/>
              </a:rPr>
              <a:t>©</a:t>
            </a:r>
            <a:r>
              <a:rPr lang="en-US" sz="1000" baseline="0" dirty="0">
                <a:solidFill>
                  <a:schemeClr val="bg2">
                    <a:lumMod val="50000"/>
                  </a:schemeClr>
                </a:solidFill>
              </a:rPr>
              <a:t> </a:t>
            </a:r>
            <a:endParaRPr lang="en-US" sz="1000" b="1" dirty="0">
              <a:solidFill>
                <a:schemeClr val="bg2">
                  <a:lumMod val="50000"/>
                </a:schemeClr>
              </a:solidFill>
            </a:endParaRPr>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dirty="0"/>
              <a:t>Click icon to add picture</a:t>
            </a:r>
          </a:p>
        </p:txBody>
      </p:sp>
      <p:sp>
        <p:nvSpPr>
          <p:cNvPr id="12" name="TextBox 11">
            <a:hlinkClick r:id="rId3"/>
            <a:extLst>
              <a:ext uri="{FF2B5EF4-FFF2-40B4-BE49-F238E27FC236}">
                <a16:creationId xmlns:a16="http://schemas.microsoft.com/office/drawing/2014/main" id="{B2DA80A1-9E22-4BFF-8562-466123B36943}"/>
              </a:ext>
            </a:extLst>
          </p:cNvPr>
          <p:cNvSpPr txBox="1"/>
          <p:nvPr userDrawn="1"/>
        </p:nvSpPr>
        <p:spPr>
          <a:xfrm>
            <a:off x="9089198" y="6298102"/>
            <a:ext cx="2466220" cy="367873"/>
          </a:xfrm>
          <a:prstGeom prst="roundRect">
            <a:avLst>
              <a:gd name="adj" fmla="val 50000"/>
            </a:avLst>
          </a:prstGeom>
          <a:solidFill>
            <a:srgbClr val="004568"/>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rPr>
              <a:t>Neal Creative  | click &amp; </a:t>
            </a:r>
            <a:r>
              <a:rPr kumimoji="0" lang="en-US" sz="1100" b="1" i="0" u="none" strike="noStrike" kern="0" cap="none" spc="0" normalizeH="0" baseline="0" noProof="0" dirty="0">
                <a:ln>
                  <a:noFill/>
                </a:ln>
                <a:solidFill>
                  <a:srgbClr val="FFFFFF"/>
                </a:solidFill>
                <a:effectLst/>
                <a:uLnTx/>
                <a:uFillTx/>
              </a:rPr>
              <a:t>Learn more</a:t>
            </a:r>
          </a:p>
        </p:txBody>
      </p:sp>
      <p:sp>
        <p:nvSpPr>
          <p:cNvPr id="2" name="Title 1"/>
          <p:cNvSpPr>
            <a:spLocks noGrp="1"/>
          </p:cNvSpPr>
          <p:nvPr>
            <p:ph type="title" hasCustomPrompt="1"/>
          </p:nvPr>
        </p:nvSpPr>
        <p:spPr>
          <a:xfrm>
            <a:off x="304800" y="419099"/>
            <a:ext cx="8917577" cy="625929"/>
          </a:xfrm>
        </p:spPr>
        <p:txBody>
          <a:bodyPr/>
          <a:lstStyle/>
          <a:p>
            <a:r>
              <a:rPr lang="en-US" dirty="0"/>
              <a:t>CLICK TO EDIT MASTER TITLE STYLE</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
        <p:nvSpPr>
          <p:cNvPr id="13" name="TextBox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lumMod val="75000"/>
                  </a:schemeClr>
                </a:solidFill>
              </a:rPr>
              <a:t>Neal Creative </a:t>
            </a:r>
            <a:r>
              <a:rPr lang="en-US" sz="900" kern="1200" dirty="0">
                <a:solidFill>
                  <a:schemeClr val="bg1">
                    <a:lumMod val="75000"/>
                  </a:schemeClr>
                </a:solidFill>
                <a:latin typeface="+mn-lt"/>
                <a:ea typeface="+mn-ea"/>
                <a:cs typeface="+mn-cs"/>
              </a:rPr>
              <a:t>©</a:t>
            </a:r>
            <a:r>
              <a:rPr lang="en-US" sz="1000" baseline="0" dirty="0">
                <a:solidFill>
                  <a:schemeClr val="bg1">
                    <a:lumMod val="75000"/>
                  </a:schemeClr>
                </a:solidFill>
              </a:rPr>
              <a:t> </a:t>
            </a:r>
            <a:endParaRPr lang="en-US" sz="1000" b="1" dirty="0">
              <a:solidFill>
                <a:schemeClr val="bg1">
                  <a:lumMod val="75000"/>
                </a:schemeClr>
              </a:solidFill>
            </a:endParaRPr>
          </a:p>
        </p:txBody>
      </p:sp>
    </p:spTree>
    <p:extLst>
      <p:ext uri="{BB962C8B-B14F-4D97-AF65-F5344CB8AC3E}">
        <p14:creationId xmlns:p14="http://schemas.microsoft.com/office/powerpoint/2010/main" val="37623406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F479-913A-47FC-BC30-5ADFC4DE91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A9A477-F4C8-4089-9819-EE7DDBFBBC6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54E64-50CE-416B-90BE-40E0B00FB2D9}"/>
              </a:ext>
            </a:extLst>
          </p:cNvPr>
          <p:cNvSpPr>
            <a:spLocks noGrp="1"/>
          </p:cNvSpPr>
          <p:nvPr>
            <p:ph type="dt" sz="half" idx="10"/>
          </p:nvPr>
        </p:nvSpPr>
        <p:spPr/>
        <p:txBody>
          <a:bodyPr/>
          <a:lstStyle/>
          <a:p>
            <a:fld id="{7707DD0A-21C3-46E2-A996-34109A3E0E22}" type="datetimeFigureOut">
              <a:rPr lang="en-US" smtClean="0"/>
              <a:t>10/30/2019</a:t>
            </a:fld>
            <a:endParaRPr lang="en-US"/>
          </a:p>
        </p:txBody>
      </p:sp>
      <p:sp>
        <p:nvSpPr>
          <p:cNvPr id="5" name="Footer Placeholder 4">
            <a:extLst>
              <a:ext uri="{FF2B5EF4-FFF2-40B4-BE49-F238E27FC236}">
                <a16:creationId xmlns:a16="http://schemas.microsoft.com/office/drawing/2014/main" id="{9B316E5B-2615-4426-8B6D-80DE69BA1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7107A5-20BA-4D0D-BF01-9E247A1E4AE7}"/>
              </a:ext>
            </a:extLst>
          </p:cNvPr>
          <p:cNvSpPr>
            <a:spLocks noGrp="1"/>
          </p:cNvSpPr>
          <p:nvPr>
            <p:ph type="sldNum" sz="quarter" idx="12"/>
          </p:nvPr>
        </p:nvSpPr>
        <p:spPr/>
        <p:txBody>
          <a:bodyPr/>
          <a:lstStyle/>
          <a:p>
            <a:fld id="{4570D79E-76E5-4E2A-BD73-E6F783E331B2}" type="slidenum">
              <a:rPr lang="en-US" smtClean="0"/>
              <a:t>‹#›</a:t>
            </a:fld>
            <a:endParaRPr lang="en-US"/>
          </a:p>
        </p:txBody>
      </p:sp>
    </p:spTree>
    <p:extLst>
      <p:ext uri="{BB962C8B-B14F-4D97-AF65-F5344CB8AC3E}">
        <p14:creationId xmlns:p14="http://schemas.microsoft.com/office/powerpoint/2010/main" val="7403407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69110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55781-3FFE-415E-A539-7BD4CC3608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638B53-D9B4-41FB-8A5D-FA710943E5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53155C-94E9-4B3A-A768-B1994F1763A8}"/>
              </a:ext>
            </a:extLst>
          </p:cNvPr>
          <p:cNvSpPr>
            <a:spLocks noGrp="1"/>
          </p:cNvSpPr>
          <p:nvPr>
            <p:ph type="dt" sz="half" idx="10"/>
          </p:nvPr>
        </p:nvSpPr>
        <p:spPr/>
        <p:txBody>
          <a:bodyPr/>
          <a:lstStyle/>
          <a:p>
            <a:fld id="{65EE62CD-4665-491B-8776-0B8C336EB1FE}" type="datetimeFigureOut">
              <a:rPr lang="en-US" smtClean="0"/>
              <a:t>10/30/2019</a:t>
            </a:fld>
            <a:endParaRPr lang="en-US"/>
          </a:p>
        </p:txBody>
      </p:sp>
      <p:sp>
        <p:nvSpPr>
          <p:cNvPr id="5" name="Footer Placeholder 4">
            <a:extLst>
              <a:ext uri="{FF2B5EF4-FFF2-40B4-BE49-F238E27FC236}">
                <a16:creationId xmlns:a16="http://schemas.microsoft.com/office/drawing/2014/main" id="{D7F9BF37-9F96-4CC6-9C39-CE9E52A40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BAFEBB-F642-4981-B060-46DE977E1E31}"/>
              </a:ext>
            </a:extLst>
          </p:cNvPr>
          <p:cNvSpPr>
            <a:spLocks noGrp="1"/>
          </p:cNvSpPr>
          <p:nvPr>
            <p:ph type="sldNum" sz="quarter" idx="12"/>
          </p:nvPr>
        </p:nvSpPr>
        <p:spPr/>
        <p:txBody>
          <a:bodyPr/>
          <a:lstStyle/>
          <a:p>
            <a:fld id="{382DDC02-563B-4B66-91B0-FD790646462C}" type="slidenum">
              <a:rPr lang="en-US" smtClean="0"/>
              <a:t>‹#›</a:t>
            </a:fld>
            <a:endParaRPr lang="en-US"/>
          </a:p>
        </p:txBody>
      </p:sp>
    </p:spTree>
    <p:extLst>
      <p:ext uri="{BB962C8B-B14F-4D97-AF65-F5344CB8AC3E}">
        <p14:creationId xmlns:p14="http://schemas.microsoft.com/office/powerpoint/2010/main" val="19183827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5000" baseline="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2713626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4513" y="432817"/>
            <a:ext cx="10747947" cy="1111171"/>
          </a:xfrm>
        </p:spPr>
        <p:txBody>
          <a:bodyPr anchor="b">
            <a:normAutofit/>
          </a:bodyPr>
          <a:lstStyle>
            <a:lvl1pPr algn="l">
              <a:defRPr sz="3600" baseline="0"/>
            </a:lvl1pPr>
          </a:lstStyle>
          <a:p>
            <a:r>
              <a:rPr lang="en-US" dirty="0"/>
              <a:t>Click to edit Master title style</a:t>
            </a:r>
          </a:p>
        </p:txBody>
      </p:sp>
      <p:sp>
        <p:nvSpPr>
          <p:cNvPr id="3" name="Subtitle 2"/>
          <p:cNvSpPr>
            <a:spLocks noGrp="1"/>
          </p:cNvSpPr>
          <p:nvPr>
            <p:ph type="subTitle" idx="1"/>
          </p:nvPr>
        </p:nvSpPr>
        <p:spPr>
          <a:xfrm>
            <a:off x="744513" y="1543990"/>
            <a:ext cx="10747947" cy="460297"/>
          </a:xfrm>
        </p:spPr>
        <p:txBody>
          <a:bodyPr>
            <a:normAutofit/>
          </a:bodyPr>
          <a:lstStyle>
            <a:lvl1pPr marL="0" indent="0" algn="l">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Footer Placeholder 2"/>
          <p:cNvSpPr>
            <a:spLocks noGrp="1"/>
          </p:cNvSpPr>
          <p:nvPr>
            <p:ph type="ftr" sz="quarter" idx="11"/>
          </p:nvPr>
        </p:nvSpPr>
        <p:spPr>
          <a:xfrm>
            <a:off x="5442072" y="6266419"/>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744521" y="2028444"/>
            <a:ext cx="10747945" cy="3867608"/>
          </a:xfrm>
          <a:prstGeom prst="rect">
            <a:avLst/>
          </a:prstGeom>
        </p:spPr>
        <p:txBody>
          <a:bodyPr vert="horz" lIns="91440" tIns="45720" rIns="91440" bIns="45720" rtlCol="0">
            <a:normAutofit/>
          </a:bodyPr>
          <a:lstStyle>
            <a:lvl1pPr>
              <a:defRPr sz="2000"/>
            </a:lvl1pPr>
          </a:lstStyle>
          <a:p>
            <a:pPr lvl="0"/>
            <a:r>
              <a:rPr lang="en-US" dirty="0"/>
              <a:t>Click to edit Master </a:t>
            </a:r>
            <a:r>
              <a:rPr lang="en-US"/>
              <a:t>text styles</a:t>
            </a:r>
            <a:endParaRPr lang="en-US" dirty="0"/>
          </a:p>
        </p:txBody>
      </p:sp>
    </p:spTree>
    <p:extLst>
      <p:ext uri="{BB962C8B-B14F-4D97-AF65-F5344CB8AC3E}">
        <p14:creationId xmlns:p14="http://schemas.microsoft.com/office/powerpoint/2010/main" val="41759406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3" name="Subtitle 2"/>
          <p:cNvSpPr>
            <a:spLocks noGrp="1"/>
          </p:cNvSpPr>
          <p:nvPr>
            <p:ph type="subTitle" idx="1"/>
          </p:nvPr>
        </p:nvSpPr>
        <p:spPr>
          <a:xfrm>
            <a:off x="684552" y="1638330"/>
            <a:ext cx="9945973" cy="460297"/>
          </a:xfrm>
        </p:spPr>
        <p:txBody>
          <a:bodyPr>
            <a:normAutofit/>
          </a:bodyPr>
          <a:lstStyle>
            <a:lvl1pPr marL="0" indent="0" algn="l">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Tree>
    <p:extLst>
      <p:ext uri="{BB962C8B-B14F-4D97-AF65-F5344CB8AC3E}">
        <p14:creationId xmlns:p14="http://schemas.microsoft.com/office/powerpoint/2010/main" val="33350844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p:nvPr>
        </p:nvSpPr>
        <p:spPr>
          <a:xfrm>
            <a:off x="684553" y="1645743"/>
            <a:ext cx="1074794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656925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7120329" y="2308340"/>
            <a:ext cx="4312171" cy="3867608"/>
          </a:xfrm>
          <a:prstGeom prst="rect">
            <a:avLst/>
          </a:prstGeom>
        </p:spPr>
        <p:txBody>
          <a:bodyPr vert="horz" lIns="91440" tIns="45720" rIns="91440" bIns="45720" rtlCol="0">
            <a:normAutofit/>
          </a:bodyPr>
          <a:lstStyle/>
          <a:p>
            <a:pPr lvl="0"/>
            <a:r>
              <a:rPr lang="en-US" dirty="0"/>
              <a:t>Click to edit Master </a:t>
            </a:r>
            <a:r>
              <a:rPr lang="en-US"/>
              <a:t>text styles</a:t>
            </a:r>
            <a:endParaRPr lang="en-US" dirty="0"/>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439023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1"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684553" y="2308340"/>
            <a:ext cx="10747947" cy="3867608"/>
          </a:xfrm>
          <a:prstGeom prst="rect">
            <a:avLst/>
          </a:prstGeom>
        </p:spPr>
        <p:txBody>
          <a:bodyPr vert="horz" lIns="91440" tIns="45720" rIns="91440" bIns="45720" rtlCol="0">
            <a:normAutofit/>
          </a:bodyPr>
          <a:lstStyle>
            <a:lvl1pPr>
              <a:defRPr sz="2000"/>
            </a:lvl1pPr>
          </a:lstStyle>
          <a:p>
            <a:pPr lvl="0"/>
            <a:r>
              <a:rPr lang="en-US" dirty="0"/>
              <a:t>Click to edit Master text styles</a:t>
            </a:r>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55852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7120329" y="2308340"/>
            <a:ext cx="4312171" cy="3867608"/>
          </a:xfrm>
          <a:prstGeom prst="rect">
            <a:avLst/>
          </a:prstGeom>
        </p:spPr>
        <p:txBody>
          <a:bodyPr vert="horz" lIns="91440" tIns="45720" rIns="91440" bIns="45720" rtlCol="0">
            <a:normAutofit/>
          </a:bodyPr>
          <a:lstStyle/>
          <a:p>
            <a:pPr lvl="0"/>
            <a:r>
              <a:rPr lang="en-US" dirty="0"/>
              <a:t>Click to edit Master </a:t>
            </a:r>
            <a:r>
              <a:rPr lang="en-US"/>
              <a:t>text styles</a:t>
            </a:r>
            <a:endParaRPr lang="en-US" dirty="0"/>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Chart Placeholder 3"/>
          <p:cNvSpPr>
            <a:spLocks noGrp="1"/>
          </p:cNvSpPr>
          <p:nvPr>
            <p:ph type="chart" sz="quarter" idx="13"/>
          </p:nvPr>
        </p:nvSpPr>
        <p:spPr>
          <a:xfrm>
            <a:off x="684553" y="2308351"/>
            <a:ext cx="6150963" cy="3867607"/>
          </a:xfrm>
        </p:spPr>
        <p:txBody>
          <a:bodyPr/>
          <a:lstStyle/>
          <a:p>
            <a:endParaRPr lang="en-US"/>
          </a:p>
        </p:txBody>
      </p:sp>
    </p:spTree>
    <p:extLst>
      <p:ext uri="{BB962C8B-B14F-4D97-AF65-F5344CB8AC3E}">
        <p14:creationId xmlns:p14="http://schemas.microsoft.com/office/powerpoint/2010/main" val="34466771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690189" y="5160736"/>
            <a:ext cx="10747947" cy="554781"/>
          </a:xfrm>
          <a:prstGeom prst="rect">
            <a:avLst/>
          </a:prstGeom>
        </p:spPr>
        <p:txBody>
          <a:bodyPr vert="horz" lIns="91440" tIns="45720" rIns="91440" bIns="45720" rtlCol="0">
            <a:normAutofit/>
          </a:bodyPr>
          <a:lstStyle/>
          <a:p>
            <a:pPr lvl="0"/>
            <a:r>
              <a:rPr lang="en-US" dirty="0"/>
              <a:t>Click to edit Master </a:t>
            </a:r>
            <a:r>
              <a:rPr lang="en-US"/>
              <a:t>text styles</a:t>
            </a:r>
            <a:endParaRPr lang="en-US" dirty="0"/>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Chart Placeholder 3"/>
          <p:cNvSpPr>
            <a:spLocks noGrp="1"/>
          </p:cNvSpPr>
          <p:nvPr>
            <p:ph type="chart" sz="quarter" idx="13"/>
          </p:nvPr>
        </p:nvSpPr>
        <p:spPr>
          <a:xfrm>
            <a:off x="684553" y="2383437"/>
            <a:ext cx="10747947" cy="2603890"/>
          </a:xfrm>
        </p:spPr>
        <p:txBody>
          <a:bodyPr/>
          <a:lstStyle/>
          <a:p>
            <a:endParaRPr lang="en-US"/>
          </a:p>
        </p:txBody>
      </p:sp>
    </p:spTree>
    <p:extLst>
      <p:ext uri="{BB962C8B-B14F-4D97-AF65-F5344CB8AC3E}">
        <p14:creationId xmlns:p14="http://schemas.microsoft.com/office/powerpoint/2010/main" val="3147494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15715862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320005"/>
            <a:ext cx="10515600" cy="2852737"/>
          </a:xfrm>
        </p:spPr>
        <p:txBody>
          <a:bodyPr anchor="b">
            <a:normAutofit/>
          </a:bodyPr>
          <a:lstStyle>
            <a:lvl1pPr>
              <a:defRPr sz="5500" baseline="0"/>
            </a:lvl1pPr>
          </a:lstStyle>
          <a:p>
            <a:r>
              <a:rPr lang="en-US" dirty="0"/>
              <a:t>Click to edit Master title style</a:t>
            </a:r>
          </a:p>
        </p:txBody>
      </p:sp>
      <p:sp>
        <p:nvSpPr>
          <p:cNvPr id="3" name="Text Placeholder 2"/>
          <p:cNvSpPr>
            <a:spLocks noGrp="1"/>
          </p:cNvSpPr>
          <p:nvPr>
            <p:ph type="body" idx="1"/>
          </p:nvPr>
        </p:nvSpPr>
        <p:spPr>
          <a:xfrm>
            <a:off x="831851" y="4334641"/>
            <a:ext cx="10515600" cy="1500187"/>
          </a:xfrm>
        </p:spPr>
        <p:txBody>
          <a:bodyPr>
            <a:normAutofit/>
          </a:bodyPr>
          <a:lstStyle>
            <a:lvl1pPr marL="0" indent="0">
              <a:buNone/>
              <a:defRPr sz="2600" baseline="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Rounded Rectangle 7"/>
          <p:cNvSpPr/>
          <p:nvPr userDrawn="1"/>
        </p:nvSpPr>
        <p:spPr>
          <a:xfrm>
            <a:off x="9537078" y="5655342"/>
            <a:ext cx="2867377" cy="52316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539647" y="356340"/>
            <a:ext cx="11112708" cy="6000021"/>
          </a:xfrm>
          <a:prstGeom prst="rect">
            <a:avLst/>
          </a:prstGeom>
          <a:noFill/>
          <a:ln w="762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6"/>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8627" y="5667806"/>
            <a:ext cx="2225564" cy="500752"/>
          </a:xfrm>
          <a:prstGeom prst="rect">
            <a:avLst/>
          </a:prstGeom>
        </p:spPr>
      </p:pic>
    </p:spTree>
    <p:extLst>
      <p:ext uri="{BB962C8B-B14F-4D97-AF65-F5344CB8AC3E}">
        <p14:creationId xmlns:p14="http://schemas.microsoft.com/office/powerpoint/2010/main" val="24974615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320005"/>
            <a:ext cx="10515600" cy="2852737"/>
          </a:xfrm>
        </p:spPr>
        <p:txBody>
          <a:bodyPr anchor="b">
            <a:normAutofit/>
          </a:bodyPr>
          <a:lstStyle>
            <a:lvl1pPr>
              <a:defRPr sz="5500" baseline="0"/>
            </a:lvl1pPr>
          </a:lstStyle>
          <a:p>
            <a:r>
              <a:rPr lang="en-US" dirty="0"/>
              <a:t>Click to edit Master title style</a:t>
            </a:r>
          </a:p>
        </p:txBody>
      </p:sp>
      <p:sp>
        <p:nvSpPr>
          <p:cNvPr id="3" name="Text Placeholder 2"/>
          <p:cNvSpPr>
            <a:spLocks noGrp="1"/>
          </p:cNvSpPr>
          <p:nvPr>
            <p:ph type="body" idx="1"/>
          </p:nvPr>
        </p:nvSpPr>
        <p:spPr>
          <a:xfrm>
            <a:off x="831851" y="4334641"/>
            <a:ext cx="10515600" cy="1500187"/>
          </a:xfrm>
        </p:spPr>
        <p:txBody>
          <a:bodyPr>
            <a:normAutofit/>
          </a:bodyPr>
          <a:lstStyle>
            <a:lvl1pPr marL="0" indent="0">
              <a:buNone/>
              <a:defRPr sz="2600" baseline="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07037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10743942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36"/>
            <a:ext cx="10515600" cy="924029"/>
          </a:xfrm>
        </p:spPr>
        <p:txBody>
          <a:bodyPr>
            <a:normAutofit/>
          </a:bodyPr>
          <a:lstStyle>
            <a:lvl1pPr>
              <a:defRPr sz="3200" baseline="0"/>
            </a:lvl1pPr>
          </a:lstStyle>
          <a:p>
            <a:r>
              <a:rPr lang="en-US"/>
              <a:t>Click to edit Master title style</a:t>
            </a:r>
          </a:p>
        </p:txBody>
      </p:sp>
      <p:sp>
        <p:nvSpPr>
          <p:cNvPr id="4" name="Content Placeholder 3"/>
          <p:cNvSpPr>
            <a:spLocks noGrp="1"/>
          </p:cNvSpPr>
          <p:nvPr>
            <p:ph sz="half" idx="2"/>
          </p:nvPr>
        </p:nvSpPr>
        <p:spPr>
          <a:xfrm>
            <a:off x="840319" y="1455841"/>
            <a:ext cx="5158316" cy="47338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172200" y="1455841"/>
            <a:ext cx="5183717" cy="473382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3175888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4068"/>
          </a:xfrm>
        </p:spPr>
        <p:txBody>
          <a:bodyPr>
            <a:normAutofit/>
          </a:bodyPr>
          <a:lstStyle>
            <a:lvl1pPr>
              <a:defRPr sz="3200" baseline="0"/>
            </a:lvl1pPr>
          </a:lstStyle>
          <a:p>
            <a:r>
              <a:rPr lang="en-US"/>
              <a:t>Click to edit Master title style</a:t>
            </a:r>
          </a:p>
        </p:txBody>
      </p:sp>
      <p:sp>
        <p:nvSpPr>
          <p:cNvPr id="6"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1475949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7776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25"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3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25"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1064127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25"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3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325"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dirty="0"/>
              <a:t>© 2016 Burning Glass Technologies. – Proprietary and Confidential</a:t>
            </a:r>
          </a:p>
        </p:txBody>
      </p:sp>
    </p:spTree>
    <p:extLst>
      <p:ext uri="{BB962C8B-B14F-4D97-AF65-F5344CB8AC3E}">
        <p14:creationId xmlns:p14="http://schemas.microsoft.com/office/powerpoint/2010/main" val="37843735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 Proprietary and Confidential</a:t>
            </a:r>
            <a:endParaRPr lang="en-US" dirty="0"/>
          </a:p>
        </p:txBody>
      </p:sp>
    </p:spTree>
    <p:extLst>
      <p:ext uri="{BB962C8B-B14F-4D97-AF65-F5344CB8AC3E}">
        <p14:creationId xmlns:p14="http://schemas.microsoft.com/office/powerpoint/2010/main" val="38848496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dirty="0"/>
              <a:t>© 2016 Burning Glass Technologies. – Proprietary and Confidential</a:t>
            </a:r>
          </a:p>
        </p:txBody>
      </p:sp>
    </p:spTree>
    <p:extLst>
      <p:ext uri="{BB962C8B-B14F-4D97-AF65-F5344CB8AC3E}">
        <p14:creationId xmlns:p14="http://schemas.microsoft.com/office/powerpoint/2010/main" val="24806042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9_Title Slide">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duotone>
              <a:schemeClr val="bg2">
                <a:shade val="45000"/>
                <a:satMod val="135000"/>
              </a:schemeClr>
              <a:prstClr val="white"/>
            </a:duotone>
            <a:alphaModFix amt="50000"/>
            <a:extLst>
              <a:ext uri="{28A0092B-C50C-407E-A947-70E740481C1C}">
                <a14:useLocalDpi xmlns:a14="http://schemas.microsoft.com/office/drawing/2010/main" val="0"/>
              </a:ext>
            </a:extLst>
          </a:blip>
          <a:stretch>
            <a:fillRect/>
          </a:stretch>
        </p:blipFill>
        <p:spPr>
          <a:xfrm>
            <a:off x="7322020" y="3217950"/>
            <a:ext cx="3648741" cy="2736556"/>
          </a:xfrm>
          <a:prstGeom prst="rect">
            <a:avLst/>
          </a:prstGeom>
        </p:spPr>
      </p:pic>
      <p:sp>
        <p:nvSpPr>
          <p:cNvPr id="19" name="Title 1"/>
          <p:cNvSpPr>
            <a:spLocks noGrp="1"/>
          </p:cNvSpPr>
          <p:nvPr>
            <p:ph type="ctrTitle"/>
          </p:nvPr>
        </p:nvSpPr>
        <p:spPr>
          <a:xfrm>
            <a:off x="1500151" y="1142982"/>
            <a:ext cx="9144000" cy="2387600"/>
          </a:xfrm>
        </p:spPr>
        <p:txBody>
          <a:bodyPr anchor="b">
            <a:normAutofit/>
          </a:bodyPr>
          <a:lstStyle>
            <a:lvl1pPr algn="ctr">
              <a:defRPr sz="5000" b="1" cap="all" spc="50" baseline="0">
                <a:solidFill>
                  <a:schemeClr val="tx1"/>
                </a:solidFill>
              </a:defRPr>
            </a:lvl1pPr>
          </a:lstStyle>
          <a:p>
            <a:r>
              <a:rPr lang="en-US" dirty="0"/>
              <a:t>Click to edit Master title style</a:t>
            </a:r>
          </a:p>
        </p:txBody>
      </p:sp>
      <p:sp>
        <p:nvSpPr>
          <p:cNvPr id="20" name="Subtitle 2"/>
          <p:cNvSpPr>
            <a:spLocks noGrp="1"/>
          </p:cNvSpPr>
          <p:nvPr>
            <p:ph type="subTitle" idx="1"/>
          </p:nvPr>
        </p:nvSpPr>
        <p:spPr>
          <a:xfrm>
            <a:off x="1523999" y="4137295"/>
            <a:ext cx="9144000" cy="1049059"/>
          </a:xfrm>
        </p:spPr>
        <p:txBody>
          <a:bodyPr>
            <a:normAutofit/>
          </a:bodyPr>
          <a:lstStyle>
            <a:lvl1pPr marL="0" indent="0" algn="ctr">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167716808"/>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p:nvPr>
        </p:nvSpPr>
        <p:spPr>
          <a:xfrm>
            <a:off x="684553" y="1645743"/>
            <a:ext cx="1074794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94151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1" baseline="0"/>
            </a:lvl1pPr>
          </a:lstStyle>
          <a:p>
            <a:r>
              <a:rPr lang="en-US" dirty="0"/>
              <a:t>Click to edit Master title style</a:t>
            </a:r>
          </a:p>
        </p:txBody>
      </p:sp>
      <p:sp>
        <p:nvSpPr>
          <p:cNvPr id="7" name="Footer Placeholder 2"/>
          <p:cNvSpPr>
            <a:spLocks noGrp="1"/>
          </p:cNvSpPr>
          <p:nvPr>
            <p:ph type="ftr" sz="quarter" idx="11"/>
          </p:nvPr>
        </p:nvSpPr>
        <p:spPr>
          <a:xfrm>
            <a:off x="5781848" y="6356360"/>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684553" y="2308340"/>
            <a:ext cx="10747947" cy="3867608"/>
          </a:xfrm>
          <a:prstGeom prst="rect">
            <a:avLst/>
          </a:prstGeom>
        </p:spPr>
        <p:txBody>
          <a:bodyPr vert="horz" lIns="91440" tIns="45720" rIns="91440" bIns="45720" rtlCol="0">
            <a:normAutofit/>
          </a:bodyPr>
          <a:lstStyle>
            <a:lvl1pPr>
              <a:defRPr sz="2000"/>
            </a:lvl1pPr>
          </a:lstStyle>
          <a:p>
            <a:pPr lvl="0"/>
            <a:r>
              <a:rPr lang="en-US" dirty="0"/>
              <a:t>Click to edit Master text styles</a:t>
            </a:r>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974275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477054"/>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5" name="Date Placeholder 1"/>
          <p:cNvSpPr>
            <a:spLocks noGrp="1"/>
          </p:cNvSpPr>
          <p:nvPr>
            <p:ph type="dt" sz="half" idx="2"/>
          </p:nvPr>
        </p:nvSpPr>
        <p:spPr>
          <a:xfrm>
            <a:off x="530368" y="6540706"/>
            <a:ext cx="5298949" cy="231263"/>
          </a:xfrm>
          <a:prstGeom prst="rect">
            <a:avLst/>
          </a:prstGeom>
        </p:spPr>
        <p:txBody>
          <a:bodyPr/>
          <a:lstStyle>
            <a:lvl1pPr>
              <a:defRPr sz="900"/>
            </a:lvl1pPr>
          </a:lstStyle>
          <a:p>
            <a:fld id="{23805C58-C381-424A-B29E-B771E578DF85}" type="datetime1">
              <a:rPr lang="en-US" smtClean="0">
                <a:solidFill>
                  <a:prstClr val="black"/>
                </a:solidFill>
              </a:rPr>
              <a:t>10/30/2019</a:t>
            </a:fld>
            <a:endParaRPr lang="en-US" dirty="0">
              <a:solidFill>
                <a:prstClr val="black"/>
              </a:solidFill>
            </a:endParaRPr>
          </a:p>
        </p:txBody>
      </p:sp>
    </p:spTree>
    <p:extLst>
      <p:ext uri="{BB962C8B-B14F-4D97-AF65-F5344CB8AC3E}">
        <p14:creationId xmlns:p14="http://schemas.microsoft.com/office/powerpoint/2010/main" val="41469600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39721033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6_Title Slide">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duotone>
              <a:schemeClr val="bg2">
                <a:shade val="45000"/>
                <a:satMod val="135000"/>
              </a:schemeClr>
              <a:prstClr val="white"/>
            </a:duotone>
            <a:alphaModFix amt="50000"/>
            <a:extLst>
              <a:ext uri="{28A0092B-C50C-407E-A947-70E740481C1C}">
                <a14:useLocalDpi xmlns:a14="http://schemas.microsoft.com/office/drawing/2010/main" val="0"/>
              </a:ext>
            </a:extLst>
          </a:blip>
          <a:stretch>
            <a:fillRect/>
          </a:stretch>
        </p:blipFill>
        <p:spPr>
          <a:xfrm>
            <a:off x="7322020" y="3217950"/>
            <a:ext cx="3648741" cy="2736556"/>
          </a:xfrm>
          <a:prstGeom prst="rect">
            <a:avLst/>
          </a:prstGeom>
        </p:spPr>
      </p:pic>
      <p:sp>
        <p:nvSpPr>
          <p:cNvPr id="19" name="Title 1"/>
          <p:cNvSpPr>
            <a:spLocks noGrp="1"/>
          </p:cNvSpPr>
          <p:nvPr>
            <p:ph type="ctrTitle"/>
          </p:nvPr>
        </p:nvSpPr>
        <p:spPr>
          <a:xfrm>
            <a:off x="1500151" y="1142982"/>
            <a:ext cx="9144000" cy="2387600"/>
          </a:xfrm>
        </p:spPr>
        <p:txBody>
          <a:bodyPr anchor="b">
            <a:normAutofit/>
          </a:bodyPr>
          <a:lstStyle>
            <a:lvl1pPr algn="ctr">
              <a:defRPr sz="5000" b="1" cap="all" spc="50" baseline="0">
                <a:solidFill>
                  <a:schemeClr val="tx1"/>
                </a:solidFill>
              </a:defRPr>
            </a:lvl1pPr>
          </a:lstStyle>
          <a:p>
            <a:r>
              <a:rPr lang="en-US" dirty="0"/>
              <a:t>Click to edit Master title style</a:t>
            </a:r>
          </a:p>
        </p:txBody>
      </p:sp>
      <p:sp>
        <p:nvSpPr>
          <p:cNvPr id="20" name="Subtitle 2"/>
          <p:cNvSpPr>
            <a:spLocks noGrp="1"/>
          </p:cNvSpPr>
          <p:nvPr>
            <p:ph type="subTitle" idx="1"/>
          </p:nvPr>
        </p:nvSpPr>
        <p:spPr>
          <a:xfrm>
            <a:off x="1523999" y="4137293"/>
            <a:ext cx="9144000" cy="1049059"/>
          </a:xfrm>
        </p:spPr>
        <p:txBody>
          <a:bodyPr>
            <a:normAutofit/>
          </a:bodyPr>
          <a:lstStyle>
            <a:lvl1pPr marL="0" indent="0" algn="ctr">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929857"/>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aseline="0"/>
            </a:lvl1pPr>
          </a:lstStyle>
          <a:p>
            <a:r>
              <a:rPr lang="en-US" dirty="0"/>
              <a:t>Click to edit Master title style</a:t>
            </a:r>
          </a:p>
        </p:txBody>
      </p:sp>
      <p:sp>
        <p:nvSpPr>
          <p:cNvPr id="7" name="Footer Placeholder 2"/>
          <p:cNvSpPr>
            <a:spLocks noGrp="1"/>
          </p:cNvSpPr>
          <p:nvPr>
            <p:ph type="ftr" sz="quarter" idx="11"/>
          </p:nvPr>
        </p:nvSpPr>
        <p:spPr>
          <a:xfrm>
            <a:off x="5781848" y="6356358"/>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p:nvPr>
        </p:nvSpPr>
        <p:spPr>
          <a:xfrm>
            <a:off x="684553" y="1645743"/>
            <a:ext cx="1074794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5710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553" y="417827"/>
            <a:ext cx="10747947" cy="1111171"/>
          </a:xfrm>
        </p:spPr>
        <p:txBody>
          <a:bodyPr anchor="b">
            <a:normAutofit/>
          </a:bodyPr>
          <a:lstStyle>
            <a:lvl1pPr algn="l">
              <a:defRPr sz="3600" b="1" baseline="0"/>
            </a:lvl1pPr>
          </a:lstStyle>
          <a:p>
            <a:r>
              <a:rPr lang="en-US" dirty="0"/>
              <a:t>Click to edit Master title style</a:t>
            </a:r>
          </a:p>
        </p:txBody>
      </p:sp>
      <p:sp>
        <p:nvSpPr>
          <p:cNvPr id="7" name="Footer Placeholder 2"/>
          <p:cNvSpPr>
            <a:spLocks noGrp="1"/>
          </p:cNvSpPr>
          <p:nvPr>
            <p:ph type="ftr" sz="quarter" idx="11"/>
          </p:nvPr>
        </p:nvSpPr>
        <p:spPr>
          <a:xfrm>
            <a:off x="5781848" y="6356358"/>
            <a:ext cx="6205653" cy="365125"/>
          </a:xfrm>
          <a:prstGeom prst="rect">
            <a:avLst/>
          </a:prstGeom>
        </p:spPr>
        <p:txBody>
          <a:bodyPr/>
          <a:lstStyle>
            <a:lvl1pPr algn="r">
              <a:defRPr sz="1000">
                <a:solidFill>
                  <a:schemeClr val="tx1"/>
                </a:solidFill>
                <a:latin typeface="Arial" charset="0"/>
                <a:ea typeface="Arial" charset="0"/>
                <a:cs typeface="Arial" charset="0"/>
              </a:defRPr>
            </a:lvl1pPr>
          </a:lstStyle>
          <a:p>
            <a:r>
              <a:rPr lang="en-US"/>
              <a:t>© 2016 Burning Glass Technologies. </a:t>
            </a:r>
            <a:r>
              <a:rPr lang="en-US" dirty="0"/>
              <a:t>– Proprietary and Confidential</a:t>
            </a:r>
          </a:p>
        </p:txBody>
      </p:sp>
      <p:sp>
        <p:nvSpPr>
          <p:cNvPr id="6" name="Text Placeholder 2"/>
          <p:cNvSpPr>
            <a:spLocks noGrp="1"/>
          </p:cNvSpPr>
          <p:nvPr>
            <p:ph idx="12" hasCustomPrompt="1"/>
          </p:nvPr>
        </p:nvSpPr>
        <p:spPr>
          <a:xfrm>
            <a:off x="684553" y="2308340"/>
            <a:ext cx="10747947" cy="3867608"/>
          </a:xfrm>
          <a:prstGeom prst="rect">
            <a:avLst/>
          </a:prstGeom>
        </p:spPr>
        <p:txBody>
          <a:bodyPr vert="horz" lIns="91440" tIns="45720" rIns="91440" bIns="45720" rtlCol="0">
            <a:normAutofit/>
          </a:bodyPr>
          <a:lstStyle>
            <a:lvl1pPr>
              <a:defRPr sz="2000"/>
            </a:lvl1pPr>
          </a:lstStyle>
          <a:p>
            <a:pPr lvl="0"/>
            <a:r>
              <a:rPr lang="en-US" dirty="0"/>
              <a:t>Click to edit Master text styles</a:t>
            </a:r>
          </a:p>
        </p:txBody>
      </p:sp>
      <p:sp>
        <p:nvSpPr>
          <p:cNvPr id="5" name="Subtitle 2"/>
          <p:cNvSpPr>
            <a:spLocks noGrp="1"/>
          </p:cNvSpPr>
          <p:nvPr>
            <p:ph type="subTitle" idx="1"/>
          </p:nvPr>
        </p:nvSpPr>
        <p:spPr>
          <a:xfrm>
            <a:off x="684553" y="1667642"/>
            <a:ext cx="10747947" cy="460297"/>
          </a:xfrm>
        </p:spPr>
        <p:txBody>
          <a:bodyPr>
            <a:normAutofit/>
          </a:bodyP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632344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477054"/>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5" name="Date Placeholder 1"/>
          <p:cNvSpPr>
            <a:spLocks noGrp="1"/>
          </p:cNvSpPr>
          <p:nvPr>
            <p:ph type="dt" sz="half" idx="2"/>
          </p:nvPr>
        </p:nvSpPr>
        <p:spPr>
          <a:xfrm>
            <a:off x="530368" y="6540704"/>
            <a:ext cx="5298949" cy="231263"/>
          </a:xfrm>
          <a:prstGeom prst="rect">
            <a:avLst/>
          </a:prstGeom>
        </p:spPr>
        <p:txBody>
          <a:bodyPr/>
          <a:lstStyle>
            <a:lvl1pPr>
              <a:defRPr sz="900"/>
            </a:lvl1pPr>
          </a:lstStyle>
          <a:p>
            <a:fld id="{23805C58-C381-424A-B29E-B771E578DF85}" type="datetime1">
              <a:rPr lang="en-US" smtClean="0">
                <a:solidFill>
                  <a:prstClr val="black"/>
                </a:solidFill>
              </a:rPr>
              <a:t>10/30/2019</a:t>
            </a:fld>
            <a:endParaRPr lang="en-US" dirty="0">
              <a:solidFill>
                <a:prstClr val="black"/>
              </a:solidFill>
            </a:endParaRPr>
          </a:p>
        </p:txBody>
      </p:sp>
    </p:spTree>
    <p:extLst>
      <p:ext uri="{BB962C8B-B14F-4D97-AF65-F5344CB8AC3E}">
        <p14:creationId xmlns:p14="http://schemas.microsoft.com/office/powerpoint/2010/main" val="24390945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77236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8.gif"/><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75347"/>
            <a:ext cx="11658600" cy="1870769"/>
          </a:xfrm>
          <a:prstGeom prst="rect">
            <a:avLst/>
          </a:prstGeom>
        </p:spPr>
        <p:txBody>
          <a:bodyPr vert="horz" wrap="square" lIns="91440" tIns="45720" rIns="91440" bIns="4572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Placeholder 3"/>
          <p:cNvSpPr>
            <a:spLocks noGrp="1"/>
          </p:cNvSpPr>
          <p:nvPr>
            <p:ph type="title"/>
          </p:nvPr>
        </p:nvSpPr>
        <p:spPr>
          <a:xfrm>
            <a:off x="304800" y="419100"/>
            <a:ext cx="11658600" cy="590931"/>
          </a:xfrm>
          <a:prstGeom prst="rect">
            <a:avLst/>
          </a:prstGeom>
        </p:spPr>
        <p:txBody>
          <a:bodyPr vert="horz" wrap="square" lIns="91440" tIns="45720" rIns="91440" bIns="45720" rtlCol="0" anchor="t" anchorCtr="0">
            <a:spAutoFit/>
          </a:bodyPr>
          <a:lstStyle/>
          <a:p>
            <a:r>
              <a:rPr lang="en-US"/>
              <a:t>Click to edit Master title style</a:t>
            </a:r>
            <a:endParaRPr lang="en-US" dirty="0"/>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60510708"/>
      </p:ext>
    </p:extLst>
  </p:cSld>
  <p:clrMap bg1="lt1" tx1="dk1" bg2="lt2" tx2="dk2" accent1="accent1" accent2="accent2" accent3="accent3" accent4="accent4" accent5="accent5" accent6="accent6" hlink="hlink" folHlink="folHlink"/>
  <p:sldLayoutIdLst>
    <p:sldLayoutId id="2147483744" r:id="rId1"/>
    <p:sldLayoutId id="2147483712" r:id="rId2"/>
    <p:sldLayoutId id="2147483672" r:id="rId3"/>
    <p:sldLayoutId id="2147483749" r:id="rId4"/>
    <p:sldLayoutId id="2147483750" r:id="rId5"/>
    <p:sldLayoutId id="2147483752" r:id="rId6"/>
    <p:sldLayoutId id="2147483674" r:id="rId7"/>
    <p:sldLayoutId id="2147483720" r:id="rId8"/>
    <p:sldLayoutId id="2147483721" r:id="rId9"/>
    <p:sldLayoutId id="2147483732" r:id="rId10"/>
    <p:sldLayoutId id="2147483730" r:id="rId11"/>
    <p:sldLayoutId id="2147483716" r:id="rId12"/>
    <p:sldLayoutId id="2147483735" r:id="rId13"/>
    <p:sldLayoutId id="2147483700" r:id="rId14"/>
    <p:sldLayoutId id="2147483734" r:id="rId15"/>
    <p:sldLayoutId id="2147483701" r:id="rId16"/>
    <p:sldLayoutId id="2147483736" r:id="rId17"/>
    <p:sldLayoutId id="2147483733" r:id="rId18"/>
    <p:sldLayoutId id="2147483741" r:id="rId19"/>
    <p:sldLayoutId id="2147483727" r:id="rId20"/>
    <p:sldLayoutId id="2147483719" r:id="rId21"/>
    <p:sldLayoutId id="2147483655" r:id="rId22"/>
    <p:sldLayoutId id="2147483748" r:id="rId23"/>
    <p:sldLayoutId id="2147483753" r:id="rId24"/>
    <p:sldLayoutId id="2147483747" r:id="rId25"/>
    <p:sldLayoutId id="2147483745" r:id="rId26"/>
    <p:sldLayoutId id="2147483737" r:id="rId27"/>
    <p:sldLayoutId id="2147483796" r:id="rId28"/>
    <p:sldLayoutId id="2147483797" r:id="rId29"/>
    <p:sldLayoutId id="2147483798" r:id="rId30"/>
  </p:sldLayoutIdLst>
  <p:hf hdr="0" ftr="0" dt="0"/>
  <p:txStyles>
    <p:titleStyle>
      <a:lvl1pPr algn="l" defTabSz="914400" rtl="0" eaLnBrk="1" latinLnBrk="0" hangingPunct="1">
        <a:lnSpc>
          <a:spcPct val="90000"/>
        </a:lnSpc>
        <a:spcBef>
          <a:spcPct val="0"/>
        </a:spcBef>
        <a:buNone/>
        <a:defRPr lang="en-US" sz="3600" b="0" i="0" kern="1200" spc="300" dirty="0">
          <a:gradFill>
            <a:gsLst>
              <a:gs pos="15000">
                <a:schemeClr val="tx1"/>
              </a:gs>
              <a:gs pos="47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pos="7536">
          <p15:clr>
            <a:srgbClr val="F26B43"/>
          </p15:clr>
        </p15:guide>
        <p15:guide id="5" orient="horz" pos="264">
          <p15:clr>
            <a:srgbClr val="F26B43"/>
          </p15:clr>
        </p15:guide>
        <p15:guide id="6" orient="horz" pos="792">
          <p15:clr>
            <a:srgbClr val="F26B43"/>
          </p15:clr>
        </p15:guide>
        <p15:guide id="7" orient="horz" pos="420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Rectangle 17"/>
          <p:cNvSpPr/>
          <p:nvPr userDrawn="1"/>
        </p:nvSpPr>
        <p:spPr>
          <a:xfrm>
            <a:off x="0" y="6299200"/>
            <a:ext cx="12192000"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Footer Placeholder 2"/>
          <p:cNvSpPr txBox="1">
            <a:spLocks/>
          </p:cNvSpPr>
          <p:nvPr userDrawn="1"/>
        </p:nvSpPr>
        <p:spPr>
          <a:xfrm>
            <a:off x="5781848" y="6426028"/>
            <a:ext cx="6205653" cy="365125"/>
          </a:xfrm>
          <a:prstGeom prst="rect">
            <a:avLst/>
          </a:prstGeom>
        </p:spPr>
        <p:txBody>
          <a:bodyPr/>
          <a:lstStyle>
            <a:defPPr>
              <a:defRPr lang="en-US"/>
            </a:defPPr>
            <a:lvl1pPr marL="0" algn="r" defTabSz="685800" rtl="0" eaLnBrk="1" latinLnBrk="0" hangingPunct="1">
              <a:defRPr sz="1000" kern="1200">
                <a:solidFill>
                  <a:schemeClr val="tx1"/>
                </a:solidFill>
                <a:latin typeface="Arial" charset="0"/>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00" dirty="0">
                <a:solidFill>
                  <a:schemeClr val="bg2"/>
                </a:solidFill>
              </a:rPr>
              <a:t>© 2018 Burning Glass Technologies. – Proprietary and Confidential</a:t>
            </a:r>
          </a:p>
        </p:txBody>
      </p:sp>
      <p:pic>
        <p:nvPicPr>
          <p:cNvPr id="7" name="Picture 6">
            <a:extLst>
              <a:ext uri="{FF2B5EF4-FFF2-40B4-BE49-F238E27FC236}">
                <a16:creationId xmlns:a16="http://schemas.microsoft.com/office/drawing/2014/main" id="{56F1479F-2058-4CFB-B743-2FD2926298D6}"/>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132187" y="6324600"/>
            <a:ext cx="2006600" cy="533400"/>
          </a:xfrm>
          <a:prstGeom prst="rect">
            <a:avLst/>
          </a:prstGeom>
        </p:spPr>
      </p:pic>
    </p:spTree>
    <p:extLst>
      <p:ext uri="{BB962C8B-B14F-4D97-AF65-F5344CB8AC3E}">
        <p14:creationId xmlns:p14="http://schemas.microsoft.com/office/powerpoint/2010/main" val="1658550266"/>
      </p:ext>
    </p:extLst>
  </p:cSld>
  <p:clrMap bg1="dk1" tx1="lt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Lst>
  <p:txStyles>
    <p:titleStyle>
      <a:lvl1pPr algn="l" defTabSz="914400" rtl="0" eaLnBrk="1" latinLnBrk="0" hangingPunct="1">
        <a:lnSpc>
          <a:spcPct val="90000"/>
        </a:lnSpc>
        <a:spcBef>
          <a:spcPct val="0"/>
        </a:spcBef>
        <a:buNone/>
        <a:defRPr sz="3800" b="1" kern="1200" cap="all" baseline="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2800" kern="1200" baseline="0">
          <a:solidFill>
            <a:schemeClr val="accent1">
              <a:lumMod val="60000"/>
              <a:lumOff val="40000"/>
            </a:schemeClr>
          </a:solidFill>
          <a:latin typeface="+Body subhead" charset="0"/>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6.svg"/><Relationship Id="rId10" Type="http://schemas.openxmlformats.org/officeDocument/2006/relationships/image" Target="../media/image13.jpeg"/><Relationship Id="rId4" Type="http://schemas.openxmlformats.org/officeDocument/2006/relationships/image" Target="../media/image15.png"/><Relationship Id="rId9"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image" Target="../media/image13.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image" Target="../media/image13.jpe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4.xml"/><Relationship Id="rId5" Type="http://schemas.openxmlformats.org/officeDocument/2006/relationships/image" Target="../media/image13.jpeg"/><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41.sv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jpg"/><Relationship Id="rId7" Type="http://schemas.openxmlformats.org/officeDocument/2006/relationships/diagramColors" Target="../diagrams/colors5.xml"/><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2.png"/></Relationships>
</file>

<file path=ppt/slides/_rels/slide3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10.jpg"/><Relationship Id="rId7"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2.xml"/><Relationship Id="rId6" Type="http://schemas.openxmlformats.org/officeDocument/2006/relationships/hyperlink" Target="http://www.aspeninstitute.org/futureofwork" TargetMode="External"/><Relationship Id="rId11" Type="http://schemas.openxmlformats.org/officeDocument/2006/relationships/image" Target="../media/image41.png"/><Relationship Id="rId5" Type="http://schemas.openxmlformats.org/officeDocument/2006/relationships/hyperlink" Target="mailto:Shelly.Steward@aspeninstitute.org" TargetMode="External"/><Relationship Id="rId10" Type="http://schemas.openxmlformats.org/officeDocument/2006/relationships/image" Target="../media/image46.svg"/><Relationship Id="rId4" Type="http://schemas.openxmlformats.org/officeDocument/2006/relationships/image" Target="../media/image11.png"/><Relationship Id="rId9" Type="http://schemas.openxmlformats.org/officeDocument/2006/relationships/image" Target="../media/image40.png"/></Relationships>
</file>

<file path=ppt/slides/_rels/slide3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4.xml"/><Relationship Id="rId5" Type="http://schemas.openxmlformats.org/officeDocument/2006/relationships/image" Target="../media/image44.jpg"/><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hyperlink" Target="https://www.bls.gov/news.release/pdf/conemp.pdf" TargetMode="External"/><Relationship Id="rId2" Type="http://schemas.openxmlformats.org/officeDocument/2006/relationships/notesSlide" Target="../notesSlides/notesSlide37.xml"/><Relationship Id="rId1" Type="http://schemas.openxmlformats.org/officeDocument/2006/relationships/slideLayout" Target="../slideLayouts/slideLayout30.xml"/><Relationship Id="rId5" Type="http://schemas.openxmlformats.org/officeDocument/2006/relationships/image" Target="../media/image13.jpeg"/><Relationship Id="rId4" Type="http://schemas.openxmlformats.org/officeDocument/2006/relationships/chart" Target="../charts/char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13.jpeg"/></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22.xml"/><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8091C47-1736-45C6-93B3-31DC94837F2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35" b="335"/>
          <a:stretch>
            <a:fillRect/>
          </a:stretch>
        </p:blipFill>
        <p:spPr>
          <a:xfrm>
            <a:off x="0" y="0"/>
            <a:ext cx="12192000" cy="6858000"/>
          </a:xfrm>
        </p:spPr>
      </p:pic>
      <p:sp>
        <p:nvSpPr>
          <p:cNvPr id="3" name="Slide Number Placeholder 2">
            <a:extLst>
              <a:ext uri="{FF2B5EF4-FFF2-40B4-BE49-F238E27FC236}">
                <a16:creationId xmlns:a16="http://schemas.microsoft.com/office/drawing/2014/main" id="{5C30EF1A-AF89-46BF-BEE2-E7A1F3EA7E5C}"/>
              </a:ext>
            </a:extLst>
          </p:cNvPr>
          <p:cNvSpPr>
            <a:spLocks noGrp="1"/>
          </p:cNvSpPr>
          <p:nvPr>
            <p:ph type="sldNum" sz="quarter" idx="12"/>
          </p:nvPr>
        </p:nvSpPr>
        <p:spPr/>
        <p:txBody>
          <a:bodyPr/>
          <a:lstStyle/>
          <a:p>
            <a:fld id="{5AE1514C-5E56-4738-A1FF-4B1CFD2A3E36}" type="slidenum">
              <a:rPr lang="en-US" smtClean="0">
                <a:solidFill>
                  <a:schemeClr val="tx1"/>
                </a:solidFill>
              </a:rPr>
              <a:t>1</a:t>
            </a:fld>
            <a:endParaRPr lang="en-US" dirty="0">
              <a:solidFill>
                <a:schemeClr val="tx1"/>
              </a:solidFill>
            </a:endParaRPr>
          </a:p>
        </p:txBody>
      </p:sp>
      <p:sp>
        <p:nvSpPr>
          <p:cNvPr id="4" name="Title 3">
            <a:extLst>
              <a:ext uri="{FF2B5EF4-FFF2-40B4-BE49-F238E27FC236}">
                <a16:creationId xmlns:a16="http://schemas.microsoft.com/office/drawing/2014/main" id="{834FB567-3789-4252-A1B5-5022971E4F4A}"/>
              </a:ext>
            </a:extLst>
          </p:cNvPr>
          <p:cNvSpPr>
            <a:spLocks noGrp="1"/>
          </p:cNvSpPr>
          <p:nvPr>
            <p:ph type="title"/>
          </p:nvPr>
        </p:nvSpPr>
        <p:spPr>
          <a:xfrm>
            <a:off x="966652" y="2354589"/>
            <a:ext cx="9091748" cy="1338828"/>
          </a:xfrm>
        </p:spPr>
        <p:txBody>
          <a:bodyPr/>
          <a:lstStyle/>
          <a:p>
            <a:r>
              <a:rPr lang="en-US" sz="5400" dirty="0"/>
              <a:t>PORTABLE BENEFITS:</a:t>
            </a:r>
            <a:br>
              <a:rPr lang="en-US" sz="5400" dirty="0"/>
            </a:br>
            <a:r>
              <a:rPr lang="en-US" sz="3600" dirty="0"/>
              <a:t>A SOLUTION FOR TODAY’S ECONOMY</a:t>
            </a:r>
          </a:p>
        </p:txBody>
      </p:sp>
      <p:sp>
        <p:nvSpPr>
          <p:cNvPr id="5" name="Text Placeholder 4">
            <a:extLst>
              <a:ext uri="{FF2B5EF4-FFF2-40B4-BE49-F238E27FC236}">
                <a16:creationId xmlns:a16="http://schemas.microsoft.com/office/drawing/2014/main" id="{6C82D520-2B38-4EA0-A853-E24AB315F243}"/>
              </a:ext>
            </a:extLst>
          </p:cNvPr>
          <p:cNvSpPr>
            <a:spLocks noGrp="1"/>
          </p:cNvSpPr>
          <p:nvPr>
            <p:ph type="body" sz="quarter" idx="13"/>
          </p:nvPr>
        </p:nvSpPr>
        <p:spPr>
          <a:xfrm>
            <a:off x="966652" y="4818065"/>
            <a:ext cx="10486739" cy="1346010"/>
          </a:xfrm>
        </p:spPr>
        <p:txBody>
          <a:bodyPr/>
          <a:lstStyle/>
          <a:p>
            <a:r>
              <a:rPr lang="en-US" sz="1800" b="0" dirty="0"/>
              <a:t>Shelly Steward, PhD</a:t>
            </a:r>
            <a:br>
              <a:rPr lang="en-US" sz="1800" b="0" dirty="0"/>
            </a:br>
            <a:endParaRPr lang="en-US" sz="1800" b="0" dirty="0"/>
          </a:p>
          <a:p>
            <a:r>
              <a:rPr lang="en-US" sz="1800" dirty="0"/>
              <a:t>Atlanta, Georgia</a:t>
            </a:r>
          </a:p>
          <a:p>
            <a:r>
              <a:rPr lang="en-US" sz="1800" dirty="0"/>
              <a:t>October 30, 2019</a:t>
            </a:r>
          </a:p>
        </p:txBody>
      </p:sp>
      <p:pic>
        <p:nvPicPr>
          <p:cNvPr id="8" name="Picture 7">
            <a:extLst>
              <a:ext uri="{FF2B5EF4-FFF2-40B4-BE49-F238E27FC236}">
                <a16:creationId xmlns:a16="http://schemas.microsoft.com/office/drawing/2014/main" id="{A8434B80-8167-4254-93F2-77EC30AFEFF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827787" y="316386"/>
            <a:ext cx="1625604" cy="1548388"/>
          </a:xfrm>
          <a:prstGeom prst="rect">
            <a:avLst/>
          </a:prstGeom>
        </p:spPr>
      </p:pic>
    </p:spTree>
    <p:extLst>
      <p:ext uri="{BB962C8B-B14F-4D97-AF65-F5344CB8AC3E}">
        <p14:creationId xmlns:p14="http://schemas.microsoft.com/office/powerpoint/2010/main" val="2851201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8091C47-1736-45C6-93B3-31DC94837F2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35" b="335"/>
          <a:stretch>
            <a:fillRect/>
          </a:stretch>
        </p:blipFill>
        <p:spPr>
          <a:xfrm>
            <a:off x="0" y="0"/>
            <a:ext cx="12192000" cy="6858000"/>
          </a:xfrm>
        </p:spPr>
      </p:pic>
      <p:sp>
        <p:nvSpPr>
          <p:cNvPr id="3" name="Slide Number Placeholder 2">
            <a:extLst>
              <a:ext uri="{FF2B5EF4-FFF2-40B4-BE49-F238E27FC236}">
                <a16:creationId xmlns:a16="http://schemas.microsoft.com/office/drawing/2014/main" id="{5C30EF1A-AF89-46BF-BEE2-E7A1F3EA7E5C}"/>
              </a:ext>
            </a:extLst>
          </p:cNvPr>
          <p:cNvSpPr>
            <a:spLocks noGrp="1"/>
          </p:cNvSpPr>
          <p:nvPr>
            <p:ph type="sldNum" sz="quarter" idx="12"/>
          </p:nvPr>
        </p:nvSpPr>
        <p:spPr/>
        <p:txBody>
          <a:bodyPr/>
          <a:lstStyle/>
          <a:p>
            <a:fld id="{5AE1514C-5E56-4738-A1FF-4B1CFD2A3E36}" type="slidenum">
              <a:rPr lang="en-US" smtClean="0">
                <a:solidFill>
                  <a:schemeClr val="tx1"/>
                </a:solidFill>
              </a:rPr>
              <a:t>2</a:t>
            </a:fld>
            <a:endParaRPr lang="en-US" dirty="0">
              <a:solidFill>
                <a:schemeClr val="tx1"/>
              </a:solidFill>
            </a:endParaRPr>
          </a:p>
        </p:txBody>
      </p:sp>
      <p:pic>
        <p:nvPicPr>
          <p:cNvPr id="8" name="Picture 7">
            <a:extLst>
              <a:ext uri="{FF2B5EF4-FFF2-40B4-BE49-F238E27FC236}">
                <a16:creationId xmlns:a16="http://schemas.microsoft.com/office/drawing/2014/main" id="{A8434B80-8167-4254-93F2-77EC30AFEFF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
        <p:nvSpPr>
          <p:cNvPr id="10" name="TextBox 9">
            <a:extLst>
              <a:ext uri="{FF2B5EF4-FFF2-40B4-BE49-F238E27FC236}">
                <a16:creationId xmlns:a16="http://schemas.microsoft.com/office/drawing/2014/main" id="{7FC443EE-A10F-4BBD-B901-34A4DCCC1702}"/>
              </a:ext>
            </a:extLst>
          </p:cNvPr>
          <p:cNvSpPr txBox="1"/>
          <p:nvPr/>
        </p:nvSpPr>
        <p:spPr>
          <a:xfrm>
            <a:off x="219799" y="333244"/>
            <a:ext cx="10984398" cy="1348061"/>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effectLst/>
                <a:uLnTx/>
                <a:uFillTx/>
                <a:latin typeface="Segoe UI"/>
                <a:ea typeface="+mn-ea"/>
                <a:cs typeface="+mn-cs"/>
              </a:rPr>
              <a:t>ABOUT THE FUTURE OF WORK INITIATIVE </a:t>
            </a:r>
          </a:p>
        </p:txBody>
      </p:sp>
      <p:grpSp>
        <p:nvGrpSpPr>
          <p:cNvPr id="23" name="Group 22">
            <a:extLst>
              <a:ext uri="{FF2B5EF4-FFF2-40B4-BE49-F238E27FC236}">
                <a16:creationId xmlns:a16="http://schemas.microsoft.com/office/drawing/2014/main" id="{FF63900D-84EC-4D94-88C0-F370BB76F99F}"/>
              </a:ext>
            </a:extLst>
          </p:cNvPr>
          <p:cNvGrpSpPr/>
          <p:nvPr/>
        </p:nvGrpSpPr>
        <p:grpSpPr>
          <a:xfrm>
            <a:off x="230912" y="3522088"/>
            <a:ext cx="11516756" cy="840230"/>
            <a:chOff x="230912" y="3522088"/>
            <a:chExt cx="11516756" cy="840230"/>
          </a:xfrm>
        </p:grpSpPr>
        <p:sp>
          <p:nvSpPr>
            <p:cNvPr id="12" name="Content Placeholder 46">
              <a:extLst>
                <a:ext uri="{FF2B5EF4-FFF2-40B4-BE49-F238E27FC236}">
                  <a16:creationId xmlns:a16="http://schemas.microsoft.com/office/drawing/2014/main" id="{66D39547-DF57-4FFD-BE89-45416DD330CA}"/>
                </a:ext>
              </a:extLst>
            </p:cNvPr>
            <p:cNvSpPr txBox="1">
              <a:spLocks/>
            </p:cNvSpPr>
            <p:nvPr/>
          </p:nvSpPr>
          <p:spPr>
            <a:xfrm>
              <a:off x="230912" y="3522088"/>
              <a:ext cx="71323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1</a:t>
              </a:r>
            </a:p>
          </p:txBody>
        </p:sp>
        <p:cxnSp>
          <p:nvCxnSpPr>
            <p:cNvPr id="13" name="Straight Connector 12">
              <a:extLst>
                <a:ext uri="{FF2B5EF4-FFF2-40B4-BE49-F238E27FC236}">
                  <a16:creationId xmlns:a16="http://schemas.microsoft.com/office/drawing/2014/main" id="{10EDE90B-3B81-4114-BC5A-26AE06FFF4BB}"/>
                </a:ext>
              </a:extLst>
            </p:cNvPr>
            <p:cNvCxnSpPr>
              <a:cxnSpLocks/>
            </p:cNvCxnSpPr>
            <p:nvPr/>
          </p:nvCxnSpPr>
          <p:spPr>
            <a:xfrm rot="16200000">
              <a:off x="640884" y="3942203"/>
              <a:ext cx="73152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E8274EA9-14DA-4191-AF38-0C18BA1419CF}"/>
                </a:ext>
              </a:extLst>
            </p:cNvPr>
            <p:cNvSpPr txBox="1">
              <a:spLocks/>
            </p:cNvSpPr>
            <p:nvPr/>
          </p:nvSpPr>
          <p:spPr>
            <a:xfrm>
              <a:off x="1069143" y="3530723"/>
              <a:ext cx="10678525" cy="8229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atin typeface="Segoe UI" panose="020B0502040204020203" pitchFamily="34" charset="0"/>
                  <a:cs typeface="Segoe UI" panose="020B0502040204020203" pitchFamily="34" charset="0"/>
                </a:rPr>
                <a:t>Improve economic security for both traditional and non-traditional workers</a:t>
              </a:r>
            </a:p>
          </p:txBody>
        </p:sp>
      </p:grpSp>
      <p:grpSp>
        <p:nvGrpSpPr>
          <p:cNvPr id="24" name="Group 23">
            <a:extLst>
              <a:ext uri="{FF2B5EF4-FFF2-40B4-BE49-F238E27FC236}">
                <a16:creationId xmlns:a16="http://schemas.microsoft.com/office/drawing/2014/main" id="{E46B42B3-79B5-406A-BC49-634EB23A83F2}"/>
              </a:ext>
            </a:extLst>
          </p:cNvPr>
          <p:cNvGrpSpPr/>
          <p:nvPr/>
        </p:nvGrpSpPr>
        <p:grpSpPr>
          <a:xfrm>
            <a:off x="230907" y="4609763"/>
            <a:ext cx="11460282" cy="840230"/>
            <a:chOff x="230907" y="4609763"/>
            <a:chExt cx="11460282" cy="840230"/>
          </a:xfrm>
        </p:grpSpPr>
        <p:sp>
          <p:nvSpPr>
            <p:cNvPr id="16" name="Content Placeholder 46">
              <a:extLst>
                <a:ext uri="{FF2B5EF4-FFF2-40B4-BE49-F238E27FC236}">
                  <a16:creationId xmlns:a16="http://schemas.microsoft.com/office/drawing/2014/main" id="{7B9B1A81-B71F-4277-B448-7646C8614D54}"/>
                </a:ext>
              </a:extLst>
            </p:cNvPr>
            <p:cNvSpPr txBox="1">
              <a:spLocks/>
            </p:cNvSpPr>
            <p:nvPr/>
          </p:nvSpPr>
          <p:spPr>
            <a:xfrm>
              <a:off x="230907" y="4609763"/>
              <a:ext cx="71324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2</a:t>
              </a:r>
            </a:p>
          </p:txBody>
        </p:sp>
        <p:cxnSp>
          <p:nvCxnSpPr>
            <p:cNvPr id="17" name="Straight Connector 16">
              <a:extLst>
                <a:ext uri="{FF2B5EF4-FFF2-40B4-BE49-F238E27FC236}">
                  <a16:creationId xmlns:a16="http://schemas.microsoft.com/office/drawing/2014/main" id="{D95F0A66-84A5-44D9-8A62-D6CA59811847}"/>
                </a:ext>
              </a:extLst>
            </p:cNvPr>
            <p:cNvCxnSpPr>
              <a:cxnSpLocks/>
            </p:cNvCxnSpPr>
            <p:nvPr/>
          </p:nvCxnSpPr>
          <p:spPr>
            <a:xfrm rot="16200000">
              <a:off x="640886" y="5029878"/>
              <a:ext cx="73152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7CE64B10-7AC6-4FFE-902D-77F8F455A583}"/>
                </a:ext>
              </a:extLst>
            </p:cNvPr>
            <p:cNvSpPr txBox="1">
              <a:spLocks/>
            </p:cNvSpPr>
            <p:nvPr/>
          </p:nvSpPr>
          <p:spPr>
            <a:xfrm>
              <a:off x="1069143" y="4664118"/>
              <a:ext cx="10622046"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atin typeface="Segoe UI" panose="020B0502040204020203" pitchFamily="34" charset="0"/>
                  <a:cs typeface="Segoe UI" panose="020B0502040204020203" pitchFamily="34" charset="0"/>
                </a:rPr>
                <a:t>Expand investment in and access to effective education and training programs</a:t>
              </a:r>
            </a:p>
          </p:txBody>
        </p:sp>
      </p:grpSp>
      <p:grpSp>
        <p:nvGrpSpPr>
          <p:cNvPr id="25" name="Group 24">
            <a:extLst>
              <a:ext uri="{FF2B5EF4-FFF2-40B4-BE49-F238E27FC236}">
                <a16:creationId xmlns:a16="http://schemas.microsoft.com/office/drawing/2014/main" id="{631C4F7A-AB3E-4A9E-BADF-6CDF55BB4FA0}"/>
              </a:ext>
            </a:extLst>
          </p:cNvPr>
          <p:cNvGrpSpPr/>
          <p:nvPr/>
        </p:nvGrpSpPr>
        <p:grpSpPr>
          <a:xfrm>
            <a:off x="230912" y="5697439"/>
            <a:ext cx="11642218" cy="840230"/>
            <a:chOff x="230912" y="5697439"/>
            <a:chExt cx="11642218" cy="840230"/>
          </a:xfrm>
        </p:grpSpPr>
        <p:sp>
          <p:nvSpPr>
            <p:cNvPr id="20" name="Content Placeholder 46">
              <a:extLst>
                <a:ext uri="{FF2B5EF4-FFF2-40B4-BE49-F238E27FC236}">
                  <a16:creationId xmlns:a16="http://schemas.microsoft.com/office/drawing/2014/main" id="{B04CFEDE-72F0-40D4-9C24-5710332CF618}"/>
                </a:ext>
              </a:extLst>
            </p:cNvPr>
            <p:cNvSpPr txBox="1">
              <a:spLocks/>
            </p:cNvSpPr>
            <p:nvPr/>
          </p:nvSpPr>
          <p:spPr>
            <a:xfrm>
              <a:off x="230912" y="5697439"/>
              <a:ext cx="71323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3</a:t>
              </a:r>
            </a:p>
          </p:txBody>
        </p:sp>
        <p:cxnSp>
          <p:nvCxnSpPr>
            <p:cNvPr id="21" name="Straight Connector 20">
              <a:extLst>
                <a:ext uri="{FF2B5EF4-FFF2-40B4-BE49-F238E27FC236}">
                  <a16:creationId xmlns:a16="http://schemas.microsoft.com/office/drawing/2014/main" id="{1D8BEA7F-BF57-4C90-9FBD-91637A42051E}"/>
                </a:ext>
              </a:extLst>
            </p:cNvPr>
            <p:cNvCxnSpPr>
              <a:cxnSpLocks/>
            </p:cNvCxnSpPr>
            <p:nvPr/>
          </p:nvCxnSpPr>
          <p:spPr>
            <a:xfrm rot="16200000">
              <a:off x="640884" y="6117554"/>
              <a:ext cx="73152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3649EC4A-C05B-4AEA-BFF0-B6A4570FA473}"/>
                </a:ext>
              </a:extLst>
            </p:cNvPr>
            <p:cNvSpPr txBox="1">
              <a:spLocks/>
            </p:cNvSpPr>
            <p:nvPr/>
          </p:nvSpPr>
          <p:spPr>
            <a:xfrm>
              <a:off x="1069143" y="5751794"/>
              <a:ext cx="10803987"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atin typeface="Segoe UI" panose="020B0502040204020203" pitchFamily="34" charset="0"/>
                  <a:cs typeface="Segoe UI" panose="020B0502040204020203" pitchFamily="34" charset="0"/>
                </a:rPr>
                <a:t>Reduce pressure on public companies to prioritize short-term profits and encourage investment in long-term value creation</a:t>
              </a:r>
            </a:p>
          </p:txBody>
        </p:sp>
      </p:grpSp>
      <p:sp>
        <p:nvSpPr>
          <p:cNvPr id="6" name="TextBox 5">
            <a:extLst>
              <a:ext uri="{FF2B5EF4-FFF2-40B4-BE49-F238E27FC236}">
                <a16:creationId xmlns:a16="http://schemas.microsoft.com/office/drawing/2014/main" id="{16B59963-FA44-43FF-9C03-ED0B16479E0C}"/>
              </a:ext>
            </a:extLst>
          </p:cNvPr>
          <p:cNvSpPr txBox="1"/>
          <p:nvPr/>
        </p:nvSpPr>
        <p:spPr>
          <a:xfrm>
            <a:off x="316234" y="1833160"/>
            <a:ext cx="11655967" cy="1569660"/>
          </a:xfrm>
          <a:prstGeom prst="rect">
            <a:avLst/>
          </a:prstGeom>
          <a:noFill/>
        </p:spPr>
        <p:txBody>
          <a:bodyPr wrap="square" rtlCol="0">
            <a:spAutoFit/>
          </a:bodyPr>
          <a:lstStyle/>
          <a:p>
            <a:r>
              <a:rPr lang="en-US" sz="2400" dirty="0">
                <a:latin typeface="Segoe UI" panose="020B0502040204020203" pitchFamily="34" charset="0"/>
                <a:cs typeface="Segoe UI" panose="020B0502040204020203" pitchFamily="34" charset="0"/>
              </a:rPr>
              <a:t>The Aspen Institute Future of Work Initiative is a nonpartisan effort to identify concrete ways to address the challenges American workers and businesses face due to the changing nature of work in the 21st century. The Initiative focuses on policy ideas at the federal, state, and local level to: </a:t>
            </a:r>
          </a:p>
        </p:txBody>
      </p:sp>
    </p:spTree>
    <p:extLst>
      <p:ext uri="{BB962C8B-B14F-4D97-AF65-F5344CB8AC3E}">
        <p14:creationId xmlns:p14="http://schemas.microsoft.com/office/powerpoint/2010/main" val="1265716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C95587-C35B-42A0-834D-FB386ED31269}"/>
              </a:ext>
            </a:extLst>
          </p:cNvPr>
          <p:cNvGrpSpPr/>
          <p:nvPr/>
        </p:nvGrpSpPr>
        <p:grpSpPr>
          <a:xfrm>
            <a:off x="219798" y="2099081"/>
            <a:ext cx="10513850" cy="840230"/>
            <a:chOff x="219799" y="1784623"/>
            <a:chExt cx="10513850" cy="840230"/>
          </a:xfrm>
        </p:grpSpPr>
        <p:sp>
          <p:nvSpPr>
            <p:cNvPr id="4" name="Content Placeholder 46">
              <a:extLst>
                <a:ext uri="{FF2B5EF4-FFF2-40B4-BE49-F238E27FC236}">
                  <a16:creationId xmlns:a16="http://schemas.microsoft.com/office/drawing/2014/main" id="{EFD7A589-E9DB-44F8-B499-D9ABF3C7BE03}"/>
                </a:ext>
              </a:extLst>
            </p:cNvPr>
            <p:cNvSpPr txBox="1">
              <a:spLocks/>
            </p:cNvSpPr>
            <p:nvPr/>
          </p:nvSpPr>
          <p:spPr>
            <a:xfrm>
              <a:off x="219799" y="1784623"/>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1</a:t>
              </a:r>
            </a:p>
          </p:txBody>
        </p:sp>
        <p:cxnSp>
          <p:nvCxnSpPr>
            <p:cNvPr id="18" name="Straight Connector 17">
              <a:extLst>
                <a:ext uri="{FF2B5EF4-FFF2-40B4-BE49-F238E27FC236}">
                  <a16:creationId xmlns:a16="http://schemas.microsoft.com/office/drawing/2014/main" id="{75DD2DF7-7125-4D54-BB81-2C2EE8F62BC5}"/>
                </a:ext>
              </a:extLst>
            </p:cNvPr>
            <p:cNvCxnSpPr>
              <a:cxnSpLocks/>
            </p:cNvCxnSpPr>
            <p:nvPr/>
          </p:nvCxnSpPr>
          <p:spPr>
            <a:xfrm rot="16200000">
              <a:off x="613103" y="2204738"/>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62EC7335-37A9-4EC7-A391-7C5ABAEEC23D}"/>
                </a:ext>
              </a:extLst>
            </p:cNvPr>
            <p:cNvSpPr txBox="1">
              <a:spLocks/>
            </p:cNvSpPr>
            <p:nvPr/>
          </p:nvSpPr>
          <p:spPr>
            <a:xfrm>
              <a:off x="1069145" y="1793258"/>
              <a:ext cx="9664504" cy="8229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WHAT’S WRONG WITH WORKPLACE BENEFITS TODAY?</a:t>
              </a:r>
            </a:p>
          </p:txBody>
        </p:sp>
      </p:grpSp>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1138773"/>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solidFill>
                  <a:srgbClr val="00497B"/>
                </a:solidFill>
                <a:effectLst/>
                <a:uLnTx/>
                <a:uFillTx/>
                <a:latin typeface="Segoe UI"/>
                <a:ea typeface="+mn-ea"/>
                <a:cs typeface="+mn-cs"/>
              </a:rPr>
              <a:t>PORTABLE BENEFITS:</a:t>
            </a:r>
          </a:p>
          <a:p>
            <a:pPr marL="0" marR="0" lvl="0" indent="0" algn="l" defTabSz="914400" rtl="0" eaLnBrk="1" fontAlgn="auto" latinLnBrk="0" hangingPunct="1">
              <a:lnSpc>
                <a:spcPct val="85000"/>
              </a:lnSpc>
              <a:spcBef>
                <a:spcPts val="0"/>
              </a:spcBef>
              <a:spcAft>
                <a:spcPts val="0"/>
              </a:spcAft>
              <a:buClrTx/>
              <a:buSzTx/>
              <a:buFontTx/>
              <a:buNone/>
              <a:tabLst/>
              <a:defRPr/>
            </a:pPr>
            <a:r>
              <a:rPr lang="en-US" sz="3200" b="1" spc="-20" dirty="0">
                <a:solidFill>
                  <a:srgbClr val="00497B"/>
                </a:solidFill>
                <a:latin typeface="Segoe UI"/>
              </a:rPr>
              <a:t>A SOLUTION FOR TODAY’S ECONOMY</a:t>
            </a:r>
            <a:endParaRPr kumimoji="0" lang="en-US" sz="3200" b="1" i="0" u="none" strike="noStrike" kern="1200" cap="none" spc="-20" normalizeH="0" baseline="0" noProof="0" dirty="0">
              <a:ln>
                <a:noFill/>
              </a:ln>
              <a:solidFill>
                <a:srgbClr val="00497B"/>
              </a:solidFill>
              <a:effectLst/>
              <a:uLnTx/>
              <a:uFillTx/>
              <a:latin typeface="Segoe UI"/>
              <a:ea typeface="+mn-ea"/>
              <a:cs typeface="+mn-cs"/>
            </a:endParaRPr>
          </a:p>
        </p:txBody>
      </p:sp>
      <p:grpSp>
        <p:nvGrpSpPr>
          <p:cNvPr id="9" name="Group 8">
            <a:extLst>
              <a:ext uri="{FF2B5EF4-FFF2-40B4-BE49-F238E27FC236}">
                <a16:creationId xmlns:a16="http://schemas.microsoft.com/office/drawing/2014/main" id="{988E5862-110C-4BB2-9012-4A51DE533943}"/>
              </a:ext>
            </a:extLst>
          </p:cNvPr>
          <p:cNvGrpSpPr/>
          <p:nvPr/>
        </p:nvGrpSpPr>
        <p:grpSpPr>
          <a:xfrm>
            <a:off x="219798" y="3654795"/>
            <a:ext cx="10809272" cy="840230"/>
            <a:chOff x="219799" y="2769532"/>
            <a:chExt cx="10809272" cy="840230"/>
          </a:xfrm>
        </p:grpSpPr>
        <p:sp>
          <p:nvSpPr>
            <p:cNvPr id="20" name="Content Placeholder 46">
              <a:extLst>
                <a:ext uri="{FF2B5EF4-FFF2-40B4-BE49-F238E27FC236}">
                  <a16:creationId xmlns:a16="http://schemas.microsoft.com/office/drawing/2014/main" id="{98765FB3-CB9C-42F8-9AFE-037A909C5D83}"/>
                </a:ext>
              </a:extLst>
            </p:cNvPr>
            <p:cNvSpPr txBox="1">
              <a:spLocks/>
            </p:cNvSpPr>
            <p:nvPr/>
          </p:nvSpPr>
          <p:spPr>
            <a:xfrm>
              <a:off x="219799" y="2769532"/>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2</a:t>
              </a:r>
            </a:p>
          </p:txBody>
        </p:sp>
        <p:cxnSp>
          <p:nvCxnSpPr>
            <p:cNvPr id="25" name="Straight Connector 24">
              <a:extLst>
                <a:ext uri="{FF2B5EF4-FFF2-40B4-BE49-F238E27FC236}">
                  <a16:creationId xmlns:a16="http://schemas.microsoft.com/office/drawing/2014/main" id="{CD43BC8C-F8BA-4AE0-A262-77460EF7EAD0}"/>
                </a:ext>
              </a:extLst>
            </p:cNvPr>
            <p:cNvCxnSpPr>
              <a:cxnSpLocks/>
            </p:cNvCxnSpPr>
            <p:nvPr/>
          </p:nvCxnSpPr>
          <p:spPr>
            <a:xfrm rot="16200000">
              <a:off x="613103" y="3189647"/>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AD734937-1BF6-4C4D-82C7-C2F70DBFB929}"/>
                </a:ext>
              </a:extLst>
            </p:cNvPr>
            <p:cNvSpPr txBox="1">
              <a:spLocks/>
            </p:cNvSpPr>
            <p:nvPr/>
          </p:nvSpPr>
          <p:spPr>
            <a:xfrm>
              <a:off x="1069145" y="2823887"/>
              <a:ext cx="9959926"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PORTABLE BENEFITS: DEFINITION AND DESIGN QUESTIONS</a:t>
              </a:r>
            </a:p>
          </p:txBody>
        </p:sp>
      </p:grpSp>
      <p:grpSp>
        <p:nvGrpSpPr>
          <p:cNvPr id="10" name="Group 9">
            <a:extLst>
              <a:ext uri="{FF2B5EF4-FFF2-40B4-BE49-F238E27FC236}">
                <a16:creationId xmlns:a16="http://schemas.microsoft.com/office/drawing/2014/main" id="{61FC2D9A-8CB0-45D3-8413-C0E54C1665F1}"/>
              </a:ext>
            </a:extLst>
          </p:cNvPr>
          <p:cNvGrpSpPr/>
          <p:nvPr/>
        </p:nvGrpSpPr>
        <p:grpSpPr>
          <a:xfrm>
            <a:off x="222441" y="5319219"/>
            <a:ext cx="11653332" cy="840230"/>
            <a:chOff x="219799" y="4174047"/>
            <a:chExt cx="11653332" cy="840230"/>
          </a:xfrm>
        </p:grpSpPr>
        <p:sp>
          <p:nvSpPr>
            <p:cNvPr id="27" name="Content Placeholder 46">
              <a:extLst>
                <a:ext uri="{FF2B5EF4-FFF2-40B4-BE49-F238E27FC236}">
                  <a16:creationId xmlns:a16="http://schemas.microsoft.com/office/drawing/2014/main" id="{3F4F51D5-80E9-4E1F-A48A-647DBBB17F18}"/>
                </a:ext>
              </a:extLst>
            </p:cNvPr>
            <p:cNvSpPr txBox="1">
              <a:spLocks/>
            </p:cNvSpPr>
            <p:nvPr/>
          </p:nvSpPr>
          <p:spPr>
            <a:xfrm>
              <a:off x="219799" y="4174047"/>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3</a:t>
              </a:r>
            </a:p>
          </p:txBody>
        </p:sp>
        <p:cxnSp>
          <p:nvCxnSpPr>
            <p:cNvPr id="28" name="Straight Connector 27">
              <a:extLst>
                <a:ext uri="{FF2B5EF4-FFF2-40B4-BE49-F238E27FC236}">
                  <a16:creationId xmlns:a16="http://schemas.microsoft.com/office/drawing/2014/main" id="{360A44B8-B2A5-47E4-9EDE-472DD6EBE7A6}"/>
                </a:ext>
              </a:extLst>
            </p:cNvPr>
            <p:cNvCxnSpPr>
              <a:cxnSpLocks/>
            </p:cNvCxnSpPr>
            <p:nvPr/>
          </p:nvCxnSpPr>
          <p:spPr>
            <a:xfrm rot="16200000">
              <a:off x="613103" y="4594162"/>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C43B1010-2710-42C1-921C-431CAE2CF842}"/>
                </a:ext>
              </a:extLst>
            </p:cNvPr>
            <p:cNvSpPr txBox="1">
              <a:spLocks/>
            </p:cNvSpPr>
            <p:nvPr/>
          </p:nvSpPr>
          <p:spPr>
            <a:xfrm>
              <a:off x="1069144" y="4228402"/>
              <a:ext cx="10803987"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MOVING FORWARD: APPROACHES AND EXAMPLES</a:t>
              </a:r>
            </a:p>
          </p:txBody>
        </p:sp>
      </p:gr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3</a:t>
            </a:fld>
            <a:endParaRPr lang="en-US" dirty="0"/>
          </a:p>
        </p:txBody>
      </p:sp>
      <p:pic>
        <p:nvPicPr>
          <p:cNvPr id="16" name="Picture 15">
            <a:extLst>
              <a:ext uri="{FF2B5EF4-FFF2-40B4-BE49-F238E27FC236}">
                <a16:creationId xmlns:a16="http://schemas.microsoft.com/office/drawing/2014/main" id="{E2559407-6759-4E79-8963-6B98095D59F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723256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4997652-0DA8-4248-BFC8-6F16CCA9880A}"/>
              </a:ext>
            </a:extLst>
          </p:cNvPr>
          <p:cNvSpPr txBox="1"/>
          <p:nvPr/>
        </p:nvSpPr>
        <p:spPr>
          <a:xfrm>
            <a:off x="219800" y="333244"/>
            <a:ext cx="7823820"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solidFill>
                  <a:srgbClr val="00497B"/>
                </a:solidFill>
                <a:effectLst/>
                <a:uLnTx/>
                <a:uFillTx/>
                <a:latin typeface="Segoe UI"/>
                <a:ea typeface="+mn-ea"/>
                <a:cs typeface="+mn-cs"/>
              </a:rPr>
              <a:t>DEFINITIONS</a:t>
            </a:r>
          </a:p>
        </p:txBody>
      </p:sp>
      <p:sp>
        <p:nvSpPr>
          <p:cNvPr id="4" name="Text Placeholder 10">
            <a:extLst>
              <a:ext uri="{FF2B5EF4-FFF2-40B4-BE49-F238E27FC236}">
                <a16:creationId xmlns:a16="http://schemas.microsoft.com/office/drawing/2014/main" id="{9F55C522-A89A-4B2F-ACE3-1D25D60A354D}"/>
              </a:ext>
            </a:extLst>
          </p:cNvPr>
          <p:cNvSpPr txBox="1">
            <a:spLocks/>
          </p:cNvSpPr>
          <p:nvPr/>
        </p:nvSpPr>
        <p:spPr>
          <a:xfrm>
            <a:off x="219800" y="1053441"/>
            <a:ext cx="11733661" cy="5493812"/>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2400"/>
              </a:spcBef>
              <a:spcAft>
                <a:spcPts val="600"/>
              </a:spcAft>
            </a:pPr>
            <a:r>
              <a:rPr lang="en-US" sz="3200" dirty="0">
                <a:solidFill>
                  <a:srgbClr val="00B0F0"/>
                </a:solidFill>
              </a:rPr>
              <a:t>WORKERS</a:t>
            </a:r>
          </a:p>
          <a:p>
            <a:pPr marL="285750" indent="-285750" algn="l">
              <a:spcBef>
                <a:spcPts val="0"/>
              </a:spcBef>
              <a:spcAft>
                <a:spcPts val="0"/>
              </a:spcAft>
              <a:buFont typeface="Arial" panose="020B0604020202020204" pitchFamily="34" charset="0"/>
              <a:buChar char="•"/>
            </a:pPr>
            <a:r>
              <a:rPr lang="en-US" sz="1800" dirty="0">
                <a:solidFill>
                  <a:srgbClr val="00497B"/>
                </a:solidFill>
                <a:latin typeface="Segoe UI" panose="020B0502040204020203" pitchFamily="34" charset="0"/>
                <a:cs typeface="Segoe UI" panose="020B0502040204020203" pitchFamily="34" charset="0"/>
              </a:rPr>
              <a:t>Individuals who earn income for labor performed. This includes those who perform labor across any work arrangement, including employees as well as independent contractors (sometimes referred to as the self-employed, sole proprietors, entrepreneurs, freelancers, or small-business owners).</a:t>
            </a:r>
          </a:p>
          <a:p>
            <a:pPr lvl="4" algn="l">
              <a:spcBef>
                <a:spcPts val="2400"/>
              </a:spcBef>
              <a:spcAft>
                <a:spcPts val="600"/>
              </a:spcAft>
            </a:pPr>
            <a:r>
              <a:rPr lang="en-US" sz="3200" dirty="0">
                <a:solidFill>
                  <a:srgbClr val="00B0F0"/>
                </a:solidFill>
                <a:latin typeface="Segoe UI Semibold" panose="020B0702040204020203" pitchFamily="34" charset="0"/>
                <a:cs typeface="Segoe UI Semibold" panose="020B0702040204020203" pitchFamily="34" charset="0"/>
              </a:rPr>
              <a:t>EMPLOYERS</a:t>
            </a:r>
          </a:p>
          <a:p>
            <a:pPr marL="285750" lvl="4" indent="-285750" algn="l">
              <a:spcAft>
                <a:spcPts val="600"/>
              </a:spcAft>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We use this term in its common speech meaning—one that employs or makes use of something or somebody, where “employs” means “to use or engage the services of”—and not its legal meaning relative to worker classification. </a:t>
            </a:r>
          </a:p>
          <a:p>
            <a:pPr algn="l">
              <a:spcBef>
                <a:spcPts val="2400"/>
              </a:spcBef>
              <a:spcAft>
                <a:spcPts val="600"/>
              </a:spcAft>
            </a:pPr>
            <a:r>
              <a:rPr lang="en-US" sz="3200" dirty="0">
                <a:solidFill>
                  <a:srgbClr val="00B0F0"/>
                </a:solidFill>
              </a:rPr>
              <a:t>TRADITIONAL WORK</a:t>
            </a:r>
          </a:p>
          <a:p>
            <a:pPr marL="285750" indent="-285750" algn="l">
              <a:spcBef>
                <a:spcPts val="0"/>
              </a:spcBef>
              <a:spcAft>
                <a:spcPts val="600"/>
              </a:spcAft>
              <a:buFont typeface="Arial" panose="020B0604020202020204" pitchFamily="34" charset="0"/>
              <a:buChar char="•"/>
            </a:pPr>
            <a:r>
              <a:rPr lang="en-US" sz="1800" dirty="0">
                <a:solidFill>
                  <a:srgbClr val="00497B"/>
                </a:solidFill>
                <a:latin typeface="Segoe UI" panose="020B0502040204020203" pitchFamily="34" charset="0"/>
                <a:cs typeface="Segoe UI" panose="020B0502040204020203" pitchFamily="34" charset="0"/>
              </a:rPr>
              <a:t>Permanent, full-time, year-round work, with workers classified as employees. </a:t>
            </a:r>
          </a:p>
          <a:p>
            <a:pPr algn="l">
              <a:spcBef>
                <a:spcPts val="2400"/>
              </a:spcBef>
              <a:spcAft>
                <a:spcPts val="600"/>
              </a:spcAft>
            </a:pPr>
            <a:r>
              <a:rPr lang="en-US" sz="3200" dirty="0">
                <a:solidFill>
                  <a:srgbClr val="00B0F0"/>
                </a:solidFill>
              </a:rPr>
              <a:t>NON-TRADITIONAL WORK</a:t>
            </a:r>
          </a:p>
          <a:p>
            <a:pPr marL="285750" indent="-285750" algn="l">
              <a:spcBef>
                <a:spcPts val="0"/>
              </a:spcBef>
              <a:spcAft>
                <a:spcPts val="600"/>
              </a:spcAft>
              <a:buFont typeface="Arial" panose="020B0604020202020204" pitchFamily="34" charset="0"/>
              <a:buChar char="•"/>
            </a:pPr>
            <a:r>
              <a:rPr lang="en-US" sz="1800" dirty="0">
                <a:solidFill>
                  <a:srgbClr val="00497B"/>
                </a:solidFill>
                <a:latin typeface="Segoe UI" panose="020B0502040204020203" pitchFamily="34" charset="0"/>
                <a:cs typeface="Segoe UI" panose="020B0502040204020203" pitchFamily="34" charset="0"/>
              </a:rPr>
              <a:t>Work that falls outside traditional work as defined above. This includes both independent contract work and employment that is part-time, short-term, subcontracted, on-call, or seasonal. </a:t>
            </a:r>
          </a:p>
        </p:txBody>
      </p:sp>
      <p:pic>
        <p:nvPicPr>
          <p:cNvPr id="5" name="Picture 4">
            <a:extLst>
              <a:ext uri="{FF2B5EF4-FFF2-40B4-BE49-F238E27FC236}">
                <a16:creationId xmlns:a16="http://schemas.microsoft.com/office/drawing/2014/main" id="{340E9085-336D-43C7-8F02-C12EAED541B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120018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straight road graphic">
            <a:extLst>
              <a:ext uri="{FF2B5EF4-FFF2-40B4-BE49-F238E27FC236}">
                <a16:creationId xmlns:a16="http://schemas.microsoft.com/office/drawing/2014/main" id="{51CFA911-FA58-45EE-8A3E-823DBC9B2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866" y="1210229"/>
            <a:ext cx="3879659" cy="682781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6D352E3E-B7C6-42EC-BD7A-54189CDD0492}"/>
              </a:ext>
            </a:extLst>
          </p:cNvPr>
          <p:cNvSpPr>
            <a:spLocks noGrp="1"/>
          </p:cNvSpPr>
          <p:nvPr>
            <p:ph type="sldNum" sz="quarter" idx="12"/>
          </p:nvPr>
        </p:nvSpPr>
        <p:spPr/>
        <p:txBody>
          <a:bodyPr/>
          <a:lstStyle/>
          <a:p>
            <a:fld id="{5AE1514C-5E56-4738-A1FF-4B1CFD2A3E36}" type="slidenum">
              <a:rPr lang="en-US" smtClean="0"/>
              <a:t>5</a:t>
            </a:fld>
            <a:endParaRPr lang="en-US" dirty="0"/>
          </a:p>
        </p:txBody>
      </p:sp>
      <p:sp>
        <p:nvSpPr>
          <p:cNvPr id="3" name="TextBox 2">
            <a:extLst>
              <a:ext uri="{FF2B5EF4-FFF2-40B4-BE49-F238E27FC236}">
                <a16:creationId xmlns:a16="http://schemas.microsoft.com/office/drawing/2014/main" id="{FEF32ECF-2465-41E0-A55A-1B73A7A265C8}"/>
              </a:ext>
            </a:extLst>
          </p:cNvPr>
          <p:cNvSpPr txBox="1"/>
          <p:nvPr/>
        </p:nvSpPr>
        <p:spPr>
          <a:xfrm>
            <a:off x="219800" y="333244"/>
            <a:ext cx="11695532" cy="720197"/>
          </a:xfrm>
          <a:prstGeom prst="rect">
            <a:avLst/>
          </a:prstGeom>
          <a:noFill/>
        </p:spPr>
        <p:txBody>
          <a:bodyPr wrap="square" rtlCol="0">
            <a:spAutoFit/>
          </a:bodyPr>
          <a:lstStyle/>
          <a:p>
            <a:pPr lvl="0">
              <a:lnSpc>
                <a:spcPct val="85000"/>
              </a:lnSpc>
              <a:defRPr/>
            </a:pPr>
            <a:r>
              <a:rPr lang="en-US" sz="4800" b="1" spc="-20" dirty="0">
                <a:solidFill>
                  <a:srgbClr val="00497B"/>
                </a:solidFill>
              </a:rPr>
              <a:t>HOW WORK HAS CHANGED</a:t>
            </a:r>
          </a:p>
        </p:txBody>
      </p:sp>
      <p:sp>
        <p:nvSpPr>
          <p:cNvPr id="60" name="TextBox 59">
            <a:extLst>
              <a:ext uri="{FF2B5EF4-FFF2-40B4-BE49-F238E27FC236}">
                <a16:creationId xmlns:a16="http://schemas.microsoft.com/office/drawing/2014/main" id="{F411EFF6-048C-4FE8-943D-5BE65EA35151}"/>
              </a:ext>
            </a:extLst>
          </p:cNvPr>
          <p:cNvSpPr txBox="1"/>
          <p:nvPr/>
        </p:nvSpPr>
        <p:spPr>
          <a:xfrm>
            <a:off x="173643" y="1763564"/>
            <a:ext cx="1661141" cy="369332"/>
          </a:xfrm>
          <a:prstGeom prst="rect">
            <a:avLst/>
          </a:prstGeom>
          <a:noFill/>
        </p:spPr>
        <p:txBody>
          <a:bodyPr wrap="square" rtlCol="0" anchor="ctr">
            <a:spAutoFit/>
          </a:bodyPr>
          <a:lstStyle/>
          <a:p>
            <a:r>
              <a:rPr lang="en-IN" b="1" dirty="0">
                <a:solidFill>
                  <a:schemeClr val="accent3">
                    <a:lumMod val="75000"/>
                  </a:schemeClr>
                </a:solidFill>
              </a:rPr>
              <a:t>RETIREMENT</a:t>
            </a:r>
          </a:p>
        </p:txBody>
      </p:sp>
      <p:sp>
        <p:nvSpPr>
          <p:cNvPr id="61" name="TextBox 60">
            <a:extLst>
              <a:ext uri="{FF2B5EF4-FFF2-40B4-BE49-F238E27FC236}">
                <a16:creationId xmlns:a16="http://schemas.microsoft.com/office/drawing/2014/main" id="{D31B8A11-23A9-4913-B6CC-06CAD3324644}"/>
              </a:ext>
            </a:extLst>
          </p:cNvPr>
          <p:cNvSpPr txBox="1"/>
          <p:nvPr/>
        </p:nvSpPr>
        <p:spPr>
          <a:xfrm>
            <a:off x="4418579" y="5064591"/>
            <a:ext cx="2282029" cy="369332"/>
          </a:xfrm>
          <a:prstGeom prst="rect">
            <a:avLst/>
          </a:prstGeom>
          <a:noFill/>
        </p:spPr>
        <p:txBody>
          <a:bodyPr wrap="square" rtlCol="0" anchor="b">
            <a:spAutoFit/>
          </a:bodyPr>
          <a:lstStyle/>
          <a:p>
            <a:r>
              <a:rPr lang="en-IN" b="1" dirty="0">
                <a:solidFill>
                  <a:schemeClr val="accent4"/>
                </a:solidFill>
                <a:latin typeface="Segoe UI "/>
                <a:cs typeface="Arial" pitchFamily="34" charset="0"/>
              </a:rPr>
              <a:t>EDUCATION</a:t>
            </a:r>
            <a:endParaRPr lang="en-IN" sz="1600" b="1" dirty="0">
              <a:solidFill>
                <a:schemeClr val="accent4"/>
              </a:solidFill>
              <a:latin typeface="Segoe UI "/>
              <a:cs typeface="Arial" pitchFamily="34" charset="0"/>
            </a:endParaRPr>
          </a:p>
        </p:txBody>
      </p:sp>
      <p:sp>
        <p:nvSpPr>
          <p:cNvPr id="63" name="TextBox 62">
            <a:extLst>
              <a:ext uri="{FF2B5EF4-FFF2-40B4-BE49-F238E27FC236}">
                <a16:creationId xmlns:a16="http://schemas.microsoft.com/office/drawing/2014/main" id="{BDA142AF-D23E-4751-99D2-B27F14CC9790}"/>
              </a:ext>
            </a:extLst>
          </p:cNvPr>
          <p:cNvSpPr txBox="1"/>
          <p:nvPr/>
        </p:nvSpPr>
        <p:spPr>
          <a:xfrm>
            <a:off x="3571378" y="2703803"/>
            <a:ext cx="1944216" cy="369332"/>
          </a:xfrm>
          <a:prstGeom prst="rect">
            <a:avLst/>
          </a:prstGeom>
          <a:noFill/>
        </p:spPr>
        <p:txBody>
          <a:bodyPr wrap="square" rtlCol="0" anchor="b">
            <a:spAutoFit/>
          </a:bodyPr>
          <a:lstStyle/>
          <a:p>
            <a:r>
              <a:rPr lang="en-IN" b="1" dirty="0">
                <a:solidFill>
                  <a:schemeClr val="accent2"/>
                </a:solidFill>
                <a:latin typeface="Segoe UI "/>
                <a:cs typeface="Arial" pitchFamily="34" charset="0"/>
              </a:rPr>
              <a:t>CAREER</a:t>
            </a:r>
            <a:endParaRPr lang="en-IN" sz="1600" b="1" dirty="0">
              <a:solidFill>
                <a:schemeClr val="accent2"/>
              </a:solidFill>
              <a:latin typeface="Segoe UI "/>
              <a:cs typeface="Arial" pitchFamily="34" charset="0"/>
            </a:endParaRPr>
          </a:p>
        </p:txBody>
      </p:sp>
      <p:sp>
        <p:nvSpPr>
          <p:cNvPr id="72" name="TextBox 71">
            <a:extLst>
              <a:ext uri="{FF2B5EF4-FFF2-40B4-BE49-F238E27FC236}">
                <a16:creationId xmlns:a16="http://schemas.microsoft.com/office/drawing/2014/main" id="{C3A0DF08-8C90-4C51-8288-F87BF795C43C}"/>
              </a:ext>
            </a:extLst>
          </p:cNvPr>
          <p:cNvSpPr txBox="1"/>
          <p:nvPr/>
        </p:nvSpPr>
        <p:spPr>
          <a:xfrm>
            <a:off x="219799" y="2234926"/>
            <a:ext cx="1813059" cy="1323439"/>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Social Security</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Medicare</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Employer pension </a:t>
            </a:r>
          </a:p>
          <a:p>
            <a:pPr marL="182880" indent="-182880">
              <a:buFont typeface="Arial" panose="020B0604020202020204" pitchFamily="34" charset="0"/>
              <a:buChar char="•"/>
            </a:pPr>
            <a:endParaRPr lang="en-US" sz="1600" kern="0" dirty="0">
              <a:solidFill>
                <a:schemeClr val="accent3">
                  <a:lumMod val="75000"/>
                </a:schemeClr>
              </a:solidFill>
              <a:latin typeface="Segoe UI "/>
              <a:cs typeface="Arial" pitchFamily="34" charset="0"/>
            </a:endParaRPr>
          </a:p>
        </p:txBody>
      </p:sp>
      <p:grpSp>
        <p:nvGrpSpPr>
          <p:cNvPr id="13" name="Group 12">
            <a:extLst>
              <a:ext uri="{FF2B5EF4-FFF2-40B4-BE49-F238E27FC236}">
                <a16:creationId xmlns:a16="http://schemas.microsoft.com/office/drawing/2014/main" id="{6C858E8C-C465-4A32-829E-2FAFF71CA55A}"/>
              </a:ext>
            </a:extLst>
          </p:cNvPr>
          <p:cNvGrpSpPr/>
          <p:nvPr/>
        </p:nvGrpSpPr>
        <p:grpSpPr>
          <a:xfrm>
            <a:off x="2641718" y="2719510"/>
            <a:ext cx="2560519" cy="1505621"/>
            <a:chOff x="4840227" y="3118516"/>
            <a:chExt cx="2560519" cy="1505621"/>
          </a:xfrm>
        </p:grpSpPr>
        <p:sp>
          <p:nvSpPr>
            <p:cNvPr id="40" name="Oval 39">
              <a:extLst>
                <a:ext uri="{FF2B5EF4-FFF2-40B4-BE49-F238E27FC236}">
                  <a16:creationId xmlns:a16="http://schemas.microsoft.com/office/drawing/2014/main" id="{885F959B-C7D6-4BC9-9D80-065546668C19}"/>
                </a:ext>
              </a:extLst>
            </p:cNvPr>
            <p:cNvSpPr/>
            <p:nvPr/>
          </p:nvSpPr>
          <p:spPr>
            <a:xfrm flipV="1">
              <a:off x="5306558" y="4480883"/>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sp>
          <p:nvSpPr>
            <p:cNvPr id="87" name="Oval 86">
              <a:extLst>
                <a:ext uri="{FF2B5EF4-FFF2-40B4-BE49-F238E27FC236}">
                  <a16:creationId xmlns:a16="http://schemas.microsoft.com/office/drawing/2014/main" id="{FA5413EA-A78B-43A9-86A6-FA0B783CEC68}"/>
                </a:ext>
              </a:extLst>
            </p:cNvPr>
            <p:cNvSpPr/>
            <p:nvPr/>
          </p:nvSpPr>
          <p:spPr>
            <a:xfrm>
              <a:off x="4840227" y="3118516"/>
              <a:ext cx="892416" cy="89241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8" name="Straight Connector 87">
              <a:extLst>
                <a:ext uri="{FF2B5EF4-FFF2-40B4-BE49-F238E27FC236}">
                  <a16:creationId xmlns:a16="http://schemas.microsoft.com/office/drawing/2014/main" id="{5F9C3A6C-9BBF-4903-AC41-905944672AA6}"/>
                </a:ext>
              </a:extLst>
            </p:cNvPr>
            <p:cNvCxnSpPr/>
            <p:nvPr/>
          </p:nvCxnSpPr>
          <p:spPr>
            <a:xfrm>
              <a:off x="5286435" y="4010932"/>
              <a:ext cx="0" cy="550544"/>
            </a:xfrm>
            <a:prstGeom prst="line">
              <a:avLst/>
            </a:prstGeom>
            <a:ln w="28575">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pic>
          <p:nvPicPr>
            <p:cNvPr id="14" name="Graphic 13" descr="Briefcase">
              <a:extLst>
                <a:ext uri="{FF2B5EF4-FFF2-40B4-BE49-F238E27FC236}">
                  <a16:creationId xmlns:a16="http://schemas.microsoft.com/office/drawing/2014/main" id="{D9D8CDE3-47A6-47D8-A3C0-48458D0718DE}"/>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023878" y="3302167"/>
              <a:ext cx="525113" cy="525113"/>
            </a:xfrm>
            <a:prstGeom prst="rect">
              <a:avLst/>
            </a:prstGeom>
          </p:spPr>
        </p:pic>
      </p:grpSp>
      <p:sp>
        <p:nvSpPr>
          <p:cNvPr id="115" name="TextBox 114">
            <a:extLst>
              <a:ext uri="{FF2B5EF4-FFF2-40B4-BE49-F238E27FC236}">
                <a16:creationId xmlns:a16="http://schemas.microsoft.com/office/drawing/2014/main" id="{41A98687-CAE5-42A4-8BDA-DB9065C0BD81}"/>
              </a:ext>
            </a:extLst>
          </p:cNvPr>
          <p:cNvSpPr txBox="1"/>
          <p:nvPr/>
        </p:nvSpPr>
        <p:spPr>
          <a:xfrm>
            <a:off x="4388878" y="5376034"/>
            <a:ext cx="2282025" cy="1077218"/>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Universal high school movement</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Higher Education Act</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GI Bill </a:t>
            </a:r>
          </a:p>
        </p:txBody>
      </p:sp>
      <p:sp>
        <p:nvSpPr>
          <p:cNvPr id="41" name="TextBox 40">
            <a:extLst>
              <a:ext uri="{FF2B5EF4-FFF2-40B4-BE49-F238E27FC236}">
                <a16:creationId xmlns:a16="http://schemas.microsoft.com/office/drawing/2014/main" id="{4A020682-266D-4042-9CB4-3BA69A5878A6}"/>
              </a:ext>
            </a:extLst>
          </p:cNvPr>
          <p:cNvSpPr txBox="1"/>
          <p:nvPr/>
        </p:nvSpPr>
        <p:spPr>
          <a:xfrm>
            <a:off x="3571378" y="3011409"/>
            <a:ext cx="3087944" cy="1569660"/>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Employer benefits (health care, retirement) </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Government protections (minimum wage, collective bargaining, overtime, anti-discrimination) </a:t>
            </a:r>
          </a:p>
        </p:txBody>
      </p:sp>
      <p:grpSp>
        <p:nvGrpSpPr>
          <p:cNvPr id="16" name="Group 15">
            <a:extLst>
              <a:ext uri="{FF2B5EF4-FFF2-40B4-BE49-F238E27FC236}">
                <a16:creationId xmlns:a16="http://schemas.microsoft.com/office/drawing/2014/main" id="{50A94723-3B46-4106-A2C3-5EF9F39E3418}"/>
              </a:ext>
            </a:extLst>
          </p:cNvPr>
          <p:cNvGrpSpPr/>
          <p:nvPr/>
        </p:nvGrpSpPr>
        <p:grpSpPr>
          <a:xfrm>
            <a:off x="3410491" y="4795028"/>
            <a:ext cx="2540396" cy="1526564"/>
            <a:chOff x="514831" y="4621087"/>
            <a:chExt cx="2540396" cy="1526564"/>
          </a:xfrm>
        </p:grpSpPr>
        <p:sp>
          <p:nvSpPr>
            <p:cNvPr id="39" name="Oval 38">
              <a:extLst>
                <a:ext uri="{FF2B5EF4-FFF2-40B4-BE49-F238E27FC236}">
                  <a16:creationId xmlns:a16="http://schemas.microsoft.com/office/drawing/2014/main" id="{C4DAC0DB-8CFF-4040-AA00-B216141530B5}"/>
                </a:ext>
              </a:extLst>
            </p:cNvPr>
            <p:cNvSpPr/>
            <p:nvPr/>
          </p:nvSpPr>
          <p:spPr>
            <a:xfrm flipV="1">
              <a:off x="961039" y="6004397"/>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sp>
          <p:nvSpPr>
            <p:cNvPr id="45" name="Oval 44">
              <a:extLst>
                <a:ext uri="{FF2B5EF4-FFF2-40B4-BE49-F238E27FC236}">
                  <a16:creationId xmlns:a16="http://schemas.microsoft.com/office/drawing/2014/main" id="{6E079679-937A-41D7-87D0-6828104C7526}"/>
                </a:ext>
              </a:extLst>
            </p:cNvPr>
            <p:cNvSpPr/>
            <p:nvPr/>
          </p:nvSpPr>
          <p:spPr>
            <a:xfrm>
              <a:off x="514831" y="4621087"/>
              <a:ext cx="892416" cy="89241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6" name="Straight Connector 45">
              <a:extLst>
                <a:ext uri="{FF2B5EF4-FFF2-40B4-BE49-F238E27FC236}">
                  <a16:creationId xmlns:a16="http://schemas.microsoft.com/office/drawing/2014/main" id="{FE5CE4EF-6A7C-4523-A525-4920FE9AE3CC}"/>
                </a:ext>
              </a:extLst>
            </p:cNvPr>
            <p:cNvCxnSpPr/>
            <p:nvPr/>
          </p:nvCxnSpPr>
          <p:spPr>
            <a:xfrm>
              <a:off x="961039" y="5513503"/>
              <a:ext cx="0" cy="550544"/>
            </a:xfrm>
            <a:prstGeom prst="line">
              <a:avLst/>
            </a:prstGeom>
            <a:ln w="28575">
              <a:solidFill>
                <a:schemeClr val="accent4"/>
              </a:solidFill>
              <a:tailEnd type="oval" w="med" len="med"/>
            </a:ln>
          </p:spPr>
          <p:style>
            <a:lnRef idx="1">
              <a:schemeClr val="accent1"/>
            </a:lnRef>
            <a:fillRef idx="0">
              <a:schemeClr val="accent1"/>
            </a:fillRef>
            <a:effectRef idx="0">
              <a:schemeClr val="accent1"/>
            </a:effectRef>
            <a:fontRef idx="minor">
              <a:schemeClr val="tx1"/>
            </a:fontRef>
          </p:style>
        </p:cxnSp>
        <p:pic>
          <p:nvPicPr>
            <p:cNvPr id="9" name="Graphic 8" descr="Diploma roll">
              <a:extLst>
                <a:ext uri="{FF2B5EF4-FFF2-40B4-BE49-F238E27FC236}">
                  <a16:creationId xmlns:a16="http://schemas.microsoft.com/office/drawing/2014/main" id="{F192B36C-FDB7-4D3B-8913-89C0E7971C5B}"/>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8346615">
              <a:off x="693758" y="4801531"/>
              <a:ext cx="640080" cy="640080"/>
            </a:xfrm>
            <a:prstGeom prst="rect">
              <a:avLst/>
            </a:prstGeom>
          </p:spPr>
        </p:pic>
      </p:grpSp>
      <p:grpSp>
        <p:nvGrpSpPr>
          <p:cNvPr id="12" name="Group 11">
            <a:extLst>
              <a:ext uri="{FF2B5EF4-FFF2-40B4-BE49-F238E27FC236}">
                <a16:creationId xmlns:a16="http://schemas.microsoft.com/office/drawing/2014/main" id="{CF4F7AD9-8A0D-478D-B220-24D55D627810}"/>
              </a:ext>
            </a:extLst>
          </p:cNvPr>
          <p:cNvGrpSpPr/>
          <p:nvPr/>
        </p:nvGrpSpPr>
        <p:grpSpPr>
          <a:xfrm>
            <a:off x="1856398" y="1572711"/>
            <a:ext cx="892416" cy="1442960"/>
            <a:chOff x="2799821" y="1271197"/>
            <a:chExt cx="892416" cy="1442960"/>
          </a:xfrm>
        </p:grpSpPr>
        <p:sp>
          <p:nvSpPr>
            <p:cNvPr id="53" name="Oval 52">
              <a:extLst>
                <a:ext uri="{FF2B5EF4-FFF2-40B4-BE49-F238E27FC236}">
                  <a16:creationId xmlns:a16="http://schemas.microsoft.com/office/drawing/2014/main" id="{74164680-D4BE-4919-BCF2-F6E28D518385}"/>
                </a:ext>
              </a:extLst>
            </p:cNvPr>
            <p:cNvSpPr/>
            <p:nvPr/>
          </p:nvSpPr>
          <p:spPr>
            <a:xfrm>
              <a:off x="2799821" y="1271197"/>
              <a:ext cx="892416" cy="892416"/>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4" name="Straight Connector 53">
              <a:extLst>
                <a:ext uri="{FF2B5EF4-FFF2-40B4-BE49-F238E27FC236}">
                  <a16:creationId xmlns:a16="http://schemas.microsoft.com/office/drawing/2014/main" id="{8271CCB7-11EC-4A18-B6D8-6648C735B19E}"/>
                </a:ext>
              </a:extLst>
            </p:cNvPr>
            <p:cNvCxnSpPr/>
            <p:nvPr/>
          </p:nvCxnSpPr>
          <p:spPr>
            <a:xfrm>
              <a:off x="3246029" y="2163613"/>
              <a:ext cx="0" cy="550544"/>
            </a:xfrm>
            <a:prstGeom prst="line">
              <a:avLst/>
            </a:prstGeom>
            <a:ln w="28575">
              <a:solidFill>
                <a:schemeClr val="accent3">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pic>
          <p:nvPicPr>
            <p:cNvPr id="11" name="Graphic 10" descr="Tropical scene">
              <a:extLst>
                <a:ext uri="{FF2B5EF4-FFF2-40B4-BE49-F238E27FC236}">
                  <a16:creationId xmlns:a16="http://schemas.microsoft.com/office/drawing/2014/main" id="{10B318BF-5216-4FAD-BAE4-44DC22F56ECA}"/>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985425" y="1446046"/>
              <a:ext cx="521208" cy="521208"/>
            </a:xfrm>
            <a:prstGeom prst="rect">
              <a:avLst/>
            </a:prstGeom>
          </p:spPr>
        </p:pic>
      </p:grpSp>
      <p:sp>
        <p:nvSpPr>
          <p:cNvPr id="51" name="Freeform 6">
            <a:extLst>
              <a:ext uri="{FF2B5EF4-FFF2-40B4-BE49-F238E27FC236}">
                <a16:creationId xmlns:a16="http://schemas.microsoft.com/office/drawing/2014/main" id="{7EF50A5C-11C1-44C9-888B-BCDB056AA1AA}"/>
              </a:ext>
            </a:extLst>
          </p:cNvPr>
          <p:cNvSpPr>
            <a:spLocks/>
          </p:cNvSpPr>
          <p:nvPr/>
        </p:nvSpPr>
        <p:spPr bwMode="auto">
          <a:xfrm>
            <a:off x="6913190" y="2323834"/>
            <a:ext cx="5002141" cy="4534166"/>
          </a:xfrm>
          <a:custGeom>
            <a:avLst/>
            <a:gdLst>
              <a:gd name="T0" fmla="*/ 278 w 4487"/>
              <a:gd name="T1" fmla="*/ 11 h 3093"/>
              <a:gd name="T2" fmla="*/ 654 w 4487"/>
              <a:gd name="T3" fmla="*/ 45 h 3093"/>
              <a:gd name="T4" fmla="*/ 997 w 4487"/>
              <a:gd name="T5" fmla="*/ 87 h 3093"/>
              <a:gd name="T6" fmla="*/ 1125 w 4487"/>
              <a:gd name="T7" fmla="*/ 134 h 3093"/>
              <a:gd name="T8" fmla="*/ 1072 w 4487"/>
              <a:gd name="T9" fmla="*/ 158 h 3093"/>
              <a:gd name="T10" fmla="*/ 955 w 4487"/>
              <a:gd name="T11" fmla="*/ 175 h 3093"/>
              <a:gd name="T12" fmla="*/ 558 w 4487"/>
              <a:gd name="T13" fmla="*/ 192 h 3093"/>
              <a:gd name="T14" fmla="*/ 180 w 4487"/>
              <a:gd name="T15" fmla="*/ 208 h 3093"/>
              <a:gd name="T16" fmla="*/ 73 w 4487"/>
              <a:gd name="T17" fmla="*/ 234 h 3093"/>
              <a:gd name="T18" fmla="*/ 279 w 4487"/>
              <a:gd name="T19" fmla="*/ 291 h 3093"/>
              <a:gd name="T20" fmla="*/ 786 w 4487"/>
              <a:gd name="T21" fmla="*/ 357 h 3093"/>
              <a:gd name="T22" fmla="*/ 1324 w 4487"/>
              <a:gd name="T23" fmla="*/ 438 h 3093"/>
              <a:gd name="T24" fmla="*/ 1654 w 4487"/>
              <a:gd name="T25" fmla="*/ 502 h 3093"/>
              <a:gd name="T26" fmla="*/ 1883 w 4487"/>
              <a:gd name="T27" fmla="*/ 578 h 3093"/>
              <a:gd name="T28" fmla="*/ 1921 w 4487"/>
              <a:gd name="T29" fmla="*/ 658 h 3093"/>
              <a:gd name="T30" fmla="*/ 1456 w 4487"/>
              <a:gd name="T31" fmla="*/ 751 h 3093"/>
              <a:gd name="T32" fmla="*/ 781 w 4487"/>
              <a:gd name="T33" fmla="*/ 834 h 3093"/>
              <a:gd name="T34" fmla="*/ 441 w 4487"/>
              <a:gd name="T35" fmla="*/ 908 h 3093"/>
              <a:gd name="T36" fmla="*/ 434 w 4487"/>
              <a:gd name="T37" fmla="*/ 961 h 3093"/>
              <a:gd name="T38" fmla="*/ 543 w 4487"/>
              <a:gd name="T39" fmla="*/ 1014 h 3093"/>
              <a:gd name="T40" fmla="*/ 860 w 4487"/>
              <a:gd name="T41" fmla="*/ 1114 h 3093"/>
              <a:gd name="T42" fmla="*/ 1506 w 4487"/>
              <a:gd name="T43" fmla="*/ 1261 h 3093"/>
              <a:gd name="T44" fmla="*/ 2551 w 4487"/>
              <a:gd name="T45" fmla="*/ 1466 h 3093"/>
              <a:gd name="T46" fmla="*/ 3314 w 4487"/>
              <a:gd name="T47" fmla="*/ 1631 h 3093"/>
              <a:gd name="T48" fmla="*/ 3823 w 4487"/>
              <a:gd name="T49" fmla="*/ 1765 h 3093"/>
              <a:gd name="T50" fmla="*/ 4212 w 4487"/>
              <a:gd name="T51" fmla="*/ 1910 h 3093"/>
              <a:gd name="T52" fmla="*/ 4457 w 4487"/>
              <a:gd name="T53" fmla="*/ 2122 h 3093"/>
              <a:gd name="T54" fmla="*/ 4446 w 4487"/>
              <a:gd name="T55" fmla="*/ 2410 h 3093"/>
              <a:gd name="T56" fmla="*/ 4197 w 4487"/>
              <a:gd name="T57" fmla="*/ 2667 h 3093"/>
              <a:gd name="T58" fmla="*/ 3850 w 4487"/>
              <a:gd name="T59" fmla="*/ 2898 h 3093"/>
              <a:gd name="T60" fmla="*/ 3563 w 4487"/>
              <a:gd name="T61" fmla="*/ 3055 h 3093"/>
              <a:gd name="T62" fmla="*/ 3077 w 4487"/>
              <a:gd name="T63" fmla="*/ 3092 h 3093"/>
              <a:gd name="T64" fmla="*/ 3269 w 4487"/>
              <a:gd name="T65" fmla="*/ 2995 h 3093"/>
              <a:gd name="T66" fmla="*/ 3639 w 4487"/>
              <a:gd name="T67" fmla="*/ 2784 h 3093"/>
              <a:gd name="T68" fmla="*/ 4031 w 4487"/>
              <a:gd name="T69" fmla="*/ 2511 h 3093"/>
              <a:gd name="T70" fmla="*/ 4266 w 4487"/>
              <a:gd name="T71" fmla="*/ 2237 h 3093"/>
              <a:gd name="T72" fmla="*/ 4104 w 4487"/>
              <a:gd name="T73" fmla="*/ 2016 h 3093"/>
              <a:gd name="T74" fmla="*/ 3649 w 4487"/>
              <a:gd name="T75" fmla="*/ 1817 h 3093"/>
              <a:gd name="T76" fmla="*/ 3054 w 4487"/>
              <a:gd name="T77" fmla="*/ 1651 h 3093"/>
              <a:gd name="T78" fmla="*/ 2476 w 4487"/>
              <a:gd name="T79" fmla="*/ 1526 h 3093"/>
              <a:gd name="T80" fmla="*/ 1917 w 4487"/>
              <a:gd name="T81" fmla="*/ 1421 h 3093"/>
              <a:gd name="T82" fmla="*/ 1218 w 4487"/>
              <a:gd name="T83" fmla="*/ 1281 h 3093"/>
              <a:gd name="T84" fmla="*/ 596 w 4487"/>
              <a:gd name="T85" fmla="*/ 1125 h 3093"/>
              <a:gd name="T86" fmla="*/ 256 w 4487"/>
              <a:gd name="T87" fmla="*/ 975 h 3093"/>
              <a:gd name="T88" fmla="*/ 344 w 4487"/>
              <a:gd name="T89" fmla="*/ 868 h 3093"/>
              <a:gd name="T90" fmla="*/ 717 w 4487"/>
              <a:gd name="T91" fmla="*/ 793 h 3093"/>
              <a:gd name="T92" fmla="*/ 1175 w 4487"/>
              <a:gd name="T93" fmla="*/ 738 h 3093"/>
              <a:gd name="T94" fmla="*/ 1520 w 4487"/>
              <a:gd name="T95" fmla="*/ 692 h 3093"/>
              <a:gd name="T96" fmla="*/ 1740 w 4487"/>
              <a:gd name="T97" fmla="*/ 651 h 3093"/>
              <a:gd name="T98" fmla="*/ 1826 w 4487"/>
              <a:gd name="T99" fmla="*/ 606 h 3093"/>
              <a:gd name="T100" fmla="*/ 1664 w 4487"/>
              <a:gd name="T101" fmla="*/ 545 h 3093"/>
              <a:gd name="T102" fmla="*/ 1120 w 4487"/>
              <a:gd name="T103" fmla="*/ 450 h 3093"/>
              <a:gd name="T104" fmla="*/ 472 w 4487"/>
              <a:gd name="T105" fmla="*/ 362 h 3093"/>
              <a:gd name="T106" fmla="*/ 132 w 4487"/>
              <a:gd name="T107" fmla="*/ 307 h 3093"/>
              <a:gd name="T108" fmla="*/ 0 w 4487"/>
              <a:gd name="T109" fmla="*/ 234 h 3093"/>
              <a:gd name="T110" fmla="*/ 165 w 4487"/>
              <a:gd name="T111" fmla="*/ 189 h 3093"/>
              <a:gd name="T112" fmla="*/ 540 w 4487"/>
              <a:gd name="T113" fmla="*/ 172 h 3093"/>
              <a:gd name="T114" fmla="*/ 925 w 4487"/>
              <a:gd name="T115" fmla="*/ 160 h 3093"/>
              <a:gd name="T116" fmla="*/ 1101 w 4487"/>
              <a:gd name="T117" fmla="*/ 128 h 3093"/>
              <a:gd name="T118" fmla="*/ 914 w 4487"/>
              <a:gd name="T119" fmla="*/ 83 h 3093"/>
              <a:gd name="T120" fmla="*/ 551 w 4487"/>
              <a:gd name="T121" fmla="*/ 38 h 3093"/>
              <a:gd name="T122" fmla="*/ 224 w 4487"/>
              <a:gd name="T123" fmla="*/ 7 h 3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7" h="3093">
                <a:moveTo>
                  <a:pt x="133" y="0"/>
                </a:moveTo>
                <a:lnTo>
                  <a:pt x="139" y="0"/>
                </a:lnTo>
                <a:lnTo>
                  <a:pt x="151" y="1"/>
                </a:lnTo>
                <a:lnTo>
                  <a:pt x="173" y="2"/>
                </a:lnTo>
                <a:lnTo>
                  <a:pt x="201" y="5"/>
                </a:lnTo>
                <a:lnTo>
                  <a:pt x="237" y="8"/>
                </a:lnTo>
                <a:lnTo>
                  <a:pt x="278" y="11"/>
                </a:lnTo>
                <a:lnTo>
                  <a:pt x="322" y="15"/>
                </a:lnTo>
                <a:lnTo>
                  <a:pt x="373" y="19"/>
                </a:lnTo>
                <a:lnTo>
                  <a:pt x="426" y="24"/>
                </a:lnTo>
                <a:lnTo>
                  <a:pt x="480" y="28"/>
                </a:lnTo>
                <a:lnTo>
                  <a:pt x="537" y="34"/>
                </a:lnTo>
                <a:lnTo>
                  <a:pt x="596" y="39"/>
                </a:lnTo>
                <a:lnTo>
                  <a:pt x="654" y="45"/>
                </a:lnTo>
                <a:lnTo>
                  <a:pt x="711" y="51"/>
                </a:lnTo>
                <a:lnTo>
                  <a:pt x="767" y="57"/>
                </a:lnTo>
                <a:lnTo>
                  <a:pt x="820" y="64"/>
                </a:lnTo>
                <a:lnTo>
                  <a:pt x="872" y="69"/>
                </a:lnTo>
                <a:lnTo>
                  <a:pt x="918" y="75"/>
                </a:lnTo>
                <a:lnTo>
                  <a:pt x="960" y="81"/>
                </a:lnTo>
                <a:lnTo>
                  <a:pt x="997" y="87"/>
                </a:lnTo>
                <a:lnTo>
                  <a:pt x="1028" y="92"/>
                </a:lnTo>
                <a:lnTo>
                  <a:pt x="1065" y="100"/>
                </a:lnTo>
                <a:lnTo>
                  <a:pt x="1091" y="107"/>
                </a:lnTo>
                <a:lnTo>
                  <a:pt x="1110" y="115"/>
                </a:lnTo>
                <a:lnTo>
                  <a:pt x="1121" y="122"/>
                </a:lnTo>
                <a:lnTo>
                  <a:pt x="1126" y="128"/>
                </a:lnTo>
                <a:lnTo>
                  <a:pt x="1125" y="134"/>
                </a:lnTo>
                <a:lnTo>
                  <a:pt x="1121" y="140"/>
                </a:lnTo>
                <a:lnTo>
                  <a:pt x="1114" y="144"/>
                </a:lnTo>
                <a:lnTo>
                  <a:pt x="1106" y="148"/>
                </a:lnTo>
                <a:lnTo>
                  <a:pt x="1095" y="152"/>
                </a:lnTo>
                <a:lnTo>
                  <a:pt x="1087" y="155"/>
                </a:lnTo>
                <a:lnTo>
                  <a:pt x="1079" y="156"/>
                </a:lnTo>
                <a:lnTo>
                  <a:pt x="1072" y="158"/>
                </a:lnTo>
                <a:lnTo>
                  <a:pt x="1071" y="158"/>
                </a:lnTo>
                <a:lnTo>
                  <a:pt x="1068" y="159"/>
                </a:lnTo>
                <a:lnTo>
                  <a:pt x="1058" y="160"/>
                </a:lnTo>
                <a:lnTo>
                  <a:pt x="1043" y="164"/>
                </a:lnTo>
                <a:lnTo>
                  <a:pt x="1020" y="167"/>
                </a:lnTo>
                <a:lnTo>
                  <a:pt x="992" y="171"/>
                </a:lnTo>
                <a:lnTo>
                  <a:pt x="955" y="175"/>
                </a:lnTo>
                <a:lnTo>
                  <a:pt x="911" y="179"/>
                </a:lnTo>
                <a:lnTo>
                  <a:pt x="858" y="183"/>
                </a:lnTo>
                <a:lnTo>
                  <a:pt x="797" y="186"/>
                </a:lnTo>
                <a:lnTo>
                  <a:pt x="728" y="187"/>
                </a:lnTo>
                <a:lnTo>
                  <a:pt x="673" y="189"/>
                </a:lnTo>
                <a:lnTo>
                  <a:pt x="616" y="190"/>
                </a:lnTo>
                <a:lnTo>
                  <a:pt x="558" y="192"/>
                </a:lnTo>
                <a:lnTo>
                  <a:pt x="498" y="194"/>
                </a:lnTo>
                <a:lnTo>
                  <a:pt x="439" y="196"/>
                </a:lnTo>
                <a:lnTo>
                  <a:pt x="381" y="198"/>
                </a:lnTo>
                <a:lnTo>
                  <a:pt x="325" y="200"/>
                </a:lnTo>
                <a:lnTo>
                  <a:pt x="272" y="202"/>
                </a:lnTo>
                <a:lnTo>
                  <a:pt x="223" y="205"/>
                </a:lnTo>
                <a:lnTo>
                  <a:pt x="180" y="208"/>
                </a:lnTo>
                <a:lnTo>
                  <a:pt x="143" y="211"/>
                </a:lnTo>
                <a:lnTo>
                  <a:pt x="113" y="215"/>
                </a:lnTo>
                <a:lnTo>
                  <a:pt x="91" y="217"/>
                </a:lnTo>
                <a:lnTo>
                  <a:pt x="78" y="220"/>
                </a:lnTo>
                <a:lnTo>
                  <a:pt x="72" y="224"/>
                </a:lnTo>
                <a:lnTo>
                  <a:pt x="71" y="228"/>
                </a:lnTo>
                <a:lnTo>
                  <a:pt x="73" y="234"/>
                </a:lnTo>
                <a:lnTo>
                  <a:pt x="83" y="240"/>
                </a:lnTo>
                <a:lnTo>
                  <a:pt x="98" y="247"/>
                </a:lnTo>
                <a:lnTo>
                  <a:pt x="120" y="255"/>
                </a:lnTo>
                <a:lnTo>
                  <a:pt x="147" y="264"/>
                </a:lnTo>
                <a:lnTo>
                  <a:pt x="184" y="272"/>
                </a:lnTo>
                <a:lnTo>
                  <a:pt x="227" y="281"/>
                </a:lnTo>
                <a:lnTo>
                  <a:pt x="279" y="291"/>
                </a:lnTo>
                <a:lnTo>
                  <a:pt x="340" y="300"/>
                </a:lnTo>
                <a:lnTo>
                  <a:pt x="411" y="310"/>
                </a:lnTo>
                <a:lnTo>
                  <a:pt x="490" y="321"/>
                </a:lnTo>
                <a:lnTo>
                  <a:pt x="559" y="329"/>
                </a:lnTo>
                <a:lnTo>
                  <a:pt x="633" y="337"/>
                </a:lnTo>
                <a:lnTo>
                  <a:pt x="709" y="347"/>
                </a:lnTo>
                <a:lnTo>
                  <a:pt x="786" y="357"/>
                </a:lnTo>
                <a:lnTo>
                  <a:pt x="867" y="368"/>
                </a:lnTo>
                <a:lnTo>
                  <a:pt x="945" y="381"/>
                </a:lnTo>
                <a:lnTo>
                  <a:pt x="1026" y="391"/>
                </a:lnTo>
                <a:lnTo>
                  <a:pt x="1103" y="404"/>
                </a:lnTo>
                <a:lnTo>
                  <a:pt x="1181" y="415"/>
                </a:lnTo>
                <a:lnTo>
                  <a:pt x="1254" y="427"/>
                </a:lnTo>
                <a:lnTo>
                  <a:pt x="1324" y="438"/>
                </a:lnTo>
                <a:lnTo>
                  <a:pt x="1389" y="449"/>
                </a:lnTo>
                <a:lnTo>
                  <a:pt x="1450" y="459"/>
                </a:lnTo>
                <a:lnTo>
                  <a:pt x="1505" y="469"/>
                </a:lnTo>
                <a:lnTo>
                  <a:pt x="1551" y="479"/>
                </a:lnTo>
                <a:lnTo>
                  <a:pt x="1592" y="487"/>
                </a:lnTo>
                <a:lnTo>
                  <a:pt x="1623" y="494"/>
                </a:lnTo>
                <a:lnTo>
                  <a:pt x="1654" y="502"/>
                </a:lnTo>
                <a:lnTo>
                  <a:pt x="1688" y="511"/>
                </a:lnTo>
                <a:lnTo>
                  <a:pt x="1722" y="521"/>
                </a:lnTo>
                <a:lnTo>
                  <a:pt x="1758" y="532"/>
                </a:lnTo>
                <a:lnTo>
                  <a:pt x="1792" y="542"/>
                </a:lnTo>
                <a:lnTo>
                  <a:pt x="1824" y="555"/>
                </a:lnTo>
                <a:lnTo>
                  <a:pt x="1856" y="566"/>
                </a:lnTo>
                <a:lnTo>
                  <a:pt x="1883" y="578"/>
                </a:lnTo>
                <a:lnTo>
                  <a:pt x="1906" y="590"/>
                </a:lnTo>
                <a:lnTo>
                  <a:pt x="1925" y="602"/>
                </a:lnTo>
                <a:lnTo>
                  <a:pt x="1939" y="615"/>
                </a:lnTo>
                <a:lnTo>
                  <a:pt x="1947" y="625"/>
                </a:lnTo>
                <a:lnTo>
                  <a:pt x="1945" y="638"/>
                </a:lnTo>
                <a:lnTo>
                  <a:pt x="1937" y="649"/>
                </a:lnTo>
                <a:lnTo>
                  <a:pt x="1921" y="658"/>
                </a:lnTo>
                <a:lnTo>
                  <a:pt x="1876" y="676"/>
                </a:lnTo>
                <a:lnTo>
                  <a:pt x="1822" y="691"/>
                </a:lnTo>
                <a:lnTo>
                  <a:pt x="1762" y="706"/>
                </a:lnTo>
                <a:lnTo>
                  <a:pt x="1694" y="718"/>
                </a:lnTo>
                <a:lnTo>
                  <a:pt x="1620" y="729"/>
                </a:lnTo>
                <a:lnTo>
                  <a:pt x="1540" y="740"/>
                </a:lnTo>
                <a:lnTo>
                  <a:pt x="1456" y="751"/>
                </a:lnTo>
                <a:lnTo>
                  <a:pt x="1366" y="761"/>
                </a:lnTo>
                <a:lnTo>
                  <a:pt x="1272" y="771"/>
                </a:lnTo>
                <a:lnTo>
                  <a:pt x="1174" y="782"/>
                </a:lnTo>
                <a:lnTo>
                  <a:pt x="1073" y="794"/>
                </a:lnTo>
                <a:lnTo>
                  <a:pt x="970" y="806"/>
                </a:lnTo>
                <a:lnTo>
                  <a:pt x="864" y="821"/>
                </a:lnTo>
                <a:lnTo>
                  <a:pt x="781" y="834"/>
                </a:lnTo>
                <a:lnTo>
                  <a:pt x="706" y="844"/>
                </a:lnTo>
                <a:lnTo>
                  <a:pt x="641" y="857"/>
                </a:lnTo>
                <a:lnTo>
                  <a:pt x="584" y="868"/>
                </a:lnTo>
                <a:lnTo>
                  <a:pt x="536" y="878"/>
                </a:lnTo>
                <a:lnTo>
                  <a:pt x="497" y="888"/>
                </a:lnTo>
                <a:lnTo>
                  <a:pt x="464" y="899"/>
                </a:lnTo>
                <a:lnTo>
                  <a:pt x="441" y="908"/>
                </a:lnTo>
                <a:lnTo>
                  <a:pt x="424" y="918"/>
                </a:lnTo>
                <a:lnTo>
                  <a:pt x="414" y="927"/>
                </a:lnTo>
                <a:lnTo>
                  <a:pt x="411" y="937"/>
                </a:lnTo>
                <a:lnTo>
                  <a:pt x="415" y="945"/>
                </a:lnTo>
                <a:lnTo>
                  <a:pt x="424" y="955"/>
                </a:lnTo>
                <a:lnTo>
                  <a:pt x="429" y="957"/>
                </a:lnTo>
                <a:lnTo>
                  <a:pt x="434" y="961"/>
                </a:lnTo>
                <a:lnTo>
                  <a:pt x="442" y="966"/>
                </a:lnTo>
                <a:lnTo>
                  <a:pt x="452" y="971"/>
                </a:lnTo>
                <a:lnTo>
                  <a:pt x="463" y="978"/>
                </a:lnTo>
                <a:lnTo>
                  <a:pt x="478" y="986"/>
                </a:lnTo>
                <a:lnTo>
                  <a:pt x="497" y="994"/>
                </a:lnTo>
                <a:lnTo>
                  <a:pt x="518" y="1004"/>
                </a:lnTo>
                <a:lnTo>
                  <a:pt x="543" y="1014"/>
                </a:lnTo>
                <a:lnTo>
                  <a:pt x="573" y="1025"/>
                </a:lnTo>
                <a:lnTo>
                  <a:pt x="607" y="1038"/>
                </a:lnTo>
                <a:lnTo>
                  <a:pt x="646" y="1051"/>
                </a:lnTo>
                <a:lnTo>
                  <a:pt x="691" y="1065"/>
                </a:lnTo>
                <a:lnTo>
                  <a:pt x="741" y="1080"/>
                </a:lnTo>
                <a:lnTo>
                  <a:pt x="797" y="1096"/>
                </a:lnTo>
                <a:lnTo>
                  <a:pt x="860" y="1114"/>
                </a:lnTo>
                <a:lnTo>
                  <a:pt x="929" y="1131"/>
                </a:lnTo>
                <a:lnTo>
                  <a:pt x="1005" y="1151"/>
                </a:lnTo>
                <a:lnTo>
                  <a:pt x="1090" y="1171"/>
                </a:lnTo>
                <a:lnTo>
                  <a:pt x="1181" y="1191"/>
                </a:lnTo>
                <a:lnTo>
                  <a:pt x="1282" y="1213"/>
                </a:lnTo>
                <a:lnTo>
                  <a:pt x="1389" y="1236"/>
                </a:lnTo>
                <a:lnTo>
                  <a:pt x="1506" y="1261"/>
                </a:lnTo>
                <a:lnTo>
                  <a:pt x="1632" y="1285"/>
                </a:lnTo>
                <a:lnTo>
                  <a:pt x="1805" y="1318"/>
                </a:lnTo>
                <a:lnTo>
                  <a:pt x="1970" y="1350"/>
                </a:lnTo>
                <a:lnTo>
                  <a:pt x="2126" y="1380"/>
                </a:lnTo>
                <a:lnTo>
                  <a:pt x="2275" y="1410"/>
                </a:lnTo>
                <a:lnTo>
                  <a:pt x="2416" y="1439"/>
                </a:lnTo>
                <a:lnTo>
                  <a:pt x="2551" y="1466"/>
                </a:lnTo>
                <a:lnTo>
                  <a:pt x="2677" y="1492"/>
                </a:lnTo>
                <a:lnTo>
                  <a:pt x="2798" y="1518"/>
                </a:lnTo>
                <a:lnTo>
                  <a:pt x="2913" y="1541"/>
                </a:lnTo>
                <a:lnTo>
                  <a:pt x="3021" y="1565"/>
                </a:lnTo>
                <a:lnTo>
                  <a:pt x="3125" y="1587"/>
                </a:lnTo>
                <a:lnTo>
                  <a:pt x="3221" y="1609"/>
                </a:lnTo>
                <a:lnTo>
                  <a:pt x="3314" y="1631"/>
                </a:lnTo>
                <a:lnTo>
                  <a:pt x="3400" y="1651"/>
                </a:lnTo>
                <a:lnTo>
                  <a:pt x="3483" y="1672"/>
                </a:lnTo>
                <a:lnTo>
                  <a:pt x="3560" y="1692"/>
                </a:lnTo>
                <a:lnTo>
                  <a:pt x="3634" y="1711"/>
                </a:lnTo>
                <a:lnTo>
                  <a:pt x="3703" y="1730"/>
                </a:lnTo>
                <a:lnTo>
                  <a:pt x="3763" y="1748"/>
                </a:lnTo>
                <a:lnTo>
                  <a:pt x="3823" y="1765"/>
                </a:lnTo>
                <a:lnTo>
                  <a:pt x="3883" y="1783"/>
                </a:lnTo>
                <a:lnTo>
                  <a:pt x="3942" y="1802"/>
                </a:lnTo>
                <a:lnTo>
                  <a:pt x="4000" y="1821"/>
                </a:lnTo>
                <a:lnTo>
                  <a:pt x="4057" y="1842"/>
                </a:lnTo>
                <a:lnTo>
                  <a:pt x="4111" y="1863"/>
                </a:lnTo>
                <a:lnTo>
                  <a:pt x="4163" y="1885"/>
                </a:lnTo>
                <a:lnTo>
                  <a:pt x="4212" y="1910"/>
                </a:lnTo>
                <a:lnTo>
                  <a:pt x="4259" y="1934"/>
                </a:lnTo>
                <a:lnTo>
                  <a:pt x="4302" y="1961"/>
                </a:lnTo>
                <a:lnTo>
                  <a:pt x="4341" y="1990"/>
                </a:lnTo>
                <a:lnTo>
                  <a:pt x="4378" y="2020"/>
                </a:lnTo>
                <a:lnTo>
                  <a:pt x="4408" y="2051"/>
                </a:lnTo>
                <a:lnTo>
                  <a:pt x="4435" y="2085"/>
                </a:lnTo>
                <a:lnTo>
                  <a:pt x="4457" y="2122"/>
                </a:lnTo>
                <a:lnTo>
                  <a:pt x="4472" y="2160"/>
                </a:lnTo>
                <a:lnTo>
                  <a:pt x="4483" y="2201"/>
                </a:lnTo>
                <a:lnTo>
                  <a:pt x="4487" y="2244"/>
                </a:lnTo>
                <a:lnTo>
                  <a:pt x="4484" y="2289"/>
                </a:lnTo>
                <a:lnTo>
                  <a:pt x="4474" y="2338"/>
                </a:lnTo>
                <a:lnTo>
                  <a:pt x="4464" y="2373"/>
                </a:lnTo>
                <a:lnTo>
                  <a:pt x="4446" y="2410"/>
                </a:lnTo>
                <a:lnTo>
                  <a:pt x="4423" y="2446"/>
                </a:lnTo>
                <a:lnTo>
                  <a:pt x="4394" y="2482"/>
                </a:lnTo>
                <a:lnTo>
                  <a:pt x="4361" y="2520"/>
                </a:lnTo>
                <a:lnTo>
                  <a:pt x="4325" y="2557"/>
                </a:lnTo>
                <a:lnTo>
                  <a:pt x="4285" y="2594"/>
                </a:lnTo>
                <a:lnTo>
                  <a:pt x="4243" y="2631"/>
                </a:lnTo>
                <a:lnTo>
                  <a:pt x="4197" y="2667"/>
                </a:lnTo>
                <a:lnTo>
                  <a:pt x="4151" y="2703"/>
                </a:lnTo>
                <a:lnTo>
                  <a:pt x="4102" y="2738"/>
                </a:lnTo>
                <a:lnTo>
                  <a:pt x="4051" y="2772"/>
                </a:lnTo>
                <a:lnTo>
                  <a:pt x="4001" y="2806"/>
                </a:lnTo>
                <a:lnTo>
                  <a:pt x="3949" y="2837"/>
                </a:lnTo>
                <a:lnTo>
                  <a:pt x="3899" y="2869"/>
                </a:lnTo>
                <a:lnTo>
                  <a:pt x="3850" y="2898"/>
                </a:lnTo>
                <a:lnTo>
                  <a:pt x="3801" y="2927"/>
                </a:lnTo>
                <a:lnTo>
                  <a:pt x="3755" y="2953"/>
                </a:lnTo>
                <a:lnTo>
                  <a:pt x="3710" y="2977"/>
                </a:lnTo>
                <a:lnTo>
                  <a:pt x="3668" y="3001"/>
                </a:lnTo>
                <a:lnTo>
                  <a:pt x="3630" y="3021"/>
                </a:lnTo>
                <a:lnTo>
                  <a:pt x="3594" y="3040"/>
                </a:lnTo>
                <a:lnTo>
                  <a:pt x="3563" y="3055"/>
                </a:lnTo>
                <a:lnTo>
                  <a:pt x="3537" y="3069"/>
                </a:lnTo>
                <a:lnTo>
                  <a:pt x="3515" y="3079"/>
                </a:lnTo>
                <a:lnTo>
                  <a:pt x="3500" y="3088"/>
                </a:lnTo>
                <a:lnTo>
                  <a:pt x="3489" y="3092"/>
                </a:lnTo>
                <a:lnTo>
                  <a:pt x="3487" y="3093"/>
                </a:lnTo>
                <a:lnTo>
                  <a:pt x="3073" y="3093"/>
                </a:lnTo>
                <a:lnTo>
                  <a:pt x="3077" y="3092"/>
                </a:lnTo>
                <a:lnTo>
                  <a:pt x="3087" y="3086"/>
                </a:lnTo>
                <a:lnTo>
                  <a:pt x="3104" y="3078"/>
                </a:lnTo>
                <a:lnTo>
                  <a:pt x="3126" y="3067"/>
                </a:lnTo>
                <a:lnTo>
                  <a:pt x="3155" y="3054"/>
                </a:lnTo>
                <a:lnTo>
                  <a:pt x="3189" y="3036"/>
                </a:lnTo>
                <a:lnTo>
                  <a:pt x="3227" y="3017"/>
                </a:lnTo>
                <a:lnTo>
                  <a:pt x="3269" y="2995"/>
                </a:lnTo>
                <a:lnTo>
                  <a:pt x="3314" y="2971"/>
                </a:lnTo>
                <a:lnTo>
                  <a:pt x="3363" y="2943"/>
                </a:lnTo>
                <a:lnTo>
                  <a:pt x="3415" y="2916"/>
                </a:lnTo>
                <a:lnTo>
                  <a:pt x="3469" y="2885"/>
                </a:lnTo>
                <a:lnTo>
                  <a:pt x="3525" y="2854"/>
                </a:lnTo>
                <a:lnTo>
                  <a:pt x="3581" y="2820"/>
                </a:lnTo>
                <a:lnTo>
                  <a:pt x="3639" y="2784"/>
                </a:lnTo>
                <a:lnTo>
                  <a:pt x="3698" y="2747"/>
                </a:lnTo>
                <a:lnTo>
                  <a:pt x="3756" y="2711"/>
                </a:lnTo>
                <a:lnTo>
                  <a:pt x="3813" y="2673"/>
                </a:lnTo>
                <a:lnTo>
                  <a:pt x="3870" y="2633"/>
                </a:lnTo>
                <a:lnTo>
                  <a:pt x="3926" y="2592"/>
                </a:lnTo>
                <a:lnTo>
                  <a:pt x="3979" y="2552"/>
                </a:lnTo>
                <a:lnTo>
                  <a:pt x="4031" y="2511"/>
                </a:lnTo>
                <a:lnTo>
                  <a:pt x="4080" y="2470"/>
                </a:lnTo>
                <a:lnTo>
                  <a:pt x="4125" y="2428"/>
                </a:lnTo>
                <a:lnTo>
                  <a:pt x="4166" y="2386"/>
                </a:lnTo>
                <a:lnTo>
                  <a:pt x="4204" y="2345"/>
                </a:lnTo>
                <a:lnTo>
                  <a:pt x="4236" y="2304"/>
                </a:lnTo>
                <a:lnTo>
                  <a:pt x="4255" y="2270"/>
                </a:lnTo>
                <a:lnTo>
                  <a:pt x="4266" y="2237"/>
                </a:lnTo>
                <a:lnTo>
                  <a:pt x="4266" y="2205"/>
                </a:lnTo>
                <a:lnTo>
                  <a:pt x="4259" y="2172"/>
                </a:lnTo>
                <a:lnTo>
                  <a:pt x="4243" y="2139"/>
                </a:lnTo>
                <a:lnTo>
                  <a:pt x="4219" y="2108"/>
                </a:lnTo>
                <a:lnTo>
                  <a:pt x="4187" y="2077"/>
                </a:lnTo>
                <a:lnTo>
                  <a:pt x="4149" y="2046"/>
                </a:lnTo>
                <a:lnTo>
                  <a:pt x="4104" y="2016"/>
                </a:lnTo>
                <a:lnTo>
                  <a:pt x="4054" y="1986"/>
                </a:lnTo>
                <a:lnTo>
                  <a:pt x="3997" y="1956"/>
                </a:lnTo>
                <a:lnTo>
                  <a:pt x="3936" y="1927"/>
                </a:lnTo>
                <a:lnTo>
                  <a:pt x="3870" y="1899"/>
                </a:lnTo>
                <a:lnTo>
                  <a:pt x="3800" y="1870"/>
                </a:lnTo>
                <a:lnTo>
                  <a:pt x="3726" y="1843"/>
                </a:lnTo>
                <a:lnTo>
                  <a:pt x="3649" y="1817"/>
                </a:lnTo>
                <a:lnTo>
                  <a:pt x="3568" y="1791"/>
                </a:lnTo>
                <a:lnTo>
                  <a:pt x="3485" y="1765"/>
                </a:lnTo>
                <a:lnTo>
                  <a:pt x="3401" y="1741"/>
                </a:lnTo>
                <a:lnTo>
                  <a:pt x="3315" y="1718"/>
                </a:lnTo>
                <a:lnTo>
                  <a:pt x="3228" y="1695"/>
                </a:lnTo>
                <a:lnTo>
                  <a:pt x="3141" y="1672"/>
                </a:lnTo>
                <a:lnTo>
                  <a:pt x="3054" y="1651"/>
                </a:lnTo>
                <a:lnTo>
                  <a:pt x="2966" y="1631"/>
                </a:lnTo>
                <a:lnTo>
                  <a:pt x="2880" y="1610"/>
                </a:lnTo>
                <a:lnTo>
                  <a:pt x="2794" y="1591"/>
                </a:lnTo>
                <a:lnTo>
                  <a:pt x="2711" y="1574"/>
                </a:lnTo>
                <a:lnTo>
                  <a:pt x="2630" y="1557"/>
                </a:lnTo>
                <a:lnTo>
                  <a:pt x="2552" y="1541"/>
                </a:lnTo>
                <a:lnTo>
                  <a:pt x="2476" y="1526"/>
                </a:lnTo>
                <a:lnTo>
                  <a:pt x="2404" y="1512"/>
                </a:lnTo>
                <a:lnTo>
                  <a:pt x="2336" y="1499"/>
                </a:lnTo>
                <a:lnTo>
                  <a:pt x="2273" y="1488"/>
                </a:lnTo>
                <a:lnTo>
                  <a:pt x="2190" y="1473"/>
                </a:lnTo>
                <a:lnTo>
                  <a:pt x="2102" y="1457"/>
                </a:lnTo>
                <a:lnTo>
                  <a:pt x="2011" y="1439"/>
                </a:lnTo>
                <a:lnTo>
                  <a:pt x="1917" y="1421"/>
                </a:lnTo>
                <a:lnTo>
                  <a:pt x="1820" y="1404"/>
                </a:lnTo>
                <a:lnTo>
                  <a:pt x="1721" y="1384"/>
                </a:lnTo>
                <a:lnTo>
                  <a:pt x="1620" y="1364"/>
                </a:lnTo>
                <a:lnTo>
                  <a:pt x="1520" y="1344"/>
                </a:lnTo>
                <a:lnTo>
                  <a:pt x="1418" y="1323"/>
                </a:lnTo>
                <a:lnTo>
                  <a:pt x="1317" y="1302"/>
                </a:lnTo>
                <a:lnTo>
                  <a:pt x="1218" y="1281"/>
                </a:lnTo>
                <a:lnTo>
                  <a:pt x="1118" y="1258"/>
                </a:lnTo>
                <a:lnTo>
                  <a:pt x="1023" y="1236"/>
                </a:lnTo>
                <a:lnTo>
                  <a:pt x="929" y="1214"/>
                </a:lnTo>
                <a:lnTo>
                  <a:pt x="839" y="1191"/>
                </a:lnTo>
                <a:lnTo>
                  <a:pt x="754" y="1170"/>
                </a:lnTo>
                <a:lnTo>
                  <a:pt x="672" y="1146"/>
                </a:lnTo>
                <a:lnTo>
                  <a:pt x="596" y="1125"/>
                </a:lnTo>
                <a:lnTo>
                  <a:pt x="525" y="1103"/>
                </a:lnTo>
                <a:lnTo>
                  <a:pt x="461" y="1081"/>
                </a:lnTo>
                <a:lnTo>
                  <a:pt x="404" y="1059"/>
                </a:lnTo>
                <a:lnTo>
                  <a:pt x="354" y="1038"/>
                </a:lnTo>
                <a:lnTo>
                  <a:pt x="313" y="1016"/>
                </a:lnTo>
                <a:lnTo>
                  <a:pt x="280" y="995"/>
                </a:lnTo>
                <a:lnTo>
                  <a:pt x="256" y="975"/>
                </a:lnTo>
                <a:lnTo>
                  <a:pt x="244" y="957"/>
                </a:lnTo>
                <a:lnTo>
                  <a:pt x="241" y="941"/>
                </a:lnTo>
                <a:lnTo>
                  <a:pt x="246" y="925"/>
                </a:lnTo>
                <a:lnTo>
                  <a:pt x="260" y="908"/>
                </a:lnTo>
                <a:lnTo>
                  <a:pt x="282" y="895"/>
                </a:lnTo>
                <a:lnTo>
                  <a:pt x="310" y="881"/>
                </a:lnTo>
                <a:lnTo>
                  <a:pt x="344" y="868"/>
                </a:lnTo>
                <a:lnTo>
                  <a:pt x="385" y="855"/>
                </a:lnTo>
                <a:lnTo>
                  <a:pt x="431" y="843"/>
                </a:lnTo>
                <a:lnTo>
                  <a:pt x="482" y="832"/>
                </a:lnTo>
                <a:lnTo>
                  <a:pt x="536" y="821"/>
                </a:lnTo>
                <a:lnTo>
                  <a:pt x="593" y="812"/>
                </a:lnTo>
                <a:lnTo>
                  <a:pt x="654" y="801"/>
                </a:lnTo>
                <a:lnTo>
                  <a:pt x="717" y="793"/>
                </a:lnTo>
                <a:lnTo>
                  <a:pt x="782" y="783"/>
                </a:lnTo>
                <a:lnTo>
                  <a:pt x="849" y="775"/>
                </a:lnTo>
                <a:lnTo>
                  <a:pt x="916" y="767"/>
                </a:lnTo>
                <a:lnTo>
                  <a:pt x="981" y="759"/>
                </a:lnTo>
                <a:lnTo>
                  <a:pt x="1048" y="752"/>
                </a:lnTo>
                <a:lnTo>
                  <a:pt x="1111" y="745"/>
                </a:lnTo>
                <a:lnTo>
                  <a:pt x="1175" y="738"/>
                </a:lnTo>
                <a:lnTo>
                  <a:pt x="1235" y="732"/>
                </a:lnTo>
                <a:lnTo>
                  <a:pt x="1294" y="725"/>
                </a:lnTo>
                <a:lnTo>
                  <a:pt x="1348" y="718"/>
                </a:lnTo>
                <a:lnTo>
                  <a:pt x="1397" y="711"/>
                </a:lnTo>
                <a:lnTo>
                  <a:pt x="1443" y="704"/>
                </a:lnTo>
                <a:lnTo>
                  <a:pt x="1483" y="698"/>
                </a:lnTo>
                <a:lnTo>
                  <a:pt x="1520" y="692"/>
                </a:lnTo>
                <a:lnTo>
                  <a:pt x="1555" y="685"/>
                </a:lnTo>
                <a:lnTo>
                  <a:pt x="1589" y="680"/>
                </a:lnTo>
                <a:lnTo>
                  <a:pt x="1623" y="674"/>
                </a:lnTo>
                <a:lnTo>
                  <a:pt x="1656" y="669"/>
                </a:lnTo>
                <a:lnTo>
                  <a:pt x="1686" y="662"/>
                </a:lnTo>
                <a:lnTo>
                  <a:pt x="1714" y="657"/>
                </a:lnTo>
                <a:lnTo>
                  <a:pt x="1740" y="651"/>
                </a:lnTo>
                <a:lnTo>
                  <a:pt x="1763" y="646"/>
                </a:lnTo>
                <a:lnTo>
                  <a:pt x="1782" y="639"/>
                </a:lnTo>
                <a:lnTo>
                  <a:pt x="1800" y="634"/>
                </a:lnTo>
                <a:lnTo>
                  <a:pt x="1812" y="627"/>
                </a:lnTo>
                <a:lnTo>
                  <a:pt x="1822" y="620"/>
                </a:lnTo>
                <a:lnTo>
                  <a:pt x="1826" y="613"/>
                </a:lnTo>
                <a:lnTo>
                  <a:pt x="1826" y="606"/>
                </a:lnTo>
                <a:lnTo>
                  <a:pt x="1820" y="598"/>
                </a:lnTo>
                <a:lnTo>
                  <a:pt x="1809" y="591"/>
                </a:lnTo>
                <a:lnTo>
                  <a:pt x="1793" y="583"/>
                </a:lnTo>
                <a:lnTo>
                  <a:pt x="1770" y="574"/>
                </a:lnTo>
                <a:lnTo>
                  <a:pt x="1741" y="564"/>
                </a:lnTo>
                <a:lnTo>
                  <a:pt x="1706" y="555"/>
                </a:lnTo>
                <a:lnTo>
                  <a:pt x="1664" y="545"/>
                </a:lnTo>
                <a:lnTo>
                  <a:pt x="1613" y="533"/>
                </a:lnTo>
                <a:lnTo>
                  <a:pt x="1556" y="522"/>
                </a:lnTo>
                <a:lnTo>
                  <a:pt x="1491" y="510"/>
                </a:lnTo>
                <a:lnTo>
                  <a:pt x="1418" y="498"/>
                </a:lnTo>
                <a:lnTo>
                  <a:pt x="1335" y="483"/>
                </a:lnTo>
                <a:lnTo>
                  <a:pt x="1243" y="469"/>
                </a:lnTo>
                <a:lnTo>
                  <a:pt x="1120" y="450"/>
                </a:lnTo>
                <a:lnTo>
                  <a:pt x="1004" y="434"/>
                </a:lnTo>
                <a:lnTo>
                  <a:pt x="897" y="417"/>
                </a:lnTo>
                <a:lnTo>
                  <a:pt x="797" y="404"/>
                </a:lnTo>
                <a:lnTo>
                  <a:pt x="706" y="391"/>
                </a:lnTo>
                <a:lnTo>
                  <a:pt x="620" y="381"/>
                </a:lnTo>
                <a:lnTo>
                  <a:pt x="543" y="370"/>
                </a:lnTo>
                <a:lnTo>
                  <a:pt x="472" y="362"/>
                </a:lnTo>
                <a:lnTo>
                  <a:pt x="407" y="352"/>
                </a:lnTo>
                <a:lnTo>
                  <a:pt x="348" y="345"/>
                </a:lnTo>
                <a:lnTo>
                  <a:pt x="294" y="337"/>
                </a:lnTo>
                <a:lnTo>
                  <a:pt x="246" y="329"/>
                </a:lnTo>
                <a:lnTo>
                  <a:pt x="203" y="322"/>
                </a:lnTo>
                <a:lnTo>
                  <a:pt x="165" y="315"/>
                </a:lnTo>
                <a:lnTo>
                  <a:pt x="132" y="307"/>
                </a:lnTo>
                <a:lnTo>
                  <a:pt x="102" y="299"/>
                </a:lnTo>
                <a:lnTo>
                  <a:pt x="76" y="289"/>
                </a:lnTo>
                <a:lnTo>
                  <a:pt x="54" y="280"/>
                </a:lnTo>
                <a:lnTo>
                  <a:pt x="35" y="269"/>
                </a:lnTo>
                <a:lnTo>
                  <a:pt x="19" y="258"/>
                </a:lnTo>
                <a:lnTo>
                  <a:pt x="5" y="245"/>
                </a:lnTo>
                <a:lnTo>
                  <a:pt x="0" y="234"/>
                </a:lnTo>
                <a:lnTo>
                  <a:pt x="3" y="226"/>
                </a:lnTo>
                <a:lnTo>
                  <a:pt x="14" y="216"/>
                </a:lnTo>
                <a:lnTo>
                  <a:pt x="31" y="209"/>
                </a:lnTo>
                <a:lnTo>
                  <a:pt x="57" y="204"/>
                </a:lnTo>
                <a:lnTo>
                  <a:pt x="87" y="197"/>
                </a:lnTo>
                <a:lnTo>
                  <a:pt x="124" y="193"/>
                </a:lnTo>
                <a:lnTo>
                  <a:pt x="165" y="189"/>
                </a:lnTo>
                <a:lnTo>
                  <a:pt x="210" y="185"/>
                </a:lnTo>
                <a:lnTo>
                  <a:pt x="258" y="182"/>
                </a:lnTo>
                <a:lnTo>
                  <a:pt x="312" y="181"/>
                </a:lnTo>
                <a:lnTo>
                  <a:pt x="366" y="178"/>
                </a:lnTo>
                <a:lnTo>
                  <a:pt x="423" y="177"/>
                </a:lnTo>
                <a:lnTo>
                  <a:pt x="482" y="174"/>
                </a:lnTo>
                <a:lnTo>
                  <a:pt x="540" y="172"/>
                </a:lnTo>
                <a:lnTo>
                  <a:pt x="599" y="171"/>
                </a:lnTo>
                <a:lnTo>
                  <a:pt x="658" y="170"/>
                </a:lnTo>
                <a:lnTo>
                  <a:pt x="716" y="168"/>
                </a:lnTo>
                <a:lnTo>
                  <a:pt x="771" y="167"/>
                </a:lnTo>
                <a:lnTo>
                  <a:pt x="826" y="164"/>
                </a:lnTo>
                <a:lnTo>
                  <a:pt x="877" y="163"/>
                </a:lnTo>
                <a:lnTo>
                  <a:pt x="925" y="160"/>
                </a:lnTo>
                <a:lnTo>
                  <a:pt x="970" y="156"/>
                </a:lnTo>
                <a:lnTo>
                  <a:pt x="1009" y="153"/>
                </a:lnTo>
                <a:lnTo>
                  <a:pt x="1043" y="148"/>
                </a:lnTo>
                <a:lnTo>
                  <a:pt x="1072" y="144"/>
                </a:lnTo>
                <a:lnTo>
                  <a:pt x="1091" y="138"/>
                </a:lnTo>
                <a:lnTo>
                  <a:pt x="1101" y="133"/>
                </a:lnTo>
                <a:lnTo>
                  <a:pt x="1101" y="128"/>
                </a:lnTo>
                <a:lnTo>
                  <a:pt x="1092" y="121"/>
                </a:lnTo>
                <a:lnTo>
                  <a:pt x="1077" y="115"/>
                </a:lnTo>
                <a:lnTo>
                  <a:pt x="1056" y="109"/>
                </a:lnTo>
                <a:lnTo>
                  <a:pt x="1028" y="102"/>
                </a:lnTo>
                <a:lnTo>
                  <a:pt x="994" y="96"/>
                </a:lnTo>
                <a:lnTo>
                  <a:pt x="956" y="89"/>
                </a:lnTo>
                <a:lnTo>
                  <a:pt x="914" y="83"/>
                </a:lnTo>
                <a:lnTo>
                  <a:pt x="868" y="76"/>
                </a:lnTo>
                <a:lnTo>
                  <a:pt x="819" y="69"/>
                </a:lnTo>
                <a:lnTo>
                  <a:pt x="767" y="62"/>
                </a:lnTo>
                <a:lnTo>
                  <a:pt x="714" y="57"/>
                </a:lnTo>
                <a:lnTo>
                  <a:pt x="660" y="50"/>
                </a:lnTo>
                <a:lnTo>
                  <a:pt x="605" y="45"/>
                </a:lnTo>
                <a:lnTo>
                  <a:pt x="551" y="38"/>
                </a:lnTo>
                <a:lnTo>
                  <a:pt x="497" y="32"/>
                </a:lnTo>
                <a:lnTo>
                  <a:pt x="443" y="28"/>
                </a:lnTo>
                <a:lnTo>
                  <a:pt x="393" y="23"/>
                </a:lnTo>
                <a:lnTo>
                  <a:pt x="346" y="19"/>
                </a:lnTo>
                <a:lnTo>
                  <a:pt x="301" y="15"/>
                </a:lnTo>
                <a:lnTo>
                  <a:pt x="260" y="11"/>
                </a:lnTo>
                <a:lnTo>
                  <a:pt x="224" y="7"/>
                </a:lnTo>
                <a:lnTo>
                  <a:pt x="193" y="4"/>
                </a:lnTo>
                <a:lnTo>
                  <a:pt x="169" y="2"/>
                </a:lnTo>
                <a:lnTo>
                  <a:pt x="150" y="1"/>
                </a:lnTo>
                <a:lnTo>
                  <a:pt x="137" y="0"/>
                </a:lnTo>
                <a:lnTo>
                  <a:pt x="13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2" name="TextBox 51">
            <a:extLst>
              <a:ext uri="{FF2B5EF4-FFF2-40B4-BE49-F238E27FC236}">
                <a16:creationId xmlns:a16="http://schemas.microsoft.com/office/drawing/2014/main" id="{E2FF98C3-B053-4ED8-80E6-91E78F7724C3}"/>
              </a:ext>
            </a:extLst>
          </p:cNvPr>
          <p:cNvSpPr txBox="1"/>
          <p:nvPr/>
        </p:nvSpPr>
        <p:spPr>
          <a:xfrm>
            <a:off x="7755019" y="1212571"/>
            <a:ext cx="1706365" cy="369332"/>
          </a:xfrm>
          <a:prstGeom prst="rect">
            <a:avLst/>
          </a:prstGeom>
          <a:noFill/>
        </p:spPr>
        <p:txBody>
          <a:bodyPr wrap="none" rtlCol="0" anchor="ctr">
            <a:spAutoFit/>
          </a:bodyPr>
          <a:lstStyle/>
          <a:p>
            <a:r>
              <a:rPr lang="en-IN" b="1" dirty="0">
                <a:solidFill>
                  <a:schemeClr val="accent3">
                    <a:lumMod val="75000"/>
                  </a:schemeClr>
                </a:solidFill>
              </a:rPr>
              <a:t>RETIREMENT?</a:t>
            </a:r>
          </a:p>
        </p:txBody>
      </p:sp>
      <p:grpSp>
        <p:nvGrpSpPr>
          <p:cNvPr id="15" name="Group 14">
            <a:extLst>
              <a:ext uri="{FF2B5EF4-FFF2-40B4-BE49-F238E27FC236}">
                <a16:creationId xmlns:a16="http://schemas.microsoft.com/office/drawing/2014/main" id="{858CCAC9-0B6B-4A8A-A848-558572D0DC69}"/>
              </a:ext>
            </a:extLst>
          </p:cNvPr>
          <p:cNvGrpSpPr/>
          <p:nvPr/>
        </p:nvGrpSpPr>
        <p:grpSpPr>
          <a:xfrm>
            <a:off x="6740448" y="1307485"/>
            <a:ext cx="2488622" cy="1537510"/>
            <a:chOff x="5898620" y="1423597"/>
            <a:chExt cx="2488622" cy="1537510"/>
          </a:xfrm>
        </p:grpSpPr>
        <p:sp>
          <p:nvSpPr>
            <p:cNvPr id="66" name="Oval 65">
              <a:extLst>
                <a:ext uri="{FF2B5EF4-FFF2-40B4-BE49-F238E27FC236}">
                  <a16:creationId xmlns:a16="http://schemas.microsoft.com/office/drawing/2014/main" id="{14A37290-EF0B-4569-8F2B-DE349ADABC4E}"/>
                </a:ext>
              </a:extLst>
            </p:cNvPr>
            <p:cNvSpPr/>
            <p:nvPr/>
          </p:nvSpPr>
          <p:spPr>
            <a:xfrm flipV="1">
              <a:off x="6293054" y="2817853"/>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sp>
          <p:nvSpPr>
            <p:cNvPr id="69" name="Oval 68">
              <a:extLst>
                <a:ext uri="{FF2B5EF4-FFF2-40B4-BE49-F238E27FC236}">
                  <a16:creationId xmlns:a16="http://schemas.microsoft.com/office/drawing/2014/main" id="{D618E8F1-3C8F-45CC-ACC1-B985B3101B86}"/>
                </a:ext>
              </a:extLst>
            </p:cNvPr>
            <p:cNvSpPr/>
            <p:nvPr/>
          </p:nvSpPr>
          <p:spPr>
            <a:xfrm>
              <a:off x="5898620" y="1423597"/>
              <a:ext cx="892416" cy="892416"/>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70" name="Straight Connector 69">
              <a:extLst>
                <a:ext uri="{FF2B5EF4-FFF2-40B4-BE49-F238E27FC236}">
                  <a16:creationId xmlns:a16="http://schemas.microsoft.com/office/drawing/2014/main" id="{D5AADD95-CAA4-4933-A42B-755FD4D2C9BF}"/>
                </a:ext>
              </a:extLst>
            </p:cNvPr>
            <p:cNvCxnSpPr/>
            <p:nvPr/>
          </p:nvCxnSpPr>
          <p:spPr>
            <a:xfrm>
              <a:off x="6344828" y="2316013"/>
              <a:ext cx="0" cy="550544"/>
            </a:xfrm>
            <a:prstGeom prst="line">
              <a:avLst/>
            </a:prstGeom>
            <a:ln w="28575">
              <a:solidFill>
                <a:schemeClr val="accent3">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pic>
          <p:nvPicPr>
            <p:cNvPr id="71" name="Graphic 70" descr="Tropical scene">
              <a:extLst>
                <a:ext uri="{FF2B5EF4-FFF2-40B4-BE49-F238E27FC236}">
                  <a16:creationId xmlns:a16="http://schemas.microsoft.com/office/drawing/2014/main" id="{F119D50A-8FDA-46A8-B358-5D6D6C3466E9}"/>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6084224" y="1598446"/>
              <a:ext cx="521208" cy="521208"/>
            </a:xfrm>
            <a:prstGeom prst="rect">
              <a:avLst/>
            </a:prstGeom>
          </p:spPr>
        </p:pic>
      </p:grpSp>
      <p:sp>
        <p:nvSpPr>
          <p:cNvPr id="73" name="TextBox 72">
            <a:extLst>
              <a:ext uri="{FF2B5EF4-FFF2-40B4-BE49-F238E27FC236}">
                <a16:creationId xmlns:a16="http://schemas.microsoft.com/office/drawing/2014/main" id="{FDBDA087-2422-4D4F-ADD9-38D3C92B6263}"/>
              </a:ext>
            </a:extLst>
          </p:cNvPr>
          <p:cNvSpPr txBox="1"/>
          <p:nvPr/>
        </p:nvSpPr>
        <p:spPr>
          <a:xfrm>
            <a:off x="9362255" y="2571238"/>
            <a:ext cx="1944216" cy="369332"/>
          </a:xfrm>
          <a:prstGeom prst="rect">
            <a:avLst/>
          </a:prstGeom>
          <a:noFill/>
        </p:spPr>
        <p:txBody>
          <a:bodyPr wrap="square" rtlCol="0" anchor="b">
            <a:spAutoFit/>
          </a:bodyPr>
          <a:lstStyle/>
          <a:p>
            <a:r>
              <a:rPr lang="en-IN" b="1" dirty="0">
                <a:solidFill>
                  <a:schemeClr val="accent2"/>
                </a:solidFill>
                <a:latin typeface="Segoe UI "/>
                <a:cs typeface="Arial" pitchFamily="34" charset="0"/>
              </a:rPr>
              <a:t>CAREER</a:t>
            </a:r>
            <a:endParaRPr lang="en-IN" sz="1600" b="1" dirty="0">
              <a:solidFill>
                <a:schemeClr val="accent2"/>
              </a:solidFill>
              <a:latin typeface="Segoe UI "/>
              <a:cs typeface="Arial" pitchFamily="34" charset="0"/>
            </a:endParaRPr>
          </a:p>
        </p:txBody>
      </p:sp>
      <p:sp>
        <p:nvSpPr>
          <p:cNvPr id="74" name="TextBox 73">
            <a:extLst>
              <a:ext uri="{FF2B5EF4-FFF2-40B4-BE49-F238E27FC236}">
                <a16:creationId xmlns:a16="http://schemas.microsoft.com/office/drawing/2014/main" id="{8900FD44-F0D2-4CF1-9549-DEA511D0814B}"/>
              </a:ext>
            </a:extLst>
          </p:cNvPr>
          <p:cNvSpPr txBox="1"/>
          <p:nvPr/>
        </p:nvSpPr>
        <p:spPr>
          <a:xfrm>
            <a:off x="9362255" y="2873385"/>
            <a:ext cx="2844034" cy="1569660"/>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Multiple jobs over career</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Rise of on-demand economy and non-traditional work</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Increased financial insecurity </a:t>
            </a:r>
          </a:p>
        </p:txBody>
      </p:sp>
      <p:sp>
        <p:nvSpPr>
          <p:cNvPr id="75" name="TextBox 74">
            <a:extLst>
              <a:ext uri="{FF2B5EF4-FFF2-40B4-BE49-F238E27FC236}">
                <a16:creationId xmlns:a16="http://schemas.microsoft.com/office/drawing/2014/main" id="{942B7A5F-F346-4A54-A4C1-FF4C9504A4DC}"/>
              </a:ext>
            </a:extLst>
          </p:cNvPr>
          <p:cNvSpPr txBox="1"/>
          <p:nvPr/>
        </p:nvSpPr>
        <p:spPr>
          <a:xfrm>
            <a:off x="8055327" y="4952047"/>
            <a:ext cx="2282029" cy="369332"/>
          </a:xfrm>
          <a:prstGeom prst="rect">
            <a:avLst/>
          </a:prstGeom>
          <a:noFill/>
        </p:spPr>
        <p:txBody>
          <a:bodyPr wrap="square" rtlCol="0" anchor="b">
            <a:spAutoFit/>
          </a:bodyPr>
          <a:lstStyle/>
          <a:p>
            <a:pPr algn="r"/>
            <a:r>
              <a:rPr lang="en-IN" b="1" dirty="0">
                <a:solidFill>
                  <a:schemeClr val="accent4"/>
                </a:solidFill>
                <a:cs typeface="Arial" pitchFamily="34" charset="0"/>
              </a:rPr>
              <a:t>EDUCATION</a:t>
            </a:r>
            <a:endParaRPr lang="en-IN" sz="1600" b="1" dirty="0">
              <a:solidFill>
                <a:schemeClr val="accent4"/>
              </a:solidFill>
              <a:cs typeface="Arial" pitchFamily="34" charset="0"/>
            </a:endParaRPr>
          </a:p>
        </p:txBody>
      </p:sp>
      <p:sp>
        <p:nvSpPr>
          <p:cNvPr id="76" name="TextBox 75">
            <a:extLst>
              <a:ext uri="{FF2B5EF4-FFF2-40B4-BE49-F238E27FC236}">
                <a16:creationId xmlns:a16="http://schemas.microsoft.com/office/drawing/2014/main" id="{2E2BCE48-E330-497F-8C32-BA7E18B97AC6}"/>
              </a:ext>
            </a:extLst>
          </p:cNvPr>
          <p:cNvSpPr txBox="1"/>
          <p:nvPr/>
        </p:nvSpPr>
        <p:spPr>
          <a:xfrm>
            <a:off x="8878833" y="5289780"/>
            <a:ext cx="1718553" cy="1569660"/>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Student debt</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Value of 4-year vs. 2-year</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Alternative pathways</a:t>
            </a:r>
          </a:p>
          <a:p>
            <a:pPr marL="182880" indent="-182880">
              <a:buFont typeface="Arial" panose="020B0604020202020204" pitchFamily="34" charset="0"/>
              <a:buChar char="•"/>
            </a:pPr>
            <a:endParaRPr lang="en-US" sz="1600" kern="0" dirty="0">
              <a:solidFill>
                <a:schemeClr val="tx1">
                  <a:lumMod val="50000"/>
                  <a:lumOff val="50000"/>
                </a:schemeClr>
              </a:solidFill>
              <a:latin typeface="Segoe UI "/>
              <a:cs typeface="Arial" pitchFamily="34" charset="0"/>
            </a:endParaRPr>
          </a:p>
        </p:txBody>
      </p:sp>
      <p:sp>
        <p:nvSpPr>
          <p:cNvPr id="77" name="TextBox 76">
            <a:extLst>
              <a:ext uri="{FF2B5EF4-FFF2-40B4-BE49-F238E27FC236}">
                <a16:creationId xmlns:a16="http://schemas.microsoft.com/office/drawing/2014/main" id="{E0072838-C687-46D1-B2D1-9B62E5F9E31E}"/>
              </a:ext>
            </a:extLst>
          </p:cNvPr>
          <p:cNvSpPr txBox="1"/>
          <p:nvPr/>
        </p:nvSpPr>
        <p:spPr>
          <a:xfrm>
            <a:off x="7891460" y="1535064"/>
            <a:ext cx="3270129" cy="830997"/>
          </a:xfrm>
          <a:prstGeom prst="rect">
            <a:avLst/>
          </a:prstGeom>
          <a:noFill/>
        </p:spPr>
        <p:txBody>
          <a:bodyPr wrap="square" rtlCol="0">
            <a:spAutoFit/>
          </a:bodyPr>
          <a:lstStyle/>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Social Security Trust Fund exhausts by 2035 </a:t>
            </a:r>
          </a:p>
          <a:p>
            <a:pPr marL="182880" indent="-182880">
              <a:buFont typeface="Arial" panose="020B0604020202020204" pitchFamily="34" charset="0"/>
              <a:buChar char="•"/>
            </a:pPr>
            <a:r>
              <a:rPr lang="en-US" sz="1600" kern="0" dirty="0">
                <a:solidFill>
                  <a:schemeClr val="tx1">
                    <a:lumMod val="50000"/>
                    <a:lumOff val="50000"/>
                  </a:schemeClr>
                </a:solidFill>
                <a:latin typeface="Segoe UI "/>
                <a:cs typeface="Arial" pitchFamily="34" charset="0"/>
              </a:rPr>
              <a:t>401(K)</a:t>
            </a:r>
            <a:endParaRPr lang="en-US" sz="1600" kern="0" dirty="0">
              <a:solidFill>
                <a:schemeClr val="accent3">
                  <a:lumMod val="75000"/>
                </a:schemeClr>
              </a:solidFill>
              <a:latin typeface="Segoe UI "/>
              <a:cs typeface="Arial" pitchFamily="34" charset="0"/>
            </a:endParaRPr>
          </a:p>
        </p:txBody>
      </p:sp>
      <p:grpSp>
        <p:nvGrpSpPr>
          <p:cNvPr id="78" name="Group 77">
            <a:extLst>
              <a:ext uri="{FF2B5EF4-FFF2-40B4-BE49-F238E27FC236}">
                <a16:creationId xmlns:a16="http://schemas.microsoft.com/office/drawing/2014/main" id="{1E968023-D285-4D71-BE68-519BB4D6DF68}"/>
              </a:ext>
            </a:extLst>
          </p:cNvPr>
          <p:cNvGrpSpPr/>
          <p:nvPr/>
        </p:nvGrpSpPr>
        <p:grpSpPr>
          <a:xfrm>
            <a:off x="8426570" y="2848627"/>
            <a:ext cx="2560519" cy="1505621"/>
            <a:chOff x="4840227" y="3118516"/>
            <a:chExt cx="2560519" cy="1505621"/>
          </a:xfrm>
        </p:grpSpPr>
        <p:sp>
          <p:nvSpPr>
            <p:cNvPr id="79" name="Oval 78">
              <a:extLst>
                <a:ext uri="{FF2B5EF4-FFF2-40B4-BE49-F238E27FC236}">
                  <a16:creationId xmlns:a16="http://schemas.microsoft.com/office/drawing/2014/main" id="{957A1577-42F2-44C3-9DE4-44E0FF2C2EA2}"/>
                </a:ext>
              </a:extLst>
            </p:cNvPr>
            <p:cNvSpPr/>
            <p:nvPr/>
          </p:nvSpPr>
          <p:spPr>
            <a:xfrm flipV="1">
              <a:off x="5306558" y="4480883"/>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sp>
          <p:nvSpPr>
            <p:cNvPr id="80" name="Oval 79">
              <a:extLst>
                <a:ext uri="{FF2B5EF4-FFF2-40B4-BE49-F238E27FC236}">
                  <a16:creationId xmlns:a16="http://schemas.microsoft.com/office/drawing/2014/main" id="{E2A7607C-B3A4-413F-A3E4-2E11CC6AB9F6}"/>
                </a:ext>
              </a:extLst>
            </p:cNvPr>
            <p:cNvSpPr/>
            <p:nvPr/>
          </p:nvSpPr>
          <p:spPr>
            <a:xfrm>
              <a:off x="4840227" y="3118516"/>
              <a:ext cx="892416" cy="89241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1" name="Straight Connector 80">
              <a:extLst>
                <a:ext uri="{FF2B5EF4-FFF2-40B4-BE49-F238E27FC236}">
                  <a16:creationId xmlns:a16="http://schemas.microsoft.com/office/drawing/2014/main" id="{AE1E2817-E8C3-4958-BE20-13140902908F}"/>
                </a:ext>
              </a:extLst>
            </p:cNvPr>
            <p:cNvCxnSpPr/>
            <p:nvPr/>
          </p:nvCxnSpPr>
          <p:spPr>
            <a:xfrm>
              <a:off x="5286435" y="4010932"/>
              <a:ext cx="0" cy="550544"/>
            </a:xfrm>
            <a:prstGeom prst="line">
              <a:avLst/>
            </a:prstGeom>
            <a:ln w="28575">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pic>
          <p:nvPicPr>
            <p:cNvPr id="82" name="Graphic 81" descr="Briefcase">
              <a:extLst>
                <a:ext uri="{FF2B5EF4-FFF2-40B4-BE49-F238E27FC236}">
                  <a16:creationId xmlns:a16="http://schemas.microsoft.com/office/drawing/2014/main" id="{DCB27514-AB83-48DF-AF9E-46107316C057}"/>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023878" y="3302167"/>
              <a:ext cx="525113" cy="525113"/>
            </a:xfrm>
            <a:prstGeom prst="rect">
              <a:avLst/>
            </a:prstGeom>
          </p:spPr>
        </p:pic>
      </p:grpSp>
      <p:grpSp>
        <p:nvGrpSpPr>
          <p:cNvPr id="18" name="Group 17">
            <a:extLst>
              <a:ext uri="{FF2B5EF4-FFF2-40B4-BE49-F238E27FC236}">
                <a16:creationId xmlns:a16="http://schemas.microsoft.com/office/drawing/2014/main" id="{0F756004-E246-4FD2-845B-BEBFA369BF01}"/>
              </a:ext>
            </a:extLst>
          </p:cNvPr>
          <p:cNvGrpSpPr/>
          <p:nvPr/>
        </p:nvGrpSpPr>
        <p:grpSpPr>
          <a:xfrm>
            <a:off x="8784717" y="5100190"/>
            <a:ext cx="2536726" cy="1487176"/>
            <a:chOff x="8784717" y="5100190"/>
            <a:chExt cx="2536726" cy="1487176"/>
          </a:xfrm>
        </p:grpSpPr>
        <p:sp>
          <p:nvSpPr>
            <p:cNvPr id="84" name="Oval 83">
              <a:extLst>
                <a:ext uri="{FF2B5EF4-FFF2-40B4-BE49-F238E27FC236}">
                  <a16:creationId xmlns:a16="http://schemas.microsoft.com/office/drawing/2014/main" id="{BE5F1CBB-D7B5-41A3-93B9-B5A6C99A4B82}"/>
                </a:ext>
              </a:extLst>
            </p:cNvPr>
            <p:cNvSpPr/>
            <p:nvPr/>
          </p:nvSpPr>
          <p:spPr>
            <a:xfrm flipH="1" flipV="1">
              <a:off x="8784717" y="6444112"/>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grpSp>
          <p:nvGrpSpPr>
            <p:cNvPr id="17" name="Group 16">
              <a:extLst>
                <a:ext uri="{FF2B5EF4-FFF2-40B4-BE49-F238E27FC236}">
                  <a16:creationId xmlns:a16="http://schemas.microsoft.com/office/drawing/2014/main" id="{867FEDF1-8F09-40D8-B3C2-3E016A39EC99}"/>
                </a:ext>
              </a:extLst>
            </p:cNvPr>
            <p:cNvGrpSpPr/>
            <p:nvPr/>
          </p:nvGrpSpPr>
          <p:grpSpPr>
            <a:xfrm>
              <a:off x="10429027" y="5100190"/>
              <a:ext cx="892416" cy="1415549"/>
              <a:chOff x="10429027" y="5100190"/>
              <a:chExt cx="892416" cy="1415549"/>
            </a:xfrm>
          </p:grpSpPr>
          <p:sp>
            <p:nvSpPr>
              <p:cNvPr id="85" name="Oval 84">
                <a:extLst>
                  <a:ext uri="{FF2B5EF4-FFF2-40B4-BE49-F238E27FC236}">
                    <a16:creationId xmlns:a16="http://schemas.microsoft.com/office/drawing/2014/main" id="{6C3E175F-FF05-48F0-B5F0-922BA37B04BE}"/>
                  </a:ext>
                </a:extLst>
              </p:cNvPr>
              <p:cNvSpPr/>
              <p:nvPr/>
            </p:nvSpPr>
            <p:spPr>
              <a:xfrm>
                <a:off x="10429027" y="5100190"/>
                <a:ext cx="892416" cy="89241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6" name="Straight Connector 85">
                <a:extLst>
                  <a:ext uri="{FF2B5EF4-FFF2-40B4-BE49-F238E27FC236}">
                    <a16:creationId xmlns:a16="http://schemas.microsoft.com/office/drawing/2014/main" id="{4461AA11-81F9-4137-AF5A-4D670D83883A}"/>
                  </a:ext>
                </a:extLst>
              </p:cNvPr>
              <p:cNvCxnSpPr/>
              <p:nvPr/>
            </p:nvCxnSpPr>
            <p:spPr>
              <a:xfrm>
                <a:off x="10875235" y="5965195"/>
                <a:ext cx="0" cy="550544"/>
              </a:xfrm>
              <a:prstGeom prst="line">
                <a:avLst/>
              </a:prstGeom>
              <a:ln w="28575">
                <a:solidFill>
                  <a:schemeClr val="accent4"/>
                </a:solidFill>
                <a:tailEnd type="oval" w="med" len="med"/>
              </a:ln>
            </p:spPr>
            <p:style>
              <a:lnRef idx="1">
                <a:schemeClr val="accent1"/>
              </a:lnRef>
              <a:fillRef idx="0">
                <a:schemeClr val="accent1"/>
              </a:fillRef>
              <a:effectRef idx="0">
                <a:schemeClr val="accent1"/>
              </a:effectRef>
              <a:fontRef idx="minor">
                <a:schemeClr val="tx1"/>
              </a:fontRef>
            </p:style>
          </p:cxnSp>
          <p:pic>
            <p:nvPicPr>
              <p:cNvPr id="95" name="Graphic 94" descr="Diploma roll">
                <a:extLst>
                  <a:ext uri="{FF2B5EF4-FFF2-40B4-BE49-F238E27FC236}">
                    <a16:creationId xmlns:a16="http://schemas.microsoft.com/office/drawing/2014/main" id="{F4D6962C-433A-4FD0-9590-07A2132DFA71}"/>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8346615">
                <a:off x="10555195" y="5226358"/>
                <a:ext cx="640080" cy="640080"/>
              </a:xfrm>
              <a:prstGeom prst="rect">
                <a:avLst/>
              </a:prstGeom>
            </p:spPr>
          </p:pic>
        </p:grpSp>
      </p:grpSp>
      <p:sp>
        <p:nvSpPr>
          <p:cNvPr id="96" name="Oval 95">
            <a:extLst>
              <a:ext uri="{FF2B5EF4-FFF2-40B4-BE49-F238E27FC236}">
                <a16:creationId xmlns:a16="http://schemas.microsoft.com/office/drawing/2014/main" id="{18319DF6-4EBA-42F7-A60E-7B1BF11F5015}"/>
              </a:ext>
            </a:extLst>
          </p:cNvPr>
          <p:cNvSpPr/>
          <p:nvPr/>
        </p:nvSpPr>
        <p:spPr>
          <a:xfrm flipH="1" flipV="1">
            <a:off x="371108" y="2948409"/>
            <a:ext cx="2094188" cy="143254"/>
          </a:xfrm>
          <a:prstGeom prst="ellipse">
            <a:avLst/>
          </a:prstGeom>
          <a:gradFill flip="none" rotWithShape="1">
            <a:gsLst>
              <a:gs pos="0">
                <a:schemeClr val="tx1">
                  <a:lumMod val="72000"/>
                  <a:lumOff val="28000"/>
                  <a:alpha val="12000"/>
                </a:schemeClr>
              </a:gs>
              <a:gs pos="100000">
                <a:schemeClr val="bg1">
                  <a:alpha val="0"/>
                  <a:lumMod val="0"/>
                  <a:lumOff val="100000"/>
                </a:schemeClr>
              </a:gs>
            </a:gsLst>
            <a:lin ang="0" scaled="1"/>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400">
              <a:defRPr/>
            </a:pPr>
            <a:endParaRPr lang="en-US" sz="1800" kern="0">
              <a:solidFill>
                <a:sysClr val="window" lastClr="FFFFFF"/>
              </a:solidFill>
              <a:latin typeface="Calibri"/>
            </a:endParaRPr>
          </a:p>
        </p:txBody>
      </p:sp>
      <p:pic>
        <p:nvPicPr>
          <p:cNvPr id="50" name="Picture 49">
            <a:extLst>
              <a:ext uri="{FF2B5EF4-FFF2-40B4-BE49-F238E27FC236}">
                <a16:creationId xmlns:a16="http://schemas.microsoft.com/office/drawing/2014/main" id="{1B2BF0EC-4D00-466B-BB74-E3465A5E8599}"/>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4276524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A66E3D-8EFE-4D90-AB91-72A5219BD02C}"/>
              </a:ext>
            </a:extLst>
          </p:cNvPr>
          <p:cNvSpPr>
            <a:spLocks noGrp="1"/>
          </p:cNvSpPr>
          <p:nvPr>
            <p:ph type="sldNum" sz="quarter" idx="12"/>
          </p:nvPr>
        </p:nvSpPr>
        <p:spPr/>
        <p:txBody>
          <a:bodyPr/>
          <a:lstStyle/>
          <a:p>
            <a:fld id="{5AE1514C-5E56-4738-A1FF-4B1CFD2A3E36}" type="slidenum">
              <a:rPr lang="en-US" smtClean="0"/>
              <a:t>6</a:t>
            </a:fld>
            <a:endParaRPr lang="en-US" dirty="0"/>
          </a:p>
        </p:txBody>
      </p:sp>
      <p:sp>
        <p:nvSpPr>
          <p:cNvPr id="8" name="TextBox 7">
            <a:extLst>
              <a:ext uri="{FF2B5EF4-FFF2-40B4-BE49-F238E27FC236}">
                <a16:creationId xmlns:a16="http://schemas.microsoft.com/office/drawing/2014/main" id="{50683D09-9F6D-4F9B-8513-869E5230E5DD}"/>
              </a:ext>
            </a:extLst>
          </p:cNvPr>
          <p:cNvSpPr txBox="1"/>
          <p:nvPr/>
        </p:nvSpPr>
        <p:spPr>
          <a:xfrm>
            <a:off x="219799" y="333244"/>
            <a:ext cx="11527888" cy="1348061"/>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OUR SYSTEM OF BENEFITS </a:t>
            </a:r>
          </a:p>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IS INADEQUATE</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sp>
        <p:nvSpPr>
          <p:cNvPr id="12" name="TextBox 11">
            <a:extLst>
              <a:ext uri="{FF2B5EF4-FFF2-40B4-BE49-F238E27FC236}">
                <a16:creationId xmlns:a16="http://schemas.microsoft.com/office/drawing/2014/main" id="{2987C272-6D50-4AEF-B78E-2A027CBFB177}"/>
              </a:ext>
            </a:extLst>
          </p:cNvPr>
          <p:cNvSpPr txBox="1"/>
          <p:nvPr/>
        </p:nvSpPr>
        <p:spPr>
          <a:xfrm>
            <a:off x="1650160" y="5092526"/>
            <a:ext cx="3031900" cy="400110"/>
          </a:xfrm>
          <a:prstGeom prst="rect">
            <a:avLst/>
          </a:prstGeom>
          <a:noFill/>
        </p:spPr>
        <p:txBody>
          <a:bodyPr wrap="square" rtlCol="0">
            <a:spAutoFit/>
          </a:bodyPr>
          <a:lstStyle/>
          <a:p>
            <a:pPr algn="ctr"/>
            <a:endParaRPr lang="en-US" sz="2000" dirty="0"/>
          </a:p>
        </p:txBody>
      </p:sp>
      <p:graphicFrame>
        <p:nvGraphicFramePr>
          <p:cNvPr id="16" name="Diagram 15">
            <a:extLst>
              <a:ext uri="{FF2B5EF4-FFF2-40B4-BE49-F238E27FC236}">
                <a16:creationId xmlns:a16="http://schemas.microsoft.com/office/drawing/2014/main" id="{0F45F91B-1479-408D-8138-A22D7C325FF3}"/>
              </a:ext>
            </a:extLst>
          </p:cNvPr>
          <p:cNvGraphicFramePr/>
          <p:nvPr/>
        </p:nvGraphicFramePr>
        <p:xfrm>
          <a:off x="712393" y="2185260"/>
          <a:ext cx="10767214" cy="3952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49C9193-4D9A-47CE-97B9-5DA6383C4B0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852169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005F4C12-7A3B-469E-859D-78945C312C60}"/>
              </a:ext>
            </a:extLst>
          </p:cNvPr>
          <p:cNvSpPr/>
          <p:nvPr/>
        </p:nvSpPr>
        <p:spPr>
          <a:xfrm>
            <a:off x="3759467" y="820971"/>
            <a:ext cx="8274265" cy="5936249"/>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C4B2310-7C1E-0441-BA50-2ACEBA5AF0F3}"/>
              </a:ext>
            </a:extLst>
          </p:cNvPr>
          <p:cNvSpPr>
            <a:spLocks noGrp="1"/>
          </p:cNvSpPr>
          <p:nvPr>
            <p:ph type="sldNum" sz="quarter" idx="12"/>
          </p:nvPr>
        </p:nvSpPr>
        <p:spPr>
          <a:xfrm>
            <a:off x="11747687" y="6541581"/>
            <a:ext cx="431425" cy="365125"/>
          </a:xfrm>
        </p:spPr>
        <p:txBody>
          <a:bodyPr/>
          <a:lstStyle/>
          <a:p>
            <a:fld id="{5AE1514C-5E56-4738-A1FF-4B1CFD2A3E36}" type="slidenum">
              <a:rPr lang="en-US" smtClean="0"/>
              <a:t>7</a:t>
            </a:fld>
            <a:endParaRPr lang="en-US" dirty="0"/>
          </a:p>
        </p:txBody>
      </p:sp>
      <p:cxnSp>
        <p:nvCxnSpPr>
          <p:cNvPr id="4" name="Straight Connector 3">
            <a:extLst>
              <a:ext uri="{FF2B5EF4-FFF2-40B4-BE49-F238E27FC236}">
                <a16:creationId xmlns:a16="http://schemas.microsoft.com/office/drawing/2014/main" id="{2098E4D0-15AB-8E43-A85B-55C90314757A}"/>
              </a:ext>
            </a:extLst>
          </p:cNvPr>
          <p:cNvCxnSpPr>
            <a:cxnSpLocks/>
          </p:cNvCxnSpPr>
          <p:nvPr/>
        </p:nvCxnSpPr>
        <p:spPr>
          <a:xfrm>
            <a:off x="120167" y="1833090"/>
            <a:ext cx="117957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F10DD7A-3EF0-4448-900D-F5C603C42F34}"/>
              </a:ext>
            </a:extLst>
          </p:cNvPr>
          <p:cNvCxnSpPr>
            <a:cxnSpLocks/>
          </p:cNvCxnSpPr>
          <p:nvPr/>
        </p:nvCxnSpPr>
        <p:spPr>
          <a:xfrm>
            <a:off x="120167" y="2525482"/>
            <a:ext cx="117957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959E472-F73D-ED43-AA1E-D682968FD280}"/>
              </a:ext>
            </a:extLst>
          </p:cNvPr>
          <p:cNvCxnSpPr>
            <a:cxnSpLocks/>
          </p:cNvCxnSpPr>
          <p:nvPr/>
        </p:nvCxnSpPr>
        <p:spPr>
          <a:xfrm>
            <a:off x="164733" y="4325585"/>
            <a:ext cx="117957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2CF62326-0CFD-469A-BA52-D09DC4BE90AA}"/>
              </a:ext>
            </a:extLst>
          </p:cNvPr>
          <p:cNvGrpSpPr/>
          <p:nvPr/>
        </p:nvGrpSpPr>
        <p:grpSpPr>
          <a:xfrm>
            <a:off x="120167" y="1904966"/>
            <a:ext cx="11843232" cy="548640"/>
            <a:chOff x="120167" y="2017915"/>
            <a:chExt cx="11843232" cy="640080"/>
          </a:xfrm>
        </p:grpSpPr>
        <p:sp>
          <p:nvSpPr>
            <p:cNvPr id="7" name="TextBox 6">
              <a:extLst>
                <a:ext uri="{FF2B5EF4-FFF2-40B4-BE49-F238E27FC236}">
                  <a16:creationId xmlns:a16="http://schemas.microsoft.com/office/drawing/2014/main" id="{E8B34A52-AB4C-AF44-9663-91C186884F03}"/>
                </a:ext>
              </a:extLst>
            </p:cNvPr>
            <p:cNvSpPr txBox="1"/>
            <p:nvPr/>
          </p:nvSpPr>
          <p:spPr>
            <a:xfrm>
              <a:off x="120167" y="2168678"/>
              <a:ext cx="1799194" cy="338554"/>
            </a:xfrm>
            <a:prstGeom prst="rect">
              <a:avLst/>
            </a:prstGeom>
            <a:noFill/>
          </p:spPr>
          <p:txBody>
            <a:bodyPr wrap="square" rtlCol="0" anchor="ctr">
              <a:spAutoFit/>
            </a:bodyPr>
            <a:lstStyle/>
            <a:p>
              <a:r>
                <a:rPr lang="en-US" sz="1600" b="1" dirty="0">
                  <a:solidFill>
                    <a:schemeClr val="accent2"/>
                  </a:solidFill>
                </a:rPr>
                <a:t>IRS designation</a:t>
              </a:r>
            </a:p>
          </p:txBody>
        </p:sp>
        <p:sp>
          <p:nvSpPr>
            <p:cNvPr id="8" name="Rounded Rectangle 7">
              <a:extLst>
                <a:ext uri="{FF2B5EF4-FFF2-40B4-BE49-F238E27FC236}">
                  <a16:creationId xmlns:a16="http://schemas.microsoft.com/office/drawing/2014/main" id="{5191370A-8A87-4C4D-B671-0A2E8E6C9EFE}"/>
                </a:ext>
              </a:extLst>
            </p:cNvPr>
            <p:cNvSpPr/>
            <p:nvPr/>
          </p:nvSpPr>
          <p:spPr>
            <a:xfrm>
              <a:off x="2099010" y="2017915"/>
              <a:ext cx="8074391" cy="640080"/>
            </a:xfrm>
            <a:prstGeom prst="round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W-2</a:t>
              </a:r>
            </a:p>
          </p:txBody>
        </p:sp>
        <p:sp>
          <p:nvSpPr>
            <p:cNvPr id="9" name="Rounded Rectangle 8">
              <a:extLst>
                <a:ext uri="{FF2B5EF4-FFF2-40B4-BE49-F238E27FC236}">
                  <a16:creationId xmlns:a16="http://schemas.microsoft.com/office/drawing/2014/main" id="{8F2B2D1B-8D57-6F48-A52A-888085A4D7C8}"/>
                </a:ext>
              </a:extLst>
            </p:cNvPr>
            <p:cNvSpPr/>
            <p:nvPr/>
          </p:nvSpPr>
          <p:spPr>
            <a:xfrm>
              <a:off x="10226039" y="2017915"/>
              <a:ext cx="1737360" cy="640080"/>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1099 </a:t>
              </a:r>
            </a:p>
          </p:txBody>
        </p:sp>
      </p:grpSp>
      <p:cxnSp>
        <p:nvCxnSpPr>
          <p:cNvPr id="11" name="Straight Connector 10">
            <a:extLst>
              <a:ext uri="{FF2B5EF4-FFF2-40B4-BE49-F238E27FC236}">
                <a16:creationId xmlns:a16="http://schemas.microsoft.com/office/drawing/2014/main" id="{F923D0DD-7CF9-E840-9F6F-2FF3D46E1030}"/>
              </a:ext>
            </a:extLst>
          </p:cNvPr>
          <p:cNvCxnSpPr>
            <a:cxnSpLocks/>
          </p:cNvCxnSpPr>
          <p:nvPr/>
        </p:nvCxnSpPr>
        <p:spPr>
          <a:xfrm>
            <a:off x="120167" y="3309314"/>
            <a:ext cx="117957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4B51C9D0-649D-4F5B-9586-8366774B4FE8}"/>
              </a:ext>
            </a:extLst>
          </p:cNvPr>
          <p:cNvGrpSpPr/>
          <p:nvPr/>
        </p:nvGrpSpPr>
        <p:grpSpPr>
          <a:xfrm>
            <a:off x="120167" y="1231624"/>
            <a:ext cx="11843232" cy="548640"/>
            <a:chOff x="120167" y="1184476"/>
            <a:chExt cx="11843232" cy="640080"/>
          </a:xfrm>
        </p:grpSpPr>
        <p:sp>
          <p:nvSpPr>
            <p:cNvPr id="33" name="TextBox 32">
              <a:extLst>
                <a:ext uri="{FF2B5EF4-FFF2-40B4-BE49-F238E27FC236}">
                  <a16:creationId xmlns:a16="http://schemas.microsoft.com/office/drawing/2014/main" id="{5CC44EE1-6377-8B4F-A21A-1DE2A3FCFDBC}"/>
                </a:ext>
              </a:extLst>
            </p:cNvPr>
            <p:cNvSpPr txBox="1"/>
            <p:nvPr/>
          </p:nvSpPr>
          <p:spPr>
            <a:xfrm>
              <a:off x="120167" y="1184476"/>
              <a:ext cx="2125158" cy="584775"/>
            </a:xfrm>
            <a:prstGeom prst="rect">
              <a:avLst/>
            </a:prstGeom>
            <a:noFill/>
          </p:spPr>
          <p:txBody>
            <a:bodyPr wrap="square" rtlCol="0" anchor="ctr">
              <a:spAutoFit/>
            </a:bodyPr>
            <a:lstStyle/>
            <a:p>
              <a:r>
                <a:rPr lang="en-US" sz="1600" b="1" dirty="0">
                  <a:solidFill>
                    <a:schemeClr val="accent2"/>
                  </a:solidFill>
                </a:rPr>
                <a:t>Employment classification</a:t>
              </a:r>
            </a:p>
          </p:txBody>
        </p:sp>
        <p:sp>
          <p:nvSpPr>
            <p:cNvPr id="34" name="Rounded Rectangle 33">
              <a:extLst>
                <a:ext uri="{FF2B5EF4-FFF2-40B4-BE49-F238E27FC236}">
                  <a16:creationId xmlns:a16="http://schemas.microsoft.com/office/drawing/2014/main" id="{E7866BD6-E7C0-6A42-A7C8-27A051FAB1F0}"/>
                </a:ext>
              </a:extLst>
            </p:cNvPr>
            <p:cNvSpPr/>
            <p:nvPr/>
          </p:nvSpPr>
          <p:spPr>
            <a:xfrm>
              <a:off x="2099010" y="1184476"/>
              <a:ext cx="8074391" cy="640080"/>
            </a:xfrm>
            <a:prstGeom prst="round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Employee</a:t>
              </a:r>
            </a:p>
          </p:txBody>
        </p:sp>
        <p:sp>
          <p:nvSpPr>
            <p:cNvPr id="35" name="Rounded Rectangle 34">
              <a:extLst>
                <a:ext uri="{FF2B5EF4-FFF2-40B4-BE49-F238E27FC236}">
                  <a16:creationId xmlns:a16="http://schemas.microsoft.com/office/drawing/2014/main" id="{18CE10A6-2A3B-5C4B-9F57-D0A10FA0837A}"/>
                </a:ext>
              </a:extLst>
            </p:cNvPr>
            <p:cNvSpPr/>
            <p:nvPr/>
          </p:nvSpPr>
          <p:spPr>
            <a:xfrm>
              <a:off x="10226039" y="1184476"/>
              <a:ext cx="1737360" cy="640080"/>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Independent contractor </a:t>
              </a:r>
            </a:p>
          </p:txBody>
        </p:sp>
      </p:grpSp>
      <p:grpSp>
        <p:nvGrpSpPr>
          <p:cNvPr id="57" name="Group 56">
            <a:extLst>
              <a:ext uri="{FF2B5EF4-FFF2-40B4-BE49-F238E27FC236}">
                <a16:creationId xmlns:a16="http://schemas.microsoft.com/office/drawing/2014/main" id="{D8EC2B99-8EA3-4784-9723-29D58BD6771F}"/>
              </a:ext>
            </a:extLst>
          </p:cNvPr>
          <p:cNvGrpSpPr/>
          <p:nvPr/>
        </p:nvGrpSpPr>
        <p:grpSpPr>
          <a:xfrm>
            <a:off x="120166" y="3391039"/>
            <a:ext cx="11843233" cy="830997"/>
            <a:chOff x="120166" y="4182007"/>
            <a:chExt cx="11843233" cy="830997"/>
          </a:xfrm>
        </p:grpSpPr>
        <p:sp>
          <p:nvSpPr>
            <p:cNvPr id="10" name="TextBox 9">
              <a:extLst>
                <a:ext uri="{FF2B5EF4-FFF2-40B4-BE49-F238E27FC236}">
                  <a16:creationId xmlns:a16="http://schemas.microsoft.com/office/drawing/2014/main" id="{CF794666-36A8-7047-A6B0-E13F390A428E}"/>
                </a:ext>
              </a:extLst>
            </p:cNvPr>
            <p:cNvSpPr txBox="1"/>
            <p:nvPr/>
          </p:nvSpPr>
          <p:spPr>
            <a:xfrm>
              <a:off x="120166" y="4182007"/>
              <a:ext cx="2125159" cy="830997"/>
            </a:xfrm>
            <a:prstGeom prst="rect">
              <a:avLst/>
            </a:prstGeom>
            <a:noFill/>
          </p:spPr>
          <p:txBody>
            <a:bodyPr wrap="square" rtlCol="0" anchor="ctr">
              <a:spAutoFit/>
            </a:bodyPr>
            <a:lstStyle/>
            <a:p>
              <a:r>
                <a:rPr lang="en-US" sz="1600" b="1" dirty="0">
                  <a:solidFill>
                    <a:schemeClr val="accent2"/>
                  </a:solidFill>
                </a:rPr>
                <a:t>Bureau of Labor Statistics designation</a:t>
              </a:r>
            </a:p>
          </p:txBody>
        </p:sp>
        <p:sp>
          <p:nvSpPr>
            <p:cNvPr id="16" name="Rounded Rectangle 15">
              <a:extLst>
                <a:ext uri="{FF2B5EF4-FFF2-40B4-BE49-F238E27FC236}">
                  <a16:creationId xmlns:a16="http://schemas.microsoft.com/office/drawing/2014/main" id="{23B00735-4038-C345-AACD-2B8F7408E5A5}"/>
                </a:ext>
              </a:extLst>
            </p:cNvPr>
            <p:cNvSpPr/>
            <p:nvPr/>
          </p:nvSpPr>
          <p:spPr>
            <a:xfrm>
              <a:off x="3797568" y="4200076"/>
              <a:ext cx="1554480" cy="789319"/>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Part-time</a:t>
              </a:r>
            </a:p>
          </p:txBody>
        </p:sp>
        <p:sp>
          <p:nvSpPr>
            <p:cNvPr id="17" name="Rounded Rectangle 16">
              <a:extLst>
                <a:ext uri="{FF2B5EF4-FFF2-40B4-BE49-F238E27FC236}">
                  <a16:creationId xmlns:a16="http://schemas.microsoft.com/office/drawing/2014/main" id="{860E1ABA-4AC8-6B43-AB75-367905A2E488}"/>
                </a:ext>
              </a:extLst>
            </p:cNvPr>
            <p:cNvSpPr/>
            <p:nvPr/>
          </p:nvSpPr>
          <p:spPr>
            <a:xfrm>
              <a:off x="5404686" y="4200076"/>
              <a:ext cx="1554480" cy="78931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On-call</a:t>
              </a:r>
            </a:p>
          </p:txBody>
        </p:sp>
        <p:sp>
          <p:nvSpPr>
            <p:cNvPr id="18" name="Rounded Rectangle 17">
              <a:extLst>
                <a:ext uri="{FF2B5EF4-FFF2-40B4-BE49-F238E27FC236}">
                  <a16:creationId xmlns:a16="http://schemas.microsoft.com/office/drawing/2014/main" id="{2F1DB483-FCF7-964F-BAC5-615B067DDE3A}"/>
                </a:ext>
              </a:extLst>
            </p:cNvPr>
            <p:cNvSpPr/>
            <p:nvPr/>
          </p:nvSpPr>
          <p:spPr>
            <a:xfrm>
              <a:off x="7011804" y="4200076"/>
              <a:ext cx="1554480" cy="78931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Temporary help agency</a:t>
              </a:r>
            </a:p>
          </p:txBody>
        </p:sp>
        <p:sp>
          <p:nvSpPr>
            <p:cNvPr id="19" name="Rounded Rectangle 18">
              <a:extLst>
                <a:ext uri="{FF2B5EF4-FFF2-40B4-BE49-F238E27FC236}">
                  <a16:creationId xmlns:a16="http://schemas.microsoft.com/office/drawing/2014/main" id="{3D9A38AF-D05D-A148-AA94-7095C2222719}"/>
                </a:ext>
              </a:extLst>
            </p:cNvPr>
            <p:cNvSpPr/>
            <p:nvPr/>
          </p:nvSpPr>
          <p:spPr>
            <a:xfrm>
              <a:off x="8618922" y="4204771"/>
              <a:ext cx="1554480" cy="78461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Contract firm</a:t>
              </a:r>
            </a:p>
          </p:txBody>
        </p:sp>
        <p:sp>
          <p:nvSpPr>
            <p:cNvPr id="20" name="Rounded Rectangle 19">
              <a:extLst>
                <a:ext uri="{FF2B5EF4-FFF2-40B4-BE49-F238E27FC236}">
                  <a16:creationId xmlns:a16="http://schemas.microsoft.com/office/drawing/2014/main" id="{6A2464B1-7AD8-0D46-BE09-BC4ADC37B1A2}"/>
                </a:ext>
              </a:extLst>
            </p:cNvPr>
            <p:cNvSpPr/>
            <p:nvPr/>
          </p:nvSpPr>
          <p:spPr>
            <a:xfrm>
              <a:off x="10226039" y="4200076"/>
              <a:ext cx="1737360" cy="784620"/>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Independent contractor</a:t>
              </a:r>
            </a:p>
          </p:txBody>
        </p:sp>
        <p:sp>
          <p:nvSpPr>
            <p:cNvPr id="37" name="Rounded Rectangle 36">
              <a:extLst>
                <a:ext uri="{FF2B5EF4-FFF2-40B4-BE49-F238E27FC236}">
                  <a16:creationId xmlns:a16="http://schemas.microsoft.com/office/drawing/2014/main" id="{34F1FE8C-EF6E-EC46-AE7A-5F209117A1B6}"/>
                </a:ext>
              </a:extLst>
            </p:cNvPr>
            <p:cNvSpPr/>
            <p:nvPr/>
          </p:nvSpPr>
          <p:spPr>
            <a:xfrm>
              <a:off x="2099010" y="4200076"/>
              <a:ext cx="1645920" cy="78932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Full-time</a:t>
              </a:r>
            </a:p>
          </p:txBody>
        </p:sp>
      </p:grpSp>
      <p:grpSp>
        <p:nvGrpSpPr>
          <p:cNvPr id="39" name="Group 38">
            <a:extLst>
              <a:ext uri="{FF2B5EF4-FFF2-40B4-BE49-F238E27FC236}">
                <a16:creationId xmlns:a16="http://schemas.microsoft.com/office/drawing/2014/main" id="{FA36C5F1-BA02-4403-9648-57FAFCE77651}"/>
              </a:ext>
            </a:extLst>
          </p:cNvPr>
          <p:cNvGrpSpPr/>
          <p:nvPr/>
        </p:nvGrpSpPr>
        <p:grpSpPr>
          <a:xfrm>
            <a:off x="96431" y="4462619"/>
            <a:ext cx="11843232" cy="1384995"/>
            <a:chOff x="120167" y="5040330"/>
            <a:chExt cx="11843232" cy="1384995"/>
          </a:xfrm>
        </p:grpSpPr>
        <p:sp>
          <p:nvSpPr>
            <p:cNvPr id="15" name="TextBox 14">
              <a:extLst>
                <a:ext uri="{FF2B5EF4-FFF2-40B4-BE49-F238E27FC236}">
                  <a16:creationId xmlns:a16="http://schemas.microsoft.com/office/drawing/2014/main" id="{EC459D62-66DC-004E-8042-5797E339994A}"/>
                </a:ext>
              </a:extLst>
            </p:cNvPr>
            <p:cNvSpPr txBox="1"/>
            <p:nvPr/>
          </p:nvSpPr>
          <p:spPr>
            <a:xfrm>
              <a:off x="120167" y="5040330"/>
              <a:ext cx="1659708" cy="584775"/>
            </a:xfrm>
            <a:prstGeom prst="rect">
              <a:avLst/>
            </a:prstGeom>
            <a:noFill/>
          </p:spPr>
          <p:txBody>
            <a:bodyPr wrap="square" rtlCol="0">
              <a:spAutoFit/>
            </a:bodyPr>
            <a:lstStyle/>
            <a:p>
              <a:r>
                <a:rPr lang="en-US" sz="1600" b="1" dirty="0">
                  <a:solidFill>
                    <a:schemeClr val="accent2"/>
                  </a:solidFill>
                </a:rPr>
                <a:t>Representative occupations</a:t>
              </a:r>
            </a:p>
          </p:txBody>
        </p:sp>
        <p:sp>
          <p:nvSpPr>
            <p:cNvPr id="21" name="TextBox 20">
              <a:extLst>
                <a:ext uri="{FF2B5EF4-FFF2-40B4-BE49-F238E27FC236}">
                  <a16:creationId xmlns:a16="http://schemas.microsoft.com/office/drawing/2014/main" id="{64FB67C2-7732-E34E-AD93-28A84B0DE680}"/>
                </a:ext>
              </a:extLst>
            </p:cNvPr>
            <p:cNvSpPr txBox="1"/>
            <p:nvPr/>
          </p:nvSpPr>
          <p:spPr>
            <a:xfrm>
              <a:off x="3846544" y="5040330"/>
              <a:ext cx="1581877" cy="1169551"/>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Retail cashier</a:t>
              </a:r>
            </a:p>
            <a:p>
              <a:pPr marL="137160" indent="-137160">
                <a:buFont typeface="Arial" panose="020B0604020202020204" pitchFamily="34" charset="0"/>
                <a:buChar char="•"/>
              </a:pPr>
              <a:r>
                <a:rPr lang="en-US" sz="1400" dirty="0">
                  <a:solidFill>
                    <a:schemeClr val="accent2"/>
                  </a:solidFill>
                </a:rPr>
                <a:t>Bartender</a:t>
              </a:r>
            </a:p>
            <a:p>
              <a:pPr marL="137160" indent="-137160">
                <a:buFont typeface="Arial" panose="020B0604020202020204" pitchFamily="34" charset="0"/>
                <a:buChar char="•"/>
              </a:pPr>
              <a:r>
                <a:rPr lang="en-US" sz="1400" dirty="0">
                  <a:solidFill>
                    <a:schemeClr val="accent2"/>
                  </a:solidFill>
                </a:rPr>
                <a:t>Adjunct professor</a:t>
              </a:r>
            </a:p>
            <a:p>
              <a:pPr marL="137160" indent="-137160">
                <a:buFont typeface="Arial" panose="020B0604020202020204" pitchFamily="34" charset="0"/>
                <a:buChar char="•"/>
              </a:pPr>
              <a:r>
                <a:rPr lang="en-US" sz="1400" dirty="0">
                  <a:solidFill>
                    <a:schemeClr val="accent2"/>
                  </a:solidFill>
                </a:rPr>
                <a:t>Fitness instructor</a:t>
              </a:r>
            </a:p>
          </p:txBody>
        </p:sp>
        <p:sp>
          <p:nvSpPr>
            <p:cNvPr id="22" name="TextBox 21">
              <a:extLst>
                <a:ext uri="{FF2B5EF4-FFF2-40B4-BE49-F238E27FC236}">
                  <a16:creationId xmlns:a16="http://schemas.microsoft.com/office/drawing/2014/main" id="{7DF072C5-3304-234F-8739-E7072F5D2C8B}"/>
                </a:ext>
              </a:extLst>
            </p:cNvPr>
            <p:cNvSpPr txBox="1"/>
            <p:nvPr/>
          </p:nvSpPr>
          <p:spPr>
            <a:xfrm>
              <a:off x="5404686" y="5040330"/>
              <a:ext cx="1512987" cy="1169551"/>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Substitute teacher</a:t>
              </a:r>
            </a:p>
            <a:p>
              <a:pPr marL="137160" indent="-137160">
                <a:buFont typeface="Arial" panose="020B0604020202020204" pitchFamily="34" charset="0"/>
                <a:buChar char="•"/>
              </a:pPr>
              <a:r>
                <a:rPr lang="en-US" sz="1400" dirty="0">
                  <a:solidFill>
                    <a:schemeClr val="accent2"/>
                  </a:solidFill>
                </a:rPr>
                <a:t>Farm laborer</a:t>
              </a:r>
            </a:p>
            <a:p>
              <a:pPr marL="137160" indent="-137160">
                <a:buFont typeface="Arial" panose="020B0604020202020204" pitchFamily="34" charset="0"/>
                <a:buChar char="•"/>
              </a:pPr>
              <a:r>
                <a:rPr lang="en-US" sz="1400" dirty="0">
                  <a:solidFill>
                    <a:schemeClr val="accent2"/>
                  </a:solidFill>
                </a:rPr>
                <a:t>Construction worker</a:t>
              </a:r>
            </a:p>
          </p:txBody>
        </p:sp>
        <p:sp>
          <p:nvSpPr>
            <p:cNvPr id="23" name="TextBox 22">
              <a:extLst>
                <a:ext uri="{FF2B5EF4-FFF2-40B4-BE49-F238E27FC236}">
                  <a16:creationId xmlns:a16="http://schemas.microsoft.com/office/drawing/2014/main" id="{60532E8E-F808-5346-A76C-59D852C8A531}"/>
                </a:ext>
              </a:extLst>
            </p:cNvPr>
            <p:cNvSpPr txBox="1"/>
            <p:nvPr/>
          </p:nvSpPr>
          <p:spPr>
            <a:xfrm>
              <a:off x="8618921" y="5040330"/>
              <a:ext cx="1554479" cy="954107"/>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Security guard</a:t>
              </a:r>
            </a:p>
            <a:p>
              <a:pPr marL="137160" indent="-137160">
                <a:buFont typeface="Arial" panose="020B0604020202020204" pitchFamily="34" charset="0"/>
                <a:buChar char="•"/>
              </a:pPr>
              <a:r>
                <a:rPr lang="en-US" sz="1400" dirty="0">
                  <a:solidFill>
                    <a:schemeClr val="accent2"/>
                  </a:solidFill>
                </a:rPr>
                <a:t>Janitor</a:t>
              </a:r>
            </a:p>
            <a:p>
              <a:pPr marL="137160" indent="-137160">
                <a:buFont typeface="Arial" panose="020B0604020202020204" pitchFamily="34" charset="0"/>
                <a:buChar char="•"/>
              </a:pPr>
              <a:r>
                <a:rPr lang="en-US" sz="1400" dirty="0">
                  <a:solidFill>
                    <a:schemeClr val="accent2"/>
                  </a:solidFill>
                </a:rPr>
                <a:t>Software developer</a:t>
              </a:r>
            </a:p>
          </p:txBody>
        </p:sp>
        <p:sp>
          <p:nvSpPr>
            <p:cNvPr id="24" name="TextBox 23">
              <a:extLst>
                <a:ext uri="{FF2B5EF4-FFF2-40B4-BE49-F238E27FC236}">
                  <a16:creationId xmlns:a16="http://schemas.microsoft.com/office/drawing/2014/main" id="{D149BD11-D31F-6A40-AEFE-FA9448F02CEA}"/>
                </a:ext>
              </a:extLst>
            </p:cNvPr>
            <p:cNvSpPr txBox="1"/>
            <p:nvPr/>
          </p:nvSpPr>
          <p:spPr>
            <a:xfrm>
              <a:off x="7024432" y="5040330"/>
              <a:ext cx="1541851" cy="954107"/>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Receptionist</a:t>
              </a:r>
            </a:p>
            <a:p>
              <a:pPr marL="137160" indent="-137160">
                <a:buFont typeface="Arial" panose="020B0604020202020204" pitchFamily="34" charset="0"/>
                <a:buChar char="•"/>
              </a:pPr>
              <a:r>
                <a:rPr lang="en-US" sz="1400" dirty="0">
                  <a:solidFill>
                    <a:schemeClr val="accent2"/>
                  </a:solidFill>
                </a:rPr>
                <a:t>Warehouse associate</a:t>
              </a:r>
            </a:p>
            <a:p>
              <a:pPr marL="137160" indent="-137160">
                <a:buFont typeface="Arial" panose="020B0604020202020204" pitchFamily="34" charset="0"/>
                <a:buChar char="•"/>
              </a:pPr>
              <a:r>
                <a:rPr lang="en-US" sz="1400" dirty="0">
                  <a:solidFill>
                    <a:schemeClr val="accent2"/>
                  </a:solidFill>
                </a:rPr>
                <a:t>HR specialist</a:t>
              </a:r>
            </a:p>
          </p:txBody>
        </p:sp>
        <p:sp>
          <p:nvSpPr>
            <p:cNvPr id="25" name="TextBox 24">
              <a:extLst>
                <a:ext uri="{FF2B5EF4-FFF2-40B4-BE49-F238E27FC236}">
                  <a16:creationId xmlns:a16="http://schemas.microsoft.com/office/drawing/2014/main" id="{655C2E28-8B2C-3B47-AA1C-3ABF15654413}"/>
                </a:ext>
              </a:extLst>
            </p:cNvPr>
            <p:cNvSpPr txBox="1"/>
            <p:nvPr/>
          </p:nvSpPr>
          <p:spPr>
            <a:xfrm>
              <a:off x="10226039" y="5040330"/>
              <a:ext cx="1737360" cy="1384995"/>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Real estate agent</a:t>
              </a:r>
            </a:p>
            <a:p>
              <a:pPr marL="137160" indent="-137160">
                <a:buFont typeface="Arial" panose="020B0604020202020204" pitchFamily="34" charset="0"/>
                <a:buChar char="•"/>
              </a:pPr>
              <a:r>
                <a:rPr lang="en-US" sz="1400" dirty="0">
                  <a:solidFill>
                    <a:schemeClr val="accent2"/>
                  </a:solidFill>
                </a:rPr>
                <a:t>Massage therapist</a:t>
              </a:r>
            </a:p>
            <a:p>
              <a:pPr marL="137160" indent="-137160">
                <a:buFont typeface="Arial" panose="020B0604020202020204" pitchFamily="34" charset="0"/>
                <a:buChar char="•"/>
              </a:pPr>
              <a:r>
                <a:rPr lang="en-US" sz="1400" dirty="0">
                  <a:solidFill>
                    <a:schemeClr val="accent2"/>
                  </a:solidFill>
                </a:rPr>
                <a:t>Rideshare driver</a:t>
              </a:r>
            </a:p>
            <a:p>
              <a:pPr marL="137160" indent="-137160">
                <a:buFont typeface="Arial" panose="020B0604020202020204" pitchFamily="34" charset="0"/>
                <a:buChar char="•"/>
              </a:pPr>
              <a:r>
                <a:rPr lang="en-US" sz="1400" dirty="0">
                  <a:solidFill>
                    <a:schemeClr val="accent2"/>
                  </a:solidFill>
                </a:rPr>
                <a:t>Musician</a:t>
              </a:r>
            </a:p>
            <a:p>
              <a:pPr marL="137160" indent="-137160">
                <a:buFont typeface="Arial" panose="020B0604020202020204" pitchFamily="34" charset="0"/>
                <a:buChar char="•"/>
              </a:pPr>
              <a:r>
                <a:rPr lang="en-US" sz="1400" dirty="0">
                  <a:solidFill>
                    <a:schemeClr val="accent2"/>
                  </a:solidFill>
                </a:rPr>
                <a:t>Hair stylist</a:t>
              </a:r>
            </a:p>
            <a:p>
              <a:pPr marL="137160" indent="-137160">
                <a:buFont typeface="Arial" panose="020B0604020202020204" pitchFamily="34" charset="0"/>
                <a:buChar char="•"/>
              </a:pPr>
              <a:endParaRPr lang="en-US" sz="1400" dirty="0">
                <a:solidFill>
                  <a:schemeClr val="accent2"/>
                </a:solidFill>
              </a:endParaRPr>
            </a:p>
          </p:txBody>
        </p:sp>
        <p:sp>
          <p:nvSpPr>
            <p:cNvPr id="41" name="TextBox 40">
              <a:extLst>
                <a:ext uri="{FF2B5EF4-FFF2-40B4-BE49-F238E27FC236}">
                  <a16:creationId xmlns:a16="http://schemas.microsoft.com/office/drawing/2014/main" id="{D240EA42-9CCA-4946-B80D-41C212AD403B}"/>
                </a:ext>
              </a:extLst>
            </p:cNvPr>
            <p:cNvSpPr txBox="1"/>
            <p:nvPr/>
          </p:nvSpPr>
          <p:spPr>
            <a:xfrm>
              <a:off x="2099009" y="5040330"/>
              <a:ext cx="1645920" cy="1169551"/>
            </a:xfrm>
            <a:prstGeom prst="rect">
              <a:avLst/>
            </a:prstGeom>
            <a:noFill/>
          </p:spPr>
          <p:txBody>
            <a:bodyPr wrap="square" lIns="45720" rIns="45720" rtlCol="0">
              <a:spAutoFit/>
            </a:bodyPr>
            <a:lstStyle/>
            <a:p>
              <a:pPr marL="137160" indent="-137160">
                <a:buFont typeface="Arial" panose="020B0604020202020204" pitchFamily="34" charset="0"/>
                <a:buChar char="•"/>
              </a:pPr>
              <a:r>
                <a:rPr lang="en-US" sz="1400" dirty="0">
                  <a:solidFill>
                    <a:schemeClr val="accent2"/>
                  </a:solidFill>
                </a:rPr>
                <a:t>Office clerk</a:t>
              </a:r>
            </a:p>
            <a:p>
              <a:pPr marL="137160" indent="-137160">
                <a:buFont typeface="Arial" panose="020B0604020202020204" pitchFamily="34" charset="0"/>
                <a:buChar char="•"/>
              </a:pPr>
              <a:r>
                <a:rPr lang="en-US" sz="1400" dirty="0">
                  <a:solidFill>
                    <a:schemeClr val="accent2"/>
                  </a:solidFill>
                </a:rPr>
                <a:t>Machine operator</a:t>
              </a:r>
            </a:p>
            <a:p>
              <a:pPr marL="137160" indent="-137160">
                <a:buFont typeface="Arial" panose="020B0604020202020204" pitchFamily="34" charset="0"/>
                <a:buChar char="•"/>
              </a:pPr>
              <a:r>
                <a:rPr lang="en-US" sz="1400" dirty="0">
                  <a:solidFill>
                    <a:schemeClr val="accent2"/>
                  </a:solidFill>
                </a:rPr>
                <a:t>Physician assistant</a:t>
              </a:r>
            </a:p>
            <a:p>
              <a:pPr marL="137160" indent="-137160">
                <a:buFont typeface="Arial" panose="020B0604020202020204" pitchFamily="34" charset="0"/>
                <a:buChar char="•"/>
              </a:pPr>
              <a:r>
                <a:rPr lang="en-US" sz="1400" dirty="0">
                  <a:solidFill>
                    <a:schemeClr val="accent2"/>
                  </a:solidFill>
                </a:rPr>
                <a:t>Flight attendant</a:t>
              </a:r>
            </a:p>
          </p:txBody>
        </p:sp>
      </p:grpSp>
      <p:sp>
        <p:nvSpPr>
          <p:cNvPr id="36" name="TextBox 35">
            <a:extLst>
              <a:ext uri="{FF2B5EF4-FFF2-40B4-BE49-F238E27FC236}">
                <a16:creationId xmlns:a16="http://schemas.microsoft.com/office/drawing/2014/main" id="{0716FDFC-E89F-41DB-97C3-14D023926A41}"/>
              </a:ext>
            </a:extLst>
          </p:cNvPr>
          <p:cNvSpPr txBox="1"/>
          <p:nvPr/>
        </p:nvSpPr>
        <p:spPr>
          <a:xfrm>
            <a:off x="219799" y="100774"/>
            <a:ext cx="11700354"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solidFill>
                  <a:srgbClr val="00497B"/>
                </a:solidFill>
                <a:effectLst/>
                <a:uLnTx/>
                <a:uFillTx/>
                <a:latin typeface="Segoe UI"/>
                <a:ea typeface="+mn-ea"/>
                <a:cs typeface="+mn-cs"/>
              </a:rPr>
              <a:t>NON-TRADITIONAL WORK LANDSCAPE</a:t>
            </a:r>
          </a:p>
        </p:txBody>
      </p:sp>
      <p:grpSp>
        <p:nvGrpSpPr>
          <p:cNvPr id="29" name="Group 28">
            <a:extLst>
              <a:ext uri="{FF2B5EF4-FFF2-40B4-BE49-F238E27FC236}">
                <a16:creationId xmlns:a16="http://schemas.microsoft.com/office/drawing/2014/main" id="{46070120-FE55-403F-9AFB-44B766CF5059}"/>
              </a:ext>
            </a:extLst>
          </p:cNvPr>
          <p:cNvGrpSpPr/>
          <p:nvPr/>
        </p:nvGrpSpPr>
        <p:grpSpPr>
          <a:xfrm>
            <a:off x="120167" y="2597358"/>
            <a:ext cx="11843232" cy="640080"/>
            <a:chOff x="120167" y="2859513"/>
            <a:chExt cx="11843232" cy="640080"/>
          </a:xfrm>
        </p:grpSpPr>
        <p:sp>
          <p:nvSpPr>
            <p:cNvPr id="12" name="TextBox 11">
              <a:extLst>
                <a:ext uri="{FF2B5EF4-FFF2-40B4-BE49-F238E27FC236}">
                  <a16:creationId xmlns:a16="http://schemas.microsoft.com/office/drawing/2014/main" id="{D4D55A14-AC1B-2B46-B5A6-941E45F2ACE1}"/>
                </a:ext>
              </a:extLst>
            </p:cNvPr>
            <p:cNvSpPr txBox="1"/>
            <p:nvPr/>
          </p:nvSpPr>
          <p:spPr>
            <a:xfrm>
              <a:off x="120167" y="2887166"/>
              <a:ext cx="1978843" cy="584775"/>
            </a:xfrm>
            <a:prstGeom prst="rect">
              <a:avLst/>
            </a:prstGeom>
            <a:noFill/>
          </p:spPr>
          <p:txBody>
            <a:bodyPr wrap="square" rtlCol="0" anchor="ctr">
              <a:spAutoFit/>
            </a:bodyPr>
            <a:lstStyle/>
            <a:p>
              <a:r>
                <a:rPr lang="en-US" sz="1600" b="1" dirty="0">
                  <a:solidFill>
                    <a:schemeClr val="accent2"/>
                  </a:solidFill>
                </a:rPr>
                <a:t>Does worksite entity pay worker?</a:t>
              </a:r>
            </a:p>
          </p:txBody>
        </p:sp>
        <p:sp>
          <p:nvSpPr>
            <p:cNvPr id="13" name="Rounded Rectangle 12">
              <a:extLst>
                <a:ext uri="{FF2B5EF4-FFF2-40B4-BE49-F238E27FC236}">
                  <a16:creationId xmlns:a16="http://schemas.microsoft.com/office/drawing/2014/main" id="{8BEDF0F8-A196-C543-827E-88FB4485A18E}"/>
                </a:ext>
              </a:extLst>
            </p:cNvPr>
            <p:cNvSpPr/>
            <p:nvPr/>
          </p:nvSpPr>
          <p:spPr>
            <a:xfrm>
              <a:off x="2099010" y="2859513"/>
              <a:ext cx="4818663" cy="640080"/>
            </a:xfrm>
            <a:prstGeom prst="round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Yes, worker paid directly </a:t>
              </a:r>
            </a:p>
          </p:txBody>
        </p:sp>
        <p:sp>
          <p:nvSpPr>
            <p:cNvPr id="14" name="Rounded Rectangle 13">
              <a:extLst>
                <a:ext uri="{FF2B5EF4-FFF2-40B4-BE49-F238E27FC236}">
                  <a16:creationId xmlns:a16="http://schemas.microsoft.com/office/drawing/2014/main" id="{D9DAD907-6130-044C-ADDC-4E7913930EE5}"/>
                </a:ext>
              </a:extLst>
            </p:cNvPr>
            <p:cNvSpPr/>
            <p:nvPr/>
          </p:nvSpPr>
          <p:spPr>
            <a:xfrm>
              <a:off x="7011804" y="2859513"/>
              <a:ext cx="3161598" cy="640080"/>
            </a:xfrm>
            <a:prstGeom prst="round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No, worker employed and paid by intermediary</a:t>
              </a:r>
            </a:p>
          </p:txBody>
        </p:sp>
        <p:sp>
          <p:nvSpPr>
            <p:cNvPr id="38" name="Rounded Rectangle 8">
              <a:extLst>
                <a:ext uri="{FF2B5EF4-FFF2-40B4-BE49-F238E27FC236}">
                  <a16:creationId xmlns:a16="http://schemas.microsoft.com/office/drawing/2014/main" id="{76DDE06D-6D07-4D9F-9EE1-2716A76B87E0}"/>
                </a:ext>
              </a:extLst>
            </p:cNvPr>
            <p:cNvSpPr/>
            <p:nvPr/>
          </p:nvSpPr>
          <p:spPr>
            <a:xfrm>
              <a:off x="10226039" y="2859513"/>
              <a:ext cx="1737360" cy="640080"/>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Varies </a:t>
              </a:r>
            </a:p>
          </p:txBody>
        </p:sp>
      </p:grpSp>
      <p:grpSp>
        <p:nvGrpSpPr>
          <p:cNvPr id="42" name="Group 41">
            <a:extLst>
              <a:ext uri="{FF2B5EF4-FFF2-40B4-BE49-F238E27FC236}">
                <a16:creationId xmlns:a16="http://schemas.microsoft.com/office/drawing/2014/main" id="{4863575B-E13A-445C-AF08-416D7FEA6EAE}"/>
              </a:ext>
            </a:extLst>
          </p:cNvPr>
          <p:cNvGrpSpPr/>
          <p:nvPr/>
        </p:nvGrpSpPr>
        <p:grpSpPr>
          <a:xfrm>
            <a:off x="96431" y="5880617"/>
            <a:ext cx="11843233" cy="789321"/>
            <a:chOff x="120166" y="4200076"/>
            <a:chExt cx="11843233" cy="789321"/>
          </a:xfrm>
        </p:grpSpPr>
        <p:sp>
          <p:nvSpPr>
            <p:cNvPr id="43" name="TextBox 42">
              <a:extLst>
                <a:ext uri="{FF2B5EF4-FFF2-40B4-BE49-F238E27FC236}">
                  <a16:creationId xmlns:a16="http://schemas.microsoft.com/office/drawing/2014/main" id="{35DF066D-5C8B-45ED-970A-E04E45DC542B}"/>
                </a:ext>
              </a:extLst>
            </p:cNvPr>
            <p:cNvSpPr txBox="1"/>
            <p:nvPr/>
          </p:nvSpPr>
          <p:spPr>
            <a:xfrm>
              <a:off x="120166" y="4428228"/>
              <a:ext cx="2125159" cy="338554"/>
            </a:xfrm>
            <a:prstGeom prst="rect">
              <a:avLst/>
            </a:prstGeom>
            <a:noFill/>
          </p:spPr>
          <p:txBody>
            <a:bodyPr wrap="square" rtlCol="0" anchor="ctr">
              <a:spAutoFit/>
            </a:bodyPr>
            <a:lstStyle/>
            <a:p>
              <a:r>
                <a:rPr lang="en-US" sz="1600" b="1" dirty="0">
                  <a:solidFill>
                    <a:schemeClr val="accent2"/>
                  </a:solidFill>
                </a:rPr>
                <a:t>Access to benefits</a:t>
              </a:r>
            </a:p>
          </p:txBody>
        </p:sp>
        <p:sp>
          <p:nvSpPr>
            <p:cNvPr id="44" name="Rounded Rectangle 15">
              <a:extLst>
                <a:ext uri="{FF2B5EF4-FFF2-40B4-BE49-F238E27FC236}">
                  <a16:creationId xmlns:a16="http://schemas.microsoft.com/office/drawing/2014/main" id="{06AC6588-37A4-49D2-80C3-086FEECBB336}"/>
                </a:ext>
              </a:extLst>
            </p:cNvPr>
            <p:cNvSpPr/>
            <p:nvPr/>
          </p:nvSpPr>
          <p:spPr>
            <a:xfrm>
              <a:off x="3797568" y="4200076"/>
              <a:ext cx="6342892" cy="78931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Some benefits mandated by law; few benefits typically voluntarily provided by employers</a:t>
              </a:r>
            </a:p>
          </p:txBody>
        </p:sp>
        <p:sp>
          <p:nvSpPr>
            <p:cNvPr id="48" name="Rounded Rectangle 19">
              <a:extLst>
                <a:ext uri="{FF2B5EF4-FFF2-40B4-BE49-F238E27FC236}">
                  <a16:creationId xmlns:a16="http://schemas.microsoft.com/office/drawing/2014/main" id="{EA8A319A-E7B5-4637-B196-5C4BA783DFF9}"/>
                </a:ext>
              </a:extLst>
            </p:cNvPr>
            <p:cNvSpPr/>
            <p:nvPr/>
          </p:nvSpPr>
          <p:spPr>
            <a:xfrm>
              <a:off x="10226039" y="4200076"/>
              <a:ext cx="1737360" cy="78462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Few benefits mandated by law or voluntarily provided</a:t>
              </a:r>
            </a:p>
          </p:txBody>
        </p:sp>
        <p:sp>
          <p:nvSpPr>
            <p:cNvPr id="49" name="Rounded Rectangle 36">
              <a:extLst>
                <a:ext uri="{FF2B5EF4-FFF2-40B4-BE49-F238E27FC236}">
                  <a16:creationId xmlns:a16="http://schemas.microsoft.com/office/drawing/2014/main" id="{9DC1E068-E812-4221-B6F6-137A9750421F}"/>
                </a:ext>
              </a:extLst>
            </p:cNvPr>
            <p:cNvSpPr/>
            <p:nvPr/>
          </p:nvSpPr>
          <p:spPr>
            <a:xfrm>
              <a:off x="2099010" y="4200076"/>
              <a:ext cx="1645920" cy="789321"/>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A range of benefits mandated by law; others voluntarily provided</a:t>
              </a:r>
            </a:p>
          </p:txBody>
        </p:sp>
      </p:grpSp>
      <p:cxnSp>
        <p:nvCxnSpPr>
          <p:cNvPr id="50" name="Straight Connector 49">
            <a:extLst>
              <a:ext uri="{FF2B5EF4-FFF2-40B4-BE49-F238E27FC236}">
                <a16:creationId xmlns:a16="http://schemas.microsoft.com/office/drawing/2014/main" id="{ACC3E1BF-E860-4EF2-994A-5F9B809D4FA9}"/>
              </a:ext>
            </a:extLst>
          </p:cNvPr>
          <p:cNvCxnSpPr>
            <a:cxnSpLocks/>
          </p:cNvCxnSpPr>
          <p:nvPr/>
        </p:nvCxnSpPr>
        <p:spPr>
          <a:xfrm>
            <a:off x="120167" y="5694162"/>
            <a:ext cx="117957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DC5558A-E56B-46B1-B280-EAF9703B50A5}"/>
              </a:ext>
            </a:extLst>
          </p:cNvPr>
          <p:cNvSpPr txBox="1"/>
          <p:nvPr/>
        </p:nvSpPr>
        <p:spPr>
          <a:xfrm>
            <a:off x="3797567" y="824216"/>
            <a:ext cx="8162925" cy="338554"/>
          </a:xfrm>
          <a:prstGeom prst="rect">
            <a:avLst/>
          </a:prstGeom>
          <a:noFill/>
        </p:spPr>
        <p:txBody>
          <a:bodyPr wrap="square" rtlCol="0" anchor="ctr">
            <a:spAutoFit/>
          </a:bodyPr>
          <a:lstStyle/>
          <a:p>
            <a:pPr algn="ctr"/>
            <a:r>
              <a:rPr lang="en-US" sz="1600" b="1" dirty="0">
                <a:solidFill>
                  <a:schemeClr val="accent2"/>
                </a:solidFill>
              </a:rPr>
              <a:t>Non-traditional work</a:t>
            </a:r>
          </a:p>
        </p:txBody>
      </p:sp>
    </p:spTree>
    <p:extLst>
      <p:ext uri="{BB962C8B-B14F-4D97-AF65-F5344CB8AC3E}">
        <p14:creationId xmlns:p14="http://schemas.microsoft.com/office/powerpoint/2010/main" val="869633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E94015-2897-4811-AE32-331F00FC49BF}"/>
              </a:ext>
            </a:extLst>
          </p:cNvPr>
          <p:cNvSpPr/>
          <p:nvPr/>
        </p:nvSpPr>
        <p:spPr>
          <a:xfrm>
            <a:off x="1888141" y="259241"/>
            <a:ext cx="9316060" cy="1348061"/>
          </a:xfrm>
          <a:prstGeom prst="rect">
            <a:avLst/>
          </a:prstGeom>
        </p:spPr>
        <p:txBody>
          <a:bodyPr wrap="square">
            <a:spAutoFit/>
          </a:bodyPr>
          <a:lstStyle/>
          <a:p>
            <a:pPr lvl="0">
              <a:lnSpc>
                <a:spcPct val="85000"/>
              </a:lnSpc>
              <a:defRPr/>
            </a:pPr>
            <a:r>
              <a:rPr lang="en-US" sz="4800" b="1" spc="-20" dirty="0">
                <a:solidFill>
                  <a:srgbClr val="00497B"/>
                </a:solidFill>
              </a:rPr>
              <a:t>HOW MANY GIG WORKERS ARE THERE?</a:t>
            </a:r>
            <a:endParaRPr lang="en-US" sz="4800" b="1" spc="-20" dirty="0">
              <a:solidFill>
                <a:srgbClr val="FF0000"/>
              </a:solidFill>
            </a:endParaRPr>
          </a:p>
        </p:txBody>
      </p:sp>
      <p:graphicFrame>
        <p:nvGraphicFramePr>
          <p:cNvPr id="5" name="Chart 4">
            <a:extLst>
              <a:ext uri="{FF2B5EF4-FFF2-40B4-BE49-F238E27FC236}">
                <a16:creationId xmlns:a16="http://schemas.microsoft.com/office/drawing/2014/main" id="{9551E89D-D98F-4275-BAAC-D1318A5AB5A9}"/>
              </a:ext>
            </a:extLst>
          </p:cNvPr>
          <p:cNvGraphicFramePr>
            <a:graphicFrameLocks/>
          </p:cNvGraphicFramePr>
          <p:nvPr/>
        </p:nvGraphicFramePr>
        <p:xfrm>
          <a:off x="5531212" y="1706480"/>
          <a:ext cx="7575177" cy="430975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76FF1C64-3FDB-4BBB-89B2-EEECA57C2363}"/>
              </a:ext>
            </a:extLst>
          </p:cNvPr>
          <p:cNvSpPr/>
          <p:nvPr/>
        </p:nvSpPr>
        <p:spPr>
          <a:xfrm>
            <a:off x="1900508" y="2216552"/>
            <a:ext cx="3630705" cy="646331"/>
          </a:xfrm>
          <a:prstGeom prst="rect">
            <a:avLst/>
          </a:prstGeom>
        </p:spPr>
        <p:txBody>
          <a:bodyPr wrap="square">
            <a:spAutoFit/>
          </a:bodyPr>
          <a:lstStyle/>
          <a:p>
            <a:pPr algn="r"/>
            <a:r>
              <a:rPr lang="en-US" b="1" dirty="0">
                <a:solidFill>
                  <a:srgbClr val="00497B"/>
                </a:solidFill>
                <a:latin typeface="Segoe UI" panose="020B0502040204020203" pitchFamily="34" charset="0"/>
                <a:cs typeface="Segoe UI" panose="020B0502040204020203" pitchFamily="34" charset="0"/>
              </a:rPr>
              <a:t>ENGAGED IN ANY CAPACITY</a:t>
            </a:r>
          </a:p>
          <a:p>
            <a:pPr algn="r"/>
            <a:r>
              <a:rPr lang="en-US" dirty="0">
                <a:solidFill>
                  <a:srgbClr val="00497B"/>
                </a:solidFill>
                <a:latin typeface="Segoe UI" panose="020B0502040204020203" pitchFamily="34" charset="0"/>
                <a:cs typeface="Segoe UI" panose="020B0502040204020203" pitchFamily="34" charset="0"/>
              </a:rPr>
              <a:t>Primary and supplementary work</a:t>
            </a:r>
          </a:p>
        </p:txBody>
      </p:sp>
      <p:sp>
        <p:nvSpPr>
          <p:cNvPr id="7" name="Rectangle 6">
            <a:extLst>
              <a:ext uri="{FF2B5EF4-FFF2-40B4-BE49-F238E27FC236}">
                <a16:creationId xmlns:a16="http://schemas.microsoft.com/office/drawing/2014/main" id="{19E971EF-D17C-49C7-AD88-D5BB7F9B30C5}"/>
              </a:ext>
            </a:extLst>
          </p:cNvPr>
          <p:cNvSpPr/>
          <p:nvPr/>
        </p:nvSpPr>
        <p:spPr>
          <a:xfrm>
            <a:off x="2420460" y="3538191"/>
            <a:ext cx="3110752" cy="646331"/>
          </a:xfrm>
          <a:prstGeom prst="rect">
            <a:avLst/>
          </a:prstGeom>
        </p:spPr>
        <p:txBody>
          <a:bodyPr wrap="square">
            <a:spAutoFit/>
          </a:bodyPr>
          <a:lstStyle/>
          <a:p>
            <a:pPr algn="r"/>
            <a:r>
              <a:rPr lang="en-US" b="1" dirty="0">
                <a:solidFill>
                  <a:srgbClr val="00497B"/>
                </a:solidFill>
                <a:latin typeface="Segoe UI" panose="020B0502040204020203" pitchFamily="34" charset="0"/>
                <a:cs typeface="Segoe UI" panose="020B0502040204020203" pitchFamily="34" charset="0"/>
              </a:rPr>
              <a:t>AS MAIN JOB</a:t>
            </a:r>
          </a:p>
          <a:p>
            <a:pPr algn="r"/>
            <a:r>
              <a:rPr lang="en-US" dirty="0">
                <a:solidFill>
                  <a:srgbClr val="00497B"/>
                </a:solidFill>
                <a:latin typeface="Segoe UI" panose="020B0502040204020203" pitchFamily="34" charset="0"/>
                <a:cs typeface="Segoe UI" panose="020B0502040204020203" pitchFamily="34" charset="0"/>
              </a:rPr>
              <a:t>Independent work is primary</a:t>
            </a:r>
          </a:p>
        </p:txBody>
      </p:sp>
      <p:sp>
        <p:nvSpPr>
          <p:cNvPr id="8" name="Rectangle 7">
            <a:extLst>
              <a:ext uri="{FF2B5EF4-FFF2-40B4-BE49-F238E27FC236}">
                <a16:creationId xmlns:a16="http://schemas.microsoft.com/office/drawing/2014/main" id="{2626E62B-273F-4C07-B8CD-B208B6477386}"/>
              </a:ext>
            </a:extLst>
          </p:cNvPr>
          <p:cNvSpPr/>
          <p:nvPr/>
        </p:nvSpPr>
        <p:spPr>
          <a:xfrm>
            <a:off x="1900508" y="4859830"/>
            <a:ext cx="3630704" cy="646331"/>
          </a:xfrm>
          <a:prstGeom prst="rect">
            <a:avLst/>
          </a:prstGeom>
        </p:spPr>
        <p:txBody>
          <a:bodyPr wrap="square">
            <a:spAutoFit/>
          </a:bodyPr>
          <a:lstStyle/>
          <a:p>
            <a:pPr algn="r"/>
            <a:r>
              <a:rPr lang="en-US" b="1" dirty="0">
                <a:solidFill>
                  <a:srgbClr val="00497B"/>
                </a:solidFill>
                <a:latin typeface="Segoe UI" panose="020B0502040204020203" pitchFamily="34" charset="0"/>
                <a:cs typeface="Segoe UI" panose="020B0502040204020203" pitchFamily="34" charset="0"/>
              </a:rPr>
              <a:t>ONLINE PLATFORMS</a:t>
            </a:r>
          </a:p>
          <a:p>
            <a:pPr algn="r"/>
            <a:r>
              <a:rPr lang="en-US" dirty="0">
                <a:solidFill>
                  <a:srgbClr val="00497B"/>
                </a:solidFill>
                <a:latin typeface="Segoe UI" panose="020B0502040204020203" pitchFamily="34" charset="0"/>
                <a:cs typeface="Segoe UI" panose="020B0502040204020203" pitchFamily="34" charset="0"/>
              </a:rPr>
              <a:t>Uber, Lyft, TaskRabbit, and others</a:t>
            </a:r>
          </a:p>
        </p:txBody>
      </p:sp>
      <p:sp>
        <p:nvSpPr>
          <p:cNvPr id="9" name="Rectangle 8">
            <a:extLst>
              <a:ext uri="{FF2B5EF4-FFF2-40B4-BE49-F238E27FC236}">
                <a16:creationId xmlns:a16="http://schemas.microsoft.com/office/drawing/2014/main" id="{3805009C-2F87-4DA9-BEA1-4082303E17B9}"/>
              </a:ext>
            </a:extLst>
          </p:cNvPr>
          <p:cNvSpPr/>
          <p:nvPr/>
        </p:nvSpPr>
        <p:spPr>
          <a:xfrm>
            <a:off x="7536955" y="6155120"/>
            <a:ext cx="2401477" cy="369332"/>
          </a:xfrm>
          <a:prstGeom prst="rect">
            <a:avLst/>
          </a:prstGeom>
        </p:spPr>
        <p:txBody>
          <a:bodyPr wrap="square" anchor="ctr" anchorCtr="0">
            <a:spAutoFit/>
          </a:bodyPr>
          <a:lstStyle/>
          <a:p>
            <a:pPr algn="ctr"/>
            <a:r>
              <a:rPr lang="en-US" dirty="0">
                <a:solidFill>
                  <a:schemeClr val="tx1">
                    <a:lumMod val="65000"/>
                    <a:lumOff val="35000"/>
                  </a:schemeClr>
                </a:solidFill>
                <a:latin typeface="Segoe UI" panose="020B0502040204020203" pitchFamily="34" charset="0"/>
                <a:cs typeface="Segoe UI" panose="020B0502040204020203" pitchFamily="34" charset="0"/>
              </a:rPr>
              <a:t>Total U.S. workforce</a:t>
            </a:r>
          </a:p>
        </p:txBody>
      </p:sp>
      <p:cxnSp>
        <p:nvCxnSpPr>
          <p:cNvPr id="10" name="Straight Connector 9">
            <a:extLst>
              <a:ext uri="{FF2B5EF4-FFF2-40B4-BE49-F238E27FC236}">
                <a16:creationId xmlns:a16="http://schemas.microsoft.com/office/drawing/2014/main" id="{66B8776B-5694-46DD-ADD0-ABE297F5402C}"/>
              </a:ext>
            </a:extLst>
          </p:cNvPr>
          <p:cNvCxnSpPr>
            <a:cxnSpLocks/>
          </p:cNvCxnSpPr>
          <p:nvPr/>
        </p:nvCxnSpPr>
        <p:spPr>
          <a:xfrm>
            <a:off x="5695936" y="6134712"/>
            <a:ext cx="0" cy="484106"/>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CE5E28-4880-4B4F-9AD7-14D200BB6793}"/>
              </a:ext>
            </a:extLst>
          </p:cNvPr>
          <p:cNvCxnSpPr>
            <a:cxnSpLocks/>
          </p:cNvCxnSpPr>
          <p:nvPr/>
        </p:nvCxnSpPr>
        <p:spPr>
          <a:xfrm>
            <a:off x="11745941" y="6134712"/>
            <a:ext cx="0" cy="484106"/>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E0B315-89B5-4EC0-B0EC-552633C690B6}"/>
              </a:ext>
            </a:extLst>
          </p:cNvPr>
          <p:cNvCxnSpPr>
            <a:cxnSpLocks/>
          </p:cNvCxnSpPr>
          <p:nvPr/>
        </p:nvCxnSpPr>
        <p:spPr>
          <a:xfrm flipH="1">
            <a:off x="9839272" y="6376765"/>
            <a:ext cx="1911096" cy="5"/>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F31402-69D9-4D11-8E7F-1B5B41314260}"/>
              </a:ext>
            </a:extLst>
          </p:cNvPr>
          <p:cNvCxnSpPr>
            <a:cxnSpLocks/>
          </p:cNvCxnSpPr>
          <p:nvPr/>
        </p:nvCxnSpPr>
        <p:spPr>
          <a:xfrm flipH="1">
            <a:off x="5710491" y="6382219"/>
            <a:ext cx="1908969"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F819FA6C-4CAF-4C5E-B1D1-496AB1E8AF20}"/>
              </a:ext>
            </a:extLst>
          </p:cNvPr>
          <p:cNvSpPr/>
          <p:nvPr/>
        </p:nvSpPr>
        <p:spPr>
          <a:xfrm>
            <a:off x="5743573" y="5028019"/>
            <a:ext cx="2486024" cy="369332"/>
          </a:xfrm>
          <a:prstGeom prst="rect">
            <a:avLst/>
          </a:prstGeom>
        </p:spPr>
        <p:txBody>
          <a:bodyPr wrap="square">
            <a:spAutoFit/>
          </a:bodyPr>
          <a:lstStyle/>
          <a:p>
            <a:r>
              <a:rPr lang="en-US" b="1" dirty="0">
                <a:solidFill>
                  <a:srgbClr val="00497B"/>
                </a:solidFill>
                <a:latin typeface="Segoe UI" panose="020B0502040204020203" pitchFamily="34" charset="0"/>
                <a:cs typeface="Segoe UI" panose="020B0502040204020203" pitchFamily="34" charset="0"/>
              </a:rPr>
              <a:t>Less than 1%</a:t>
            </a:r>
          </a:p>
        </p:txBody>
      </p:sp>
      <p:sp>
        <p:nvSpPr>
          <p:cNvPr id="28" name="Rectangle 27">
            <a:extLst>
              <a:ext uri="{FF2B5EF4-FFF2-40B4-BE49-F238E27FC236}">
                <a16:creationId xmlns:a16="http://schemas.microsoft.com/office/drawing/2014/main" id="{B5EA4783-BF5F-4CB7-8D56-4DEC9F7C3DFC}"/>
              </a:ext>
            </a:extLst>
          </p:cNvPr>
          <p:cNvSpPr/>
          <p:nvPr/>
        </p:nvSpPr>
        <p:spPr>
          <a:xfrm>
            <a:off x="6301938" y="3682615"/>
            <a:ext cx="2169718" cy="369332"/>
          </a:xfrm>
          <a:prstGeom prst="rect">
            <a:avLst/>
          </a:prstGeom>
        </p:spPr>
        <p:txBody>
          <a:bodyPr wrap="square">
            <a:spAutoFit/>
          </a:bodyPr>
          <a:lstStyle/>
          <a:p>
            <a:r>
              <a:rPr lang="en-US" b="1" dirty="0">
                <a:solidFill>
                  <a:srgbClr val="00497B"/>
                </a:solidFill>
                <a:latin typeface="Segoe UI" panose="020B0502040204020203" pitchFamily="34" charset="0"/>
                <a:cs typeface="Segoe UI" panose="020B0502040204020203" pitchFamily="34" charset="0"/>
              </a:rPr>
              <a:t>About 1 in 10</a:t>
            </a:r>
          </a:p>
        </p:txBody>
      </p:sp>
      <p:sp>
        <p:nvSpPr>
          <p:cNvPr id="29" name="Rectangle 28">
            <a:extLst>
              <a:ext uri="{FF2B5EF4-FFF2-40B4-BE49-F238E27FC236}">
                <a16:creationId xmlns:a16="http://schemas.microsoft.com/office/drawing/2014/main" id="{5B349FDD-BA5D-4797-8810-EBF8550E8CEC}"/>
              </a:ext>
            </a:extLst>
          </p:cNvPr>
          <p:cNvSpPr/>
          <p:nvPr/>
        </p:nvSpPr>
        <p:spPr>
          <a:xfrm>
            <a:off x="7705065" y="2336442"/>
            <a:ext cx="2169718" cy="369332"/>
          </a:xfrm>
          <a:prstGeom prst="rect">
            <a:avLst/>
          </a:prstGeom>
        </p:spPr>
        <p:txBody>
          <a:bodyPr wrap="square">
            <a:spAutoFit/>
          </a:bodyPr>
          <a:lstStyle/>
          <a:p>
            <a:r>
              <a:rPr lang="en-US" b="1" dirty="0">
                <a:solidFill>
                  <a:srgbClr val="00497B"/>
                </a:solidFill>
                <a:latin typeface="Segoe UI" panose="020B0502040204020203" pitchFamily="34" charset="0"/>
                <a:cs typeface="Segoe UI" panose="020B0502040204020203" pitchFamily="34" charset="0"/>
              </a:rPr>
              <a:t>About 1 in 3</a:t>
            </a:r>
          </a:p>
        </p:txBody>
      </p:sp>
      <p:pic>
        <p:nvPicPr>
          <p:cNvPr id="1026" name="Picture 2" descr="Handyman-installing-a-ceiling-fan-865382430_2124x1416.jpeg">
            <a:extLst>
              <a:ext uri="{FF2B5EF4-FFF2-40B4-BE49-F238E27FC236}">
                <a16:creationId xmlns:a16="http://schemas.microsoft.com/office/drawing/2014/main" id="{5F242058-A40D-4611-9146-C6079C8571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779" r="32486"/>
          <a:stretch/>
        </p:blipFill>
        <p:spPr bwMode="auto">
          <a:xfrm>
            <a:off x="0" y="2999688"/>
            <a:ext cx="1579994" cy="5076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male-potter-holding-cup-while-using-digital-tablet-856148924_2125x1416.jpeg">
            <a:extLst>
              <a:ext uri="{FF2B5EF4-FFF2-40B4-BE49-F238E27FC236}">
                <a16:creationId xmlns:a16="http://schemas.microsoft.com/office/drawing/2014/main" id="{405AE352-542D-4FE7-93E8-046FB0FEAE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2328" t="3944" r="16553" b="-3944"/>
          <a:stretch/>
        </p:blipFill>
        <p:spPr bwMode="auto">
          <a:xfrm>
            <a:off x="0" y="-48806"/>
            <a:ext cx="1579994" cy="338276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2E81419-B3FC-452B-A1D4-56A36D971348}"/>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373418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715182B-4259-4C34-BC34-4A4EE6C8C6E2}"/>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99242" y="662200"/>
            <a:ext cx="5311809" cy="63357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3E94015-2897-4811-AE32-331F00FC49BF}"/>
              </a:ext>
            </a:extLst>
          </p:cNvPr>
          <p:cNvSpPr/>
          <p:nvPr/>
        </p:nvSpPr>
        <p:spPr>
          <a:xfrm>
            <a:off x="142875" y="211943"/>
            <a:ext cx="12049125" cy="720197"/>
          </a:xfrm>
          <a:prstGeom prst="rect">
            <a:avLst/>
          </a:prstGeom>
        </p:spPr>
        <p:txBody>
          <a:bodyPr wrap="square">
            <a:spAutoFit/>
          </a:bodyPr>
          <a:lstStyle/>
          <a:p>
            <a:pPr lvl="0">
              <a:lnSpc>
                <a:spcPct val="85000"/>
              </a:lnSpc>
              <a:defRPr/>
            </a:pPr>
            <a:r>
              <a:rPr lang="en-US" sz="4800" b="1" spc="-20" dirty="0">
                <a:solidFill>
                  <a:srgbClr val="00497B"/>
                </a:solidFill>
              </a:rPr>
              <a:t>WHAT’S HAPPENING IN GEORGIA?</a:t>
            </a:r>
            <a:endParaRPr lang="en-US" sz="4800" b="1" spc="-20" dirty="0">
              <a:solidFill>
                <a:srgbClr val="FF0000"/>
              </a:solidFill>
            </a:endParaRPr>
          </a:p>
        </p:txBody>
      </p:sp>
      <p:sp>
        <p:nvSpPr>
          <p:cNvPr id="18" name="TextBox 17">
            <a:extLst>
              <a:ext uri="{FF2B5EF4-FFF2-40B4-BE49-F238E27FC236}">
                <a16:creationId xmlns:a16="http://schemas.microsoft.com/office/drawing/2014/main" id="{39045B08-BB8B-463C-AF1A-CB8BE308AF8A}"/>
              </a:ext>
            </a:extLst>
          </p:cNvPr>
          <p:cNvSpPr txBox="1"/>
          <p:nvPr/>
        </p:nvSpPr>
        <p:spPr>
          <a:xfrm>
            <a:off x="6533756" y="2058229"/>
            <a:ext cx="3040624" cy="3354765"/>
          </a:xfrm>
          <a:prstGeom prst="rect">
            <a:avLst/>
          </a:prstGeom>
          <a:noFill/>
        </p:spPr>
        <p:txBody>
          <a:bodyPr wrap="square" rtlCol="0" anchor="ctr">
            <a:spAutoFit/>
          </a:bodyPr>
          <a:lstStyle/>
          <a:p>
            <a:pPr algn="ctr"/>
            <a:r>
              <a:rPr lang="en-US" sz="2800" b="1" dirty="0"/>
              <a:t>3.7 percent </a:t>
            </a:r>
            <a:r>
              <a:rPr lang="en-US" sz="2800" dirty="0"/>
              <a:t>of workers in </a:t>
            </a:r>
            <a:r>
              <a:rPr lang="en-US" sz="2800" dirty="0" smtClean="0"/>
              <a:t>Georgia do </a:t>
            </a:r>
            <a:r>
              <a:rPr lang="en-US" sz="2800" dirty="0"/>
              <a:t>not expect their job to last</a:t>
            </a:r>
          </a:p>
          <a:p>
            <a:pPr algn="ctr"/>
            <a:endParaRPr lang="en-US" sz="2400" dirty="0"/>
          </a:p>
          <a:p>
            <a:pPr algn="ctr"/>
            <a:r>
              <a:rPr lang="en-US" sz="2400" i="1" dirty="0"/>
              <a:t>compared to 3.8 percent nationally.</a:t>
            </a:r>
          </a:p>
        </p:txBody>
      </p:sp>
      <p:sp>
        <p:nvSpPr>
          <p:cNvPr id="19" name="TextBox 18">
            <a:extLst>
              <a:ext uri="{FF2B5EF4-FFF2-40B4-BE49-F238E27FC236}">
                <a16:creationId xmlns:a16="http://schemas.microsoft.com/office/drawing/2014/main" id="{BE6B6600-ACAD-4F55-B58B-E5DFB388B55D}"/>
              </a:ext>
            </a:extLst>
          </p:cNvPr>
          <p:cNvSpPr txBox="1"/>
          <p:nvPr/>
        </p:nvSpPr>
        <p:spPr>
          <a:xfrm>
            <a:off x="3373893" y="1017901"/>
            <a:ext cx="3040624" cy="6063198"/>
          </a:xfrm>
          <a:prstGeom prst="rect">
            <a:avLst/>
          </a:prstGeom>
          <a:noFill/>
        </p:spPr>
        <p:txBody>
          <a:bodyPr wrap="square" rtlCol="0" anchor="ctr">
            <a:spAutoFit/>
          </a:bodyPr>
          <a:lstStyle/>
          <a:p>
            <a:pPr algn="ctr"/>
            <a:r>
              <a:rPr lang="en-US" sz="2800" dirty="0"/>
              <a:t>Atlanta saw a </a:t>
            </a:r>
            <a:r>
              <a:rPr lang="en-US" sz="2800" b="1" dirty="0"/>
              <a:t>51.9 percent increase</a:t>
            </a:r>
            <a:r>
              <a:rPr lang="en-US" sz="2800" dirty="0"/>
              <a:t> in transportation industry gig employment from 2012 to 2014</a:t>
            </a:r>
          </a:p>
          <a:p>
            <a:pPr algn="ctr"/>
            <a:endParaRPr lang="en-US" sz="2400" dirty="0"/>
          </a:p>
          <a:p>
            <a:pPr algn="ctr"/>
            <a:r>
              <a:rPr lang="en-US" sz="2400" i="1" dirty="0"/>
              <a:t>compared to a 48 percent increase nationally, and a 4.2% decrease in payroll employment.</a:t>
            </a:r>
          </a:p>
          <a:p>
            <a:pPr algn="ctr"/>
            <a:endParaRPr lang="en-US" sz="2400" dirty="0"/>
          </a:p>
          <a:p>
            <a:pPr algn="ctr"/>
            <a:endParaRPr lang="en-US" sz="2400" dirty="0"/>
          </a:p>
        </p:txBody>
      </p:sp>
      <p:sp>
        <p:nvSpPr>
          <p:cNvPr id="22" name="TextBox 21">
            <a:extLst>
              <a:ext uri="{FF2B5EF4-FFF2-40B4-BE49-F238E27FC236}">
                <a16:creationId xmlns:a16="http://schemas.microsoft.com/office/drawing/2014/main" id="{8B12AAEB-2CD9-41E3-B335-F434F4B714AF}"/>
              </a:ext>
            </a:extLst>
          </p:cNvPr>
          <p:cNvSpPr txBox="1"/>
          <p:nvPr/>
        </p:nvSpPr>
        <p:spPr>
          <a:xfrm>
            <a:off x="9388385" y="921433"/>
            <a:ext cx="3040624" cy="4524315"/>
          </a:xfrm>
          <a:prstGeom prst="rect">
            <a:avLst/>
          </a:prstGeom>
          <a:noFill/>
        </p:spPr>
        <p:txBody>
          <a:bodyPr wrap="square" rtlCol="0" anchor="ctr">
            <a:spAutoFit/>
          </a:bodyPr>
          <a:lstStyle/>
          <a:p>
            <a:pPr algn="ctr"/>
            <a:r>
              <a:rPr lang="en-US" sz="2800" b="1" dirty="0"/>
              <a:t>5.4 percent </a:t>
            </a:r>
            <a:r>
              <a:rPr lang="en-US" sz="2800" dirty="0"/>
              <a:t>of workers in </a:t>
            </a:r>
            <a:r>
              <a:rPr lang="en-US" sz="2800" dirty="0" smtClean="0"/>
              <a:t>Georgia</a:t>
            </a:r>
            <a:r>
              <a:rPr lang="en-US" sz="2800" dirty="0" smtClean="0"/>
              <a:t> </a:t>
            </a:r>
            <a:r>
              <a:rPr lang="en-US" sz="2800" dirty="0"/>
              <a:t>are unincorporated self-employed workers</a:t>
            </a:r>
          </a:p>
          <a:p>
            <a:pPr algn="ctr"/>
            <a:endParaRPr lang="en-US" sz="2400" dirty="0"/>
          </a:p>
          <a:p>
            <a:pPr algn="ctr"/>
            <a:r>
              <a:rPr lang="en-US" sz="2400" i="1" dirty="0"/>
              <a:t>compared to 6.4 percent nationally.</a:t>
            </a:r>
          </a:p>
          <a:p>
            <a:pPr algn="ctr"/>
            <a:endParaRPr lang="en-US" sz="2400" dirty="0"/>
          </a:p>
          <a:p>
            <a:pPr algn="ctr"/>
            <a:endParaRPr lang="en-US" sz="2400" dirty="0"/>
          </a:p>
        </p:txBody>
      </p:sp>
      <p:sp>
        <p:nvSpPr>
          <p:cNvPr id="23" name="Title 1">
            <a:extLst>
              <a:ext uri="{FF2B5EF4-FFF2-40B4-BE49-F238E27FC236}">
                <a16:creationId xmlns:a16="http://schemas.microsoft.com/office/drawing/2014/main" id="{43A34087-99E9-4D6C-AE30-54C1EAF86446}"/>
              </a:ext>
            </a:extLst>
          </p:cNvPr>
          <p:cNvSpPr txBox="1">
            <a:spLocks/>
          </p:cNvSpPr>
          <p:nvPr/>
        </p:nvSpPr>
        <p:spPr>
          <a:xfrm>
            <a:off x="6669255" y="6032670"/>
            <a:ext cx="2905125" cy="7925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2017 Contingent Worker Supplement, May 2017 Current Population Survey, Bureau of Labor Statistics</a:t>
            </a:r>
          </a:p>
        </p:txBody>
      </p:sp>
      <p:sp>
        <p:nvSpPr>
          <p:cNvPr id="24" name="Title 1">
            <a:extLst>
              <a:ext uri="{FF2B5EF4-FFF2-40B4-BE49-F238E27FC236}">
                <a16:creationId xmlns:a16="http://schemas.microsoft.com/office/drawing/2014/main" id="{F8707317-C8D2-4327-A73A-047B0BBB5AAF}"/>
              </a:ext>
            </a:extLst>
          </p:cNvPr>
          <p:cNvSpPr txBox="1">
            <a:spLocks/>
          </p:cNvSpPr>
          <p:nvPr/>
        </p:nvSpPr>
        <p:spPr>
          <a:xfrm>
            <a:off x="9743559" y="6046337"/>
            <a:ext cx="2606101" cy="7925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March 2015 Current Population Survey, Bureau of Labor Statistics</a:t>
            </a:r>
          </a:p>
        </p:txBody>
      </p:sp>
      <p:sp>
        <p:nvSpPr>
          <p:cNvPr id="26" name="Title 1">
            <a:extLst>
              <a:ext uri="{FF2B5EF4-FFF2-40B4-BE49-F238E27FC236}">
                <a16:creationId xmlns:a16="http://schemas.microsoft.com/office/drawing/2014/main" id="{A2C079FD-7619-4DB0-9206-A2E4A4FF55FD}"/>
              </a:ext>
            </a:extLst>
          </p:cNvPr>
          <p:cNvSpPr txBox="1">
            <a:spLocks/>
          </p:cNvSpPr>
          <p:nvPr/>
        </p:nvSpPr>
        <p:spPr>
          <a:xfrm>
            <a:off x="3441642" y="6032670"/>
            <a:ext cx="2905125" cy="7925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2015 </a:t>
            </a:r>
            <a:r>
              <a:rPr lang="en-US" sz="900" dirty="0" err="1"/>
              <a:t>Nonemployer</a:t>
            </a:r>
            <a:r>
              <a:rPr lang="en-US" sz="900" dirty="0"/>
              <a:t> Statistics, US Census Bureau, compiled by Brookings Metropolitan Policy Program</a:t>
            </a:r>
          </a:p>
        </p:txBody>
      </p:sp>
      <p:sp>
        <p:nvSpPr>
          <p:cNvPr id="10" name="TextBox 9">
            <a:extLst>
              <a:ext uri="{FF2B5EF4-FFF2-40B4-BE49-F238E27FC236}">
                <a16:creationId xmlns:a16="http://schemas.microsoft.com/office/drawing/2014/main" id="{A168F830-ED4A-434B-9D1C-D53E93B1FBA0}"/>
              </a:ext>
            </a:extLst>
          </p:cNvPr>
          <p:cNvSpPr txBox="1"/>
          <p:nvPr/>
        </p:nvSpPr>
        <p:spPr>
          <a:xfrm>
            <a:off x="81383" y="1541121"/>
            <a:ext cx="3040624" cy="5016758"/>
          </a:xfrm>
          <a:prstGeom prst="rect">
            <a:avLst/>
          </a:prstGeom>
          <a:noFill/>
        </p:spPr>
        <p:txBody>
          <a:bodyPr wrap="square" rtlCol="0" anchor="ctr">
            <a:spAutoFit/>
          </a:bodyPr>
          <a:lstStyle/>
          <a:p>
            <a:pPr algn="ctr"/>
            <a:r>
              <a:rPr lang="en-US" sz="2800" b="1" dirty="0"/>
              <a:t>2.3 percent </a:t>
            </a:r>
            <a:r>
              <a:rPr lang="en-US" sz="2800" dirty="0"/>
              <a:t>of Georgia’s workforce generates income using online platforms, the second highest rate of all states</a:t>
            </a:r>
          </a:p>
          <a:p>
            <a:pPr algn="ctr"/>
            <a:endParaRPr lang="en-US" sz="2400" dirty="0"/>
          </a:p>
          <a:p>
            <a:pPr algn="ctr"/>
            <a:r>
              <a:rPr lang="en-US" sz="2400" i="1" dirty="0"/>
              <a:t>compared to 1.6 percent nationally. </a:t>
            </a:r>
            <a:endParaRPr lang="en-US" sz="2400" dirty="0"/>
          </a:p>
          <a:p>
            <a:pPr algn="ctr"/>
            <a:endParaRPr lang="en-US" sz="2400" dirty="0"/>
          </a:p>
        </p:txBody>
      </p:sp>
      <p:sp>
        <p:nvSpPr>
          <p:cNvPr id="12" name="Title 1">
            <a:extLst>
              <a:ext uri="{FF2B5EF4-FFF2-40B4-BE49-F238E27FC236}">
                <a16:creationId xmlns:a16="http://schemas.microsoft.com/office/drawing/2014/main" id="{D203C6B8-25BA-49D4-8F0C-969BF0E36877}"/>
              </a:ext>
            </a:extLst>
          </p:cNvPr>
          <p:cNvSpPr txBox="1">
            <a:spLocks/>
          </p:cNvSpPr>
          <p:nvPr/>
        </p:nvSpPr>
        <p:spPr>
          <a:xfrm>
            <a:off x="142875" y="6032670"/>
            <a:ext cx="2905125" cy="7925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Based on October 2017. Source: The Online Platform Economy in 2018, September 2018 JPMorgan Chase Institute.</a:t>
            </a:r>
          </a:p>
        </p:txBody>
      </p:sp>
    </p:spTree>
    <p:extLst>
      <p:ext uri="{BB962C8B-B14F-4D97-AF65-F5344CB8AC3E}">
        <p14:creationId xmlns:p14="http://schemas.microsoft.com/office/powerpoint/2010/main" val="3499436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8" y="333244"/>
            <a:ext cx="11733661" cy="725711"/>
          </a:xfrm>
          <a:prstGeom prst="rect">
            <a:avLst/>
          </a:prstGeom>
          <a:noFill/>
        </p:spPr>
        <p:txBody>
          <a:bodyPr wrap="square" rtlCol="0">
            <a:spAutoFit/>
          </a:bodyPr>
          <a:lstStyle/>
          <a:p>
            <a:pPr lvl="0">
              <a:lnSpc>
                <a:spcPct val="85000"/>
              </a:lnSpc>
              <a:defRPr/>
            </a:pPr>
            <a:r>
              <a:rPr lang="en-US" sz="4800" b="1" spc="-20" dirty="0">
                <a:solidFill>
                  <a:srgbClr val="00497B"/>
                </a:solidFill>
              </a:rPr>
              <a:t>FINANCIAL INSECURITY TODAY</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10</a:t>
            </a:fld>
            <a:endParaRPr lang="en-US" dirty="0"/>
          </a:p>
        </p:txBody>
      </p:sp>
      <p:sp>
        <p:nvSpPr>
          <p:cNvPr id="6" name="Text Placeholder 17">
            <a:extLst>
              <a:ext uri="{FF2B5EF4-FFF2-40B4-BE49-F238E27FC236}">
                <a16:creationId xmlns:a16="http://schemas.microsoft.com/office/drawing/2014/main" id="{F24A2C79-A914-4E2F-9A4C-701315AC60DF}"/>
              </a:ext>
            </a:extLst>
          </p:cNvPr>
          <p:cNvSpPr txBox="1">
            <a:spLocks/>
          </p:cNvSpPr>
          <p:nvPr/>
        </p:nvSpPr>
        <p:spPr>
          <a:xfrm>
            <a:off x="219798" y="1586905"/>
            <a:ext cx="4737868" cy="113551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bg2"/>
                </a:solidFill>
              </a:rPr>
              <a:t>FOUR IN TEN </a:t>
            </a:r>
            <a:r>
              <a:rPr lang="en-US" sz="3200" b="0" dirty="0">
                <a:solidFill>
                  <a:srgbClr val="00497B"/>
                </a:solidFill>
              </a:rPr>
              <a:t>ADULTS CANNOT AFFORD AN EMERGENCY EXPENSE OF </a:t>
            </a:r>
            <a:r>
              <a:rPr lang="en-US" sz="3200" dirty="0">
                <a:solidFill>
                  <a:schemeClr val="bg2"/>
                </a:solidFill>
              </a:rPr>
              <a:t>$400</a:t>
            </a:r>
            <a:endParaRPr lang="en-US" sz="3200" b="0" dirty="0">
              <a:solidFill>
                <a:srgbClr val="00497B"/>
              </a:solidFill>
            </a:endParaRPr>
          </a:p>
        </p:txBody>
      </p:sp>
      <p:grpSp>
        <p:nvGrpSpPr>
          <p:cNvPr id="2" name="Group 1">
            <a:extLst>
              <a:ext uri="{FF2B5EF4-FFF2-40B4-BE49-F238E27FC236}">
                <a16:creationId xmlns:a16="http://schemas.microsoft.com/office/drawing/2014/main" id="{6894FB27-9AD2-46C5-AEF3-0573C4A8C018}"/>
              </a:ext>
            </a:extLst>
          </p:cNvPr>
          <p:cNvGrpSpPr/>
          <p:nvPr/>
        </p:nvGrpSpPr>
        <p:grpSpPr>
          <a:xfrm>
            <a:off x="444314" y="3429000"/>
            <a:ext cx="3832657" cy="2815326"/>
            <a:chOff x="5286798" y="1350473"/>
            <a:chExt cx="6381082" cy="5284724"/>
          </a:xfrm>
        </p:grpSpPr>
        <p:sp>
          <p:nvSpPr>
            <p:cNvPr id="9" name="Freeform: Shape 8">
              <a:extLst>
                <a:ext uri="{FF2B5EF4-FFF2-40B4-BE49-F238E27FC236}">
                  <a16:creationId xmlns:a16="http://schemas.microsoft.com/office/drawing/2014/main" id="{E050D7B4-F410-4F9B-8E36-3E0DCE69E058}"/>
                </a:ext>
              </a:extLst>
            </p:cNvPr>
            <p:cNvSpPr>
              <a:spLocks noChangeAspect="1"/>
            </p:cNvSpPr>
            <p:nvPr/>
          </p:nvSpPr>
          <p:spPr>
            <a:xfrm>
              <a:off x="5286798" y="1350473"/>
              <a:ext cx="1120536" cy="2490498"/>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2"/>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dirty="0">
                <a:solidFill>
                  <a:prstClr val="black"/>
                </a:solidFill>
              </a:endParaRPr>
            </a:p>
          </p:txBody>
        </p:sp>
        <p:sp>
          <p:nvSpPr>
            <p:cNvPr id="14" name="Freeform: Shape 13">
              <a:extLst>
                <a:ext uri="{FF2B5EF4-FFF2-40B4-BE49-F238E27FC236}">
                  <a16:creationId xmlns:a16="http://schemas.microsoft.com/office/drawing/2014/main" id="{9EADBA36-8EF5-484C-A3EF-B78C88F075AC}"/>
                </a:ext>
              </a:extLst>
            </p:cNvPr>
            <p:cNvSpPr>
              <a:spLocks noChangeAspect="1"/>
            </p:cNvSpPr>
            <p:nvPr/>
          </p:nvSpPr>
          <p:spPr>
            <a:xfrm>
              <a:off x="5286799" y="4144700"/>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sp>
          <p:nvSpPr>
            <p:cNvPr id="15" name="Freeform: Shape 14">
              <a:extLst>
                <a:ext uri="{FF2B5EF4-FFF2-40B4-BE49-F238E27FC236}">
                  <a16:creationId xmlns:a16="http://schemas.microsoft.com/office/drawing/2014/main" id="{60367485-6C1E-4C0E-9E86-D5FB7539473F}"/>
                </a:ext>
              </a:extLst>
            </p:cNvPr>
            <p:cNvSpPr>
              <a:spLocks noChangeAspect="1"/>
            </p:cNvSpPr>
            <p:nvPr/>
          </p:nvSpPr>
          <p:spPr>
            <a:xfrm>
              <a:off x="6601935" y="1350473"/>
              <a:ext cx="1120536" cy="2490498"/>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2"/>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dirty="0">
                <a:solidFill>
                  <a:prstClr val="black"/>
                </a:solidFill>
              </a:endParaRPr>
            </a:p>
          </p:txBody>
        </p:sp>
        <p:sp>
          <p:nvSpPr>
            <p:cNvPr id="16" name="Freeform: Shape 15">
              <a:extLst>
                <a:ext uri="{FF2B5EF4-FFF2-40B4-BE49-F238E27FC236}">
                  <a16:creationId xmlns:a16="http://schemas.microsoft.com/office/drawing/2014/main" id="{1C3CC67F-AC09-40B8-BBF4-9F020E922291}"/>
                </a:ext>
              </a:extLst>
            </p:cNvPr>
            <p:cNvSpPr>
              <a:spLocks noChangeAspect="1"/>
            </p:cNvSpPr>
            <p:nvPr/>
          </p:nvSpPr>
          <p:spPr>
            <a:xfrm>
              <a:off x="7917071" y="1350473"/>
              <a:ext cx="1120536" cy="2490498"/>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2"/>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dirty="0">
                <a:solidFill>
                  <a:prstClr val="black"/>
                </a:solidFill>
              </a:endParaRPr>
            </a:p>
          </p:txBody>
        </p:sp>
        <p:sp>
          <p:nvSpPr>
            <p:cNvPr id="18" name="Freeform: Shape 17">
              <a:extLst>
                <a:ext uri="{FF2B5EF4-FFF2-40B4-BE49-F238E27FC236}">
                  <a16:creationId xmlns:a16="http://schemas.microsoft.com/office/drawing/2014/main" id="{83BBB66D-7566-4802-9F38-5090B91A5BDB}"/>
                </a:ext>
              </a:extLst>
            </p:cNvPr>
            <p:cNvSpPr>
              <a:spLocks noChangeAspect="1"/>
            </p:cNvSpPr>
            <p:nvPr/>
          </p:nvSpPr>
          <p:spPr>
            <a:xfrm>
              <a:off x="9232208" y="1350473"/>
              <a:ext cx="1120536" cy="2490498"/>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2"/>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dirty="0">
                <a:solidFill>
                  <a:prstClr val="black"/>
                </a:solidFill>
              </a:endParaRPr>
            </a:p>
          </p:txBody>
        </p:sp>
        <p:sp>
          <p:nvSpPr>
            <p:cNvPr id="20" name="Freeform: Shape 19">
              <a:extLst>
                <a:ext uri="{FF2B5EF4-FFF2-40B4-BE49-F238E27FC236}">
                  <a16:creationId xmlns:a16="http://schemas.microsoft.com/office/drawing/2014/main" id="{4AC6A7BB-34F2-41CD-AA91-1E3B722DBBE8}"/>
                </a:ext>
              </a:extLst>
            </p:cNvPr>
            <p:cNvSpPr>
              <a:spLocks noChangeAspect="1"/>
            </p:cNvSpPr>
            <p:nvPr/>
          </p:nvSpPr>
          <p:spPr>
            <a:xfrm>
              <a:off x="10547345" y="1350474"/>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sp>
          <p:nvSpPr>
            <p:cNvPr id="21" name="Freeform: Shape 20">
              <a:extLst>
                <a:ext uri="{FF2B5EF4-FFF2-40B4-BE49-F238E27FC236}">
                  <a16:creationId xmlns:a16="http://schemas.microsoft.com/office/drawing/2014/main" id="{6369E2AD-318C-4184-88B3-0E708E008470}"/>
                </a:ext>
              </a:extLst>
            </p:cNvPr>
            <p:cNvSpPr>
              <a:spLocks noChangeAspect="1"/>
            </p:cNvSpPr>
            <p:nvPr/>
          </p:nvSpPr>
          <p:spPr>
            <a:xfrm>
              <a:off x="6601936" y="4144700"/>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sp>
          <p:nvSpPr>
            <p:cNvPr id="22" name="Freeform: Shape 21">
              <a:extLst>
                <a:ext uri="{FF2B5EF4-FFF2-40B4-BE49-F238E27FC236}">
                  <a16:creationId xmlns:a16="http://schemas.microsoft.com/office/drawing/2014/main" id="{44948BE6-F600-44DA-95EC-C6735B775BB5}"/>
                </a:ext>
              </a:extLst>
            </p:cNvPr>
            <p:cNvSpPr>
              <a:spLocks noChangeAspect="1"/>
            </p:cNvSpPr>
            <p:nvPr/>
          </p:nvSpPr>
          <p:spPr>
            <a:xfrm>
              <a:off x="7917072" y="4144700"/>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sp>
          <p:nvSpPr>
            <p:cNvPr id="23" name="Freeform: Shape 22">
              <a:extLst>
                <a:ext uri="{FF2B5EF4-FFF2-40B4-BE49-F238E27FC236}">
                  <a16:creationId xmlns:a16="http://schemas.microsoft.com/office/drawing/2014/main" id="{046D36BD-2FC8-48D7-BD64-EDA14A06EA08}"/>
                </a:ext>
              </a:extLst>
            </p:cNvPr>
            <p:cNvSpPr>
              <a:spLocks noChangeAspect="1"/>
            </p:cNvSpPr>
            <p:nvPr/>
          </p:nvSpPr>
          <p:spPr>
            <a:xfrm>
              <a:off x="9232209" y="4144700"/>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sp>
          <p:nvSpPr>
            <p:cNvPr id="24" name="Freeform: Shape 23">
              <a:extLst>
                <a:ext uri="{FF2B5EF4-FFF2-40B4-BE49-F238E27FC236}">
                  <a16:creationId xmlns:a16="http://schemas.microsoft.com/office/drawing/2014/main" id="{CC264FAF-732B-40F8-B6F0-C01CD89ED6ED}"/>
                </a:ext>
              </a:extLst>
            </p:cNvPr>
            <p:cNvSpPr>
              <a:spLocks noChangeAspect="1"/>
            </p:cNvSpPr>
            <p:nvPr/>
          </p:nvSpPr>
          <p:spPr>
            <a:xfrm>
              <a:off x="10547345" y="4144700"/>
              <a:ext cx="1120535" cy="2490497"/>
            </a:xfrm>
            <a:custGeom>
              <a:avLst/>
              <a:gdLst>
                <a:gd name="connsiteX0" fmla="*/ 330610 w 1279418"/>
                <a:gd name="connsiteY0" fmla="*/ 630871 h 2843630"/>
                <a:gd name="connsiteX1" fmla="*/ 950643 w 1279418"/>
                <a:gd name="connsiteY1" fmla="*/ 630871 h 2843630"/>
                <a:gd name="connsiteX2" fmla="*/ 1115094 w 1279418"/>
                <a:gd name="connsiteY2" fmla="*/ 739877 h 2843630"/>
                <a:gd name="connsiteX3" fmla="*/ 1118085 w 1279418"/>
                <a:gd name="connsiteY3" fmla="*/ 754690 h 2843630"/>
                <a:gd name="connsiteX4" fmla="*/ 1127860 w 1279418"/>
                <a:gd name="connsiteY4" fmla="*/ 779369 h 2843630"/>
                <a:gd name="connsiteX5" fmla="*/ 1277697 w 1279418"/>
                <a:gd name="connsiteY5" fmla="*/ 1612696 h 2843630"/>
                <a:gd name="connsiteX6" fmla="*/ 1190578 w 1279418"/>
                <a:gd name="connsiteY6" fmla="*/ 1738012 h 2843630"/>
                <a:gd name="connsiteX7" fmla="*/ 1065262 w 1279418"/>
                <a:gd name="connsiteY7" fmla="*/ 1650893 h 2843630"/>
                <a:gd name="connsiteX8" fmla="*/ 946038 w 1279418"/>
                <a:gd name="connsiteY8" fmla="*/ 987825 h 2843630"/>
                <a:gd name="connsiteX9" fmla="*/ 942594 w 1279418"/>
                <a:gd name="connsiteY9" fmla="*/ 987825 h 2843630"/>
                <a:gd name="connsiteX10" fmla="*/ 942594 w 1279418"/>
                <a:gd name="connsiteY10" fmla="*/ 1501242 h 2843630"/>
                <a:gd name="connsiteX11" fmla="*/ 942594 w 1279418"/>
                <a:gd name="connsiteY11" fmla="*/ 1845442 h 2843630"/>
                <a:gd name="connsiteX12" fmla="*/ 942594 w 1279418"/>
                <a:gd name="connsiteY12" fmla="*/ 2722978 h 2843630"/>
                <a:gd name="connsiteX13" fmla="*/ 821942 w 1279418"/>
                <a:gd name="connsiteY13" fmla="*/ 2843630 h 2843630"/>
                <a:gd name="connsiteX14" fmla="*/ 816225 w 1279418"/>
                <a:gd name="connsiteY14" fmla="*/ 2843630 h 2843630"/>
                <a:gd name="connsiteX15" fmla="*/ 695573 w 1279418"/>
                <a:gd name="connsiteY15" fmla="*/ 2722978 h 2843630"/>
                <a:gd name="connsiteX16" fmla="*/ 695573 w 1279418"/>
                <a:gd name="connsiteY16" fmla="*/ 1845442 h 2843630"/>
                <a:gd name="connsiteX17" fmla="*/ 584764 w 1279418"/>
                <a:gd name="connsiteY17" fmla="*/ 1845442 h 2843630"/>
                <a:gd name="connsiteX18" fmla="*/ 584764 w 1279418"/>
                <a:gd name="connsiteY18" fmla="*/ 2722978 h 2843630"/>
                <a:gd name="connsiteX19" fmla="*/ 464112 w 1279418"/>
                <a:gd name="connsiteY19" fmla="*/ 2843630 h 2843630"/>
                <a:gd name="connsiteX20" fmla="*/ 458395 w 1279418"/>
                <a:gd name="connsiteY20" fmla="*/ 2843630 h 2843630"/>
                <a:gd name="connsiteX21" fmla="*/ 337743 w 1279418"/>
                <a:gd name="connsiteY21" fmla="*/ 2722978 h 2843630"/>
                <a:gd name="connsiteX22" fmla="*/ 337743 w 1279418"/>
                <a:gd name="connsiteY22" fmla="*/ 1845442 h 2843630"/>
                <a:gd name="connsiteX23" fmla="*/ 337743 w 1279418"/>
                <a:gd name="connsiteY23" fmla="*/ 1845442 h 2843630"/>
                <a:gd name="connsiteX24" fmla="*/ 337743 w 1279418"/>
                <a:gd name="connsiteY24" fmla="*/ 987825 h 2843630"/>
                <a:gd name="connsiteX25" fmla="*/ 333380 w 1279418"/>
                <a:gd name="connsiteY25" fmla="*/ 987825 h 2843630"/>
                <a:gd name="connsiteX26" fmla="*/ 214156 w 1279418"/>
                <a:gd name="connsiteY26" fmla="*/ 1650893 h 2843630"/>
                <a:gd name="connsiteX27" fmla="*/ 88840 w 1279418"/>
                <a:gd name="connsiteY27" fmla="*/ 1738012 h 2843630"/>
                <a:gd name="connsiteX28" fmla="*/ 1721 w 1279418"/>
                <a:gd name="connsiteY28" fmla="*/ 1612696 h 2843630"/>
                <a:gd name="connsiteX29" fmla="*/ 151558 w 1279418"/>
                <a:gd name="connsiteY29" fmla="*/ 779369 h 2843630"/>
                <a:gd name="connsiteX30" fmla="*/ 165076 w 1279418"/>
                <a:gd name="connsiteY30" fmla="*/ 745240 h 2843630"/>
                <a:gd name="connsiteX31" fmla="*/ 166159 w 1279418"/>
                <a:gd name="connsiteY31" fmla="*/ 739877 h 2843630"/>
                <a:gd name="connsiteX32" fmla="*/ 330610 w 1279418"/>
                <a:gd name="connsiteY32" fmla="*/ 630871 h 2843630"/>
                <a:gd name="connsiteX33" fmla="*/ 631229 w 1279418"/>
                <a:gd name="connsiteY33" fmla="*/ 0 h 2843630"/>
                <a:gd name="connsiteX34" fmla="*/ 930644 w 1279418"/>
                <a:gd name="connsiteY34" fmla="*/ 299414 h 2843630"/>
                <a:gd name="connsiteX35" fmla="*/ 631229 w 1279418"/>
                <a:gd name="connsiteY35" fmla="*/ 598828 h 2843630"/>
                <a:gd name="connsiteX36" fmla="*/ 331814 w 1279418"/>
                <a:gd name="connsiteY36" fmla="*/ 299414 h 2843630"/>
                <a:gd name="connsiteX37" fmla="*/ 631229 w 1279418"/>
                <a:gd name="connsiteY37" fmla="*/ 0 h 28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9418" h="2843630">
                  <a:moveTo>
                    <a:pt x="330610" y="630871"/>
                  </a:moveTo>
                  <a:lnTo>
                    <a:pt x="950643" y="630871"/>
                  </a:lnTo>
                  <a:cubicBezTo>
                    <a:pt x="1024571" y="630871"/>
                    <a:pt x="1088000" y="675819"/>
                    <a:pt x="1115094" y="739877"/>
                  </a:cubicBezTo>
                  <a:lnTo>
                    <a:pt x="1118085" y="754690"/>
                  </a:lnTo>
                  <a:lnTo>
                    <a:pt x="1127860" y="779369"/>
                  </a:lnTo>
                  <a:lnTo>
                    <a:pt x="1277697" y="1612696"/>
                  </a:lnTo>
                  <a:cubicBezTo>
                    <a:pt x="1288245" y="1671358"/>
                    <a:pt x="1249241" y="1727464"/>
                    <a:pt x="1190578" y="1738012"/>
                  </a:cubicBezTo>
                  <a:cubicBezTo>
                    <a:pt x="1131916" y="1748560"/>
                    <a:pt x="1075810" y="1709555"/>
                    <a:pt x="1065262" y="1650893"/>
                  </a:cubicBezTo>
                  <a:lnTo>
                    <a:pt x="946038" y="987825"/>
                  </a:lnTo>
                  <a:lnTo>
                    <a:pt x="942594" y="987825"/>
                  </a:lnTo>
                  <a:lnTo>
                    <a:pt x="942594" y="1501242"/>
                  </a:lnTo>
                  <a:lnTo>
                    <a:pt x="942594" y="1845442"/>
                  </a:lnTo>
                  <a:lnTo>
                    <a:pt x="942594" y="2722978"/>
                  </a:lnTo>
                  <a:cubicBezTo>
                    <a:pt x="942594" y="2789612"/>
                    <a:pt x="888576" y="2843630"/>
                    <a:pt x="821942" y="2843630"/>
                  </a:cubicBezTo>
                  <a:lnTo>
                    <a:pt x="816225" y="2843630"/>
                  </a:lnTo>
                  <a:cubicBezTo>
                    <a:pt x="749591" y="2843630"/>
                    <a:pt x="695573" y="2789612"/>
                    <a:pt x="695573" y="2722978"/>
                  </a:cubicBezTo>
                  <a:lnTo>
                    <a:pt x="695573" y="1845442"/>
                  </a:lnTo>
                  <a:lnTo>
                    <a:pt x="584764" y="1845442"/>
                  </a:lnTo>
                  <a:lnTo>
                    <a:pt x="584764" y="2722978"/>
                  </a:lnTo>
                  <a:cubicBezTo>
                    <a:pt x="584764" y="2789612"/>
                    <a:pt x="530746" y="2843630"/>
                    <a:pt x="464112" y="2843630"/>
                  </a:cubicBezTo>
                  <a:lnTo>
                    <a:pt x="458395" y="2843630"/>
                  </a:lnTo>
                  <a:cubicBezTo>
                    <a:pt x="391761" y="2843630"/>
                    <a:pt x="337743" y="2789612"/>
                    <a:pt x="337743" y="2722978"/>
                  </a:cubicBezTo>
                  <a:lnTo>
                    <a:pt x="337743" y="1845442"/>
                  </a:lnTo>
                  <a:lnTo>
                    <a:pt x="337743" y="1845442"/>
                  </a:lnTo>
                  <a:lnTo>
                    <a:pt x="337743" y="987825"/>
                  </a:lnTo>
                  <a:lnTo>
                    <a:pt x="333380" y="987825"/>
                  </a:lnTo>
                  <a:lnTo>
                    <a:pt x="214156" y="1650893"/>
                  </a:lnTo>
                  <a:cubicBezTo>
                    <a:pt x="203608" y="1709555"/>
                    <a:pt x="147502" y="1748560"/>
                    <a:pt x="88840" y="1738012"/>
                  </a:cubicBezTo>
                  <a:cubicBezTo>
                    <a:pt x="30177" y="1727464"/>
                    <a:pt x="-8827" y="1671358"/>
                    <a:pt x="1721" y="1612696"/>
                  </a:cubicBezTo>
                  <a:lnTo>
                    <a:pt x="151558" y="779369"/>
                  </a:lnTo>
                  <a:lnTo>
                    <a:pt x="165076" y="745240"/>
                  </a:lnTo>
                  <a:lnTo>
                    <a:pt x="166159" y="739877"/>
                  </a:lnTo>
                  <a:cubicBezTo>
                    <a:pt x="193253" y="675819"/>
                    <a:pt x="256682" y="630871"/>
                    <a:pt x="330610" y="630871"/>
                  </a:cubicBezTo>
                  <a:close/>
                  <a:moveTo>
                    <a:pt x="631229" y="0"/>
                  </a:moveTo>
                  <a:cubicBezTo>
                    <a:pt x="796591" y="0"/>
                    <a:pt x="930644" y="134052"/>
                    <a:pt x="930644" y="299414"/>
                  </a:cubicBezTo>
                  <a:cubicBezTo>
                    <a:pt x="930644" y="464776"/>
                    <a:pt x="796591" y="598828"/>
                    <a:pt x="631229" y="598828"/>
                  </a:cubicBezTo>
                  <a:cubicBezTo>
                    <a:pt x="465867" y="598828"/>
                    <a:pt x="331814" y="464776"/>
                    <a:pt x="331814" y="299414"/>
                  </a:cubicBezTo>
                  <a:cubicBezTo>
                    <a:pt x="331814" y="134052"/>
                    <a:pt x="465867" y="0"/>
                    <a:pt x="631229" y="0"/>
                  </a:cubicBezTo>
                  <a:close/>
                </a:path>
              </a:pathLst>
            </a:custGeom>
            <a:gradFill>
              <a:gsLst>
                <a:gs pos="0">
                  <a:schemeClr val="bg1"/>
                </a:gs>
                <a:gs pos="0">
                  <a:schemeClr val="bg1">
                    <a:lumMod val="85000"/>
                  </a:schemeClr>
                </a:gs>
              </a:gsLst>
              <a:lin ang="5400000" scaled="1"/>
            </a:gradFill>
            <a:ln w="3175">
              <a:noFill/>
              <a:round/>
              <a:headEnd/>
              <a:tailEnd/>
            </a:ln>
          </p:spPr>
          <p:txBody>
            <a:bodyPr vert="horz" wrap="square" lIns="93252" tIns="46627" rIns="93252" bIns="46627" numCol="1" anchor="t" anchorCtr="0" compatLnSpc="1">
              <a:prstTxWarp prst="textNoShape">
                <a:avLst/>
              </a:prstTxWarp>
            </a:bodyPr>
            <a:lstStyle/>
            <a:p>
              <a:pPr defTabSz="932518"/>
              <a:endParaRPr lang="en-US" sz="1938">
                <a:solidFill>
                  <a:prstClr val="black"/>
                </a:solidFill>
              </a:endParaRPr>
            </a:p>
          </p:txBody>
        </p:sp>
      </p:grpSp>
      <p:pic>
        <p:nvPicPr>
          <p:cNvPr id="17" name="Picture 16">
            <a:extLst>
              <a:ext uri="{FF2B5EF4-FFF2-40B4-BE49-F238E27FC236}">
                <a16:creationId xmlns:a16="http://schemas.microsoft.com/office/drawing/2014/main" id="{695D1D04-6D2C-454B-B3CA-60B8BFB82B12}"/>
              </a:ext>
            </a:extLst>
          </p:cNvPr>
          <p:cNvPicPr>
            <a:picLocks noChangeAspect="1"/>
          </p:cNvPicPr>
          <p:nvPr/>
        </p:nvPicPr>
        <p:blipFill rotWithShape="1">
          <a:blip r:embed="rId3">
            <a:extLst>
              <a:ext uri="{28A0092B-C50C-407E-A947-70E740481C1C}">
                <a14:useLocalDpi xmlns:a14="http://schemas.microsoft.com/office/drawing/2010/main" val="0"/>
              </a:ext>
            </a:extLst>
          </a:blip>
          <a:srcRect t="1807" r="11256"/>
          <a:stretch/>
        </p:blipFill>
        <p:spPr>
          <a:xfrm>
            <a:off x="5566769" y="3509903"/>
            <a:ext cx="6180916" cy="2815326"/>
          </a:xfrm>
          <a:prstGeom prst="rect">
            <a:avLst/>
          </a:prstGeom>
        </p:spPr>
      </p:pic>
      <p:sp>
        <p:nvSpPr>
          <p:cNvPr id="26" name="Text Placeholder 17">
            <a:extLst>
              <a:ext uri="{FF2B5EF4-FFF2-40B4-BE49-F238E27FC236}">
                <a16:creationId xmlns:a16="http://schemas.microsoft.com/office/drawing/2014/main" id="{6C60004E-7E3D-44B0-BE26-ABB4A8A0B454}"/>
              </a:ext>
            </a:extLst>
          </p:cNvPr>
          <p:cNvSpPr txBox="1">
            <a:spLocks/>
          </p:cNvSpPr>
          <p:nvPr/>
        </p:nvSpPr>
        <p:spPr>
          <a:xfrm>
            <a:off x="5483642" y="1577303"/>
            <a:ext cx="6612342" cy="113551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bg2"/>
                </a:solidFill>
              </a:rPr>
              <a:t>FINANCIAL PLANNING </a:t>
            </a:r>
            <a:r>
              <a:rPr lang="en-US" sz="3200" b="0" dirty="0">
                <a:solidFill>
                  <a:schemeClr val="tx2"/>
                </a:solidFill>
              </a:rPr>
              <a:t>IS DIFFICULT FOR NON-TRADITIONAL WORKERS, WHOSE INCOME OFTEN </a:t>
            </a:r>
            <a:r>
              <a:rPr lang="en-US" sz="3200" dirty="0">
                <a:solidFill>
                  <a:schemeClr val="bg2"/>
                </a:solidFill>
              </a:rPr>
              <a:t>FLUCTUATES </a:t>
            </a:r>
            <a:r>
              <a:rPr lang="en-US" sz="3200" b="0" dirty="0">
                <a:solidFill>
                  <a:schemeClr val="tx2"/>
                </a:solidFill>
              </a:rPr>
              <a:t>MONTH-TO-MONTH.</a:t>
            </a:r>
          </a:p>
        </p:txBody>
      </p:sp>
      <p:sp>
        <p:nvSpPr>
          <p:cNvPr id="27" name="Title 1">
            <a:extLst>
              <a:ext uri="{FF2B5EF4-FFF2-40B4-BE49-F238E27FC236}">
                <a16:creationId xmlns:a16="http://schemas.microsoft.com/office/drawing/2014/main" id="{0C1E5118-90D5-4EBB-BA46-0D5B5AD443C3}"/>
              </a:ext>
            </a:extLst>
          </p:cNvPr>
          <p:cNvSpPr txBox="1">
            <a:spLocks/>
          </p:cNvSpPr>
          <p:nvPr/>
        </p:nvSpPr>
        <p:spPr>
          <a:xfrm>
            <a:off x="5624434" y="6465380"/>
            <a:ext cx="4470689" cy="36512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The Online Platform Economy in 2018, September 2018 JPMorgan Chase Institute.</a:t>
            </a:r>
          </a:p>
        </p:txBody>
      </p:sp>
      <p:sp>
        <p:nvSpPr>
          <p:cNvPr id="28" name="Title 1">
            <a:extLst>
              <a:ext uri="{FF2B5EF4-FFF2-40B4-BE49-F238E27FC236}">
                <a16:creationId xmlns:a16="http://schemas.microsoft.com/office/drawing/2014/main" id="{215B4AC8-1907-419A-87FF-D9F6888250C4}"/>
              </a:ext>
            </a:extLst>
          </p:cNvPr>
          <p:cNvSpPr txBox="1">
            <a:spLocks/>
          </p:cNvSpPr>
          <p:nvPr/>
        </p:nvSpPr>
        <p:spPr>
          <a:xfrm>
            <a:off x="12888" y="6465380"/>
            <a:ext cx="4470689" cy="36512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Survey of Household Economic Decision-Making. Federal Reserve. 2019, </a:t>
            </a:r>
          </a:p>
        </p:txBody>
      </p:sp>
      <p:pic>
        <p:nvPicPr>
          <p:cNvPr id="29" name="Picture 28">
            <a:extLst>
              <a:ext uri="{FF2B5EF4-FFF2-40B4-BE49-F238E27FC236}">
                <a16:creationId xmlns:a16="http://schemas.microsoft.com/office/drawing/2014/main" id="{90DF4ADF-C843-4E06-91BA-EB01B143B0B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637008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EMPLOYER-PROVIDED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11</a:t>
            </a:fld>
            <a:endParaRPr lang="en-US" dirty="0"/>
          </a:p>
        </p:txBody>
      </p:sp>
      <p:graphicFrame>
        <p:nvGraphicFramePr>
          <p:cNvPr id="3" name="Table 2">
            <a:extLst>
              <a:ext uri="{FF2B5EF4-FFF2-40B4-BE49-F238E27FC236}">
                <a16:creationId xmlns:a16="http://schemas.microsoft.com/office/drawing/2014/main" id="{E301C3AE-B5E1-4F30-83E6-79CF90BE378D}"/>
              </a:ext>
            </a:extLst>
          </p:cNvPr>
          <p:cNvGraphicFramePr>
            <a:graphicFrameLocks noGrp="1"/>
          </p:cNvGraphicFramePr>
          <p:nvPr/>
        </p:nvGraphicFramePr>
        <p:xfrm>
          <a:off x="219800" y="1086297"/>
          <a:ext cx="11527887" cy="5589858"/>
        </p:xfrm>
        <a:graphic>
          <a:graphicData uri="http://schemas.openxmlformats.org/drawingml/2006/table">
            <a:tbl>
              <a:tblPr firstRow="1" bandRow="1">
                <a:tableStyleId>{5C22544A-7EE6-4342-B048-85BDC9FD1C3A}</a:tableStyleId>
              </a:tblPr>
              <a:tblGrid>
                <a:gridCol w="2935776">
                  <a:extLst>
                    <a:ext uri="{9D8B030D-6E8A-4147-A177-3AD203B41FA5}">
                      <a16:colId xmlns:a16="http://schemas.microsoft.com/office/drawing/2014/main" val="3998566043"/>
                    </a:ext>
                  </a:extLst>
                </a:gridCol>
                <a:gridCol w="2864037">
                  <a:extLst>
                    <a:ext uri="{9D8B030D-6E8A-4147-A177-3AD203B41FA5}">
                      <a16:colId xmlns:a16="http://schemas.microsoft.com/office/drawing/2014/main" val="2743582181"/>
                    </a:ext>
                  </a:extLst>
                </a:gridCol>
                <a:gridCol w="2864037">
                  <a:extLst>
                    <a:ext uri="{9D8B030D-6E8A-4147-A177-3AD203B41FA5}">
                      <a16:colId xmlns:a16="http://schemas.microsoft.com/office/drawing/2014/main" val="1051132589"/>
                    </a:ext>
                  </a:extLst>
                </a:gridCol>
                <a:gridCol w="2864037">
                  <a:extLst>
                    <a:ext uri="{9D8B030D-6E8A-4147-A177-3AD203B41FA5}">
                      <a16:colId xmlns:a16="http://schemas.microsoft.com/office/drawing/2014/main" val="2494389570"/>
                    </a:ext>
                  </a:extLst>
                </a:gridCol>
              </a:tblGrid>
              <a:tr h="728063">
                <a:tc rowSpan="2">
                  <a:txBody>
                    <a:bodyPr/>
                    <a:lstStyle/>
                    <a:p>
                      <a:pPr algn="ctr"/>
                      <a:r>
                        <a:rPr lang="en-US" dirty="0">
                          <a:solidFill>
                            <a:schemeClr val="bg1"/>
                          </a:solidFill>
                        </a:rPr>
                        <a:t>BENEFITS</a:t>
                      </a:r>
                    </a:p>
                  </a:txBody>
                  <a:tcPr anchor="ctr">
                    <a:solidFill>
                      <a:schemeClr val="bg2"/>
                    </a:solidFill>
                  </a:tcPr>
                </a:tc>
                <a:tc>
                  <a:txBody>
                    <a:bodyPr/>
                    <a:lstStyle/>
                    <a:p>
                      <a:pPr algn="ctr"/>
                      <a:r>
                        <a:rPr lang="en-US" dirty="0"/>
                        <a:t>TRADITIONAL WORKERS</a:t>
                      </a:r>
                    </a:p>
                  </a:txBody>
                  <a:tcPr anchor="ctr">
                    <a:solidFill>
                      <a:srgbClr val="00497B"/>
                    </a:solidFill>
                  </a:tcPr>
                </a:tc>
                <a:tc gridSpan="2">
                  <a:txBody>
                    <a:bodyPr/>
                    <a:lstStyle/>
                    <a:p>
                      <a:pPr algn="ctr"/>
                      <a:r>
                        <a:rPr lang="en-US" dirty="0"/>
                        <a:t>NON-TRADITIONAL WORKERS</a:t>
                      </a:r>
                    </a:p>
                  </a:txBody>
                  <a:tcPr anchor="ctr">
                    <a:solidFill>
                      <a:srgbClr val="00497B"/>
                    </a:solidFill>
                  </a:tcPr>
                </a:tc>
                <a:tc hMerge="1">
                  <a:txBody>
                    <a:bodyPr/>
                    <a:lstStyle/>
                    <a:p>
                      <a:endParaRPr lang="en-US" dirty="0"/>
                    </a:p>
                  </a:txBody>
                  <a:tcPr>
                    <a:solidFill>
                      <a:schemeClr val="bg1">
                        <a:lumMod val="85000"/>
                      </a:schemeClr>
                    </a:solidFill>
                  </a:tcPr>
                </a:tc>
                <a:extLst>
                  <a:ext uri="{0D108BD9-81ED-4DB2-BD59-A6C34878D82A}">
                    <a16:rowId xmlns:a16="http://schemas.microsoft.com/office/drawing/2014/main" val="2264016972"/>
                  </a:ext>
                </a:extLst>
              </a:tr>
              <a:tr h="612283">
                <a:tc vMerge="1">
                  <a:txBody>
                    <a:bodyPr/>
                    <a:lstStyle/>
                    <a:p>
                      <a:endParaRPr lang="en-US" dirty="0"/>
                    </a:p>
                  </a:txBody>
                  <a:tcPr>
                    <a:solidFill>
                      <a:schemeClr val="bg1">
                        <a:lumMod val="85000"/>
                      </a:schemeClr>
                    </a:solidFill>
                  </a:tcPr>
                </a:tc>
                <a:tc>
                  <a:txBody>
                    <a:bodyPr/>
                    <a:lstStyle/>
                    <a:p>
                      <a:pPr algn="ctr"/>
                      <a:r>
                        <a:rPr lang="en-US" sz="1600" b="1" dirty="0">
                          <a:solidFill>
                            <a:srgbClr val="00497B"/>
                          </a:solidFill>
                        </a:rPr>
                        <a:t>PERMANENT, FULL-TIME EMPLOYEES</a:t>
                      </a:r>
                    </a:p>
                  </a:txBody>
                  <a:tcPr anchor="ctr">
                    <a:solidFill>
                      <a:schemeClr val="bg1">
                        <a:lumMod val="85000"/>
                      </a:schemeClr>
                    </a:solidFill>
                  </a:tcPr>
                </a:tc>
                <a:tc>
                  <a:txBody>
                    <a:bodyPr/>
                    <a:lstStyle/>
                    <a:p>
                      <a:pPr algn="ctr"/>
                      <a:r>
                        <a:rPr lang="en-US" sz="1600" b="1" dirty="0">
                          <a:solidFill>
                            <a:srgbClr val="00497B"/>
                          </a:solidFill>
                        </a:rPr>
                        <a:t>OTHER EMPLOYEES</a:t>
                      </a:r>
                    </a:p>
                  </a:txBody>
                  <a:tcPr anchor="ctr">
                    <a:solidFill>
                      <a:schemeClr val="bg1">
                        <a:lumMod val="85000"/>
                      </a:schemeClr>
                    </a:solidFill>
                  </a:tcPr>
                </a:tc>
                <a:tc>
                  <a:txBody>
                    <a:bodyPr/>
                    <a:lstStyle/>
                    <a:p>
                      <a:pPr algn="ctr"/>
                      <a:r>
                        <a:rPr lang="en-US" sz="1600" b="1" dirty="0">
                          <a:solidFill>
                            <a:srgbClr val="00497B"/>
                          </a:solidFill>
                        </a:rPr>
                        <a:t>INDEPENDENT CONTRACTORS</a:t>
                      </a:r>
                    </a:p>
                  </a:txBody>
                  <a:tcPr anchor="ctr">
                    <a:solidFill>
                      <a:schemeClr val="bg1">
                        <a:lumMod val="85000"/>
                      </a:schemeClr>
                    </a:solidFill>
                  </a:tcPr>
                </a:tc>
                <a:extLst>
                  <a:ext uri="{0D108BD9-81ED-4DB2-BD59-A6C34878D82A}">
                    <a16:rowId xmlns:a16="http://schemas.microsoft.com/office/drawing/2014/main" val="3279185710"/>
                  </a:ext>
                </a:extLst>
              </a:tr>
              <a:tr h="650898">
                <a:tc>
                  <a:txBody>
                    <a:bodyPr/>
                    <a:lstStyle/>
                    <a:p>
                      <a:pPr algn="ctr"/>
                      <a:r>
                        <a:rPr lang="en-US" sz="1600" b="1" dirty="0">
                          <a:solidFill>
                            <a:srgbClr val="00497B"/>
                          </a:solidFill>
                        </a:rPr>
                        <a:t>HEALTH INSURANCE</a:t>
                      </a:r>
                    </a:p>
                  </a:txBody>
                  <a:tcPr anchor="ctr">
                    <a:solidFill>
                      <a:schemeClr val="bg1">
                        <a:lumMod val="85000"/>
                      </a:schemeClr>
                    </a:solidFill>
                  </a:tcPr>
                </a:tc>
                <a:tc>
                  <a:txBody>
                    <a:bodyPr/>
                    <a:lstStyle/>
                    <a:p>
                      <a:pPr algn="ctr"/>
                      <a:r>
                        <a:rPr lang="en-US" sz="1600" dirty="0">
                          <a:solidFill>
                            <a:srgbClr val="00497B"/>
                          </a:solidFill>
                        </a:rPr>
                        <a:t>Usually; required by federal law for employers with 50+ full-time employees</a:t>
                      </a:r>
                    </a:p>
                  </a:txBody>
                  <a:tcPr anchor="ctr">
                    <a:solidFill>
                      <a:schemeClr val="accent3"/>
                    </a:solidFill>
                  </a:tcPr>
                </a:tc>
                <a:tc>
                  <a:txBody>
                    <a:bodyPr/>
                    <a:lstStyle/>
                    <a:p>
                      <a:pPr algn="ctr"/>
                      <a:r>
                        <a:rPr lang="en-US" sz="1600" dirty="0">
                          <a:solidFill>
                            <a:srgbClr val="00497B"/>
                          </a:solidFill>
                        </a:rPr>
                        <a:t>Sometimes; part-time and short-term workers not included in mandate</a:t>
                      </a:r>
                    </a:p>
                  </a:txBody>
                  <a:tcPr anchor="ctr">
                    <a:solidFill>
                      <a:schemeClr val="accent4"/>
                    </a:solidFill>
                  </a:tcPr>
                </a:tc>
                <a:tc>
                  <a:txBody>
                    <a:bodyPr/>
                    <a:lstStyle/>
                    <a:p>
                      <a:pPr algn="ctr"/>
                      <a:r>
                        <a:rPr lang="en-US" sz="1600" dirty="0">
                          <a:solidFill>
                            <a:srgbClr val="00497B"/>
                          </a:solidFill>
                        </a:rPr>
                        <a:t>Can access plans through ACA without employer contributions</a:t>
                      </a:r>
                    </a:p>
                  </a:txBody>
                  <a:tcPr anchor="ctr">
                    <a:solidFill>
                      <a:schemeClr val="accent4"/>
                    </a:solidFill>
                  </a:tcPr>
                </a:tc>
                <a:extLst>
                  <a:ext uri="{0D108BD9-81ED-4DB2-BD59-A6C34878D82A}">
                    <a16:rowId xmlns:a16="http://schemas.microsoft.com/office/drawing/2014/main" val="2575210316"/>
                  </a:ext>
                </a:extLst>
              </a:tr>
              <a:tr h="650898">
                <a:tc>
                  <a:txBody>
                    <a:bodyPr/>
                    <a:lstStyle/>
                    <a:p>
                      <a:pPr algn="ctr"/>
                      <a:r>
                        <a:rPr lang="en-US" sz="1600" b="1" dirty="0">
                          <a:solidFill>
                            <a:srgbClr val="00497B"/>
                          </a:solidFill>
                        </a:rPr>
                        <a:t>SOCIAL SECURITY/ MEDICARE</a:t>
                      </a:r>
                    </a:p>
                  </a:txBody>
                  <a:tcPr anchor="ctr">
                    <a:solidFill>
                      <a:schemeClr val="bg1">
                        <a:lumMod val="85000"/>
                      </a:schemeClr>
                    </a:solidFill>
                  </a:tcPr>
                </a:tc>
                <a:tc>
                  <a:txBody>
                    <a:bodyPr/>
                    <a:lstStyle/>
                    <a:p>
                      <a:pPr algn="ctr"/>
                      <a:r>
                        <a:rPr lang="en-US" sz="1600" dirty="0">
                          <a:solidFill>
                            <a:srgbClr val="00497B"/>
                          </a:solidFill>
                        </a:rPr>
                        <a:t>Yes; required by federal law</a:t>
                      </a:r>
                    </a:p>
                  </a:txBody>
                  <a:tcPr anchor="ctr">
                    <a:solidFill>
                      <a:schemeClr val="accent3"/>
                    </a:solidFill>
                  </a:tcPr>
                </a:tc>
                <a:tc>
                  <a:txBody>
                    <a:bodyPr/>
                    <a:lstStyle/>
                    <a:p>
                      <a:pPr algn="ctr"/>
                      <a:r>
                        <a:rPr lang="en-US" sz="1600" dirty="0">
                          <a:solidFill>
                            <a:srgbClr val="00497B"/>
                          </a:solidFill>
                        </a:rPr>
                        <a:t>Yes; required by federal law</a:t>
                      </a:r>
                    </a:p>
                  </a:txBody>
                  <a:tcPr anchor="ctr">
                    <a:solidFill>
                      <a:schemeClr val="accent3"/>
                    </a:solidFill>
                  </a:tcPr>
                </a:tc>
                <a:tc>
                  <a:txBody>
                    <a:bodyPr/>
                    <a:lstStyle/>
                    <a:p>
                      <a:pPr algn="ctr"/>
                      <a:r>
                        <a:rPr lang="en-US" sz="1600" dirty="0">
                          <a:solidFill>
                            <a:srgbClr val="00497B"/>
                          </a:solidFill>
                        </a:rPr>
                        <a:t>No employer contributions; worker pays both employer and employee contributions</a:t>
                      </a:r>
                    </a:p>
                  </a:txBody>
                  <a:tcPr anchor="ctr">
                    <a:solidFill>
                      <a:schemeClr val="accent4"/>
                    </a:solidFill>
                  </a:tcPr>
                </a:tc>
                <a:extLst>
                  <a:ext uri="{0D108BD9-81ED-4DB2-BD59-A6C34878D82A}">
                    <a16:rowId xmlns:a16="http://schemas.microsoft.com/office/drawing/2014/main" val="971014089"/>
                  </a:ext>
                </a:extLst>
              </a:tr>
              <a:tr h="650898">
                <a:tc>
                  <a:txBody>
                    <a:bodyPr/>
                    <a:lstStyle/>
                    <a:p>
                      <a:pPr algn="ctr"/>
                      <a:r>
                        <a:rPr lang="en-US" sz="1600" b="1" dirty="0">
                          <a:solidFill>
                            <a:srgbClr val="00497B"/>
                          </a:solidFill>
                        </a:rPr>
                        <a:t>UNEMPLOYMENT INSURANCE</a:t>
                      </a:r>
                    </a:p>
                  </a:txBody>
                  <a:tcPr anchor="ctr">
                    <a:solidFill>
                      <a:schemeClr val="bg1">
                        <a:lumMod val="85000"/>
                      </a:schemeClr>
                    </a:solidFill>
                  </a:tcPr>
                </a:tc>
                <a:tc>
                  <a:txBody>
                    <a:bodyPr/>
                    <a:lstStyle/>
                    <a:p>
                      <a:pPr algn="ctr"/>
                      <a:r>
                        <a:rPr lang="en-US" sz="1600" dirty="0">
                          <a:solidFill>
                            <a:srgbClr val="00497B"/>
                          </a:solidFill>
                        </a:rPr>
                        <a:t>Yes; required by state law in most states</a:t>
                      </a:r>
                    </a:p>
                  </a:txBody>
                  <a:tcPr anchor="ctr">
                    <a:solidFill>
                      <a:schemeClr val="accent3"/>
                    </a:solidFill>
                  </a:tcPr>
                </a:tc>
                <a:tc>
                  <a:txBody>
                    <a:bodyPr/>
                    <a:lstStyle/>
                    <a:p>
                      <a:pPr algn="ctr"/>
                      <a:r>
                        <a:rPr lang="en-US" sz="1600" dirty="0">
                          <a:solidFill>
                            <a:srgbClr val="00497B"/>
                          </a:solidFill>
                        </a:rPr>
                        <a:t>Depends on state UI regulations</a:t>
                      </a:r>
                    </a:p>
                  </a:txBody>
                  <a:tcPr anchor="ctr">
                    <a:solidFill>
                      <a:schemeClr val="accent4"/>
                    </a:solidFill>
                  </a:tcPr>
                </a:tc>
                <a:tc>
                  <a:txBody>
                    <a:bodyPr/>
                    <a:lstStyle/>
                    <a:p>
                      <a:pPr algn="ctr"/>
                      <a:r>
                        <a:rPr lang="en-US" sz="1600" dirty="0">
                          <a:solidFill>
                            <a:schemeClr val="bg1"/>
                          </a:solidFill>
                        </a:rPr>
                        <a:t>No</a:t>
                      </a:r>
                    </a:p>
                  </a:txBody>
                  <a:tcPr anchor="ctr">
                    <a:solidFill>
                      <a:srgbClr val="C00000"/>
                    </a:solidFill>
                  </a:tcPr>
                </a:tc>
                <a:extLst>
                  <a:ext uri="{0D108BD9-81ED-4DB2-BD59-A6C34878D82A}">
                    <a16:rowId xmlns:a16="http://schemas.microsoft.com/office/drawing/2014/main" val="57421203"/>
                  </a:ext>
                </a:extLst>
              </a:tr>
              <a:tr h="650898">
                <a:tc>
                  <a:txBody>
                    <a:bodyPr/>
                    <a:lstStyle/>
                    <a:p>
                      <a:pPr algn="ctr"/>
                      <a:r>
                        <a:rPr lang="en-US" sz="1600" b="1" dirty="0">
                          <a:solidFill>
                            <a:srgbClr val="00497B"/>
                          </a:solidFill>
                        </a:rPr>
                        <a:t>SPONSORED RETIREMENT</a:t>
                      </a:r>
                    </a:p>
                  </a:txBody>
                  <a:tcPr anchor="ctr">
                    <a:solidFill>
                      <a:schemeClr val="bg1">
                        <a:lumMod val="85000"/>
                      </a:schemeClr>
                    </a:solidFill>
                  </a:tcPr>
                </a:tc>
                <a:tc>
                  <a:txBody>
                    <a:bodyPr/>
                    <a:lstStyle/>
                    <a:p>
                      <a:pPr algn="ctr"/>
                      <a:r>
                        <a:rPr lang="en-US" sz="1600" dirty="0">
                          <a:solidFill>
                            <a:srgbClr val="00497B"/>
                          </a:solidFill>
                        </a:rPr>
                        <a:t>Often; employer contributions not required</a:t>
                      </a:r>
                    </a:p>
                  </a:txBody>
                  <a:tcPr anchor="ctr">
                    <a:solidFill>
                      <a:schemeClr val="accent3"/>
                    </a:solidFill>
                  </a:tcPr>
                </a:tc>
                <a:tc>
                  <a:txBody>
                    <a:bodyPr/>
                    <a:lstStyle/>
                    <a:p>
                      <a:pPr algn="ctr"/>
                      <a:r>
                        <a:rPr lang="en-US" sz="1600" dirty="0">
                          <a:solidFill>
                            <a:srgbClr val="00497B"/>
                          </a:solidFill>
                        </a:rPr>
                        <a:t>Sometimes; though employer contributions are rare</a:t>
                      </a:r>
                    </a:p>
                  </a:txBody>
                  <a:tcPr anchor="ctr">
                    <a:solidFill>
                      <a:schemeClr val="accent4"/>
                    </a:solidFill>
                  </a:tcPr>
                </a:tc>
                <a:tc>
                  <a:txBody>
                    <a:bodyPr/>
                    <a:lstStyle/>
                    <a:p>
                      <a:pPr algn="ctr"/>
                      <a:r>
                        <a:rPr lang="en-US" sz="1600" dirty="0">
                          <a:solidFill>
                            <a:schemeClr val="bg1"/>
                          </a:solidFill>
                        </a:rPr>
                        <a:t>Rare; self-funded plans available</a:t>
                      </a:r>
                    </a:p>
                  </a:txBody>
                  <a:tcPr anchor="ctr">
                    <a:solidFill>
                      <a:srgbClr val="C00000"/>
                    </a:solidFill>
                  </a:tcPr>
                </a:tc>
                <a:extLst>
                  <a:ext uri="{0D108BD9-81ED-4DB2-BD59-A6C34878D82A}">
                    <a16:rowId xmlns:a16="http://schemas.microsoft.com/office/drawing/2014/main" val="2436197077"/>
                  </a:ext>
                </a:extLst>
              </a:tr>
              <a:tr h="650898">
                <a:tc>
                  <a:txBody>
                    <a:bodyPr/>
                    <a:lstStyle/>
                    <a:p>
                      <a:pPr algn="ctr"/>
                      <a:r>
                        <a:rPr lang="en-US" sz="1600" b="1" dirty="0">
                          <a:solidFill>
                            <a:srgbClr val="00497B"/>
                          </a:solidFill>
                        </a:rPr>
                        <a:t>WORKERS’ COMPENSATION</a:t>
                      </a:r>
                    </a:p>
                  </a:txBody>
                  <a:tcPr anchor="ctr">
                    <a:solidFill>
                      <a:schemeClr val="bg1">
                        <a:lumMod val="85000"/>
                      </a:schemeClr>
                    </a:solidFill>
                  </a:tcPr>
                </a:tc>
                <a:tc>
                  <a:txBody>
                    <a:bodyPr/>
                    <a:lstStyle/>
                    <a:p>
                      <a:pPr algn="ctr"/>
                      <a:r>
                        <a:rPr lang="en-US" sz="1600" dirty="0">
                          <a:solidFill>
                            <a:srgbClr val="00497B"/>
                          </a:solidFill>
                        </a:rPr>
                        <a:t>Yes; required by state laws*</a:t>
                      </a:r>
                    </a:p>
                  </a:txBody>
                  <a:tcPr anchor="ctr">
                    <a:solidFill>
                      <a:schemeClr val="accent3"/>
                    </a:solidFill>
                  </a:tcPr>
                </a:tc>
                <a:tc>
                  <a:txBody>
                    <a:bodyPr/>
                    <a:lstStyle/>
                    <a:p>
                      <a:pPr algn="ctr"/>
                      <a:r>
                        <a:rPr lang="en-US" sz="1600" dirty="0">
                          <a:solidFill>
                            <a:srgbClr val="00497B"/>
                          </a:solidFill>
                        </a:rPr>
                        <a:t>Yes; required by state laws* </a:t>
                      </a:r>
                    </a:p>
                  </a:txBody>
                  <a:tcPr anchor="ctr">
                    <a:solidFill>
                      <a:schemeClr val="bg1">
                        <a:lumMod val="85000"/>
                      </a:schemeClr>
                    </a:solidFill>
                  </a:tcPr>
                </a:tc>
                <a:tc>
                  <a:txBody>
                    <a:bodyPr/>
                    <a:lstStyle/>
                    <a:p>
                      <a:pPr algn="ctr"/>
                      <a:r>
                        <a:rPr lang="en-US" sz="1600" dirty="0">
                          <a:solidFill>
                            <a:schemeClr val="bg1"/>
                          </a:solidFill>
                        </a:rPr>
                        <a:t>Rare</a:t>
                      </a:r>
                    </a:p>
                  </a:txBody>
                  <a:tcPr anchor="ctr">
                    <a:solidFill>
                      <a:srgbClr val="C00000"/>
                    </a:solidFill>
                  </a:tcPr>
                </a:tc>
                <a:extLst>
                  <a:ext uri="{0D108BD9-81ED-4DB2-BD59-A6C34878D82A}">
                    <a16:rowId xmlns:a16="http://schemas.microsoft.com/office/drawing/2014/main" val="3262889673"/>
                  </a:ext>
                </a:extLst>
              </a:tr>
              <a:tr h="650898">
                <a:tc>
                  <a:txBody>
                    <a:bodyPr/>
                    <a:lstStyle/>
                    <a:p>
                      <a:pPr algn="ctr"/>
                      <a:r>
                        <a:rPr lang="en-US" sz="1600" b="1" dirty="0">
                          <a:solidFill>
                            <a:srgbClr val="00497B"/>
                          </a:solidFill>
                        </a:rPr>
                        <a:t>TEMPORARY DISABILITY</a:t>
                      </a:r>
                    </a:p>
                  </a:txBody>
                  <a:tcPr anchor="ctr">
                    <a:solidFill>
                      <a:schemeClr val="bg1">
                        <a:lumMod val="85000"/>
                      </a:schemeClr>
                    </a:solidFill>
                  </a:tcPr>
                </a:tc>
                <a:tc>
                  <a:txBody>
                    <a:bodyPr/>
                    <a:lstStyle/>
                    <a:p>
                      <a:pPr algn="ctr"/>
                      <a:r>
                        <a:rPr lang="en-US" sz="1600" dirty="0">
                          <a:solidFill>
                            <a:srgbClr val="00497B"/>
                          </a:solidFill>
                        </a:rPr>
                        <a:t>Often; required by law in some states</a:t>
                      </a:r>
                    </a:p>
                  </a:txBody>
                  <a:tcPr anchor="ctr">
                    <a:solidFill>
                      <a:schemeClr val="accent3"/>
                    </a:solidFill>
                  </a:tcPr>
                </a:tc>
                <a:tc>
                  <a:txBody>
                    <a:bodyPr/>
                    <a:lstStyle/>
                    <a:p>
                      <a:pPr algn="ctr"/>
                      <a:r>
                        <a:rPr lang="en-US" sz="1600" dirty="0">
                          <a:solidFill>
                            <a:srgbClr val="00497B"/>
                          </a:solidFill>
                        </a:rPr>
                        <a:t>Unknown**</a:t>
                      </a:r>
                    </a:p>
                  </a:txBody>
                  <a:tcPr anchor="ctr">
                    <a:solidFill>
                      <a:schemeClr val="bg1">
                        <a:lumMod val="85000"/>
                      </a:schemeClr>
                    </a:solidFill>
                  </a:tcPr>
                </a:tc>
                <a:tc>
                  <a:txBody>
                    <a:bodyPr/>
                    <a:lstStyle/>
                    <a:p>
                      <a:pPr algn="ctr"/>
                      <a:r>
                        <a:rPr lang="en-US" sz="1600" dirty="0">
                          <a:solidFill>
                            <a:schemeClr val="bg1"/>
                          </a:solidFill>
                        </a:rPr>
                        <a:t>Rare; self-funded plans available</a:t>
                      </a:r>
                    </a:p>
                  </a:txBody>
                  <a:tcPr anchor="ctr">
                    <a:solidFill>
                      <a:srgbClr val="C00000"/>
                    </a:solidFill>
                  </a:tcPr>
                </a:tc>
                <a:extLst>
                  <a:ext uri="{0D108BD9-81ED-4DB2-BD59-A6C34878D82A}">
                    <a16:rowId xmlns:a16="http://schemas.microsoft.com/office/drawing/2014/main" val="1375306722"/>
                  </a:ext>
                </a:extLst>
              </a:tr>
            </a:tbl>
          </a:graphicData>
        </a:graphic>
      </p:graphicFrame>
      <p:pic>
        <p:nvPicPr>
          <p:cNvPr id="5" name="Picture 4">
            <a:extLst>
              <a:ext uri="{FF2B5EF4-FFF2-40B4-BE49-F238E27FC236}">
                <a16:creationId xmlns:a16="http://schemas.microsoft.com/office/drawing/2014/main" id="{1FDE9DF8-85B4-4A69-8F0F-447AAC2B9AC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5019804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EMPLOYER-PROVIDED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12</a:t>
            </a:fld>
            <a:endParaRPr lang="en-US" dirty="0"/>
          </a:p>
        </p:txBody>
      </p:sp>
      <p:graphicFrame>
        <p:nvGraphicFramePr>
          <p:cNvPr id="3" name="Table 2">
            <a:extLst>
              <a:ext uri="{FF2B5EF4-FFF2-40B4-BE49-F238E27FC236}">
                <a16:creationId xmlns:a16="http://schemas.microsoft.com/office/drawing/2014/main" id="{E301C3AE-B5E1-4F30-83E6-79CF90BE378D}"/>
              </a:ext>
            </a:extLst>
          </p:cNvPr>
          <p:cNvGraphicFramePr>
            <a:graphicFrameLocks noGrp="1"/>
          </p:cNvGraphicFramePr>
          <p:nvPr/>
        </p:nvGraphicFramePr>
        <p:xfrm>
          <a:off x="219800" y="1088136"/>
          <a:ext cx="11527887" cy="5661636"/>
        </p:xfrm>
        <a:graphic>
          <a:graphicData uri="http://schemas.openxmlformats.org/drawingml/2006/table">
            <a:tbl>
              <a:tblPr firstRow="1" bandRow="1">
                <a:tableStyleId>{5C22544A-7EE6-4342-B048-85BDC9FD1C3A}</a:tableStyleId>
              </a:tblPr>
              <a:tblGrid>
                <a:gridCol w="2935776">
                  <a:extLst>
                    <a:ext uri="{9D8B030D-6E8A-4147-A177-3AD203B41FA5}">
                      <a16:colId xmlns:a16="http://schemas.microsoft.com/office/drawing/2014/main" val="3998566043"/>
                    </a:ext>
                  </a:extLst>
                </a:gridCol>
                <a:gridCol w="2864037">
                  <a:extLst>
                    <a:ext uri="{9D8B030D-6E8A-4147-A177-3AD203B41FA5}">
                      <a16:colId xmlns:a16="http://schemas.microsoft.com/office/drawing/2014/main" val="2743582181"/>
                    </a:ext>
                  </a:extLst>
                </a:gridCol>
                <a:gridCol w="2864037">
                  <a:extLst>
                    <a:ext uri="{9D8B030D-6E8A-4147-A177-3AD203B41FA5}">
                      <a16:colId xmlns:a16="http://schemas.microsoft.com/office/drawing/2014/main" val="1051132589"/>
                    </a:ext>
                  </a:extLst>
                </a:gridCol>
                <a:gridCol w="2864037">
                  <a:extLst>
                    <a:ext uri="{9D8B030D-6E8A-4147-A177-3AD203B41FA5}">
                      <a16:colId xmlns:a16="http://schemas.microsoft.com/office/drawing/2014/main" val="2494389570"/>
                    </a:ext>
                  </a:extLst>
                </a:gridCol>
              </a:tblGrid>
              <a:tr h="728063">
                <a:tc rowSpan="2">
                  <a:txBody>
                    <a:bodyPr/>
                    <a:lstStyle/>
                    <a:p>
                      <a:pPr algn="ctr"/>
                      <a:r>
                        <a:rPr lang="en-US" dirty="0">
                          <a:solidFill>
                            <a:schemeClr val="bg1"/>
                          </a:solidFill>
                        </a:rPr>
                        <a:t>BENEFITS</a:t>
                      </a:r>
                    </a:p>
                  </a:txBody>
                  <a:tcPr anchor="ctr">
                    <a:solidFill>
                      <a:schemeClr val="bg2"/>
                    </a:solidFill>
                  </a:tcPr>
                </a:tc>
                <a:tc>
                  <a:txBody>
                    <a:bodyPr/>
                    <a:lstStyle/>
                    <a:p>
                      <a:pPr algn="ctr"/>
                      <a:r>
                        <a:rPr lang="en-US" dirty="0"/>
                        <a:t>TRADITIONAL WORKERS</a:t>
                      </a:r>
                    </a:p>
                  </a:txBody>
                  <a:tcPr anchor="ctr">
                    <a:solidFill>
                      <a:srgbClr val="00497B"/>
                    </a:solidFill>
                  </a:tcPr>
                </a:tc>
                <a:tc gridSpan="2">
                  <a:txBody>
                    <a:bodyPr/>
                    <a:lstStyle/>
                    <a:p>
                      <a:pPr algn="ctr"/>
                      <a:r>
                        <a:rPr lang="en-US" dirty="0"/>
                        <a:t>NON-TRADITIONAL WORKERS</a:t>
                      </a:r>
                    </a:p>
                  </a:txBody>
                  <a:tcPr anchor="ctr">
                    <a:solidFill>
                      <a:srgbClr val="00497B"/>
                    </a:solidFill>
                  </a:tcPr>
                </a:tc>
                <a:tc hMerge="1">
                  <a:txBody>
                    <a:bodyPr/>
                    <a:lstStyle/>
                    <a:p>
                      <a:endParaRPr lang="en-US" dirty="0"/>
                    </a:p>
                  </a:txBody>
                  <a:tcPr>
                    <a:solidFill>
                      <a:schemeClr val="bg1">
                        <a:lumMod val="85000"/>
                      </a:schemeClr>
                    </a:solidFill>
                  </a:tcPr>
                </a:tc>
                <a:extLst>
                  <a:ext uri="{0D108BD9-81ED-4DB2-BD59-A6C34878D82A}">
                    <a16:rowId xmlns:a16="http://schemas.microsoft.com/office/drawing/2014/main" val="2264016972"/>
                  </a:ext>
                </a:extLst>
              </a:tr>
              <a:tr h="612283">
                <a:tc vMerge="1">
                  <a:txBody>
                    <a:bodyPr/>
                    <a:lstStyle/>
                    <a:p>
                      <a:endParaRPr lang="en-US" dirty="0"/>
                    </a:p>
                  </a:txBody>
                  <a:tcPr>
                    <a:solidFill>
                      <a:schemeClr val="bg1">
                        <a:lumMod val="85000"/>
                      </a:schemeClr>
                    </a:solidFill>
                  </a:tcPr>
                </a:tc>
                <a:tc>
                  <a:txBody>
                    <a:bodyPr/>
                    <a:lstStyle/>
                    <a:p>
                      <a:pPr algn="ctr"/>
                      <a:r>
                        <a:rPr lang="en-US" sz="1600" b="1" dirty="0">
                          <a:solidFill>
                            <a:srgbClr val="00497B"/>
                          </a:solidFill>
                        </a:rPr>
                        <a:t>PERMANENT, FULL-TIME EMPLOYEES</a:t>
                      </a:r>
                    </a:p>
                  </a:txBody>
                  <a:tcPr anchor="ctr">
                    <a:solidFill>
                      <a:schemeClr val="bg1">
                        <a:lumMod val="85000"/>
                      </a:schemeClr>
                    </a:solidFill>
                  </a:tcPr>
                </a:tc>
                <a:tc>
                  <a:txBody>
                    <a:bodyPr/>
                    <a:lstStyle/>
                    <a:p>
                      <a:pPr algn="ctr"/>
                      <a:r>
                        <a:rPr lang="en-US" sz="1600" b="1" dirty="0">
                          <a:solidFill>
                            <a:srgbClr val="00497B"/>
                          </a:solidFill>
                        </a:rPr>
                        <a:t>OTHER EMPLOYEES</a:t>
                      </a:r>
                    </a:p>
                  </a:txBody>
                  <a:tcPr anchor="ctr">
                    <a:solidFill>
                      <a:schemeClr val="bg1">
                        <a:lumMod val="85000"/>
                      </a:schemeClr>
                    </a:solidFill>
                  </a:tcPr>
                </a:tc>
                <a:tc>
                  <a:txBody>
                    <a:bodyPr/>
                    <a:lstStyle/>
                    <a:p>
                      <a:pPr algn="ctr"/>
                      <a:r>
                        <a:rPr lang="en-US" sz="1600" b="1" dirty="0">
                          <a:solidFill>
                            <a:srgbClr val="00497B"/>
                          </a:solidFill>
                        </a:rPr>
                        <a:t>INDEPENDENT CONTRACTORS</a:t>
                      </a:r>
                    </a:p>
                  </a:txBody>
                  <a:tcPr anchor="ctr">
                    <a:solidFill>
                      <a:schemeClr val="bg1">
                        <a:lumMod val="85000"/>
                      </a:schemeClr>
                    </a:solidFill>
                  </a:tcPr>
                </a:tc>
                <a:extLst>
                  <a:ext uri="{0D108BD9-81ED-4DB2-BD59-A6C34878D82A}">
                    <a16:rowId xmlns:a16="http://schemas.microsoft.com/office/drawing/2014/main" val="3279185710"/>
                  </a:ext>
                </a:extLst>
              </a:tr>
              <a:tr h="650898">
                <a:tc>
                  <a:txBody>
                    <a:bodyPr/>
                    <a:lstStyle/>
                    <a:p>
                      <a:pPr algn="ctr"/>
                      <a:r>
                        <a:rPr lang="en-US" sz="1600" b="1" dirty="0">
                          <a:solidFill>
                            <a:srgbClr val="00497B"/>
                          </a:solidFill>
                        </a:rPr>
                        <a:t>LIFE INSURANCE</a:t>
                      </a:r>
                    </a:p>
                  </a:txBody>
                  <a:tcPr anchor="ctr">
                    <a:solidFill>
                      <a:schemeClr val="bg1">
                        <a:lumMod val="85000"/>
                      </a:schemeClr>
                    </a:solidFill>
                  </a:tcPr>
                </a:tc>
                <a:tc>
                  <a:txBody>
                    <a:bodyPr/>
                    <a:lstStyle/>
                    <a:p>
                      <a:pPr algn="ctr"/>
                      <a:r>
                        <a:rPr lang="en-US" sz="1600" dirty="0">
                          <a:solidFill>
                            <a:srgbClr val="00497B"/>
                          </a:solidFill>
                        </a:rPr>
                        <a:t>Often</a:t>
                      </a:r>
                    </a:p>
                  </a:txBody>
                  <a:tcPr anchor="c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0497B"/>
                          </a:solidFill>
                        </a:rPr>
                        <a:t>Unknown**</a:t>
                      </a:r>
                    </a:p>
                  </a:txBody>
                  <a:tcPr anchor="ctr">
                    <a:solidFill>
                      <a:schemeClr val="bg1">
                        <a:lumMod val="85000"/>
                      </a:schemeClr>
                    </a:solidFill>
                  </a:tcPr>
                </a:tc>
                <a:tc>
                  <a:txBody>
                    <a:bodyPr/>
                    <a:lstStyle/>
                    <a:p>
                      <a:pPr algn="ctr"/>
                      <a:r>
                        <a:rPr lang="en-US" sz="1600" dirty="0">
                          <a:solidFill>
                            <a:schemeClr val="bg1"/>
                          </a:solidFill>
                        </a:rPr>
                        <a:t>Rare; self-funded plans available</a:t>
                      </a:r>
                    </a:p>
                  </a:txBody>
                  <a:tcPr anchor="ctr">
                    <a:solidFill>
                      <a:srgbClr val="C00000"/>
                    </a:solidFill>
                  </a:tcPr>
                </a:tc>
                <a:extLst>
                  <a:ext uri="{0D108BD9-81ED-4DB2-BD59-A6C34878D82A}">
                    <a16:rowId xmlns:a16="http://schemas.microsoft.com/office/drawing/2014/main" val="2575210316"/>
                  </a:ext>
                </a:extLst>
              </a:tr>
              <a:tr h="650898">
                <a:tc>
                  <a:txBody>
                    <a:bodyPr/>
                    <a:lstStyle/>
                    <a:p>
                      <a:pPr algn="ctr"/>
                      <a:r>
                        <a:rPr lang="en-US" sz="1600" b="1" dirty="0">
                          <a:solidFill>
                            <a:srgbClr val="00497B"/>
                          </a:solidFill>
                        </a:rPr>
                        <a:t>PAID SICK LEAVE</a:t>
                      </a:r>
                    </a:p>
                  </a:txBody>
                  <a:tcPr anchor="ctr">
                    <a:solidFill>
                      <a:schemeClr val="bg1">
                        <a:lumMod val="85000"/>
                      </a:schemeClr>
                    </a:solidFill>
                  </a:tcPr>
                </a:tc>
                <a:tc>
                  <a:txBody>
                    <a:bodyPr/>
                    <a:lstStyle/>
                    <a:p>
                      <a:pPr algn="ctr"/>
                      <a:r>
                        <a:rPr lang="en-US" sz="1600" dirty="0">
                          <a:solidFill>
                            <a:srgbClr val="00497B"/>
                          </a:solidFill>
                        </a:rPr>
                        <a:t>Often; required in some states and cities</a:t>
                      </a:r>
                    </a:p>
                  </a:txBody>
                  <a:tcPr anchor="ctr">
                    <a:solidFill>
                      <a:schemeClr val="accent3"/>
                    </a:solidFill>
                  </a:tcPr>
                </a:tc>
                <a:tc>
                  <a:txBody>
                    <a:bodyPr/>
                    <a:lstStyle/>
                    <a:p>
                      <a:pPr algn="ctr"/>
                      <a:r>
                        <a:rPr lang="en-US" sz="1600" dirty="0">
                          <a:solidFill>
                            <a:srgbClr val="00497B"/>
                          </a:solidFill>
                        </a:rPr>
                        <a:t>Unknown**</a:t>
                      </a:r>
                    </a:p>
                  </a:txBody>
                  <a:tcPr anchor="ctr">
                    <a:solidFill>
                      <a:schemeClr val="bg1">
                        <a:lumMod val="85000"/>
                      </a:schemeClr>
                    </a:solidFill>
                  </a:tcPr>
                </a:tc>
                <a:tc>
                  <a:txBody>
                    <a:bodyPr/>
                    <a:lstStyle/>
                    <a:p>
                      <a:pPr algn="ctr"/>
                      <a:r>
                        <a:rPr lang="en-US" sz="1600" dirty="0">
                          <a:solidFill>
                            <a:schemeClr val="bg1"/>
                          </a:solidFill>
                        </a:rPr>
                        <a:t>Rare</a:t>
                      </a:r>
                    </a:p>
                  </a:txBody>
                  <a:tcPr anchor="ctr">
                    <a:solidFill>
                      <a:srgbClr val="C00000"/>
                    </a:solidFill>
                  </a:tcPr>
                </a:tc>
                <a:extLst>
                  <a:ext uri="{0D108BD9-81ED-4DB2-BD59-A6C34878D82A}">
                    <a16:rowId xmlns:a16="http://schemas.microsoft.com/office/drawing/2014/main" val="971014089"/>
                  </a:ext>
                </a:extLst>
              </a:tr>
              <a:tr h="650898">
                <a:tc>
                  <a:txBody>
                    <a:bodyPr/>
                    <a:lstStyle/>
                    <a:p>
                      <a:pPr algn="ctr"/>
                      <a:r>
                        <a:rPr lang="en-US" sz="1600" b="1" dirty="0">
                          <a:solidFill>
                            <a:srgbClr val="00497B"/>
                          </a:solidFill>
                        </a:rPr>
                        <a:t>PAID FAMILY &amp; MEDICAL LEAVE</a:t>
                      </a:r>
                    </a:p>
                  </a:txBody>
                  <a:tcPr anchor="ctr">
                    <a:solidFill>
                      <a:schemeClr val="bg1">
                        <a:lumMod val="85000"/>
                      </a:schemeClr>
                    </a:solidFill>
                  </a:tcPr>
                </a:tc>
                <a:tc>
                  <a:txBody>
                    <a:bodyPr/>
                    <a:lstStyle/>
                    <a:p>
                      <a:pPr algn="ctr"/>
                      <a:r>
                        <a:rPr lang="en-US" sz="1600" dirty="0">
                          <a:solidFill>
                            <a:srgbClr val="00497B"/>
                          </a:solidFill>
                        </a:rPr>
                        <a:t>Unpaid leave required for employers with 50+ full-time employees; paid leave required in some states</a:t>
                      </a:r>
                    </a:p>
                  </a:txBody>
                  <a:tcPr anchor="ctr">
                    <a:solidFill>
                      <a:schemeClr val="accent4"/>
                    </a:solidFill>
                  </a:tcPr>
                </a:tc>
                <a:tc>
                  <a:txBody>
                    <a:bodyPr/>
                    <a:lstStyle/>
                    <a:p>
                      <a:pPr algn="ctr"/>
                      <a:r>
                        <a:rPr lang="en-US" sz="1600" dirty="0">
                          <a:solidFill>
                            <a:srgbClr val="00497B"/>
                          </a:solidFill>
                        </a:rPr>
                        <a:t>Both federal unpaid leave and state paid leave required for many but may be limited due to eligibility requirements</a:t>
                      </a:r>
                    </a:p>
                  </a:txBody>
                  <a:tcPr anchor="ctr">
                    <a:solidFill>
                      <a:schemeClr val="accent4"/>
                    </a:solidFill>
                  </a:tcPr>
                </a:tc>
                <a:tc>
                  <a:txBody>
                    <a:bodyPr/>
                    <a:lstStyle/>
                    <a:p>
                      <a:pPr algn="ctr"/>
                      <a:r>
                        <a:rPr lang="en-US" sz="1600" dirty="0">
                          <a:solidFill>
                            <a:schemeClr val="bg1"/>
                          </a:solidFill>
                        </a:rPr>
                        <a:t>Rare; though able to opt in to some state programs</a:t>
                      </a:r>
                    </a:p>
                  </a:txBody>
                  <a:tcPr anchor="ctr">
                    <a:solidFill>
                      <a:srgbClr val="C00000"/>
                    </a:solidFill>
                  </a:tcPr>
                </a:tc>
                <a:extLst>
                  <a:ext uri="{0D108BD9-81ED-4DB2-BD59-A6C34878D82A}">
                    <a16:rowId xmlns:a16="http://schemas.microsoft.com/office/drawing/2014/main" val="57421203"/>
                  </a:ext>
                </a:extLst>
              </a:tr>
              <a:tr h="650898">
                <a:tc>
                  <a:txBody>
                    <a:bodyPr/>
                    <a:lstStyle/>
                    <a:p>
                      <a:pPr algn="ctr"/>
                      <a:r>
                        <a:rPr lang="en-US" sz="1600" b="1" dirty="0">
                          <a:solidFill>
                            <a:srgbClr val="00497B"/>
                          </a:solidFill>
                        </a:rPr>
                        <a:t>PAID VACATION</a:t>
                      </a:r>
                    </a:p>
                  </a:txBody>
                  <a:tcPr anchor="ctr">
                    <a:solidFill>
                      <a:schemeClr val="bg1">
                        <a:lumMod val="85000"/>
                      </a:schemeClr>
                    </a:solidFill>
                  </a:tcPr>
                </a:tc>
                <a:tc>
                  <a:txBody>
                    <a:bodyPr/>
                    <a:lstStyle/>
                    <a:p>
                      <a:pPr algn="ctr"/>
                      <a:r>
                        <a:rPr lang="en-US" sz="1600" dirty="0">
                          <a:solidFill>
                            <a:srgbClr val="00497B"/>
                          </a:solidFill>
                        </a:rPr>
                        <a:t>Sometimes</a:t>
                      </a:r>
                    </a:p>
                  </a:txBody>
                  <a:tcPr anchor="ctr">
                    <a:solidFill>
                      <a:schemeClr val="accent4"/>
                    </a:solidFill>
                  </a:tcPr>
                </a:tc>
                <a:tc>
                  <a:txBody>
                    <a:bodyPr/>
                    <a:lstStyle/>
                    <a:p>
                      <a:pPr algn="ctr"/>
                      <a:r>
                        <a:rPr lang="en-US" sz="1600" dirty="0">
                          <a:solidFill>
                            <a:schemeClr val="bg1"/>
                          </a:solidFill>
                        </a:rPr>
                        <a:t>Rare</a:t>
                      </a:r>
                    </a:p>
                  </a:txBody>
                  <a:tcPr anchor="ctr">
                    <a:solidFill>
                      <a:srgbClr val="C00000"/>
                    </a:solidFill>
                  </a:tcPr>
                </a:tc>
                <a:tc>
                  <a:txBody>
                    <a:bodyPr/>
                    <a:lstStyle/>
                    <a:p>
                      <a:pPr algn="ctr"/>
                      <a:r>
                        <a:rPr lang="en-US" sz="1600" dirty="0">
                          <a:solidFill>
                            <a:schemeClr val="bg1"/>
                          </a:solidFill>
                        </a:rPr>
                        <a:t>Rare</a:t>
                      </a:r>
                    </a:p>
                  </a:txBody>
                  <a:tcPr anchor="ctr">
                    <a:solidFill>
                      <a:srgbClr val="C00000"/>
                    </a:solidFill>
                  </a:tcPr>
                </a:tc>
                <a:extLst>
                  <a:ext uri="{0D108BD9-81ED-4DB2-BD59-A6C34878D82A}">
                    <a16:rowId xmlns:a16="http://schemas.microsoft.com/office/drawing/2014/main" val="2436197077"/>
                  </a:ext>
                </a:extLst>
              </a:tr>
              <a:tr h="650898">
                <a:tc>
                  <a:txBody>
                    <a:bodyPr/>
                    <a:lstStyle/>
                    <a:p>
                      <a:pPr algn="ctr"/>
                      <a:r>
                        <a:rPr lang="en-US" sz="1600" b="1" dirty="0">
                          <a:solidFill>
                            <a:srgbClr val="00497B"/>
                          </a:solidFill>
                        </a:rPr>
                        <a:t>CHILD CARE ASSISTANCE</a:t>
                      </a:r>
                    </a:p>
                  </a:txBody>
                  <a:tcPr anchor="ctr">
                    <a:solidFill>
                      <a:schemeClr val="bg1">
                        <a:lumMod val="85000"/>
                      </a:schemeClr>
                    </a:solidFill>
                  </a:tcPr>
                </a:tc>
                <a:tc>
                  <a:txBody>
                    <a:bodyPr/>
                    <a:lstStyle/>
                    <a:p>
                      <a:pPr algn="ctr"/>
                      <a:r>
                        <a:rPr lang="en-US" sz="1600" dirty="0">
                          <a:solidFill>
                            <a:schemeClr val="bg1"/>
                          </a:solidFill>
                        </a:rPr>
                        <a:t>Rare</a:t>
                      </a:r>
                    </a:p>
                  </a:txBody>
                  <a:tcPr anchor="ctr">
                    <a:solidFill>
                      <a:srgbClr val="C00000"/>
                    </a:solidFill>
                  </a:tcPr>
                </a:tc>
                <a:tc>
                  <a:txBody>
                    <a:bodyPr/>
                    <a:lstStyle/>
                    <a:p>
                      <a:pPr algn="ctr"/>
                      <a:r>
                        <a:rPr lang="en-US" sz="1600" dirty="0">
                          <a:solidFill>
                            <a:schemeClr val="bg1"/>
                          </a:solidFill>
                        </a:rPr>
                        <a:t>Rare</a:t>
                      </a:r>
                    </a:p>
                  </a:txBody>
                  <a:tcPr anchor="ctr">
                    <a:solidFill>
                      <a:srgbClr val="C00000"/>
                    </a:solidFill>
                  </a:tcPr>
                </a:tc>
                <a:tc>
                  <a:txBody>
                    <a:bodyPr/>
                    <a:lstStyle/>
                    <a:p>
                      <a:pPr algn="ctr"/>
                      <a:r>
                        <a:rPr lang="en-US" sz="1600" dirty="0">
                          <a:solidFill>
                            <a:schemeClr val="bg1"/>
                          </a:solidFill>
                        </a:rPr>
                        <a:t>Rare</a:t>
                      </a:r>
                    </a:p>
                  </a:txBody>
                  <a:tcPr anchor="ctr">
                    <a:solidFill>
                      <a:srgbClr val="C00000"/>
                    </a:solidFill>
                  </a:tcPr>
                </a:tc>
                <a:extLst>
                  <a:ext uri="{0D108BD9-81ED-4DB2-BD59-A6C34878D82A}">
                    <a16:rowId xmlns:a16="http://schemas.microsoft.com/office/drawing/2014/main" val="3262889673"/>
                  </a:ext>
                </a:extLst>
              </a:tr>
              <a:tr h="650898">
                <a:tc>
                  <a:txBody>
                    <a:bodyPr/>
                    <a:lstStyle/>
                    <a:p>
                      <a:pPr algn="ctr"/>
                      <a:r>
                        <a:rPr lang="en-US" sz="1600" b="1" dirty="0">
                          <a:solidFill>
                            <a:srgbClr val="00497B"/>
                          </a:solidFill>
                        </a:rPr>
                        <a:t>EMERGENCY CASH SAVINGS</a:t>
                      </a:r>
                    </a:p>
                  </a:txBody>
                  <a:tcPr anchor="ctr">
                    <a:solidFill>
                      <a:schemeClr val="bg1">
                        <a:lumMod val="85000"/>
                      </a:schemeClr>
                    </a:solidFill>
                  </a:tcPr>
                </a:tc>
                <a:tc>
                  <a:txBody>
                    <a:bodyPr/>
                    <a:lstStyle/>
                    <a:p>
                      <a:pPr algn="ctr"/>
                      <a:r>
                        <a:rPr lang="en-US" sz="1600" dirty="0">
                          <a:solidFill>
                            <a:schemeClr val="bg1"/>
                          </a:solidFill>
                        </a:rPr>
                        <a:t>Rare</a:t>
                      </a:r>
                    </a:p>
                  </a:txBody>
                  <a:tcPr anchor="ctr">
                    <a:solidFill>
                      <a:srgbClr val="C00000"/>
                    </a:solidFill>
                  </a:tcPr>
                </a:tc>
                <a:tc>
                  <a:txBody>
                    <a:bodyPr/>
                    <a:lstStyle/>
                    <a:p>
                      <a:pPr algn="ctr"/>
                      <a:r>
                        <a:rPr lang="en-US" sz="1600" dirty="0">
                          <a:solidFill>
                            <a:schemeClr val="bg1"/>
                          </a:solidFill>
                        </a:rPr>
                        <a:t>Rare</a:t>
                      </a:r>
                    </a:p>
                  </a:txBody>
                  <a:tcPr anchor="ctr">
                    <a:solidFill>
                      <a:srgbClr val="C00000"/>
                    </a:solidFill>
                  </a:tcPr>
                </a:tc>
                <a:tc>
                  <a:txBody>
                    <a:bodyPr/>
                    <a:lstStyle/>
                    <a:p>
                      <a:pPr algn="ctr"/>
                      <a:r>
                        <a:rPr lang="en-US" sz="1600" dirty="0">
                          <a:solidFill>
                            <a:schemeClr val="bg1"/>
                          </a:solidFill>
                        </a:rPr>
                        <a:t>Rare</a:t>
                      </a:r>
                    </a:p>
                  </a:txBody>
                  <a:tcPr anchor="ctr">
                    <a:solidFill>
                      <a:srgbClr val="C00000"/>
                    </a:solidFill>
                  </a:tcPr>
                </a:tc>
                <a:extLst>
                  <a:ext uri="{0D108BD9-81ED-4DB2-BD59-A6C34878D82A}">
                    <a16:rowId xmlns:a16="http://schemas.microsoft.com/office/drawing/2014/main" val="1375306722"/>
                  </a:ext>
                </a:extLst>
              </a:tr>
            </a:tbl>
          </a:graphicData>
        </a:graphic>
      </p:graphicFrame>
      <p:pic>
        <p:nvPicPr>
          <p:cNvPr id="5" name="Picture 4">
            <a:extLst>
              <a:ext uri="{FF2B5EF4-FFF2-40B4-BE49-F238E27FC236}">
                <a16:creationId xmlns:a16="http://schemas.microsoft.com/office/drawing/2014/main" id="{A0AF22EB-D529-42C3-A0BD-8A869E54FDD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437913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D9361-D212-4CD0-9393-4E403F278B45}"/>
              </a:ext>
            </a:extLst>
          </p:cNvPr>
          <p:cNvSpPr/>
          <p:nvPr/>
        </p:nvSpPr>
        <p:spPr>
          <a:xfrm>
            <a:off x="6954424" y="1610698"/>
            <a:ext cx="3642055" cy="1301318"/>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 name="Rectangle 2">
            <a:extLst>
              <a:ext uri="{FF2B5EF4-FFF2-40B4-BE49-F238E27FC236}">
                <a16:creationId xmlns:a16="http://schemas.microsoft.com/office/drawing/2014/main" id="{CA480A17-B33A-4E1E-B9C3-7E3069563167}"/>
              </a:ext>
            </a:extLst>
          </p:cNvPr>
          <p:cNvSpPr/>
          <p:nvPr/>
        </p:nvSpPr>
        <p:spPr>
          <a:xfrm>
            <a:off x="0" y="0"/>
            <a:ext cx="12192000" cy="1240325"/>
          </a:xfrm>
          <a:prstGeom prst="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16" name="Text Placeholder 2">
            <a:extLst>
              <a:ext uri="{FF2B5EF4-FFF2-40B4-BE49-F238E27FC236}">
                <a16:creationId xmlns:a16="http://schemas.microsoft.com/office/drawing/2014/main" id="{EAFF8620-7E82-46AE-8CDF-77E2935897AE}"/>
              </a:ext>
            </a:extLst>
          </p:cNvPr>
          <p:cNvSpPr txBox="1">
            <a:spLocks/>
          </p:cNvSpPr>
          <p:nvPr/>
        </p:nvSpPr>
        <p:spPr>
          <a:xfrm>
            <a:off x="489273" y="5282444"/>
            <a:ext cx="2021917" cy="59940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lumMod val="85000"/>
                    <a:lumOff val="15000"/>
                  </a:schemeClr>
                </a:solidFill>
                <a:latin typeface="+mj-lt"/>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000" kern="1200">
                <a:solidFill>
                  <a:schemeClr val="tx2"/>
                </a:solidFill>
                <a:latin typeface="+mj-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500"/>
              </a:spcBef>
              <a:spcAft>
                <a:spcPts val="1200"/>
              </a:spcAft>
              <a:buFont typeface="Arial" panose="020B0604020202020204" pitchFamily="34" charset="0"/>
              <a:buNone/>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Non-traditional Workers</a:t>
            </a:r>
          </a:p>
        </p:txBody>
      </p:sp>
      <p:sp>
        <p:nvSpPr>
          <p:cNvPr id="17" name="Text Placeholder 2">
            <a:extLst>
              <a:ext uri="{FF2B5EF4-FFF2-40B4-BE49-F238E27FC236}">
                <a16:creationId xmlns:a16="http://schemas.microsoft.com/office/drawing/2014/main" id="{3173054D-19BA-4B73-986E-5B51664B5337}"/>
              </a:ext>
            </a:extLst>
          </p:cNvPr>
          <p:cNvSpPr txBox="1">
            <a:spLocks/>
          </p:cNvSpPr>
          <p:nvPr/>
        </p:nvSpPr>
        <p:spPr>
          <a:xfrm>
            <a:off x="3443871" y="5282444"/>
            <a:ext cx="2209376" cy="59940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lumMod val="85000"/>
                    <a:lumOff val="15000"/>
                  </a:schemeClr>
                </a:solidFill>
                <a:latin typeface="+mj-lt"/>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000" kern="1200">
                <a:solidFill>
                  <a:schemeClr val="tx2"/>
                </a:solidFill>
                <a:latin typeface="+mj-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500"/>
              </a:spcBef>
              <a:spcAft>
                <a:spcPts val="1200"/>
              </a:spcAft>
              <a:buFont typeface="Arial" panose="020B0604020202020204" pitchFamily="34" charset="0"/>
              <a:buNone/>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Traditional Workers</a:t>
            </a:r>
          </a:p>
        </p:txBody>
      </p:sp>
      <p:sp>
        <p:nvSpPr>
          <p:cNvPr id="21" name="Text Placeholder 2">
            <a:extLst>
              <a:ext uri="{FF2B5EF4-FFF2-40B4-BE49-F238E27FC236}">
                <a16:creationId xmlns:a16="http://schemas.microsoft.com/office/drawing/2014/main" id="{DC4E69A2-5BA0-41EB-8169-6139AE20134D}"/>
              </a:ext>
            </a:extLst>
          </p:cNvPr>
          <p:cNvSpPr txBox="1">
            <a:spLocks/>
          </p:cNvSpPr>
          <p:nvPr/>
        </p:nvSpPr>
        <p:spPr>
          <a:xfrm>
            <a:off x="6655186" y="5282444"/>
            <a:ext cx="2060884" cy="59940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lumMod val="85000"/>
                    <a:lumOff val="15000"/>
                  </a:schemeClr>
                </a:solidFill>
                <a:latin typeface="+mj-lt"/>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000" kern="1200">
                <a:solidFill>
                  <a:schemeClr val="tx2"/>
                </a:solidFill>
                <a:latin typeface="+mj-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500"/>
              </a:spcBef>
              <a:spcAft>
                <a:spcPts val="1200"/>
              </a:spcAft>
              <a:buFont typeface="Arial" panose="020B0604020202020204" pitchFamily="34" charset="0"/>
              <a:buNone/>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Non-traditional Workers</a:t>
            </a:r>
          </a:p>
        </p:txBody>
      </p:sp>
      <p:sp>
        <p:nvSpPr>
          <p:cNvPr id="22" name="Text Placeholder 2">
            <a:extLst>
              <a:ext uri="{FF2B5EF4-FFF2-40B4-BE49-F238E27FC236}">
                <a16:creationId xmlns:a16="http://schemas.microsoft.com/office/drawing/2014/main" id="{9CB2BFF9-9565-4798-BC96-920D0C2D4F16}"/>
              </a:ext>
            </a:extLst>
          </p:cNvPr>
          <p:cNvSpPr txBox="1">
            <a:spLocks/>
          </p:cNvSpPr>
          <p:nvPr/>
        </p:nvSpPr>
        <p:spPr>
          <a:xfrm>
            <a:off x="9192980" y="5282444"/>
            <a:ext cx="2209376" cy="59940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lumMod val="85000"/>
                    <a:lumOff val="15000"/>
                  </a:schemeClr>
                </a:solidFill>
                <a:latin typeface="+mj-lt"/>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000" kern="1200">
                <a:solidFill>
                  <a:schemeClr val="tx2"/>
                </a:solidFill>
                <a:latin typeface="+mj-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500"/>
              </a:spcBef>
              <a:spcAft>
                <a:spcPts val="1200"/>
              </a:spcAft>
              <a:buFont typeface="Arial" panose="020B0604020202020204" pitchFamily="34" charset="0"/>
              <a:buNone/>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Traditional Workers</a:t>
            </a:r>
          </a:p>
        </p:txBody>
      </p:sp>
      <p:sp>
        <p:nvSpPr>
          <p:cNvPr id="24" name="Text Placeholder 17">
            <a:extLst>
              <a:ext uri="{FF2B5EF4-FFF2-40B4-BE49-F238E27FC236}">
                <a16:creationId xmlns:a16="http://schemas.microsoft.com/office/drawing/2014/main" id="{E10F5036-FC95-4661-B645-88DDF67D4738}"/>
              </a:ext>
            </a:extLst>
          </p:cNvPr>
          <p:cNvSpPr txBox="1">
            <a:spLocks/>
          </p:cNvSpPr>
          <p:nvPr/>
        </p:nvSpPr>
        <p:spPr>
          <a:xfrm>
            <a:off x="645187" y="1777428"/>
            <a:ext cx="4928695" cy="1056009"/>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b="0" dirty="0">
                <a:solidFill>
                  <a:schemeClr val="tx1"/>
                </a:solidFill>
              </a:rPr>
              <a:t>EMPLOYER-SPONSORED HEALTH INSURANCE</a:t>
            </a:r>
          </a:p>
        </p:txBody>
      </p:sp>
      <p:sp>
        <p:nvSpPr>
          <p:cNvPr id="25" name="Text Placeholder 17">
            <a:extLst>
              <a:ext uri="{FF2B5EF4-FFF2-40B4-BE49-F238E27FC236}">
                <a16:creationId xmlns:a16="http://schemas.microsoft.com/office/drawing/2014/main" id="{DCD7095B-47DA-47B6-86F2-68AB798DEA05}"/>
              </a:ext>
            </a:extLst>
          </p:cNvPr>
          <p:cNvSpPr txBox="1">
            <a:spLocks/>
          </p:cNvSpPr>
          <p:nvPr/>
        </p:nvSpPr>
        <p:spPr>
          <a:xfrm>
            <a:off x="6437070" y="1775414"/>
            <a:ext cx="5092066" cy="1056009"/>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b="0" dirty="0">
                <a:solidFill>
                  <a:schemeClr val="tx1"/>
                </a:solidFill>
              </a:rPr>
              <a:t>EMPLOYER-SPONSORED RETIREMENT PLANS</a:t>
            </a:r>
          </a:p>
        </p:txBody>
      </p:sp>
      <p:sp>
        <p:nvSpPr>
          <p:cNvPr id="18" name="Title 1">
            <a:extLst>
              <a:ext uri="{FF2B5EF4-FFF2-40B4-BE49-F238E27FC236}">
                <a16:creationId xmlns:a16="http://schemas.microsoft.com/office/drawing/2014/main" id="{97CC5C3C-ED9E-4AD2-AF17-1DBAD0117899}"/>
              </a:ext>
            </a:extLst>
          </p:cNvPr>
          <p:cNvSpPr txBox="1">
            <a:spLocks/>
          </p:cNvSpPr>
          <p:nvPr/>
        </p:nvSpPr>
        <p:spPr>
          <a:xfrm>
            <a:off x="6696988" y="6453947"/>
            <a:ext cx="5949337" cy="4040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2017 Contingent Worker Supplement, May 2017 Current Population Survey, Bureau of Labor Statistics</a:t>
            </a:r>
          </a:p>
        </p:txBody>
      </p:sp>
      <p:sp>
        <p:nvSpPr>
          <p:cNvPr id="26" name="TextBox 25">
            <a:extLst>
              <a:ext uri="{FF2B5EF4-FFF2-40B4-BE49-F238E27FC236}">
                <a16:creationId xmlns:a16="http://schemas.microsoft.com/office/drawing/2014/main" id="{F8549155-AE4C-4CD8-9F8A-2BB271154A4B}"/>
              </a:ext>
            </a:extLst>
          </p:cNvPr>
          <p:cNvSpPr txBox="1"/>
          <p:nvPr/>
        </p:nvSpPr>
        <p:spPr>
          <a:xfrm>
            <a:off x="93467" y="333244"/>
            <a:ext cx="12098533" cy="720197"/>
          </a:xfrm>
          <a:prstGeom prst="rect">
            <a:avLst/>
          </a:prstGeom>
          <a:noFill/>
        </p:spPr>
        <p:txBody>
          <a:bodyPr wrap="square" rtlCol="0">
            <a:spAutoFit/>
          </a:bodyPr>
          <a:lstStyle/>
          <a:p>
            <a:pPr lvl="0">
              <a:lnSpc>
                <a:spcPct val="85000"/>
              </a:lnSpc>
              <a:defRPr/>
            </a:pPr>
            <a:r>
              <a:rPr lang="en-US" sz="4800" b="1" spc="-20" dirty="0">
                <a:solidFill>
                  <a:srgbClr val="FFFFFF"/>
                </a:solidFill>
              </a:rPr>
              <a:t>GIG WORKERS LACK BENEFITS</a:t>
            </a:r>
          </a:p>
        </p:txBody>
      </p:sp>
      <p:pic>
        <p:nvPicPr>
          <p:cNvPr id="8" name="Picture 7">
            <a:extLst>
              <a:ext uri="{FF2B5EF4-FFF2-40B4-BE49-F238E27FC236}">
                <a16:creationId xmlns:a16="http://schemas.microsoft.com/office/drawing/2014/main" id="{A0DE509E-7D8D-46C7-9847-58F2568FF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071" y="2704222"/>
            <a:ext cx="2542032" cy="2542032"/>
          </a:xfrm>
          <a:prstGeom prst="rect">
            <a:avLst/>
          </a:prstGeom>
        </p:spPr>
      </p:pic>
      <p:pic>
        <p:nvPicPr>
          <p:cNvPr id="10" name="Picture 9">
            <a:extLst>
              <a:ext uri="{FF2B5EF4-FFF2-40B4-BE49-F238E27FC236}">
                <a16:creationId xmlns:a16="http://schemas.microsoft.com/office/drawing/2014/main" id="{DFAF9B9F-D8A7-46F1-A828-42CFC16B5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2980" y="2704222"/>
            <a:ext cx="2542032" cy="2542032"/>
          </a:xfrm>
          <a:prstGeom prst="rect">
            <a:avLst/>
          </a:prstGeom>
        </p:spPr>
      </p:pic>
      <p:pic>
        <p:nvPicPr>
          <p:cNvPr id="12" name="Picture 11">
            <a:extLst>
              <a:ext uri="{FF2B5EF4-FFF2-40B4-BE49-F238E27FC236}">
                <a16:creationId xmlns:a16="http://schemas.microsoft.com/office/drawing/2014/main" id="{B1461CB2-0F7B-4E8E-A73D-F578D45DA5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00" y="2704222"/>
            <a:ext cx="2560862" cy="2542032"/>
          </a:xfrm>
          <a:prstGeom prst="rect">
            <a:avLst/>
          </a:prstGeom>
        </p:spPr>
      </p:pic>
      <p:pic>
        <p:nvPicPr>
          <p:cNvPr id="20" name="Picture 19">
            <a:extLst>
              <a:ext uri="{FF2B5EF4-FFF2-40B4-BE49-F238E27FC236}">
                <a16:creationId xmlns:a16="http://schemas.microsoft.com/office/drawing/2014/main" id="{D3AB8F19-9B17-42F0-BC91-CDF6A27904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3341" y="2695980"/>
            <a:ext cx="2650435" cy="2787081"/>
          </a:xfrm>
          <a:prstGeom prst="rect">
            <a:avLst/>
          </a:prstGeom>
        </p:spPr>
      </p:pic>
      <p:sp>
        <p:nvSpPr>
          <p:cNvPr id="32" name="Text Placeholder 17">
            <a:extLst>
              <a:ext uri="{FF2B5EF4-FFF2-40B4-BE49-F238E27FC236}">
                <a16:creationId xmlns:a16="http://schemas.microsoft.com/office/drawing/2014/main" id="{E4873098-917D-47DB-A095-87ACBB4755D7}"/>
              </a:ext>
            </a:extLst>
          </p:cNvPr>
          <p:cNvSpPr txBox="1">
            <a:spLocks/>
          </p:cNvSpPr>
          <p:nvPr/>
        </p:nvSpPr>
        <p:spPr>
          <a:xfrm>
            <a:off x="93467" y="5964191"/>
            <a:ext cx="6343603" cy="734062"/>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i="1" dirty="0">
                <a:solidFill>
                  <a:schemeClr val="tx1"/>
                </a:solidFill>
              </a:rPr>
              <a:t>75% </a:t>
            </a:r>
            <a:r>
              <a:rPr lang="en-US" sz="1600" b="0" i="1" dirty="0">
                <a:solidFill>
                  <a:schemeClr val="tx1"/>
                </a:solidFill>
              </a:rPr>
              <a:t>of non-traditional workers have health insurance through some means, compared to </a:t>
            </a:r>
            <a:r>
              <a:rPr lang="en-US" sz="1600" i="1" dirty="0">
                <a:solidFill>
                  <a:schemeClr val="tx1"/>
                </a:solidFill>
              </a:rPr>
              <a:t>84% </a:t>
            </a:r>
            <a:r>
              <a:rPr lang="en-US" sz="1600" b="0" i="1" dirty="0">
                <a:solidFill>
                  <a:schemeClr val="tx1"/>
                </a:solidFill>
              </a:rPr>
              <a:t>of traditional workers</a:t>
            </a:r>
          </a:p>
        </p:txBody>
      </p:sp>
      <p:sp>
        <p:nvSpPr>
          <p:cNvPr id="5" name="Rectangle 4">
            <a:extLst>
              <a:ext uri="{FF2B5EF4-FFF2-40B4-BE49-F238E27FC236}">
                <a16:creationId xmlns:a16="http://schemas.microsoft.com/office/drawing/2014/main" id="{39591178-C256-45C2-98B1-5538EA5C10B2}"/>
              </a:ext>
            </a:extLst>
          </p:cNvPr>
          <p:cNvSpPr/>
          <p:nvPr/>
        </p:nvSpPr>
        <p:spPr>
          <a:xfrm>
            <a:off x="930864" y="3760230"/>
            <a:ext cx="1223400" cy="5994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83B9876-DF74-4951-B66A-B400D31D2C60}"/>
              </a:ext>
            </a:extLst>
          </p:cNvPr>
          <p:cNvSpPr txBox="1"/>
          <p:nvPr/>
        </p:nvSpPr>
        <p:spPr>
          <a:xfrm>
            <a:off x="716420" y="3555899"/>
            <a:ext cx="1652287" cy="830997"/>
          </a:xfrm>
          <a:prstGeom prst="rect">
            <a:avLst/>
          </a:prstGeom>
          <a:noFill/>
        </p:spPr>
        <p:txBody>
          <a:bodyPr wrap="square" rtlCol="0">
            <a:spAutoFit/>
          </a:bodyPr>
          <a:lstStyle/>
          <a:p>
            <a:pPr algn="ctr"/>
            <a:r>
              <a:rPr lang="en-US" sz="4800" b="1" dirty="0">
                <a:solidFill>
                  <a:srgbClr val="00497B"/>
                </a:solidFill>
              </a:rPr>
              <a:t>8%</a:t>
            </a:r>
          </a:p>
        </p:txBody>
      </p:sp>
      <p:sp>
        <p:nvSpPr>
          <p:cNvPr id="6" name="Rectangle 5">
            <a:extLst>
              <a:ext uri="{FF2B5EF4-FFF2-40B4-BE49-F238E27FC236}">
                <a16:creationId xmlns:a16="http://schemas.microsoft.com/office/drawing/2014/main" id="{1F0DC181-31F5-4F97-AF29-3BB099571B42}"/>
              </a:ext>
            </a:extLst>
          </p:cNvPr>
          <p:cNvSpPr/>
          <p:nvPr/>
        </p:nvSpPr>
        <p:spPr>
          <a:xfrm>
            <a:off x="3998563" y="3625573"/>
            <a:ext cx="1232666" cy="734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92F3F2D-C722-423F-ADB7-379657BA26CF}"/>
              </a:ext>
            </a:extLst>
          </p:cNvPr>
          <p:cNvSpPr txBox="1"/>
          <p:nvPr/>
        </p:nvSpPr>
        <p:spPr>
          <a:xfrm>
            <a:off x="3788752" y="3551374"/>
            <a:ext cx="1652287" cy="830997"/>
          </a:xfrm>
          <a:prstGeom prst="rect">
            <a:avLst/>
          </a:prstGeom>
          <a:noFill/>
        </p:spPr>
        <p:txBody>
          <a:bodyPr wrap="square" rtlCol="0">
            <a:spAutoFit/>
          </a:bodyPr>
          <a:lstStyle/>
          <a:p>
            <a:pPr algn="ctr"/>
            <a:r>
              <a:rPr lang="en-US" sz="4800" b="1" dirty="0">
                <a:solidFill>
                  <a:srgbClr val="00497B"/>
                </a:solidFill>
              </a:rPr>
              <a:t>53%</a:t>
            </a:r>
          </a:p>
        </p:txBody>
      </p:sp>
      <p:pic>
        <p:nvPicPr>
          <p:cNvPr id="23" name="Picture 22">
            <a:extLst>
              <a:ext uri="{FF2B5EF4-FFF2-40B4-BE49-F238E27FC236}">
                <a16:creationId xmlns:a16="http://schemas.microsoft.com/office/drawing/2014/main" id="{50879A9A-02DA-4851-A9E9-4E989B8CD321}"/>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925793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C95587-C35B-42A0-834D-FB386ED31269}"/>
              </a:ext>
            </a:extLst>
          </p:cNvPr>
          <p:cNvGrpSpPr/>
          <p:nvPr/>
        </p:nvGrpSpPr>
        <p:grpSpPr>
          <a:xfrm>
            <a:off x="219798" y="2099081"/>
            <a:ext cx="10513850" cy="840230"/>
            <a:chOff x="219799" y="1784623"/>
            <a:chExt cx="10513850" cy="840230"/>
          </a:xfrm>
        </p:grpSpPr>
        <p:sp>
          <p:nvSpPr>
            <p:cNvPr id="4" name="Content Placeholder 46">
              <a:extLst>
                <a:ext uri="{FF2B5EF4-FFF2-40B4-BE49-F238E27FC236}">
                  <a16:creationId xmlns:a16="http://schemas.microsoft.com/office/drawing/2014/main" id="{EFD7A589-E9DB-44F8-B499-D9ABF3C7BE03}"/>
                </a:ext>
              </a:extLst>
            </p:cNvPr>
            <p:cNvSpPr txBox="1">
              <a:spLocks/>
            </p:cNvSpPr>
            <p:nvPr/>
          </p:nvSpPr>
          <p:spPr>
            <a:xfrm>
              <a:off x="219799" y="1784623"/>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1</a:t>
              </a:r>
            </a:p>
          </p:txBody>
        </p:sp>
        <p:cxnSp>
          <p:nvCxnSpPr>
            <p:cNvPr id="18" name="Straight Connector 17">
              <a:extLst>
                <a:ext uri="{FF2B5EF4-FFF2-40B4-BE49-F238E27FC236}">
                  <a16:creationId xmlns:a16="http://schemas.microsoft.com/office/drawing/2014/main" id="{75DD2DF7-7125-4D54-BB81-2C2EE8F62BC5}"/>
                </a:ext>
              </a:extLst>
            </p:cNvPr>
            <p:cNvCxnSpPr>
              <a:cxnSpLocks/>
            </p:cNvCxnSpPr>
            <p:nvPr/>
          </p:nvCxnSpPr>
          <p:spPr>
            <a:xfrm rot="16200000">
              <a:off x="613103" y="2204738"/>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62EC7335-37A9-4EC7-A391-7C5ABAEEC23D}"/>
                </a:ext>
              </a:extLst>
            </p:cNvPr>
            <p:cNvSpPr txBox="1">
              <a:spLocks/>
            </p:cNvSpPr>
            <p:nvPr/>
          </p:nvSpPr>
          <p:spPr>
            <a:xfrm>
              <a:off x="1069145" y="1793258"/>
              <a:ext cx="9664504" cy="8229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WHAT’S WRONG WITH WORKPLACE BENEFITS TODAY?</a:t>
              </a:r>
            </a:p>
          </p:txBody>
        </p:sp>
      </p:grpSp>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1138773"/>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solidFill>
                  <a:srgbClr val="00497B"/>
                </a:solidFill>
                <a:effectLst/>
                <a:uLnTx/>
                <a:uFillTx/>
                <a:latin typeface="Segoe UI"/>
                <a:ea typeface="+mn-ea"/>
                <a:cs typeface="+mn-cs"/>
              </a:rPr>
              <a:t>PORTABLE BENEFITS:</a:t>
            </a:r>
          </a:p>
          <a:p>
            <a:pPr marL="0" marR="0" lvl="0" indent="0" algn="l" defTabSz="914400" rtl="0" eaLnBrk="1" fontAlgn="auto" latinLnBrk="0" hangingPunct="1">
              <a:lnSpc>
                <a:spcPct val="85000"/>
              </a:lnSpc>
              <a:spcBef>
                <a:spcPts val="0"/>
              </a:spcBef>
              <a:spcAft>
                <a:spcPts val="0"/>
              </a:spcAft>
              <a:buClrTx/>
              <a:buSzTx/>
              <a:buFontTx/>
              <a:buNone/>
              <a:tabLst/>
              <a:defRPr/>
            </a:pPr>
            <a:r>
              <a:rPr lang="en-US" sz="3200" b="1" spc="-20" dirty="0">
                <a:solidFill>
                  <a:srgbClr val="00497B"/>
                </a:solidFill>
                <a:latin typeface="Segoe UI"/>
              </a:rPr>
              <a:t>A SOLUTION FOR TODAY’S ECONOMY</a:t>
            </a:r>
            <a:endParaRPr kumimoji="0" lang="en-US" sz="3200" b="1" i="0" u="none" strike="noStrike" kern="1200" cap="none" spc="-20" normalizeH="0" baseline="0" noProof="0" dirty="0">
              <a:ln>
                <a:noFill/>
              </a:ln>
              <a:solidFill>
                <a:srgbClr val="00497B"/>
              </a:solidFill>
              <a:effectLst/>
              <a:uLnTx/>
              <a:uFillTx/>
              <a:latin typeface="Segoe UI"/>
              <a:ea typeface="+mn-ea"/>
              <a:cs typeface="+mn-cs"/>
            </a:endParaRPr>
          </a:p>
        </p:txBody>
      </p:sp>
      <p:grpSp>
        <p:nvGrpSpPr>
          <p:cNvPr id="9" name="Group 8">
            <a:extLst>
              <a:ext uri="{FF2B5EF4-FFF2-40B4-BE49-F238E27FC236}">
                <a16:creationId xmlns:a16="http://schemas.microsoft.com/office/drawing/2014/main" id="{988E5862-110C-4BB2-9012-4A51DE533943}"/>
              </a:ext>
            </a:extLst>
          </p:cNvPr>
          <p:cNvGrpSpPr/>
          <p:nvPr/>
        </p:nvGrpSpPr>
        <p:grpSpPr>
          <a:xfrm>
            <a:off x="219798" y="3654795"/>
            <a:ext cx="10809272" cy="840230"/>
            <a:chOff x="219799" y="2769532"/>
            <a:chExt cx="10809272" cy="840230"/>
          </a:xfrm>
        </p:grpSpPr>
        <p:sp>
          <p:nvSpPr>
            <p:cNvPr id="20" name="Content Placeholder 46">
              <a:extLst>
                <a:ext uri="{FF2B5EF4-FFF2-40B4-BE49-F238E27FC236}">
                  <a16:creationId xmlns:a16="http://schemas.microsoft.com/office/drawing/2014/main" id="{98765FB3-CB9C-42F8-9AFE-037A909C5D83}"/>
                </a:ext>
              </a:extLst>
            </p:cNvPr>
            <p:cNvSpPr txBox="1">
              <a:spLocks/>
            </p:cNvSpPr>
            <p:nvPr/>
          </p:nvSpPr>
          <p:spPr>
            <a:xfrm>
              <a:off x="219799" y="2769532"/>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2</a:t>
              </a:r>
            </a:p>
          </p:txBody>
        </p:sp>
        <p:cxnSp>
          <p:nvCxnSpPr>
            <p:cNvPr id="25" name="Straight Connector 24">
              <a:extLst>
                <a:ext uri="{FF2B5EF4-FFF2-40B4-BE49-F238E27FC236}">
                  <a16:creationId xmlns:a16="http://schemas.microsoft.com/office/drawing/2014/main" id="{CD43BC8C-F8BA-4AE0-A262-77460EF7EAD0}"/>
                </a:ext>
              </a:extLst>
            </p:cNvPr>
            <p:cNvCxnSpPr>
              <a:cxnSpLocks/>
            </p:cNvCxnSpPr>
            <p:nvPr/>
          </p:nvCxnSpPr>
          <p:spPr>
            <a:xfrm rot="16200000">
              <a:off x="613103" y="3189647"/>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AD734937-1BF6-4C4D-82C7-C2F70DBFB929}"/>
                </a:ext>
              </a:extLst>
            </p:cNvPr>
            <p:cNvSpPr txBox="1">
              <a:spLocks/>
            </p:cNvSpPr>
            <p:nvPr/>
          </p:nvSpPr>
          <p:spPr>
            <a:xfrm>
              <a:off x="1069145" y="2823887"/>
              <a:ext cx="9959926"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497B"/>
                  </a:solidFill>
                  <a:latin typeface="+mn-lt"/>
                </a:rPr>
                <a:t>PORTABLE BENEFITS: DEFINITION AND DESIGN QUESTIONS</a:t>
              </a:r>
            </a:p>
          </p:txBody>
        </p:sp>
      </p:grpSp>
      <p:grpSp>
        <p:nvGrpSpPr>
          <p:cNvPr id="10" name="Group 9">
            <a:extLst>
              <a:ext uri="{FF2B5EF4-FFF2-40B4-BE49-F238E27FC236}">
                <a16:creationId xmlns:a16="http://schemas.microsoft.com/office/drawing/2014/main" id="{61FC2D9A-8CB0-45D3-8413-C0E54C1665F1}"/>
              </a:ext>
            </a:extLst>
          </p:cNvPr>
          <p:cNvGrpSpPr/>
          <p:nvPr/>
        </p:nvGrpSpPr>
        <p:grpSpPr>
          <a:xfrm>
            <a:off x="222441" y="5319219"/>
            <a:ext cx="11653332" cy="840230"/>
            <a:chOff x="219799" y="4174047"/>
            <a:chExt cx="11653332" cy="840230"/>
          </a:xfrm>
        </p:grpSpPr>
        <p:sp>
          <p:nvSpPr>
            <p:cNvPr id="27" name="Content Placeholder 46">
              <a:extLst>
                <a:ext uri="{FF2B5EF4-FFF2-40B4-BE49-F238E27FC236}">
                  <a16:creationId xmlns:a16="http://schemas.microsoft.com/office/drawing/2014/main" id="{3F4F51D5-80E9-4E1F-A48A-647DBBB17F18}"/>
                </a:ext>
              </a:extLst>
            </p:cNvPr>
            <p:cNvSpPr txBox="1">
              <a:spLocks/>
            </p:cNvSpPr>
            <p:nvPr/>
          </p:nvSpPr>
          <p:spPr>
            <a:xfrm>
              <a:off x="219799" y="4174047"/>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3</a:t>
              </a:r>
            </a:p>
          </p:txBody>
        </p:sp>
        <p:cxnSp>
          <p:nvCxnSpPr>
            <p:cNvPr id="28" name="Straight Connector 27">
              <a:extLst>
                <a:ext uri="{FF2B5EF4-FFF2-40B4-BE49-F238E27FC236}">
                  <a16:creationId xmlns:a16="http://schemas.microsoft.com/office/drawing/2014/main" id="{360A44B8-B2A5-47E4-9EDE-472DD6EBE7A6}"/>
                </a:ext>
              </a:extLst>
            </p:cNvPr>
            <p:cNvCxnSpPr>
              <a:cxnSpLocks/>
            </p:cNvCxnSpPr>
            <p:nvPr/>
          </p:nvCxnSpPr>
          <p:spPr>
            <a:xfrm rot="16200000">
              <a:off x="613103" y="4594162"/>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C43B1010-2710-42C1-921C-431CAE2CF842}"/>
                </a:ext>
              </a:extLst>
            </p:cNvPr>
            <p:cNvSpPr txBox="1">
              <a:spLocks/>
            </p:cNvSpPr>
            <p:nvPr/>
          </p:nvSpPr>
          <p:spPr>
            <a:xfrm>
              <a:off x="1069144" y="4228402"/>
              <a:ext cx="10803987"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MOVING FORWARD: APPROACHES AND EXAMPLES</a:t>
              </a:r>
            </a:p>
          </p:txBody>
        </p:sp>
      </p:gr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14</a:t>
            </a:fld>
            <a:endParaRPr lang="en-US" dirty="0"/>
          </a:p>
        </p:txBody>
      </p:sp>
      <p:pic>
        <p:nvPicPr>
          <p:cNvPr id="16" name="Picture 15">
            <a:extLst>
              <a:ext uri="{FF2B5EF4-FFF2-40B4-BE49-F238E27FC236}">
                <a16:creationId xmlns:a16="http://schemas.microsoft.com/office/drawing/2014/main" id="{E2559407-6759-4E79-8963-6B98095D59F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031644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8" y="333244"/>
            <a:ext cx="11733661" cy="725711"/>
          </a:xfrm>
          <a:prstGeom prst="rect">
            <a:avLst/>
          </a:prstGeom>
          <a:noFill/>
        </p:spPr>
        <p:txBody>
          <a:bodyPr wrap="square" rtlCol="0">
            <a:spAutoFit/>
          </a:bodyPr>
          <a:lstStyle/>
          <a:p>
            <a:pPr lvl="0">
              <a:lnSpc>
                <a:spcPct val="85000"/>
              </a:lnSpc>
              <a:defRPr/>
            </a:pPr>
            <a:r>
              <a:rPr lang="en-US" sz="4800" b="1" spc="-20" dirty="0">
                <a:solidFill>
                  <a:srgbClr val="00497B"/>
                </a:solidFill>
              </a:rPr>
              <a:t>WHAT ARE PORTABLE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15</a:t>
            </a:fld>
            <a:endParaRPr lang="en-US" dirty="0"/>
          </a:p>
        </p:txBody>
      </p:sp>
      <p:sp>
        <p:nvSpPr>
          <p:cNvPr id="17" name="Text Placeholder 10">
            <a:extLst>
              <a:ext uri="{FF2B5EF4-FFF2-40B4-BE49-F238E27FC236}">
                <a16:creationId xmlns:a16="http://schemas.microsoft.com/office/drawing/2014/main" id="{AB8BB34D-3F76-4AEE-902F-4EEDB64F2CD3}"/>
              </a:ext>
            </a:extLst>
          </p:cNvPr>
          <p:cNvSpPr txBox="1">
            <a:spLocks/>
          </p:cNvSpPr>
          <p:nvPr/>
        </p:nvSpPr>
        <p:spPr>
          <a:xfrm>
            <a:off x="219799" y="1322721"/>
            <a:ext cx="11733661" cy="5029069"/>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2400"/>
              </a:spcBef>
              <a:spcAft>
                <a:spcPts val="600"/>
              </a:spcAft>
            </a:pPr>
            <a:r>
              <a:rPr lang="en-US" sz="3200" dirty="0">
                <a:solidFill>
                  <a:schemeClr val="bg2"/>
                </a:solidFill>
              </a:rPr>
              <a:t>PORTABLE</a:t>
            </a:r>
          </a:p>
          <a:p>
            <a:pPr marL="285750" indent="-285750" algn="l">
              <a:spcBef>
                <a:spcPts val="0"/>
              </a:spcBef>
              <a:spcAft>
                <a:spcPts val="0"/>
              </a:spcAft>
              <a:buFont typeface="Arial" panose="020B0604020202020204" pitchFamily="34" charset="0"/>
              <a:buChar char="•"/>
            </a:pPr>
            <a:r>
              <a:rPr lang="en-US" sz="2400" dirty="0">
                <a:solidFill>
                  <a:srgbClr val="00497B"/>
                </a:solidFill>
                <a:latin typeface="+mn-lt"/>
              </a:rPr>
              <a:t>Benefits are connected to an individual, rather than a single employer, and can be taken from job to job without interruption in coverage or loss of funding</a:t>
            </a:r>
          </a:p>
          <a:p>
            <a:pPr marL="285750" indent="-285750" algn="l">
              <a:spcBef>
                <a:spcPts val="0"/>
              </a:spcBef>
              <a:spcAft>
                <a:spcPts val="0"/>
              </a:spcAft>
              <a:buFont typeface="Arial" panose="020B0604020202020204" pitchFamily="34" charset="0"/>
              <a:buChar char="•"/>
            </a:pPr>
            <a:endParaRPr lang="en-US" sz="2400" dirty="0">
              <a:solidFill>
                <a:srgbClr val="00497B"/>
              </a:solidFill>
              <a:latin typeface="+mn-lt"/>
            </a:endParaRPr>
          </a:p>
          <a:p>
            <a:pPr algn="l">
              <a:spcBef>
                <a:spcPts val="0"/>
              </a:spcBef>
              <a:spcAft>
                <a:spcPts val="0"/>
              </a:spcAft>
            </a:pPr>
            <a:r>
              <a:rPr lang="en-US" sz="3200" dirty="0">
                <a:solidFill>
                  <a:schemeClr val="bg2"/>
                </a:solidFill>
              </a:rPr>
              <a:t>PRORATED</a:t>
            </a:r>
          </a:p>
          <a:p>
            <a:pPr marL="285750" indent="-285750" algn="l">
              <a:spcBef>
                <a:spcPts val="0"/>
              </a:spcBef>
              <a:spcAft>
                <a:spcPts val="600"/>
              </a:spcAft>
              <a:buFont typeface="Arial" panose="020B0604020202020204" pitchFamily="34" charset="0"/>
              <a:buChar char="•"/>
            </a:pPr>
            <a:r>
              <a:rPr lang="en-US" sz="2400" dirty="0">
                <a:solidFill>
                  <a:srgbClr val="00497B"/>
                </a:solidFill>
                <a:latin typeface="+mn-lt"/>
              </a:rPr>
              <a:t>Benefits can be funded by contributions from a variety of sources - including employers, customers, government, and workers - either simultaneously or sequentially</a:t>
            </a:r>
          </a:p>
          <a:p>
            <a:pPr marL="285750" indent="-285750" algn="l">
              <a:spcBef>
                <a:spcPts val="0"/>
              </a:spcBef>
              <a:spcAft>
                <a:spcPts val="600"/>
              </a:spcAft>
              <a:buFont typeface="Arial" panose="020B0604020202020204" pitchFamily="34" charset="0"/>
              <a:buChar char="•"/>
            </a:pPr>
            <a:r>
              <a:rPr lang="en-US" sz="2400" dirty="0">
                <a:solidFill>
                  <a:srgbClr val="00497B"/>
                </a:solidFill>
                <a:latin typeface="+mn-lt"/>
              </a:rPr>
              <a:t>Contributions can be allocated in proportion to hours worked or other relevant units of labor</a:t>
            </a:r>
          </a:p>
          <a:p>
            <a:pPr algn="l">
              <a:spcBef>
                <a:spcPts val="2400"/>
              </a:spcBef>
              <a:spcAft>
                <a:spcPts val="600"/>
              </a:spcAft>
            </a:pPr>
            <a:r>
              <a:rPr lang="en-US" sz="3200" dirty="0">
                <a:solidFill>
                  <a:schemeClr val="bg2"/>
                </a:solidFill>
              </a:rPr>
              <a:t>UNIVERSAL</a:t>
            </a:r>
          </a:p>
          <a:p>
            <a:pPr marL="285750" indent="-285750" algn="l">
              <a:spcBef>
                <a:spcPts val="0"/>
              </a:spcBef>
              <a:spcAft>
                <a:spcPts val="600"/>
              </a:spcAft>
              <a:buFont typeface="Arial" panose="020B0604020202020204" pitchFamily="34" charset="0"/>
              <a:buChar char="•"/>
            </a:pPr>
            <a:r>
              <a:rPr lang="en-US" sz="2400" dirty="0">
                <a:solidFill>
                  <a:srgbClr val="00497B"/>
                </a:solidFill>
                <a:latin typeface="Segoe UI" panose="020B0502040204020203" pitchFamily="34" charset="0"/>
                <a:cs typeface="Segoe UI" panose="020B0502040204020203" pitchFamily="34" charset="0"/>
              </a:rPr>
              <a:t>Benefits are accessible to all workers, regardless of hours worked or type of work arrangement.</a:t>
            </a:r>
          </a:p>
        </p:txBody>
      </p:sp>
      <p:pic>
        <p:nvPicPr>
          <p:cNvPr id="6" name="Picture 5">
            <a:extLst>
              <a:ext uri="{FF2B5EF4-FFF2-40B4-BE49-F238E27FC236}">
                <a16:creationId xmlns:a16="http://schemas.microsoft.com/office/drawing/2014/main" id="{01190816-AB3E-4D38-A047-04B0C963B7E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2838071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0984402" cy="720197"/>
          </a:xfrm>
          <a:prstGeom prst="rect">
            <a:avLst/>
          </a:prstGeom>
          <a:noFill/>
        </p:spPr>
        <p:txBody>
          <a:bodyPr wrap="square" rtlCol="0">
            <a:spAutoFit/>
          </a:bodyPr>
          <a:lstStyle/>
          <a:p>
            <a:pPr lvl="0">
              <a:lnSpc>
                <a:spcPct val="85000"/>
              </a:lnSpc>
              <a:defRPr/>
            </a:pPr>
            <a:r>
              <a:rPr lang="en-US" sz="4800" b="1" spc="-20" dirty="0">
                <a:solidFill>
                  <a:srgbClr val="00497B"/>
                </a:solidFill>
                <a:latin typeface="Segoe UI" panose="020B0502040204020203" pitchFamily="34" charset="0"/>
                <a:cs typeface="Segoe UI" panose="020B0502040204020203" pitchFamily="34" charset="0"/>
              </a:rPr>
              <a:t>GOALS OF PORTABLE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16</a:t>
            </a:fld>
            <a:endParaRPr lang="en-US" dirty="0"/>
          </a:p>
        </p:txBody>
      </p:sp>
      <p:sp>
        <p:nvSpPr>
          <p:cNvPr id="4" name="Text Placeholder 10">
            <a:extLst>
              <a:ext uri="{FF2B5EF4-FFF2-40B4-BE49-F238E27FC236}">
                <a16:creationId xmlns:a16="http://schemas.microsoft.com/office/drawing/2014/main" id="{C491D050-E53E-475D-9D8A-02BC32AD3D3A}"/>
              </a:ext>
            </a:extLst>
          </p:cNvPr>
          <p:cNvSpPr txBox="1">
            <a:spLocks/>
          </p:cNvSpPr>
          <p:nvPr/>
        </p:nvSpPr>
        <p:spPr>
          <a:xfrm>
            <a:off x="238540" y="1221185"/>
            <a:ext cx="11733661" cy="5336846"/>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2400"/>
              </a:spcBef>
              <a:spcAft>
                <a:spcPts val="600"/>
              </a:spcAft>
            </a:pPr>
            <a:r>
              <a:rPr lang="en-US" sz="2800" dirty="0">
                <a:solidFill>
                  <a:srgbClr val="00B0F0"/>
                </a:solidFill>
              </a:rPr>
              <a:t>IMPROVE FINANCIAL SECURITY OF ALL WORKERS</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The social safety net our nation built to help ensure economic security for hard-working Americans </a:t>
            </a:r>
            <a:r>
              <a:rPr lang="en-US" sz="2000" b="1" dirty="0">
                <a:solidFill>
                  <a:srgbClr val="00497B"/>
                </a:solidFill>
                <a:latin typeface="Segoe UI" panose="020B0502040204020203" pitchFamily="34" charset="0"/>
                <a:cs typeface="Segoe UI" panose="020B0502040204020203" pitchFamily="34" charset="0"/>
              </a:rPr>
              <a:t>has not kept pace </a:t>
            </a:r>
            <a:r>
              <a:rPr lang="en-US" sz="2000" dirty="0">
                <a:solidFill>
                  <a:srgbClr val="00497B"/>
                </a:solidFill>
                <a:latin typeface="Segoe UI" panose="020B0502040204020203" pitchFamily="34" charset="0"/>
                <a:cs typeface="Segoe UI" panose="020B0502040204020203" pitchFamily="34" charset="0"/>
              </a:rPr>
              <a:t>with changes in the economy.</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Portable benefits models aim to extend essential benefits to more workers.</a:t>
            </a:r>
          </a:p>
          <a:p>
            <a:pPr algn="l">
              <a:spcBef>
                <a:spcPts val="2400"/>
              </a:spcBef>
              <a:spcAft>
                <a:spcPts val="600"/>
              </a:spcAft>
            </a:pPr>
            <a:r>
              <a:rPr lang="en-US" sz="2800" dirty="0">
                <a:solidFill>
                  <a:srgbClr val="00B0F0"/>
                </a:solidFill>
              </a:rPr>
              <a:t>CREATE MORE EQUITY BETWEEN TRADITIONAL AND NON-TRADITIONAL WORKERS</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Companies have a strong financial incentive to hire workers as independent contractors, for whom they are not required to provide benefits. </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Portable benefits can </a:t>
            </a:r>
            <a:r>
              <a:rPr lang="en-US" sz="2000" b="1" dirty="0">
                <a:solidFill>
                  <a:srgbClr val="00497B"/>
                </a:solidFill>
                <a:latin typeface="Segoe UI" panose="020B0502040204020203" pitchFamily="34" charset="0"/>
                <a:cs typeface="Segoe UI" panose="020B0502040204020203" pitchFamily="34" charset="0"/>
              </a:rPr>
              <a:t>narrow the differences between traditional and non-traditional workers</a:t>
            </a:r>
            <a:r>
              <a:rPr lang="en-US" sz="2000" dirty="0">
                <a:solidFill>
                  <a:srgbClr val="00497B"/>
                </a:solidFill>
                <a:latin typeface="Segoe UI" panose="020B0502040204020203" pitchFamily="34" charset="0"/>
                <a:cs typeface="Segoe UI" panose="020B0502040204020203" pitchFamily="34" charset="0"/>
              </a:rPr>
              <a:t> and their ability to access benefits and protections. </a:t>
            </a:r>
          </a:p>
          <a:p>
            <a:pPr marL="285750" indent="-285750" algn="l">
              <a:spcBef>
                <a:spcPts val="0"/>
              </a:spcBef>
              <a:spcAft>
                <a:spcPts val="600"/>
              </a:spcAft>
              <a:buFont typeface="Arial" panose="020B0604020202020204" pitchFamily="34" charset="0"/>
              <a:buChar char="•"/>
            </a:pPr>
            <a:endParaRPr lang="en-US" sz="2000" dirty="0">
              <a:solidFill>
                <a:srgbClr val="00497B"/>
              </a:solidFill>
              <a:latin typeface="Segoe UI" panose="020B0502040204020203" pitchFamily="34" charset="0"/>
              <a:cs typeface="Segoe UI" panose="020B0502040204020203" pitchFamily="34" charset="0"/>
            </a:endParaRPr>
          </a:p>
          <a:p>
            <a:pPr algn="l">
              <a:spcBef>
                <a:spcPts val="0"/>
              </a:spcBef>
              <a:spcAft>
                <a:spcPts val="600"/>
              </a:spcAft>
            </a:pPr>
            <a:r>
              <a:rPr lang="en-US" sz="2800" dirty="0">
                <a:solidFill>
                  <a:srgbClr val="00B0F0"/>
                </a:solidFill>
              </a:rPr>
              <a:t>FUEL A MORE DYNAMIC LABOR MARKET </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With benefits that are portable across work arrangements, individuals have the protection they need to make a job change or take on an entrepreneurial endeavor. </a:t>
            </a:r>
          </a:p>
        </p:txBody>
      </p:sp>
      <p:pic>
        <p:nvPicPr>
          <p:cNvPr id="5" name="Picture 4">
            <a:extLst>
              <a:ext uri="{FF2B5EF4-FFF2-40B4-BE49-F238E27FC236}">
                <a16:creationId xmlns:a16="http://schemas.microsoft.com/office/drawing/2014/main" id="{201B95B7-D8FF-4BC0-8659-8E0938D7B14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804077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234E89-6444-4346-8017-6EF3B47AAD9F}"/>
              </a:ext>
            </a:extLst>
          </p:cNvPr>
          <p:cNvSpPr txBox="1"/>
          <p:nvPr/>
        </p:nvSpPr>
        <p:spPr>
          <a:xfrm>
            <a:off x="219798" y="333244"/>
            <a:ext cx="11132829" cy="720197"/>
          </a:xfrm>
          <a:prstGeom prst="rect">
            <a:avLst/>
          </a:prstGeom>
          <a:noFill/>
        </p:spPr>
        <p:txBody>
          <a:bodyPr wrap="square" rtlCol="0">
            <a:spAutoFit/>
          </a:bodyPr>
          <a:lstStyle/>
          <a:p>
            <a:pPr lvl="0">
              <a:lnSpc>
                <a:spcPct val="85000"/>
              </a:lnSpc>
              <a:defRPr/>
            </a:pPr>
            <a:r>
              <a:rPr lang="en-US" sz="4800" b="1" spc="-20" dirty="0">
                <a:solidFill>
                  <a:srgbClr val="00497B"/>
                </a:solidFill>
                <a:latin typeface="Segoe UI" panose="020B0502040204020203" pitchFamily="34" charset="0"/>
                <a:cs typeface="Segoe UI" panose="020B0502040204020203" pitchFamily="34" charset="0"/>
              </a:rPr>
              <a:t>PORTABLE BENEFITS’ BENEFITS</a:t>
            </a:r>
          </a:p>
        </p:txBody>
      </p:sp>
      <p:pic>
        <p:nvPicPr>
          <p:cNvPr id="3" name="Picture 2">
            <a:extLst>
              <a:ext uri="{FF2B5EF4-FFF2-40B4-BE49-F238E27FC236}">
                <a16:creationId xmlns:a16="http://schemas.microsoft.com/office/drawing/2014/main" id="{E2B17829-54BA-4FB1-B8E6-ABAE52D743F4}"/>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graphicFrame>
        <p:nvGraphicFramePr>
          <p:cNvPr id="4" name="Diagram 3">
            <a:extLst>
              <a:ext uri="{FF2B5EF4-FFF2-40B4-BE49-F238E27FC236}">
                <a16:creationId xmlns:a16="http://schemas.microsoft.com/office/drawing/2014/main" id="{50FE02E5-9E96-45C1-B02D-1423561F46DC}"/>
              </a:ext>
            </a:extLst>
          </p:cNvPr>
          <p:cNvGraphicFramePr/>
          <p:nvPr/>
        </p:nvGraphicFramePr>
        <p:xfrm>
          <a:off x="219797" y="1849049"/>
          <a:ext cx="11752403" cy="48434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2900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A0ED03B-C388-4E7A-93BC-FFCDE2AF493D}"/>
              </a:ext>
            </a:extLst>
          </p:cNvPr>
          <p:cNvSpPr/>
          <p:nvPr/>
        </p:nvSpPr>
        <p:spPr>
          <a:xfrm>
            <a:off x="1657657" y="1221185"/>
            <a:ext cx="8876686" cy="530357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0012808F-23EF-4578-A833-2767697C66F1}"/>
              </a:ext>
            </a:extLst>
          </p:cNvPr>
          <p:cNvSpPr/>
          <p:nvPr/>
        </p:nvSpPr>
        <p:spPr>
          <a:xfrm>
            <a:off x="2918338" y="3810349"/>
            <a:ext cx="3231126" cy="229337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41724F71-8C89-4641-A82A-F8EB5C543512}"/>
              </a:ext>
            </a:extLst>
          </p:cNvPr>
          <p:cNvSpPr/>
          <p:nvPr/>
        </p:nvSpPr>
        <p:spPr>
          <a:xfrm>
            <a:off x="6339966" y="3810349"/>
            <a:ext cx="3231125" cy="229337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0" name="TextBox 19">
            <a:extLst>
              <a:ext uri="{FF2B5EF4-FFF2-40B4-BE49-F238E27FC236}">
                <a16:creationId xmlns:a16="http://schemas.microsoft.com/office/drawing/2014/main" id="{4A0BB8C3-80E5-4237-9C4C-957DFDEB13B7}"/>
              </a:ext>
            </a:extLst>
          </p:cNvPr>
          <p:cNvSpPr txBox="1"/>
          <p:nvPr/>
        </p:nvSpPr>
        <p:spPr>
          <a:xfrm>
            <a:off x="3108840" y="4309236"/>
            <a:ext cx="3040624" cy="1200329"/>
          </a:xfrm>
          <a:prstGeom prst="rect">
            <a:avLst/>
          </a:prstGeom>
          <a:noFill/>
        </p:spPr>
        <p:txBody>
          <a:bodyPr wrap="square" rtlCol="0" anchor="ctr">
            <a:spAutoFit/>
          </a:bodyPr>
          <a:lstStyle/>
          <a:p>
            <a:pPr algn="ctr"/>
            <a:r>
              <a:rPr lang="en-US" sz="2400" dirty="0"/>
              <a:t>Create a new portable benefits system</a:t>
            </a:r>
          </a:p>
        </p:txBody>
      </p:sp>
      <p:sp>
        <p:nvSpPr>
          <p:cNvPr id="21" name="TextBox 20">
            <a:extLst>
              <a:ext uri="{FF2B5EF4-FFF2-40B4-BE49-F238E27FC236}">
                <a16:creationId xmlns:a16="http://schemas.microsoft.com/office/drawing/2014/main" id="{1372CC9F-9628-452F-8515-CB1536C0F274}"/>
              </a:ext>
            </a:extLst>
          </p:cNvPr>
          <p:cNvSpPr txBox="1"/>
          <p:nvPr/>
        </p:nvSpPr>
        <p:spPr>
          <a:xfrm>
            <a:off x="6560732" y="4194935"/>
            <a:ext cx="2789592" cy="1569660"/>
          </a:xfrm>
          <a:prstGeom prst="rect">
            <a:avLst/>
          </a:prstGeom>
          <a:noFill/>
        </p:spPr>
        <p:txBody>
          <a:bodyPr wrap="square" rtlCol="0">
            <a:spAutoFit/>
          </a:bodyPr>
          <a:lstStyle/>
          <a:p>
            <a:pPr algn="ctr"/>
            <a:r>
              <a:rPr lang="en-US" sz="2400" dirty="0"/>
              <a:t>Expand existing and emerging government programs</a:t>
            </a:r>
          </a:p>
        </p:txBody>
      </p:sp>
      <p:sp>
        <p:nvSpPr>
          <p:cNvPr id="31" name="TextBox 30">
            <a:extLst>
              <a:ext uri="{FF2B5EF4-FFF2-40B4-BE49-F238E27FC236}">
                <a16:creationId xmlns:a16="http://schemas.microsoft.com/office/drawing/2014/main" id="{2C6657A3-5FA8-4F46-BDF2-8640745E5627}"/>
              </a:ext>
            </a:extLst>
          </p:cNvPr>
          <p:cNvSpPr txBox="1"/>
          <p:nvPr/>
        </p:nvSpPr>
        <p:spPr>
          <a:xfrm>
            <a:off x="219799" y="333244"/>
            <a:ext cx="11761994" cy="720197"/>
          </a:xfrm>
          <a:prstGeom prst="rect">
            <a:avLst/>
          </a:prstGeom>
          <a:noFill/>
        </p:spPr>
        <p:txBody>
          <a:bodyPr wrap="square" rtlCol="0">
            <a:spAutoFit/>
          </a:bodyPr>
          <a:lstStyle/>
          <a:p>
            <a:pPr lvl="0">
              <a:lnSpc>
                <a:spcPct val="85000"/>
              </a:lnSpc>
              <a:defRPr/>
            </a:pPr>
            <a:r>
              <a:rPr lang="en-US" sz="4800" b="1" spc="-20" dirty="0">
                <a:solidFill>
                  <a:srgbClr val="00497B"/>
                </a:solidFill>
              </a:rPr>
              <a:t>TWO APPROACHES</a:t>
            </a:r>
          </a:p>
        </p:txBody>
      </p:sp>
      <p:pic>
        <p:nvPicPr>
          <p:cNvPr id="10" name="Picture 9">
            <a:extLst>
              <a:ext uri="{FF2B5EF4-FFF2-40B4-BE49-F238E27FC236}">
                <a16:creationId xmlns:a16="http://schemas.microsoft.com/office/drawing/2014/main" id="{E7248313-8B85-4A31-8949-8F606F9B2CF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
        <p:nvSpPr>
          <p:cNvPr id="12" name="TextBox 11">
            <a:extLst>
              <a:ext uri="{FF2B5EF4-FFF2-40B4-BE49-F238E27FC236}">
                <a16:creationId xmlns:a16="http://schemas.microsoft.com/office/drawing/2014/main" id="{E8205C80-9DD8-466B-84F1-146B2E0D3719}"/>
              </a:ext>
            </a:extLst>
          </p:cNvPr>
          <p:cNvSpPr txBox="1"/>
          <p:nvPr/>
        </p:nvSpPr>
        <p:spPr>
          <a:xfrm>
            <a:off x="1986040" y="1552328"/>
            <a:ext cx="11761994" cy="720197"/>
          </a:xfrm>
          <a:prstGeom prst="rect">
            <a:avLst/>
          </a:prstGeom>
          <a:noFill/>
        </p:spPr>
        <p:txBody>
          <a:bodyPr wrap="square" rtlCol="0">
            <a:spAutoFit/>
          </a:bodyPr>
          <a:lstStyle/>
          <a:p>
            <a:pPr lvl="0">
              <a:lnSpc>
                <a:spcPct val="85000"/>
              </a:lnSpc>
              <a:defRPr/>
            </a:pPr>
            <a:r>
              <a:rPr lang="en-US" sz="4800" b="1" spc="-20" dirty="0">
                <a:solidFill>
                  <a:schemeClr val="bg1"/>
                </a:solidFill>
              </a:rPr>
              <a:t>PORTABLE BENEFITS POLICY</a:t>
            </a:r>
          </a:p>
        </p:txBody>
      </p:sp>
      <p:sp>
        <p:nvSpPr>
          <p:cNvPr id="3" name="Arrow: Down 2">
            <a:extLst>
              <a:ext uri="{FF2B5EF4-FFF2-40B4-BE49-F238E27FC236}">
                <a16:creationId xmlns:a16="http://schemas.microsoft.com/office/drawing/2014/main" id="{21700F59-0CE1-466B-8017-447918936008}"/>
              </a:ext>
            </a:extLst>
          </p:cNvPr>
          <p:cNvSpPr/>
          <p:nvPr/>
        </p:nvSpPr>
        <p:spPr>
          <a:xfrm rot="2651063">
            <a:off x="3921984" y="2360608"/>
            <a:ext cx="1216702" cy="154069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5B601FD7-EC95-487B-AB86-AAE8292E1F6C}"/>
              </a:ext>
            </a:extLst>
          </p:cNvPr>
          <p:cNvSpPr/>
          <p:nvPr/>
        </p:nvSpPr>
        <p:spPr>
          <a:xfrm rot="18900000">
            <a:off x="7316881" y="2359075"/>
            <a:ext cx="1216702" cy="154069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C61D8F-B2DA-4C3C-B300-57B0682FCC23}"/>
              </a:ext>
            </a:extLst>
          </p:cNvPr>
          <p:cNvSpPr/>
          <p:nvPr/>
        </p:nvSpPr>
        <p:spPr>
          <a:xfrm>
            <a:off x="4857178" y="2368335"/>
            <a:ext cx="2739482" cy="5205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1792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C95587-C35B-42A0-834D-FB386ED31269}"/>
              </a:ext>
            </a:extLst>
          </p:cNvPr>
          <p:cNvGrpSpPr/>
          <p:nvPr/>
        </p:nvGrpSpPr>
        <p:grpSpPr>
          <a:xfrm>
            <a:off x="219798" y="2099081"/>
            <a:ext cx="10513850" cy="840230"/>
            <a:chOff x="219799" y="1784623"/>
            <a:chExt cx="10513850" cy="840230"/>
          </a:xfrm>
        </p:grpSpPr>
        <p:sp>
          <p:nvSpPr>
            <p:cNvPr id="4" name="Content Placeholder 46">
              <a:extLst>
                <a:ext uri="{FF2B5EF4-FFF2-40B4-BE49-F238E27FC236}">
                  <a16:creationId xmlns:a16="http://schemas.microsoft.com/office/drawing/2014/main" id="{EFD7A589-E9DB-44F8-B499-D9ABF3C7BE03}"/>
                </a:ext>
              </a:extLst>
            </p:cNvPr>
            <p:cNvSpPr txBox="1">
              <a:spLocks/>
            </p:cNvSpPr>
            <p:nvPr/>
          </p:nvSpPr>
          <p:spPr>
            <a:xfrm>
              <a:off x="219799" y="1784623"/>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1</a:t>
              </a:r>
            </a:p>
          </p:txBody>
        </p:sp>
        <p:cxnSp>
          <p:nvCxnSpPr>
            <p:cNvPr id="18" name="Straight Connector 17">
              <a:extLst>
                <a:ext uri="{FF2B5EF4-FFF2-40B4-BE49-F238E27FC236}">
                  <a16:creationId xmlns:a16="http://schemas.microsoft.com/office/drawing/2014/main" id="{75DD2DF7-7125-4D54-BB81-2C2EE8F62BC5}"/>
                </a:ext>
              </a:extLst>
            </p:cNvPr>
            <p:cNvCxnSpPr>
              <a:cxnSpLocks/>
            </p:cNvCxnSpPr>
            <p:nvPr/>
          </p:nvCxnSpPr>
          <p:spPr>
            <a:xfrm rot="16200000">
              <a:off x="613103" y="2204738"/>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62EC7335-37A9-4EC7-A391-7C5ABAEEC23D}"/>
                </a:ext>
              </a:extLst>
            </p:cNvPr>
            <p:cNvSpPr txBox="1">
              <a:spLocks/>
            </p:cNvSpPr>
            <p:nvPr/>
          </p:nvSpPr>
          <p:spPr>
            <a:xfrm>
              <a:off x="1069145" y="1793258"/>
              <a:ext cx="9664504" cy="8229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WHAT’S WRONG WITH WORKPLACE BENEFITS TODAY?</a:t>
              </a:r>
            </a:p>
          </p:txBody>
        </p:sp>
      </p:grpSp>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1138773"/>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20" normalizeH="0" baseline="0" noProof="0" dirty="0">
                <a:ln>
                  <a:noFill/>
                </a:ln>
                <a:solidFill>
                  <a:srgbClr val="00497B"/>
                </a:solidFill>
                <a:effectLst/>
                <a:uLnTx/>
                <a:uFillTx/>
                <a:latin typeface="Segoe UI"/>
                <a:ea typeface="+mn-ea"/>
                <a:cs typeface="+mn-cs"/>
              </a:rPr>
              <a:t>PORTABLE BENEFITS:</a:t>
            </a:r>
          </a:p>
          <a:p>
            <a:pPr marL="0" marR="0" lvl="0" indent="0" algn="l" defTabSz="914400" rtl="0" eaLnBrk="1" fontAlgn="auto" latinLnBrk="0" hangingPunct="1">
              <a:lnSpc>
                <a:spcPct val="85000"/>
              </a:lnSpc>
              <a:spcBef>
                <a:spcPts val="0"/>
              </a:spcBef>
              <a:spcAft>
                <a:spcPts val="0"/>
              </a:spcAft>
              <a:buClrTx/>
              <a:buSzTx/>
              <a:buFontTx/>
              <a:buNone/>
              <a:tabLst/>
              <a:defRPr/>
            </a:pPr>
            <a:r>
              <a:rPr lang="en-US" sz="3200" b="1" spc="-20" dirty="0">
                <a:solidFill>
                  <a:srgbClr val="00497B"/>
                </a:solidFill>
                <a:latin typeface="Segoe UI"/>
              </a:rPr>
              <a:t>A SOLUTION FOR TODAY’S ECONOMY</a:t>
            </a:r>
            <a:endParaRPr kumimoji="0" lang="en-US" sz="3200" b="1" i="0" u="none" strike="noStrike" kern="1200" cap="none" spc="-20" normalizeH="0" baseline="0" noProof="0" dirty="0">
              <a:ln>
                <a:noFill/>
              </a:ln>
              <a:solidFill>
                <a:srgbClr val="00497B"/>
              </a:solidFill>
              <a:effectLst/>
              <a:uLnTx/>
              <a:uFillTx/>
              <a:latin typeface="Segoe UI"/>
              <a:ea typeface="+mn-ea"/>
              <a:cs typeface="+mn-cs"/>
            </a:endParaRPr>
          </a:p>
        </p:txBody>
      </p:sp>
      <p:grpSp>
        <p:nvGrpSpPr>
          <p:cNvPr id="9" name="Group 8">
            <a:extLst>
              <a:ext uri="{FF2B5EF4-FFF2-40B4-BE49-F238E27FC236}">
                <a16:creationId xmlns:a16="http://schemas.microsoft.com/office/drawing/2014/main" id="{988E5862-110C-4BB2-9012-4A51DE533943}"/>
              </a:ext>
            </a:extLst>
          </p:cNvPr>
          <p:cNvGrpSpPr/>
          <p:nvPr/>
        </p:nvGrpSpPr>
        <p:grpSpPr>
          <a:xfrm>
            <a:off x="219798" y="3654795"/>
            <a:ext cx="10809272" cy="840230"/>
            <a:chOff x="219799" y="2769532"/>
            <a:chExt cx="10809272" cy="840230"/>
          </a:xfrm>
        </p:grpSpPr>
        <p:sp>
          <p:nvSpPr>
            <p:cNvPr id="20" name="Content Placeholder 46">
              <a:extLst>
                <a:ext uri="{FF2B5EF4-FFF2-40B4-BE49-F238E27FC236}">
                  <a16:creationId xmlns:a16="http://schemas.microsoft.com/office/drawing/2014/main" id="{98765FB3-CB9C-42F8-9AFE-037A909C5D83}"/>
                </a:ext>
              </a:extLst>
            </p:cNvPr>
            <p:cNvSpPr txBox="1">
              <a:spLocks/>
            </p:cNvSpPr>
            <p:nvPr/>
          </p:nvSpPr>
          <p:spPr>
            <a:xfrm>
              <a:off x="219799" y="2769532"/>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2</a:t>
              </a:r>
            </a:p>
          </p:txBody>
        </p:sp>
        <p:cxnSp>
          <p:nvCxnSpPr>
            <p:cNvPr id="25" name="Straight Connector 24">
              <a:extLst>
                <a:ext uri="{FF2B5EF4-FFF2-40B4-BE49-F238E27FC236}">
                  <a16:creationId xmlns:a16="http://schemas.microsoft.com/office/drawing/2014/main" id="{CD43BC8C-F8BA-4AE0-A262-77460EF7EAD0}"/>
                </a:ext>
              </a:extLst>
            </p:cNvPr>
            <p:cNvCxnSpPr>
              <a:cxnSpLocks/>
            </p:cNvCxnSpPr>
            <p:nvPr/>
          </p:nvCxnSpPr>
          <p:spPr>
            <a:xfrm rot="16200000">
              <a:off x="613103" y="3189647"/>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AD734937-1BF6-4C4D-82C7-C2F70DBFB929}"/>
                </a:ext>
              </a:extLst>
            </p:cNvPr>
            <p:cNvSpPr txBox="1">
              <a:spLocks/>
            </p:cNvSpPr>
            <p:nvPr/>
          </p:nvSpPr>
          <p:spPr>
            <a:xfrm>
              <a:off x="1069145" y="2823887"/>
              <a:ext cx="9959926"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497B"/>
                  </a:solidFill>
                  <a:latin typeface="+mn-lt"/>
                </a:rPr>
                <a:t>PORTABLE BENEFITS: DEFINITION AND DESIGN QUESTIONS</a:t>
              </a:r>
            </a:p>
          </p:txBody>
        </p:sp>
      </p:grpSp>
      <p:grpSp>
        <p:nvGrpSpPr>
          <p:cNvPr id="10" name="Group 9">
            <a:extLst>
              <a:ext uri="{FF2B5EF4-FFF2-40B4-BE49-F238E27FC236}">
                <a16:creationId xmlns:a16="http://schemas.microsoft.com/office/drawing/2014/main" id="{61FC2D9A-8CB0-45D3-8413-C0E54C1665F1}"/>
              </a:ext>
            </a:extLst>
          </p:cNvPr>
          <p:cNvGrpSpPr/>
          <p:nvPr/>
        </p:nvGrpSpPr>
        <p:grpSpPr>
          <a:xfrm>
            <a:off x="222441" y="5319219"/>
            <a:ext cx="11653332" cy="840230"/>
            <a:chOff x="219799" y="4174047"/>
            <a:chExt cx="11653332" cy="840230"/>
          </a:xfrm>
        </p:grpSpPr>
        <p:sp>
          <p:nvSpPr>
            <p:cNvPr id="27" name="Content Placeholder 46">
              <a:extLst>
                <a:ext uri="{FF2B5EF4-FFF2-40B4-BE49-F238E27FC236}">
                  <a16:creationId xmlns:a16="http://schemas.microsoft.com/office/drawing/2014/main" id="{3F4F51D5-80E9-4E1F-A48A-647DBBB17F18}"/>
                </a:ext>
              </a:extLst>
            </p:cNvPr>
            <p:cNvSpPr txBox="1">
              <a:spLocks/>
            </p:cNvSpPr>
            <p:nvPr/>
          </p:nvSpPr>
          <p:spPr>
            <a:xfrm>
              <a:off x="219799" y="4174047"/>
              <a:ext cx="668782" cy="84023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latin typeface="Segoe UI Black" panose="020B0A02040204020203" pitchFamily="34" charset="0"/>
                  <a:ea typeface="Segoe UI Black" panose="020B0A02040204020203" pitchFamily="34" charset="0"/>
                  <a:cs typeface="Segoe UI Black" panose="020B0A02040204020203" pitchFamily="34" charset="0"/>
                </a:rPr>
                <a:t>3</a:t>
              </a:r>
            </a:p>
          </p:txBody>
        </p:sp>
        <p:cxnSp>
          <p:nvCxnSpPr>
            <p:cNvPr id="28" name="Straight Connector 27">
              <a:extLst>
                <a:ext uri="{FF2B5EF4-FFF2-40B4-BE49-F238E27FC236}">
                  <a16:creationId xmlns:a16="http://schemas.microsoft.com/office/drawing/2014/main" id="{360A44B8-B2A5-47E4-9EDE-472DD6EBE7A6}"/>
                </a:ext>
              </a:extLst>
            </p:cNvPr>
            <p:cNvCxnSpPr>
              <a:cxnSpLocks/>
            </p:cNvCxnSpPr>
            <p:nvPr/>
          </p:nvCxnSpPr>
          <p:spPr>
            <a:xfrm rot="16200000">
              <a:off x="613103" y="4594162"/>
              <a:ext cx="73152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C43B1010-2710-42C1-921C-431CAE2CF842}"/>
                </a:ext>
              </a:extLst>
            </p:cNvPr>
            <p:cNvSpPr txBox="1">
              <a:spLocks/>
            </p:cNvSpPr>
            <p:nvPr/>
          </p:nvSpPr>
          <p:spPr>
            <a:xfrm>
              <a:off x="1069144" y="4228402"/>
              <a:ext cx="10803987" cy="7315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497B"/>
                  </a:solidFill>
                  <a:latin typeface="+mn-lt"/>
                </a:rPr>
                <a:t>MOVING FORWARD: APPROACHES AND EXAMPLES</a:t>
              </a:r>
            </a:p>
          </p:txBody>
        </p:sp>
      </p:gr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19</a:t>
            </a:fld>
            <a:endParaRPr lang="en-US" dirty="0"/>
          </a:p>
        </p:txBody>
      </p:sp>
      <p:pic>
        <p:nvPicPr>
          <p:cNvPr id="16" name="Picture 15">
            <a:extLst>
              <a:ext uri="{FF2B5EF4-FFF2-40B4-BE49-F238E27FC236}">
                <a16:creationId xmlns:a16="http://schemas.microsoft.com/office/drawing/2014/main" id="{E2559407-6759-4E79-8963-6B98095D59F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9962207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TO CONSIDER: FOUR DESIGN QUESTIONS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20</a:t>
            </a:fld>
            <a:endParaRPr lang="en-US" dirty="0"/>
          </a:p>
        </p:txBody>
      </p:sp>
      <p:graphicFrame>
        <p:nvGraphicFramePr>
          <p:cNvPr id="3" name="Diagram 2">
            <a:extLst>
              <a:ext uri="{FF2B5EF4-FFF2-40B4-BE49-F238E27FC236}">
                <a16:creationId xmlns:a16="http://schemas.microsoft.com/office/drawing/2014/main" id="{72CEA429-AE77-0C4E-B972-8AB174E55E09}"/>
              </a:ext>
            </a:extLst>
          </p:cNvPr>
          <p:cNvGraphicFramePr/>
          <p:nvPr>
            <p:extLst>
              <p:ext uri="{D42A27DB-BD31-4B8C-83A1-F6EECF244321}">
                <p14:modId xmlns:p14="http://schemas.microsoft.com/office/powerpoint/2010/main" val="2213887838"/>
              </p:ext>
            </p:extLst>
          </p:nvPr>
        </p:nvGraphicFramePr>
        <p:xfrm>
          <a:off x="219799" y="1579595"/>
          <a:ext cx="11733661" cy="4885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A089C04F-ADEA-4E85-AE87-F3907A9D7A5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41252158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WHAT BENEFITS WILL BE INCLUDED?</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21</a:t>
            </a:fld>
            <a:endParaRPr lang="en-US" dirty="0"/>
          </a:p>
        </p:txBody>
      </p:sp>
      <p:grpSp>
        <p:nvGrpSpPr>
          <p:cNvPr id="8" name="Group 7">
            <a:extLst>
              <a:ext uri="{FF2B5EF4-FFF2-40B4-BE49-F238E27FC236}">
                <a16:creationId xmlns:a16="http://schemas.microsoft.com/office/drawing/2014/main" id="{95AA156F-9289-46CD-ADB6-720AE4531C09}"/>
              </a:ext>
            </a:extLst>
          </p:cNvPr>
          <p:cNvGrpSpPr/>
          <p:nvPr/>
        </p:nvGrpSpPr>
        <p:grpSpPr>
          <a:xfrm>
            <a:off x="810519" y="1182415"/>
            <a:ext cx="10570961" cy="5280334"/>
            <a:chOff x="978613" y="1937289"/>
            <a:chExt cx="9812147" cy="4627115"/>
          </a:xfrm>
        </p:grpSpPr>
        <p:sp>
          <p:nvSpPr>
            <p:cNvPr id="9" name="Rectangle 8">
              <a:extLst>
                <a:ext uri="{FF2B5EF4-FFF2-40B4-BE49-F238E27FC236}">
                  <a16:creationId xmlns:a16="http://schemas.microsoft.com/office/drawing/2014/main" id="{9D5A57CE-5261-452C-A64E-C2E4335A3900}"/>
                </a:ext>
              </a:extLst>
            </p:cNvPr>
            <p:cNvSpPr/>
            <p:nvPr/>
          </p:nvSpPr>
          <p:spPr>
            <a:xfrm>
              <a:off x="978613" y="1937289"/>
              <a:ext cx="9812147" cy="4342113"/>
            </a:xfrm>
            <a:prstGeom prst="rect">
              <a:avLst/>
            </a:prstGeom>
            <a:ln>
              <a:noFill/>
            </a:ln>
          </p:spPr>
        </p:sp>
        <p:sp>
          <p:nvSpPr>
            <p:cNvPr id="10" name="Freeform: Shape 9">
              <a:extLst>
                <a:ext uri="{FF2B5EF4-FFF2-40B4-BE49-F238E27FC236}">
                  <a16:creationId xmlns:a16="http://schemas.microsoft.com/office/drawing/2014/main" id="{718E3152-0E72-4955-ABC0-891413D34205}"/>
                </a:ext>
              </a:extLst>
            </p:cNvPr>
            <p:cNvSpPr/>
            <p:nvPr/>
          </p:nvSpPr>
          <p:spPr>
            <a:xfrm>
              <a:off x="986001" y="2222291"/>
              <a:ext cx="4713324" cy="1027441"/>
            </a:xfrm>
            <a:custGeom>
              <a:avLst/>
              <a:gdLst>
                <a:gd name="connsiteX0" fmla="*/ 0 w 4576119"/>
                <a:gd name="connsiteY0" fmla="*/ 0 h 1411521"/>
                <a:gd name="connsiteX1" fmla="*/ 4576119 w 4576119"/>
                <a:gd name="connsiteY1" fmla="*/ 0 h 1411521"/>
                <a:gd name="connsiteX2" fmla="*/ 4576119 w 4576119"/>
                <a:gd name="connsiteY2" fmla="*/ 1411521 h 1411521"/>
                <a:gd name="connsiteX3" fmla="*/ 0 w 4576119"/>
                <a:gd name="connsiteY3" fmla="*/ 1411521 h 1411521"/>
                <a:gd name="connsiteX4" fmla="*/ 0 w 4576119"/>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1411521">
                  <a:moveTo>
                    <a:pt x="0" y="0"/>
                  </a:moveTo>
                  <a:lnTo>
                    <a:pt x="4576119" y="0"/>
                  </a:lnTo>
                  <a:lnTo>
                    <a:pt x="4576119" y="1411521"/>
                  </a:lnTo>
                  <a:lnTo>
                    <a:pt x="0" y="1411521"/>
                  </a:lnTo>
                  <a:lnTo>
                    <a:pt x="0" y="0"/>
                  </a:lnTo>
                  <a:close/>
                </a:path>
              </a:pathLst>
            </a:custGeom>
            <a:solidFill>
              <a:srgbClr val="00497B"/>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dirty="0"/>
                <a:t>OPTIONS</a:t>
              </a:r>
              <a:endParaRPr lang="en-US" sz="2800" b="1" kern="1200" dirty="0"/>
            </a:p>
          </p:txBody>
        </p:sp>
        <p:sp>
          <p:nvSpPr>
            <p:cNvPr id="11" name="Freeform: Shape 10">
              <a:extLst>
                <a:ext uri="{FF2B5EF4-FFF2-40B4-BE49-F238E27FC236}">
                  <a16:creationId xmlns:a16="http://schemas.microsoft.com/office/drawing/2014/main" id="{781BD12A-5354-4EAE-99D8-E2AD1F711116}"/>
                </a:ext>
              </a:extLst>
            </p:cNvPr>
            <p:cNvSpPr/>
            <p:nvPr/>
          </p:nvSpPr>
          <p:spPr>
            <a:xfrm>
              <a:off x="986001" y="3249732"/>
              <a:ext cx="4713324" cy="3314672"/>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A wide range of benefits could be offered, from health insurance and retirement to training programs and childcare allowances.</a:t>
              </a:r>
            </a:p>
            <a:p>
              <a:pPr marL="342900" lvl="1" indent="-342900" defTabSz="1066800">
                <a:lnSpc>
                  <a:spcPct val="90000"/>
                </a:lnSpc>
                <a:spcBef>
                  <a:spcPct val="0"/>
                </a:spcBef>
                <a:spcAft>
                  <a:spcPct val="15000"/>
                </a:spcAft>
                <a:buFont typeface="Arial" panose="020B0604020202020204" pitchFamily="34" charset="0"/>
                <a:buChar char="•"/>
              </a:pPr>
              <a:r>
                <a:rPr lang="en-US" sz="2400" dirty="0">
                  <a:solidFill>
                    <a:srgbClr val="00497B"/>
                  </a:solidFill>
                </a:rPr>
                <a:t>Some benefits pool risk among participants, while others are held as individual accounts.</a:t>
              </a:r>
              <a:endParaRPr lang="en-US" sz="2400" kern="1200" dirty="0">
                <a:solidFill>
                  <a:srgbClr val="00497B"/>
                </a:solidFill>
              </a:endParaRPr>
            </a:p>
          </p:txBody>
        </p:sp>
        <p:sp>
          <p:nvSpPr>
            <p:cNvPr id="13" name="Freeform: Shape 12">
              <a:extLst>
                <a:ext uri="{FF2B5EF4-FFF2-40B4-BE49-F238E27FC236}">
                  <a16:creationId xmlns:a16="http://schemas.microsoft.com/office/drawing/2014/main" id="{FF113554-EE1B-4E4A-896E-2716A1920125}"/>
                </a:ext>
              </a:extLst>
            </p:cNvPr>
            <p:cNvSpPr/>
            <p:nvPr/>
          </p:nvSpPr>
          <p:spPr>
            <a:xfrm>
              <a:off x="6070046" y="2222291"/>
              <a:ext cx="4713324" cy="1027441"/>
            </a:xfrm>
            <a:custGeom>
              <a:avLst/>
              <a:gdLst>
                <a:gd name="connsiteX0" fmla="*/ 0 w 4580593"/>
                <a:gd name="connsiteY0" fmla="*/ 0 h 1411521"/>
                <a:gd name="connsiteX1" fmla="*/ 4580593 w 4580593"/>
                <a:gd name="connsiteY1" fmla="*/ 0 h 1411521"/>
                <a:gd name="connsiteX2" fmla="*/ 4580593 w 4580593"/>
                <a:gd name="connsiteY2" fmla="*/ 1411521 h 1411521"/>
                <a:gd name="connsiteX3" fmla="*/ 0 w 4580593"/>
                <a:gd name="connsiteY3" fmla="*/ 1411521 h 1411521"/>
                <a:gd name="connsiteX4" fmla="*/ 0 w 4580593"/>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0593" h="1411521">
                  <a:moveTo>
                    <a:pt x="0" y="0"/>
                  </a:moveTo>
                  <a:lnTo>
                    <a:pt x="4580593" y="0"/>
                  </a:lnTo>
                  <a:lnTo>
                    <a:pt x="4580593" y="1411521"/>
                  </a:lnTo>
                  <a:lnTo>
                    <a:pt x="0" y="1411521"/>
                  </a:lnTo>
                  <a:lnTo>
                    <a:pt x="0" y="0"/>
                  </a:lnTo>
                  <a:close/>
                </a:path>
              </a:pathLst>
            </a:custGeom>
            <a:solidFill>
              <a:schemeClr val="bg2"/>
            </a:solidFill>
            <a:ln>
              <a:noFill/>
            </a:ln>
          </p:spPr>
          <p:style>
            <a:lnRef idx="2">
              <a:scrgbClr r="0" g="0" b="0"/>
            </a:lnRef>
            <a:fillRef idx="1">
              <a:scrgbClr r="0" g="0" b="0"/>
            </a:fillRef>
            <a:effectRef idx="0">
              <a:schemeClr val="accent5">
                <a:hueOff val="2146"/>
                <a:satOff val="0"/>
                <a:lumOff val="13922"/>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kern="1200" dirty="0"/>
                <a:t>CONSIDERATIONS</a:t>
              </a:r>
            </a:p>
          </p:txBody>
        </p:sp>
      </p:grpSp>
      <p:sp>
        <p:nvSpPr>
          <p:cNvPr id="15" name="Freeform: Shape 14">
            <a:extLst>
              <a:ext uri="{FF2B5EF4-FFF2-40B4-BE49-F238E27FC236}">
                <a16:creationId xmlns:a16="http://schemas.microsoft.com/office/drawing/2014/main" id="{A84542B1-85AA-4C7C-BF11-F6EEE59E3D2C}"/>
              </a:ext>
            </a:extLst>
          </p:cNvPr>
          <p:cNvSpPr/>
          <p:nvPr/>
        </p:nvSpPr>
        <p:spPr>
          <a:xfrm>
            <a:off x="6287733" y="2674884"/>
            <a:ext cx="5077825" cy="3787866"/>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Which benefits do workers value most?</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Which benefits could improve sustainability of public programs?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Should the inclusion of certain benefits be required or should benefits selection be left to designated administrators?</a:t>
            </a:r>
            <a:endParaRPr lang="en-US" sz="2400" kern="1200" dirty="0">
              <a:solidFill>
                <a:srgbClr val="00497B"/>
              </a:solidFill>
            </a:endParaRPr>
          </a:p>
        </p:txBody>
      </p:sp>
      <p:pic>
        <p:nvPicPr>
          <p:cNvPr id="14" name="Picture 13">
            <a:extLst>
              <a:ext uri="{FF2B5EF4-FFF2-40B4-BE49-F238E27FC236}">
                <a16:creationId xmlns:a16="http://schemas.microsoft.com/office/drawing/2014/main" id="{E6BA6F23-8A85-4CA2-9C63-E94DFFBF04D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790600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WHO WILL BE ELIGIBLE?</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22</a:t>
            </a:fld>
            <a:endParaRPr lang="en-US" dirty="0"/>
          </a:p>
        </p:txBody>
      </p:sp>
      <p:grpSp>
        <p:nvGrpSpPr>
          <p:cNvPr id="8" name="Group 7">
            <a:extLst>
              <a:ext uri="{FF2B5EF4-FFF2-40B4-BE49-F238E27FC236}">
                <a16:creationId xmlns:a16="http://schemas.microsoft.com/office/drawing/2014/main" id="{95AA156F-9289-46CD-ADB6-720AE4531C09}"/>
              </a:ext>
            </a:extLst>
          </p:cNvPr>
          <p:cNvGrpSpPr/>
          <p:nvPr/>
        </p:nvGrpSpPr>
        <p:grpSpPr>
          <a:xfrm>
            <a:off x="810519" y="1182415"/>
            <a:ext cx="10570961" cy="5280334"/>
            <a:chOff x="978613" y="1937289"/>
            <a:chExt cx="9812147" cy="4627115"/>
          </a:xfrm>
        </p:grpSpPr>
        <p:sp>
          <p:nvSpPr>
            <p:cNvPr id="9" name="Rectangle 8">
              <a:extLst>
                <a:ext uri="{FF2B5EF4-FFF2-40B4-BE49-F238E27FC236}">
                  <a16:creationId xmlns:a16="http://schemas.microsoft.com/office/drawing/2014/main" id="{9D5A57CE-5261-452C-A64E-C2E4335A3900}"/>
                </a:ext>
              </a:extLst>
            </p:cNvPr>
            <p:cNvSpPr/>
            <p:nvPr/>
          </p:nvSpPr>
          <p:spPr>
            <a:xfrm>
              <a:off x="978613" y="1937289"/>
              <a:ext cx="9812147" cy="4342113"/>
            </a:xfrm>
            <a:prstGeom prst="rect">
              <a:avLst/>
            </a:prstGeom>
            <a:ln>
              <a:noFill/>
            </a:ln>
          </p:spPr>
        </p:sp>
        <p:sp>
          <p:nvSpPr>
            <p:cNvPr id="10" name="Freeform: Shape 9">
              <a:extLst>
                <a:ext uri="{FF2B5EF4-FFF2-40B4-BE49-F238E27FC236}">
                  <a16:creationId xmlns:a16="http://schemas.microsoft.com/office/drawing/2014/main" id="{718E3152-0E72-4955-ABC0-891413D34205}"/>
                </a:ext>
              </a:extLst>
            </p:cNvPr>
            <p:cNvSpPr/>
            <p:nvPr/>
          </p:nvSpPr>
          <p:spPr>
            <a:xfrm>
              <a:off x="986001" y="2222291"/>
              <a:ext cx="4713324" cy="1027441"/>
            </a:xfrm>
            <a:custGeom>
              <a:avLst/>
              <a:gdLst>
                <a:gd name="connsiteX0" fmla="*/ 0 w 4576119"/>
                <a:gd name="connsiteY0" fmla="*/ 0 h 1411521"/>
                <a:gd name="connsiteX1" fmla="*/ 4576119 w 4576119"/>
                <a:gd name="connsiteY1" fmla="*/ 0 h 1411521"/>
                <a:gd name="connsiteX2" fmla="*/ 4576119 w 4576119"/>
                <a:gd name="connsiteY2" fmla="*/ 1411521 h 1411521"/>
                <a:gd name="connsiteX3" fmla="*/ 0 w 4576119"/>
                <a:gd name="connsiteY3" fmla="*/ 1411521 h 1411521"/>
                <a:gd name="connsiteX4" fmla="*/ 0 w 4576119"/>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1411521">
                  <a:moveTo>
                    <a:pt x="0" y="0"/>
                  </a:moveTo>
                  <a:lnTo>
                    <a:pt x="4576119" y="0"/>
                  </a:lnTo>
                  <a:lnTo>
                    <a:pt x="4576119" y="1411521"/>
                  </a:lnTo>
                  <a:lnTo>
                    <a:pt x="0" y="1411521"/>
                  </a:lnTo>
                  <a:lnTo>
                    <a:pt x="0" y="0"/>
                  </a:lnTo>
                  <a:close/>
                </a:path>
              </a:pathLst>
            </a:custGeom>
            <a:solidFill>
              <a:srgbClr val="00497B"/>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dirty="0"/>
                <a:t>OPTIONS</a:t>
              </a:r>
              <a:endParaRPr lang="en-US" sz="2800" b="1" kern="1200" dirty="0"/>
            </a:p>
          </p:txBody>
        </p:sp>
        <p:sp>
          <p:nvSpPr>
            <p:cNvPr id="11" name="Freeform: Shape 10">
              <a:extLst>
                <a:ext uri="{FF2B5EF4-FFF2-40B4-BE49-F238E27FC236}">
                  <a16:creationId xmlns:a16="http://schemas.microsoft.com/office/drawing/2014/main" id="{781BD12A-5354-4EAE-99D8-E2AD1F711116}"/>
                </a:ext>
              </a:extLst>
            </p:cNvPr>
            <p:cNvSpPr/>
            <p:nvPr/>
          </p:nvSpPr>
          <p:spPr>
            <a:xfrm>
              <a:off x="986001" y="3249732"/>
              <a:ext cx="4713324" cy="3314672"/>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Those in specific work arrangements, such as independent contractors or short-term workers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A subset of workers within an arrangement, such as online platform workers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Workers in specific industries or occupations</a:t>
              </a:r>
              <a:endParaRPr lang="en-US" sz="2400" kern="1200" dirty="0">
                <a:solidFill>
                  <a:srgbClr val="00497B"/>
                </a:solidFill>
              </a:endParaRPr>
            </a:p>
          </p:txBody>
        </p:sp>
        <p:sp>
          <p:nvSpPr>
            <p:cNvPr id="13" name="Freeform: Shape 12">
              <a:extLst>
                <a:ext uri="{FF2B5EF4-FFF2-40B4-BE49-F238E27FC236}">
                  <a16:creationId xmlns:a16="http://schemas.microsoft.com/office/drawing/2014/main" id="{FF113554-EE1B-4E4A-896E-2716A1920125}"/>
                </a:ext>
              </a:extLst>
            </p:cNvPr>
            <p:cNvSpPr/>
            <p:nvPr/>
          </p:nvSpPr>
          <p:spPr>
            <a:xfrm>
              <a:off x="6070046" y="2222291"/>
              <a:ext cx="4713324" cy="1027441"/>
            </a:xfrm>
            <a:custGeom>
              <a:avLst/>
              <a:gdLst>
                <a:gd name="connsiteX0" fmla="*/ 0 w 4580593"/>
                <a:gd name="connsiteY0" fmla="*/ 0 h 1411521"/>
                <a:gd name="connsiteX1" fmla="*/ 4580593 w 4580593"/>
                <a:gd name="connsiteY1" fmla="*/ 0 h 1411521"/>
                <a:gd name="connsiteX2" fmla="*/ 4580593 w 4580593"/>
                <a:gd name="connsiteY2" fmla="*/ 1411521 h 1411521"/>
                <a:gd name="connsiteX3" fmla="*/ 0 w 4580593"/>
                <a:gd name="connsiteY3" fmla="*/ 1411521 h 1411521"/>
                <a:gd name="connsiteX4" fmla="*/ 0 w 4580593"/>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0593" h="1411521">
                  <a:moveTo>
                    <a:pt x="0" y="0"/>
                  </a:moveTo>
                  <a:lnTo>
                    <a:pt x="4580593" y="0"/>
                  </a:lnTo>
                  <a:lnTo>
                    <a:pt x="4580593" y="1411521"/>
                  </a:lnTo>
                  <a:lnTo>
                    <a:pt x="0" y="1411521"/>
                  </a:lnTo>
                  <a:lnTo>
                    <a:pt x="0" y="0"/>
                  </a:lnTo>
                  <a:close/>
                </a:path>
              </a:pathLst>
            </a:custGeom>
            <a:solidFill>
              <a:schemeClr val="bg2"/>
            </a:solidFill>
            <a:ln>
              <a:noFill/>
            </a:ln>
          </p:spPr>
          <p:style>
            <a:lnRef idx="2">
              <a:scrgbClr r="0" g="0" b="0"/>
            </a:lnRef>
            <a:fillRef idx="1">
              <a:scrgbClr r="0" g="0" b="0"/>
            </a:fillRef>
            <a:effectRef idx="0">
              <a:schemeClr val="accent5">
                <a:hueOff val="2146"/>
                <a:satOff val="0"/>
                <a:lumOff val="13922"/>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kern="1200" dirty="0"/>
                <a:t>CONSIDERATIONS</a:t>
              </a:r>
            </a:p>
          </p:txBody>
        </p:sp>
      </p:grpSp>
      <p:sp>
        <p:nvSpPr>
          <p:cNvPr id="15" name="Freeform: Shape 14">
            <a:extLst>
              <a:ext uri="{FF2B5EF4-FFF2-40B4-BE49-F238E27FC236}">
                <a16:creationId xmlns:a16="http://schemas.microsoft.com/office/drawing/2014/main" id="{A84542B1-85AA-4C7C-BF11-F6EEE59E3D2C}"/>
              </a:ext>
            </a:extLst>
          </p:cNvPr>
          <p:cNvSpPr/>
          <p:nvPr/>
        </p:nvSpPr>
        <p:spPr>
          <a:xfrm>
            <a:off x="6287733" y="2674884"/>
            <a:ext cx="5077825" cy="3787866"/>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How does defining a population of workers impact how portable benefits are?</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Should self-employed individuals and small businesses be able to opt in to coverage?</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Should all eligible workers be required to participate?</a:t>
            </a:r>
            <a:endParaRPr lang="en-US" sz="2400" kern="1200" dirty="0">
              <a:solidFill>
                <a:srgbClr val="00497B"/>
              </a:solidFill>
            </a:endParaRPr>
          </a:p>
        </p:txBody>
      </p:sp>
      <p:pic>
        <p:nvPicPr>
          <p:cNvPr id="14" name="Picture 13">
            <a:extLst>
              <a:ext uri="{FF2B5EF4-FFF2-40B4-BE49-F238E27FC236}">
                <a16:creationId xmlns:a16="http://schemas.microsoft.com/office/drawing/2014/main" id="{9BFE5A30-9FB7-47DD-812C-17CEDA80A3B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2819125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0197"/>
          </a:xfrm>
          <a:prstGeom prst="rect">
            <a:avLst/>
          </a:prstGeom>
          <a:noFill/>
        </p:spPr>
        <p:txBody>
          <a:bodyPr wrap="square" rtlCol="0">
            <a:spAutoFit/>
          </a:bodyPr>
          <a:lstStyle/>
          <a:p>
            <a:pPr lvl="0">
              <a:lnSpc>
                <a:spcPct val="85000"/>
              </a:lnSpc>
              <a:defRPr/>
            </a:pPr>
            <a:r>
              <a:rPr lang="en-US" sz="4800" b="1" spc="-20" dirty="0">
                <a:solidFill>
                  <a:srgbClr val="00497B"/>
                </a:solidFill>
              </a:rPr>
              <a:t>HOW WILL BENEFITS BE FUNDED?</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23</a:t>
            </a:fld>
            <a:endParaRPr lang="en-US" dirty="0"/>
          </a:p>
        </p:txBody>
      </p:sp>
      <p:grpSp>
        <p:nvGrpSpPr>
          <p:cNvPr id="8" name="Group 7">
            <a:extLst>
              <a:ext uri="{FF2B5EF4-FFF2-40B4-BE49-F238E27FC236}">
                <a16:creationId xmlns:a16="http://schemas.microsoft.com/office/drawing/2014/main" id="{95AA156F-9289-46CD-ADB6-720AE4531C09}"/>
              </a:ext>
            </a:extLst>
          </p:cNvPr>
          <p:cNvGrpSpPr/>
          <p:nvPr/>
        </p:nvGrpSpPr>
        <p:grpSpPr>
          <a:xfrm>
            <a:off x="810519" y="1182415"/>
            <a:ext cx="10570961" cy="5280334"/>
            <a:chOff x="978613" y="1937289"/>
            <a:chExt cx="9812147" cy="4627115"/>
          </a:xfrm>
        </p:grpSpPr>
        <p:sp>
          <p:nvSpPr>
            <p:cNvPr id="9" name="Rectangle 8">
              <a:extLst>
                <a:ext uri="{FF2B5EF4-FFF2-40B4-BE49-F238E27FC236}">
                  <a16:creationId xmlns:a16="http://schemas.microsoft.com/office/drawing/2014/main" id="{9D5A57CE-5261-452C-A64E-C2E4335A3900}"/>
                </a:ext>
              </a:extLst>
            </p:cNvPr>
            <p:cNvSpPr/>
            <p:nvPr/>
          </p:nvSpPr>
          <p:spPr>
            <a:xfrm>
              <a:off x="978613" y="1937289"/>
              <a:ext cx="9812147" cy="4342113"/>
            </a:xfrm>
            <a:prstGeom prst="rect">
              <a:avLst/>
            </a:prstGeom>
            <a:ln>
              <a:noFill/>
            </a:ln>
          </p:spPr>
        </p:sp>
        <p:sp>
          <p:nvSpPr>
            <p:cNvPr id="10" name="Freeform: Shape 9">
              <a:extLst>
                <a:ext uri="{FF2B5EF4-FFF2-40B4-BE49-F238E27FC236}">
                  <a16:creationId xmlns:a16="http://schemas.microsoft.com/office/drawing/2014/main" id="{718E3152-0E72-4955-ABC0-891413D34205}"/>
                </a:ext>
              </a:extLst>
            </p:cNvPr>
            <p:cNvSpPr/>
            <p:nvPr/>
          </p:nvSpPr>
          <p:spPr>
            <a:xfrm>
              <a:off x="986001" y="2222291"/>
              <a:ext cx="4713324" cy="1027441"/>
            </a:xfrm>
            <a:custGeom>
              <a:avLst/>
              <a:gdLst>
                <a:gd name="connsiteX0" fmla="*/ 0 w 4576119"/>
                <a:gd name="connsiteY0" fmla="*/ 0 h 1411521"/>
                <a:gd name="connsiteX1" fmla="*/ 4576119 w 4576119"/>
                <a:gd name="connsiteY1" fmla="*/ 0 h 1411521"/>
                <a:gd name="connsiteX2" fmla="*/ 4576119 w 4576119"/>
                <a:gd name="connsiteY2" fmla="*/ 1411521 h 1411521"/>
                <a:gd name="connsiteX3" fmla="*/ 0 w 4576119"/>
                <a:gd name="connsiteY3" fmla="*/ 1411521 h 1411521"/>
                <a:gd name="connsiteX4" fmla="*/ 0 w 4576119"/>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1411521">
                  <a:moveTo>
                    <a:pt x="0" y="0"/>
                  </a:moveTo>
                  <a:lnTo>
                    <a:pt x="4576119" y="0"/>
                  </a:lnTo>
                  <a:lnTo>
                    <a:pt x="4576119" y="1411521"/>
                  </a:lnTo>
                  <a:lnTo>
                    <a:pt x="0" y="1411521"/>
                  </a:lnTo>
                  <a:lnTo>
                    <a:pt x="0" y="0"/>
                  </a:lnTo>
                  <a:close/>
                </a:path>
              </a:pathLst>
            </a:custGeom>
            <a:solidFill>
              <a:srgbClr val="00497B"/>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dirty="0"/>
                <a:t>OPTIONS</a:t>
              </a:r>
              <a:endParaRPr lang="en-US" sz="2800" b="1" kern="1200" dirty="0"/>
            </a:p>
          </p:txBody>
        </p:sp>
        <p:sp>
          <p:nvSpPr>
            <p:cNvPr id="11" name="Freeform: Shape 10">
              <a:extLst>
                <a:ext uri="{FF2B5EF4-FFF2-40B4-BE49-F238E27FC236}">
                  <a16:creationId xmlns:a16="http://schemas.microsoft.com/office/drawing/2014/main" id="{781BD12A-5354-4EAE-99D8-E2AD1F711116}"/>
                </a:ext>
              </a:extLst>
            </p:cNvPr>
            <p:cNvSpPr/>
            <p:nvPr/>
          </p:nvSpPr>
          <p:spPr>
            <a:xfrm>
              <a:off x="986001" y="3249732"/>
              <a:ext cx="4713324" cy="3314672"/>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Employers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Customers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Government</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Workers</a:t>
              </a:r>
              <a:endParaRPr lang="en-US" sz="2400" kern="1200" dirty="0">
                <a:solidFill>
                  <a:srgbClr val="00497B"/>
                </a:solidFill>
              </a:endParaRPr>
            </a:p>
          </p:txBody>
        </p:sp>
        <p:sp>
          <p:nvSpPr>
            <p:cNvPr id="13" name="Freeform: Shape 12">
              <a:extLst>
                <a:ext uri="{FF2B5EF4-FFF2-40B4-BE49-F238E27FC236}">
                  <a16:creationId xmlns:a16="http://schemas.microsoft.com/office/drawing/2014/main" id="{FF113554-EE1B-4E4A-896E-2716A1920125}"/>
                </a:ext>
              </a:extLst>
            </p:cNvPr>
            <p:cNvSpPr/>
            <p:nvPr/>
          </p:nvSpPr>
          <p:spPr>
            <a:xfrm>
              <a:off x="6070046" y="2222291"/>
              <a:ext cx="4713324" cy="1027441"/>
            </a:xfrm>
            <a:custGeom>
              <a:avLst/>
              <a:gdLst>
                <a:gd name="connsiteX0" fmla="*/ 0 w 4580593"/>
                <a:gd name="connsiteY0" fmla="*/ 0 h 1411521"/>
                <a:gd name="connsiteX1" fmla="*/ 4580593 w 4580593"/>
                <a:gd name="connsiteY1" fmla="*/ 0 h 1411521"/>
                <a:gd name="connsiteX2" fmla="*/ 4580593 w 4580593"/>
                <a:gd name="connsiteY2" fmla="*/ 1411521 h 1411521"/>
                <a:gd name="connsiteX3" fmla="*/ 0 w 4580593"/>
                <a:gd name="connsiteY3" fmla="*/ 1411521 h 1411521"/>
                <a:gd name="connsiteX4" fmla="*/ 0 w 4580593"/>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0593" h="1411521">
                  <a:moveTo>
                    <a:pt x="0" y="0"/>
                  </a:moveTo>
                  <a:lnTo>
                    <a:pt x="4580593" y="0"/>
                  </a:lnTo>
                  <a:lnTo>
                    <a:pt x="4580593" y="1411521"/>
                  </a:lnTo>
                  <a:lnTo>
                    <a:pt x="0" y="1411521"/>
                  </a:lnTo>
                  <a:lnTo>
                    <a:pt x="0" y="0"/>
                  </a:lnTo>
                  <a:close/>
                </a:path>
              </a:pathLst>
            </a:custGeom>
            <a:solidFill>
              <a:schemeClr val="bg2"/>
            </a:solidFill>
            <a:ln>
              <a:noFill/>
            </a:ln>
          </p:spPr>
          <p:style>
            <a:lnRef idx="2">
              <a:scrgbClr r="0" g="0" b="0"/>
            </a:lnRef>
            <a:fillRef idx="1">
              <a:scrgbClr r="0" g="0" b="0"/>
            </a:fillRef>
            <a:effectRef idx="0">
              <a:schemeClr val="accent5">
                <a:hueOff val="2146"/>
                <a:satOff val="0"/>
                <a:lumOff val="13922"/>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kern="1200" dirty="0"/>
                <a:t>CONSIDERATIONS</a:t>
              </a:r>
            </a:p>
          </p:txBody>
        </p:sp>
      </p:grpSp>
      <p:sp>
        <p:nvSpPr>
          <p:cNvPr id="15" name="Freeform: Shape 14">
            <a:extLst>
              <a:ext uri="{FF2B5EF4-FFF2-40B4-BE49-F238E27FC236}">
                <a16:creationId xmlns:a16="http://schemas.microsoft.com/office/drawing/2014/main" id="{A84542B1-85AA-4C7C-BF11-F6EEE59E3D2C}"/>
              </a:ext>
            </a:extLst>
          </p:cNvPr>
          <p:cNvSpPr/>
          <p:nvPr/>
        </p:nvSpPr>
        <p:spPr>
          <a:xfrm>
            <a:off x="6287733" y="2674884"/>
            <a:ext cx="5077825" cy="3787866"/>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What is the funding mechanism?</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How do models relate to existing programs and regulatory frameworks?</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Should contributions be mandatory or voluntary, particularly for employers and/or customers?</a:t>
            </a:r>
            <a:endParaRPr lang="en-US" sz="2400" kern="1200" dirty="0">
              <a:solidFill>
                <a:srgbClr val="00497B"/>
              </a:solidFill>
            </a:endParaRPr>
          </a:p>
        </p:txBody>
      </p:sp>
      <p:pic>
        <p:nvPicPr>
          <p:cNvPr id="14" name="Picture 13">
            <a:extLst>
              <a:ext uri="{FF2B5EF4-FFF2-40B4-BE49-F238E27FC236}">
                <a16:creationId xmlns:a16="http://schemas.microsoft.com/office/drawing/2014/main" id="{71564253-E4C2-42A3-B540-AB3C0498F42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908877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761994" cy="720197"/>
          </a:xfrm>
          <a:prstGeom prst="rect">
            <a:avLst/>
          </a:prstGeom>
          <a:noFill/>
        </p:spPr>
        <p:txBody>
          <a:bodyPr wrap="square" rtlCol="0">
            <a:spAutoFit/>
          </a:bodyPr>
          <a:lstStyle/>
          <a:p>
            <a:pPr lvl="0">
              <a:lnSpc>
                <a:spcPct val="85000"/>
              </a:lnSpc>
              <a:defRPr/>
            </a:pPr>
            <a:r>
              <a:rPr lang="en-US" sz="4800" b="1" spc="-20" dirty="0">
                <a:solidFill>
                  <a:srgbClr val="00497B"/>
                </a:solidFill>
              </a:rPr>
              <a:t>WHO </a:t>
            </a:r>
            <a:r>
              <a:rPr lang="en-US" sz="4800" b="1" spc="-20" dirty="0" smtClean="0">
                <a:solidFill>
                  <a:srgbClr val="00497B"/>
                </a:solidFill>
              </a:rPr>
              <a:t>ADMINISTERS </a:t>
            </a:r>
            <a:r>
              <a:rPr lang="en-US" sz="4800" b="1" spc="-20" dirty="0">
                <a:solidFill>
                  <a:srgbClr val="00497B"/>
                </a:solidFill>
              </a:rPr>
              <a:t>THE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24</a:t>
            </a:fld>
            <a:endParaRPr lang="en-US" dirty="0"/>
          </a:p>
        </p:txBody>
      </p:sp>
      <p:grpSp>
        <p:nvGrpSpPr>
          <p:cNvPr id="8" name="Group 7">
            <a:extLst>
              <a:ext uri="{FF2B5EF4-FFF2-40B4-BE49-F238E27FC236}">
                <a16:creationId xmlns:a16="http://schemas.microsoft.com/office/drawing/2014/main" id="{95AA156F-9289-46CD-ADB6-720AE4531C09}"/>
              </a:ext>
            </a:extLst>
          </p:cNvPr>
          <p:cNvGrpSpPr/>
          <p:nvPr/>
        </p:nvGrpSpPr>
        <p:grpSpPr>
          <a:xfrm>
            <a:off x="810519" y="1182415"/>
            <a:ext cx="10570961" cy="5280334"/>
            <a:chOff x="978613" y="1937289"/>
            <a:chExt cx="9812147" cy="4627115"/>
          </a:xfrm>
        </p:grpSpPr>
        <p:sp>
          <p:nvSpPr>
            <p:cNvPr id="9" name="Rectangle 8">
              <a:extLst>
                <a:ext uri="{FF2B5EF4-FFF2-40B4-BE49-F238E27FC236}">
                  <a16:creationId xmlns:a16="http://schemas.microsoft.com/office/drawing/2014/main" id="{9D5A57CE-5261-452C-A64E-C2E4335A3900}"/>
                </a:ext>
              </a:extLst>
            </p:cNvPr>
            <p:cNvSpPr/>
            <p:nvPr/>
          </p:nvSpPr>
          <p:spPr>
            <a:xfrm>
              <a:off x="978613" y="1937289"/>
              <a:ext cx="9812147" cy="4342113"/>
            </a:xfrm>
            <a:prstGeom prst="rect">
              <a:avLst/>
            </a:prstGeom>
            <a:ln>
              <a:noFill/>
            </a:ln>
          </p:spPr>
        </p:sp>
        <p:sp>
          <p:nvSpPr>
            <p:cNvPr id="10" name="Freeform: Shape 9">
              <a:extLst>
                <a:ext uri="{FF2B5EF4-FFF2-40B4-BE49-F238E27FC236}">
                  <a16:creationId xmlns:a16="http://schemas.microsoft.com/office/drawing/2014/main" id="{718E3152-0E72-4955-ABC0-891413D34205}"/>
                </a:ext>
              </a:extLst>
            </p:cNvPr>
            <p:cNvSpPr/>
            <p:nvPr/>
          </p:nvSpPr>
          <p:spPr>
            <a:xfrm>
              <a:off x="986001" y="2222291"/>
              <a:ext cx="4713324" cy="1027441"/>
            </a:xfrm>
            <a:custGeom>
              <a:avLst/>
              <a:gdLst>
                <a:gd name="connsiteX0" fmla="*/ 0 w 4576119"/>
                <a:gd name="connsiteY0" fmla="*/ 0 h 1411521"/>
                <a:gd name="connsiteX1" fmla="*/ 4576119 w 4576119"/>
                <a:gd name="connsiteY1" fmla="*/ 0 h 1411521"/>
                <a:gd name="connsiteX2" fmla="*/ 4576119 w 4576119"/>
                <a:gd name="connsiteY2" fmla="*/ 1411521 h 1411521"/>
                <a:gd name="connsiteX3" fmla="*/ 0 w 4576119"/>
                <a:gd name="connsiteY3" fmla="*/ 1411521 h 1411521"/>
                <a:gd name="connsiteX4" fmla="*/ 0 w 4576119"/>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1411521">
                  <a:moveTo>
                    <a:pt x="0" y="0"/>
                  </a:moveTo>
                  <a:lnTo>
                    <a:pt x="4576119" y="0"/>
                  </a:lnTo>
                  <a:lnTo>
                    <a:pt x="4576119" y="1411521"/>
                  </a:lnTo>
                  <a:lnTo>
                    <a:pt x="0" y="1411521"/>
                  </a:lnTo>
                  <a:lnTo>
                    <a:pt x="0" y="0"/>
                  </a:lnTo>
                  <a:close/>
                </a:path>
              </a:pathLst>
            </a:custGeom>
            <a:solidFill>
              <a:srgbClr val="00497B"/>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dirty="0"/>
                <a:t>OPTIONS</a:t>
              </a:r>
              <a:endParaRPr lang="en-US" sz="2800" b="1" kern="1200" dirty="0"/>
            </a:p>
          </p:txBody>
        </p:sp>
        <p:sp>
          <p:nvSpPr>
            <p:cNvPr id="11" name="Freeform: Shape 10">
              <a:extLst>
                <a:ext uri="{FF2B5EF4-FFF2-40B4-BE49-F238E27FC236}">
                  <a16:creationId xmlns:a16="http://schemas.microsoft.com/office/drawing/2014/main" id="{781BD12A-5354-4EAE-99D8-E2AD1F711116}"/>
                </a:ext>
              </a:extLst>
            </p:cNvPr>
            <p:cNvSpPr/>
            <p:nvPr/>
          </p:nvSpPr>
          <p:spPr>
            <a:xfrm>
              <a:off x="986001" y="3249732"/>
              <a:ext cx="4713324" cy="3314672"/>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Government</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Nonprofit</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For-profit</a:t>
              </a:r>
              <a:endParaRPr lang="en-US" sz="2400" kern="1200" dirty="0">
                <a:solidFill>
                  <a:srgbClr val="00497B"/>
                </a:solidFill>
              </a:endParaRPr>
            </a:p>
          </p:txBody>
        </p:sp>
        <p:sp>
          <p:nvSpPr>
            <p:cNvPr id="13" name="Freeform: Shape 12">
              <a:extLst>
                <a:ext uri="{FF2B5EF4-FFF2-40B4-BE49-F238E27FC236}">
                  <a16:creationId xmlns:a16="http://schemas.microsoft.com/office/drawing/2014/main" id="{FF113554-EE1B-4E4A-896E-2716A1920125}"/>
                </a:ext>
              </a:extLst>
            </p:cNvPr>
            <p:cNvSpPr/>
            <p:nvPr/>
          </p:nvSpPr>
          <p:spPr>
            <a:xfrm>
              <a:off x="6070046" y="2222291"/>
              <a:ext cx="4713324" cy="1027441"/>
            </a:xfrm>
            <a:custGeom>
              <a:avLst/>
              <a:gdLst>
                <a:gd name="connsiteX0" fmla="*/ 0 w 4580593"/>
                <a:gd name="connsiteY0" fmla="*/ 0 h 1411521"/>
                <a:gd name="connsiteX1" fmla="*/ 4580593 w 4580593"/>
                <a:gd name="connsiteY1" fmla="*/ 0 h 1411521"/>
                <a:gd name="connsiteX2" fmla="*/ 4580593 w 4580593"/>
                <a:gd name="connsiteY2" fmla="*/ 1411521 h 1411521"/>
                <a:gd name="connsiteX3" fmla="*/ 0 w 4580593"/>
                <a:gd name="connsiteY3" fmla="*/ 1411521 h 1411521"/>
                <a:gd name="connsiteX4" fmla="*/ 0 w 4580593"/>
                <a:gd name="connsiteY4" fmla="*/ 0 h 141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0593" h="1411521">
                  <a:moveTo>
                    <a:pt x="0" y="0"/>
                  </a:moveTo>
                  <a:lnTo>
                    <a:pt x="4580593" y="0"/>
                  </a:lnTo>
                  <a:lnTo>
                    <a:pt x="4580593" y="1411521"/>
                  </a:lnTo>
                  <a:lnTo>
                    <a:pt x="0" y="1411521"/>
                  </a:lnTo>
                  <a:lnTo>
                    <a:pt x="0" y="0"/>
                  </a:lnTo>
                  <a:close/>
                </a:path>
              </a:pathLst>
            </a:custGeom>
            <a:solidFill>
              <a:schemeClr val="bg2"/>
            </a:solidFill>
            <a:ln>
              <a:noFill/>
            </a:ln>
          </p:spPr>
          <p:style>
            <a:lnRef idx="2">
              <a:scrgbClr r="0" g="0" b="0"/>
            </a:lnRef>
            <a:fillRef idx="1">
              <a:scrgbClr r="0" g="0" b="0"/>
            </a:fillRef>
            <a:effectRef idx="0">
              <a:schemeClr val="accent5">
                <a:hueOff val="2146"/>
                <a:satOff val="0"/>
                <a:lumOff val="13922"/>
                <a:alphaOff val="0"/>
              </a:schemeClr>
            </a:effectRef>
            <a:fontRef idx="minor">
              <a:schemeClr val="lt1"/>
            </a:fontRef>
          </p:style>
          <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2800" b="1" kern="1200" dirty="0"/>
                <a:t>CONSIDERATIONS</a:t>
              </a:r>
            </a:p>
          </p:txBody>
        </p:sp>
      </p:grpSp>
      <p:sp>
        <p:nvSpPr>
          <p:cNvPr id="15" name="Freeform: Shape 14">
            <a:extLst>
              <a:ext uri="{FF2B5EF4-FFF2-40B4-BE49-F238E27FC236}">
                <a16:creationId xmlns:a16="http://schemas.microsoft.com/office/drawing/2014/main" id="{A84542B1-85AA-4C7C-BF11-F6EEE59E3D2C}"/>
              </a:ext>
            </a:extLst>
          </p:cNvPr>
          <p:cNvSpPr/>
          <p:nvPr/>
        </p:nvSpPr>
        <p:spPr>
          <a:xfrm>
            <a:off x="6287733" y="2674884"/>
            <a:ext cx="5077825" cy="3787866"/>
          </a:xfrm>
          <a:custGeom>
            <a:avLst/>
            <a:gdLst>
              <a:gd name="connsiteX0" fmla="*/ 0 w 4576119"/>
              <a:gd name="connsiteY0" fmla="*/ 0 h 2360586"/>
              <a:gd name="connsiteX1" fmla="*/ 4576119 w 4576119"/>
              <a:gd name="connsiteY1" fmla="*/ 0 h 2360586"/>
              <a:gd name="connsiteX2" fmla="*/ 4576119 w 4576119"/>
              <a:gd name="connsiteY2" fmla="*/ 2360586 h 2360586"/>
              <a:gd name="connsiteX3" fmla="*/ 0 w 4576119"/>
              <a:gd name="connsiteY3" fmla="*/ 2360586 h 2360586"/>
              <a:gd name="connsiteX4" fmla="*/ 0 w 4576119"/>
              <a:gd name="connsiteY4" fmla="*/ 0 h 236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19" h="2360586">
                <a:moveTo>
                  <a:pt x="0" y="0"/>
                </a:moveTo>
                <a:lnTo>
                  <a:pt x="4576119" y="0"/>
                </a:lnTo>
                <a:lnTo>
                  <a:pt x="4576119" y="2360586"/>
                </a:lnTo>
                <a:lnTo>
                  <a:pt x="0" y="2360586"/>
                </a:lnTo>
                <a:lnTo>
                  <a:pt x="0" y="0"/>
                </a:lnTo>
                <a:close/>
              </a:path>
            </a:pathLst>
          </a:custGeom>
          <a:solidFill>
            <a:schemeClr val="bg1">
              <a:lumMod val="85000"/>
              <a:alpha val="90000"/>
            </a:schemeClr>
          </a:solidFill>
          <a:ln>
            <a:noFill/>
          </a:ln>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Are administrators financially sustainable?</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To whom do administrators have fiduciary duty?</a:t>
            </a:r>
          </a:p>
          <a:p>
            <a:pPr marL="342900" lvl="1" indent="-342900" defTabSz="1066800">
              <a:lnSpc>
                <a:spcPct val="90000"/>
              </a:lnSpc>
              <a:spcBef>
                <a:spcPts val="600"/>
              </a:spcBef>
              <a:spcAft>
                <a:spcPts val="1200"/>
              </a:spcAft>
              <a:buFont typeface="Arial" panose="020B0604020202020204" pitchFamily="34" charset="0"/>
              <a:buChar char="•"/>
            </a:pPr>
            <a:r>
              <a:rPr lang="en-US" sz="2400" dirty="0">
                <a:solidFill>
                  <a:srgbClr val="00497B"/>
                </a:solidFill>
              </a:rPr>
              <a:t>Do workers have a voice in governance?</a:t>
            </a:r>
            <a:endParaRPr lang="en-US" sz="2400" kern="1200" dirty="0">
              <a:solidFill>
                <a:srgbClr val="00497B"/>
              </a:solidFill>
            </a:endParaRPr>
          </a:p>
        </p:txBody>
      </p:sp>
      <p:pic>
        <p:nvPicPr>
          <p:cNvPr id="14" name="Picture 13">
            <a:extLst>
              <a:ext uri="{FF2B5EF4-FFF2-40B4-BE49-F238E27FC236}">
                <a16:creationId xmlns:a16="http://schemas.microsoft.com/office/drawing/2014/main" id="{F00D4C54-5829-456A-9B38-DE34CBB14AA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761886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4800" y="366581"/>
            <a:ext cx="11329776" cy="725711"/>
          </a:xfrm>
          <a:prstGeom prst="rect">
            <a:avLst/>
          </a:prstGeom>
          <a:noFill/>
        </p:spPr>
        <p:txBody>
          <a:bodyPr wrap="square" rtlCol="0">
            <a:spAutoFit/>
          </a:bodyPr>
          <a:lstStyle/>
          <a:p>
            <a:pPr lvl="0">
              <a:lnSpc>
                <a:spcPct val="85000"/>
              </a:lnSpc>
              <a:defRPr/>
            </a:pPr>
            <a:r>
              <a:rPr lang="en-US" sz="4800" b="1" spc="-20" dirty="0">
                <a:solidFill>
                  <a:srgbClr val="00497B"/>
                </a:solidFill>
              </a:rPr>
              <a:t>BASIC APPROACHES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25</a:t>
            </a:fld>
            <a:endParaRPr lang="en-US" dirty="0"/>
          </a:p>
        </p:txBody>
      </p:sp>
      <p:sp>
        <p:nvSpPr>
          <p:cNvPr id="5" name="Rectangle: Rounded Corners 3">
            <a:extLst>
              <a:ext uri="{FF2B5EF4-FFF2-40B4-BE49-F238E27FC236}">
                <a16:creationId xmlns:a16="http://schemas.microsoft.com/office/drawing/2014/main" id="{6889E287-3636-C643-A7AE-9B22F241EA2A}"/>
              </a:ext>
            </a:extLst>
          </p:cNvPr>
          <p:cNvSpPr/>
          <p:nvPr/>
        </p:nvSpPr>
        <p:spPr>
          <a:xfrm>
            <a:off x="248264" y="1154997"/>
            <a:ext cx="4734232" cy="2286000"/>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6" name="Rectangle: Rounded Corners 4">
            <a:extLst>
              <a:ext uri="{FF2B5EF4-FFF2-40B4-BE49-F238E27FC236}">
                <a16:creationId xmlns:a16="http://schemas.microsoft.com/office/drawing/2014/main" id="{A2785FEF-4B61-2C46-95BE-DFFDD8064A4D}"/>
              </a:ext>
            </a:extLst>
          </p:cNvPr>
          <p:cNvSpPr/>
          <p:nvPr/>
        </p:nvSpPr>
        <p:spPr>
          <a:xfrm>
            <a:off x="7209504" y="1154997"/>
            <a:ext cx="4734232" cy="2286000"/>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Rectangle: Rounded Corners 5">
            <a:extLst>
              <a:ext uri="{FF2B5EF4-FFF2-40B4-BE49-F238E27FC236}">
                <a16:creationId xmlns:a16="http://schemas.microsoft.com/office/drawing/2014/main" id="{6CBC1F79-290A-EA49-B1E1-1C202CB9F44C}"/>
              </a:ext>
            </a:extLst>
          </p:cNvPr>
          <p:cNvSpPr/>
          <p:nvPr/>
        </p:nvSpPr>
        <p:spPr>
          <a:xfrm>
            <a:off x="2330245" y="3927227"/>
            <a:ext cx="7531509" cy="268005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6">
            <a:extLst>
              <a:ext uri="{FF2B5EF4-FFF2-40B4-BE49-F238E27FC236}">
                <a16:creationId xmlns:a16="http://schemas.microsoft.com/office/drawing/2014/main" id="{50F8C6F0-23E5-8E45-8813-FF55229B494D}"/>
              </a:ext>
            </a:extLst>
          </p:cNvPr>
          <p:cNvSpPr/>
          <p:nvPr/>
        </p:nvSpPr>
        <p:spPr>
          <a:xfrm>
            <a:off x="2615380" y="5000832"/>
            <a:ext cx="3264310" cy="1326368"/>
          </a:xfrm>
          <a:prstGeom prst="roundRect">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Rectangle: Rounded Corners 7">
            <a:extLst>
              <a:ext uri="{FF2B5EF4-FFF2-40B4-BE49-F238E27FC236}">
                <a16:creationId xmlns:a16="http://schemas.microsoft.com/office/drawing/2014/main" id="{C1E1AF3C-93CB-EC41-BAF8-830773A59C7B}"/>
              </a:ext>
            </a:extLst>
          </p:cNvPr>
          <p:cNvSpPr/>
          <p:nvPr/>
        </p:nvSpPr>
        <p:spPr>
          <a:xfrm>
            <a:off x="6312310" y="5000832"/>
            <a:ext cx="3264310" cy="1326368"/>
          </a:xfrm>
          <a:prstGeom prst="roundRect">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ectangle: Rounded Corners 8">
            <a:extLst>
              <a:ext uri="{FF2B5EF4-FFF2-40B4-BE49-F238E27FC236}">
                <a16:creationId xmlns:a16="http://schemas.microsoft.com/office/drawing/2014/main" id="{93B73F4D-E26B-814D-9302-0FF1E15DA3CC}"/>
              </a:ext>
            </a:extLst>
          </p:cNvPr>
          <p:cNvSpPr/>
          <p:nvPr/>
        </p:nvSpPr>
        <p:spPr>
          <a:xfrm>
            <a:off x="398205" y="1892416"/>
            <a:ext cx="2109021" cy="1386349"/>
          </a:xfrm>
          <a:prstGeom prst="roundRect">
            <a:avLst/>
          </a:prstGeom>
          <a:solidFill>
            <a:schemeClr val="bg1">
              <a:lumMod val="8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11B36D5-425A-964B-B9E5-27B287C32C62}"/>
              </a:ext>
            </a:extLst>
          </p:cNvPr>
          <p:cNvSpPr/>
          <p:nvPr/>
        </p:nvSpPr>
        <p:spPr>
          <a:xfrm>
            <a:off x="2721077" y="1892416"/>
            <a:ext cx="2109020" cy="1386349"/>
          </a:xfrm>
          <a:prstGeom prst="roundRect">
            <a:avLst/>
          </a:prstGeom>
          <a:solidFill>
            <a:schemeClr val="bg1">
              <a:lumMod val="8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Rounded Corners 11">
            <a:extLst>
              <a:ext uri="{FF2B5EF4-FFF2-40B4-BE49-F238E27FC236}">
                <a16:creationId xmlns:a16="http://schemas.microsoft.com/office/drawing/2014/main" id="{95457EA2-FAEC-814F-8625-EE9F8DD342E7}"/>
              </a:ext>
            </a:extLst>
          </p:cNvPr>
          <p:cNvSpPr/>
          <p:nvPr/>
        </p:nvSpPr>
        <p:spPr>
          <a:xfrm>
            <a:off x="7379109" y="1903477"/>
            <a:ext cx="1356852" cy="1386349"/>
          </a:xfrm>
          <a:prstGeom prst="roundRect">
            <a:avLst/>
          </a:prstGeom>
          <a:solidFill>
            <a:schemeClr val="bg1">
              <a:lumMod val="8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Rectangle: Rounded Corners 12">
            <a:extLst>
              <a:ext uri="{FF2B5EF4-FFF2-40B4-BE49-F238E27FC236}">
                <a16:creationId xmlns:a16="http://schemas.microsoft.com/office/drawing/2014/main" id="{ADA37AC5-E838-D542-8FAA-8ED9A3D603F0}"/>
              </a:ext>
            </a:extLst>
          </p:cNvPr>
          <p:cNvSpPr/>
          <p:nvPr/>
        </p:nvSpPr>
        <p:spPr>
          <a:xfrm>
            <a:off x="10436942" y="1903477"/>
            <a:ext cx="1356852" cy="1386349"/>
          </a:xfrm>
          <a:prstGeom prst="roundRect">
            <a:avLst/>
          </a:prstGeom>
          <a:solidFill>
            <a:schemeClr val="bg1">
              <a:lumMod val="8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Rectangle: Rounded Corners 13">
            <a:extLst>
              <a:ext uri="{FF2B5EF4-FFF2-40B4-BE49-F238E27FC236}">
                <a16:creationId xmlns:a16="http://schemas.microsoft.com/office/drawing/2014/main" id="{C08BAD42-A785-1C4E-9ED6-18F40DCF082B}"/>
              </a:ext>
            </a:extLst>
          </p:cNvPr>
          <p:cNvSpPr/>
          <p:nvPr/>
        </p:nvSpPr>
        <p:spPr>
          <a:xfrm>
            <a:off x="8905566" y="1903477"/>
            <a:ext cx="1356852" cy="1386349"/>
          </a:xfrm>
          <a:prstGeom prst="roundRect">
            <a:avLst/>
          </a:prstGeom>
          <a:solidFill>
            <a:schemeClr val="bg1">
              <a:lumMod val="8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Arrow: Bent 14">
            <a:extLst>
              <a:ext uri="{FF2B5EF4-FFF2-40B4-BE49-F238E27FC236}">
                <a16:creationId xmlns:a16="http://schemas.microsoft.com/office/drawing/2014/main" id="{24703681-6A89-4641-9098-76F1E0CE1AB1}"/>
              </a:ext>
            </a:extLst>
          </p:cNvPr>
          <p:cNvSpPr/>
          <p:nvPr/>
        </p:nvSpPr>
        <p:spPr>
          <a:xfrm flipV="1">
            <a:off x="398206" y="3599369"/>
            <a:ext cx="1789472" cy="1472556"/>
          </a:xfrm>
          <a:prstGeom prst="bentArrow">
            <a:avLst>
              <a:gd name="adj1" fmla="val 41086"/>
              <a:gd name="adj2" fmla="val 34174"/>
              <a:gd name="adj3" fmla="val 41086"/>
              <a:gd name="adj4" fmla="val 61089"/>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17" name="Arrow: Bent 15">
            <a:extLst>
              <a:ext uri="{FF2B5EF4-FFF2-40B4-BE49-F238E27FC236}">
                <a16:creationId xmlns:a16="http://schemas.microsoft.com/office/drawing/2014/main" id="{86A692FC-CF57-4C4C-8B8B-3429AFDD60FB}"/>
              </a:ext>
            </a:extLst>
          </p:cNvPr>
          <p:cNvSpPr/>
          <p:nvPr/>
        </p:nvSpPr>
        <p:spPr>
          <a:xfrm flipH="1" flipV="1">
            <a:off x="10004320" y="3599369"/>
            <a:ext cx="1789471" cy="1472556"/>
          </a:xfrm>
          <a:prstGeom prst="bentArrow">
            <a:avLst>
              <a:gd name="adj1" fmla="val 41086"/>
              <a:gd name="adj2" fmla="val 34174"/>
              <a:gd name="adj3" fmla="val 41086"/>
              <a:gd name="adj4" fmla="val 61089"/>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4358E3B1-5CA8-0643-92B7-AA2708FBA467}"/>
              </a:ext>
            </a:extLst>
          </p:cNvPr>
          <p:cNvSpPr txBox="1"/>
          <p:nvPr/>
        </p:nvSpPr>
        <p:spPr>
          <a:xfrm>
            <a:off x="2330244" y="4073734"/>
            <a:ext cx="7504466" cy="954107"/>
          </a:xfrm>
          <a:prstGeom prst="rect">
            <a:avLst/>
          </a:prstGeom>
          <a:noFill/>
        </p:spPr>
        <p:txBody>
          <a:bodyPr wrap="square" rtlCol="0">
            <a:spAutoFit/>
          </a:bodyPr>
          <a:lstStyle/>
          <a:p>
            <a:pPr algn="ctr"/>
            <a:r>
              <a:rPr lang="en-US" sz="2800" b="1" dirty="0">
                <a:solidFill>
                  <a:schemeClr val="bg1"/>
                </a:solidFill>
              </a:rPr>
              <a:t>USE POLICY TO CREATE PORTABLE BENEFITS</a:t>
            </a:r>
          </a:p>
        </p:txBody>
      </p:sp>
      <p:sp>
        <p:nvSpPr>
          <p:cNvPr id="20" name="TextBox 19">
            <a:extLst>
              <a:ext uri="{FF2B5EF4-FFF2-40B4-BE49-F238E27FC236}">
                <a16:creationId xmlns:a16="http://schemas.microsoft.com/office/drawing/2014/main" id="{5848C07B-FB62-AC49-B5DA-14C8D92528E1}"/>
              </a:ext>
            </a:extLst>
          </p:cNvPr>
          <p:cNvSpPr txBox="1"/>
          <p:nvPr/>
        </p:nvSpPr>
        <p:spPr>
          <a:xfrm>
            <a:off x="398204" y="1277020"/>
            <a:ext cx="4431893" cy="523220"/>
          </a:xfrm>
          <a:prstGeom prst="rect">
            <a:avLst/>
          </a:prstGeom>
          <a:noFill/>
        </p:spPr>
        <p:txBody>
          <a:bodyPr wrap="square" rtlCol="0">
            <a:spAutoFit/>
          </a:bodyPr>
          <a:lstStyle/>
          <a:p>
            <a:pPr algn="ctr"/>
            <a:r>
              <a:rPr lang="en-US" sz="2800" b="1" dirty="0">
                <a:solidFill>
                  <a:schemeClr val="bg1"/>
                </a:solidFill>
              </a:rPr>
              <a:t>LEARN MORE</a:t>
            </a:r>
          </a:p>
        </p:txBody>
      </p:sp>
      <p:sp>
        <p:nvSpPr>
          <p:cNvPr id="21" name="TextBox 20">
            <a:extLst>
              <a:ext uri="{FF2B5EF4-FFF2-40B4-BE49-F238E27FC236}">
                <a16:creationId xmlns:a16="http://schemas.microsoft.com/office/drawing/2014/main" id="{6F0193CD-F660-804D-A8B2-FF8B42E96228}"/>
              </a:ext>
            </a:extLst>
          </p:cNvPr>
          <p:cNvSpPr txBox="1"/>
          <p:nvPr/>
        </p:nvSpPr>
        <p:spPr>
          <a:xfrm>
            <a:off x="7204585" y="1277020"/>
            <a:ext cx="4758816" cy="523220"/>
          </a:xfrm>
          <a:prstGeom prst="rect">
            <a:avLst/>
          </a:prstGeom>
          <a:noFill/>
        </p:spPr>
        <p:txBody>
          <a:bodyPr wrap="square" rtlCol="0">
            <a:spAutoFit/>
          </a:bodyPr>
          <a:lstStyle/>
          <a:p>
            <a:pPr algn="ctr"/>
            <a:r>
              <a:rPr lang="en-US" sz="2800" b="1" dirty="0">
                <a:solidFill>
                  <a:schemeClr val="bg1"/>
                </a:solidFill>
              </a:rPr>
              <a:t>ENCOURAGE INNOVATION</a:t>
            </a:r>
          </a:p>
        </p:txBody>
      </p:sp>
      <p:sp>
        <p:nvSpPr>
          <p:cNvPr id="22" name="TextBox 21">
            <a:extLst>
              <a:ext uri="{FF2B5EF4-FFF2-40B4-BE49-F238E27FC236}">
                <a16:creationId xmlns:a16="http://schemas.microsoft.com/office/drawing/2014/main" id="{601706B7-662F-1E46-9CB8-2FE412F2CB82}"/>
              </a:ext>
            </a:extLst>
          </p:cNvPr>
          <p:cNvSpPr txBox="1"/>
          <p:nvPr/>
        </p:nvSpPr>
        <p:spPr>
          <a:xfrm>
            <a:off x="398204" y="2046981"/>
            <a:ext cx="2109020" cy="1077218"/>
          </a:xfrm>
          <a:prstGeom prst="rect">
            <a:avLst/>
          </a:prstGeom>
          <a:noFill/>
        </p:spPr>
        <p:txBody>
          <a:bodyPr wrap="square" rtlCol="0" anchor="ctr">
            <a:spAutoFit/>
          </a:bodyPr>
          <a:lstStyle/>
          <a:p>
            <a:pPr algn="ctr"/>
            <a:r>
              <a:rPr lang="en-US" sz="1600" dirty="0"/>
              <a:t>Use data to better understand the relevant worker population</a:t>
            </a:r>
          </a:p>
        </p:txBody>
      </p:sp>
      <p:sp>
        <p:nvSpPr>
          <p:cNvPr id="23" name="TextBox 22">
            <a:extLst>
              <a:ext uri="{FF2B5EF4-FFF2-40B4-BE49-F238E27FC236}">
                <a16:creationId xmlns:a16="http://schemas.microsoft.com/office/drawing/2014/main" id="{D0204A19-1641-6340-8A1C-CDF2BFC0ABB6}"/>
              </a:ext>
            </a:extLst>
          </p:cNvPr>
          <p:cNvSpPr txBox="1"/>
          <p:nvPr/>
        </p:nvSpPr>
        <p:spPr>
          <a:xfrm>
            <a:off x="2721076" y="2170092"/>
            <a:ext cx="2109020" cy="830997"/>
          </a:xfrm>
          <a:prstGeom prst="rect">
            <a:avLst/>
          </a:prstGeom>
          <a:noFill/>
        </p:spPr>
        <p:txBody>
          <a:bodyPr wrap="square" rtlCol="0">
            <a:spAutoFit/>
          </a:bodyPr>
          <a:lstStyle/>
          <a:p>
            <a:pPr algn="ctr"/>
            <a:r>
              <a:rPr lang="en-US" sz="1600" dirty="0"/>
              <a:t>Designate a responsible body or party</a:t>
            </a:r>
          </a:p>
        </p:txBody>
      </p:sp>
      <p:sp>
        <p:nvSpPr>
          <p:cNvPr id="24" name="TextBox 23">
            <a:extLst>
              <a:ext uri="{FF2B5EF4-FFF2-40B4-BE49-F238E27FC236}">
                <a16:creationId xmlns:a16="http://schemas.microsoft.com/office/drawing/2014/main" id="{FA7276B1-BB4E-E641-BF47-F90F1CB1207F}"/>
              </a:ext>
            </a:extLst>
          </p:cNvPr>
          <p:cNvSpPr txBox="1"/>
          <p:nvPr/>
        </p:nvSpPr>
        <p:spPr>
          <a:xfrm>
            <a:off x="7376650" y="2058042"/>
            <a:ext cx="1356852" cy="1077218"/>
          </a:xfrm>
          <a:prstGeom prst="rect">
            <a:avLst/>
          </a:prstGeom>
          <a:noFill/>
        </p:spPr>
        <p:txBody>
          <a:bodyPr wrap="square" rtlCol="0" anchor="ctr">
            <a:spAutoFit/>
          </a:bodyPr>
          <a:lstStyle/>
          <a:p>
            <a:pPr algn="ctr"/>
            <a:r>
              <a:rPr lang="en-US" sz="1600" dirty="0"/>
              <a:t>Establish</a:t>
            </a:r>
          </a:p>
          <a:p>
            <a:pPr algn="ctr"/>
            <a:r>
              <a:rPr lang="en-US" sz="1600" dirty="0"/>
              <a:t>benefits innovation fund</a:t>
            </a:r>
          </a:p>
        </p:txBody>
      </p:sp>
      <p:sp>
        <p:nvSpPr>
          <p:cNvPr id="25" name="TextBox 24">
            <a:extLst>
              <a:ext uri="{FF2B5EF4-FFF2-40B4-BE49-F238E27FC236}">
                <a16:creationId xmlns:a16="http://schemas.microsoft.com/office/drawing/2014/main" id="{BB2E8AF6-166C-4343-AE83-35E548B5E892}"/>
              </a:ext>
            </a:extLst>
          </p:cNvPr>
          <p:cNvSpPr txBox="1"/>
          <p:nvPr/>
        </p:nvSpPr>
        <p:spPr>
          <a:xfrm>
            <a:off x="8905567" y="2058042"/>
            <a:ext cx="1356852" cy="1077218"/>
          </a:xfrm>
          <a:prstGeom prst="rect">
            <a:avLst/>
          </a:prstGeom>
          <a:noFill/>
        </p:spPr>
        <p:txBody>
          <a:bodyPr wrap="square" rtlCol="0">
            <a:spAutoFit/>
          </a:bodyPr>
          <a:lstStyle/>
          <a:p>
            <a:pPr algn="ctr"/>
            <a:r>
              <a:rPr lang="en-US" sz="1600" dirty="0"/>
              <a:t>Encourage private and nonprofit innovation</a:t>
            </a:r>
          </a:p>
        </p:txBody>
      </p:sp>
      <p:sp>
        <p:nvSpPr>
          <p:cNvPr id="26" name="TextBox 25">
            <a:extLst>
              <a:ext uri="{FF2B5EF4-FFF2-40B4-BE49-F238E27FC236}">
                <a16:creationId xmlns:a16="http://schemas.microsoft.com/office/drawing/2014/main" id="{E9BEED87-88B4-7341-830E-A77A2151EAE8}"/>
              </a:ext>
            </a:extLst>
          </p:cNvPr>
          <p:cNvSpPr txBox="1"/>
          <p:nvPr/>
        </p:nvSpPr>
        <p:spPr>
          <a:xfrm>
            <a:off x="10459589" y="2304264"/>
            <a:ext cx="1356852" cy="584775"/>
          </a:xfrm>
          <a:prstGeom prst="rect">
            <a:avLst/>
          </a:prstGeom>
          <a:noFill/>
        </p:spPr>
        <p:txBody>
          <a:bodyPr wrap="square" rtlCol="0">
            <a:spAutoFit/>
          </a:bodyPr>
          <a:lstStyle/>
          <a:p>
            <a:pPr algn="ctr"/>
            <a:r>
              <a:rPr lang="en-US" sz="1600" dirty="0"/>
              <a:t>Engage philanthropy</a:t>
            </a:r>
          </a:p>
        </p:txBody>
      </p:sp>
      <p:sp>
        <p:nvSpPr>
          <p:cNvPr id="27" name="TextBox 26">
            <a:extLst>
              <a:ext uri="{FF2B5EF4-FFF2-40B4-BE49-F238E27FC236}">
                <a16:creationId xmlns:a16="http://schemas.microsoft.com/office/drawing/2014/main" id="{701BF74B-F284-BB47-BDA6-991DCC9B20E0}"/>
              </a:ext>
            </a:extLst>
          </p:cNvPr>
          <p:cNvSpPr txBox="1"/>
          <p:nvPr/>
        </p:nvSpPr>
        <p:spPr>
          <a:xfrm>
            <a:off x="2615379" y="5310073"/>
            <a:ext cx="3264309" cy="707886"/>
          </a:xfrm>
          <a:prstGeom prst="rect">
            <a:avLst/>
          </a:prstGeom>
          <a:noFill/>
        </p:spPr>
        <p:txBody>
          <a:bodyPr wrap="square" rtlCol="0">
            <a:spAutoFit/>
          </a:bodyPr>
          <a:lstStyle/>
          <a:p>
            <a:pPr algn="ctr"/>
            <a:r>
              <a:rPr lang="en-US" sz="2000" b="1" dirty="0">
                <a:solidFill>
                  <a:schemeClr val="bg1"/>
                </a:solidFill>
              </a:rPr>
              <a:t>Create a new portable benefits system</a:t>
            </a:r>
          </a:p>
        </p:txBody>
      </p:sp>
      <p:sp>
        <p:nvSpPr>
          <p:cNvPr id="28" name="TextBox 27">
            <a:extLst>
              <a:ext uri="{FF2B5EF4-FFF2-40B4-BE49-F238E27FC236}">
                <a16:creationId xmlns:a16="http://schemas.microsoft.com/office/drawing/2014/main" id="{23AF836A-6086-A342-B3FF-9F1A678FCB25}"/>
              </a:ext>
            </a:extLst>
          </p:cNvPr>
          <p:cNvSpPr txBox="1"/>
          <p:nvPr/>
        </p:nvSpPr>
        <p:spPr>
          <a:xfrm>
            <a:off x="6295206" y="5156185"/>
            <a:ext cx="3264309" cy="1015663"/>
          </a:xfrm>
          <a:prstGeom prst="rect">
            <a:avLst/>
          </a:prstGeom>
          <a:noFill/>
        </p:spPr>
        <p:txBody>
          <a:bodyPr wrap="square" rtlCol="0">
            <a:spAutoFit/>
          </a:bodyPr>
          <a:lstStyle/>
          <a:p>
            <a:pPr algn="ctr"/>
            <a:r>
              <a:rPr lang="en-US" sz="2000" b="1" dirty="0">
                <a:solidFill>
                  <a:schemeClr val="bg1"/>
                </a:solidFill>
              </a:rPr>
              <a:t>Expand existing and emerging government programs</a:t>
            </a:r>
          </a:p>
        </p:txBody>
      </p:sp>
      <p:sp>
        <p:nvSpPr>
          <p:cNvPr id="29" name="TextBox 28">
            <a:extLst>
              <a:ext uri="{FF2B5EF4-FFF2-40B4-BE49-F238E27FC236}">
                <a16:creationId xmlns:a16="http://schemas.microsoft.com/office/drawing/2014/main" id="{764CCCA1-D34B-6F4A-A7DC-250F94B09C18}"/>
              </a:ext>
            </a:extLst>
          </p:cNvPr>
          <p:cNvSpPr txBox="1"/>
          <p:nvPr/>
        </p:nvSpPr>
        <p:spPr>
          <a:xfrm rot="2700000">
            <a:off x="339886" y="4135592"/>
            <a:ext cx="1306441" cy="400110"/>
          </a:xfrm>
          <a:prstGeom prst="rect">
            <a:avLst/>
          </a:prstGeom>
          <a:noFill/>
        </p:spPr>
        <p:txBody>
          <a:bodyPr wrap="square" rtlCol="0">
            <a:spAutoFit/>
          </a:bodyPr>
          <a:lstStyle/>
          <a:p>
            <a:r>
              <a:rPr lang="en-US" sz="2000" dirty="0"/>
              <a:t>INFORMS</a:t>
            </a:r>
          </a:p>
        </p:txBody>
      </p:sp>
      <p:sp>
        <p:nvSpPr>
          <p:cNvPr id="30" name="TextBox 29">
            <a:extLst>
              <a:ext uri="{FF2B5EF4-FFF2-40B4-BE49-F238E27FC236}">
                <a16:creationId xmlns:a16="http://schemas.microsoft.com/office/drawing/2014/main" id="{C60EF129-4B44-8E4E-B237-0FC5EDE45052}"/>
              </a:ext>
            </a:extLst>
          </p:cNvPr>
          <p:cNvSpPr txBox="1"/>
          <p:nvPr/>
        </p:nvSpPr>
        <p:spPr>
          <a:xfrm rot="18900000">
            <a:off x="10534232" y="4135592"/>
            <a:ext cx="1306441" cy="400110"/>
          </a:xfrm>
          <a:prstGeom prst="rect">
            <a:avLst/>
          </a:prstGeom>
          <a:noFill/>
        </p:spPr>
        <p:txBody>
          <a:bodyPr wrap="square" rtlCol="0">
            <a:spAutoFit/>
          </a:bodyPr>
          <a:lstStyle/>
          <a:p>
            <a:r>
              <a:rPr lang="en-US" sz="2000" dirty="0"/>
              <a:t>INFORMS</a:t>
            </a:r>
          </a:p>
        </p:txBody>
      </p:sp>
      <p:sp>
        <p:nvSpPr>
          <p:cNvPr id="32" name="Arrow: Left-Right 29">
            <a:extLst>
              <a:ext uri="{FF2B5EF4-FFF2-40B4-BE49-F238E27FC236}">
                <a16:creationId xmlns:a16="http://schemas.microsoft.com/office/drawing/2014/main" id="{00F88C94-89D8-ED4E-943F-8FE4074B2AD2}"/>
              </a:ext>
            </a:extLst>
          </p:cNvPr>
          <p:cNvSpPr/>
          <p:nvPr/>
        </p:nvSpPr>
        <p:spPr>
          <a:xfrm>
            <a:off x="5152101" y="1652759"/>
            <a:ext cx="1882879" cy="1048583"/>
          </a:xfrm>
          <a:prstGeom prst="lef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9134762-4AA6-4F38-9036-26B03D413CB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42731708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F1DA53-EF95-41D6-A62C-3ADD323638B5}"/>
              </a:ext>
            </a:extLst>
          </p:cNvPr>
          <p:cNvSpPr>
            <a:spLocks noGrp="1"/>
          </p:cNvSpPr>
          <p:nvPr>
            <p:ph type="sldNum" sz="quarter" idx="12"/>
          </p:nvPr>
        </p:nvSpPr>
        <p:spPr/>
        <p:txBody>
          <a:bodyPr/>
          <a:lstStyle/>
          <a:p>
            <a:fld id="{5AE1514C-5E56-4738-A1FF-4B1CFD2A3E36}" type="slidenum">
              <a:rPr lang="en-US" smtClean="0"/>
              <a:t>26</a:t>
            </a:fld>
            <a:endParaRPr lang="en-US" dirty="0"/>
          </a:p>
        </p:txBody>
      </p:sp>
      <p:pic>
        <p:nvPicPr>
          <p:cNvPr id="3" name="Picture 2">
            <a:extLst>
              <a:ext uri="{FF2B5EF4-FFF2-40B4-BE49-F238E27FC236}">
                <a16:creationId xmlns:a16="http://schemas.microsoft.com/office/drawing/2014/main" id="{B7015297-5DD2-4693-B99E-4ED1C146CA7D}"/>
              </a:ext>
            </a:extLst>
          </p:cNvPr>
          <p:cNvPicPr>
            <a:picLocks noChangeAspect="1"/>
          </p:cNvPicPr>
          <p:nvPr/>
        </p:nvPicPr>
        <p:blipFill>
          <a:blip r:embed="rId2"/>
          <a:stretch>
            <a:fillRect/>
          </a:stretch>
        </p:blipFill>
        <p:spPr>
          <a:xfrm>
            <a:off x="366712" y="275545"/>
            <a:ext cx="11458575" cy="4086225"/>
          </a:xfrm>
          <a:prstGeom prst="rect">
            <a:avLst/>
          </a:prstGeom>
        </p:spPr>
      </p:pic>
      <p:sp>
        <p:nvSpPr>
          <p:cNvPr id="4" name="Rectangle 3">
            <a:extLst>
              <a:ext uri="{FF2B5EF4-FFF2-40B4-BE49-F238E27FC236}">
                <a16:creationId xmlns:a16="http://schemas.microsoft.com/office/drawing/2014/main" id="{EF1C7D7F-0D6A-4762-A952-7E5AEE8FA329}"/>
              </a:ext>
            </a:extLst>
          </p:cNvPr>
          <p:cNvSpPr/>
          <p:nvPr/>
        </p:nvSpPr>
        <p:spPr>
          <a:xfrm>
            <a:off x="-12888" y="4917513"/>
            <a:ext cx="12192000" cy="720197"/>
          </a:xfrm>
          <a:prstGeom prst="rect">
            <a:avLst/>
          </a:prstGeom>
        </p:spPr>
        <p:txBody>
          <a:bodyPr wrap="square">
            <a:spAutoFit/>
          </a:bodyPr>
          <a:lstStyle/>
          <a:p>
            <a:pPr algn="ctr">
              <a:lnSpc>
                <a:spcPct val="85000"/>
              </a:lnSpc>
              <a:defRPr sz="1400" b="0" i="0" u="none" strike="noStrike" kern="1200" spc="0" baseline="0">
                <a:solidFill>
                  <a:prstClr val="black">
                    <a:lumMod val="65000"/>
                    <a:lumOff val="35000"/>
                  </a:prstClr>
                </a:solidFill>
                <a:latin typeface="+mn-lt"/>
                <a:ea typeface="+mn-ea"/>
                <a:cs typeface="+mn-cs"/>
              </a:defRPr>
            </a:pPr>
            <a:r>
              <a:rPr lang="en-US" sz="4800" b="1" dirty="0">
                <a:solidFill>
                  <a:srgbClr val="00497B"/>
                </a:solidFill>
                <a:latin typeface="Segoe UI" panose="020B0502040204020203" pitchFamily="34" charset="0"/>
                <a:cs typeface="Segoe UI" panose="020B0502040204020203" pitchFamily="34" charset="0"/>
              </a:rPr>
              <a:t>www.gigeconomydata.org</a:t>
            </a:r>
          </a:p>
        </p:txBody>
      </p:sp>
    </p:spTree>
    <p:extLst>
      <p:ext uri="{BB962C8B-B14F-4D97-AF65-F5344CB8AC3E}">
        <p14:creationId xmlns:p14="http://schemas.microsoft.com/office/powerpoint/2010/main" val="3082209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5711"/>
          </a:xfrm>
          <a:prstGeom prst="rect">
            <a:avLst/>
          </a:prstGeom>
          <a:noFill/>
        </p:spPr>
        <p:txBody>
          <a:bodyPr wrap="square" rtlCol="0">
            <a:spAutoFit/>
          </a:bodyPr>
          <a:lstStyle/>
          <a:p>
            <a:pPr lvl="0">
              <a:lnSpc>
                <a:spcPct val="85000"/>
              </a:lnSpc>
              <a:defRPr/>
            </a:pPr>
            <a:r>
              <a:rPr lang="en-US" sz="4800" b="1" spc="-20" dirty="0">
                <a:solidFill>
                  <a:srgbClr val="00497B"/>
                </a:solidFill>
              </a:rPr>
              <a:t>NEW POLICY APPROACHES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27</a:t>
            </a:fld>
            <a:endParaRPr lang="en-US" dirty="0"/>
          </a:p>
        </p:txBody>
      </p:sp>
      <p:sp>
        <p:nvSpPr>
          <p:cNvPr id="4" name="Text Placeholder 10">
            <a:extLst>
              <a:ext uri="{FF2B5EF4-FFF2-40B4-BE49-F238E27FC236}">
                <a16:creationId xmlns:a16="http://schemas.microsoft.com/office/drawing/2014/main" id="{C491D050-E53E-475D-9D8A-02BC32AD3D3A}"/>
              </a:ext>
            </a:extLst>
          </p:cNvPr>
          <p:cNvSpPr txBox="1">
            <a:spLocks/>
          </p:cNvSpPr>
          <p:nvPr/>
        </p:nvSpPr>
        <p:spPr>
          <a:xfrm>
            <a:off x="219799" y="1340648"/>
            <a:ext cx="11733661" cy="5210657"/>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2400"/>
              </a:spcBef>
              <a:spcAft>
                <a:spcPts val="600"/>
              </a:spcAft>
            </a:pPr>
            <a:r>
              <a:rPr lang="en-US" sz="2800" dirty="0">
                <a:solidFill>
                  <a:schemeClr val="bg2"/>
                </a:solidFill>
              </a:rPr>
              <a:t>CREATE A BENEFITS EXCHANGE</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Regulated exchange of private providers</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Affordable Care Act</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Washington Small Business Retirement Marketplace</a:t>
            </a:r>
          </a:p>
          <a:p>
            <a:pPr algn="l">
              <a:spcBef>
                <a:spcPts val="2400"/>
              </a:spcBef>
              <a:spcAft>
                <a:spcPts val="600"/>
              </a:spcAft>
            </a:pPr>
            <a:r>
              <a:rPr lang="en-US" sz="2800" dirty="0">
                <a:solidFill>
                  <a:schemeClr val="bg2"/>
                </a:solidFill>
              </a:rPr>
              <a:t>SINGLE-PROVIDER PROGRAMS</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Publicly designated private provider, subject to oversight</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Black Car Fund</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mn-lt"/>
              </a:rPr>
              <a:t>Auto-enrollment retirement programs with private administrators</a:t>
            </a:r>
          </a:p>
          <a:p>
            <a:pPr algn="l">
              <a:spcBef>
                <a:spcPts val="2400"/>
              </a:spcBef>
              <a:spcAft>
                <a:spcPts val="600"/>
              </a:spcAft>
            </a:pPr>
            <a:r>
              <a:rPr lang="en-US" sz="2800" dirty="0">
                <a:solidFill>
                  <a:schemeClr val="bg2"/>
                </a:solidFill>
              </a:rPr>
              <a:t>PUBLIC OPTION</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Government administered benefits</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Social Security</a:t>
            </a:r>
          </a:p>
          <a:p>
            <a:pPr marL="285750" indent="-285750" algn="l">
              <a:spcBef>
                <a:spcPts val="0"/>
              </a:spcBef>
              <a:spcAft>
                <a:spcPts val="600"/>
              </a:spcAft>
              <a:buFont typeface="Arial" panose="020B0604020202020204" pitchFamily="34" charset="0"/>
              <a:buChar char="•"/>
            </a:pPr>
            <a:r>
              <a:rPr lang="en-US" sz="2000" dirty="0">
                <a:solidFill>
                  <a:srgbClr val="00497B"/>
                </a:solidFill>
                <a:latin typeface="Segoe UI" panose="020B0502040204020203" pitchFamily="34" charset="0"/>
                <a:cs typeface="Segoe UI" panose="020B0502040204020203" pitchFamily="34" charset="0"/>
              </a:rPr>
              <a:t>Unemployment insurance</a:t>
            </a:r>
          </a:p>
        </p:txBody>
      </p:sp>
      <p:pic>
        <p:nvPicPr>
          <p:cNvPr id="5" name="Picture 4">
            <a:extLst>
              <a:ext uri="{FF2B5EF4-FFF2-40B4-BE49-F238E27FC236}">
                <a16:creationId xmlns:a16="http://schemas.microsoft.com/office/drawing/2014/main" id="{C3B23954-D5CF-4FB7-B17D-1E48FD3B468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823335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9DCD704B-EE31-4B2C-B455-85B001988C26}"/>
              </a:ext>
            </a:extLst>
          </p:cNvPr>
          <p:cNvPicPr>
            <a:picLocks noChangeAspect="1"/>
          </p:cNvPicPr>
          <p:nvPr/>
        </p:nvPicPr>
        <p:blipFill>
          <a:blip r:embed="rId3">
            <a:extLst>
              <a:ext uri="{28A0092B-C50C-407E-A947-70E740481C1C}">
                <a14:useLocalDpi xmlns:a14="http://schemas.microsoft.com/office/drawing/2010/main" val="0"/>
              </a:ext>
            </a:extLst>
          </a:blip>
          <a:srcRect t="335" b="335"/>
          <a:stretch>
            <a:fillRect/>
          </a:stretch>
        </p:blipFill>
        <p:spPr>
          <a:xfrm>
            <a:off x="-12888" y="0"/>
            <a:ext cx="12192000" cy="6858000"/>
          </a:xfrm>
          <a:prstGeom prst="rect">
            <a:avLst/>
          </a:prstGeom>
        </p:spPr>
      </p:pic>
      <p:sp>
        <p:nvSpPr>
          <p:cNvPr id="16" name="Rectangle 15">
            <a:extLst>
              <a:ext uri="{FF2B5EF4-FFF2-40B4-BE49-F238E27FC236}">
                <a16:creationId xmlns:a16="http://schemas.microsoft.com/office/drawing/2014/main" id="{B2ED89AA-AF9A-4CEE-9D32-D99999D80750}"/>
              </a:ext>
            </a:extLst>
          </p:cNvPr>
          <p:cNvSpPr/>
          <p:nvPr/>
        </p:nvSpPr>
        <p:spPr>
          <a:xfrm>
            <a:off x="375151" y="1981184"/>
            <a:ext cx="3584716" cy="42602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EF06DF0-8CFA-416C-8779-944D4F128AB8}"/>
              </a:ext>
            </a:extLst>
          </p:cNvPr>
          <p:cNvSpPr txBox="1"/>
          <p:nvPr/>
        </p:nvSpPr>
        <p:spPr>
          <a:xfrm>
            <a:off x="91077" y="168651"/>
            <a:ext cx="11761994" cy="720197"/>
          </a:xfrm>
          <a:prstGeom prst="rect">
            <a:avLst/>
          </a:prstGeom>
          <a:noFill/>
        </p:spPr>
        <p:txBody>
          <a:bodyPr wrap="square" rtlCol="0">
            <a:spAutoFit/>
          </a:bodyPr>
          <a:lstStyle/>
          <a:p>
            <a:pPr lvl="0">
              <a:lnSpc>
                <a:spcPct val="85000"/>
              </a:lnSpc>
              <a:defRPr/>
            </a:pPr>
            <a:r>
              <a:rPr lang="en-US" sz="4800" b="1" spc="-20" dirty="0">
                <a:solidFill>
                  <a:schemeClr val="bg1"/>
                </a:solidFill>
              </a:rPr>
              <a:t>CREATE NEW POLICY MODELS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28</a:t>
            </a:fld>
            <a:endParaRPr lang="en-US" dirty="0"/>
          </a:p>
        </p:txBody>
      </p:sp>
      <p:grpSp>
        <p:nvGrpSpPr>
          <p:cNvPr id="21" name="Group 20">
            <a:extLst>
              <a:ext uri="{FF2B5EF4-FFF2-40B4-BE49-F238E27FC236}">
                <a16:creationId xmlns:a16="http://schemas.microsoft.com/office/drawing/2014/main" id="{95108DD4-6CE4-4EAD-BBFA-DEDEE3A4FD9F}"/>
              </a:ext>
            </a:extLst>
          </p:cNvPr>
          <p:cNvGrpSpPr/>
          <p:nvPr/>
        </p:nvGrpSpPr>
        <p:grpSpPr>
          <a:xfrm>
            <a:off x="356663" y="1053442"/>
            <a:ext cx="3597129" cy="5222667"/>
            <a:chOff x="356663" y="1335774"/>
            <a:chExt cx="3597129" cy="4615842"/>
          </a:xfrm>
        </p:grpSpPr>
        <p:sp>
          <p:nvSpPr>
            <p:cNvPr id="23" name="Rectangle 22">
              <a:extLst>
                <a:ext uri="{FF2B5EF4-FFF2-40B4-BE49-F238E27FC236}">
                  <a16:creationId xmlns:a16="http://schemas.microsoft.com/office/drawing/2014/main" id="{EFEA9E08-BED0-484C-B27A-11B908AD370D}"/>
                </a:ext>
              </a:extLst>
            </p:cNvPr>
            <p:cNvSpPr/>
            <p:nvPr/>
          </p:nvSpPr>
          <p:spPr>
            <a:xfrm>
              <a:off x="356663" y="1340647"/>
              <a:ext cx="3584716" cy="845690"/>
            </a:xfrm>
            <a:prstGeom prst="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10">
              <a:extLst>
                <a:ext uri="{FF2B5EF4-FFF2-40B4-BE49-F238E27FC236}">
                  <a16:creationId xmlns:a16="http://schemas.microsoft.com/office/drawing/2014/main" id="{3B062B0C-1DA3-42E6-86F8-2E444AA24AE9}"/>
                </a:ext>
              </a:extLst>
            </p:cNvPr>
            <p:cNvSpPr txBox="1">
              <a:spLocks/>
            </p:cNvSpPr>
            <p:nvPr/>
          </p:nvSpPr>
          <p:spPr>
            <a:xfrm>
              <a:off x="369076" y="1335774"/>
              <a:ext cx="3584716" cy="4615842"/>
            </a:xfrm>
            <a:prstGeom prst="rect">
              <a:avLst/>
            </a:prstGeom>
            <a:noFill/>
            <a:ln>
              <a:solidFill>
                <a:srgbClr val="00497B"/>
              </a:solidFill>
            </a:ln>
          </p:spPr>
          <p:txBody>
            <a:bodyPr vert="horz" wrap="square" lIns="91440" tIns="45720" rIns="91440" bIns="45720" rtlCol="0" anchor="t" anchorCtr="0">
              <a:no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2800" b="1" dirty="0">
                  <a:solidFill>
                    <a:schemeClr val="bg1"/>
                  </a:solidFill>
                  <a:latin typeface="+mn-lt"/>
                </a:rPr>
                <a:t>BLACK CAR </a:t>
              </a:r>
            </a:p>
            <a:p>
              <a:pPr>
                <a:lnSpc>
                  <a:spcPct val="100000"/>
                </a:lnSpc>
                <a:spcBef>
                  <a:spcPts val="0"/>
                </a:spcBef>
                <a:spcAft>
                  <a:spcPts val="0"/>
                </a:spcAft>
              </a:pPr>
              <a:r>
                <a:rPr lang="en-US" sz="2800" b="1" dirty="0">
                  <a:solidFill>
                    <a:schemeClr val="bg1"/>
                  </a:solidFill>
                  <a:latin typeface="+mn-lt"/>
                </a:rPr>
                <a:t>FUND</a:t>
              </a:r>
              <a:r>
                <a:rPr lang="en-US" sz="2400" b="1" dirty="0">
                  <a:solidFill>
                    <a:srgbClr val="00497B"/>
                  </a:solidFill>
                  <a:latin typeface="+mn-lt"/>
                </a:rPr>
                <a:t/>
              </a:r>
              <a:br>
                <a:rPr lang="en-US" sz="2400" b="1" dirty="0">
                  <a:solidFill>
                    <a:srgbClr val="00497B"/>
                  </a:solidFill>
                  <a:latin typeface="+mn-lt"/>
                </a:rPr>
              </a:br>
              <a:endParaRPr lang="en-US" sz="1600" b="1" dirty="0">
                <a:solidFill>
                  <a:srgbClr val="00497B"/>
                </a:solidFill>
                <a:latin typeface="+mn-lt"/>
              </a:endParaRP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Applies to black car drivers in NY, including rideshare drivers</a:t>
              </a: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Legislatively created in 1999; expanded in 2017</a:t>
              </a: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Provides workers’ compensation insurance for drivers</a:t>
              </a: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Funded by 2.5% customer surcharge</a:t>
              </a:r>
            </a:p>
            <a:p>
              <a:pPr algn="l">
                <a:spcBef>
                  <a:spcPts val="0"/>
                </a:spcBef>
                <a:spcAft>
                  <a:spcPts val="600"/>
                </a:spcAft>
              </a:pPr>
              <a:endParaRPr lang="en-US" sz="2000" dirty="0">
                <a:solidFill>
                  <a:srgbClr val="00497B"/>
                </a:solidFill>
                <a:latin typeface="+mn-lt"/>
              </a:endParaRPr>
            </a:p>
            <a:p>
              <a:pPr algn="l">
                <a:lnSpc>
                  <a:spcPct val="100000"/>
                </a:lnSpc>
                <a:spcBef>
                  <a:spcPts val="0"/>
                </a:spcBef>
                <a:spcAft>
                  <a:spcPts val="1800"/>
                </a:spcAft>
              </a:pPr>
              <a:endParaRPr lang="en-US" sz="2000" dirty="0">
                <a:solidFill>
                  <a:srgbClr val="00497B"/>
                </a:solidFill>
                <a:latin typeface="+mn-lt"/>
              </a:endParaRPr>
            </a:p>
          </p:txBody>
        </p:sp>
      </p:grpSp>
      <p:sp>
        <p:nvSpPr>
          <p:cNvPr id="2" name="Rectangle 1">
            <a:extLst>
              <a:ext uri="{FF2B5EF4-FFF2-40B4-BE49-F238E27FC236}">
                <a16:creationId xmlns:a16="http://schemas.microsoft.com/office/drawing/2014/main" id="{3F3F02D3-0E35-4F17-8C15-B924EC388AAB}"/>
              </a:ext>
            </a:extLst>
          </p:cNvPr>
          <p:cNvSpPr/>
          <p:nvPr/>
        </p:nvSpPr>
        <p:spPr>
          <a:xfrm>
            <a:off x="4303642" y="2015825"/>
            <a:ext cx="3584716" cy="42602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918BED16-03AF-4EAB-97E2-DB432737A662}"/>
              </a:ext>
            </a:extLst>
          </p:cNvPr>
          <p:cNvGrpSpPr/>
          <p:nvPr/>
        </p:nvGrpSpPr>
        <p:grpSpPr>
          <a:xfrm>
            <a:off x="4303642" y="1053442"/>
            <a:ext cx="3584716" cy="5222667"/>
            <a:chOff x="4303642" y="1335774"/>
            <a:chExt cx="3584716" cy="4615843"/>
          </a:xfrm>
        </p:grpSpPr>
        <p:sp>
          <p:nvSpPr>
            <p:cNvPr id="36" name="Rectangle 35">
              <a:extLst>
                <a:ext uri="{FF2B5EF4-FFF2-40B4-BE49-F238E27FC236}">
                  <a16:creationId xmlns:a16="http://schemas.microsoft.com/office/drawing/2014/main" id="{64196566-3E9C-46CF-91DA-5670A88680DE}"/>
                </a:ext>
              </a:extLst>
            </p:cNvPr>
            <p:cNvSpPr/>
            <p:nvPr/>
          </p:nvSpPr>
          <p:spPr>
            <a:xfrm>
              <a:off x="4303642" y="1340647"/>
              <a:ext cx="3584716" cy="845691"/>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6D9A367-C583-43C5-BE9D-F55504620933}"/>
                </a:ext>
              </a:extLst>
            </p:cNvPr>
            <p:cNvSpPr/>
            <p:nvPr/>
          </p:nvSpPr>
          <p:spPr>
            <a:xfrm>
              <a:off x="4303642" y="1335774"/>
              <a:ext cx="3584716" cy="4615843"/>
            </a:xfrm>
            <a:prstGeom prst="rect">
              <a:avLst/>
            </a:prstGeom>
            <a:noFill/>
            <a:ln>
              <a:solidFill>
                <a:schemeClr val="tx2"/>
              </a:solidFill>
            </a:ln>
          </p:spPr>
          <p:txBody>
            <a:bodyPr wrap="square" tIns="45720">
              <a:noAutofit/>
            </a:bodyPr>
            <a:lstStyle/>
            <a:p>
              <a:pPr algn="ctr"/>
              <a:r>
                <a:rPr lang="en-US" sz="2800" b="1" dirty="0">
                  <a:solidFill>
                    <a:schemeClr val="bg1"/>
                  </a:solidFill>
                </a:rPr>
                <a:t>WASHINGTON LEGISLATION </a:t>
              </a:r>
            </a:p>
            <a:p>
              <a:endParaRPr lang="en-US" sz="1600" dirty="0">
                <a:solidFill>
                  <a:srgbClr val="00497B"/>
                </a:solidFill>
                <a:cs typeface="Segoe UI" panose="020B0502040204020203" pitchFamily="34" charset="0"/>
              </a:endParaRP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Applies to any company that connects workers with clients, online or offline</a:t>
              </a: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Requires company contribution to worker benefits fund, administered by a non-profit</a:t>
              </a: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Includes “hold harmless” provision to protect companies from misclassification accusations</a:t>
              </a:r>
            </a:p>
          </p:txBody>
        </p:sp>
      </p:grpSp>
      <p:sp>
        <p:nvSpPr>
          <p:cNvPr id="15" name="Rectangle 14">
            <a:extLst>
              <a:ext uri="{FF2B5EF4-FFF2-40B4-BE49-F238E27FC236}">
                <a16:creationId xmlns:a16="http://schemas.microsoft.com/office/drawing/2014/main" id="{8B13ED0E-45BC-4E38-9AED-691178ED51A5}"/>
              </a:ext>
            </a:extLst>
          </p:cNvPr>
          <p:cNvSpPr/>
          <p:nvPr/>
        </p:nvSpPr>
        <p:spPr>
          <a:xfrm>
            <a:off x="8241377" y="2029572"/>
            <a:ext cx="3584716" cy="42602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CE923530-E182-41AA-A759-905E0F25F693}"/>
              </a:ext>
            </a:extLst>
          </p:cNvPr>
          <p:cNvGrpSpPr/>
          <p:nvPr/>
        </p:nvGrpSpPr>
        <p:grpSpPr>
          <a:xfrm>
            <a:off x="8250621" y="1053441"/>
            <a:ext cx="3588345" cy="5222667"/>
            <a:chOff x="8186213" y="1335773"/>
            <a:chExt cx="3588345" cy="4615844"/>
          </a:xfrm>
        </p:grpSpPr>
        <p:sp>
          <p:nvSpPr>
            <p:cNvPr id="39" name="Rectangle 38">
              <a:extLst>
                <a:ext uri="{FF2B5EF4-FFF2-40B4-BE49-F238E27FC236}">
                  <a16:creationId xmlns:a16="http://schemas.microsoft.com/office/drawing/2014/main" id="{78AED80F-FCA3-43D9-8EDB-8F5AE64753D1}"/>
                </a:ext>
              </a:extLst>
            </p:cNvPr>
            <p:cNvSpPr/>
            <p:nvPr/>
          </p:nvSpPr>
          <p:spPr>
            <a:xfrm>
              <a:off x="8189842" y="1340645"/>
              <a:ext cx="3584716" cy="86894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45CD7B27-DD1B-4A4F-BFD4-3AD9144F6FFD}"/>
                </a:ext>
              </a:extLst>
            </p:cNvPr>
            <p:cNvSpPr/>
            <p:nvPr/>
          </p:nvSpPr>
          <p:spPr>
            <a:xfrm>
              <a:off x="8186213" y="1335773"/>
              <a:ext cx="3584716" cy="4615844"/>
            </a:xfrm>
            <a:prstGeom prst="rect">
              <a:avLst/>
            </a:prstGeom>
            <a:noFill/>
            <a:ln>
              <a:solidFill>
                <a:schemeClr val="bg2"/>
              </a:solidFill>
            </a:ln>
          </p:spPr>
          <p:txBody>
            <a:bodyPr wrap="square">
              <a:noAutofit/>
            </a:bodyPr>
            <a:lstStyle/>
            <a:p>
              <a:pPr algn="ctr">
                <a:spcBef>
                  <a:spcPts val="2400"/>
                </a:spcBef>
              </a:pPr>
              <a:r>
                <a:rPr lang="en-US" sz="2800" b="1" dirty="0">
                  <a:solidFill>
                    <a:schemeClr val="bg1"/>
                  </a:solidFill>
                </a:rPr>
                <a:t>ALABAMA LEGISLATION</a:t>
              </a:r>
            </a:p>
            <a:p>
              <a:pPr algn="ctr"/>
              <a:endParaRPr lang="en-US" sz="1600" b="1" dirty="0">
                <a:solidFill>
                  <a:schemeClr val="bg1"/>
                </a:solidFill>
              </a:endParaRPr>
            </a:p>
            <a:p>
              <a:pPr marL="285750" indent="-285750">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Applies to online platform companies only</a:t>
              </a:r>
            </a:p>
            <a:p>
              <a:pPr marL="285750" indent="-285750">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Defines worker as “Marketplace Contractor,” defining classification based on how work is arranged rather than nature of work relationship</a:t>
              </a:r>
            </a:p>
            <a:p>
              <a:pPr marL="285750" indent="-285750">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Gives online platform companies the option to offer benefits but does not mandate or structure a program</a:t>
              </a:r>
            </a:p>
          </p:txBody>
        </p:sp>
      </p:grpSp>
      <p:pic>
        <p:nvPicPr>
          <p:cNvPr id="20" name="Picture 19">
            <a:extLst>
              <a:ext uri="{FF2B5EF4-FFF2-40B4-BE49-F238E27FC236}">
                <a16:creationId xmlns:a16="http://schemas.microsoft.com/office/drawing/2014/main" id="{427EAC89-E816-4151-BB7A-B3DD44123A2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673868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47E9CD03-B20B-4524-BE61-481D7D2FB096}"/>
              </a:ext>
            </a:extLst>
          </p:cNvPr>
          <p:cNvPicPr>
            <a:picLocks noChangeAspect="1"/>
          </p:cNvPicPr>
          <p:nvPr/>
        </p:nvPicPr>
        <p:blipFill>
          <a:blip r:embed="rId3">
            <a:extLst>
              <a:ext uri="{28A0092B-C50C-407E-A947-70E740481C1C}">
                <a14:useLocalDpi xmlns:a14="http://schemas.microsoft.com/office/drawing/2010/main" val="0"/>
              </a:ext>
            </a:extLst>
          </a:blip>
          <a:srcRect t="335" b="335"/>
          <a:stretch>
            <a:fillRect/>
          </a:stretch>
        </p:blipFill>
        <p:spPr>
          <a:xfrm>
            <a:off x="6162" y="0"/>
            <a:ext cx="12192000" cy="6858000"/>
          </a:xfrm>
          <a:prstGeom prst="rect">
            <a:avLst/>
          </a:prstGeom>
        </p:spPr>
      </p:pic>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761994" cy="720197"/>
          </a:xfrm>
          <a:prstGeom prst="rect">
            <a:avLst/>
          </a:prstGeom>
          <a:noFill/>
        </p:spPr>
        <p:txBody>
          <a:bodyPr wrap="square" rtlCol="0">
            <a:spAutoFit/>
          </a:bodyPr>
          <a:lstStyle/>
          <a:p>
            <a:pPr lvl="0">
              <a:lnSpc>
                <a:spcPct val="85000"/>
              </a:lnSpc>
              <a:defRPr/>
            </a:pPr>
            <a:r>
              <a:rPr lang="en-US" sz="4800" b="1" spc="-20" dirty="0">
                <a:solidFill>
                  <a:schemeClr val="bg1"/>
                </a:solidFill>
              </a:rPr>
              <a:t>EXPAND EXISTING POLICY MODELS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29</a:t>
            </a:fld>
            <a:endParaRPr lang="en-US" dirty="0"/>
          </a:p>
        </p:txBody>
      </p:sp>
      <p:sp>
        <p:nvSpPr>
          <p:cNvPr id="14" name="Rectangle 13">
            <a:extLst>
              <a:ext uri="{FF2B5EF4-FFF2-40B4-BE49-F238E27FC236}">
                <a16:creationId xmlns:a16="http://schemas.microsoft.com/office/drawing/2014/main" id="{E0CD8061-CBB6-4D5D-AF73-A1FE723ABB84}"/>
              </a:ext>
            </a:extLst>
          </p:cNvPr>
          <p:cNvSpPr/>
          <p:nvPr/>
        </p:nvSpPr>
        <p:spPr>
          <a:xfrm>
            <a:off x="4303642" y="2015825"/>
            <a:ext cx="3584716" cy="46437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67C11D4-B19F-4607-8451-67AE919E16F1}"/>
              </a:ext>
            </a:extLst>
          </p:cNvPr>
          <p:cNvSpPr/>
          <p:nvPr/>
        </p:nvSpPr>
        <p:spPr>
          <a:xfrm>
            <a:off x="8246992" y="2042132"/>
            <a:ext cx="3584716" cy="46437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93AADAB-FA20-46AA-91F4-89BF070C01ED}"/>
              </a:ext>
            </a:extLst>
          </p:cNvPr>
          <p:cNvSpPr/>
          <p:nvPr/>
        </p:nvSpPr>
        <p:spPr>
          <a:xfrm>
            <a:off x="360292" y="1998499"/>
            <a:ext cx="3584716" cy="46437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95108DD4-6CE4-4EAD-BBFA-DEDEE3A4FD9F}"/>
              </a:ext>
            </a:extLst>
          </p:cNvPr>
          <p:cNvGrpSpPr/>
          <p:nvPr/>
        </p:nvGrpSpPr>
        <p:grpSpPr>
          <a:xfrm>
            <a:off x="353034" y="1053442"/>
            <a:ext cx="3588345" cy="5612154"/>
            <a:chOff x="353034" y="1335774"/>
            <a:chExt cx="3588345" cy="4960074"/>
          </a:xfrm>
        </p:grpSpPr>
        <p:sp>
          <p:nvSpPr>
            <p:cNvPr id="23" name="Rectangle 22">
              <a:extLst>
                <a:ext uri="{FF2B5EF4-FFF2-40B4-BE49-F238E27FC236}">
                  <a16:creationId xmlns:a16="http://schemas.microsoft.com/office/drawing/2014/main" id="{EFEA9E08-BED0-484C-B27A-11B908AD370D}"/>
                </a:ext>
              </a:extLst>
            </p:cNvPr>
            <p:cNvSpPr/>
            <p:nvPr/>
          </p:nvSpPr>
          <p:spPr>
            <a:xfrm>
              <a:off x="356663" y="1340647"/>
              <a:ext cx="3584716" cy="845690"/>
            </a:xfrm>
            <a:prstGeom prst="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10">
              <a:extLst>
                <a:ext uri="{FF2B5EF4-FFF2-40B4-BE49-F238E27FC236}">
                  <a16:creationId xmlns:a16="http://schemas.microsoft.com/office/drawing/2014/main" id="{3B062B0C-1DA3-42E6-86F8-2E444AA24AE9}"/>
                </a:ext>
              </a:extLst>
            </p:cNvPr>
            <p:cNvSpPr txBox="1">
              <a:spLocks/>
            </p:cNvSpPr>
            <p:nvPr/>
          </p:nvSpPr>
          <p:spPr>
            <a:xfrm>
              <a:off x="353034" y="1335774"/>
              <a:ext cx="3584716" cy="4960074"/>
            </a:xfrm>
            <a:prstGeom prst="rect">
              <a:avLst/>
            </a:prstGeom>
            <a:noFill/>
            <a:ln>
              <a:solidFill>
                <a:srgbClr val="00497B"/>
              </a:solidFill>
            </a:ln>
          </p:spPr>
          <p:txBody>
            <a:bodyPr vert="horz" wrap="square" lIns="91440" tIns="45720" rIns="91440" bIns="45720" rtlCol="0" anchor="t" anchorCtr="0">
              <a:no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2800" b="1" dirty="0">
                  <a:solidFill>
                    <a:schemeClr val="bg1"/>
                  </a:solidFill>
                  <a:latin typeface="+mn-lt"/>
                </a:rPr>
                <a:t>AUTO-ENROLLMENT IRAS</a:t>
              </a:r>
              <a:r>
                <a:rPr lang="en-US" sz="2400" b="1" dirty="0">
                  <a:solidFill>
                    <a:srgbClr val="00497B"/>
                  </a:solidFill>
                  <a:latin typeface="+mn-lt"/>
                </a:rPr>
                <a:t/>
              </a:r>
              <a:br>
                <a:rPr lang="en-US" sz="2400" b="1" dirty="0">
                  <a:solidFill>
                    <a:srgbClr val="00497B"/>
                  </a:solidFill>
                  <a:latin typeface="+mn-lt"/>
                </a:rPr>
              </a:br>
              <a:endParaRPr lang="en-US" sz="1600" b="1" dirty="0">
                <a:solidFill>
                  <a:srgbClr val="00497B"/>
                </a:solidFill>
                <a:latin typeface="+mn-lt"/>
              </a:endParaRP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Example: </a:t>
              </a:r>
              <a:r>
                <a:rPr lang="en-US" sz="2000" dirty="0" err="1">
                  <a:solidFill>
                    <a:srgbClr val="00497B"/>
                  </a:solidFill>
                  <a:latin typeface="+mn-lt"/>
                </a:rPr>
                <a:t>OregonSaves</a:t>
              </a:r>
              <a:endParaRPr lang="en-US" sz="2000" dirty="0">
                <a:solidFill>
                  <a:srgbClr val="00497B"/>
                </a:solidFill>
                <a:latin typeface="+mn-lt"/>
              </a:endParaRP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Requires employers that don’t provide retirement benefits to automatically enroll workers in a portable retirement benefits</a:t>
              </a: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Typically funded through voluntary employee contributions and privately managed</a:t>
              </a:r>
            </a:p>
            <a:p>
              <a:pPr marL="285750" indent="-285750" algn="l">
                <a:spcBef>
                  <a:spcPts val="0"/>
                </a:spcBef>
                <a:spcAft>
                  <a:spcPts val="1200"/>
                </a:spcAft>
                <a:buFont typeface="Arial" panose="020B0604020202020204" pitchFamily="34" charset="0"/>
                <a:buChar char="•"/>
              </a:pPr>
              <a:r>
                <a:rPr lang="en-US" sz="2000" dirty="0">
                  <a:solidFill>
                    <a:srgbClr val="00497B"/>
                  </a:solidFill>
                  <a:latin typeface="+mn-lt"/>
                </a:rPr>
                <a:t>Programs have been created in 10 states, with some allowing the self-employed to enroll</a:t>
              </a:r>
            </a:p>
            <a:p>
              <a:pPr algn="l">
                <a:spcBef>
                  <a:spcPts val="0"/>
                </a:spcBef>
                <a:spcAft>
                  <a:spcPts val="600"/>
                </a:spcAft>
              </a:pPr>
              <a:endParaRPr lang="en-US" sz="2000" dirty="0">
                <a:solidFill>
                  <a:srgbClr val="00497B"/>
                </a:solidFill>
                <a:latin typeface="+mn-lt"/>
              </a:endParaRPr>
            </a:p>
            <a:p>
              <a:pPr algn="l">
                <a:lnSpc>
                  <a:spcPct val="100000"/>
                </a:lnSpc>
                <a:spcBef>
                  <a:spcPts val="0"/>
                </a:spcBef>
                <a:spcAft>
                  <a:spcPts val="1800"/>
                </a:spcAft>
              </a:pPr>
              <a:endParaRPr lang="en-US" sz="2000" dirty="0">
                <a:solidFill>
                  <a:srgbClr val="00497B"/>
                </a:solidFill>
                <a:latin typeface="+mn-lt"/>
              </a:endParaRPr>
            </a:p>
          </p:txBody>
        </p:sp>
      </p:grpSp>
      <p:grpSp>
        <p:nvGrpSpPr>
          <p:cNvPr id="35" name="Group 34">
            <a:extLst>
              <a:ext uri="{FF2B5EF4-FFF2-40B4-BE49-F238E27FC236}">
                <a16:creationId xmlns:a16="http://schemas.microsoft.com/office/drawing/2014/main" id="{918BED16-03AF-4EAB-97E2-DB432737A662}"/>
              </a:ext>
            </a:extLst>
          </p:cNvPr>
          <p:cNvGrpSpPr/>
          <p:nvPr/>
        </p:nvGrpSpPr>
        <p:grpSpPr>
          <a:xfrm>
            <a:off x="4303642" y="1053442"/>
            <a:ext cx="3584716" cy="5606122"/>
            <a:chOff x="4303642" y="1335774"/>
            <a:chExt cx="3584716" cy="4954744"/>
          </a:xfrm>
        </p:grpSpPr>
        <p:sp>
          <p:nvSpPr>
            <p:cNvPr id="36" name="Rectangle 35">
              <a:extLst>
                <a:ext uri="{FF2B5EF4-FFF2-40B4-BE49-F238E27FC236}">
                  <a16:creationId xmlns:a16="http://schemas.microsoft.com/office/drawing/2014/main" id="{64196566-3E9C-46CF-91DA-5670A88680DE}"/>
                </a:ext>
              </a:extLst>
            </p:cNvPr>
            <p:cNvSpPr/>
            <p:nvPr/>
          </p:nvSpPr>
          <p:spPr>
            <a:xfrm>
              <a:off x="4303642" y="1340647"/>
              <a:ext cx="3584716" cy="845691"/>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6D9A367-C583-43C5-BE9D-F55504620933}"/>
                </a:ext>
              </a:extLst>
            </p:cNvPr>
            <p:cNvSpPr/>
            <p:nvPr/>
          </p:nvSpPr>
          <p:spPr>
            <a:xfrm>
              <a:off x="4303642" y="1335774"/>
              <a:ext cx="3584716" cy="4954744"/>
            </a:xfrm>
            <a:prstGeom prst="rect">
              <a:avLst/>
            </a:prstGeom>
            <a:noFill/>
            <a:ln>
              <a:solidFill>
                <a:schemeClr val="tx2"/>
              </a:solidFill>
            </a:ln>
          </p:spPr>
          <p:txBody>
            <a:bodyPr wrap="square" tIns="45720">
              <a:noAutofit/>
            </a:bodyPr>
            <a:lstStyle/>
            <a:p>
              <a:pPr algn="ctr"/>
              <a:r>
                <a:rPr lang="en-US" sz="2800" b="1" dirty="0">
                  <a:solidFill>
                    <a:schemeClr val="bg1"/>
                  </a:solidFill>
                </a:rPr>
                <a:t>EDUCATION AND TRAINING</a:t>
              </a:r>
            </a:p>
            <a:p>
              <a:pPr marL="283464" indent="-283464">
                <a:buFont typeface="Arial" panose="020B0604020202020204" pitchFamily="34" charset="0"/>
                <a:buChar char="•"/>
              </a:pPr>
              <a:endParaRPr lang="en-US" sz="1600" dirty="0">
                <a:solidFill>
                  <a:srgbClr val="00497B"/>
                </a:solidFill>
                <a:cs typeface="Segoe UI" panose="020B0502040204020203" pitchFamily="34" charset="0"/>
              </a:endParaRP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Example: Lifelong Learning and Training Accounts</a:t>
              </a: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Portable accounts funded by workers, employers, and government, and could be used by workers to pay for education and training opportunities over the course of their career</a:t>
              </a:r>
            </a:p>
            <a:p>
              <a:pPr marL="283464" indent="-283464">
                <a:lnSpc>
                  <a:spcPct val="90000"/>
                </a:lnSpc>
                <a:spcAft>
                  <a:spcPts val="1200"/>
                </a:spcAft>
                <a:buFont typeface="Arial" panose="020B0604020202020204" pitchFamily="34" charset="0"/>
                <a:buChar char="•"/>
              </a:pPr>
              <a:r>
                <a:rPr lang="en-US" sz="2000" dirty="0">
                  <a:solidFill>
                    <a:srgbClr val="00497B"/>
                  </a:solidFill>
                  <a:cs typeface="Segoe UI" panose="020B0502040204020203" pitchFamily="34" charset="0"/>
                </a:rPr>
                <a:t>Proposed at Federal level, in two states, and two cities</a:t>
              </a:r>
            </a:p>
          </p:txBody>
        </p:sp>
      </p:grpSp>
      <p:grpSp>
        <p:nvGrpSpPr>
          <p:cNvPr id="38" name="Group 37">
            <a:extLst>
              <a:ext uri="{FF2B5EF4-FFF2-40B4-BE49-F238E27FC236}">
                <a16:creationId xmlns:a16="http://schemas.microsoft.com/office/drawing/2014/main" id="{CE923530-E182-41AA-A759-905E0F25F693}"/>
              </a:ext>
            </a:extLst>
          </p:cNvPr>
          <p:cNvGrpSpPr/>
          <p:nvPr/>
        </p:nvGrpSpPr>
        <p:grpSpPr>
          <a:xfrm>
            <a:off x="8250621" y="1053441"/>
            <a:ext cx="3588345" cy="5606122"/>
            <a:chOff x="8186213" y="1335773"/>
            <a:chExt cx="3588345" cy="4954745"/>
          </a:xfrm>
        </p:grpSpPr>
        <p:sp>
          <p:nvSpPr>
            <p:cNvPr id="39" name="Rectangle 38">
              <a:extLst>
                <a:ext uri="{FF2B5EF4-FFF2-40B4-BE49-F238E27FC236}">
                  <a16:creationId xmlns:a16="http://schemas.microsoft.com/office/drawing/2014/main" id="{78AED80F-FCA3-43D9-8EDB-8F5AE64753D1}"/>
                </a:ext>
              </a:extLst>
            </p:cNvPr>
            <p:cNvSpPr/>
            <p:nvPr/>
          </p:nvSpPr>
          <p:spPr>
            <a:xfrm>
              <a:off x="8189842" y="1340645"/>
              <a:ext cx="3584716" cy="86894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45CD7B27-DD1B-4A4F-BFD4-3AD9144F6FFD}"/>
                </a:ext>
              </a:extLst>
            </p:cNvPr>
            <p:cNvSpPr/>
            <p:nvPr/>
          </p:nvSpPr>
          <p:spPr>
            <a:xfrm>
              <a:off x="8186213" y="1335773"/>
              <a:ext cx="3584716" cy="4954745"/>
            </a:xfrm>
            <a:prstGeom prst="rect">
              <a:avLst/>
            </a:prstGeom>
            <a:noFill/>
            <a:ln>
              <a:solidFill>
                <a:schemeClr val="bg2"/>
              </a:solidFill>
            </a:ln>
          </p:spPr>
          <p:txBody>
            <a:bodyPr wrap="square">
              <a:noAutofit/>
            </a:bodyPr>
            <a:lstStyle/>
            <a:p>
              <a:pPr algn="ctr">
                <a:spcBef>
                  <a:spcPts val="2400"/>
                </a:spcBef>
              </a:pPr>
              <a:r>
                <a:rPr lang="en-US" sz="2800" b="1" dirty="0">
                  <a:solidFill>
                    <a:schemeClr val="bg1"/>
                  </a:solidFill>
                </a:rPr>
                <a:t>PAID FAMILY AND MEDICAL LEAVE</a:t>
              </a:r>
            </a:p>
            <a:p>
              <a:pPr algn="ctr"/>
              <a:endParaRPr lang="en-US" sz="1600" b="1" dirty="0">
                <a:solidFill>
                  <a:schemeClr val="bg1"/>
                </a:solidFill>
              </a:endParaRPr>
            </a:p>
            <a:p>
              <a:pPr marL="285750" indent="-285750">
                <a:spcAft>
                  <a:spcPts val="600"/>
                </a:spcAft>
                <a:buFont typeface="Arial" panose="020B0604020202020204" pitchFamily="34" charset="0"/>
                <a:buChar char="•"/>
              </a:pPr>
              <a:r>
                <a:rPr lang="en-US" sz="2000" dirty="0">
                  <a:solidFill>
                    <a:srgbClr val="00497B"/>
                  </a:solidFill>
                  <a:cs typeface="Segoe UI" panose="020B0502040204020203" pitchFamily="34" charset="0"/>
                </a:rPr>
                <a:t>A social insurance program funded by employers and workers</a:t>
              </a:r>
            </a:p>
            <a:p>
              <a:pPr marL="285750" indent="-285750">
                <a:spcAft>
                  <a:spcPts val="600"/>
                </a:spcAft>
                <a:buFont typeface="Arial" panose="020B0604020202020204" pitchFamily="34" charset="0"/>
                <a:buChar char="•"/>
              </a:pPr>
              <a:r>
                <a:rPr lang="en-US" sz="2000" dirty="0">
                  <a:solidFill>
                    <a:srgbClr val="00497B"/>
                  </a:solidFill>
                  <a:cs typeface="Segoe UI" panose="020B0502040204020203" pitchFamily="34" charset="0"/>
                </a:rPr>
                <a:t>Multiple-job holders are able to receive benefit</a:t>
              </a:r>
            </a:p>
            <a:p>
              <a:pPr marL="285750" indent="-285750">
                <a:spcAft>
                  <a:spcPts val="600"/>
                </a:spcAft>
                <a:buFont typeface="Arial" panose="020B0604020202020204" pitchFamily="34" charset="0"/>
                <a:buChar char="•"/>
              </a:pPr>
              <a:r>
                <a:rPr lang="en-US" sz="2000" dirty="0">
                  <a:solidFill>
                    <a:srgbClr val="00497B"/>
                  </a:solidFill>
                  <a:cs typeface="Segoe UI" panose="020B0502040204020203" pitchFamily="34" charset="0"/>
                </a:rPr>
                <a:t>Some programs include and opt-in option for the self-employed</a:t>
              </a:r>
            </a:p>
            <a:p>
              <a:pPr marL="285750" indent="-285750">
                <a:spcAft>
                  <a:spcPts val="600"/>
                </a:spcAft>
                <a:buFont typeface="Arial" panose="020B0604020202020204" pitchFamily="34" charset="0"/>
                <a:buChar char="•"/>
              </a:pPr>
              <a:r>
                <a:rPr lang="en-US" sz="2000" dirty="0">
                  <a:solidFill>
                    <a:srgbClr val="00497B"/>
                  </a:solidFill>
                  <a:cs typeface="Segoe UI" panose="020B0502040204020203" pitchFamily="34" charset="0"/>
                </a:rPr>
                <a:t>Passed in six states and the District of Columbia</a:t>
              </a:r>
            </a:p>
          </p:txBody>
        </p:sp>
      </p:grpSp>
      <p:pic>
        <p:nvPicPr>
          <p:cNvPr id="17" name="Picture 16">
            <a:extLst>
              <a:ext uri="{FF2B5EF4-FFF2-40B4-BE49-F238E27FC236}">
                <a16:creationId xmlns:a16="http://schemas.microsoft.com/office/drawing/2014/main" id="{D6E48578-66B9-4BCD-878F-ADB28DE4822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41570392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38870-301E-44EC-8558-FF52BD74CD9D}"/>
              </a:ext>
            </a:extLst>
          </p:cNvPr>
          <p:cNvSpPr>
            <a:spLocks noGrp="1"/>
          </p:cNvSpPr>
          <p:nvPr>
            <p:ph type="sldNum" sz="quarter" idx="12"/>
          </p:nvPr>
        </p:nvSpPr>
        <p:spPr/>
        <p:txBody>
          <a:bodyPr/>
          <a:lstStyle/>
          <a:p>
            <a:fld id="{5AE1514C-5E56-4738-A1FF-4B1CFD2A3E36}" type="slidenum">
              <a:rPr lang="en-US" smtClean="0"/>
              <a:t>30</a:t>
            </a:fld>
            <a:endParaRPr lang="en-US" dirty="0"/>
          </a:p>
        </p:txBody>
      </p:sp>
      <p:sp>
        <p:nvSpPr>
          <p:cNvPr id="3" name="TextBox 2">
            <a:extLst>
              <a:ext uri="{FF2B5EF4-FFF2-40B4-BE49-F238E27FC236}">
                <a16:creationId xmlns:a16="http://schemas.microsoft.com/office/drawing/2014/main" id="{85E02F61-AC89-4449-A59C-3A48224D8C88}"/>
              </a:ext>
            </a:extLst>
          </p:cNvPr>
          <p:cNvSpPr txBox="1"/>
          <p:nvPr/>
        </p:nvSpPr>
        <p:spPr>
          <a:xfrm>
            <a:off x="219799" y="333244"/>
            <a:ext cx="10951784"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FEDERAL LEGISLATION</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sp>
        <p:nvSpPr>
          <p:cNvPr id="7" name="Rectangle 6">
            <a:extLst>
              <a:ext uri="{FF2B5EF4-FFF2-40B4-BE49-F238E27FC236}">
                <a16:creationId xmlns:a16="http://schemas.microsoft.com/office/drawing/2014/main" id="{4674E517-A54E-4774-8B22-26107E992A44}"/>
              </a:ext>
            </a:extLst>
          </p:cNvPr>
          <p:cNvSpPr/>
          <p:nvPr/>
        </p:nvSpPr>
        <p:spPr>
          <a:xfrm>
            <a:off x="444313" y="1451113"/>
            <a:ext cx="3421441" cy="4047262"/>
          </a:xfrm>
          <a:prstGeom prst="rect">
            <a:avLst/>
          </a:prstGeom>
        </p:spPr>
        <p:txBody>
          <a:bodyPr wrap="square">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PORTABLE BENEFIT INNOVATION FUND</a:t>
            </a:r>
            <a:br>
              <a:rPr lang="en-US" b="1" dirty="0">
                <a:solidFill>
                  <a:schemeClr val="bg2"/>
                </a:solidFill>
                <a:latin typeface="Segoe UI" panose="020B0502040204020203" pitchFamily="34" charset="0"/>
                <a:cs typeface="Segoe UI" panose="020B0502040204020203" pitchFamily="34" charset="0"/>
              </a:rPr>
            </a:br>
            <a:endParaRPr lang="en-US" b="1" dirty="0">
              <a:solidFill>
                <a:schemeClr val="bg2"/>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Bipartisan, bicameral legislation introduced to create Department of Labor seed fund to incentivize state and local innovation </a:t>
            </a:r>
            <a:br>
              <a:rPr lang="en-US" dirty="0">
                <a:solidFill>
                  <a:srgbClr val="00497B"/>
                </a:solidFill>
                <a:latin typeface="Segoe UI" panose="020B0502040204020203" pitchFamily="34" charset="0"/>
                <a:cs typeface="Segoe UI" panose="020B0502040204020203" pitchFamily="34" charset="0"/>
              </a:rPr>
            </a:br>
            <a:endParaRPr lang="en-US"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Introduced by Sens. Warner (VA) &amp; Young (IN); Rep. DelBene (WA)</a:t>
            </a:r>
          </a:p>
          <a:p>
            <a:pPr>
              <a:spcBef>
                <a:spcPts val="600"/>
              </a:spcBef>
            </a:pPr>
            <a:endParaRPr lang="en-US" b="1" dirty="0">
              <a:solidFill>
                <a:srgbClr val="00497B"/>
              </a:solidFill>
              <a:latin typeface="Segoe UI" panose="020B0502040204020203" pitchFamily="34" charset="0"/>
              <a:cs typeface="Segoe UI" panose="020B0502040204020203" pitchFamily="34" charset="0"/>
            </a:endParaRPr>
          </a:p>
          <a:p>
            <a:endParaRPr lang="en-US" dirty="0">
              <a:solidFill>
                <a:srgbClr val="00497B"/>
              </a:solidFill>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28570006-921F-4CBC-952D-A53C5E668E30}"/>
              </a:ext>
            </a:extLst>
          </p:cNvPr>
          <p:cNvSpPr txBox="1"/>
          <p:nvPr/>
        </p:nvSpPr>
        <p:spPr>
          <a:xfrm>
            <a:off x="4313947" y="1451113"/>
            <a:ext cx="3421441" cy="4524315"/>
          </a:xfrm>
          <a:prstGeom prst="rect">
            <a:avLst/>
          </a:prstGeom>
          <a:noFill/>
        </p:spPr>
        <p:txBody>
          <a:bodyPr wrap="square" rtlCol="0">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LIFELONG LEARNING &amp; TRAINING ACCOUNTS </a:t>
            </a:r>
            <a:br>
              <a:rPr lang="en-US" b="1" dirty="0">
                <a:solidFill>
                  <a:schemeClr val="bg2"/>
                </a:solidFill>
                <a:latin typeface="Segoe UI" panose="020B0502040204020203" pitchFamily="34" charset="0"/>
                <a:cs typeface="Segoe UI" panose="020B0502040204020203" pitchFamily="34" charset="0"/>
              </a:rPr>
            </a:br>
            <a:endParaRPr lang="en-US" b="1" dirty="0">
              <a:solidFill>
                <a:schemeClr val="bg2"/>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Bipartisan, bicameral legislation introduced to create portable accounts that help workers finance education and training opportunities throughout their career </a:t>
            </a:r>
            <a:br>
              <a:rPr lang="en-US" dirty="0">
                <a:solidFill>
                  <a:srgbClr val="00497B"/>
                </a:solidFill>
                <a:latin typeface="Segoe UI" panose="020B0502040204020203" pitchFamily="34" charset="0"/>
                <a:cs typeface="Segoe UI" panose="020B0502040204020203" pitchFamily="34" charset="0"/>
              </a:rPr>
            </a:br>
            <a:endParaRPr lang="en-US"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Introduced by Sens. Klobuchar (MN) &amp; </a:t>
            </a:r>
            <a:r>
              <a:rPr lang="en-US" dirty="0" err="1">
                <a:solidFill>
                  <a:srgbClr val="00497B"/>
                </a:solidFill>
                <a:latin typeface="Segoe UI" panose="020B0502040204020203" pitchFamily="34" charset="0"/>
                <a:cs typeface="Segoe UI" panose="020B0502040204020203" pitchFamily="34" charset="0"/>
              </a:rPr>
              <a:t>Sasse</a:t>
            </a:r>
            <a:r>
              <a:rPr lang="en-US" dirty="0">
                <a:solidFill>
                  <a:srgbClr val="00497B"/>
                </a:solidFill>
                <a:latin typeface="Segoe UI" panose="020B0502040204020203" pitchFamily="34" charset="0"/>
                <a:cs typeface="Segoe UI" panose="020B0502040204020203" pitchFamily="34" charset="0"/>
              </a:rPr>
              <a:t> (NE); Reps. Kilmer (WA) &amp; Thompson (PA)</a:t>
            </a:r>
          </a:p>
          <a:p>
            <a:endParaRPr lang="en-US" dirty="0"/>
          </a:p>
        </p:txBody>
      </p:sp>
      <p:sp>
        <p:nvSpPr>
          <p:cNvPr id="5" name="TextBox 4">
            <a:extLst>
              <a:ext uri="{FF2B5EF4-FFF2-40B4-BE49-F238E27FC236}">
                <a16:creationId xmlns:a16="http://schemas.microsoft.com/office/drawing/2014/main" id="{1006BDC3-947D-4492-9AAE-2FF36FBE09B1}"/>
              </a:ext>
            </a:extLst>
          </p:cNvPr>
          <p:cNvSpPr txBox="1"/>
          <p:nvPr/>
        </p:nvSpPr>
        <p:spPr>
          <a:xfrm>
            <a:off x="8527774" y="1451113"/>
            <a:ext cx="3219913" cy="3970318"/>
          </a:xfrm>
          <a:prstGeom prst="rect">
            <a:avLst/>
          </a:prstGeom>
          <a:noFill/>
        </p:spPr>
        <p:txBody>
          <a:bodyPr wrap="square" rtlCol="0">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AFFORDABLE CARE ACT (ACA)</a:t>
            </a:r>
            <a:br>
              <a:rPr lang="en-US" b="1" dirty="0">
                <a:solidFill>
                  <a:schemeClr val="bg2"/>
                </a:solidFill>
                <a:latin typeface="Segoe UI" panose="020B0502040204020203" pitchFamily="34" charset="0"/>
                <a:cs typeface="Segoe UI" panose="020B0502040204020203" pitchFamily="34" charset="0"/>
              </a:rPr>
            </a:br>
            <a:endParaRPr lang="en-US" b="1" dirty="0">
              <a:solidFill>
                <a:schemeClr val="bg2"/>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Government-run exchanges allow independent contractors to purchase health care benefits </a:t>
            </a:r>
            <a:br>
              <a:rPr lang="en-US" dirty="0">
                <a:solidFill>
                  <a:srgbClr val="00497B"/>
                </a:solidFill>
                <a:latin typeface="Segoe UI" panose="020B0502040204020203" pitchFamily="34" charset="0"/>
                <a:cs typeface="Segoe UI" panose="020B0502040204020203" pitchFamily="34" charset="0"/>
              </a:rPr>
            </a:br>
            <a:endParaRPr lang="en-US"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1 in 5 of those who receive coverage through the ACA are small businesses or self-employed individuals</a:t>
            </a:r>
          </a:p>
          <a:p>
            <a:endParaRPr lang="en-US" dirty="0"/>
          </a:p>
        </p:txBody>
      </p:sp>
      <p:pic>
        <p:nvPicPr>
          <p:cNvPr id="8" name="Picture 7">
            <a:extLst>
              <a:ext uri="{FF2B5EF4-FFF2-40B4-BE49-F238E27FC236}">
                <a16:creationId xmlns:a16="http://schemas.microsoft.com/office/drawing/2014/main" id="{3788DD6E-55B4-4B1F-839E-3F1118D40C4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1727414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38870-301E-44EC-8558-FF52BD74CD9D}"/>
              </a:ext>
            </a:extLst>
          </p:cNvPr>
          <p:cNvSpPr>
            <a:spLocks noGrp="1"/>
          </p:cNvSpPr>
          <p:nvPr>
            <p:ph type="sldNum" sz="quarter" idx="12"/>
          </p:nvPr>
        </p:nvSpPr>
        <p:spPr/>
        <p:txBody>
          <a:bodyPr/>
          <a:lstStyle/>
          <a:p>
            <a:fld id="{5AE1514C-5E56-4738-A1FF-4B1CFD2A3E36}" type="slidenum">
              <a:rPr lang="en-US" smtClean="0"/>
              <a:t>31</a:t>
            </a:fld>
            <a:endParaRPr lang="en-US" dirty="0"/>
          </a:p>
        </p:txBody>
      </p:sp>
      <p:sp>
        <p:nvSpPr>
          <p:cNvPr id="3" name="TextBox 2">
            <a:extLst>
              <a:ext uri="{FF2B5EF4-FFF2-40B4-BE49-F238E27FC236}">
                <a16:creationId xmlns:a16="http://schemas.microsoft.com/office/drawing/2014/main" id="{85E02F61-AC89-4449-A59C-3A48224D8C88}"/>
              </a:ext>
            </a:extLst>
          </p:cNvPr>
          <p:cNvSpPr txBox="1"/>
          <p:nvPr/>
        </p:nvSpPr>
        <p:spPr>
          <a:xfrm>
            <a:off x="219799" y="333244"/>
            <a:ext cx="10951784"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MUNICIPAL MODELS</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sp>
        <p:nvSpPr>
          <p:cNvPr id="7" name="Rectangle 6">
            <a:extLst>
              <a:ext uri="{FF2B5EF4-FFF2-40B4-BE49-F238E27FC236}">
                <a16:creationId xmlns:a16="http://schemas.microsoft.com/office/drawing/2014/main" id="{4674E517-A54E-4774-8B22-26107E992A44}"/>
              </a:ext>
            </a:extLst>
          </p:cNvPr>
          <p:cNvSpPr/>
          <p:nvPr/>
        </p:nvSpPr>
        <p:spPr>
          <a:xfrm>
            <a:off x="214092" y="1360437"/>
            <a:ext cx="3657600" cy="2585323"/>
          </a:xfrm>
          <a:prstGeom prst="rect">
            <a:avLst/>
          </a:prstGeom>
        </p:spPr>
        <p:txBody>
          <a:bodyPr wrap="square">
            <a:spAutoFit/>
          </a:bodyPr>
          <a:lstStyle/>
          <a:p>
            <a:r>
              <a:rPr lang="en-US" b="1" dirty="0">
                <a:solidFill>
                  <a:schemeClr val="bg2"/>
                </a:solidFill>
                <a:latin typeface="Segoe UI" panose="020B0502040204020203" pitchFamily="34" charset="0"/>
                <a:cs typeface="Segoe UI" panose="020B0502040204020203" pitchFamily="34" charset="0"/>
              </a:rPr>
              <a:t>FREELANCE ISN’T FREE ACT (NEW YORK CITY)</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Provides basic protections for New York City freelancers, including the right to a written contract, timely and full payment, and protection from retaliation</a:t>
            </a:r>
          </a:p>
        </p:txBody>
      </p:sp>
      <p:pic>
        <p:nvPicPr>
          <p:cNvPr id="1026" name="Picture 2" descr="Related image">
            <a:extLst>
              <a:ext uri="{FF2B5EF4-FFF2-40B4-BE49-F238E27FC236}">
                <a16:creationId xmlns:a16="http://schemas.microsoft.com/office/drawing/2014/main" id="{9831FE7E-4D4E-4409-A482-8ED135A5FB0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14093" y="4252756"/>
            <a:ext cx="3657599" cy="19368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amaschool">
            <a:extLst>
              <a:ext uri="{FF2B5EF4-FFF2-40B4-BE49-F238E27FC236}">
                <a16:creationId xmlns:a16="http://schemas.microsoft.com/office/drawing/2014/main" id="{94B891A1-4E37-41E8-A15A-3E51C7C47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199" y="4265520"/>
            <a:ext cx="3657601" cy="191130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08E7EE1-EE3C-45D6-8132-DED2C67EAB43}"/>
              </a:ext>
            </a:extLst>
          </p:cNvPr>
          <p:cNvSpPr/>
          <p:nvPr/>
        </p:nvSpPr>
        <p:spPr>
          <a:xfrm>
            <a:off x="4267200" y="1360437"/>
            <a:ext cx="3657600" cy="2585323"/>
          </a:xfrm>
          <a:prstGeom prst="rect">
            <a:avLst/>
          </a:prstGeom>
        </p:spPr>
        <p:txBody>
          <a:bodyPr wrap="square">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SAMASCHOOL </a:t>
            </a:r>
          </a:p>
          <a:p>
            <a:r>
              <a:rPr lang="en-US" b="1" dirty="0">
                <a:solidFill>
                  <a:schemeClr val="bg2"/>
                </a:solidFill>
                <a:latin typeface="Segoe UI" panose="020B0502040204020203" pitchFamily="34" charset="0"/>
                <a:cs typeface="Segoe UI" panose="020B0502040204020203" pitchFamily="34" charset="0"/>
              </a:rPr>
              <a:t>(SAN FRANCISCO)</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In partnership with San Francisco’s Office of Economic and Workforce Development, </a:t>
            </a:r>
            <a:r>
              <a:rPr lang="en-US" dirty="0" err="1">
                <a:solidFill>
                  <a:srgbClr val="00497B"/>
                </a:solidFill>
                <a:latin typeface="Segoe UI" panose="020B0502040204020203" pitchFamily="34" charset="0"/>
                <a:cs typeface="Segoe UI" panose="020B0502040204020203" pitchFamily="34" charset="0"/>
              </a:rPr>
              <a:t>Samaschool</a:t>
            </a:r>
            <a:r>
              <a:rPr lang="en-US" dirty="0">
                <a:solidFill>
                  <a:srgbClr val="00497B"/>
                </a:solidFill>
                <a:latin typeface="Segoe UI" panose="020B0502040204020203" pitchFamily="34" charset="0"/>
                <a:cs typeface="Segoe UI" panose="020B0502040204020203" pitchFamily="34" charset="0"/>
              </a:rPr>
              <a:t> helps prepare low-income populations to succeed as independent workers</a:t>
            </a:r>
          </a:p>
        </p:txBody>
      </p:sp>
      <p:sp>
        <p:nvSpPr>
          <p:cNvPr id="16" name="Rectangle 15">
            <a:extLst>
              <a:ext uri="{FF2B5EF4-FFF2-40B4-BE49-F238E27FC236}">
                <a16:creationId xmlns:a16="http://schemas.microsoft.com/office/drawing/2014/main" id="{084FFCF1-E4BA-4681-841A-29E7A2905996}"/>
              </a:ext>
            </a:extLst>
          </p:cNvPr>
          <p:cNvSpPr/>
          <p:nvPr/>
        </p:nvSpPr>
        <p:spPr>
          <a:xfrm>
            <a:off x="8229600" y="1360437"/>
            <a:ext cx="3657600" cy="2385268"/>
          </a:xfrm>
          <a:prstGeom prst="rect">
            <a:avLst/>
          </a:prstGeom>
        </p:spPr>
        <p:txBody>
          <a:bodyPr wrap="square">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DOMESTIC WORKERS </a:t>
            </a:r>
          </a:p>
          <a:p>
            <a:r>
              <a:rPr lang="en-US" b="1" dirty="0">
                <a:solidFill>
                  <a:schemeClr val="bg2"/>
                </a:solidFill>
                <a:latin typeface="Segoe UI" panose="020B0502040204020203" pitchFamily="34" charset="0"/>
                <a:cs typeface="Segoe UI" panose="020B0502040204020203" pitchFamily="34" charset="0"/>
              </a:rPr>
              <a:t>(SEATTLE)</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Entitles house cleaners and other domestic workers in Seattle to minimum pay, rest breaks and representation on a special board</a:t>
            </a:r>
          </a:p>
        </p:txBody>
      </p:sp>
      <p:pic>
        <p:nvPicPr>
          <p:cNvPr id="9" name="Picture 8">
            <a:extLst>
              <a:ext uri="{FF2B5EF4-FFF2-40B4-BE49-F238E27FC236}">
                <a16:creationId xmlns:a16="http://schemas.microsoft.com/office/drawing/2014/main" id="{72AE6797-A5EB-4009-952E-9B15F71EC234}"/>
              </a:ext>
            </a:extLst>
          </p:cNvPr>
          <p:cNvPicPr>
            <a:picLocks noChangeAspect="1"/>
          </p:cNvPicPr>
          <p:nvPr/>
        </p:nvPicPr>
        <p:blipFill>
          <a:blip r:embed="rId5"/>
          <a:stretch>
            <a:fillRect/>
          </a:stretch>
        </p:blipFill>
        <p:spPr>
          <a:xfrm>
            <a:off x="8780403" y="4265623"/>
            <a:ext cx="2555993" cy="1911096"/>
          </a:xfrm>
          <a:prstGeom prst="rect">
            <a:avLst/>
          </a:prstGeom>
        </p:spPr>
      </p:pic>
      <p:pic>
        <p:nvPicPr>
          <p:cNvPr id="10" name="Picture 9">
            <a:extLst>
              <a:ext uri="{FF2B5EF4-FFF2-40B4-BE49-F238E27FC236}">
                <a16:creationId xmlns:a16="http://schemas.microsoft.com/office/drawing/2014/main" id="{079D2FCC-0A1E-4EA7-B90C-50636B942033}"/>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9824771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38870-301E-44EC-8558-FF52BD74CD9D}"/>
              </a:ext>
            </a:extLst>
          </p:cNvPr>
          <p:cNvSpPr>
            <a:spLocks noGrp="1"/>
          </p:cNvSpPr>
          <p:nvPr>
            <p:ph type="sldNum" sz="quarter" idx="12"/>
          </p:nvPr>
        </p:nvSpPr>
        <p:spPr/>
        <p:txBody>
          <a:bodyPr/>
          <a:lstStyle/>
          <a:p>
            <a:fld id="{5AE1514C-5E56-4738-A1FF-4B1CFD2A3E36}" type="slidenum">
              <a:rPr lang="en-US" smtClean="0"/>
              <a:t>32</a:t>
            </a:fld>
            <a:endParaRPr lang="en-US" dirty="0"/>
          </a:p>
        </p:txBody>
      </p:sp>
      <p:sp>
        <p:nvSpPr>
          <p:cNvPr id="3" name="TextBox 2">
            <a:extLst>
              <a:ext uri="{FF2B5EF4-FFF2-40B4-BE49-F238E27FC236}">
                <a16:creationId xmlns:a16="http://schemas.microsoft.com/office/drawing/2014/main" id="{85E02F61-AC89-4449-A59C-3A48224D8C88}"/>
              </a:ext>
            </a:extLst>
          </p:cNvPr>
          <p:cNvSpPr txBox="1"/>
          <p:nvPr/>
        </p:nvSpPr>
        <p:spPr>
          <a:xfrm>
            <a:off x="219796" y="333244"/>
            <a:ext cx="11752405"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NON-PROFIT MODELS</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DFFD1F37-2292-4A95-BA55-4114CBB09027}"/>
              </a:ext>
            </a:extLst>
          </p:cNvPr>
          <p:cNvSpPr/>
          <p:nvPr/>
        </p:nvSpPr>
        <p:spPr>
          <a:xfrm>
            <a:off x="1534247" y="1360437"/>
            <a:ext cx="3657600" cy="2862322"/>
          </a:xfrm>
          <a:prstGeom prst="rect">
            <a:avLst/>
          </a:prstGeom>
        </p:spPr>
        <p:txBody>
          <a:bodyPr wrap="square">
            <a:spAutoFit/>
          </a:bodyPr>
          <a:lstStyle/>
          <a:p>
            <a:r>
              <a:rPr lang="en-US" b="1" dirty="0">
                <a:solidFill>
                  <a:schemeClr val="bg2"/>
                </a:solidFill>
                <a:latin typeface="Segoe UI" panose="020B0502040204020203" pitchFamily="34" charset="0"/>
                <a:cs typeface="Segoe UI" panose="020B0502040204020203" pitchFamily="34" charset="0"/>
              </a:rPr>
              <a:t>ALIA / NATIONAL DOMESTIC WORKERS ALLIANCE</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Online platform created to help house cleaners access benefits through client contributions </a:t>
            </a: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Cleaners can purchase benefits including: paid time off; disability, accident, critical illness, and life insurance</a:t>
            </a:r>
            <a:endParaRPr lang="en-US" b="1" dirty="0">
              <a:solidFill>
                <a:srgbClr val="00497B"/>
              </a:solidFill>
              <a:latin typeface="Segoe UI" panose="020B0502040204020203" pitchFamily="34" charset="0"/>
              <a:cs typeface="Segoe UI" panose="020B0502040204020203" pitchFamily="34" charset="0"/>
            </a:endParaRPr>
          </a:p>
        </p:txBody>
      </p:sp>
      <p:pic>
        <p:nvPicPr>
          <p:cNvPr id="2054" name="Picture 6" descr="Image result for national domestic workers alliance logo">
            <a:extLst>
              <a:ext uri="{FF2B5EF4-FFF2-40B4-BE49-F238E27FC236}">
                <a16:creationId xmlns:a16="http://schemas.microsoft.com/office/drawing/2014/main" id="{77E1E36A-1749-4D9B-AEF9-45AA55B0A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4247" y="4595623"/>
            <a:ext cx="3657600" cy="20523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E3B7F3A-751D-4074-B237-05ABD8454659}"/>
              </a:ext>
            </a:extLst>
          </p:cNvPr>
          <p:cNvSpPr/>
          <p:nvPr/>
        </p:nvSpPr>
        <p:spPr>
          <a:xfrm>
            <a:off x="6971577" y="1360437"/>
            <a:ext cx="3657600" cy="2385268"/>
          </a:xfrm>
          <a:prstGeom prst="rect">
            <a:avLst/>
          </a:prstGeom>
        </p:spPr>
        <p:txBody>
          <a:bodyPr>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THE WORKERS LAB &amp; THE ROCKEFELLER FOUNDATION</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Design Sprint for Social Change to design ways to provide independent contractors access to $1,000 when needed for unexpected expenses</a:t>
            </a:r>
          </a:p>
        </p:txBody>
      </p:sp>
      <p:pic>
        <p:nvPicPr>
          <p:cNvPr id="2058" name="Picture 10" descr="Image result for workers lab">
            <a:extLst>
              <a:ext uri="{FF2B5EF4-FFF2-40B4-BE49-F238E27FC236}">
                <a16:creationId xmlns:a16="http://schemas.microsoft.com/office/drawing/2014/main" id="{62FD1F5F-7996-48F0-B23A-E2B2543AB644}"/>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294836" y="4673273"/>
            <a:ext cx="3011082" cy="1897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9CA3AEE-F2EB-4660-9E2F-B666723C627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934586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38870-301E-44EC-8558-FF52BD74CD9D}"/>
              </a:ext>
            </a:extLst>
          </p:cNvPr>
          <p:cNvSpPr>
            <a:spLocks noGrp="1"/>
          </p:cNvSpPr>
          <p:nvPr>
            <p:ph type="sldNum" sz="quarter" idx="12"/>
          </p:nvPr>
        </p:nvSpPr>
        <p:spPr/>
        <p:txBody>
          <a:bodyPr/>
          <a:lstStyle/>
          <a:p>
            <a:fld id="{5AE1514C-5E56-4738-A1FF-4B1CFD2A3E36}" type="slidenum">
              <a:rPr lang="en-US" smtClean="0"/>
              <a:t>33</a:t>
            </a:fld>
            <a:endParaRPr lang="en-US" dirty="0"/>
          </a:p>
        </p:txBody>
      </p:sp>
      <p:sp>
        <p:nvSpPr>
          <p:cNvPr id="3" name="TextBox 2">
            <a:extLst>
              <a:ext uri="{FF2B5EF4-FFF2-40B4-BE49-F238E27FC236}">
                <a16:creationId xmlns:a16="http://schemas.microsoft.com/office/drawing/2014/main" id="{85E02F61-AC89-4449-A59C-3A48224D8C88}"/>
              </a:ext>
            </a:extLst>
          </p:cNvPr>
          <p:cNvSpPr txBox="1"/>
          <p:nvPr/>
        </p:nvSpPr>
        <p:spPr>
          <a:xfrm>
            <a:off x="219796" y="333244"/>
            <a:ext cx="11752405"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FOR-PROFIT MODELS</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DFFD1F37-2292-4A95-BA55-4114CBB09027}"/>
              </a:ext>
            </a:extLst>
          </p:cNvPr>
          <p:cNvSpPr/>
          <p:nvPr/>
        </p:nvSpPr>
        <p:spPr>
          <a:xfrm>
            <a:off x="219797" y="1360437"/>
            <a:ext cx="3657600" cy="2939266"/>
          </a:xfrm>
          <a:prstGeom prst="rect">
            <a:avLst/>
          </a:prstGeom>
        </p:spPr>
        <p:txBody>
          <a:bodyPr wrap="square">
            <a:spAutoFit/>
          </a:bodyPr>
          <a:lstStyle/>
          <a:p>
            <a:pPr>
              <a:spcBef>
                <a:spcPts val="2400"/>
              </a:spcBef>
              <a:spcAft>
                <a:spcPts val="600"/>
              </a:spcAft>
            </a:pPr>
            <a:r>
              <a:rPr lang="en-US" b="1" dirty="0">
                <a:solidFill>
                  <a:schemeClr val="bg2"/>
                </a:solidFill>
              </a:rPr>
              <a:t>PRUDENTIAL - COVERED 1099</a:t>
            </a: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rPr>
              <a:t>Tax withholding, short term savings, retirement and life insurance</a:t>
            </a:r>
            <a:br>
              <a:rPr lang="en-US" dirty="0">
                <a:solidFill>
                  <a:srgbClr val="00497B"/>
                </a:solidFill>
              </a:rPr>
            </a:br>
            <a:endParaRPr lang="en-US" dirty="0">
              <a:solidFill>
                <a:srgbClr val="00497B"/>
              </a:solidFill>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Builds on proven expertise in insurance and financial management to expand offerings to new populations</a:t>
            </a:r>
            <a:endParaRPr lang="en-US" b="1" dirty="0">
              <a:solidFill>
                <a:srgbClr val="00497B"/>
              </a:solidFill>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EE3B7F3A-751D-4074-B237-05ABD8454659}"/>
              </a:ext>
            </a:extLst>
          </p:cNvPr>
          <p:cNvSpPr/>
          <p:nvPr/>
        </p:nvSpPr>
        <p:spPr>
          <a:xfrm>
            <a:off x="8314602" y="1360437"/>
            <a:ext cx="3657600" cy="3508653"/>
          </a:xfrm>
          <a:prstGeom prst="rect">
            <a:avLst/>
          </a:prstGeom>
        </p:spPr>
        <p:txBody>
          <a:bodyPr>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CATCH.CO</a:t>
            </a:r>
          </a:p>
          <a:p>
            <a:endParaRPr lang="en-US" b="1" dirty="0">
              <a:solidFill>
                <a:srgbClr val="00497B"/>
              </a:solidFill>
              <a:latin typeface="Segoe UI" panose="020B0502040204020203" pitchFamily="34" charset="0"/>
              <a:cs typeface="Segoe UI" panose="020B0502040204020203" pitchFamily="34" charset="0"/>
            </a:endParaRPr>
          </a:p>
          <a:p>
            <a:pPr>
              <a:lnSpc>
                <a:spcPct val="100000"/>
              </a:lnSpc>
              <a:spcBef>
                <a:spcPts val="0"/>
              </a:spcBef>
              <a:spcAft>
                <a:spcPts val="600"/>
              </a:spcAft>
            </a:pPr>
            <a:endParaRPr lang="en-US" sz="1400" b="1" dirty="0">
              <a:solidFill>
                <a:srgbClr val="00497B"/>
              </a:solidFill>
            </a:endParaRPr>
          </a:p>
          <a:p>
            <a:pPr marL="285750" indent="-285750">
              <a:spcAft>
                <a:spcPts val="600"/>
              </a:spcAft>
              <a:buFont typeface="Arial" panose="020B0604020202020204" pitchFamily="34" charset="0"/>
              <a:buChar char="•"/>
            </a:pPr>
            <a:r>
              <a:rPr lang="en-US" dirty="0">
                <a:solidFill>
                  <a:srgbClr val="00497B"/>
                </a:solidFill>
              </a:rPr>
              <a:t>Platform offering access to health plans, retirement accounts, tax and paid leave savings accounts and other benefits</a:t>
            </a:r>
            <a:br>
              <a:rPr lang="en-US" dirty="0">
                <a:solidFill>
                  <a:srgbClr val="00497B"/>
                </a:solidFill>
              </a:rPr>
            </a:br>
            <a:endParaRPr lang="en-US" dirty="0">
              <a:solidFill>
                <a:srgbClr val="00497B"/>
              </a:solidFill>
            </a:endParaRPr>
          </a:p>
          <a:p>
            <a:pPr marL="285750" indent="-285750">
              <a:spcAft>
                <a:spcPts val="600"/>
              </a:spcAft>
              <a:buFont typeface="Arial" panose="020B0604020202020204" pitchFamily="34" charset="0"/>
              <a:buChar char="•"/>
            </a:pPr>
            <a:r>
              <a:rPr lang="en-US" dirty="0">
                <a:solidFill>
                  <a:srgbClr val="00497B"/>
                </a:solidFill>
              </a:rPr>
              <a:t>Connects to bank accounts to streamline benefits contributions out of paychecks</a:t>
            </a:r>
          </a:p>
        </p:txBody>
      </p:sp>
      <p:pic>
        <p:nvPicPr>
          <p:cNvPr id="2056" name="Picture 8" descr="Image result for care.com">
            <a:extLst>
              <a:ext uri="{FF2B5EF4-FFF2-40B4-BE49-F238E27FC236}">
                <a16:creationId xmlns:a16="http://schemas.microsoft.com/office/drawing/2014/main" id="{C1D43626-E366-4327-8D01-EA48D2359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9606" y="4388445"/>
            <a:ext cx="3657600" cy="2438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D43A73D-EE9D-42B0-ACE4-2453BF980464}"/>
              </a:ext>
            </a:extLst>
          </p:cNvPr>
          <p:cNvSpPr/>
          <p:nvPr/>
        </p:nvSpPr>
        <p:spPr>
          <a:xfrm>
            <a:off x="4267199" y="1360437"/>
            <a:ext cx="3657600" cy="3139321"/>
          </a:xfrm>
          <a:prstGeom prst="rect">
            <a:avLst/>
          </a:prstGeom>
        </p:spPr>
        <p:txBody>
          <a:bodyPr wrap="square">
            <a:spAutoFit/>
          </a:bodyPr>
          <a:lstStyle/>
          <a:p>
            <a:pPr>
              <a:spcBef>
                <a:spcPts val="600"/>
              </a:spcBef>
            </a:pPr>
            <a:r>
              <a:rPr lang="en-US" b="1" dirty="0">
                <a:solidFill>
                  <a:schemeClr val="bg2"/>
                </a:solidFill>
                <a:latin typeface="Segoe UI" panose="020B0502040204020203" pitchFamily="34" charset="0"/>
                <a:cs typeface="Segoe UI" panose="020B0502040204020203" pitchFamily="34" charset="0"/>
              </a:rPr>
              <a:t>CARE.COM</a:t>
            </a:r>
          </a:p>
          <a:p>
            <a:endParaRPr lang="en-US" b="1" dirty="0">
              <a:solidFill>
                <a:srgbClr val="00497B"/>
              </a:solidFill>
              <a:latin typeface="Segoe UI" panose="020B0502040204020203" pitchFamily="34" charset="0"/>
              <a:cs typeface="Segoe UI" panose="020B0502040204020203" pitchFamily="34" charset="0"/>
            </a:endParaRPr>
          </a:p>
          <a:p>
            <a:endParaRPr lang="en-US" b="1"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Benefits platform offering caregivers access to medical and dental insurance plans</a:t>
            </a:r>
            <a:br>
              <a:rPr lang="en-US" dirty="0">
                <a:solidFill>
                  <a:srgbClr val="00497B"/>
                </a:solidFill>
                <a:latin typeface="Segoe UI" panose="020B0502040204020203" pitchFamily="34" charset="0"/>
                <a:cs typeface="Segoe UI" panose="020B0502040204020203" pitchFamily="34" charset="0"/>
              </a:rPr>
            </a:br>
            <a:endParaRPr lang="en-US" dirty="0">
              <a:solidFill>
                <a:srgbClr val="00497B"/>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solidFill>
                  <a:srgbClr val="00497B"/>
                </a:solidFill>
                <a:latin typeface="Segoe UI" panose="020B0502040204020203" pitchFamily="34" charset="0"/>
                <a:cs typeface="Segoe UI" panose="020B0502040204020203" pitchFamily="34" charset="0"/>
              </a:rPr>
              <a:t>Families can contribute to caregiver’s benefits just as traditional employers do for employees</a:t>
            </a:r>
            <a:endParaRPr lang="en-US" b="1" dirty="0">
              <a:solidFill>
                <a:srgbClr val="00497B"/>
              </a:solidFill>
              <a:highlight>
                <a:srgbClr val="FFFF00"/>
              </a:highlight>
              <a:latin typeface="Segoe UI" panose="020B0502040204020203" pitchFamily="34" charset="0"/>
              <a:cs typeface="Segoe UI" panose="020B0502040204020203" pitchFamily="34" charset="0"/>
            </a:endParaRPr>
          </a:p>
        </p:txBody>
      </p:sp>
      <p:pic>
        <p:nvPicPr>
          <p:cNvPr id="10" name="Graphic 9">
            <a:extLst>
              <a:ext uri="{FF2B5EF4-FFF2-40B4-BE49-F238E27FC236}">
                <a16:creationId xmlns:a16="http://schemas.microsoft.com/office/drawing/2014/main" id="{0FDE383A-E152-47C6-9134-C61C1B5FD257}"/>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43057" y="5114550"/>
            <a:ext cx="2874220" cy="1123830"/>
          </a:xfrm>
          <a:prstGeom prst="rect">
            <a:avLst/>
          </a:prstGeom>
        </p:spPr>
      </p:pic>
      <p:pic>
        <p:nvPicPr>
          <p:cNvPr id="11" name="Picture 2" descr="Image result for catch.co logo">
            <a:extLst>
              <a:ext uri="{FF2B5EF4-FFF2-40B4-BE49-F238E27FC236}">
                <a16:creationId xmlns:a16="http://schemas.microsoft.com/office/drawing/2014/main" id="{C79693D3-0674-4B1C-AEB2-23AC04D31F0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168" t="18331" r="15586" b="15441"/>
          <a:stretch/>
        </p:blipFill>
        <p:spPr bwMode="auto">
          <a:xfrm>
            <a:off x="9196917" y="5114550"/>
            <a:ext cx="1892970" cy="9462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CF30A70-77A4-4C34-B60E-B0F41309339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515452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5711"/>
          </a:xfrm>
          <a:prstGeom prst="rect">
            <a:avLst/>
          </a:prstGeom>
          <a:noFill/>
        </p:spPr>
        <p:txBody>
          <a:bodyPr wrap="square" rtlCol="0">
            <a:spAutoFit/>
          </a:bodyPr>
          <a:lstStyle/>
          <a:p>
            <a:pPr lvl="0">
              <a:lnSpc>
                <a:spcPct val="85000"/>
              </a:lnSpc>
              <a:defRPr/>
            </a:pPr>
            <a:r>
              <a:rPr lang="en-US" sz="4800" b="1" spc="-20" dirty="0">
                <a:solidFill>
                  <a:srgbClr val="00497B"/>
                </a:solidFill>
              </a:rPr>
              <a:t>WHY PORTABLE BENEFITS</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34</a:t>
            </a:fld>
            <a:endParaRPr lang="en-US" dirty="0"/>
          </a:p>
        </p:txBody>
      </p:sp>
      <p:graphicFrame>
        <p:nvGraphicFramePr>
          <p:cNvPr id="5" name="Diagram 4">
            <a:extLst>
              <a:ext uri="{FF2B5EF4-FFF2-40B4-BE49-F238E27FC236}">
                <a16:creationId xmlns:a16="http://schemas.microsoft.com/office/drawing/2014/main" id="{7C77AB48-2E4B-482B-884A-5098A97CF425}"/>
              </a:ext>
            </a:extLst>
          </p:cNvPr>
          <p:cNvGraphicFramePr/>
          <p:nvPr/>
        </p:nvGraphicFramePr>
        <p:xfrm>
          <a:off x="219799" y="1243450"/>
          <a:ext cx="1152788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1FFFFF5-4034-4587-A8E9-9F1DDBA12A9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1606175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6">
            <a:extLst>
              <a:ext uri="{FF2B5EF4-FFF2-40B4-BE49-F238E27FC236}">
                <a16:creationId xmlns:a16="http://schemas.microsoft.com/office/drawing/2014/main" id="{4CDF4D9D-1D0F-4D67-BC1E-A07404C06E13}"/>
              </a:ext>
            </a:extLst>
          </p:cNvPr>
          <p:cNvPicPr>
            <a:picLocks noChangeAspect="1"/>
          </p:cNvPicPr>
          <p:nvPr/>
        </p:nvPicPr>
        <p:blipFill>
          <a:blip r:embed="rId3">
            <a:extLst>
              <a:ext uri="{28A0092B-C50C-407E-A947-70E740481C1C}">
                <a14:useLocalDpi xmlns:a14="http://schemas.microsoft.com/office/drawing/2010/main" val="0"/>
              </a:ext>
            </a:extLst>
          </a:blip>
          <a:srcRect t="335" b="335"/>
          <a:stretch>
            <a:fillRect/>
          </a:stretch>
        </p:blipFill>
        <p:spPr>
          <a:xfrm>
            <a:off x="0" y="9572"/>
            <a:ext cx="12192000" cy="6858000"/>
          </a:xfrm>
          <a:prstGeom prst="rect">
            <a:avLst/>
          </a:prstGeom>
        </p:spPr>
      </p:pic>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5711"/>
          </a:xfrm>
          <a:prstGeom prst="rect">
            <a:avLst/>
          </a:prstGeom>
          <a:noFill/>
        </p:spPr>
        <p:txBody>
          <a:bodyPr wrap="square" rtlCol="0">
            <a:spAutoFit/>
          </a:bodyPr>
          <a:lstStyle/>
          <a:p>
            <a:pPr lvl="0">
              <a:lnSpc>
                <a:spcPct val="85000"/>
              </a:lnSpc>
              <a:defRPr/>
            </a:pPr>
            <a:r>
              <a:rPr lang="en-US" sz="4800" b="1" spc="-20" dirty="0">
                <a:solidFill>
                  <a:schemeClr val="bg1"/>
                </a:solidFill>
              </a:rPr>
              <a:t>WHY PORTABLE BENEFITS POLICY</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35</a:t>
            </a:fld>
            <a:endParaRPr lang="en-US" dirty="0"/>
          </a:p>
        </p:txBody>
      </p:sp>
      <p:graphicFrame>
        <p:nvGraphicFramePr>
          <p:cNvPr id="3" name="Diagram 2">
            <a:extLst>
              <a:ext uri="{FF2B5EF4-FFF2-40B4-BE49-F238E27FC236}">
                <a16:creationId xmlns:a16="http://schemas.microsoft.com/office/drawing/2014/main" id="{45256AAB-6B95-0246-BE3F-3C7F9EE62395}"/>
              </a:ext>
            </a:extLst>
          </p:cNvPr>
          <p:cNvGraphicFramePr/>
          <p:nvPr>
            <p:extLst>
              <p:ext uri="{D42A27DB-BD31-4B8C-83A1-F6EECF244321}">
                <p14:modId xmlns:p14="http://schemas.microsoft.com/office/powerpoint/2010/main" val="2174930084"/>
              </p:ext>
            </p:extLst>
          </p:nvPr>
        </p:nvGraphicFramePr>
        <p:xfrm>
          <a:off x="219799" y="1449136"/>
          <a:ext cx="11733661" cy="46258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a:extLst>
              <a:ext uri="{FF2B5EF4-FFF2-40B4-BE49-F238E27FC236}">
                <a16:creationId xmlns:a16="http://schemas.microsoft.com/office/drawing/2014/main" id="{4D852A4B-371A-4577-AC72-7FE2C67828BD}"/>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7984122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8091C47-1736-45C6-93B3-31DC94837F2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35" b="335"/>
          <a:stretch>
            <a:fillRect/>
          </a:stretch>
        </p:blipFill>
        <p:spPr>
          <a:xfrm>
            <a:off x="0" y="9572"/>
            <a:ext cx="12192000" cy="6858000"/>
          </a:xfrm>
        </p:spPr>
      </p:pic>
      <p:sp>
        <p:nvSpPr>
          <p:cNvPr id="3" name="Slide Number Placeholder 2">
            <a:extLst>
              <a:ext uri="{FF2B5EF4-FFF2-40B4-BE49-F238E27FC236}">
                <a16:creationId xmlns:a16="http://schemas.microsoft.com/office/drawing/2014/main" id="{5C30EF1A-AF89-46BF-BEE2-E7A1F3EA7E5C}"/>
              </a:ext>
            </a:extLst>
          </p:cNvPr>
          <p:cNvSpPr>
            <a:spLocks noGrp="1"/>
          </p:cNvSpPr>
          <p:nvPr>
            <p:ph type="sldNum" sz="quarter" idx="12"/>
          </p:nvPr>
        </p:nvSpPr>
        <p:spPr/>
        <p:txBody>
          <a:bodyPr/>
          <a:lstStyle/>
          <a:p>
            <a:fld id="{5AE1514C-5E56-4738-A1FF-4B1CFD2A3E36}" type="slidenum">
              <a:rPr lang="en-US" smtClean="0"/>
              <a:t>36</a:t>
            </a:fld>
            <a:endParaRPr lang="en-US" dirty="0"/>
          </a:p>
        </p:txBody>
      </p:sp>
      <p:pic>
        <p:nvPicPr>
          <p:cNvPr id="8" name="Picture 7">
            <a:extLst>
              <a:ext uri="{FF2B5EF4-FFF2-40B4-BE49-F238E27FC236}">
                <a16:creationId xmlns:a16="http://schemas.microsoft.com/office/drawing/2014/main" id="{A8434B80-8167-4254-93F2-77EC30AFEFF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827787" y="316386"/>
            <a:ext cx="1625604" cy="1548388"/>
          </a:xfrm>
          <a:prstGeom prst="rect">
            <a:avLst/>
          </a:prstGeom>
        </p:spPr>
      </p:pic>
      <p:sp>
        <p:nvSpPr>
          <p:cNvPr id="11" name="Title 8">
            <a:extLst>
              <a:ext uri="{FF2B5EF4-FFF2-40B4-BE49-F238E27FC236}">
                <a16:creationId xmlns:a16="http://schemas.microsoft.com/office/drawing/2014/main" id="{8721023E-668C-46AE-9096-47517DA30606}"/>
              </a:ext>
            </a:extLst>
          </p:cNvPr>
          <p:cNvSpPr txBox="1">
            <a:spLocks/>
          </p:cNvSpPr>
          <p:nvPr/>
        </p:nvSpPr>
        <p:spPr>
          <a:xfrm>
            <a:off x="265797" y="1473076"/>
            <a:ext cx="11660405" cy="4413516"/>
          </a:xfrm>
          <a:prstGeom prst="rect">
            <a:avLst/>
          </a:prstGeom>
        </p:spPr>
        <p:txBody>
          <a:bodyPr vert="horz" wrap="square" lIns="91440" tIns="45720" rIns="91440" bIns="45720" rtlCol="0" anchor="ctr" anchorCtr="0">
            <a:spAutoFit/>
          </a:bodyPr>
          <a:lstStyle>
            <a:lvl1pPr algn="l" defTabSz="914400" rtl="0" eaLnBrk="1" latinLnBrk="0" hangingPunct="1">
              <a:lnSpc>
                <a:spcPct val="90000"/>
              </a:lnSpc>
              <a:spcBef>
                <a:spcPct val="0"/>
              </a:spcBef>
              <a:buNone/>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r>
              <a:rPr lang="en-US" sz="3600" dirty="0">
                <a:solidFill>
                  <a:schemeClr val="tx1"/>
                </a:solidFill>
              </a:rPr>
              <a:t>CONTACT INFORMATION</a:t>
            </a:r>
            <a:r>
              <a:rPr lang="en-US" sz="2800" dirty="0">
                <a:solidFill>
                  <a:schemeClr val="tx1"/>
                </a:solidFill>
              </a:rPr>
              <a:t/>
            </a:r>
            <a:br>
              <a:rPr lang="en-US" sz="2800" dirty="0">
                <a:solidFill>
                  <a:schemeClr val="tx1"/>
                </a:solidFill>
              </a:rPr>
            </a:br>
            <a:endParaRPr lang="en-US" sz="2800" dirty="0">
              <a:solidFill>
                <a:schemeClr val="tx1"/>
              </a:solidFill>
            </a:endParaRPr>
          </a:p>
          <a:p>
            <a:endParaRPr lang="en-US" sz="2800" dirty="0">
              <a:solidFill>
                <a:schemeClr val="tx2"/>
              </a:solidFill>
              <a:hlinkClick r:id="rId5"/>
            </a:endParaRPr>
          </a:p>
          <a:p>
            <a:r>
              <a:rPr lang="en-US" sz="2800" dirty="0">
                <a:solidFill>
                  <a:schemeClr val="tx2"/>
                </a:solidFill>
              </a:rPr>
              <a:t>	</a:t>
            </a:r>
            <a:r>
              <a:rPr lang="en-US" sz="2800" dirty="0">
                <a:solidFill>
                  <a:schemeClr val="tx2"/>
                </a:solidFill>
                <a:hlinkClick r:id="rId5"/>
              </a:rPr>
              <a:t>Shelly.Steward@aspeninstitute.org</a:t>
            </a:r>
            <a:endParaRPr lang="en-US" sz="2800" dirty="0">
              <a:solidFill>
                <a:schemeClr val="tx2"/>
              </a:solidFill>
            </a:endParaRPr>
          </a:p>
          <a:p>
            <a:r>
              <a:rPr lang="en-US" sz="1200" dirty="0">
                <a:solidFill>
                  <a:schemeClr val="tx2"/>
                </a:solidFill>
              </a:rPr>
              <a:t>	</a:t>
            </a:r>
          </a:p>
          <a:p>
            <a:r>
              <a:rPr lang="en-US" sz="2800" dirty="0">
                <a:solidFill>
                  <a:schemeClr val="tx2"/>
                </a:solidFill>
              </a:rPr>
              <a:t>	</a:t>
            </a:r>
            <a:r>
              <a:rPr lang="en-US" sz="2800" dirty="0">
                <a:solidFill>
                  <a:schemeClr val="tx1"/>
                </a:solidFill>
              </a:rPr>
              <a:t>@</a:t>
            </a:r>
            <a:r>
              <a:rPr lang="en-US" sz="2800" dirty="0" err="1">
                <a:solidFill>
                  <a:schemeClr val="tx1"/>
                </a:solidFill>
              </a:rPr>
              <a:t>ShellySteward</a:t>
            </a:r>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r>
              <a:rPr lang="en-US" sz="2800" dirty="0">
                <a:solidFill>
                  <a:schemeClr val="tx1"/>
                </a:solidFill>
              </a:rPr>
              <a:t>	</a:t>
            </a:r>
            <a:r>
              <a:rPr lang="en-US" sz="2800" dirty="0">
                <a:solidFill>
                  <a:schemeClr val="tx1"/>
                </a:solidFill>
                <a:hlinkClick r:id="rId6"/>
              </a:rPr>
              <a:t>www.aspeninstitute.org/futureofwork</a:t>
            </a:r>
            <a:r>
              <a:rPr lang="en-US" sz="2800" dirty="0">
                <a:solidFill>
                  <a:schemeClr val="tx1"/>
                </a:solidFill>
              </a:rPr>
              <a:t>        	</a:t>
            </a:r>
          </a:p>
          <a:p>
            <a:endParaRPr lang="en-US" sz="1200" dirty="0">
              <a:solidFill>
                <a:schemeClr val="tx1"/>
              </a:solidFill>
            </a:endParaRPr>
          </a:p>
          <a:p>
            <a:r>
              <a:rPr lang="en-US" sz="2800" dirty="0">
                <a:solidFill>
                  <a:schemeClr val="tx1"/>
                </a:solidFill>
              </a:rPr>
              <a:t>	@</a:t>
            </a:r>
            <a:r>
              <a:rPr lang="en-US" sz="2800" dirty="0" err="1">
                <a:solidFill>
                  <a:schemeClr val="tx1"/>
                </a:solidFill>
              </a:rPr>
              <a:t>AspenFutureWork</a:t>
            </a:r>
            <a:endParaRPr lang="en-US" sz="2800" dirty="0">
              <a:solidFill>
                <a:schemeClr val="tx1"/>
              </a:solidFill>
            </a:endParaRPr>
          </a:p>
        </p:txBody>
      </p:sp>
      <p:pic>
        <p:nvPicPr>
          <p:cNvPr id="17" name="Graphic 16" descr="Envelope">
            <a:extLst>
              <a:ext uri="{FF2B5EF4-FFF2-40B4-BE49-F238E27FC236}">
                <a16:creationId xmlns:a16="http://schemas.microsoft.com/office/drawing/2014/main" id="{F6D11FD1-8D61-4EAF-9AC0-D3FD748E4047}"/>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47518" y="2677390"/>
            <a:ext cx="673197" cy="673197"/>
          </a:xfrm>
          <a:prstGeom prst="rect">
            <a:avLst/>
          </a:prstGeom>
        </p:spPr>
      </p:pic>
      <p:pic>
        <p:nvPicPr>
          <p:cNvPr id="20" name="Graphic 19" descr="Monitor">
            <a:extLst>
              <a:ext uri="{FF2B5EF4-FFF2-40B4-BE49-F238E27FC236}">
                <a16:creationId xmlns:a16="http://schemas.microsoft.com/office/drawing/2014/main" id="{94317A29-36E4-4007-8A2C-6DA446F1E60B}"/>
              </a:ext>
            </a:extLst>
          </p:cNvPr>
          <p:cNvPicPr>
            <a:picLocks noChangeAspect="1"/>
          </p:cNvPicPr>
          <p:nvPr/>
        </p:nvPicPr>
        <p:blipFill>
          <a:blip r:embed="rId9" cstate="screen">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427434" y="4740352"/>
            <a:ext cx="676656" cy="676656"/>
          </a:xfrm>
          <a:prstGeom prst="rect">
            <a:avLst/>
          </a:prstGeom>
        </p:spPr>
      </p:pic>
      <p:pic>
        <p:nvPicPr>
          <p:cNvPr id="9" name="Picture 8" descr="Image result for twitter icon">
            <a:extLst>
              <a:ext uri="{FF2B5EF4-FFF2-40B4-BE49-F238E27FC236}">
                <a16:creationId xmlns:a16="http://schemas.microsoft.com/office/drawing/2014/main" id="{19C90D8C-88B9-724B-9D1B-E79C1ED6970F}"/>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490445" y="3274582"/>
            <a:ext cx="587343" cy="58734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Image result for twitter icon">
            <a:extLst>
              <a:ext uri="{FF2B5EF4-FFF2-40B4-BE49-F238E27FC236}">
                <a16:creationId xmlns:a16="http://schemas.microsoft.com/office/drawing/2014/main" id="{16055FCD-6AD9-46F4-9A7E-6B0F51653642}"/>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472091" y="5398739"/>
            <a:ext cx="587343" cy="58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218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A66E3D-8EFE-4D90-AB91-72A5219BD02C}"/>
              </a:ext>
            </a:extLst>
          </p:cNvPr>
          <p:cNvSpPr>
            <a:spLocks noGrp="1"/>
          </p:cNvSpPr>
          <p:nvPr>
            <p:ph type="sldNum" sz="quarter" idx="12"/>
          </p:nvPr>
        </p:nvSpPr>
        <p:spPr/>
        <p:txBody>
          <a:bodyPr/>
          <a:lstStyle/>
          <a:p>
            <a:fld id="{5AE1514C-5E56-4738-A1FF-4B1CFD2A3E36}" type="slidenum">
              <a:rPr lang="en-US" smtClean="0"/>
              <a:t>37</a:t>
            </a:fld>
            <a:endParaRPr lang="en-US" dirty="0"/>
          </a:p>
        </p:txBody>
      </p:sp>
      <p:sp>
        <p:nvSpPr>
          <p:cNvPr id="8" name="TextBox 7">
            <a:extLst>
              <a:ext uri="{FF2B5EF4-FFF2-40B4-BE49-F238E27FC236}">
                <a16:creationId xmlns:a16="http://schemas.microsoft.com/office/drawing/2014/main" id="{50683D09-9F6D-4F9B-8513-869E5230E5DD}"/>
              </a:ext>
            </a:extLst>
          </p:cNvPr>
          <p:cNvSpPr txBox="1"/>
          <p:nvPr/>
        </p:nvSpPr>
        <p:spPr>
          <a:xfrm>
            <a:off x="219799" y="333244"/>
            <a:ext cx="11329776" cy="1348061"/>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TODAY’S ECONOMY IS FAST-PACED AND FLEXIBLE</a:t>
            </a:r>
            <a:endParaRPr kumimoji="0" lang="en-US" sz="4800" b="1" i="0" u="none" strike="noStrike" kern="1200" cap="none" spc="-20" normalizeH="0" baseline="0" noProof="0" dirty="0">
              <a:ln>
                <a:noFill/>
              </a:ln>
              <a:solidFill>
                <a:srgbClr val="00497B"/>
              </a:solidFill>
              <a:effectLst/>
              <a:uLnTx/>
              <a:uFillTx/>
              <a:latin typeface="Segoe UI"/>
              <a:ea typeface="+mn-ea"/>
              <a:cs typeface="+mn-cs"/>
            </a:endParaRPr>
          </a:p>
        </p:txBody>
      </p:sp>
      <p:graphicFrame>
        <p:nvGraphicFramePr>
          <p:cNvPr id="3" name="Diagram 2">
            <a:extLst>
              <a:ext uri="{FF2B5EF4-FFF2-40B4-BE49-F238E27FC236}">
                <a16:creationId xmlns:a16="http://schemas.microsoft.com/office/drawing/2014/main" id="{AABA5714-D171-4075-A5E2-F2C42B20EC99}"/>
              </a:ext>
            </a:extLst>
          </p:cNvPr>
          <p:cNvGraphicFramePr/>
          <p:nvPr>
            <p:extLst>
              <p:ext uri="{D42A27DB-BD31-4B8C-83A1-F6EECF244321}">
                <p14:modId xmlns:p14="http://schemas.microsoft.com/office/powerpoint/2010/main" val="1067550871"/>
              </p:ext>
            </p:extLst>
          </p:nvPr>
        </p:nvGraphicFramePr>
        <p:xfrm>
          <a:off x="978613" y="1937289"/>
          <a:ext cx="9812147" cy="434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486FAC0-289C-4A11-9272-1ECE99F875A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7905065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CBFB4F8-E42C-F14A-84E9-35B0B513D85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7037" y="4613081"/>
            <a:ext cx="2960820" cy="2098699"/>
          </a:xfrm>
          <a:prstGeom prst="rect">
            <a:avLst/>
          </a:prstGeom>
        </p:spPr>
      </p:pic>
      <p:sp>
        <p:nvSpPr>
          <p:cNvPr id="19" name="TextBox 18">
            <a:extLst>
              <a:ext uri="{FF2B5EF4-FFF2-40B4-BE49-F238E27FC236}">
                <a16:creationId xmlns:a16="http://schemas.microsoft.com/office/drawing/2014/main" id="{3EF06DF0-8CFA-416C-8779-944D4F128AB8}"/>
              </a:ext>
            </a:extLst>
          </p:cNvPr>
          <p:cNvSpPr txBox="1"/>
          <p:nvPr/>
        </p:nvSpPr>
        <p:spPr>
          <a:xfrm>
            <a:off x="219799" y="333244"/>
            <a:ext cx="11329776" cy="725711"/>
          </a:xfrm>
          <a:prstGeom prst="rect">
            <a:avLst/>
          </a:prstGeom>
          <a:noFill/>
        </p:spPr>
        <p:txBody>
          <a:bodyPr wrap="square" rtlCol="0">
            <a:spAutoFit/>
          </a:bodyPr>
          <a:lstStyle/>
          <a:p>
            <a:pPr lvl="0">
              <a:lnSpc>
                <a:spcPct val="85000"/>
              </a:lnSpc>
              <a:defRPr/>
            </a:pPr>
            <a:r>
              <a:rPr lang="en-US" sz="4800" b="1" spc="-20" dirty="0">
                <a:solidFill>
                  <a:srgbClr val="00497B"/>
                </a:solidFill>
              </a:rPr>
              <a:t>EXAMPLE: FILM INDUSTRY</a:t>
            </a:r>
          </a:p>
        </p:txBody>
      </p:sp>
      <p:sp>
        <p:nvSpPr>
          <p:cNvPr id="12" name="Slide Number Placeholder 11">
            <a:extLst>
              <a:ext uri="{FF2B5EF4-FFF2-40B4-BE49-F238E27FC236}">
                <a16:creationId xmlns:a16="http://schemas.microsoft.com/office/drawing/2014/main" id="{AD379F89-067A-4BD7-A5A3-992678E5AA28}"/>
              </a:ext>
            </a:extLst>
          </p:cNvPr>
          <p:cNvSpPr>
            <a:spLocks noGrp="1"/>
          </p:cNvSpPr>
          <p:nvPr>
            <p:ph type="sldNum" sz="quarter" idx="12"/>
          </p:nvPr>
        </p:nvSpPr>
        <p:spPr/>
        <p:txBody>
          <a:bodyPr/>
          <a:lstStyle/>
          <a:p>
            <a:fld id="{5AE1514C-5E56-4738-A1FF-4B1CFD2A3E36}" type="slidenum">
              <a:rPr lang="en-US" smtClean="0"/>
              <a:t>38</a:t>
            </a:fld>
            <a:endParaRPr lang="en-US" dirty="0"/>
          </a:p>
        </p:txBody>
      </p:sp>
      <p:sp>
        <p:nvSpPr>
          <p:cNvPr id="17" name="Text Placeholder 10">
            <a:extLst>
              <a:ext uri="{FF2B5EF4-FFF2-40B4-BE49-F238E27FC236}">
                <a16:creationId xmlns:a16="http://schemas.microsoft.com/office/drawing/2014/main" id="{AB8BB34D-3F76-4AEE-902F-4EEDB64F2CD3}"/>
              </a:ext>
            </a:extLst>
          </p:cNvPr>
          <p:cNvSpPr txBox="1">
            <a:spLocks/>
          </p:cNvSpPr>
          <p:nvPr/>
        </p:nvSpPr>
        <p:spPr>
          <a:xfrm>
            <a:off x="219799" y="1322721"/>
            <a:ext cx="8054332" cy="5727722"/>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ct val="0"/>
              </a:spcBef>
              <a:spcAft>
                <a:spcPts val="3000"/>
              </a:spcAft>
              <a:buFont typeface="Arial" panose="020B0604020202020204" pitchFamily="34" charset="0"/>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marL="0" indent="0" algn="ctr" defTabSz="914400" rtl="0" eaLnBrk="1" latinLnBrk="0" hangingPunct="1">
              <a:lnSpc>
                <a:spcPct val="90000"/>
              </a:lnSpc>
              <a:spcBef>
                <a:spcPts val="500"/>
              </a:spcBef>
              <a:buFont typeface="Arial" panose="020B0604020202020204" pitchFamily="34" charset="0"/>
              <a:buNone/>
              <a:defRPr sz="2800" kern="1200">
                <a:solidFill>
                  <a:schemeClr val="tx1">
                    <a:lumMod val="65000"/>
                    <a:lumOff val="35000"/>
                  </a:schemeClr>
                </a:solidFill>
                <a:latin typeface="+mn-lt"/>
                <a:ea typeface="+mn-ea"/>
                <a:cs typeface="+mn-cs"/>
              </a:defRPr>
            </a:lvl2pPr>
            <a:lvl3pPr marL="0" indent="0" algn="ctr" defTabSz="914400" rtl="0" eaLnBrk="1" latinLnBrk="0" hangingPunct="1">
              <a:lnSpc>
                <a:spcPct val="90000"/>
              </a:lnSpc>
              <a:spcBef>
                <a:spcPts val="1200"/>
              </a:spcBef>
              <a:spcAft>
                <a:spcPts val="1200"/>
              </a:spcAft>
              <a:buFont typeface="Arial" panose="020B0604020202020204" pitchFamily="34" charset="0"/>
              <a:buNone/>
              <a:defRPr lang="en-US" sz="2400" b="0" kern="1200" dirty="0">
                <a:solidFill>
                  <a:schemeClr val="tx1">
                    <a:lumMod val="85000"/>
                    <a:lumOff val="15000"/>
                  </a:schemeClr>
                </a:solidFill>
                <a:latin typeface="+mn-lt"/>
                <a:ea typeface="+mn-ea"/>
                <a:cs typeface="+mn-cs"/>
              </a:defRPr>
            </a:lvl3pPr>
            <a:lvl4pPr marL="0" indent="0" algn="ctr" defTabSz="914400" rtl="0" eaLnBrk="1" latinLnBrk="0" hangingPunct="1">
              <a:lnSpc>
                <a:spcPct val="90000"/>
              </a:lnSpc>
              <a:spcBef>
                <a:spcPts val="0"/>
              </a:spcBef>
              <a:spcAft>
                <a:spcPts val="600"/>
              </a:spcAft>
              <a:buFont typeface="Arial" panose="020B0604020202020204" pitchFamily="34" charset="0"/>
              <a:buNone/>
              <a:defRPr sz="2000" b="1" kern="1200">
                <a:solidFill>
                  <a:schemeClr val="tx1">
                    <a:lumMod val="85000"/>
                    <a:lumOff val="15000"/>
                  </a:schemeClr>
                </a:solidFill>
                <a:latin typeface="+mn-lt"/>
                <a:ea typeface="+mn-ea"/>
                <a:cs typeface="+mn-cs"/>
              </a:defRPr>
            </a:lvl4pPr>
            <a:lvl5pPr marL="0" indent="0" algn="ctr" defTabSz="914400" rtl="0" eaLnBrk="1" latinLnBrk="0" hangingPunct="1">
              <a:lnSpc>
                <a:spcPct val="90000"/>
              </a:lnSpc>
              <a:spcBef>
                <a:spcPts val="0"/>
              </a:spcBef>
              <a:spcAft>
                <a:spcPts val="1200"/>
              </a:spcAft>
              <a:buFont typeface="Arial" panose="020B0604020202020204" pitchFamily="34" charset="0"/>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2400"/>
              </a:spcBef>
              <a:spcAft>
                <a:spcPts val="600"/>
              </a:spcAft>
            </a:pPr>
            <a:r>
              <a:rPr lang="en-US" sz="3200" dirty="0">
                <a:solidFill>
                  <a:schemeClr val="bg2"/>
                </a:solidFill>
              </a:rPr>
              <a:t>LONG STANDING EXAMPLE OF GIG WORK</a:t>
            </a:r>
          </a:p>
          <a:p>
            <a:pPr marL="285750" indent="-285750" algn="l">
              <a:spcBef>
                <a:spcPts val="0"/>
              </a:spcBef>
              <a:spcAft>
                <a:spcPts val="0"/>
              </a:spcAft>
              <a:buFont typeface="Arial" panose="020B0604020202020204" pitchFamily="34" charset="0"/>
              <a:buChar char="•"/>
            </a:pPr>
            <a:r>
              <a:rPr lang="en-US" sz="2400" dirty="0">
                <a:solidFill>
                  <a:srgbClr val="00497B"/>
                </a:solidFill>
                <a:latin typeface="+mn-lt"/>
              </a:rPr>
              <a:t>Most work done by independent contractors on a temporary basis</a:t>
            </a:r>
          </a:p>
          <a:p>
            <a:pPr marL="285750" indent="-285750" algn="l">
              <a:spcBef>
                <a:spcPts val="0"/>
              </a:spcBef>
              <a:spcAft>
                <a:spcPts val="0"/>
              </a:spcAft>
              <a:buFont typeface="Arial" panose="020B0604020202020204" pitchFamily="34" charset="0"/>
              <a:buChar char="•"/>
            </a:pPr>
            <a:endParaRPr lang="en-US" sz="2400" dirty="0">
              <a:solidFill>
                <a:srgbClr val="00497B"/>
              </a:solidFill>
              <a:latin typeface="+mn-lt"/>
            </a:endParaRPr>
          </a:p>
          <a:p>
            <a:pPr algn="l">
              <a:spcBef>
                <a:spcPts val="0"/>
              </a:spcBef>
              <a:spcAft>
                <a:spcPts val="0"/>
              </a:spcAft>
            </a:pPr>
            <a:endParaRPr lang="en-US" sz="2400" dirty="0">
              <a:solidFill>
                <a:srgbClr val="00497B"/>
              </a:solidFill>
              <a:latin typeface="+mn-lt"/>
            </a:endParaRPr>
          </a:p>
          <a:p>
            <a:pPr algn="l">
              <a:spcBef>
                <a:spcPts val="0"/>
              </a:spcBef>
              <a:spcAft>
                <a:spcPts val="0"/>
              </a:spcAft>
            </a:pPr>
            <a:r>
              <a:rPr lang="en-US" sz="3200" dirty="0">
                <a:solidFill>
                  <a:schemeClr val="bg2"/>
                </a:solidFill>
              </a:rPr>
              <a:t>BENEFITS ACCESS THROUGH GUILDS</a:t>
            </a:r>
          </a:p>
          <a:p>
            <a:pPr marL="285750" indent="-285750" algn="l">
              <a:spcBef>
                <a:spcPts val="0"/>
              </a:spcBef>
              <a:spcAft>
                <a:spcPts val="0"/>
              </a:spcAft>
              <a:buFont typeface="Arial" panose="020B0604020202020204" pitchFamily="34" charset="0"/>
              <a:buChar char="•"/>
            </a:pPr>
            <a:r>
              <a:rPr lang="en-US" sz="2400" dirty="0">
                <a:solidFill>
                  <a:srgbClr val="00497B"/>
                </a:solidFill>
                <a:latin typeface="Segoe UI" panose="020B0502040204020203" pitchFamily="34" charset="0"/>
                <a:cs typeface="Segoe UI" panose="020B0502040204020203" pitchFamily="34" charset="0"/>
              </a:rPr>
              <a:t>All workers (union and non-union) accrue benefits funded by production companies but managed by guilds</a:t>
            </a:r>
          </a:p>
          <a:p>
            <a:pPr marL="285750" indent="-285750" algn="l">
              <a:spcBef>
                <a:spcPts val="0"/>
              </a:spcBef>
              <a:spcAft>
                <a:spcPts val="0"/>
              </a:spcAft>
              <a:buFont typeface="Arial" panose="020B0604020202020204" pitchFamily="34" charset="0"/>
              <a:buChar char="•"/>
            </a:pPr>
            <a:endParaRPr lang="en-US" sz="2400" dirty="0">
              <a:solidFill>
                <a:srgbClr val="00497B"/>
              </a:solidFill>
            </a:endParaRPr>
          </a:p>
          <a:p>
            <a:pPr algn="l">
              <a:spcBef>
                <a:spcPts val="2400"/>
              </a:spcBef>
              <a:spcAft>
                <a:spcPts val="600"/>
              </a:spcAft>
            </a:pPr>
            <a:r>
              <a:rPr lang="en-US" sz="3200" dirty="0">
                <a:solidFill>
                  <a:schemeClr val="bg2"/>
                </a:solidFill>
              </a:rPr>
              <a:t>WORK MAY BE INTERMITTENT BUT COVERAGE IS CONTINUOUS</a:t>
            </a:r>
          </a:p>
          <a:p>
            <a:pPr marL="285750" indent="-285750" algn="l">
              <a:spcBef>
                <a:spcPts val="0"/>
              </a:spcBef>
              <a:spcAft>
                <a:spcPts val="600"/>
              </a:spcAft>
              <a:buFont typeface="Arial" panose="020B0604020202020204" pitchFamily="34" charset="0"/>
              <a:buChar char="•"/>
            </a:pPr>
            <a:r>
              <a:rPr lang="en-US" sz="2400" dirty="0">
                <a:solidFill>
                  <a:srgbClr val="00497B"/>
                </a:solidFill>
                <a:latin typeface="Segoe UI" panose="020B0502040204020203" pitchFamily="34" charset="0"/>
                <a:cs typeface="Segoe UI" panose="020B0502040204020203" pitchFamily="34" charset="0"/>
              </a:rPr>
              <a:t>Benefits follow workers from job to job</a:t>
            </a:r>
          </a:p>
          <a:p>
            <a:pPr algn="l">
              <a:spcBef>
                <a:spcPts val="0"/>
              </a:spcBef>
              <a:spcAft>
                <a:spcPts val="600"/>
              </a:spcAft>
            </a:pPr>
            <a:endParaRPr lang="en-US" sz="2400" dirty="0">
              <a:solidFill>
                <a:srgbClr val="00497B"/>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7AB4C7EB-CB04-7240-832B-0BC53A025D2C}"/>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r="6796"/>
          <a:stretch/>
        </p:blipFill>
        <p:spPr>
          <a:xfrm>
            <a:off x="8641969" y="277446"/>
            <a:ext cx="2994213" cy="1552368"/>
          </a:xfrm>
          <a:prstGeom prst="rect">
            <a:avLst/>
          </a:prstGeom>
        </p:spPr>
      </p:pic>
      <p:pic>
        <p:nvPicPr>
          <p:cNvPr id="8" name="Picture 7">
            <a:extLst>
              <a:ext uri="{FF2B5EF4-FFF2-40B4-BE49-F238E27FC236}">
                <a16:creationId xmlns:a16="http://schemas.microsoft.com/office/drawing/2014/main" id="{C8BE8C8F-BC13-B541-B277-AB74AC6D36CB}"/>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t="22541" b="409"/>
          <a:stretch/>
        </p:blipFill>
        <p:spPr>
          <a:xfrm>
            <a:off x="8641969" y="2057199"/>
            <a:ext cx="2994213" cy="2307063"/>
          </a:xfrm>
          <a:prstGeom prst="rect">
            <a:avLst/>
          </a:prstGeom>
        </p:spPr>
      </p:pic>
    </p:spTree>
    <p:extLst>
      <p:ext uri="{BB962C8B-B14F-4D97-AF65-F5344CB8AC3E}">
        <p14:creationId xmlns:p14="http://schemas.microsoft.com/office/powerpoint/2010/main" val="33773051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899DFF-2BD0-3444-B664-371E81756420}"/>
              </a:ext>
            </a:extLst>
          </p:cNvPr>
          <p:cNvSpPr txBox="1"/>
          <p:nvPr/>
        </p:nvSpPr>
        <p:spPr>
          <a:xfrm>
            <a:off x="171450" y="6590267"/>
            <a:ext cx="9442450" cy="369332"/>
          </a:xfrm>
          <a:prstGeom prst="rect">
            <a:avLst/>
          </a:prstGeom>
          <a:noFill/>
        </p:spPr>
        <p:txBody>
          <a:bodyPr wrap="square" rtlCol="0">
            <a:spAutoFit/>
          </a:bodyPr>
          <a:lstStyle/>
          <a:p>
            <a:r>
              <a:rPr lang="en-US" sz="900" dirty="0">
                <a:solidFill>
                  <a:srgbClr val="25231D"/>
                </a:solidFill>
                <a:latin typeface="+mj-lt"/>
                <a:cs typeface="Gill Sans" panose="020B0502020104020203" pitchFamily="34" charset="-79"/>
              </a:rPr>
              <a:t>Analysis of BLS data. U.S. Bureau of Labor Statistics, Contingent and Alternative Employment Arrangements, May 2017. </a:t>
            </a:r>
            <a:r>
              <a:rPr lang="en-US" sz="900" dirty="0">
                <a:solidFill>
                  <a:srgbClr val="25231D"/>
                </a:solidFill>
                <a:latin typeface="+mj-lt"/>
                <a:cs typeface="Gill Sans" panose="020B0502020104020203" pitchFamily="34" charset="-79"/>
                <a:hlinkClick r:id="rId3">
                  <a:extLst>
                    <a:ext uri="{A12FA001-AC4F-418D-AE19-62706E023703}">
                      <ahyp:hlinkClr xmlns="" xmlns:ahyp="http://schemas.microsoft.com/office/drawing/2018/hyperlinkcolor" val="tx"/>
                    </a:ext>
                  </a:extLst>
                </a:hlinkClick>
              </a:rPr>
              <a:t>https://www.bls.gov/news.release/pdf/conemp.pdf</a:t>
            </a:r>
            <a:r>
              <a:rPr lang="en-US" sz="900" dirty="0">
                <a:solidFill>
                  <a:srgbClr val="25231D"/>
                </a:solidFill>
                <a:latin typeface="+mj-lt"/>
                <a:cs typeface="Gill Sans" panose="020B0502020104020203" pitchFamily="34" charset="-79"/>
              </a:rPr>
              <a:t>. </a:t>
            </a:r>
          </a:p>
          <a:p>
            <a:endParaRPr lang="en-US" sz="900" dirty="0">
              <a:solidFill>
                <a:srgbClr val="25231D"/>
              </a:solidFill>
              <a:latin typeface="+mj-lt"/>
              <a:cs typeface="Gill Sans" panose="020B0502020104020203" pitchFamily="34" charset="-79"/>
            </a:endParaRPr>
          </a:p>
        </p:txBody>
      </p:sp>
      <p:sp>
        <p:nvSpPr>
          <p:cNvPr id="9" name="TextBox 8">
            <a:extLst>
              <a:ext uri="{FF2B5EF4-FFF2-40B4-BE49-F238E27FC236}">
                <a16:creationId xmlns:a16="http://schemas.microsoft.com/office/drawing/2014/main" id="{1D940C39-FE1E-4C88-B408-DAEF34998D4A}"/>
              </a:ext>
            </a:extLst>
          </p:cNvPr>
          <p:cNvSpPr txBox="1"/>
          <p:nvPr/>
        </p:nvSpPr>
        <p:spPr>
          <a:xfrm>
            <a:off x="233416" y="173482"/>
            <a:ext cx="11343550" cy="1348061"/>
          </a:xfrm>
          <a:prstGeom prst="rect">
            <a:avLst/>
          </a:prstGeom>
          <a:noFill/>
        </p:spPr>
        <p:txBody>
          <a:bodyPr wrap="square" rtlCol="0">
            <a:spAutoFit/>
          </a:bodyPr>
          <a:lstStyle/>
          <a:p>
            <a:pPr lvl="0">
              <a:lnSpc>
                <a:spcPct val="85000"/>
              </a:lnSpc>
              <a:defRPr/>
            </a:pPr>
            <a:r>
              <a:rPr lang="en-US" sz="4800" b="1" spc="-20" dirty="0">
                <a:solidFill>
                  <a:srgbClr val="00497B"/>
                </a:solidFill>
              </a:rPr>
              <a:t>ALTERNATIVE WORK </a:t>
            </a:r>
          </a:p>
          <a:p>
            <a:pPr lvl="0">
              <a:lnSpc>
                <a:spcPct val="85000"/>
              </a:lnSpc>
              <a:defRPr/>
            </a:pPr>
            <a:r>
              <a:rPr lang="en-US" sz="4800" b="1" spc="-20" dirty="0">
                <a:solidFill>
                  <a:srgbClr val="00497B"/>
                </a:solidFill>
              </a:rPr>
              <a:t>ARRANGEMENTS BY INDUSTRY</a:t>
            </a:r>
          </a:p>
        </p:txBody>
      </p:sp>
      <p:graphicFrame>
        <p:nvGraphicFramePr>
          <p:cNvPr id="10" name="Chart 9">
            <a:extLst>
              <a:ext uri="{FF2B5EF4-FFF2-40B4-BE49-F238E27FC236}">
                <a16:creationId xmlns:a16="http://schemas.microsoft.com/office/drawing/2014/main" id="{BAA85342-C965-4494-B050-05B35BB3EB10}"/>
              </a:ext>
            </a:extLst>
          </p:cNvPr>
          <p:cNvGraphicFramePr>
            <a:graphicFrameLocks/>
          </p:cNvGraphicFramePr>
          <p:nvPr/>
        </p:nvGraphicFramePr>
        <p:xfrm>
          <a:off x="615034" y="1465475"/>
          <a:ext cx="10986415" cy="5124792"/>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8B3B4A5C-1A4A-442B-A28C-7CC9B4FA091F}"/>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5807366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454F0C8-C519-4295-9E57-34ECB556CEE9}"/>
              </a:ext>
            </a:extLst>
          </p:cNvPr>
          <p:cNvSpPr txBox="1"/>
          <p:nvPr/>
        </p:nvSpPr>
        <p:spPr>
          <a:xfrm>
            <a:off x="219800" y="333244"/>
            <a:ext cx="10854600"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ONLINE PLATFORM ECONOMY</a:t>
            </a:r>
            <a:endParaRPr kumimoji="0" lang="en-US" sz="4800" b="1" i="0" u="none" strike="noStrike" kern="1200" cap="none" spc="-20" normalizeH="0" baseline="0" noProof="0" dirty="0">
              <a:ln>
                <a:noFill/>
              </a:ln>
              <a:solidFill>
                <a:srgbClr val="00497B"/>
              </a:solidFill>
              <a:effectLst/>
              <a:uLnTx/>
              <a:uFillTx/>
              <a:latin typeface="Segoe UI"/>
            </a:endParaRPr>
          </a:p>
        </p:txBody>
      </p:sp>
      <p:sp>
        <p:nvSpPr>
          <p:cNvPr id="2" name="Slide Number Placeholder 1">
            <a:extLst>
              <a:ext uri="{FF2B5EF4-FFF2-40B4-BE49-F238E27FC236}">
                <a16:creationId xmlns:a16="http://schemas.microsoft.com/office/drawing/2014/main" id="{E2BF5FEF-BE1A-42C3-BE37-ACD002C242B5}"/>
              </a:ext>
            </a:extLst>
          </p:cNvPr>
          <p:cNvSpPr>
            <a:spLocks noGrp="1"/>
          </p:cNvSpPr>
          <p:nvPr>
            <p:ph type="sldNum" sz="quarter" idx="12"/>
          </p:nvPr>
        </p:nvSpPr>
        <p:spPr/>
        <p:txBody>
          <a:bodyPr/>
          <a:lstStyle/>
          <a:p>
            <a:fld id="{5905DEF0-4548-4623-BC33-1BA78F70EFA5}" type="slidenum">
              <a:rPr lang="en-US" smtClean="0"/>
              <a:t>40</a:t>
            </a:fld>
            <a:endParaRPr lang="en-US" dirty="0"/>
          </a:p>
        </p:txBody>
      </p:sp>
      <p:pic>
        <p:nvPicPr>
          <p:cNvPr id="3" name="Picture 2">
            <a:extLst>
              <a:ext uri="{FF2B5EF4-FFF2-40B4-BE49-F238E27FC236}">
                <a16:creationId xmlns:a16="http://schemas.microsoft.com/office/drawing/2014/main" id="{43D3FAB3-4988-4AEB-8B93-348EFBFBD213}"/>
              </a:ext>
            </a:extLst>
          </p:cNvPr>
          <p:cNvPicPr>
            <a:picLocks noChangeAspect="1"/>
          </p:cNvPicPr>
          <p:nvPr/>
        </p:nvPicPr>
        <p:blipFill>
          <a:blip r:embed="rId3"/>
          <a:stretch>
            <a:fillRect/>
          </a:stretch>
        </p:blipFill>
        <p:spPr>
          <a:xfrm>
            <a:off x="219801" y="1382972"/>
            <a:ext cx="7393111" cy="5101965"/>
          </a:xfrm>
          <a:prstGeom prst="rect">
            <a:avLst/>
          </a:prstGeom>
        </p:spPr>
      </p:pic>
      <p:sp>
        <p:nvSpPr>
          <p:cNvPr id="9" name="Text Placeholder 17">
            <a:extLst>
              <a:ext uri="{FF2B5EF4-FFF2-40B4-BE49-F238E27FC236}">
                <a16:creationId xmlns:a16="http://schemas.microsoft.com/office/drawing/2014/main" id="{3E603064-235D-4DDB-9C1C-1F82F210CA47}"/>
              </a:ext>
            </a:extLst>
          </p:cNvPr>
          <p:cNvSpPr txBox="1">
            <a:spLocks/>
          </p:cNvSpPr>
          <p:nvPr/>
        </p:nvSpPr>
        <p:spPr>
          <a:xfrm>
            <a:off x="7612912" y="1758690"/>
            <a:ext cx="4434709" cy="435052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0" dirty="0">
                <a:solidFill>
                  <a:srgbClr val="00497B"/>
                </a:solidFill>
              </a:rPr>
              <a:t>THE ONLINE PLATFORM ECONOMY HAS CONTINUED TO GROW – NOW ACCOUNTING FOR ROUGHLY </a:t>
            </a:r>
            <a:r>
              <a:rPr lang="en-US" sz="3200" dirty="0">
                <a:solidFill>
                  <a:schemeClr val="bg2"/>
                </a:solidFill>
              </a:rPr>
              <a:t>1.6 PERCENT </a:t>
            </a:r>
            <a:r>
              <a:rPr lang="en-US" sz="3200" b="0" dirty="0">
                <a:solidFill>
                  <a:srgbClr val="00497B"/>
                </a:solidFill>
              </a:rPr>
              <a:t>OF THE WORKFORCE (BASED ON SAMPLE).</a:t>
            </a:r>
          </a:p>
        </p:txBody>
      </p:sp>
      <p:pic>
        <p:nvPicPr>
          <p:cNvPr id="7" name="Picture 6">
            <a:extLst>
              <a:ext uri="{FF2B5EF4-FFF2-40B4-BE49-F238E27FC236}">
                <a16:creationId xmlns:a16="http://schemas.microsoft.com/office/drawing/2014/main" id="{7A60573E-EE17-4DA8-AE63-E691E40291A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3671098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781C83-C78E-4C2C-839C-41A6A2AE73C3}"/>
              </a:ext>
            </a:extLst>
          </p:cNvPr>
          <p:cNvSpPr txBox="1"/>
          <p:nvPr/>
        </p:nvSpPr>
        <p:spPr>
          <a:xfrm>
            <a:off x="219800" y="333244"/>
            <a:ext cx="10532377" cy="720197"/>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lang="en-US" sz="4800" b="1" spc="-20" dirty="0">
                <a:solidFill>
                  <a:srgbClr val="00497B"/>
                </a:solidFill>
                <a:latin typeface="Segoe UI"/>
              </a:rPr>
              <a:t>SIDE HUSTLES</a:t>
            </a:r>
            <a:endParaRPr kumimoji="0" lang="en-US" sz="4800" b="1" i="0" u="none" strike="noStrike" kern="1200" cap="none" spc="-20" normalizeH="0" baseline="0" noProof="0" dirty="0">
              <a:ln>
                <a:noFill/>
              </a:ln>
              <a:solidFill>
                <a:srgbClr val="FF0000"/>
              </a:solidFill>
              <a:effectLst/>
              <a:uLnTx/>
              <a:uFillTx/>
              <a:latin typeface="Segoe UI"/>
            </a:endParaRPr>
          </a:p>
        </p:txBody>
      </p:sp>
      <p:sp>
        <p:nvSpPr>
          <p:cNvPr id="3" name="Rectangle 2">
            <a:extLst>
              <a:ext uri="{FF2B5EF4-FFF2-40B4-BE49-F238E27FC236}">
                <a16:creationId xmlns:a16="http://schemas.microsoft.com/office/drawing/2014/main" id="{C28D24C2-BDAD-4A4B-97C0-043683D10F04}"/>
              </a:ext>
            </a:extLst>
          </p:cNvPr>
          <p:cNvSpPr/>
          <p:nvPr/>
        </p:nvSpPr>
        <p:spPr>
          <a:xfrm>
            <a:off x="1439823" y="989791"/>
            <a:ext cx="10285509" cy="830997"/>
          </a:xfrm>
          <a:prstGeom prst="rect">
            <a:avLst/>
          </a:prstGeom>
        </p:spPr>
        <p:txBody>
          <a:bodyPr wrap="square">
            <a:spAutoFit/>
          </a:bodyPr>
          <a:lstStyle/>
          <a:p>
            <a:r>
              <a:rPr lang="en-US" sz="2400" i="1" dirty="0">
                <a:solidFill>
                  <a:srgbClr val="C00000"/>
                </a:solidFill>
                <a:latin typeface="Segoe UI Semilight" panose="020B0402040204020203" pitchFamily="34" charset="0"/>
                <a:cs typeface="Segoe UI Semilight" panose="020B0402040204020203" pitchFamily="34" charset="0"/>
              </a:rPr>
              <a:t>Tax and other administrative data show steady increases in the number of people engaged in independent work.</a:t>
            </a:r>
          </a:p>
        </p:txBody>
      </p:sp>
      <p:pic>
        <p:nvPicPr>
          <p:cNvPr id="4" name="Picture 3">
            <a:extLst>
              <a:ext uri="{FF2B5EF4-FFF2-40B4-BE49-F238E27FC236}">
                <a16:creationId xmlns:a16="http://schemas.microsoft.com/office/drawing/2014/main" id="{B4D2E082-4F5F-4F48-B1EC-CD2CD50CE9DB}"/>
              </a:ext>
            </a:extLst>
          </p:cNvPr>
          <p:cNvPicPr>
            <a:picLocks noChangeAspect="1"/>
          </p:cNvPicPr>
          <p:nvPr/>
        </p:nvPicPr>
        <p:blipFill rotWithShape="1">
          <a:blip r:embed="rId3">
            <a:extLst>
              <a:ext uri="{28A0092B-C50C-407E-A947-70E740481C1C}">
                <a14:useLocalDpi xmlns:a14="http://schemas.microsoft.com/office/drawing/2010/main" val="0"/>
              </a:ext>
            </a:extLst>
          </a:blip>
          <a:srcRect l="12296" b="21713"/>
          <a:stretch/>
        </p:blipFill>
        <p:spPr>
          <a:xfrm>
            <a:off x="2914129" y="1975118"/>
            <a:ext cx="7131331" cy="4017931"/>
          </a:xfrm>
          <a:prstGeom prst="rect">
            <a:avLst/>
          </a:prstGeom>
        </p:spPr>
      </p:pic>
      <p:sp>
        <p:nvSpPr>
          <p:cNvPr id="6" name="TextBox 5">
            <a:extLst>
              <a:ext uri="{FF2B5EF4-FFF2-40B4-BE49-F238E27FC236}">
                <a16:creationId xmlns:a16="http://schemas.microsoft.com/office/drawing/2014/main" id="{AF04822E-64ED-41E4-AAA9-7CB0A657FFFA}"/>
              </a:ext>
            </a:extLst>
          </p:cNvPr>
          <p:cNvSpPr txBox="1"/>
          <p:nvPr/>
        </p:nvSpPr>
        <p:spPr>
          <a:xfrm>
            <a:off x="-35867" y="6603574"/>
            <a:ext cx="10285508" cy="276999"/>
          </a:xfrm>
          <a:prstGeom prst="rect">
            <a:avLst/>
          </a:prstGeom>
          <a:noFill/>
        </p:spPr>
        <p:txBody>
          <a:bodyPr wrap="none" rtlCol="0">
            <a:spAutoFit/>
          </a:bodyPr>
          <a:lstStyle/>
          <a:p>
            <a:r>
              <a:rPr lang="en-US" sz="1200" i="1" dirty="0">
                <a:solidFill>
                  <a:schemeClr val="bg1">
                    <a:lumMod val="65000"/>
                    <a:lumOff val="35000"/>
                  </a:schemeClr>
                </a:solidFill>
              </a:rPr>
              <a:t>Source: The Rise of Alternative Work Arrangements: Evidence and Implications for Tax Filing and Benefit Coverage, U.S. Department of the Treasury, 2017</a:t>
            </a:r>
          </a:p>
        </p:txBody>
      </p:sp>
      <p:sp>
        <p:nvSpPr>
          <p:cNvPr id="8" name="Rectangle 7">
            <a:extLst>
              <a:ext uri="{FF2B5EF4-FFF2-40B4-BE49-F238E27FC236}">
                <a16:creationId xmlns:a16="http://schemas.microsoft.com/office/drawing/2014/main" id="{81894B77-94F4-4B64-89F7-913AA2C8E8B2}"/>
              </a:ext>
            </a:extLst>
          </p:cNvPr>
          <p:cNvSpPr/>
          <p:nvPr/>
        </p:nvSpPr>
        <p:spPr>
          <a:xfrm>
            <a:off x="1931096" y="2118514"/>
            <a:ext cx="430887" cy="4017931"/>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rgbClr val="00497B"/>
                </a:solidFill>
              </a:rPr>
              <a:t>Percent of workers filing</a:t>
            </a:r>
          </a:p>
        </p:txBody>
      </p:sp>
      <p:sp>
        <p:nvSpPr>
          <p:cNvPr id="10" name="Rectangle 9">
            <a:extLst>
              <a:ext uri="{FF2B5EF4-FFF2-40B4-BE49-F238E27FC236}">
                <a16:creationId xmlns:a16="http://schemas.microsoft.com/office/drawing/2014/main" id="{61ADBFBB-44DE-4EA1-948D-3C687D43EF39}"/>
              </a:ext>
            </a:extLst>
          </p:cNvPr>
          <p:cNvSpPr/>
          <p:nvPr/>
        </p:nvSpPr>
        <p:spPr>
          <a:xfrm rot="5400000">
            <a:off x="2451004" y="5441240"/>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8%</a:t>
            </a:r>
          </a:p>
        </p:txBody>
      </p:sp>
      <p:sp>
        <p:nvSpPr>
          <p:cNvPr id="11" name="Rectangle 10">
            <a:extLst>
              <a:ext uri="{FF2B5EF4-FFF2-40B4-BE49-F238E27FC236}">
                <a16:creationId xmlns:a16="http://schemas.microsoft.com/office/drawing/2014/main" id="{EC5B7A4E-2557-408E-89AD-9A416B6050E8}"/>
              </a:ext>
            </a:extLst>
          </p:cNvPr>
          <p:cNvSpPr/>
          <p:nvPr/>
        </p:nvSpPr>
        <p:spPr>
          <a:xfrm rot="5400000">
            <a:off x="2467241" y="4804888"/>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9%</a:t>
            </a:r>
          </a:p>
        </p:txBody>
      </p:sp>
      <p:sp>
        <p:nvSpPr>
          <p:cNvPr id="12" name="Rectangle 11">
            <a:extLst>
              <a:ext uri="{FF2B5EF4-FFF2-40B4-BE49-F238E27FC236}">
                <a16:creationId xmlns:a16="http://schemas.microsoft.com/office/drawing/2014/main" id="{5601B06D-37F5-412B-96EA-5B0D45D50040}"/>
              </a:ext>
            </a:extLst>
          </p:cNvPr>
          <p:cNvSpPr/>
          <p:nvPr/>
        </p:nvSpPr>
        <p:spPr>
          <a:xfrm rot="5400000">
            <a:off x="2467241" y="4052788"/>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10%</a:t>
            </a:r>
          </a:p>
        </p:txBody>
      </p:sp>
      <p:sp>
        <p:nvSpPr>
          <p:cNvPr id="13" name="Rectangle 12">
            <a:extLst>
              <a:ext uri="{FF2B5EF4-FFF2-40B4-BE49-F238E27FC236}">
                <a16:creationId xmlns:a16="http://schemas.microsoft.com/office/drawing/2014/main" id="{10372CAC-21F8-43E4-9C7A-EAB57844D2F0}"/>
              </a:ext>
            </a:extLst>
          </p:cNvPr>
          <p:cNvSpPr/>
          <p:nvPr/>
        </p:nvSpPr>
        <p:spPr>
          <a:xfrm rot="5400000">
            <a:off x="2467241" y="3357664"/>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11%</a:t>
            </a:r>
          </a:p>
        </p:txBody>
      </p:sp>
      <p:sp>
        <p:nvSpPr>
          <p:cNvPr id="14" name="Rectangle 13">
            <a:extLst>
              <a:ext uri="{FF2B5EF4-FFF2-40B4-BE49-F238E27FC236}">
                <a16:creationId xmlns:a16="http://schemas.microsoft.com/office/drawing/2014/main" id="{F7735047-2E73-4866-A071-B951932786B3}"/>
              </a:ext>
            </a:extLst>
          </p:cNvPr>
          <p:cNvSpPr/>
          <p:nvPr/>
        </p:nvSpPr>
        <p:spPr>
          <a:xfrm rot="5400000">
            <a:off x="2467241" y="2617108"/>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12%</a:t>
            </a:r>
          </a:p>
        </p:txBody>
      </p:sp>
      <p:sp>
        <p:nvSpPr>
          <p:cNvPr id="15" name="Rectangle 14">
            <a:extLst>
              <a:ext uri="{FF2B5EF4-FFF2-40B4-BE49-F238E27FC236}">
                <a16:creationId xmlns:a16="http://schemas.microsoft.com/office/drawing/2014/main" id="{3A4FD43A-9382-4327-85CE-8B5F8303809F}"/>
              </a:ext>
            </a:extLst>
          </p:cNvPr>
          <p:cNvSpPr/>
          <p:nvPr/>
        </p:nvSpPr>
        <p:spPr>
          <a:xfrm rot="5400000">
            <a:off x="2448847" y="1907064"/>
            <a:ext cx="430887"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600" dirty="0">
                <a:solidFill>
                  <a:schemeClr val="bg1"/>
                </a:solidFill>
              </a:rPr>
              <a:t>13%</a:t>
            </a:r>
          </a:p>
        </p:txBody>
      </p:sp>
      <p:sp>
        <p:nvSpPr>
          <p:cNvPr id="16" name="Rectangle 15">
            <a:extLst>
              <a:ext uri="{FF2B5EF4-FFF2-40B4-BE49-F238E27FC236}">
                <a16:creationId xmlns:a16="http://schemas.microsoft.com/office/drawing/2014/main" id="{AB79C91B-A52D-40EC-877E-A390FC95B1BF}"/>
              </a:ext>
            </a:extLst>
          </p:cNvPr>
          <p:cNvSpPr/>
          <p:nvPr/>
        </p:nvSpPr>
        <p:spPr>
          <a:xfrm rot="5400000">
            <a:off x="3306765"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2000</a:t>
            </a:r>
          </a:p>
        </p:txBody>
      </p:sp>
      <p:sp>
        <p:nvSpPr>
          <p:cNvPr id="17" name="Rectangle 16">
            <a:extLst>
              <a:ext uri="{FF2B5EF4-FFF2-40B4-BE49-F238E27FC236}">
                <a16:creationId xmlns:a16="http://schemas.microsoft.com/office/drawing/2014/main" id="{B4E6ABF4-BEF6-4D53-9A81-26806E385137}"/>
              </a:ext>
            </a:extLst>
          </p:cNvPr>
          <p:cNvSpPr/>
          <p:nvPr/>
        </p:nvSpPr>
        <p:spPr>
          <a:xfrm rot="5400000">
            <a:off x="4114842"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2002</a:t>
            </a:r>
          </a:p>
        </p:txBody>
      </p:sp>
      <p:sp>
        <p:nvSpPr>
          <p:cNvPr id="18" name="Rectangle 17">
            <a:extLst>
              <a:ext uri="{FF2B5EF4-FFF2-40B4-BE49-F238E27FC236}">
                <a16:creationId xmlns:a16="http://schemas.microsoft.com/office/drawing/2014/main" id="{87CC3EB0-6F6D-4502-AAEA-CDCC7A3231EF}"/>
              </a:ext>
            </a:extLst>
          </p:cNvPr>
          <p:cNvSpPr/>
          <p:nvPr/>
        </p:nvSpPr>
        <p:spPr>
          <a:xfrm rot="5400000">
            <a:off x="4882071"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2004</a:t>
            </a:r>
          </a:p>
        </p:txBody>
      </p:sp>
      <p:sp>
        <p:nvSpPr>
          <p:cNvPr id="19" name="Rectangle 18">
            <a:extLst>
              <a:ext uri="{FF2B5EF4-FFF2-40B4-BE49-F238E27FC236}">
                <a16:creationId xmlns:a16="http://schemas.microsoft.com/office/drawing/2014/main" id="{AB536B6F-E20D-4080-8192-1D0127FC930D}"/>
              </a:ext>
            </a:extLst>
          </p:cNvPr>
          <p:cNvSpPr/>
          <p:nvPr/>
        </p:nvSpPr>
        <p:spPr>
          <a:xfrm rot="5400000">
            <a:off x="5676614"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2006</a:t>
            </a:r>
          </a:p>
        </p:txBody>
      </p:sp>
      <p:sp>
        <p:nvSpPr>
          <p:cNvPr id="20" name="Rectangle 19">
            <a:extLst>
              <a:ext uri="{FF2B5EF4-FFF2-40B4-BE49-F238E27FC236}">
                <a16:creationId xmlns:a16="http://schemas.microsoft.com/office/drawing/2014/main" id="{F6DDDE6F-25B8-46C5-9747-843E771A802B}"/>
              </a:ext>
            </a:extLst>
          </p:cNvPr>
          <p:cNvSpPr/>
          <p:nvPr/>
        </p:nvSpPr>
        <p:spPr>
          <a:xfrm rot="5400000">
            <a:off x="6448047"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2008</a:t>
            </a:r>
          </a:p>
        </p:txBody>
      </p:sp>
      <p:sp>
        <p:nvSpPr>
          <p:cNvPr id="21" name="Rectangle 20">
            <a:extLst>
              <a:ext uri="{FF2B5EF4-FFF2-40B4-BE49-F238E27FC236}">
                <a16:creationId xmlns:a16="http://schemas.microsoft.com/office/drawing/2014/main" id="{454F5461-98CD-4737-BCCE-007EEE273223}"/>
              </a:ext>
            </a:extLst>
          </p:cNvPr>
          <p:cNvSpPr/>
          <p:nvPr/>
        </p:nvSpPr>
        <p:spPr>
          <a:xfrm rot="5400000">
            <a:off x="7256124"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2010</a:t>
            </a:r>
          </a:p>
        </p:txBody>
      </p:sp>
      <p:sp>
        <p:nvSpPr>
          <p:cNvPr id="22" name="Rectangle 21">
            <a:extLst>
              <a:ext uri="{FF2B5EF4-FFF2-40B4-BE49-F238E27FC236}">
                <a16:creationId xmlns:a16="http://schemas.microsoft.com/office/drawing/2014/main" id="{21D9D512-A428-46F0-B8B7-818F0877A3C2}"/>
              </a:ext>
            </a:extLst>
          </p:cNvPr>
          <p:cNvSpPr/>
          <p:nvPr/>
        </p:nvSpPr>
        <p:spPr>
          <a:xfrm rot="5400000">
            <a:off x="8009818"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2012</a:t>
            </a:r>
          </a:p>
        </p:txBody>
      </p:sp>
      <p:sp>
        <p:nvSpPr>
          <p:cNvPr id="23" name="Rectangle 22">
            <a:extLst>
              <a:ext uri="{FF2B5EF4-FFF2-40B4-BE49-F238E27FC236}">
                <a16:creationId xmlns:a16="http://schemas.microsoft.com/office/drawing/2014/main" id="{8F4D35BE-4B20-48B8-98C4-186EC7664EA4}"/>
              </a:ext>
            </a:extLst>
          </p:cNvPr>
          <p:cNvSpPr/>
          <p:nvPr/>
        </p:nvSpPr>
        <p:spPr>
          <a:xfrm rot="5400000">
            <a:off x="8791543" y="5848736"/>
            <a:ext cx="400110" cy="608929"/>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bg1"/>
                </a:solidFill>
              </a:rPr>
              <a:t>2014</a:t>
            </a:r>
          </a:p>
        </p:txBody>
      </p:sp>
      <p:sp>
        <p:nvSpPr>
          <p:cNvPr id="24" name="Rectangle 23">
            <a:extLst>
              <a:ext uri="{FF2B5EF4-FFF2-40B4-BE49-F238E27FC236}">
                <a16:creationId xmlns:a16="http://schemas.microsoft.com/office/drawing/2014/main" id="{500C2195-8087-4FF8-B026-2CEFB7AC0491}"/>
              </a:ext>
            </a:extLst>
          </p:cNvPr>
          <p:cNvSpPr/>
          <p:nvPr/>
        </p:nvSpPr>
        <p:spPr>
          <a:xfrm rot="5400000">
            <a:off x="9535438" y="2188430"/>
            <a:ext cx="400110" cy="1172080"/>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chemeClr val="accent5"/>
                </a:solidFill>
              </a:rPr>
              <a:t>Schedule SE</a:t>
            </a:r>
          </a:p>
        </p:txBody>
      </p:sp>
      <p:sp>
        <p:nvSpPr>
          <p:cNvPr id="25" name="Rectangle 24">
            <a:extLst>
              <a:ext uri="{FF2B5EF4-FFF2-40B4-BE49-F238E27FC236}">
                <a16:creationId xmlns:a16="http://schemas.microsoft.com/office/drawing/2014/main" id="{100D1E2E-E86D-4ED7-A2CA-4AC16DE33A76}"/>
              </a:ext>
            </a:extLst>
          </p:cNvPr>
          <p:cNvSpPr/>
          <p:nvPr/>
        </p:nvSpPr>
        <p:spPr>
          <a:xfrm rot="5400000">
            <a:off x="9535438" y="3104294"/>
            <a:ext cx="400110" cy="1172080"/>
          </a:xfrm>
          <a:prstGeom prst="rect">
            <a:avLst/>
          </a:prstGeom>
        </p:spPr>
        <p:txBody>
          <a:bodyPr vert="vert270" wrap="square">
            <a:spAutoFit/>
          </a:bodyPr>
          <a:lstStyle/>
          <a:p>
            <a:pPr algn="ctr">
              <a:defRPr sz="1000" b="0" i="0" u="none" strike="noStrike" kern="1200" baseline="0">
                <a:solidFill>
                  <a:srgbClr val="FFFFFF">
                    <a:lumMod val="65000"/>
                    <a:lumOff val="35000"/>
                  </a:srgbClr>
                </a:solidFill>
                <a:latin typeface="+mn-lt"/>
                <a:ea typeface="+mn-ea"/>
                <a:cs typeface="+mn-cs"/>
              </a:defRPr>
            </a:pPr>
            <a:r>
              <a:rPr lang="en-US" sz="1400" dirty="0">
                <a:solidFill>
                  <a:srgbClr val="C00000"/>
                </a:solidFill>
              </a:rPr>
              <a:t>Schedule C</a:t>
            </a:r>
          </a:p>
        </p:txBody>
      </p:sp>
      <p:pic>
        <p:nvPicPr>
          <p:cNvPr id="26" name="Picture 25">
            <a:extLst>
              <a:ext uri="{FF2B5EF4-FFF2-40B4-BE49-F238E27FC236}">
                <a16:creationId xmlns:a16="http://schemas.microsoft.com/office/drawing/2014/main" id="{BF5C152D-5494-424B-B19C-AD92697CD63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1373318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454F0C8-C519-4295-9E57-34ECB556CEE9}"/>
              </a:ext>
            </a:extLst>
          </p:cNvPr>
          <p:cNvSpPr txBox="1"/>
          <p:nvPr/>
        </p:nvSpPr>
        <p:spPr>
          <a:xfrm>
            <a:off x="219800" y="333244"/>
            <a:ext cx="10854600" cy="1348061"/>
          </a:xfrm>
          <a:prstGeom prst="rect">
            <a:avLst/>
          </a:prstGeom>
          <a:noFill/>
        </p:spPr>
        <p:txBody>
          <a:bodyPr wrap="square" rtlCol="0">
            <a:spAutoFit/>
          </a:bodyPr>
          <a:lstStyle/>
          <a:p>
            <a:pPr lvl="0">
              <a:lnSpc>
                <a:spcPct val="85000"/>
              </a:lnSpc>
              <a:defRPr/>
            </a:pPr>
            <a:r>
              <a:rPr lang="en-US" sz="4800" b="1" spc="-20">
                <a:solidFill>
                  <a:srgbClr val="00497B"/>
                </a:solidFill>
              </a:rPr>
              <a:t>NUMBER </a:t>
            </a:r>
            <a:r>
              <a:rPr lang="en-US" sz="4800" b="1" spc="-20" dirty="0">
                <a:solidFill>
                  <a:srgbClr val="00497B"/>
                </a:solidFill>
              </a:rPr>
              <a:t>OF CONTRACTORS PER COMPANY</a:t>
            </a:r>
            <a:endParaRPr lang="en-US" sz="4800" b="1" spc="-20" dirty="0">
              <a:solidFill>
                <a:srgbClr val="FF0000"/>
              </a:solidFill>
            </a:endParaRPr>
          </a:p>
        </p:txBody>
      </p:sp>
      <p:sp>
        <p:nvSpPr>
          <p:cNvPr id="2" name="Slide Number Placeholder 1">
            <a:extLst>
              <a:ext uri="{FF2B5EF4-FFF2-40B4-BE49-F238E27FC236}">
                <a16:creationId xmlns:a16="http://schemas.microsoft.com/office/drawing/2014/main" id="{E2BF5FEF-BE1A-42C3-BE37-ACD002C242B5}"/>
              </a:ext>
            </a:extLst>
          </p:cNvPr>
          <p:cNvSpPr>
            <a:spLocks noGrp="1"/>
          </p:cNvSpPr>
          <p:nvPr>
            <p:ph type="sldNum" sz="quarter" idx="12"/>
          </p:nvPr>
        </p:nvSpPr>
        <p:spPr/>
        <p:txBody>
          <a:bodyPr/>
          <a:lstStyle/>
          <a:p>
            <a:fld id="{5905DEF0-4548-4623-BC33-1BA78F70EFA5}" type="slidenum">
              <a:rPr lang="en-US" smtClean="0"/>
              <a:t>42</a:t>
            </a:fld>
            <a:endParaRPr lang="en-US" dirty="0"/>
          </a:p>
        </p:txBody>
      </p:sp>
      <p:sp>
        <p:nvSpPr>
          <p:cNvPr id="42" name="Oval 41">
            <a:extLst>
              <a:ext uri="{FF2B5EF4-FFF2-40B4-BE49-F238E27FC236}">
                <a16:creationId xmlns:a16="http://schemas.microsoft.com/office/drawing/2014/main" id="{1813AB1A-37FC-44BE-B45F-E90E26F423B7}"/>
              </a:ext>
            </a:extLst>
          </p:cNvPr>
          <p:cNvSpPr>
            <a:spLocks noChangeAspect="1"/>
          </p:cNvSpPr>
          <p:nvPr/>
        </p:nvSpPr>
        <p:spPr>
          <a:xfrm>
            <a:off x="4058143" y="2160723"/>
            <a:ext cx="4075716" cy="40757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497B"/>
                </a:solidFill>
              </a:rPr>
              <a:t>UBER</a:t>
            </a:r>
          </a:p>
          <a:p>
            <a:pPr algn="ctr"/>
            <a:r>
              <a:rPr lang="en-US" sz="1200" dirty="0">
                <a:solidFill>
                  <a:srgbClr val="00497B"/>
                </a:solidFill>
              </a:rPr>
              <a:t>3.9m</a:t>
            </a:r>
          </a:p>
        </p:txBody>
      </p:sp>
      <p:sp>
        <p:nvSpPr>
          <p:cNvPr id="43" name="Oval 42">
            <a:extLst>
              <a:ext uri="{FF2B5EF4-FFF2-40B4-BE49-F238E27FC236}">
                <a16:creationId xmlns:a16="http://schemas.microsoft.com/office/drawing/2014/main" id="{E527F558-BE60-4D4E-AC6D-8FD341B69D87}"/>
              </a:ext>
            </a:extLst>
          </p:cNvPr>
          <p:cNvSpPr>
            <a:spLocks noChangeAspect="1"/>
          </p:cNvSpPr>
          <p:nvPr/>
        </p:nvSpPr>
        <p:spPr>
          <a:xfrm>
            <a:off x="3978096" y="1895945"/>
            <a:ext cx="770796" cy="7707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497B"/>
              </a:solidFill>
            </a:endParaRPr>
          </a:p>
        </p:txBody>
      </p:sp>
      <p:sp>
        <p:nvSpPr>
          <p:cNvPr id="44" name="Rectangle 43">
            <a:extLst>
              <a:ext uri="{FF2B5EF4-FFF2-40B4-BE49-F238E27FC236}">
                <a16:creationId xmlns:a16="http://schemas.microsoft.com/office/drawing/2014/main" id="{0F208FD7-099E-44C2-AAC3-20432123ECE4}"/>
              </a:ext>
            </a:extLst>
          </p:cNvPr>
          <p:cNvSpPr/>
          <p:nvPr/>
        </p:nvSpPr>
        <p:spPr>
          <a:xfrm>
            <a:off x="-2118235" y="1988643"/>
            <a:ext cx="6096000" cy="492443"/>
          </a:xfrm>
          <a:prstGeom prst="rect">
            <a:avLst/>
          </a:prstGeom>
        </p:spPr>
        <p:txBody>
          <a:bodyPr>
            <a:spAutoFit/>
          </a:bodyPr>
          <a:lstStyle/>
          <a:p>
            <a:pPr algn="r"/>
            <a:r>
              <a:rPr lang="en-US" sz="1400" b="1" dirty="0">
                <a:solidFill>
                  <a:srgbClr val="00497B"/>
                </a:solidFill>
              </a:rPr>
              <a:t>TASKRABBIT</a:t>
            </a:r>
          </a:p>
          <a:p>
            <a:pPr algn="r"/>
            <a:r>
              <a:rPr lang="en-US" sz="1200" dirty="0">
                <a:solidFill>
                  <a:srgbClr val="00497B"/>
                </a:solidFill>
              </a:rPr>
              <a:t>140k</a:t>
            </a:r>
          </a:p>
        </p:txBody>
      </p:sp>
      <p:sp>
        <p:nvSpPr>
          <p:cNvPr id="45" name="Oval 44">
            <a:extLst>
              <a:ext uri="{FF2B5EF4-FFF2-40B4-BE49-F238E27FC236}">
                <a16:creationId xmlns:a16="http://schemas.microsoft.com/office/drawing/2014/main" id="{B9298C47-795C-4E73-86AB-32AE826B1F22}"/>
              </a:ext>
            </a:extLst>
          </p:cNvPr>
          <p:cNvSpPr>
            <a:spLocks noChangeAspect="1"/>
          </p:cNvSpPr>
          <p:nvPr/>
        </p:nvSpPr>
        <p:spPr>
          <a:xfrm>
            <a:off x="1801611" y="2463076"/>
            <a:ext cx="2164564" cy="21645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497B"/>
                </a:solidFill>
              </a:rPr>
              <a:t>LYFT</a:t>
            </a:r>
          </a:p>
          <a:p>
            <a:pPr algn="ctr"/>
            <a:r>
              <a:rPr lang="en-US" sz="1200" dirty="0">
                <a:solidFill>
                  <a:srgbClr val="00497B"/>
                </a:solidFill>
              </a:rPr>
              <a:t>1.1m</a:t>
            </a:r>
          </a:p>
        </p:txBody>
      </p:sp>
      <p:sp>
        <p:nvSpPr>
          <p:cNvPr id="46" name="Oval 45">
            <a:extLst>
              <a:ext uri="{FF2B5EF4-FFF2-40B4-BE49-F238E27FC236}">
                <a16:creationId xmlns:a16="http://schemas.microsoft.com/office/drawing/2014/main" id="{403F4C67-F3F8-4E1C-A4EC-67E6E74AF5B1}"/>
              </a:ext>
            </a:extLst>
          </p:cNvPr>
          <p:cNvSpPr>
            <a:spLocks noChangeAspect="1"/>
          </p:cNvSpPr>
          <p:nvPr/>
        </p:nvSpPr>
        <p:spPr>
          <a:xfrm>
            <a:off x="3164539" y="4780096"/>
            <a:ext cx="950297" cy="9502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497B"/>
              </a:solidFill>
            </a:endParaRPr>
          </a:p>
        </p:txBody>
      </p:sp>
      <p:sp>
        <p:nvSpPr>
          <p:cNvPr id="47" name="Rectangle 46">
            <a:extLst>
              <a:ext uri="{FF2B5EF4-FFF2-40B4-BE49-F238E27FC236}">
                <a16:creationId xmlns:a16="http://schemas.microsoft.com/office/drawing/2014/main" id="{83921571-7C0F-4479-B7DC-67DBB82DB974}"/>
              </a:ext>
            </a:extLst>
          </p:cNvPr>
          <p:cNvSpPr/>
          <p:nvPr/>
        </p:nvSpPr>
        <p:spPr>
          <a:xfrm>
            <a:off x="2674623" y="5008316"/>
            <a:ext cx="1919930" cy="492443"/>
          </a:xfrm>
          <a:prstGeom prst="rect">
            <a:avLst/>
          </a:prstGeom>
        </p:spPr>
        <p:txBody>
          <a:bodyPr wrap="square">
            <a:spAutoFit/>
          </a:bodyPr>
          <a:lstStyle/>
          <a:p>
            <a:pPr algn="ctr"/>
            <a:r>
              <a:rPr lang="en-US" sz="1400" b="1" dirty="0">
                <a:solidFill>
                  <a:srgbClr val="00497B"/>
                </a:solidFill>
              </a:rPr>
              <a:t>HANDY</a:t>
            </a:r>
          </a:p>
          <a:p>
            <a:pPr algn="ctr"/>
            <a:r>
              <a:rPr lang="en-US" sz="1200" dirty="0">
                <a:solidFill>
                  <a:srgbClr val="00497B"/>
                </a:solidFill>
              </a:rPr>
              <a:t>214k</a:t>
            </a:r>
          </a:p>
        </p:txBody>
      </p:sp>
      <p:sp>
        <p:nvSpPr>
          <p:cNvPr id="48" name="Oval 47">
            <a:extLst>
              <a:ext uri="{FF2B5EF4-FFF2-40B4-BE49-F238E27FC236}">
                <a16:creationId xmlns:a16="http://schemas.microsoft.com/office/drawing/2014/main" id="{858104CC-007E-4426-80C9-5F8779F8EBCB}"/>
              </a:ext>
            </a:extLst>
          </p:cNvPr>
          <p:cNvSpPr>
            <a:spLocks noChangeAspect="1"/>
          </p:cNvSpPr>
          <p:nvPr/>
        </p:nvSpPr>
        <p:spPr>
          <a:xfrm>
            <a:off x="4375506" y="5879853"/>
            <a:ext cx="549060" cy="5490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497B"/>
              </a:solidFill>
            </a:endParaRPr>
          </a:p>
        </p:txBody>
      </p:sp>
      <p:sp>
        <p:nvSpPr>
          <p:cNvPr id="49" name="Rectangle 48">
            <a:extLst>
              <a:ext uri="{FF2B5EF4-FFF2-40B4-BE49-F238E27FC236}">
                <a16:creationId xmlns:a16="http://schemas.microsoft.com/office/drawing/2014/main" id="{CC6F0DF2-26FA-47CD-B4D4-DABDC56C66FD}"/>
              </a:ext>
            </a:extLst>
          </p:cNvPr>
          <p:cNvSpPr/>
          <p:nvPr/>
        </p:nvSpPr>
        <p:spPr>
          <a:xfrm>
            <a:off x="349218" y="5921166"/>
            <a:ext cx="4075716" cy="492443"/>
          </a:xfrm>
          <a:prstGeom prst="rect">
            <a:avLst/>
          </a:prstGeom>
        </p:spPr>
        <p:txBody>
          <a:bodyPr wrap="square">
            <a:spAutoFit/>
          </a:bodyPr>
          <a:lstStyle/>
          <a:p>
            <a:pPr algn="r"/>
            <a:r>
              <a:rPr lang="en-US" sz="1400" b="1" dirty="0">
                <a:solidFill>
                  <a:srgbClr val="00497B"/>
                </a:solidFill>
              </a:rPr>
              <a:t>INSTACART</a:t>
            </a:r>
          </a:p>
          <a:p>
            <a:pPr algn="r"/>
            <a:r>
              <a:rPr lang="en-US" sz="1200" dirty="0">
                <a:solidFill>
                  <a:srgbClr val="00497B"/>
                </a:solidFill>
              </a:rPr>
              <a:t>70k</a:t>
            </a:r>
          </a:p>
        </p:txBody>
      </p:sp>
      <p:sp>
        <p:nvSpPr>
          <p:cNvPr id="50" name="Oval 49">
            <a:extLst>
              <a:ext uri="{FF2B5EF4-FFF2-40B4-BE49-F238E27FC236}">
                <a16:creationId xmlns:a16="http://schemas.microsoft.com/office/drawing/2014/main" id="{EDC72159-AD81-427C-9F23-FB77515E421A}"/>
              </a:ext>
            </a:extLst>
          </p:cNvPr>
          <p:cNvSpPr>
            <a:spLocks noChangeAspect="1"/>
          </p:cNvSpPr>
          <p:nvPr/>
        </p:nvSpPr>
        <p:spPr>
          <a:xfrm>
            <a:off x="7710356" y="1885936"/>
            <a:ext cx="1129797" cy="1129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497B"/>
                </a:solidFill>
              </a:rPr>
              <a:t>ROVER</a:t>
            </a:r>
          </a:p>
          <a:p>
            <a:pPr algn="ctr"/>
            <a:r>
              <a:rPr lang="en-US" sz="1200" dirty="0">
                <a:solidFill>
                  <a:srgbClr val="00497B"/>
                </a:solidFill>
              </a:rPr>
              <a:t>300k</a:t>
            </a:r>
          </a:p>
        </p:txBody>
      </p:sp>
      <p:sp>
        <p:nvSpPr>
          <p:cNvPr id="52" name="Oval 51">
            <a:extLst>
              <a:ext uri="{FF2B5EF4-FFF2-40B4-BE49-F238E27FC236}">
                <a16:creationId xmlns:a16="http://schemas.microsoft.com/office/drawing/2014/main" id="{1AC6EC60-C9E4-4CEF-B112-465597D6CA56}"/>
              </a:ext>
            </a:extLst>
          </p:cNvPr>
          <p:cNvSpPr>
            <a:spLocks noChangeAspect="1"/>
          </p:cNvSpPr>
          <p:nvPr/>
        </p:nvSpPr>
        <p:spPr>
          <a:xfrm>
            <a:off x="8263334" y="2985564"/>
            <a:ext cx="1731651" cy="17316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497B"/>
                </a:solidFill>
              </a:rPr>
              <a:t>DOORDASH</a:t>
            </a:r>
          </a:p>
          <a:p>
            <a:pPr algn="ctr"/>
            <a:r>
              <a:rPr lang="en-US" sz="1200" dirty="0">
                <a:solidFill>
                  <a:srgbClr val="00497B"/>
                </a:solidFill>
              </a:rPr>
              <a:t>700k</a:t>
            </a:r>
          </a:p>
        </p:txBody>
      </p:sp>
      <p:sp>
        <p:nvSpPr>
          <p:cNvPr id="53" name="Oval 52">
            <a:extLst>
              <a:ext uri="{FF2B5EF4-FFF2-40B4-BE49-F238E27FC236}">
                <a16:creationId xmlns:a16="http://schemas.microsoft.com/office/drawing/2014/main" id="{BAE92DA3-440A-4A98-9D06-947137BD7372}"/>
              </a:ext>
            </a:extLst>
          </p:cNvPr>
          <p:cNvSpPr>
            <a:spLocks noChangeAspect="1"/>
          </p:cNvSpPr>
          <p:nvPr/>
        </p:nvSpPr>
        <p:spPr>
          <a:xfrm>
            <a:off x="8110374" y="4885766"/>
            <a:ext cx="1129797" cy="1129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497B"/>
              </a:solidFill>
            </a:endParaRPr>
          </a:p>
        </p:txBody>
      </p:sp>
      <p:sp>
        <p:nvSpPr>
          <p:cNvPr id="54" name="Rectangle 53">
            <a:extLst>
              <a:ext uri="{FF2B5EF4-FFF2-40B4-BE49-F238E27FC236}">
                <a16:creationId xmlns:a16="http://schemas.microsoft.com/office/drawing/2014/main" id="{677647A3-2E4F-4C7B-ACD2-17F7E28E0A07}"/>
              </a:ext>
            </a:extLst>
          </p:cNvPr>
          <p:cNvSpPr/>
          <p:nvPr/>
        </p:nvSpPr>
        <p:spPr>
          <a:xfrm>
            <a:off x="7592990" y="5278584"/>
            <a:ext cx="2164564" cy="492443"/>
          </a:xfrm>
          <a:prstGeom prst="rect">
            <a:avLst/>
          </a:prstGeom>
        </p:spPr>
        <p:txBody>
          <a:bodyPr wrap="square">
            <a:spAutoFit/>
          </a:bodyPr>
          <a:lstStyle/>
          <a:p>
            <a:pPr algn="ctr"/>
            <a:r>
              <a:rPr lang="en-US" sz="1400" b="1" dirty="0">
                <a:solidFill>
                  <a:srgbClr val="00497B"/>
                </a:solidFill>
              </a:rPr>
              <a:t>POSTMATES</a:t>
            </a:r>
          </a:p>
          <a:p>
            <a:pPr algn="ctr"/>
            <a:r>
              <a:rPr lang="en-US" sz="1200" dirty="0">
                <a:solidFill>
                  <a:srgbClr val="00497B"/>
                </a:solidFill>
              </a:rPr>
              <a:t>300k</a:t>
            </a:r>
          </a:p>
        </p:txBody>
      </p:sp>
      <p:sp>
        <p:nvSpPr>
          <p:cNvPr id="55" name="Title 1">
            <a:extLst>
              <a:ext uri="{FF2B5EF4-FFF2-40B4-BE49-F238E27FC236}">
                <a16:creationId xmlns:a16="http://schemas.microsoft.com/office/drawing/2014/main" id="{9AB0E044-19B2-4FDC-BB94-A9286CFBD773}"/>
              </a:ext>
            </a:extLst>
          </p:cNvPr>
          <p:cNvSpPr txBox="1">
            <a:spLocks/>
          </p:cNvSpPr>
          <p:nvPr/>
        </p:nvSpPr>
        <p:spPr>
          <a:xfrm>
            <a:off x="0" y="6441070"/>
            <a:ext cx="10515600" cy="40405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Source: </a:t>
            </a:r>
            <a:r>
              <a:rPr lang="en-US" sz="900" dirty="0" err="1"/>
              <a:t>Axios</a:t>
            </a:r>
            <a:r>
              <a:rPr lang="en-US" sz="900" dirty="0"/>
              <a:t>, April 2019</a:t>
            </a:r>
          </a:p>
        </p:txBody>
      </p:sp>
      <p:pic>
        <p:nvPicPr>
          <p:cNvPr id="17" name="Picture 16">
            <a:extLst>
              <a:ext uri="{FF2B5EF4-FFF2-40B4-BE49-F238E27FC236}">
                <a16:creationId xmlns:a16="http://schemas.microsoft.com/office/drawing/2014/main" id="{ABA02AC1-2A05-47F8-9028-EF780084333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04201" y="165500"/>
            <a:ext cx="768000" cy="731520"/>
          </a:xfrm>
          <a:prstGeom prst="rect">
            <a:avLst/>
          </a:prstGeom>
        </p:spPr>
      </p:pic>
    </p:spTree>
    <p:extLst>
      <p:ext uri="{BB962C8B-B14F-4D97-AF65-F5344CB8AC3E}">
        <p14:creationId xmlns:p14="http://schemas.microsoft.com/office/powerpoint/2010/main" val="2499705770"/>
      </p:ext>
    </p:extLst>
  </p:cSld>
  <p:clrMapOvr>
    <a:masterClrMapping/>
  </p:clrMapOvr>
</p:sld>
</file>

<file path=ppt/theme/theme1.xml><?xml version="1.0" encoding="utf-8"?>
<a:theme xmlns:a="http://schemas.openxmlformats.org/drawingml/2006/main" name="Storybuilding Neal Creative">
  <a:themeElements>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FUL Presentations.pptx" id="{F35F1979-0F96-40AB-A8BA-4291EDE5F127}" vid="{D4D34B82-5498-418F-8E4B-B445820BAA9A}"/>
    </a:ext>
  </a:extLst>
</a:theme>
</file>

<file path=ppt/theme/theme2.xml><?xml version="1.0" encoding="utf-8"?>
<a:theme xmlns:a="http://schemas.openxmlformats.org/drawingml/2006/main" name="1_Custom Design">
  <a:themeElements>
    <a:clrScheme name="burning glass 2016">
      <a:dk1>
        <a:srgbClr val="000000"/>
      </a:dk1>
      <a:lt1>
        <a:srgbClr val="FFFFFF"/>
      </a:lt1>
      <a:dk2>
        <a:srgbClr val="44546A"/>
      </a:dk2>
      <a:lt2>
        <a:srgbClr val="E7E6E6"/>
      </a:lt2>
      <a:accent1>
        <a:srgbClr val="5B9BD5"/>
      </a:accent1>
      <a:accent2>
        <a:srgbClr val="E56E21"/>
      </a:accent2>
      <a:accent3>
        <a:srgbClr val="194F6C"/>
      </a:accent3>
      <a:accent4>
        <a:srgbClr val="FD9F2A"/>
      </a:accent4>
      <a:accent5>
        <a:srgbClr val="6F7B80"/>
      </a:accent5>
      <a:accent6>
        <a:srgbClr val="50BFDE"/>
      </a:accent6>
      <a:hlink>
        <a:srgbClr val="0563C1"/>
      </a:hlink>
      <a:folHlink>
        <a:srgbClr val="0563C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67AF08E9-6A64-4BF4-A1D8-F85E1D39D13A}"/>
</file>

<file path=customXml/itemProps2.xml><?xml version="1.0" encoding="utf-8"?>
<ds:datastoreItem xmlns:ds="http://schemas.openxmlformats.org/officeDocument/2006/customXml" ds:itemID="{334C2A5B-3DF2-4585-8B0C-47EDBA81C3DB}"/>
</file>

<file path=customXml/itemProps3.xml><?xml version="1.0" encoding="utf-8"?>
<ds:datastoreItem xmlns:ds="http://schemas.openxmlformats.org/officeDocument/2006/customXml" ds:itemID="{B9C96601-D31F-471C-BFAD-B82E72D32FEF}"/>
</file>

<file path=docProps/app.xml><?xml version="1.0" encoding="utf-8"?>
<Properties xmlns="http://schemas.openxmlformats.org/officeDocument/2006/extended-properties" xmlns:vt="http://schemas.openxmlformats.org/officeDocument/2006/docPropsVTypes">
  <Template>tf16401425</Template>
  <TotalTime>109207</TotalTime>
  <Words>3785</Words>
  <Application>Microsoft Office PowerPoint</Application>
  <PresentationFormat>Widescreen</PresentationFormat>
  <Paragraphs>615</Paragraphs>
  <Slides>42</Slides>
  <Notes>40</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42</vt:i4>
      </vt:variant>
    </vt:vector>
  </HeadingPairs>
  <TitlesOfParts>
    <vt:vector size="57" baseType="lpstr">
      <vt:lpstr>+Body subhead</vt:lpstr>
      <vt:lpstr>Arial</vt:lpstr>
      <vt:lpstr>Arial Black</vt:lpstr>
      <vt:lpstr>Calibri</vt:lpstr>
      <vt:lpstr>Gill Sans</vt:lpstr>
      <vt:lpstr>PMNCaeciliaW01-55Roman</vt:lpstr>
      <vt:lpstr>Segoe UI</vt:lpstr>
      <vt:lpstr>Segoe UI </vt:lpstr>
      <vt:lpstr>Segoe UI Black</vt:lpstr>
      <vt:lpstr>Segoe UI Light</vt:lpstr>
      <vt:lpstr>Segoe UI Semibold</vt:lpstr>
      <vt:lpstr>Segoe UI Semilight</vt:lpstr>
      <vt:lpstr>Wingdings</vt:lpstr>
      <vt:lpstr>Storybuilding Neal Creative</vt:lpstr>
      <vt:lpstr>1_Custom Design</vt:lpstr>
      <vt:lpstr>PORTABLE BENEFITS: A SOLUTION FOR TODAY’S ECONOMY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OF WORK</dc:title>
  <dc:subject/>
  <dc:creator>McAlister, Erin</dc:creator>
  <cp:keywords/>
  <dc:description/>
  <cp:lastModifiedBy>Tanner, Stephanie</cp:lastModifiedBy>
  <cp:revision>884</cp:revision>
  <cp:lastPrinted>2019-03-29T04:58:01Z</cp:lastPrinted>
  <dcterms:created xsi:type="dcterms:W3CDTF">2017-12-12T16:45:24Z</dcterms:created>
  <dcterms:modified xsi:type="dcterms:W3CDTF">2019-10-30T18:22:19Z</dcterms:modified>
  <cp:category/>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