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351" r:id="rId5"/>
    <p:sldId id="386" r:id="rId6"/>
    <p:sldId id="392" r:id="rId7"/>
    <p:sldId id="390" r:id="rId8"/>
    <p:sldId id="367" r:id="rId9"/>
    <p:sldId id="368" r:id="rId10"/>
    <p:sldId id="374" r:id="rId11"/>
    <p:sldId id="372" r:id="rId12"/>
    <p:sldId id="387" r:id="rId13"/>
    <p:sldId id="382" r:id="rId14"/>
    <p:sldId id="383" r:id="rId15"/>
    <p:sldId id="389" r:id="rId16"/>
    <p:sldId id="379" r:id="rId17"/>
    <p:sldId id="384" r:id="rId18"/>
    <p:sldId id="391" r:id="rId19"/>
    <p:sldId id="377" r:id="rId20"/>
    <p:sldId id="378" r:id="rId21"/>
    <p:sldId id="381" r:id="rId22"/>
    <p:sldId id="388" r:id="rId23"/>
    <p:sldId id="380" r:id="rId2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2944D9E-8113-564D-9EFE-8A9D89F7A944}">
          <p14:sldIdLst>
            <p14:sldId id="351"/>
            <p14:sldId id="386"/>
            <p14:sldId id="392"/>
            <p14:sldId id="390"/>
            <p14:sldId id="367"/>
            <p14:sldId id="368"/>
            <p14:sldId id="374"/>
            <p14:sldId id="372"/>
            <p14:sldId id="387"/>
            <p14:sldId id="382"/>
            <p14:sldId id="383"/>
            <p14:sldId id="389"/>
            <p14:sldId id="379"/>
            <p14:sldId id="384"/>
            <p14:sldId id="391"/>
            <p14:sldId id="377"/>
            <p14:sldId id="378"/>
            <p14:sldId id="381"/>
            <p14:sldId id="388"/>
            <p14:sldId id="380"/>
          </p14:sldIdLst>
        </p14:section>
        <p14:section name="Untitled Section" id="{3BD2580C-B7ED-6340-AC96-AC7982A082F1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17" autoAdjust="0"/>
    <p:restoredTop sz="73810" autoAdjust="0"/>
  </p:normalViewPr>
  <p:slideViewPr>
    <p:cSldViewPr>
      <p:cViewPr varScale="1">
        <p:scale>
          <a:sx n="88" d="100"/>
          <a:sy n="88" d="100"/>
        </p:scale>
        <p:origin x="1520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2586" y="-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7FFD79-7FBF-3545-B9E9-53F2FE6E3037}" type="doc">
      <dgm:prSet loTypeId="urn:microsoft.com/office/officeart/2005/8/layout/arrow2" loCatId="" qsTypeId="urn:microsoft.com/office/officeart/2005/8/quickstyle/simple5" qsCatId="simple" csTypeId="urn:microsoft.com/office/officeart/2005/8/colors/accent1_2" csCatId="accent1" phldr="1"/>
      <dgm:spPr/>
    </dgm:pt>
    <dgm:pt modelId="{27E64EA0-A6DC-BB4E-ABF0-97166FC36B4B}">
      <dgm:prSet phldrT="[Text]"/>
      <dgm:spPr/>
      <dgm:t>
        <a:bodyPr/>
        <a:lstStyle/>
        <a:p>
          <a:r>
            <a:rPr lang="en-US" dirty="0"/>
            <a:t>  Bird 5/1/2018</a:t>
          </a:r>
        </a:p>
      </dgm:t>
    </dgm:pt>
    <dgm:pt modelId="{3F3308E2-B9B3-7243-8736-C67A743BF36F}" type="parTrans" cxnId="{D25E41CB-17B3-DB41-ADA2-EBB39D8F857A}">
      <dgm:prSet/>
      <dgm:spPr/>
      <dgm:t>
        <a:bodyPr/>
        <a:lstStyle/>
        <a:p>
          <a:endParaRPr lang="en-US"/>
        </a:p>
      </dgm:t>
    </dgm:pt>
    <dgm:pt modelId="{153868D4-7D4E-DB41-8CE3-9A2BE85088AD}" type="sibTrans" cxnId="{D25E41CB-17B3-DB41-ADA2-EBB39D8F857A}">
      <dgm:prSet/>
      <dgm:spPr/>
      <dgm:t>
        <a:bodyPr/>
        <a:lstStyle/>
        <a:p>
          <a:endParaRPr lang="en-US"/>
        </a:p>
      </dgm:t>
    </dgm:pt>
    <dgm:pt modelId="{A4688C41-8698-E748-B296-FD28A0599D30}">
      <dgm:prSet phldrT="[Text]" phldr="1"/>
      <dgm:spPr/>
      <dgm:t>
        <a:bodyPr/>
        <a:lstStyle/>
        <a:p>
          <a:endParaRPr lang="en-US" dirty="0"/>
        </a:p>
      </dgm:t>
    </dgm:pt>
    <dgm:pt modelId="{5B89AAF0-67D8-CF4E-A11E-69C8E3FC6859}" type="parTrans" cxnId="{F685A68C-51CF-754C-BAB5-77B5AD4C091E}">
      <dgm:prSet/>
      <dgm:spPr/>
      <dgm:t>
        <a:bodyPr/>
        <a:lstStyle/>
        <a:p>
          <a:endParaRPr lang="en-US"/>
        </a:p>
      </dgm:t>
    </dgm:pt>
    <dgm:pt modelId="{739F24E6-D166-A647-AA61-1F2EF93B60FB}" type="sibTrans" cxnId="{F685A68C-51CF-754C-BAB5-77B5AD4C091E}">
      <dgm:prSet/>
      <dgm:spPr/>
      <dgm:t>
        <a:bodyPr/>
        <a:lstStyle/>
        <a:p>
          <a:endParaRPr lang="en-US"/>
        </a:p>
      </dgm:t>
    </dgm:pt>
    <dgm:pt modelId="{9B8BF852-C4F7-BA4F-B88C-5826AA080AD2}">
      <dgm:prSet phldrT="[Text]" phldr="1"/>
      <dgm:spPr/>
      <dgm:t>
        <a:bodyPr/>
        <a:lstStyle/>
        <a:p>
          <a:endParaRPr lang="en-US"/>
        </a:p>
      </dgm:t>
    </dgm:pt>
    <dgm:pt modelId="{D96C7FBA-C5F7-6346-B0B3-84F2E9F7EDF1}" type="parTrans" cxnId="{127D0B8A-452D-124D-952F-3DCB4CC06A00}">
      <dgm:prSet/>
      <dgm:spPr/>
      <dgm:t>
        <a:bodyPr/>
        <a:lstStyle/>
        <a:p>
          <a:endParaRPr lang="en-US"/>
        </a:p>
      </dgm:t>
    </dgm:pt>
    <dgm:pt modelId="{B74F5FD3-BA7D-0D40-AC1E-27BAA118C813}" type="sibTrans" cxnId="{127D0B8A-452D-124D-952F-3DCB4CC06A00}">
      <dgm:prSet/>
      <dgm:spPr/>
      <dgm:t>
        <a:bodyPr/>
        <a:lstStyle/>
        <a:p>
          <a:endParaRPr lang="en-US"/>
        </a:p>
      </dgm:t>
    </dgm:pt>
    <dgm:pt modelId="{8F5DFDCD-2E2C-6F41-A914-61FDB8E0BA79}">
      <dgm:prSet phldrT="[Text]"/>
      <dgm:spPr/>
      <dgm:t>
        <a:bodyPr/>
        <a:lstStyle/>
        <a:p>
          <a:endParaRPr lang="en-US" dirty="0"/>
        </a:p>
      </dgm:t>
    </dgm:pt>
    <dgm:pt modelId="{C82D2202-AF8F-F84F-AA55-396303333A53}" type="parTrans" cxnId="{24276BC8-5D37-0F41-B09E-9A97D09CEBCD}">
      <dgm:prSet/>
      <dgm:spPr/>
      <dgm:t>
        <a:bodyPr/>
        <a:lstStyle/>
        <a:p>
          <a:endParaRPr lang="en-US"/>
        </a:p>
      </dgm:t>
    </dgm:pt>
    <dgm:pt modelId="{38FB056E-C7D8-A549-B452-71101FD916D6}" type="sibTrans" cxnId="{24276BC8-5D37-0F41-B09E-9A97D09CEBCD}">
      <dgm:prSet/>
      <dgm:spPr/>
      <dgm:t>
        <a:bodyPr/>
        <a:lstStyle/>
        <a:p>
          <a:endParaRPr lang="en-US"/>
        </a:p>
      </dgm:t>
    </dgm:pt>
    <dgm:pt modelId="{5D7056BD-F290-9C46-B2E3-088F9C228611}">
      <dgm:prSet phldrT="[Text]"/>
      <dgm:spPr/>
      <dgm:t>
        <a:bodyPr/>
        <a:lstStyle/>
        <a:p>
          <a:r>
            <a:rPr lang="en-US" dirty="0"/>
            <a:t>    Lime  6/25/2018</a:t>
          </a:r>
        </a:p>
      </dgm:t>
    </dgm:pt>
    <dgm:pt modelId="{745277A7-2D4C-0C40-A684-9A446B6302A5}" type="parTrans" cxnId="{24F82761-8A40-F548-BBE0-BDC9D1E4DBB7}">
      <dgm:prSet/>
      <dgm:spPr/>
      <dgm:t>
        <a:bodyPr/>
        <a:lstStyle/>
        <a:p>
          <a:endParaRPr lang="en-US"/>
        </a:p>
      </dgm:t>
    </dgm:pt>
    <dgm:pt modelId="{D7475BE3-3348-9449-AC4A-A2F1EC3F3D7D}" type="sibTrans" cxnId="{24F82761-8A40-F548-BBE0-BDC9D1E4DBB7}">
      <dgm:prSet/>
      <dgm:spPr/>
      <dgm:t>
        <a:bodyPr/>
        <a:lstStyle/>
        <a:p>
          <a:endParaRPr lang="en-US"/>
        </a:p>
      </dgm:t>
    </dgm:pt>
    <dgm:pt modelId="{C7773EB8-77C9-5143-B957-9082B8A907FC}">
      <dgm:prSet phldrT="[Text]"/>
      <dgm:spPr/>
      <dgm:t>
        <a:bodyPr/>
        <a:lstStyle/>
        <a:p>
          <a:r>
            <a:rPr lang="en-US" dirty="0"/>
            <a:t>Nine Companies</a:t>
          </a:r>
        </a:p>
        <a:p>
          <a:r>
            <a:rPr lang="en-US" dirty="0"/>
            <a:t>11,650 Permits</a:t>
          </a:r>
        </a:p>
        <a:p>
          <a:r>
            <a:rPr lang="en-US" dirty="0"/>
            <a:t>6/26/2019</a:t>
          </a:r>
        </a:p>
      </dgm:t>
    </dgm:pt>
    <dgm:pt modelId="{A6A73D5B-4521-DC45-B373-1995502668EF}" type="parTrans" cxnId="{4BF79D1F-34C0-DA4C-A5A5-8A3B977B171E}">
      <dgm:prSet/>
      <dgm:spPr/>
      <dgm:t>
        <a:bodyPr/>
        <a:lstStyle/>
        <a:p>
          <a:endParaRPr lang="en-US"/>
        </a:p>
      </dgm:t>
    </dgm:pt>
    <dgm:pt modelId="{96CA0902-99CD-F741-BA4B-026BD59D28FC}" type="sibTrans" cxnId="{4BF79D1F-34C0-DA4C-A5A5-8A3B977B171E}">
      <dgm:prSet/>
      <dgm:spPr/>
      <dgm:t>
        <a:bodyPr/>
        <a:lstStyle/>
        <a:p>
          <a:endParaRPr lang="en-US"/>
        </a:p>
      </dgm:t>
    </dgm:pt>
    <dgm:pt modelId="{B008D672-3494-EE4D-AF7C-83AAB930E566}">
      <dgm:prSet phldrT="[Text]"/>
      <dgm:spPr/>
      <dgm:t>
        <a:bodyPr/>
        <a:lstStyle/>
        <a:p>
          <a:r>
            <a:rPr lang="en-US" dirty="0"/>
            <a:t>    Lyft 12/21/2018</a:t>
          </a:r>
        </a:p>
      </dgm:t>
    </dgm:pt>
    <dgm:pt modelId="{2DEAF998-0E04-BC43-B1DA-22C3B7C9BE8D}" type="parTrans" cxnId="{79C7C369-402B-D74F-A448-C29E304FCA42}">
      <dgm:prSet/>
      <dgm:spPr/>
      <dgm:t>
        <a:bodyPr/>
        <a:lstStyle/>
        <a:p>
          <a:endParaRPr lang="en-US"/>
        </a:p>
      </dgm:t>
    </dgm:pt>
    <dgm:pt modelId="{267E8646-1AB4-5849-97A4-6EAD9E55FB9E}" type="sibTrans" cxnId="{79C7C369-402B-D74F-A448-C29E304FCA42}">
      <dgm:prSet/>
      <dgm:spPr/>
      <dgm:t>
        <a:bodyPr/>
        <a:lstStyle/>
        <a:p>
          <a:endParaRPr lang="en-US"/>
        </a:p>
      </dgm:t>
    </dgm:pt>
    <dgm:pt modelId="{F8A60618-5FB2-1C49-86D6-E08392B8576F}">
      <dgm:prSet phldrT="[Text]"/>
      <dgm:spPr/>
      <dgm:t>
        <a:bodyPr/>
        <a:lstStyle/>
        <a:p>
          <a:r>
            <a:rPr lang="en-US" dirty="0"/>
            <a:t>    Uber 12/19/2018</a:t>
          </a:r>
        </a:p>
      </dgm:t>
    </dgm:pt>
    <dgm:pt modelId="{20B0031E-DEE9-A342-900A-1A4964C44A7E}" type="parTrans" cxnId="{41640C23-1DC8-654C-A590-36A052660FEF}">
      <dgm:prSet/>
      <dgm:spPr/>
      <dgm:t>
        <a:bodyPr/>
        <a:lstStyle/>
        <a:p>
          <a:endParaRPr lang="en-US"/>
        </a:p>
      </dgm:t>
    </dgm:pt>
    <dgm:pt modelId="{F6998D76-06C9-0447-A035-E7B1E12E51BE}" type="sibTrans" cxnId="{41640C23-1DC8-654C-A590-36A052660FEF}">
      <dgm:prSet/>
      <dgm:spPr/>
      <dgm:t>
        <a:bodyPr/>
        <a:lstStyle/>
        <a:p>
          <a:endParaRPr lang="en-US"/>
        </a:p>
      </dgm:t>
    </dgm:pt>
    <dgm:pt modelId="{B22E2A9E-0278-1B48-8E0D-647AD9BC7576}" type="pres">
      <dgm:prSet presAssocID="{857FFD79-7FBF-3545-B9E9-53F2FE6E3037}" presName="arrowDiagram" presStyleCnt="0">
        <dgm:presLayoutVars>
          <dgm:chMax val="5"/>
          <dgm:dir/>
          <dgm:resizeHandles val="exact"/>
        </dgm:presLayoutVars>
      </dgm:prSet>
      <dgm:spPr/>
    </dgm:pt>
    <dgm:pt modelId="{26D55252-7C3A-B14E-BFD6-D828954196B2}" type="pres">
      <dgm:prSet presAssocID="{857FFD79-7FBF-3545-B9E9-53F2FE6E3037}" presName="arrow" presStyleLbl="bgShp" presStyleIdx="0" presStyleCnt="1" custLinFactNeighborX="0"/>
      <dgm:spPr/>
    </dgm:pt>
    <dgm:pt modelId="{E024BBE9-ACD2-B44C-8130-599C9EA7653D}" type="pres">
      <dgm:prSet presAssocID="{857FFD79-7FBF-3545-B9E9-53F2FE6E3037}" presName="arrowDiagram5" presStyleCnt="0"/>
      <dgm:spPr/>
    </dgm:pt>
    <dgm:pt modelId="{1963AAC8-9435-2A48-8412-ACCF92D0E1C1}" type="pres">
      <dgm:prSet presAssocID="{27E64EA0-A6DC-BB4E-ABF0-97166FC36B4B}" presName="bullet5a" presStyleLbl="node1" presStyleIdx="0" presStyleCnt="5"/>
      <dgm:spPr/>
    </dgm:pt>
    <dgm:pt modelId="{1674AB9A-C492-E346-B1BA-260D32155CD7}" type="pres">
      <dgm:prSet presAssocID="{27E64EA0-A6DC-BB4E-ABF0-97166FC36B4B}" presName="textBox5a" presStyleLbl="revTx" presStyleIdx="0" presStyleCnt="5" custScaleX="98988" custScaleY="61229" custLinFactNeighborX="-32130" custLinFactNeighborY="7074">
        <dgm:presLayoutVars>
          <dgm:bulletEnabled val="1"/>
        </dgm:presLayoutVars>
      </dgm:prSet>
      <dgm:spPr/>
    </dgm:pt>
    <dgm:pt modelId="{4F47E759-81C4-0D4A-8E91-EA319BE56BB6}" type="pres">
      <dgm:prSet presAssocID="{5D7056BD-F290-9C46-B2E3-088F9C228611}" presName="bullet5b" presStyleLbl="node1" presStyleIdx="1" presStyleCnt="5"/>
      <dgm:spPr/>
    </dgm:pt>
    <dgm:pt modelId="{AD2C8820-9DF8-EB4C-B5F7-89D4EBFC489D}" type="pres">
      <dgm:prSet presAssocID="{5D7056BD-F290-9C46-B2E3-088F9C228611}" presName="textBox5b" presStyleLbl="revTx" presStyleIdx="1" presStyleCnt="5" custScaleX="123304" custScaleY="32528" custLinFactNeighborX="-28831" custLinFactNeighborY="-7654">
        <dgm:presLayoutVars>
          <dgm:bulletEnabled val="1"/>
        </dgm:presLayoutVars>
      </dgm:prSet>
      <dgm:spPr/>
    </dgm:pt>
    <dgm:pt modelId="{E80C18D0-C51A-664D-9975-CC97CF8976D4}" type="pres">
      <dgm:prSet presAssocID="{F8A60618-5FB2-1C49-86D6-E08392B8576F}" presName="bullet5c" presStyleLbl="node1" presStyleIdx="2" presStyleCnt="5"/>
      <dgm:spPr/>
    </dgm:pt>
    <dgm:pt modelId="{2F02BC7D-B993-FF45-B21E-FCB918AE1E33}" type="pres">
      <dgm:prSet presAssocID="{F8A60618-5FB2-1C49-86D6-E08392B8576F}" presName="textBox5c" presStyleLbl="revTx" presStyleIdx="2" presStyleCnt="5" custScaleX="105416" custScaleY="49697" custLinFactNeighborX="-32713" custLinFactNeighborY="-5992">
        <dgm:presLayoutVars>
          <dgm:bulletEnabled val="1"/>
        </dgm:presLayoutVars>
      </dgm:prSet>
      <dgm:spPr/>
    </dgm:pt>
    <dgm:pt modelId="{A5FCE410-64BC-8C48-A6C5-EAF0CFE50D70}" type="pres">
      <dgm:prSet presAssocID="{B008D672-3494-EE4D-AF7C-83AAB930E566}" presName="bullet5d" presStyleLbl="node1" presStyleIdx="3" presStyleCnt="5"/>
      <dgm:spPr/>
    </dgm:pt>
    <dgm:pt modelId="{C4BC96C0-8A6F-5E43-B532-6E4898DC56DB}" type="pres">
      <dgm:prSet presAssocID="{B008D672-3494-EE4D-AF7C-83AAB930E566}" presName="textBox5d" presStyleLbl="revTx" presStyleIdx="3" presStyleCnt="5" custScaleX="94774" custScaleY="57787" custLinFactNeighborX="-36829" custLinFactNeighborY="-2513">
        <dgm:presLayoutVars>
          <dgm:bulletEnabled val="1"/>
        </dgm:presLayoutVars>
      </dgm:prSet>
      <dgm:spPr/>
    </dgm:pt>
    <dgm:pt modelId="{D1B67E44-F18A-7B45-A667-974CD677A352}" type="pres">
      <dgm:prSet presAssocID="{C7773EB8-77C9-5143-B957-9082B8A907FC}" presName="bullet5e" presStyleLbl="node1" presStyleIdx="4" presStyleCnt="5"/>
      <dgm:spPr/>
    </dgm:pt>
    <dgm:pt modelId="{B4848D43-4F5F-F045-AC95-E0635ECBA30C}" type="pres">
      <dgm:prSet presAssocID="{C7773EB8-77C9-5143-B957-9082B8A907FC}" presName="textBox5e" presStyleLbl="revTx" presStyleIdx="4" presStyleCnt="5" custScaleX="94844" custScaleY="75663" custLinFactNeighborX="-36829" custLinFactNeighborY="11438">
        <dgm:presLayoutVars>
          <dgm:bulletEnabled val="1"/>
        </dgm:presLayoutVars>
      </dgm:prSet>
      <dgm:spPr/>
    </dgm:pt>
  </dgm:ptLst>
  <dgm:cxnLst>
    <dgm:cxn modelId="{4BF79D1F-34C0-DA4C-A5A5-8A3B977B171E}" srcId="{857FFD79-7FBF-3545-B9E9-53F2FE6E3037}" destId="{C7773EB8-77C9-5143-B957-9082B8A907FC}" srcOrd="4" destOrd="0" parTransId="{A6A73D5B-4521-DC45-B373-1995502668EF}" sibTransId="{96CA0902-99CD-F741-BA4B-026BD59D28FC}"/>
    <dgm:cxn modelId="{41640C23-1DC8-654C-A590-36A052660FEF}" srcId="{857FFD79-7FBF-3545-B9E9-53F2FE6E3037}" destId="{F8A60618-5FB2-1C49-86D6-E08392B8576F}" srcOrd="2" destOrd="0" parTransId="{20B0031E-DEE9-A342-900A-1A4964C44A7E}" sibTransId="{F6998D76-06C9-0447-A035-E7B1E12E51BE}"/>
    <dgm:cxn modelId="{FCA23A23-F6BB-1C44-890E-E6A5EA45E388}" type="presOf" srcId="{F8A60618-5FB2-1C49-86D6-E08392B8576F}" destId="{2F02BC7D-B993-FF45-B21E-FCB918AE1E33}" srcOrd="0" destOrd="0" presId="urn:microsoft.com/office/officeart/2005/8/layout/arrow2"/>
    <dgm:cxn modelId="{B70B7B3E-0C2C-3E44-87A2-3D8993C2ADA9}" type="presOf" srcId="{5D7056BD-F290-9C46-B2E3-088F9C228611}" destId="{AD2C8820-9DF8-EB4C-B5F7-89D4EBFC489D}" srcOrd="0" destOrd="0" presId="urn:microsoft.com/office/officeart/2005/8/layout/arrow2"/>
    <dgm:cxn modelId="{923B2656-BD42-5846-B1CA-4080FE48E1BE}" type="presOf" srcId="{C7773EB8-77C9-5143-B957-9082B8A907FC}" destId="{B4848D43-4F5F-F045-AC95-E0635ECBA30C}" srcOrd="0" destOrd="0" presId="urn:microsoft.com/office/officeart/2005/8/layout/arrow2"/>
    <dgm:cxn modelId="{24F82761-8A40-F548-BBE0-BDC9D1E4DBB7}" srcId="{857FFD79-7FBF-3545-B9E9-53F2FE6E3037}" destId="{5D7056BD-F290-9C46-B2E3-088F9C228611}" srcOrd="1" destOrd="0" parTransId="{745277A7-2D4C-0C40-A684-9A446B6302A5}" sibTransId="{D7475BE3-3348-9449-AC4A-A2F1EC3F3D7D}"/>
    <dgm:cxn modelId="{79C7C369-402B-D74F-A448-C29E304FCA42}" srcId="{857FFD79-7FBF-3545-B9E9-53F2FE6E3037}" destId="{B008D672-3494-EE4D-AF7C-83AAB930E566}" srcOrd="3" destOrd="0" parTransId="{2DEAF998-0E04-BC43-B1DA-22C3B7C9BE8D}" sibTransId="{267E8646-1AB4-5849-97A4-6EAD9E55FB9E}"/>
    <dgm:cxn modelId="{CC419E74-E1B1-C045-8803-FD9F02DDA96B}" type="presOf" srcId="{B008D672-3494-EE4D-AF7C-83AAB930E566}" destId="{C4BC96C0-8A6F-5E43-B532-6E4898DC56DB}" srcOrd="0" destOrd="0" presId="urn:microsoft.com/office/officeart/2005/8/layout/arrow2"/>
    <dgm:cxn modelId="{FD43EB76-062C-9949-AA27-7FEEE6021021}" type="presOf" srcId="{857FFD79-7FBF-3545-B9E9-53F2FE6E3037}" destId="{B22E2A9E-0278-1B48-8E0D-647AD9BC7576}" srcOrd="0" destOrd="0" presId="urn:microsoft.com/office/officeart/2005/8/layout/arrow2"/>
    <dgm:cxn modelId="{127D0B8A-452D-124D-952F-3DCB4CC06A00}" srcId="{857FFD79-7FBF-3545-B9E9-53F2FE6E3037}" destId="{9B8BF852-C4F7-BA4F-B88C-5826AA080AD2}" srcOrd="7" destOrd="0" parTransId="{D96C7FBA-C5F7-6346-B0B3-84F2E9F7EDF1}" sibTransId="{B74F5FD3-BA7D-0D40-AC1E-27BAA118C813}"/>
    <dgm:cxn modelId="{F685A68C-51CF-754C-BAB5-77B5AD4C091E}" srcId="{857FFD79-7FBF-3545-B9E9-53F2FE6E3037}" destId="{A4688C41-8698-E748-B296-FD28A0599D30}" srcOrd="6" destOrd="0" parTransId="{5B89AAF0-67D8-CF4E-A11E-69C8E3FC6859}" sibTransId="{739F24E6-D166-A647-AA61-1F2EF93B60FB}"/>
    <dgm:cxn modelId="{24276BC8-5D37-0F41-B09E-9A97D09CEBCD}" srcId="{857FFD79-7FBF-3545-B9E9-53F2FE6E3037}" destId="{8F5DFDCD-2E2C-6F41-A914-61FDB8E0BA79}" srcOrd="5" destOrd="0" parTransId="{C82D2202-AF8F-F84F-AA55-396303333A53}" sibTransId="{38FB056E-C7D8-A549-B452-71101FD916D6}"/>
    <dgm:cxn modelId="{D25E41CB-17B3-DB41-ADA2-EBB39D8F857A}" srcId="{857FFD79-7FBF-3545-B9E9-53F2FE6E3037}" destId="{27E64EA0-A6DC-BB4E-ABF0-97166FC36B4B}" srcOrd="0" destOrd="0" parTransId="{3F3308E2-B9B3-7243-8736-C67A743BF36F}" sibTransId="{153868D4-7D4E-DB41-8CE3-9A2BE85088AD}"/>
    <dgm:cxn modelId="{5C376DEF-9452-614C-9ECD-F13CB38B3985}" type="presOf" srcId="{27E64EA0-A6DC-BB4E-ABF0-97166FC36B4B}" destId="{1674AB9A-C492-E346-B1BA-260D32155CD7}" srcOrd="0" destOrd="0" presId="urn:microsoft.com/office/officeart/2005/8/layout/arrow2"/>
    <dgm:cxn modelId="{5D74D4A6-33D4-5E42-936C-A0946F1EFCF6}" type="presParOf" srcId="{B22E2A9E-0278-1B48-8E0D-647AD9BC7576}" destId="{26D55252-7C3A-B14E-BFD6-D828954196B2}" srcOrd="0" destOrd="0" presId="urn:microsoft.com/office/officeart/2005/8/layout/arrow2"/>
    <dgm:cxn modelId="{E631646C-68AA-C043-AF74-ECE95C8EA178}" type="presParOf" srcId="{B22E2A9E-0278-1B48-8E0D-647AD9BC7576}" destId="{E024BBE9-ACD2-B44C-8130-599C9EA7653D}" srcOrd="1" destOrd="0" presId="urn:microsoft.com/office/officeart/2005/8/layout/arrow2"/>
    <dgm:cxn modelId="{30A3DB47-FEDC-A54E-A36B-FE3102D5ED1D}" type="presParOf" srcId="{E024BBE9-ACD2-B44C-8130-599C9EA7653D}" destId="{1963AAC8-9435-2A48-8412-ACCF92D0E1C1}" srcOrd="0" destOrd="0" presId="urn:microsoft.com/office/officeart/2005/8/layout/arrow2"/>
    <dgm:cxn modelId="{5D5A52DC-AEFC-0848-960A-F90A47DA7398}" type="presParOf" srcId="{E024BBE9-ACD2-B44C-8130-599C9EA7653D}" destId="{1674AB9A-C492-E346-B1BA-260D32155CD7}" srcOrd="1" destOrd="0" presId="urn:microsoft.com/office/officeart/2005/8/layout/arrow2"/>
    <dgm:cxn modelId="{900CF853-08AF-CC44-A049-027B9504ED6C}" type="presParOf" srcId="{E024BBE9-ACD2-B44C-8130-599C9EA7653D}" destId="{4F47E759-81C4-0D4A-8E91-EA319BE56BB6}" srcOrd="2" destOrd="0" presId="urn:microsoft.com/office/officeart/2005/8/layout/arrow2"/>
    <dgm:cxn modelId="{1927EE27-92C5-F34D-92A6-A09AD0722A3D}" type="presParOf" srcId="{E024BBE9-ACD2-B44C-8130-599C9EA7653D}" destId="{AD2C8820-9DF8-EB4C-B5F7-89D4EBFC489D}" srcOrd="3" destOrd="0" presId="urn:microsoft.com/office/officeart/2005/8/layout/arrow2"/>
    <dgm:cxn modelId="{1C0C8065-AFAD-FF45-97C8-DBF9939EA93B}" type="presParOf" srcId="{E024BBE9-ACD2-B44C-8130-599C9EA7653D}" destId="{E80C18D0-C51A-664D-9975-CC97CF8976D4}" srcOrd="4" destOrd="0" presId="urn:microsoft.com/office/officeart/2005/8/layout/arrow2"/>
    <dgm:cxn modelId="{F3EBF6F9-09CA-504E-A1E1-759EEE07F5E4}" type="presParOf" srcId="{E024BBE9-ACD2-B44C-8130-599C9EA7653D}" destId="{2F02BC7D-B993-FF45-B21E-FCB918AE1E33}" srcOrd="5" destOrd="0" presId="urn:microsoft.com/office/officeart/2005/8/layout/arrow2"/>
    <dgm:cxn modelId="{1A5BD63B-12FA-804B-8D9E-2F85CE5D20A6}" type="presParOf" srcId="{E024BBE9-ACD2-B44C-8130-599C9EA7653D}" destId="{A5FCE410-64BC-8C48-A6C5-EAF0CFE50D70}" srcOrd="6" destOrd="0" presId="urn:microsoft.com/office/officeart/2005/8/layout/arrow2"/>
    <dgm:cxn modelId="{91403BFE-AB35-824F-8461-BF8075E44588}" type="presParOf" srcId="{E024BBE9-ACD2-B44C-8130-599C9EA7653D}" destId="{C4BC96C0-8A6F-5E43-B532-6E4898DC56DB}" srcOrd="7" destOrd="0" presId="urn:microsoft.com/office/officeart/2005/8/layout/arrow2"/>
    <dgm:cxn modelId="{2EE21014-9332-7746-94BA-5AB12207E268}" type="presParOf" srcId="{E024BBE9-ACD2-B44C-8130-599C9EA7653D}" destId="{D1B67E44-F18A-7B45-A667-974CD677A352}" srcOrd="8" destOrd="0" presId="urn:microsoft.com/office/officeart/2005/8/layout/arrow2"/>
    <dgm:cxn modelId="{A4DA9C79-B743-3949-8086-4DDC2B6F770D}" type="presParOf" srcId="{E024BBE9-ACD2-B44C-8130-599C9EA7653D}" destId="{B4848D43-4F5F-F045-AC95-E0635ECBA30C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D55252-7C3A-B14E-BFD6-D828954196B2}">
      <dsp:nvSpPr>
        <dsp:cNvPr id="0" name=""/>
        <dsp:cNvSpPr/>
      </dsp:nvSpPr>
      <dsp:spPr>
        <a:xfrm>
          <a:off x="494029" y="0"/>
          <a:ext cx="7241540" cy="4525963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963AAC8-9435-2A48-8412-ACCF92D0E1C1}">
      <dsp:nvSpPr>
        <dsp:cNvPr id="0" name=""/>
        <dsp:cNvSpPr/>
      </dsp:nvSpPr>
      <dsp:spPr>
        <a:xfrm>
          <a:off x="1207321" y="3365506"/>
          <a:ext cx="166555" cy="16655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674AB9A-C492-E346-B1BA-260D32155CD7}">
      <dsp:nvSpPr>
        <dsp:cNvPr id="0" name=""/>
        <dsp:cNvSpPr/>
      </dsp:nvSpPr>
      <dsp:spPr>
        <a:xfrm>
          <a:off x="990600" y="3733800"/>
          <a:ext cx="939041" cy="65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254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  Bird 5/1/2018</a:t>
          </a:r>
        </a:p>
      </dsp:txBody>
      <dsp:txXfrm>
        <a:off x="990600" y="3733800"/>
        <a:ext cx="939041" cy="659546"/>
      </dsp:txXfrm>
    </dsp:sp>
    <dsp:sp modelId="{4F47E759-81C4-0D4A-8E91-EA319BE56BB6}">
      <dsp:nvSpPr>
        <dsp:cNvPr id="0" name=""/>
        <dsp:cNvSpPr/>
      </dsp:nvSpPr>
      <dsp:spPr>
        <a:xfrm>
          <a:off x="2108893" y="2499236"/>
          <a:ext cx="260695" cy="26069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D2C8820-9DF8-EB4C-B5F7-89D4EBFC489D}">
      <dsp:nvSpPr>
        <dsp:cNvPr id="0" name=""/>
        <dsp:cNvSpPr/>
      </dsp:nvSpPr>
      <dsp:spPr>
        <a:xfrm>
          <a:off x="1752596" y="3124197"/>
          <a:ext cx="1482232" cy="6168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37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    Lime  6/25/2018</a:t>
          </a:r>
        </a:p>
      </dsp:txBody>
      <dsp:txXfrm>
        <a:off x="1752596" y="3124197"/>
        <a:ext cx="1482232" cy="616853"/>
      </dsp:txXfrm>
    </dsp:sp>
    <dsp:sp modelId="{E80C18D0-C51A-664D-9975-CC97CF8976D4}">
      <dsp:nvSpPr>
        <dsp:cNvPr id="0" name=""/>
        <dsp:cNvSpPr/>
      </dsp:nvSpPr>
      <dsp:spPr>
        <a:xfrm>
          <a:off x="3267539" y="1808574"/>
          <a:ext cx="347593" cy="34759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F02BC7D-B993-FF45-B21E-FCB918AE1E33}">
      <dsp:nvSpPr>
        <dsp:cNvPr id="0" name=""/>
        <dsp:cNvSpPr/>
      </dsp:nvSpPr>
      <dsp:spPr>
        <a:xfrm>
          <a:off x="2946286" y="2469711"/>
          <a:ext cx="1473312" cy="1264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183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    Uber 12/19/2018</a:t>
          </a:r>
        </a:p>
      </dsp:txBody>
      <dsp:txXfrm>
        <a:off x="2946286" y="2469711"/>
        <a:ext cx="1473312" cy="1264088"/>
      </dsp:txXfrm>
    </dsp:sp>
    <dsp:sp modelId="{A5FCE410-64BC-8C48-A6C5-EAF0CFE50D70}">
      <dsp:nvSpPr>
        <dsp:cNvPr id="0" name=""/>
        <dsp:cNvSpPr/>
      </dsp:nvSpPr>
      <dsp:spPr>
        <a:xfrm>
          <a:off x="4614466" y="1269080"/>
          <a:ext cx="448975" cy="44897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4BC96C0-8A6F-5E43-B532-6E4898DC56DB}">
      <dsp:nvSpPr>
        <dsp:cNvPr id="0" name=""/>
        <dsp:cNvSpPr/>
      </dsp:nvSpPr>
      <dsp:spPr>
        <a:xfrm>
          <a:off x="4343400" y="2057396"/>
          <a:ext cx="1372619" cy="17523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7903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    Lyft 12/21/2018</a:t>
          </a:r>
        </a:p>
      </dsp:txBody>
      <dsp:txXfrm>
        <a:off x="4343400" y="2057396"/>
        <a:ext cx="1372619" cy="1752330"/>
      </dsp:txXfrm>
    </dsp:sp>
    <dsp:sp modelId="{D1B67E44-F18A-7B45-A667-974CD677A352}">
      <dsp:nvSpPr>
        <dsp:cNvPr id="0" name=""/>
        <dsp:cNvSpPr/>
      </dsp:nvSpPr>
      <dsp:spPr>
        <a:xfrm>
          <a:off x="6001221" y="908813"/>
          <a:ext cx="572081" cy="57208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4848D43-4F5F-F045-AC95-E0635ECBA30C}">
      <dsp:nvSpPr>
        <dsp:cNvPr id="0" name=""/>
        <dsp:cNvSpPr/>
      </dsp:nvSpPr>
      <dsp:spPr>
        <a:xfrm>
          <a:off x="5791202" y="1981212"/>
          <a:ext cx="1373633" cy="25204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3134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Nine Companies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11,650 Permits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6/26/2019</a:t>
          </a:r>
        </a:p>
      </dsp:txBody>
      <dsp:txXfrm>
        <a:off x="5791202" y="1981212"/>
        <a:ext cx="1373633" cy="25204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4068D6E-0391-4144-A14F-0E8298631B7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336B84-F45C-1B47-9ECA-A25D28B6E1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67D34B-B156-5F4A-B878-93773EAA5D3E}" type="datetimeFigureOut">
              <a:rPr lang="en-US" smtClean="0"/>
              <a:t>11/2/19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3C3437-06AE-1F4B-B30D-FF26A549F06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B2FD3E-863B-C248-BBAA-BF27B4A7FD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E07459-7283-F04B-B065-9A91364196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625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0A1F505-FA8B-4832-9662-F4751D609DC1}" type="datetimeFigureOut">
              <a:rPr lang="en-US" smtClean="0"/>
              <a:pPr/>
              <a:t>11/2/19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DDB7DF3-B40E-4FA7-8D40-601B9D5492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31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dirty="0"/>
              <a:t>At any given moment there are </a:t>
            </a:r>
            <a:r>
              <a:rPr lang="en-US" sz="1200" b="1" dirty="0">
                <a:solidFill>
                  <a:srgbClr val="FF0000"/>
                </a:solidFill>
              </a:rPr>
              <a:t>400 clinical trials</a:t>
            </a:r>
            <a:r>
              <a:rPr lang="en-US" sz="1200" dirty="0"/>
              <a:t> underway at Grady Health System</a:t>
            </a:r>
          </a:p>
          <a:p>
            <a:pPr lvl="0"/>
            <a:r>
              <a:rPr lang="en-US" sz="1200" dirty="0"/>
              <a:t>Grady is the command center for </a:t>
            </a:r>
            <a:r>
              <a:rPr lang="en-US" sz="1200" b="1" dirty="0">
                <a:solidFill>
                  <a:srgbClr val="FF0000"/>
                </a:solidFill>
              </a:rPr>
              <a:t>all Atlanta region disasters</a:t>
            </a:r>
            <a:r>
              <a:rPr lang="en-US" sz="1200" dirty="0"/>
              <a:t>, responsible for coordinating the response of healthcare facilities throughout the area  </a:t>
            </a:r>
          </a:p>
          <a:p>
            <a:pPr lvl="0"/>
            <a:r>
              <a:rPr lang="en-US" sz="1200" dirty="0"/>
              <a:t>Grady </a:t>
            </a:r>
            <a:r>
              <a:rPr lang="en-US" sz="1200" b="1" dirty="0">
                <a:solidFill>
                  <a:srgbClr val="FF0000"/>
                </a:solidFill>
              </a:rPr>
              <a:t>partners with the military</a:t>
            </a:r>
            <a:r>
              <a:rPr lang="en-US" sz="1200" dirty="0"/>
              <a:t> and offers training opportunities, including for Army Ranger medics and the Georgia National Guard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DB7DF3-B40E-4FA7-8D40-601B9D5492E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330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58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DB7DF3-B40E-4FA7-8D40-601B9D5492E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789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DB7DF3-B40E-4FA7-8D40-601B9D5492E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564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DB7DF3-B40E-4FA7-8D40-601B9D5492E8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0112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Average per patient charges are $26790.40 for the combination of certain and possible scooter crashes and $28,903.54 when the dataset is limited to only certain scooter crashes.  One thing to note when using these numbers is that the data aren’t normally distributed and thus average charges can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 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little misleading in terms of a statistic.  The median (50%ile) charge is $8060 for all possible and certain scooter crashes and $9584 for only e-scooter crashes that we’ve characterized as certain.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DB7DF3-B40E-4FA7-8D40-601B9D5492E8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7551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Nasal bone fractures/broken teeth and lip lacerations were common – Unable brace themselves for fall</a:t>
            </a:r>
          </a:p>
          <a:p>
            <a:pPr marL="171450" indent="-171450">
              <a:buFontTx/>
              <a:buChar char="-"/>
            </a:pPr>
            <a:r>
              <a:rPr lang="en-US" dirty="0"/>
              <a:t>LE injuries are interesting.  Would think UE more common if face and head involved.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DB7DF3-B40E-4FA7-8D40-601B9D5492E8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6790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removed for Sickle cell admission</a:t>
            </a:r>
          </a:p>
          <a:p>
            <a:r>
              <a:rPr lang="en-US" dirty="0"/>
              <a:t>SNF patient, homeless man run over by a scooter and broken arm.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DB7DF3-B40E-4FA7-8D40-601B9D5492E8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406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98"/>
            <a:ext cx="9145588" cy="6859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0" y="2130425"/>
            <a:ext cx="5029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0" y="3886200"/>
            <a:ext cx="5181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57595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3ED6A-09E0-4660-941C-95FA30ED7205}" type="datetimeFigureOut">
              <a:rPr lang="en-US" smtClean="0"/>
              <a:pPr/>
              <a:t>11/2/19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9E5E-D46E-4EB7-A4F5-91DCDC308CA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588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3ED6A-09E0-4660-941C-95FA30ED7205}" type="datetimeFigureOut">
              <a:rPr lang="en-US" smtClean="0"/>
              <a:pPr/>
              <a:t>11/2/19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9E5E-D46E-4EB7-A4F5-91DCDC308CA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407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3ED6A-09E0-4660-941C-95FA30ED7205}" type="datetimeFigureOut">
              <a:rPr lang="en-US" smtClean="0"/>
              <a:pPr/>
              <a:t>11/2/19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9E5E-D46E-4EB7-A4F5-91DCDC308CA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215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3ED6A-09E0-4660-941C-95FA30ED7205}" type="datetimeFigureOut">
              <a:rPr lang="en-US" smtClean="0"/>
              <a:pPr/>
              <a:t>11/2/19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9E5E-D46E-4EB7-A4F5-91DCDC308CA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372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3ED6A-09E0-4660-941C-95FA30ED7205}" type="datetimeFigureOut">
              <a:rPr lang="en-US" smtClean="0"/>
              <a:pPr/>
              <a:t>11/2/19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9E5E-D46E-4EB7-A4F5-91DCDC308CA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060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3ED6A-09E0-4660-941C-95FA30ED7205}" type="datetimeFigureOut">
              <a:rPr lang="en-US" smtClean="0"/>
              <a:pPr/>
              <a:t>11/2/19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9E5E-D46E-4EB7-A4F5-91DCDC308CA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881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3ED6A-09E0-4660-941C-95FA30ED7205}" type="datetimeFigureOut">
              <a:rPr lang="en-US" smtClean="0"/>
              <a:pPr/>
              <a:t>11/2/19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9E5E-D46E-4EB7-A4F5-91DCDC308CA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144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3ED6A-09E0-4660-941C-95FA30ED7205}" type="datetimeFigureOut">
              <a:rPr lang="en-US" smtClean="0"/>
              <a:pPr/>
              <a:t>11/2/19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9E5E-D46E-4EB7-A4F5-91DCDC308CA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416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3ED6A-09E0-4660-941C-95FA30ED7205}" type="datetimeFigureOut">
              <a:rPr lang="en-US" smtClean="0"/>
              <a:pPr/>
              <a:t>11/2/19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9E5E-D46E-4EB7-A4F5-91DCDC308CA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210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98"/>
            <a:ext cx="9145588" cy="6859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0" y="2130425"/>
            <a:ext cx="5029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0" y="3886200"/>
            <a:ext cx="5181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716401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98"/>
            <a:ext cx="9145588" cy="6859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0" y="2130425"/>
            <a:ext cx="5029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0" y="3886200"/>
            <a:ext cx="5181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71640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880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3ED6A-09E0-4660-941C-95FA30ED7205}" type="datetimeFigureOut">
              <a:rPr lang="en-US" smtClean="0"/>
              <a:pPr/>
              <a:t>11/2/19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53439" y="6172200"/>
            <a:ext cx="12043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29E5E-D46E-4EB7-A4F5-91DCDC308CA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799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C00000"/>
        </a:buClr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C00000"/>
        </a:buClr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jrupp@emory.edu" TargetMode="External"/><Relationship Id="rId2" Type="http://schemas.openxmlformats.org/officeDocument/2006/relationships/hyperlink" Target="mailto:dtwu@emory.edu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066800"/>
            <a:ext cx="8229600" cy="1470025"/>
          </a:xfrm>
        </p:spPr>
        <p:txBody>
          <a:bodyPr>
            <a:noAutofit/>
          </a:bodyPr>
          <a:lstStyle/>
          <a:p>
            <a:r>
              <a:rPr lang="en-US" sz="3600" dirty="0"/>
              <a:t>Evaluating E-Scooters and Other Innovative Mobility Options for Georgians</a:t>
            </a:r>
            <a:br>
              <a:rPr lang="en-US" sz="3600" dirty="0"/>
            </a:br>
            <a:r>
              <a:rPr lang="en-US" sz="3600" dirty="0"/>
              <a:t> </a:t>
            </a:r>
            <a:r>
              <a:rPr lang="en-US" sz="2800" dirty="0"/>
              <a:t>Georgia Senate Study Committee</a:t>
            </a:r>
            <a:br>
              <a:rPr lang="en-US" sz="3200" dirty="0"/>
            </a:br>
            <a:r>
              <a:rPr lang="en-US" sz="2800" dirty="0"/>
              <a:t>November 4th, 2019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9220" y="3429000"/>
            <a:ext cx="6172200" cy="2743200"/>
          </a:xfrm>
        </p:spPr>
        <p:txBody>
          <a:bodyPr>
            <a:normAutofit fontScale="92500" lnSpcReduction="10000"/>
          </a:bodyPr>
          <a:lstStyle/>
          <a:p>
            <a:r>
              <a:rPr lang="en-US" sz="1700" b="1" dirty="0">
                <a:solidFill>
                  <a:schemeClr val="tx1"/>
                </a:solidFill>
              </a:rPr>
              <a:t>Jonathan Rupp, Ph.D.</a:t>
            </a:r>
          </a:p>
          <a:p>
            <a:r>
              <a:rPr lang="en-US" sz="1700" b="1" dirty="0">
                <a:solidFill>
                  <a:schemeClr val="tx1"/>
                </a:solidFill>
              </a:rPr>
              <a:t>Associate Professor &amp; Director for Research</a:t>
            </a:r>
          </a:p>
          <a:p>
            <a:r>
              <a:rPr lang="en-US" sz="1700" b="1" dirty="0">
                <a:solidFill>
                  <a:schemeClr val="tx1"/>
                </a:solidFill>
              </a:rPr>
              <a:t>Department of Emergency Medicine</a:t>
            </a:r>
          </a:p>
          <a:p>
            <a:r>
              <a:rPr lang="en-US" sz="1700" b="1" dirty="0">
                <a:solidFill>
                  <a:schemeClr val="tx1"/>
                </a:solidFill>
              </a:rPr>
              <a:t>Emory University School of Medicine</a:t>
            </a:r>
            <a:r>
              <a:rPr lang="en-US" sz="1700" b="1" dirty="0"/>
              <a:t> </a:t>
            </a:r>
          </a:p>
          <a:p>
            <a:br>
              <a:rPr lang="en-US" sz="1700" b="1" dirty="0"/>
            </a:br>
            <a:endParaRPr lang="en-US" sz="1700" b="1" dirty="0">
              <a:solidFill>
                <a:schemeClr val="tx1"/>
              </a:solidFill>
            </a:endParaRPr>
          </a:p>
          <a:p>
            <a:r>
              <a:rPr lang="en-US" sz="1700" b="1" dirty="0">
                <a:solidFill>
                  <a:schemeClr val="tx1"/>
                </a:solidFill>
              </a:rPr>
              <a:t>Daniel T. Wu, M.D.</a:t>
            </a:r>
          </a:p>
          <a:p>
            <a:r>
              <a:rPr lang="en-US" sz="1700" b="1" dirty="0">
                <a:solidFill>
                  <a:schemeClr val="tx1"/>
                </a:solidFill>
              </a:rPr>
              <a:t>Chief Medical Information Officer, Grady Health System</a:t>
            </a:r>
          </a:p>
          <a:p>
            <a:r>
              <a:rPr lang="en-US" sz="1700" b="1" dirty="0">
                <a:solidFill>
                  <a:schemeClr val="tx1"/>
                </a:solidFill>
              </a:rPr>
              <a:t>Associate Professor, Emergency Medicine</a:t>
            </a:r>
          </a:p>
          <a:p>
            <a:r>
              <a:rPr lang="en-US" sz="1700" b="1" dirty="0">
                <a:solidFill>
                  <a:schemeClr val="tx1"/>
                </a:solidFill>
              </a:rPr>
              <a:t>Emory University School of Medicine</a:t>
            </a:r>
          </a:p>
          <a:p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478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E0231-9A2A-7340-9C18-BDA96CF4C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6B49D-129A-F945-993E-D8F44BB89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Describe how hospitals currently identify and record mechanisms of injuries</a:t>
            </a:r>
          </a:p>
          <a:p>
            <a:r>
              <a:rPr lang="en-US" dirty="0"/>
              <a:t>Describe the challenges specific to identifying electric scooter injuries</a:t>
            </a:r>
          </a:p>
          <a:p>
            <a:r>
              <a:rPr lang="en-US" dirty="0"/>
              <a:t>Share Grady’s initial scooter injury data </a:t>
            </a:r>
          </a:p>
          <a:p>
            <a:r>
              <a:rPr lang="en-US" dirty="0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3780772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Grady: An Invaluable Asset</a:t>
            </a:r>
          </a:p>
        </p:txBody>
      </p:sp>
      <p:sp>
        <p:nvSpPr>
          <p:cNvPr id="4" name="Rectangle 3"/>
          <p:cNvSpPr/>
          <p:nvPr/>
        </p:nvSpPr>
        <p:spPr>
          <a:xfrm>
            <a:off x="1042123" y="1727284"/>
            <a:ext cx="19385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Industry-leading Marcus Stroke and Neuroscience Center </a:t>
            </a:r>
            <a:endParaRPr lang="en-US" sz="1400" b="1" dirty="0"/>
          </a:p>
        </p:txBody>
      </p:sp>
      <p:sp>
        <p:nvSpPr>
          <p:cNvPr id="5" name="Rectangle 4"/>
          <p:cNvSpPr/>
          <p:nvPr/>
        </p:nvSpPr>
        <p:spPr>
          <a:xfrm>
            <a:off x="1499417" y="2884370"/>
            <a:ext cx="143124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  <a:cs typeface="Times New Roman" panose="02020603050405020304" pitchFamily="18" charset="0"/>
              </a:rPr>
              <a:t>State-of-the-art Correll Cardiac Center </a:t>
            </a:r>
          </a:p>
        </p:txBody>
      </p:sp>
      <p:sp>
        <p:nvSpPr>
          <p:cNvPr id="6" name="Rectangle 5"/>
          <p:cNvSpPr/>
          <p:nvPr/>
        </p:nvSpPr>
        <p:spPr>
          <a:xfrm>
            <a:off x="1979239" y="3907707"/>
            <a:ext cx="128114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Nationally acclaimed burn center – 1 of only 2 in GA</a:t>
            </a:r>
            <a:endParaRPr lang="en-US" sz="1400" b="1" dirty="0"/>
          </a:p>
        </p:txBody>
      </p:sp>
      <p:sp>
        <p:nvSpPr>
          <p:cNvPr id="7" name="Rectangle 6"/>
          <p:cNvSpPr/>
          <p:nvPr/>
        </p:nvSpPr>
        <p:spPr>
          <a:xfrm>
            <a:off x="4024186" y="1697000"/>
            <a:ext cx="16261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Georgia Cancer Center for Excellence and Avon Breast Center</a:t>
            </a:r>
            <a:endParaRPr lang="en-US" sz="1400" b="1" dirty="0"/>
          </a:p>
        </p:txBody>
      </p:sp>
      <p:sp>
        <p:nvSpPr>
          <p:cNvPr id="8" name="Rectangle 7"/>
          <p:cNvSpPr/>
          <p:nvPr/>
        </p:nvSpPr>
        <p:spPr>
          <a:xfrm>
            <a:off x="4470118" y="2850485"/>
            <a:ext cx="17081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Busiest Level 1 Trauma Center in Georgia </a:t>
            </a:r>
            <a:r>
              <a:rPr lang="mr-IN" sz="1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en-US" sz="1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ACS Nationally Certified</a:t>
            </a:r>
            <a:endParaRPr lang="en-US" sz="1400" b="1" dirty="0"/>
          </a:p>
        </p:txBody>
      </p:sp>
      <p:sp>
        <p:nvSpPr>
          <p:cNvPr id="9" name="Rectangle 8"/>
          <p:cNvSpPr/>
          <p:nvPr/>
        </p:nvSpPr>
        <p:spPr>
          <a:xfrm>
            <a:off x="4865688" y="4096356"/>
            <a:ext cx="17179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World’s first 24-hr comprehensive sickle-cell center </a:t>
            </a:r>
            <a:endParaRPr lang="en-US" sz="1400" b="1" dirty="0"/>
          </a:p>
        </p:txBody>
      </p:sp>
      <p:sp>
        <p:nvSpPr>
          <p:cNvPr id="10" name="Rectangle 9"/>
          <p:cNvSpPr/>
          <p:nvPr/>
        </p:nvSpPr>
        <p:spPr>
          <a:xfrm>
            <a:off x="7183571" y="2853754"/>
            <a:ext cx="182352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One of the country’s largest infectious disease programs </a:t>
            </a:r>
            <a:endParaRPr lang="en-US" sz="1400" b="1" dirty="0"/>
          </a:p>
        </p:txBody>
      </p:sp>
      <p:sp>
        <p:nvSpPr>
          <p:cNvPr id="11" name="Rectangle 10"/>
          <p:cNvSpPr/>
          <p:nvPr/>
        </p:nvSpPr>
        <p:spPr>
          <a:xfrm>
            <a:off x="6689225" y="1481556"/>
            <a:ext cx="227638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Exclusive 911 and ambulance services for </a:t>
            </a:r>
            <a:br>
              <a:rPr lang="en-US" sz="1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City of Atlanta-Fulton, </a:t>
            </a:r>
            <a:br>
              <a:rPr lang="en-US" sz="1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with expansion to 16 </a:t>
            </a:r>
            <a:br>
              <a:rPr lang="en-US" sz="1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rural counties </a:t>
            </a:r>
            <a:endParaRPr lang="en-US" sz="1400" b="1" dirty="0"/>
          </a:p>
        </p:txBody>
      </p:sp>
      <p:sp>
        <p:nvSpPr>
          <p:cNvPr id="12" name="Rectangle 11"/>
          <p:cNvSpPr/>
          <p:nvPr/>
        </p:nvSpPr>
        <p:spPr>
          <a:xfrm>
            <a:off x="7657965" y="4065001"/>
            <a:ext cx="13763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Georgia’s only poison control center </a:t>
            </a:r>
            <a:endParaRPr lang="en-US" sz="1400" b="1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66" y="3858946"/>
            <a:ext cx="1136906" cy="108204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7221" y="1550980"/>
            <a:ext cx="1350267" cy="10515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002" y="3873991"/>
            <a:ext cx="1307595" cy="105156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563" y="3857404"/>
            <a:ext cx="1060706" cy="113690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186" y="2736507"/>
            <a:ext cx="1307595" cy="99669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273" y="2752482"/>
            <a:ext cx="1310643" cy="101498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566" y="1476622"/>
            <a:ext cx="1350267" cy="1097282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2438401" y="5334001"/>
            <a:ext cx="1738186" cy="762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Hughes Spalding Children’s Hospital (operated by CHOA)  </a:t>
            </a:r>
            <a:endParaRPr lang="en-US" sz="1400" b="1" dirty="0"/>
          </a:p>
        </p:txBody>
      </p:sp>
      <p:sp>
        <p:nvSpPr>
          <p:cNvPr id="21" name="Rectangle 20"/>
          <p:cNvSpPr/>
          <p:nvPr/>
        </p:nvSpPr>
        <p:spPr>
          <a:xfrm>
            <a:off x="5847559" y="5116023"/>
            <a:ext cx="173818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  <a:cs typeface="Times New Roman" panose="02020603050405020304" pitchFamily="18" charset="0"/>
              </a:rPr>
              <a:t>6 Neighborhood Health Centers in Fulton and DeKalb and Crestview Nursing Facility</a:t>
            </a:r>
            <a:endParaRPr lang="en-US" sz="1400" b="1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292" y="1419180"/>
            <a:ext cx="1310643" cy="108204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25" y="2761626"/>
            <a:ext cx="1097282" cy="99669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B787E0D-A849-4E24-A34D-D983F947CF6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42" y="5151445"/>
            <a:ext cx="1310643" cy="101498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A1E896D-7FAE-441A-A6D3-288BB519C88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916" y="5116023"/>
            <a:ext cx="1310643" cy="1014986"/>
          </a:xfrm>
          <a:prstGeom prst="rect">
            <a:avLst/>
          </a:prstGeom>
        </p:spPr>
      </p:pic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4024186" y="6492875"/>
            <a:ext cx="1204361" cy="365125"/>
          </a:xfrm>
        </p:spPr>
        <p:txBody>
          <a:bodyPr/>
          <a:lstStyle/>
          <a:p>
            <a:fld id="{219D3BC6-C1A5-4E72-8304-EBB29A85F38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317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85800" y="1143000"/>
            <a:ext cx="3810000" cy="1193917"/>
            <a:chOff x="685800" y="1143000"/>
            <a:chExt cx="3810000" cy="1193917"/>
          </a:xfrm>
        </p:grpSpPr>
        <p:pic>
          <p:nvPicPr>
            <p:cNvPr id="3081" name="Picture 9" descr="C:\Users\mfilogamo\Desktop\Grady\new-patients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" y="1143000"/>
              <a:ext cx="1203951" cy="11939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1967344" y="1278293"/>
              <a:ext cx="2528456" cy="923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/>
                <a:t>APPROXIMATELY</a:t>
              </a:r>
            </a:p>
            <a:p>
              <a:r>
                <a:rPr lang="en-US" sz="3200" b="1" dirty="0">
                  <a:solidFill>
                    <a:srgbClr val="FF0000"/>
                  </a:solidFill>
                </a:rPr>
                <a:t>700,000</a:t>
              </a:r>
            </a:p>
            <a:p>
              <a:r>
                <a:rPr lang="en-US" sz="1400" dirty="0"/>
                <a:t>PATIENT VISITS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85800" y="2438400"/>
            <a:ext cx="3810000" cy="1193917"/>
            <a:chOff x="685800" y="2438400"/>
            <a:chExt cx="3810000" cy="1193917"/>
          </a:xfrm>
        </p:grpSpPr>
        <p:pic>
          <p:nvPicPr>
            <p:cNvPr id="3076" name="Picture 4" descr="C:\Users\mfilogamo\Desktop\Grady\911calls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" y="2438400"/>
              <a:ext cx="1203951" cy="11939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967344" y="2465971"/>
              <a:ext cx="2528456" cy="11387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/>
                <a:t>GRADY EMS RESPONDED TO MORE THAN</a:t>
              </a:r>
            </a:p>
            <a:p>
              <a:r>
                <a:rPr lang="en-US" sz="3200" b="1" dirty="0">
                  <a:solidFill>
                    <a:srgbClr val="FF0000"/>
                  </a:solidFill>
                </a:rPr>
                <a:t>141,000</a:t>
              </a:r>
            </a:p>
            <a:p>
              <a:r>
                <a:rPr lang="en-US" sz="1400" dirty="0"/>
                <a:t>911 CALLS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85800" y="3733800"/>
            <a:ext cx="3810000" cy="1193917"/>
            <a:chOff x="685800" y="3733800"/>
            <a:chExt cx="3810000" cy="1193917"/>
          </a:xfrm>
        </p:grpSpPr>
        <p:pic>
          <p:nvPicPr>
            <p:cNvPr id="3075" name="Picture 3" descr="C:\Users\mfilogamo\Desktop\Grady\volunteers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" y="3733800"/>
              <a:ext cx="1203951" cy="11939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1967344" y="3761371"/>
              <a:ext cx="2528456" cy="923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300</a:t>
              </a:r>
            </a:p>
            <a:p>
              <a:r>
                <a:rPr lang="en-US" sz="1400" dirty="0"/>
                <a:t>VOLUNTEERS DEDICATED TO HELPING PATIENTS AND FAMILIES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85800" y="5029200"/>
            <a:ext cx="3810000" cy="1193917"/>
            <a:chOff x="685800" y="5029200"/>
            <a:chExt cx="3810000" cy="1193917"/>
          </a:xfrm>
        </p:grpSpPr>
        <p:pic>
          <p:nvPicPr>
            <p:cNvPr id="3077" name="Picture 5" descr="C:\Users\mfilogamo\Desktop\Grady\beds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" y="5029200"/>
              <a:ext cx="1203951" cy="11939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1967344" y="5056771"/>
              <a:ext cx="2528456" cy="11387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/>
                <a:t>GRADY IS THE LARGEST HOSPITAL IN GEORGIA WITH</a:t>
              </a:r>
            </a:p>
            <a:p>
              <a:r>
                <a:rPr lang="en-US" sz="3200" b="1" dirty="0">
                  <a:solidFill>
                    <a:srgbClr val="FF0000"/>
                  </a:solidFill>
                </a:rPr>
                <a:t>654</a:t>
              </a:r>
            </a:p>
            <a:p>
              <a:r>
                <a:rPr lang="en-US" sz="1400" dirty="0"/>
                <a:t>STAFFED BEDS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815849" y="1143000"/>
            <a:ext cx="3794751" cy="1193917"/>
            <a:chOff x="4815849" y="1143000"/>
            <a:chExt cx="3794751" cy="1193917"/>
          </a:xfrm>
        </p:grpSpPr>
        <p:pic>
          <p:nvPicPr>
            <p:cNvPr id="3074" name="Picture 2" descr="C:\Users\mfilogamo\Desktop\Grady\training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5849" y="1143000"/>
              <a:ext cx="1203951" cy="11939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6082144" y="1170571"/>
              <a:ext cx="2528456" cy="11387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25%</a:t>
              </a:r>
            </a:p>
            <a:p>
              <a:r>
                <a:rPr lang="en-US" sz="1400" dirty="0"/>
                <a:t>OF ALL GEORGIA PHYSICIANS RECEIVED SOME OF THEIR TRAINING FROM GRADY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815848" y="2438400"/>
            <a:ext cx="3794752" cy="1193917"/>
            <a:chOff x="4815848" y="2438400"/>
            <a:chExt cx="3794752" cy="1193917"/>
          </a:xfrm>
        </p:grpSpPr>
        <p:pic>
          <p:nvPicPr>
            <p:cNvPr id="3078" name="Picture 6" descr="C:\Users\mfilogamo\Desktop\Grady\emergency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5848" y="2438400"/>
              <a:ext cx="1203951" cy="11939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6082144" y="2573692"/>
              <a:ext cx="2528456" cy="923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153,000+</a:t>
              </a:r>
            </a:p>
            <a:p>
              <a:r>
                <a:rPr lang="en-US" sz="1400" dirty="0"/>
                <a:t>PATIENTS TREATED IN THE EMERGENCY DEPARTMENT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815849" y="3733800"/>
            <a:ext cx="3489951" cy="1193917"/>
            <a:chOff x="4815849" y="3733800"/>
            <a:chExt cx="3489951" cy="1193917"/>
          </a:xfrm>
        </p:grpSpPr>
        <p:pic>
          <p:nvPicPr>
            <p:cNvPr id="3080" name="Picture 8" descr="C:\Users\mfilogamo\Desktop\Grady\health-centers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5849" y="3733800"/>
              <a:ext cx="1203951" cy="11939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6082144" y="3869093"/>
              <a:ext cx="2223656" cy="923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6</a:t>
              </a:r>
            </a:p>
            <a:p>
              <a:r>
                <a:rPr lang="en-US" sz="1400" dirty="0"/>
                <a:t>GRADY NEIGHBORHOOD HEALTH CENTERS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778229" y="5026705"/>
            <a:ext cx="3794753" cy="1193917"/>
            <a:chOff x="4815847" y="5029200"/>
            <a:chExt cx="3794753" cy="1193917"/>
          </a:xfrm>
        </p:grpSpPr>
        <p:pic>
          <p:nvPicPr>
            <p:cNvPr id="3079" name="Picture 7" descr="C:\Users\mfilogamo\Desktop\Grady\employees.jp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5847" y="5029200"/>
              <a:ext cx="1203951" cy="11939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6082144" y="5164492"/>
              <a:ext cx="2528456" cy="923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/>
                <a:t>MORE THAN</a:t>
              </a:r>
            </a:p>
            <a:p>
              <a:r>
                <a:rPr lang="en-US" sz="3200" b="1" dirty="0">
                  <a:solidFill>
                    <a:srgbClr val="FF0000"/>
                  </a:solidFill>
                </a:rPr>
                <a:t>7,000</a:t>
              </a:r>
            </a:p>
            <a:p>
              <a:r>
                <a:rPr lang="en-US" sz="1400" dirty="0"/>
                <a:t>EMPLOYEES</a:t>
              </a:r>
            </a:p>
          </p:txBody>
        </p:sp>
      </p:grpSp>
      <p:sp>
        <p:nvSpPr>
          <p:cNvPr id="23" name="Title 4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/>
              <a:t>High Quality Care for All 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4038600" y="6509292"/>
            <a:ext cx="1204361" cy="365125"/>
          </a:xfrm>
        </p:spPr>
        <p:txBody>
          <a:bodyPr/>
          <a:lstStyle/>
          <a:p>
            <a:fld id="{4D629E5E-D46E-4EB7-A4F5-91DCDC308CA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68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A5D04-63CE-6341-8241-1D5119C87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Ways to identify patients with scooter related injuries</a:t>
            </a:r>
          </a:p>
          <a:p>
            <a:pPr lvl="1"/>
            <a:r>
              <a:rPr lang="en-US" dirty="0"/>
              <a:t>ICD 10 coding</a:t>
            </a:r>
          </a:p>
          <a:p>
            <a:pPr lvl="2"/>
            <a:r>
              <a:rPr lang="en-US" dirty="0"/>
              <a:t>Numerous non-specific codes for scooters</a:t>
            </a:r>
          </a:p>
          <a:p>
            <a:pPr lvl="2"/>
            <a:r>
              <a:rPr lang="en-US" dirty="0"/>
              <a:t>Most commonly V-codes (mechanism), often unbillable</a:t>
            </a:r>
          </a:p>
          <a:p>
            <a:pPr lvl="1"/>
            <a:r>
              <a:rPr lang="en-US" dirty="0"/>
              <a:t>Trauma Registry</a:t>
            </a:r>
          </a:p>
          <a:p>
            <a:pPr lvl="2"/>
            <a:r>
              <a:rPr lang="en-US" dirty="0"/>
              <a:t>Skewed towards seriously injured cases (admissions)</a:t>
            </a:r>
          </a:p>
          <a:p>
            <a:pPr lvl="1"/>
            <a:r>
              <a:rPr lang="en-US" dirty="0"/>
              <a:t>Chart Reviews</a:t>
            </a:r>
          </a:p>
          <a:p>
            <a:pPr lvl="2"/>
            <a:r>
              <a:rPr lang="en-US" dirty="0"/>
              <a:t>The term “Scooter” is not defined or used consistently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DA89B23-7423-8F4B-9C9C-A58059E3D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Hospital Injury Data - </a:t>
            </a:r>
            <a:br>
              <a:rPr lang="en-US" dirty="0"/>
            </a:br>
            <a:r>
              <a:rPr lang="en-US" dirty="0"/>
              <a:t>How do we identify Scooter injuries?</a:t>
            </a:r>
          </a:p>
        </p:txBody>
      </p:sp>
    </p:spTree>
    <p:extLst>
      <p:ext uri="{BB962C8B-B14F-4D97-AF65-F5344CB8AC3E}">
        <p14:creationId xmlns:p14="http://schemas.microsoft.com/office/powerpoint/2010/main" val="3461105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877C3-32FE-A541-868D-6F6C694E2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Challenges - What are we looking for?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6B6B25C-04DD-9849-8715-0EC383BC20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924" y="1927850"/>
            <a:ext cx="1827859" cy="1701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19DB27-DE95-3E44-B789-2DA0F68B61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6366" y="1897823"/>
            <a:ext cx="1422400" cy="1422400"/>
          </a:xfrm>
          <a:prstGeom prst="rect">
            <a:avLst/>
          </a:prstGeom>
        </p:spPr>
      </p:pic>
      <p:pic>
        <p:nvPicPr>
          <p:cNvPr id="3080" name="Picture 8" descr="Rascal 388S [Rascal 388S] - £795.00 : Angel Mobility">
            <a:extLst>
              <a:ext uri="{FF2B5EF4-FFF2-40B4-BE49-F238E27FC236}">
                <a16:creationId xmlns:a16="http://schemas.microsoft.com/office/drawing/2014/main" id="{09C22188-44BC-5C4A-A5AA-86FA1BFCB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783" y="3758515"/>
            <a:ext cx="2669583" cy="200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proxy.duckduckgo.com/iu/?u=https%3A%2F%2Ftse1.mm.bing.net%2Fth%3Fid%3DOIP.Bh1yzcr3wTbkurfGVqTL7gHaHt%26pid%3DApi&amp;f=1">
            <a:extLst>
              <a:ext uri="{FF2B5EF4-FFF2-40B4-BE49-F238E27FC236}">
                <a16:creationId xmlns:a16="http://schemas.microsoft.com/office/drawing/2014/main" id="{C002ED99-A4C2-124A-8D0A-E4A3CD352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1762" y="2915997"/>
            <a:ext cx="2570320" cy="267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F213032-98DD-644F-BAE8-BAC374C4C20F}"/>
              </a:ext>
            </a:extLst>
          </p:cNvPr>
          <p:cNvSpPr txBox="1"/>
          <p:nvPr/>
        </p:nvSpPr>
        <p:spPr>
          <a:xfrm>
            <a:off x="332828" y="4187488"/>
            <a:ext cx="2114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“Motorized” Scooter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40ABFA-6422-324F-A187-2D41525523A1}"/>
              </a:ext>
            </a:extLst>
          </p:cNvPr>
          <p:cNvSpPr txBox="1"/>
          <p:nvPr/>
        </p:nvSpPr>
        <p:spPr>
          <a:xfrm>
            <a:off x="2665324" y="5736333"/>
            <a:ext cx="1932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“Mobility” Scooter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9089F4-4561-EF41-9128-FAC793FBC1DE}"/>
              </a:ext>
            </a:extLst>
          </p:cNvPr>
          <p:cNvSpPr txBox="1"/>
          <p:nvPr/>
        </p:nvSpPr>
        <p:spPr>
          <a:xfrm>
            <a:off x="4856121" y="3466320"/>
            <a:ext cx="2423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“Non powered” Scooter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FAE2F4-2E28-004F-8035-FFE21E8524DC}"/>
              </a:ext>
            </a:extLst>
          </p:cNvPr>
          <p:cNvSpPr txBox="1"/>
          <p:nvPr/>
        </p:nvSpPr>
        <p:spPr>
          <a:xfrm>
            <a:off x="7119168" y="5730255"/>
            <a:ext cx="1855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“Segway” Scooter</a:t>
            </a:r>
          </a:p>
        </p:txBody>
      </p:sp>
    </p:spTree>
    <p:extLst>
      <p:ext uri="{BB962C8B-B14F-4D97-AF65-F5344CB8AC3E}">
        <p14:creationId xmlns:p14="http://schemas.microsoft.com/office/powerpoint/2010/main" val="1539872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EE785-A507-644C-BBCC-EF60A702D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- What's in a Name?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D71558F-1DC2-0B4F-826B-20FDF9627A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43399" y="1679581"/>
            <a:ext cx="4572251" cy="30448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393D11-46A8-1F42-895E-2A7E611F18CF}"/>
              </a:ext>
            </a:extLst>
          </p:cNvPr>
          <p:cNvSpPr txBox="1"/>
          <p:nvPr/>
        </p:nvSpPr>
        <p:spPr>
          <a:xfrm>
            <a:off x="304800" y="1641038"/>
            <a:ext cx="403860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Scooter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Electric Scooter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Standing Scooter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Dockless Scooter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Motorized Scooter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Micro-Mobility Scooter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Brand name (Bird/Lime/Lyft/Jump/Bolt/Boaz/Wheels/Spin/Gotcha)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621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6543D-7883-5149-8EFB-78761B0C1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Atlanta Timeline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EF499F5-113E-E940-A367-53D8A6FEDE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764121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3112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8DCE6-DB80-4145-B826-4F82D83CE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A0690-4C67-2A42-8AF7-E29756D77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Created </a:t>
            </a:r>
            <a:r>
              <a:rPr lang="en-US" b="1" dirty="0"/>
              <a:t>SCRATCH</a:t>
            </a:r>
            <a:r>
              <a:rPr lang="en-US" dirty="0"/>
              <a:t> injury registry (</a:t>
            </a:r>
            <a:r>
              <a:rPr lang="en-US" u="sng" dirty="0"/>
              <a:t>S</a:t>
            </a:r>
            <a:r>
              <a:rPr lang="en-US" dirty="0"/>
              <a:t>cooter </a:t>
            </a:r>
            <a:r>
              <a:rPr lang="en-US" u="sng" dirty="0"/>
              <a:t>CR</a:t>
            </a:r>
            <a:r>
              <a:rPr lang="en-US" dirty="0"/>
              <a:t>ash </a:t>
            </a:r>
            <a:r>
              <a:rPr lang="en-US" u="sng" dirty="0"/>
              <a:t>A</a:t>
            </a:r>
            <a:r>
              <a:rPr lang="en-US" dirty="0"/>
              <a:t>nd </a:t>
            </a:r>
            <a:r>
              <a:rPr lang="en-US" u="sng" dirty="0"/>
              <a:t>T</a:t>
            </a:r>
            <a:r>
              <a:rPr lang="en-US" dirty="0"/>
              <a:t>rauma </a:t>
            </a:r>
            <a:r>
              <a:rPr lang="en-US" u="sng" dirty="0"/>
              <a:t>C</a:t>
            </a:r>
            <a:r>
              <a:rPr lang="en-US" dirty="0"/>
              <a:t>o</a:t>
            </a:r>
            <a:r>
              <a:rPr lang="en-US" u="sng" dirty="0"/>
              <a:t>H</a:t>
            </a:r>
            <a:r>
              <a:rPr lang="en-US" dirty="0"/>
              <a:t>ort)</a:t>
            </a:r>
          </a:p>
          <a:p>
            <a:r>
              <a:rPr lang="en-US" dirty="0"/>
              <a:t>Searched all ED notes from June 2018 – Sept 2019 for key words (i.e. – scooter, eScooter, company name, etc.)</a:t>
            </a:r>
          </a:p>
          <a:p>
            <a:r>
              <a:rPr lang="en-US" dirty="0"/>
              <a:t>Manual chart review to confirm case involved a standup electric scooter</a:t>
            </a:r>
          </a:p>
        </p:txBody>
      </p:sp>
    </p:spTree>
    <p:extLst>
      <p:ext uri="{BB962C8B-B14F-4D97-AF65-F5344CB8AC3E}">
        <p14:creationId xmlns:p14="http://schemas.microsoft.com/office/powerpoint/2010/main" val="3083799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C05E4-C1DA-4E4B-AA2A-6BFE2E915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Numbers of Injuries per Month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85B1D1-ED14-FD41-AF87-263FF6AFCB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43658"/>
            <a:ext cx="82296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428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C2FDF-8F5F-8342-AB7D-E891486EC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 Distribution by Sex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3B6128-DB5E-6C4C-9D94-7F9B0E81D8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00" y="1417638"/>
            <a:ext cx="77978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75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4A16A-2EF6-5F44-AD24-084CA73F4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Disposition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11197D2-1E0E-5A48-A32F-367450BB8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445516"/>
            <a:ext cx="624840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670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D95B5-722E-EA45-AB92-A3AE58AA8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2669C-AB64-0E43-8C6A-F9ACD16443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4191000" cy="43434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400" dirty="0"/>
              <a:t>Built environment commonly noted (&gt;15%)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Mechanical issues (~3%) 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17% Motor Vehicle Collision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Helmets rarely used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ETOH common (30% of 141 pts tested had EtOH≥0.08 g/dL)</a:t>
            </a:r>
          </a:p>
        </p:txBody>
      </p:sp>
      <p:pic>
        <p:nvPicPr>
          <p:cNvPr id="13314" name="Picture 2" descr="Potholes: Checking For Tire Damage After Hitting Them">
            <a:extLst>
              <a:ext uri="{FF2B5EF4-FFF2-40B4-BE49-F238E27FC236}">
                <a16:creationId xmlns:a16="http://schemas.microsoft.com/office/drawing/2014/main" id="{B13F010D-546F-774D-A0F4-506D6A7DE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116" y="1600201"/>
            <a:ext cx="2833883" cy="1904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2018-2019 Budget | Your Say Hobart">
            <a:extLst>
              <a:ext uri="{FF2B5EF4-FFF2-40B4-BE49-F238E27FC236}">
                <a16:creationId xmlns:a16="http://schemas.microsoft.com/office/drawing/2014/main" id="{D3BDE57B-C53D-7041-A203-3CE9EA83F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116" y="3903982"/>
            <a:ext cx="2881367" cy="2039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66899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E5B0C-6E9A-9540-83FB-AF9A9C57F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Findings,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0C656D-DC2E-534B-A309-64DCC7DA3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common chief complaints (69 total over 402 patients): </a:t>
            </a:r>
          </a:p>
          <a:p>
            <a:pPr lvl="1"/>
            <a:r>
              <a:rPr lang="en-US" dirty="0"/>
              <a:t>Fall (29%), </a:t>
            </a:r>
          </a:p>
          <a:p>
            <a:pPr lvl="1"/>
            <a:r>
              <a:rPr lang="en-US" dirty="0"/>
              <a:t>Motor cycle crash (15%), </a:t>
            </a:r>
          </a:p>
          <a:p>
            <a:pPr lvl="1"/>
            <a:r>
              <a:rPr lang="en-US" dirty="0"/>
              <a:t>Trauma (10%), </a:t>
            </a:r>
          </a:p>
          <a:p>
            <a:pPr lvl="1"/>
            <a:r>
              <a:rPr lang="en-US" dirty="0"/>
              <a:t>Motor-vehicle crash (4%)</a:t>
            </a:r>
          </a:p>
        </p:txBody>
      </p:sp>
    </p:spTree>
    <p:extLst>
      <p:ext uri="{BB962C8B-B14F-4D97-AF65-F5344CB8AC3E}">
        <p14:creationId xmlns:p14="http://schemas.microsoft.com/office/powerpoint/2010/main" val="1107738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Distribution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53200" y="2339559"/>
            <a:ext cx="2514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Median Charge for all possible and certain cases:</a:t>
            </a:r>
          </a:p>
          <a:p>
            <a:r>
              <a:rPr lang="en-US" sz="2400" dirty="0"/>
              <a:t>$8,060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9A65E0-CF3F-534F-B256-B13F31F100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143000"/>
            <a:ext cx="91440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7363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32C72-1957-E441-A010-E7F7F2387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Injury Patterns </a:t>
            </a:r>
            <a:br>
              <a:rPr lang="en-US" dirty="0"/>
            </a:br>
            <a:r>
              <a:rPr lang="en-US" sz="2800" dirty="0"/>
              <a:t>(Subset analysis)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F1E52-2EEA-9B45-A47B-FB1ED314F1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905000"/>
            <a:ext cx="2971800" cy="4267200"/>
          </a:xfrm>
        </p:spPr>
        <p:txBody>
          <a:bodyPr>
            <a:normAutofit/>
          </a:bodyPr>
          <a:lstStyle/>
          <a:p>
            <a:r>
              <a:rPr lang="en-US" sz="2000" dirty="0"/>
              <a:t>44% of patients had head injuries (included face)</a:t>
            </a:r>
          </a:p>
          <a:p>
            <a:r>
              <a:rPr lang="en-US" sz="2000" dirty="0"/>
              <a:t>37% had lower extremity injuries</a:t>
            </a:r>
          </a:p>
          <a:p>
            <a:r>
              <a:rPr lang="en-US" sz="2000" dirty="0"/>
              <a:t>Severe ankle injuries most common (10/12)</a:t>
            </a:r>
          </a:p>
          <a:p>
            <a:r>
              <a:rPr lang="en-US" sz="2000" dirty="0"/>
              <a:t>Of UE injuries, distal are more common than proximal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3B6CA5E9-845A-AE48-8F74-E1EF7147A6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600" y="1905000"/>
            <a:ext cx="5448035" cy="326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8400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3CEE0-0B7D-1849-8F8A-2FF662118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Admitted patients – Trauma Registry</a:t>
            </a:r>
            <a:br>
              <a:rPr lang="en-US" dirty="0"/>
            </a:br>
            <a:r>
              <a:rPr lang="en-US" sz="2800" dirty="0"/>
              <a:t>(Subset analysis)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79635-935E-2B4D-8BE2-6B0737F8DE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19 admitted </a:t>
            </a:r>
          </a:p>
          <a:p>
            <a:r>
              <a:rPr lang="en-US" dirty="0"/>
              <a:t>Avg Injury Severity Score (ISS) – 6, high of 14</a:t>
            </a:r>
          </a:p>
          <a:p>
            <a:r>
              <a:rPr lang="en-US" dirty="0"/>
              <a:t>2 ICU admits</a:t>
            </a:r>
          </a:p>
          <a:p>
            <a:r>
              <a:rPr lang="en-US" dirty="0"/>
              <a:t>Avg hospitalization – 4 days, high 13</a:t>
            </a:r>
          </a:p>
          <a:p>
            <a:r>
              <a:rPr lang="en-US" dirty="0"/>
              <a:t>All discharged to home except 1 (SNF)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8297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C3E05-58C7-D14D-A8B2-E16033527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to complete the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862E2-AC2A-CD4A-9F54-8AF0942238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Hospital data will identify the most severe injuries</a:t>
            </a:r>
          </a:p>
          <a:p>
            <a:r>
              <a:rPr lang="en-US" dirty="0"/>
              <a:t>Urgent Care Centers</a:t>
            </a:r>
          </a:p>
          <a:p>
            <a:r>
              <a:rPr lang="en-US" dirty="0"/>
              <a:t>Student Health Centers at local Universities</a:t>
            </a:r>
          </a:p>
          <a:p>
            <a:r>
              <a:rPr lang="en-US" dirty="0"/>
              <a:t>Robust rider feedback</a:t>
            </a:r>
          </a:p>
        </p:txBody>
      </p:sp>
    </p:spTree>
    <p:extLst>
      <p:ext uri="{BB962C8B-B14F-4D97-AF65-F5344CB8AC3E}">
        <p14:creationId xmlns:p14="http://schemas.microsoft.com/office/powerpoint/2010/main" val="14966851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9391F-41D1-9C47-B608-F22D23C80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D5344-C1A9-C246-8B9C-B8ECBEB2D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In-Depth analysis of SCRATCH data</a:t>
            </a:r>
          </a:p>
          <a:p>
            <a:r>
              <a:rPr lang="en-US" dirty="0"/>
              <a:t>Engage patients prospectively for better data collection (obtain accident related factors like helmet use, ETOH, built environment)</a:t>
            </a:r>
          </a:p>
          <a:p>
            <a:r>
              <a:rPr lang="en-US" dirty="0"/>
              <a:t>Identify and implement injury prevention interventions</a:t>
            </a:r>
          </a:p>
        </p:txBody>
      </p:sp>
    </p:spTree>
    <p:extLst>
      <p:ext uri="{BB962C8B-B14F-4D97-AF65-F5344CB8AC3E}">
        <p14:creationId xmlns:p14="http://schemas.microsoft.com/office/powerpoint/2010/main" val="10313557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92504-4B6D-B04C-91FA-1E7BC88CA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48E6E-0C53-9249-AA36-AEE85960B39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Daniel Wu, M.D.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dtwu@emory.edu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750560-4F37-5B4F-9D97-BC3356A7797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Jonathan Rupp, Ph.D.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jrupp2@emory.edu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636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ardiff" id="{E34734EF-EE1C-5846-A06A-BA3561E18D6C}" vid="{4CF4E515-4B68-FA4C-B4EC-1458FAC3FFA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PublishingExpirationDate xmlns="http://schemas.microsoft.com/sharepoint/v3" xsi:nil="true"/>
    <PublishingStartDate xmlns="http://schemas.microsoft.com/sharepoint/v3" xsi:nil="true"/>
    <Company xmlns="http://schemas.microsoft.com/sharepoint/v3" xsi:nil="true"/>
    <CustomerID xmlns="http://schemas.microsoft.com/sharepoint/v3" xsi:nil="true"/>
    <_ResourceType xmlns="http://schemas.microsoft.com/sharepoint/v3/fields">Presentations</_ResourceType>
  </documentManagement>
</p:properties>
</file>

<file path=customXml/itemProps1.xml><?xml version="1.0" encoding="utf-8"?>
<ds:datastoreItem xmlns:ds="http://schemas.openxmlformats.org/officeDocument/2006/customXml" ds:itemID="{C678AEA6-4767-4D84-9C2B-A6F4A42149EB}"/>
</file>

<file path=customXml/itemProps2.xml><?xml version="1.0" encoding="utf-8"?>
<ds:datastoreItem xmlns:ds="http://schemas.openxmlformats.org/officeDocument/2006/customXml" ds:itemID="{117961FA-F758-4D72-9AE9-92F1C193DC8C}"/>
</file>

<file path=customXml/itemProps3.xml><?xml version="1.0" encoding="utf-8"?>
<ds:datastoreItem xmlns:ds="http://schemas.openxmlformats.org/officeDocument/2006/customXml" ds:itemID="{ABF469E6-2555-4225-AA43-4FEA04104C89}"/>
</file>

<file path=docProps/app.xml><?xml version="1.0" encoding="utf-8"?>
<Properties xmlns="http://schemas.openxmlformats.org/officeDocument/2006/extended-properties" xmlns:vt="http://schemas.openxmlformats.org/officeDocument/2006/docPropsVTypes">
  <Template>Grady</Template>
  <TotalTime>13201</TotalTime>
  <Words>942</Words>
  <Application>Microsoft Macintosh PowerPoint</Application>
  <PresentationFormat>On-screen Show (4:3)</PresentationFormat>
  <Paragraphs>146</Paragraphs>
  <Slides>20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Evaluating E-Scooters and Other Innovative Mobility Options for Georgians  Georgia Senate Study Committee November 4th, 2019</vt:lpstr>
      <vt:lpstr>Objectives</vt:lpstr>
      <vt:lpstr>Grady: An Invaluable Asset</vt:lpstr>
      <vt:lpstr>High Quality Care for All </vt:lpstr>
      <vt:lpstr>Hospital Injury Data -  How do we identify Scooter injuries?</vt:lpstr>
      <vt:lpstr>Challenges - What are we looking for?</vt:lpstr>
      <vt:lpstr>Challenges - What's in a Name?</vt:lpstr>
      <vt:lpstr>Atlanta Timeline</vt:lpstr>
      <vt:lpstr>Our Approach</vt:lpstr>
      <vt:lpstr>Numbers of Injuries per Month</vt:lpstr>
      <vt:lpstr>Age Distribution by Sex</vt:lpstr>
      <vt:lpstr>Final Disposition</vt:lpstr>
      <vt:lpstr>Additional Findings</vt:lpstr>
      <vt:lpstr>Additional Findings, continued</vt:lpstr>
      <vt:lpstr>Financial Distribution</vt:lpstr>
      <vt:lpstr>Injury Patterns  (Subset analysis)</vt:lpstr>
      <vt:lpstr>Admitted patients – Trauma Registry (Subset analysis)</vt:lpstr>
      <vt:lpstr>How to complete the picture</vt:lpstr>
      <vt:lpstr>Next Steps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United States Injury Prevention Partnership (USIPP)</dc:title>
  <dc:creator>Wu, Daniel</dc:creator>
  <cp:lastModifiedBy>Rupp, Jonathan D.</cp:lastModifiedBy>
  <cp:revision>153</cp:revision>
  <cp:lastPrinted>2019-09-24T02:58:13Z</cp:lastPrinted>
  <dcterms:created xsi:type="dcterms:W3CDTF">2016-12-11T21:17:56Z</dcterms:created>
  <dcterms:modified xsi:type="dcterms:W3CDTF">2019-11-02T19:22:42Z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  <property fmtid="{D5CDD505-2E9C-101B-9397-08002B2CF9AE}" pid="3" name="_NewReviewCycle">
    <vt:lpwstr/>
  </property>
  <property fmtid="{D5CDD505-2E9C-101B-9397-08002B2CF9AE}" pid="4" name="Owner">
    <vt:lpwstr/>
  </property>
</Properties>
</file>