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customXml/itemProps1.xml" ContentType="application/vnd.openxmlformats-officedocument.customXmlProperties+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s/slide5.xml" ContentType="application/vnd.openxmlformats-officedocument.presentationml.slide+xml"/>
  <Override PartName="/ppt/slideLayouts/slideLayout7.xml" ContentType="application/vnd.openxmlformats-officedocument.presentationml.slideLayout+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1"/>
  </p:sldMasterIdLst>
  <p:sldIdLst>
    <p:sldId id="271" r:id="rId2"/>
    <p:sldId id="256" r:id="rId3"/>
    <p:sldId id="257" r:id="rId4"/>
    <p:sldId id="268" r:id="rId5"/>
    <p:sldId id="267" r:id="rId6"/>
    <p:sldId id="269" r:id="rId7"/>
    <p:sldId id="270" r:id="rId8"/>
    <p:sldId id="273" r:id="rId9"/>
    <p:sldId id="265" r:id="rId10"/>
    <p:sldId id="272" r:id="rId11"/>
    <p:sldId id="266" r:id="rId12"/>
    <p:sldId id="258" r:id="rId13"/>
    <p:sldId id="263" r:id="rId14"/>
    <p:sldId id="264" r:id="rId15"/>
    <p:sldId id="259" r:id="rId16"/>
    <p:sldId id="260" r:id="rId17"/>
    <p:sldId id="261" r:id="rId18"/>
    <p:sldId id="26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EA8C5977-B67D-44DE-87EE-09665F44E368}" type="datetimeFigureOut">
              <a:rPr lang="en-US" smtClean="0"/>
              <a:t>9/18/2019</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DE012D16-67F2-44FE-90E2-3BBFD433C1A5}"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1699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8C5977-B67D-44DE-87EE-09665F44E368}" type="datetimeFigureOut">
              <a:rPr lang="en-US" smtClean="0"/>
              <a:t>9/18/2019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012D16-67F2-44FE-90E2-3BBFD433C1A5}" type="slidenum">
              <a:rPr lang="en-US" smtClean="0"/>
              <a:t>‹#›</a:t>
            </a:fld>
            <a:endParaRPr lang="en-US"/>
          </a:p>
        </p:txBody>
      </p:sp>
    </p:spTree>
    <p:extLst>
      <p:ext uri="{BB962C8B-B14F-4D97-AF65-F5344CB8AC3E}">
        <p14:creationId xmlns:p14="http://schemas.microsoft.com/office/powerpoint/2010/main" val="4107419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8C5977-B67D-44DE-87EE-09665F44E368}" type="datetimeFigureOut">
              <a:rPr lang="en-US" smtClean="0"/>
              <a:t>9/18/2019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12D16-67F2-44FE-90E2-3BBFD433C1A5}"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9136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8C5977-B67D-44DE-87EE-09665F44E368}" type="datetimeFigureOut">
              <a:rPr lang="en-US" smtClean="0"/>
              <a:t>9/18/2019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12D16-67F2-44FE-90E2-3BBFD433C1A5}"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23534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8C5977-B67D-44DE-87EE-09665F44E368}" type="datetimeFigureOut">
              <a:rPr lang="en-US" smtClean="0"/>
              <a:t>9/18/2019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12D16-67F2-44FE-90E2-3BBFD433C1A5}" type="slidenum">
              <a:rPr lang="en-US" smtClean="0"/>
              <a:t>‹#›</a:t>
            </a:fld>
            <a:endParaRPr lang="en-US"/>
          </a:p>
        </p:txBody>
      </p:sp>
    </p:spTree>
    <p:extLst>
      <p:ext uri="{BB962C8B-B14F-4D97-AF65-F5344CB8AC3E}">
        <p14:creationId xmlns:p14="http://schemas.microsoft.com/office/powerpoint/2010/main" val="22739975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8C5977-B67D-44DE-87EE-09665F44E368}" type="datetimeFigureOut">
              <a:rPr lang="en-US" smtClean="0"/>
              <a:t>9/18/2019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12D16-67F2-44FE-90E2-3BBFD433C1A5}"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236663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8C5977-B67D-44DE-87EE-09665F44E368}" type="datetimeFigureOut">
              <a:rPr lang="en-US" smtClean="0"/>
              <a:t>9/18/2019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12D16-67F2-44FE-90E2-3BBFD433C1A5}"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50905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A8C5977-B67D-44DE-87EE-09665F44E368}" type="datetimeFigureOut">
              <a:rPr lang="en-US" smtClean="0"/>
              <a:t>9/18/2019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12D16-67F2-44FE-90E2-3BBFD433C1A5}"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70397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A8C5977-B67D-44DE-87EE-09665F44E368}" type="datetimeFigureOut">
              <a:rPr lang="en-US" smtClean="0"/>
              <a:t>9/18/2019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12D16-67F2-44FE-90E2-3BBFD433C1A5}"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1856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A8C5977-B67D-44DE-87EE-09665F44E368}" type="datetimeFigureOut">
              <a:rPr lang="en-US" smtClean="0"/>
              <a:t>9/18/2019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12D16-67F2-44FE-90E2-3BBFD433C1A5}" type="slidenum">
              <a:rPr lang="en-US" smtClean="0"/>
              <a:t>‹#›</a:t>
            </a:fld>
            <a:endParaRPr lang="en-US"/>
          </a:p>
        </p:txBody>
      </p:sp>
    </p:spTree>
    <p:extLst>
      <p:ext uri="{BB962C8B-B14F-4D97-AF65-F5344CB8AC3E}">
        <p14:creationId xmlns:p14="http://schemas.microsoft.com/office/powerpoint/2010/main" val="19327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8C5977-B67D-44DE-87EE-09665F44E368}" type="datetimeFigureOut">
              <a:rPr lang="en-US" smtClean="0"/>
              <a:t>9/18/2019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12D16-67F2-44FE-90E2-3BBFD433C1A5}"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0727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A8C5977-B67D-44DE-87EE-09665F44E368}" type="datetimeFigureOut">
              <a:rPr lang="en-US" smtClean="0"/>
              <a:t>9/18/2019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012D16-67F2-44FE-90E2-3BBFD433C1A5}" type="slidenum">
              <a:rPr lang="en-US" smtClean="0"/>
              <a:t>‹#›</a:t>
            </a:fld>
            <a:endParaRPr lang="en-US"/>
          </a:p>
        </p:txBody>
      </p:sp>
    </p:spTree>
    <p:extLst>
      <p:ext uri="{BB962C8B-B14F-4D97-AF65-F5344CB8AC3E}">
        <p14:creationId xmlns:p14="http://schemas.microsoft.com/office/powerpoint/2010/main" val="2516261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A8C5977-B67D-44DE-87EE-09665F44E368}" type="datetimeFigureOut">
              <a:rPr lang="en-US" smtClean="0"/>
              <a:t>9/18/2019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012D16-67F2-44FE-90E2-3BBFD433C1A5}"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85225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A8C5977-B67D-44DE-87EE-09665F44E368}" type="datetimeFigureOut">
              <a:rPr lang="en-US" smtClean="0"/>
              <a:t>9/18/2019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012D16-67F2-44FE-90E2-3BBFD433C1A5}"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1530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8C5977-B67D-44DE-87EE-09665F44E368}" type="datetimeFigureOut">
              <a:rPr lang="en-US" smtClean="0"/>
              <a:t>9/18/2019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012D16-67F2-44FE-90E2-3BBFD433C1A5}" type="slidenum">
              <a:rPr lang="en-US" smtClean="0"/>
              <a:t>‹#›</a:t>
            </a:fld>
            <a:endParaRPr lang="en-US"/>
          </a:p>
        </p:txBody>
      </p:sp>
    </p:spTree>
    <p:extLst>
      <p:ext uri="{BB962C8B-B14F-4D97-AF65-F5344CB8AC3E}">
        <p14:creationId xmlns:p14="http://schemas.microsoft.com/office/powerpoint/2010/main" val="4294198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8C5977-B67D-44DE-87EE-09665F44E368}" type="datetimeFigureOut">
              <a:rPr lang="en-US" smtClean="0"/>
              <a:t>9/18/2019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012D16-67F2-44FE-90E2-3BBFD433C1A5}"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94585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8C5977-B67D-44DE-87EE-09665F44E368}" type="datetimeFigureOut">
              <a:rPr lang="en-US" smtClean="0"/>
              <a:t>9/18/2019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012D16-67F2-44FE-90E2-3BBFD433C1A5}" type="slidenum">
              <a:rPr lang="en-US" smtClean="0"/>
              <a:t>‹#›</a:t>
            </a:fld>
            <a:endParaRPr lang="en-US"/>
          </a:p>
        </p:txBody>
      </p:sp>
    </p:spTree>
    <p:extLst>
      <p:ext uri="{BB962C8B-B14F-4D97-AF65-F5344CB8AC3E}">
        <p14:creationId xmlns:p14="http://schemas.microsoft.com/office/powerpoint/2010/main" val="2080948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A8C5977-B67D-44DE-87EE-09665F44E368}" type="datetimeFigureOut">
              <a:rPr lang="en-US" smtClean="0"/>
              <a:t>9/18/2019</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E012D16-67F2-44FE-90E2-3BBFD433C1A5}" type="slidenum">
              <a:rPr lang="en-US" smtClean="0"/>
              <a:t>‹#›</a:t>
            </a:fld>
            <a:endParaRPr lang="en-US"/>
          </a:p>
        </p:txBody>
      </p:sp>
    </p:spTree>
    <p:extLst>
      <p:ext uri="{BB962C8B-B14F-4D97-AF65-F5344CB8AC3E}">
        <p14:creationId xmlns:p14="http://schemas.microsoft.com/office/powerpoint/2010/main" val="4207844390"/>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Teaching</a:t>
            </a:r>
            <a:endParaRPr lang="en-US" b="1" dirty="0"/>
          </a:p>
        </p:txBody>
      </p:sp>
      <p:sp>
        <p:nvSpPr>
          <p:cNvPr id="3" name="Content Placeholder 2"/>
          <p:cNvSpPr>
            <a:spLocks noGrp="1"/>
          </p:cNvSpPr>
          <p:nvPr>
            <p:ph idx="1"/>
          </p:nvPr>
        </p:nvSpPr>
        <p:spPr/>
        <p:txBody>
          <a:bodyPr/>
          <a:lstStyle/>
          <a:p>
            <a:endParaRPr lang="en-US" dirty="0" smtClean="0"/>
          </a:p>
          <a:p>
            <a:r>
              <a:rPr lang="en-US" sz="4000" b="1" dirty="0" smtClean="0"/>
              <a:t>The “What” and  “How” of your teaching is determined </a:t>
            </a:r>
            <a:r>
              <a:rPr lang="en-US" sz="4000" b="1" smtClean="0"/>
              <a:t>by “Who</a:t>
            </a:r>
            <a:r>
              <a:rPr lang="en-US" sz="4000" b="1" dirty="0" smtClean="0"/>
              <a:t>” you perceive as the recipients.</a:t>
            </a:r>
            <a:endParaRPr lang="en-US" sz="4000" b="1" dirty="0"/>
          </a:p>
        </p:txBody>
      </p:sp>
    </p:spTree>
    <p:extLst>
      <p:ext uri="{BB962C8B-B14F-4D97-AF65-F5344CB8AC3E}">
        <p14:creationId xmlns:p14="http://schemas.microsoft.com/office/powerpoint/2010/main" val="30251174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639" y="1013305"/>
            <a:ext cx="9601196" cy="1303867"/>
          </a:xfrm>
        </p:spPr>
        <p:txBody>
          <a:bodyPr>
            <a:noAutofit/>
          </a:bodyPr>
          <a:lstStyle/>
          <a:p>
            <a:r>
              <a:rPr lang="en-US" sz="3200" dirty="0" smtClean="0"/>
              <a:t>Life and Lessons</a:t>
            </a:r>
            <a:br>
              <a:rPr lang="en-US" sz="3200" dirty="0" smtClean="0"/>
            </a:br>
            <a:r>
              <a:rPr lang="en-US" sz="3200" dirty="0" smtClean="0"/>
              <a:t>An Excerpt:  Intelligence, Education, Universal Knowledge  How to Get It</a:t>
            </a:r>
            <a:endParaRPr lang="en-US" sz="3200" dirty="0"/>
          </a:p>
        </p:txBody>
      </p:sp>
      <p:sp>
        <p:nvSpPr>
          <p:cNvPr id="3" name="Content Placeholder 2"/>
          <p:cNvSpPr>
            <a:spLocks noGrp="1"/>
          </p:cNvSpPr>
          <p:nvPr>
            <p:ph idx="1"/>
          </p:nvPr>
        </p:nvSpPr>
        <p:spPr/>
        <p:txBody>
          <a:bodyPr>
            <a:normAutofit fontScale="92500" lnSpcReduction="20000"/>
          </a:bodyPr>
          <a:lstStyle/>
          <a:p>
            <a:r>
              <a:rPr lang="en-US" sz="1600" b="1" dirty="0" smtClean="0"/>
              <a:t>1. Never stop learning      2.  Never stop reading      3.  Buy books and make notes      4.  Read poetry for inspiration</a:t>
            </a:r>
          </a:p>
          <a:p>
            <a:r>
              <a:rPr lang="en-US" sz="1600" b="1" dirty="0" smtClean="0"/>
              <a:t>5.  Read history about the world     6.  Master the language of your country (African and European)</a:t>
            </a:r>
          </a:p>
          <a:p>
            <a:r>
              <a:rPr lang="en-US" sz="1600" b="1" dirty="0" smtClean="0"/>
              <a:t>7.  Never speak or write on subjects you know nothing about     8.  Read at least four hours daily</a:t>
            </a:r>
          </a:p>
          <a:p>
            <a:r>
              <a:rPr lang="en-US" sz="1600" b="1" dirty="0" smtClean="0"/>
              <a:t>9.  Never keep constant company with anyone who doesn’t know as much as you and from whom you cannot learn</a:t>
            </a:r>
          </a:p>
          <a:p>
            <a:r>
              <a:rPr lang="en-US" sz="1600" b="1" dirty="0" smtClean="0"/>
              <a:t>10.  Decide on a goal and keep it before you at all times      11.  Try never to repeat yourself in discourse</a:t>
            </a:r>
          </a:p>
          <a:p>
            <a:r>
              <a:rPr lang="en-US" sz="1600" b="1" dirty="0" smtClean="0"/>
              <a:t>12.  Knowledge is power      13.  Never attempt anything without being able to protect yourself on it</a:t>
            </a:r>
          </a:p>
          <a:p>
            <a:r>
              <a:rPr lang="en-US" sz="1600" b="1" dirty="0" smtClean="0"/>
              <a:t>14.  You are not compelled to agree with every-thing you need    15.  Carry a dictionary and read newspapers</a:t>
            </a:r>
          </a:p>
          <a:p>
            <a:r>
              <a:rPr lang="en-US" sz="1600" b="1" dirty="0" smtClean="0"/>
              <a:t>16.  Carry reading and study materials while traveling      17.  Read at least one book a week</a:t>
            </a:r>
          </a:p>
          <a:p>
            <a:r>
              <a:rPr lang="en-US" sz="1600" b="1" dirty="0" smtClean="0"/>
              <a:t>18.  Study  a second language     19.  Study two subjects at once    20.  Never allow anyone to get to your bookshelf in your absence       21.  Read your Bible/Koran or book of inspiration everyday</a:t>
            </a:r>
            <a:endParaRPr lang="en-US" sz="1600" b="1" dirty="0"/>
          </a:p>
        </p:txBody>
      </p:sp>
    </p:spTree>
    <p:extLst>
      <p:ext uri="{BB962C8B-B14F-4D97-AF65-F5344CB8AC3E}">
        <p14:creationId xmlns:p14="http://schemas.microsoft.com/office/powerpoint/2010/main" val="42828424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335088"/>
            <a:ext cx="6409765"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noChangeArrowheads="1"/>
          </p:cNvPicPr>
          <p:nvPr/>
        </p:nvPicPr>
        <p:blipFill>
          <a:blip r:embed="rId3"/>
          <a:srcRect l="55424" t="17526" r="40262"/>
          <a:stretch>
            <a:fillRect/>
          </a:stretch>
        </p:blipFill>
        <p:spPr bwMode="auto">
          <a:xfrm>
            <a:off x="685800" y="171450"/>
            <a:ext cx="609600" cy="6686550"/>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extBox 4"/>
          <p:cNvSpPr txBox="1">
            <a:spLocks noChangeArrowheads="1"/>
          </p:cNvSpPr>
          <p:nvPr/>
        </p:nvSpPr>
        <p:spPr bwMode="auto">
          <a:xfrm>
            <a:off x="2971800" y="381000"/>
            <a:ext cx="7467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800">
                <a:solidFill>
                  <a:srgbClr val="0070C0"/>
                </a:solidFill>
                <a:latin typeface="Lucida Calligraphy" panose="03010101010101010101" pitchFamily="66" charset="0"/>
              </a:rPr>
              <a:t>American Legacy Magazine– Winter 1998 Volume 3/ Number 4 Issue </a:t>
            </a:r>
          </a:p>
        </p:txBody>
      </p:sp>
    </p:spTree>
    <p:extLst>
      <p:ext uri="{BB962C8B-B14F-4D97-AF65-F5344CB8AC3E}">
        <p14:creationId xmlns:p14="http://schemas.microsoft.com/office/powerpoint/2010/main" val="30164563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Teacher Education and Culture</a:t>
            </a:r>
            <a:endParaRPr lang="en-US" dirty="0"/>
          </a:p>
        </p:txBody>
      </p:sp>
      <p:sp>
        <p:nvSpPr>
          <p:cNvPr id="3" name="Content Placeholder 2"/>
          <p:cNvSpPr>
            <a:spLocks noGrp="1"/>
          </p:cNvSpPr>
          <p:nvPr>
            <p:ph idx="1"/>
          </p:nvPr>
        </p:nvSpPr>
        <p:spPr/>
        <p:txBody>
          <a:bodyPr/>
          <a:lstStyle/>
          <a:p>
            <a:endParaRPr lang="en-US" dirty="0" smtClean="0"/>
          </a:p>
          <a:p>
            <a:r>
              <a:rPr lang="en-US" b="1" dirty="0" smtClean="0"/>
              <a:t>The role and purpose of education is to allow each generation to rationally guide and systematically guarantee that it reproduces and refines the best of itself and pass on to the next generation wisdom, knowledge, and skills necessary to develop, maintain and participate in society of the future.</a:t>
            </a:r>
            <a:endParaRPr lang="en-US" b="1" dirty="0"/>
          </a:p>
        </p:txBody>
      </p:sp>
    </p:spTree>
    <p:extLst>
      <p:ext uri="{BB962C8B-B14F-4D97-AF65-F5344CB8AC3E}">
        <p14:creationId xmlns:p14="http://schemas.microsoft.com/office/powerpoint/2010/main" val="40965593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 Mind is a Terrible Thing to Waste</a:t>
            </a:r>
            <a:endParaRPr lang="en-US" dirty="0"/>
          </a:p>
        </p:txBody>
      </p:sp>
      <p:sp>
        <p:nvSpPr>
          <p:cNvPr id="3" name="Subtitle 2"/>
          <p:cNvSpPr>
            <a:spLocks noGrp="1"/>
          </p:cNvSpPr>
          <p:nvPr>
            <p:ph type="subTitle" idx="1"/>
          </p:nvPr>
        </p:nvSpPr>
        <p:spPr/>
        <p:txBody>
          <a:bodyPr>
            <a:normAutofit fontScale="77500" lnSpcReduction="20000"/>
          </a:bodyPr>
          <a:lstStyle/>
          <a:p>
            <a:r>
              <a:rPr lang="en-US" sz="2400" b="1" dirty="0" smtClean="0"/>
              <a:t>Clark University: Career Options</a:t>
            </a:r>
          </a:p>
          <a:p>
            <a:r>
              <a:rPr lang="en-US" sz="2400" b="1" dirty="0" smtClean="0"/>
              <a:t>1868 – Teaching and Preaching</a:t>
            </a:r>
            <a:endParaRPr lang="en-US" sz="2400" b="1" dirty="0"/>
          </a:p>
          <a:p>
            <a:r>
              <a:rPr lang="en-US" sz="2400" b="1" dirty="0" smtClean="0"/>
              <a:t>Teacher Preparation 1868 – 2018 = 150 Years of Successful History</a:t>
            </a:r>
            <a:endParaRPr lang="en-US" sz="2400" b="1" dirty="0"/>
          </a:p>
        </p:txBody>
      </p:sp>
    </p:spTree>
    <p:extLst>
      <p:ext uri="{BB962C8B-B14F-4D97-AF65-F5344CB8AC3E}">
        <p14:creationId xmlns:p14="http://schemas.microsoft.com/office/powerpoint/2010/main" val="25450515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Culture and Tradition</a:t>
            </a:r>
            <a:endParaRPr lang="en-US" dirty="0"/>
          </a:p>
        </p:txBody>
      </p:sp>
      <p:sp>
        <p:nvSpPr>
          <p:cNvPr id="3" name="Subtitle 2"/>
          <p:cNvSpPr>
            <a:spLocks noGrp="1"/>
          </p:cNvSpPr>
          <p:nvPr>
            <p:ph type="subTitle" idx="1"/>
          </p:nvPr>
        </p:nvSpPr>
        <p:spPr/>
        <p:txBody>
          <a:bodyPr>
            <a:noAutofit/>
          </a:bodyPr>
          <a:lstStyle/>
          <a:p>
            <a:pPr algn="l"/>
            <a:r>
              <a:rPr lang="en-US" sz="2400" dirty="0" smtClean="0"/>
              <a:t>“It hurts to lose certain traditions; these are practical principles of life.  The loss can lead to self-destruction of the individual, society, the world, and its civilization.”      Fu-</a:t>
            </a:r>
            <a:r>
              <a:rPr lang="en-US" sz="2400" dirty="0" err="1" smtClean="0"/>
              <a:t>Kiau</a:t>
            </a:r>
            <a:r>
              <a:rPr lang="en-US" sz="2400" dirty="0" smtClean="0"/>
              <a:t>, 1991</a:t>
            </a:r>
            <a:endParaRPr lang="en-US" sz="2400" dirty="0"/>
          </a:p>
        </p:txBody>
      </p:sp>
    </p:spTree>
    <p:extLst>
      <p:ext uri="{BB962C8B-B14F-4D97-AF65-F5344CB8AC3E}">
        <p14:creationId xmlns:p14="http://schemas.microsoft.com/office/powerpoint/2010/main" val="11807652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Sustainability of Teacher Education at an HBCU</a:t>
            </a:r>
            <a:endParaRPr lang="en-US" dirty="0"/>
          </a:p>
        </p:txBody>
      </p:sp>
      <p:sp>
        <p:nvSpPr>
          <p:cNvPr id="3" name="Subtitle 2"/>
          <p:cNvSpPr>
            <a:spLocks noGrp="1"/>
          </p:cNvSpPr>
          <p:nvPr>
            <p:ph type="subTitle" idx="1"/>
          </p:nvPr>
        </p:nvSpPr>
        <p:spPr>
          <a:xfrm>
            <a:off x="2692398" y="3506768"/>
            <a:ext cx="6815669" cy="1320802"/>
          </a:xfrm>
        </p:spPr>
        <p:txBody>
          <a:bodyPr>
            <a:normAutofit fontScale="62500" lnSpcReduction="20000"/>
          </a:bodyPr>
          <a:lstStyle/>
          <a:p>
            <a:endParaRPr lang="en-US" dirty="0" smtClean="0"/>
          </a:p>
          <a:p>
            <a:pPr algn="l"/>
            <a:r>
              <a:rPr lang="en-US" sz="2800" b="1" dirty="0" smtClean="0"/>
              <a:t>Continuity of culture during the matriculation of their  education  must be consciously guided by an awareness, understanding and utilization of historical conditions and cultural experiences which give shape and meaning during the process of preparation.</a:t>
            </a:r>
            <a:endParaRPr lang="en-US" sz="2800" b="1" dirty="0"/>
          </a:p>
        </p:txBody>
      </p:sp>
    </p:spTree>
    <p:extLst>
      <p:ext uri="{BB962C8B-B14F-4D97-AF65-F5344CB8AC3E}">
        <p14:creationId xmlns:p14="http://schemas.microsoft.com/office/powerpoint/2010/main" val="24740201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83171" y="-641023"/>
            <a:ext cx="8825658" cy="3329581"/>
          </a:xfrm>
        </p:spPr>
        <p:txBody>
          <a:bodyPr/>
          <a:lstStyle/>
          <a:p>
            <a:r>
              <a:rPr lang="en-US" dirty="0" smtClean="0"/>
              <a:t>Excellence Without Excuses</a:t>
            </a:r>
            <a:endParaRPr lang="en-US" dirty="0"/>
          </a:p>
        </p:txBody>
      </p:sp>
      <p:sp>
        <p:nvSpPr>
          <p:cNvPr id="3" name="Subtitle 2"/>
          <p:cNvSpPr>
            <a:spLocks noGrp="1"/>
          </p:cNvSpPr>
          <p:nvPr>
            <p:ph type="subTitle" idx="1"/>
          </p:nvPr>
        </p:nvSpPr>
        <p:spPr>
          <a:xfrm>
            <a:off x="1524000" y="3022289"/>
            <a:ext cx="9144000" cy="2476644"/>
          </a:xfrm>
        </p:spPr>
        <p:txBody>
          <a:bodyPr>
            <a:normAutofit/>
          </a:bodyPr>
          <a:lstStyle/>
          <a:p>
            <a:r>
              <a:rPr lang="en-US" dirty="0" smtClean="0"/>
              <a:t>Supplementary Information from National Organizations</a:t>
            </a:r>
          </a:p>
          <a:p>
            <a:r>
              <a:rPr lang="en-US" dirty="0" smtClean="0"/>
              <a:t>NABSE – Saving the African American Child</a:t>
            </a:r>
          </a:p>
          <a:p>
            <a:r>
              <a:rPr lang="en-US" dirty="0" smtClean="0"/>
              <a:t>NBCDI – Being Black is Not a Risk Factor</a:t>
            </a:r>
          </a:p>
          <a:p>
            <a:r>
              <a:rPr lang="en-US" dirty="0" smtClean="0"/>
              <a:t>CIBC – Council for Independent Black Institutions</a:t>
            </a:r>
          </a:p>
          <a:p>
            <a:r>
              <a:rPr lang="en-US" dirty="0" smtClean="0"/>
              <a:t>CDF – Children’s Defense Fund</a:t>
            </a:r>
          </a:p>
          <a:p>
            <a:pPr algn="l"/>
            <a:endParaRPr lang="en-US" dirty="0" smtClean="0"/>
          </a:p>
          <a:p>
            <a:pPr algn="l"/>
            <a:endParaRPr lang="en-US" dirty="0"/>
          </a:p>
        </p:txBody>
      </p:sp>
    </p:spTree>
    <p:extLst>
      <p:ext uri="{BB962C8B-B14F-4D97-AF65-F5344CB8AC3E}">
        <p14:creationId xmlns:p14="http://schemas.microsoft.com/office/powerpoint/2010/main" val="11271640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67278" y="139834"/>
            <a:ext cx="9144000" cy="2387600"/>
          </a:xfrm>
        </p:spPr>
        <p:txBody>
          <a:bodyPr/>
          <a:lstStyle/>
          <a:p>
            <a:r>
              <a:rPr lang="en-US" dirty="0" smtClean="0"/>
              <a:t>Excellence Without Excuses</a:t>
            </a:r>
            <a:endParaRPr lang="en-US" dirty="0"/>
          </a:p>
        </p:txBody>
      </p:sp>
      <p:sp>
        <p:nvSpPr>
          <p:cNvPr id="3" name="Subtitle 2"/>
          <p:cNvSpPr>
            <a:spLocks noGrp="1"/>
          </p:cNvSpPr>
          <p:nvPr>
            <p:ph type="subTitle" idx="1"/>
          </p:nvPr>
        </p:nvSpPr>
        <p:spPr>
          <a:xfrm>
            <a:off x="2390551" y="2527434"/>
            <a:ext cx="8995064" cy="2743200"/>
          </a:xfrm>
        </p:spPr>
        <p:txBody>
          <a:bodyPr>
            <a:normAutofit fontScale="25000" lnSpcReduction="20000"/>
          </a:bodyPr>
          <a:lstStyle/>
          <a:p>
            <a:r>
              <a:rPr lang="en-US" sz="7200" dirty="0" smtClean="0"/>
              <a:t>Complementary  Information from Black Scholars</a:t>
            </a:r>
          </a:p>
          <a:p>
            <a:pPr algn="l"/>
            <a:r>
              <a:rPr lang="en-US" sz="6400" dirty="0" err="1" smtClean="0"/>
              <a:t>Na’im</a:t>
            </a:r>
            <a:r>
              <a:rPr lang="en-US" sz="6400" dirty="0" smtClean="0"/>
              <a:t> Akbar, Clinical Psychologist                       Jacqueline Irvine, Educator</a:t>
            </a:r>
          </a:p>
          <a:p>
            <a:pPr algn="l"/>
            <a:r>
              <a:rPr lang="en-US" sz="6400" dirty="0" err="1" smtClean="0"/>
              <a:t>Charlyn</a:t>
            </a:r>
            <a:r>
              <a:rPr lang="en-US" sz="6400" dirty="0" smtClean="0"/>
              <a:t> Harper Browne, ECE/Psychologist        Russell W. Irvine, Sociologist </a:t>
            </a:r>
          </a:p>
          <a:p>
            <a:pPr algn="l"/>
            <a:r>
              <a:rPr lang="en-US" sz="6400" dirty="0" smtClean="0"/>
              <a:t>James Comer,  Psychiatrist                                   Marge Spencer, Developmental Psyche</a:t>
            </a:r>
          </a:p>
          <a:p>
            <a:pPr algn="l"/>
            <a:r>
              <a:rPr lang="en-US" sz="6400" dirty="0" smtClean="0"/>
              <a:t>John Dill,  Psychologist                                          Hakim Rashid, Educational Psyche</a:t>
            </a:r>
          </a:p>
          <a:p>
            <a:pPr algn="l"/>
            <a:r>
              <a:rPr lang="en-US" sz="6400" dirty="0" smtClean="0"/>
              <a:t>V. P. Franklin, Historian                                         Geneva Gay,  Sociologist</a:t>
            </a:r>
          </a:p>
          <a:p>
            <a:pPr algn="l"/>
            <a:r>
              <a:rPr lang="en-US" sz="6400" dirty="0" smtClean="0"/>
              <a:t>Janice Hale, Early Childhood                                Diane Slaughter,  Psychologist</a:t>
            </a:r>
          </a:p>
          <a:p>
            <a:pPr algn="l"/>
            <a:r>
              <a:rPr lang="en-US" sz="6400" dirty="0" smtClean="0"/>
              <a:t>Asa G. Hilliard, Psychologist                                 Wade Nobles, Psychologist</a:t>
            </a:r>
          </a:p>
          <a:p>
            <a:pPr algn="l"/>
            <a:endParaRPr lang="en-US" sz="6400" dirty="0" smtClean="0"/>
          </a:p>
          <a:p>
            <a:pPr algn="l"/>
            <a:endParaRPr lang="en-US" sz="6400" dirty="0" smtClean="0"/>
          </a:p>
          <a:p>
            <a:pPr algn="l"/>
            <a:r>
              <a:rPr lang="en-US" dirty="0" smtClean="0"/>
              <a:t>G</a:t>
            </a:r>
            <a:endParaRPr lang="en-US" dirty="0"/>
          </a:p>
        </p:txBody>
      </p:sp>
    </p:spTree>
    <p:extLst>
      <p:ext uri="{BB962C8B-B14F-4D97-AF65-F5344CB8AC3E}">
        <p14:creationId xmlns:p14="http://schemas.microsoft.com/office/powerpoint/2010/main" val="38533465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Culture and Learning</a:t>
            </a:r>
            <a:endParaRPr lang="en-US" dirty="0"/>
          </a:p>
        </p:txBody>
      </p:sp>
      <p:sp>
        <p:nvSpPr>
          <p:cNvPr id="3" name="Subtitle 2"/>
          <p:cNvSpPr>
            <a:spLocks noGrp="1"/>
          </p:cNvSpPr>
          <p:nvPr>
            <p:ph type="subTitle" idx="1"/>
          </p:nvPr>
        </p:nvSpPr>
        <p:spPr>
          <a:xfrm>
            <a:off x="1687403" y="3549431"/>
            <a:ext cx="8825658" cy="861420"/>
          </a:xfrm>
        </p:spPr>
        <p:txBody>
          <a:bodyPr>
            <a:normAutofit fontScale="25000" lnSpcReduction="20000"/>
          </a:bodyPr>
          <a:lstStyle/>
          <a:p>
            <a:endParaRPr lang="en-US" dirty="0" smtClean="0"/>
          </a:p>
          <a:p>
            <a:pPr marL="1714500" lvl="3" indent="-342900" algn="l">
              <a:buFont typeface="Arial" panose="020B0604020202020204" pitchFamily="34" charset="0"/>
              <a:buChar char="•"/>
            </a:pPr>
            <a:r>
              <a:rPr lang="en-US" sz="6400" b="1" dirty="0" smtClean="0"/>
              <a:t>Annotate Bibliography of 100 Black Scholars Research/Writing</a:t>
            </a:r>
          </a:p>
          <a:p>
            <a:pPr marL="800100" lvl="1" indent="-342900" algn="l">
              <a:buFont typeface="Arial" panose="020B0604020202020204" pitchFamily="34" charset="0"/>
              <a:buChar char="•"/>
            </a:pPr>
            <a:r>
              <a:rPr lang="en-US" sz="6400" b="1" dirty="0" smtClean="0"/>
              <a:t>Video Clips, YouTube, Films, Invited Lecturers.  Contributions to the idea of</a:t>
            </a:r>
          </a:p>
          <a:p>
            <a:pPr marL="800100" lvl="1" indent="-342900" algn="l">
              <a:buFont typeface="Arial" panose="020B0604020202020204" pitchFamily="34" charset="0"/>
              <a:buChar char="•"/>
            </a:pPr>
            <a:r>
              <a:rPr lang="en-US" sz="6400" b="1" dirty="0" smtClean="0"/>
              <a:t> Standing on the Shoulders of Giants</a:t>
            </a:r>
            <a:endParaRPr lang="en-US" sz="6400" b="1" dirty="0"/>
          </a:p>
        </p:txBody>
      </p:sp>
    </p:spTree>
    <p:extLst>
      <p:ext uri="{BB962C8B-B14F-4D97-AF65-F5344CB8AC3E}">
        <p14:creationId xmlns:p14="http://schemas.microsoft.com/office/powerpoint/2010/main" val="30140362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b="1" dirty="0" smtClean="0"/>
              <a:t>What is Your Mind Set When You Walk into </a:t>
            </a:r>
            <a:r>
              <a:rPr lang="en-US" sz="4000" b="1" dirty="0"/>
              <a:t>a</a:t>
            </a:r>
            <a:r>
              <a:rPr lang="en-US" sz="4000" b="1" dirty="0" smtClean="0"/>
              <a:t> Classroom?</a:t>
            </a:r>
            <a:endParaRPr lang="en-US" sz="4000" b="1" dirty="0"/>
          </a:p>
        </p:txBody>
      </p:sp>
      <p:sp>
        <p:nvSpPr>
          <p:cNvPr id="3" name="Subtitle 2"/>
          <p:cNvSpPr>
            <a:spLocks noGrp="1"/>
          </p:cNvSpPr>
          <p:nvPr>
            <p:ph type="subTitle" idx="1"/>
          </p:nvPr>
        </p:nvSpPr>
        <p:spPr/>
        <p:txBody>
          <a:bodyPr>
            <a:normAutofit/>
          </a:bodyPr>
          <a:lstStyle/>
          <a:p>
            <a:endParaRPr lang="en-US" dirty="0" smtClean="0"/>
          </a:p>
          <a:p>
            <a:r>
              <a:rPr lang="en-US" sz="3600" dirty="0" smtClean="0"/>
              <a:t>How Was It Determined?</a:t>
            </a:r>
            <a:endParaRPr lang="en-US" sz="3600" dirty="0"/>
          </a:p>
        </p:txBody>
      </p:sp>
    </p:spTree>
    <p:extLst>
      <p:ext uri="{BB962C8B-B14F-4D97-AF65-F5344CB8AC3E}">
        <p14:creationId xmlns:p14="http://schemas.microsoft.com/office/powerpoint/2010/main" val="21765471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Culture and Learning</a:t>
            </a:r>
            <a:endParaRPr lang="en-US" dirty="0"/>
          </a:p>
        </p:txBody>
      </p:sp>
      <p:sp>
        <p:nvSpPr>
          <p:cNvPr id="3" name="Subtitle 2"/>
          <p:cNvSpPr>
            <a:spLocks noGrp="1"/>
          </p:cNvSpPr>
          <p:nvPr>
            <p:ph type="subTitle" idx="1"/>
          </p:nvPr>
        </p:nvSpPr>
        <p:spPr/>
        <p:txBody>
          <a:bodyPr>
            <a:normAutofit fontScale="70000" lnSpcReduction="20000"/>
          </a:bodyPr>
          <a:lstStyle/>
          <a:p>
            <a:endParaRPr lang="en-US" dirty="0" smtClean="0"/>
          </a:p>
          <a:p>
            <a:r>
              <a:rPr lang="en-US" b="1" dirty="0" smtClean="0"/>
              <a:t>Student’s indigenous culture anchors them to reality.</a:t>
            </a:r>
          </a:p>
          <a:p>
            <a:r>
              <a:rPr lang="en-US" b="1" dirty="0" smtClean="0"/>
              <a:t>Therefore, Culture is the starting point during their matriculation.</a:t>
            </a:r>
          </a:p>
          <a:p>
            <a:r>
              <a:rPr lang="en-US" b="1" dirty="0" smtClean="0"/>
              <a:t>Nothing happens independent of culture.</a:t>
            </a:r>
          </a:p>
          <a:p>
            <a:endParaRPr lang="en-US" dirty="0" smtClean="0"/>
          </a:p>
          <a:p>
            <a:pPr marL="342900" indent="-342900">
              <a:buFont typeface="Arial" panose="020B0604020202020204" pitchFamily="34" charset="0"/>
              <a:buChar char="•"/>
            </a:pPr>
            <a:endParaRPr lang="en-US" dirty="0" smtClean="0"/>
          </a:p>
          <a:p>
            <a:pPr algn="l"/>
            <a:endParaRPr lang="en-US" dirty="0"/>
          </a:p>
          <a:p>
            <a:pPr algn="l"/>
            <a:endParaRPr lang="en-US" dirty="0" smtClean="0"/>
          </a:p>
          <a:p>
            <a:endParaRPr lang="en-US" dirty="0"/>
          </a:p>
        </p:txBody>
      </p:sp>
    </p:spTree>
    <p:extLst>
      <p:ext uri="{BB962C8B-B14F-4D97-AF65-F5344CB8AC3E}">
        <p14:creationId xmlns:p14="http://schemas.microsoft.com/office/powerpoint/2010/main" val="12634362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63153" y="1295401"/>
            <a:ext cx="6261847" cy="547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noChangeArrowheads="1"/>
          </p:cNvPicPr>
          <p:nvPr/>
        </p:nvPicPr>
        <p:blipFill>
          <a:blip r:embed="rId3"/>
          <a:srcRect l="55424" t="17526" r="40262"/>
          <a:stretch>
            <a:fillRect/>
          </a:stretch>
        </p:blipFill>
        <p:spPr bwMode="auto">
          <a:xfrm>
            <a:off x="699247" y="381000"/>
            <a:ext cx="609600" cy="6391276"/>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Box 3"/>
          <p:cNvSpPr txBox="1">
            <a:spLocks noChangeArrowheads="1"/>
          </p:cNvSpPr>
          <p:nvPr/>
        </p:nvSpPr>
        <p:spPr bwMode="auto">
          <a:xfrm>
            <a:off x="2971800" y="381000"/>
            <a:ext cx="7467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800" dirty="0">
                <a:solidFill>
                  <a:srgbClr val="0070C0"/>
                </a:solidFill>
                <a:latin typeface="Lucida Calligraphy" panose="03010101010101010101" pitchFamily="66" charset="0"/>
              </a:rPr>
              <a:t>Black Child Magazine – February 1996 Issue </a:t>
            </a:r>
          </a:p>
        </p:txBody>
      </p:sp>
    </p:spTree>
    <p:extLst>
      <p:ext uri="{BB962C8B-B14F-4D97-AF65-F5344CB8AC3E}">
        <p14:creationId xmlns:p14="http://schemas.microsoft.com/office/powerpoint/2010/main" val="36171408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981075"/>
            <a:ext cx="6517342"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noChangeArrowheads="1"/>
          </p:cNvPicPr>
          <p:nvPr/>
        </p:nvPicPr>
        <p:blipFill>
          <a:blip r:embed="rId3"/>
          <a:srcRect l="55424" t="17526" r="40262"/>
          <a:stretch>
            <a:fillRect/>
          </a:stretch>
        </p:blipFill>
        <p:spPr bwMode="auto">
          <a:xfrm>
            <a:off x="726142" y="85725"/>
            <a:ext cx="609600" cy="6686550"/>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Box 3"/>
          <p:cNvSpPr txBox="1">
            <a:spLocks noChangeArrowheads="1"/>
          </p:cNvSpPr>
          <p:nvPr/>
        </p:nvSpPr>
        <p:spPr bwMode="auto">
          <a:xfrm>
            <a:off x="2971800" y="457200"/>
            <a:ext cx="7467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800" dirty="0">
                <a:solidFill>
                  <a:srgbClr val="0070C0"/>
                </a:solidFill>
                <a:latin typeface="Lucida Calligraphy" panose="03010101010101010101" pitchFamily="66" charset="0"/>
              </a:rPr>
              <a:t>Emerge Magazine– May 1990 Issue </a:t>
            </a:r>
          </a:p>
        </p:txBody>
      </p:sp>
    </p:spTree>
    <p:extLst>
      <p:ext uri="{BB962C8B-B14F-4D97-AF65-F5344CB8AC3E}">
        <p14:creationId xmlns:p14="http://schemas.microsoft.com/office/powerpoint/2010/main" val="41306310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69341" y="1496453"/>
            <a:ext cx="6472517"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noChangeArrowheads="1"/>
          </p:cNvPicPr>
          <p:nvPr/>
        </p:nvPicPr>
        <p:blipFill>
          <a:blip r:embed="rId3"/>
          <a:srcRect l="55424" t="17526" r="40262"/>
          <a:stretch>
            <a:fillRect/>
          </a:stretch>
        </p:blipFill>
        <p:spPr bwMode="auto">
          <a:xfrm>
            <a:off x="726141" y="85725"/>
            <a:ext cx="609600" cy="6686550"/>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Box 3"/>
          <p:cNvSpPr txBox="1">
            <a:spLocks noChangeArrowheads="1"/>
          </p:cNvSpPr>
          <p:nvPr/>
        </p:nvSpPr>
        <p:spPr bwMode="auto">
          <a:xfrm>
            <a:off x="2971799" y="542365"/>
            <a:ext cx="7467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800" dirty="0">
                <a:solidFill>
                  <a:srgbClr val="0070C0"/>
                </a:solidFill>
                <a:latin typeface="Lucida Calligraphy" panose="03010101010101010101" pitchFamily="66" charset="0"/>
              </a:rPr>
              <a:t>Phi Delta </a:t>
            </a:r>
            <a:r>
              <a:rPr lang="en-US" altLang="en-US" sz="2800" dirty="0" err="1">
                <a:solidFill>
                  <a:srgbClr val="0070C0"/>
                </a:solidFill>
                <a:latin typeface="Lucida Calligraphy" panose="03010101010101010101" pitchFamily="66" charset="0"/>
              </a:rPr>
              <a:t>Kappan</a:t>
            </a:r>
            <a:r>
              <a:rPr lang="en-US" altLang="en-US" sz="2800" dirty="0">
                <a:solidFill>
                  <a:srgbClr val="0070C0"/>
                </a:solidFill>
                <a:latin typeface="Lucida Calligraphy" panose="03010101010101010101" pitchFamily="66" charset="0"/>
              </a:rPr>
              <a:t> Magazine – June 1990 Issue </a:t>
            </a:r>
          </a:p>
        </p:txBody>
      </p:sp>
    </p:spTree>
    <p:extLst>
      <p:ext uri="{BB962C8B-B14F-4D97-AF65-F5344CB8AC3E}">
        <p14:creationId xmlns:p14="http://schemas.microsoft.com/office/powerpoint/2010/main" val="14962930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75946" y="1151405"/>
            <a:ext cx="5581183"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noChangeArrowheads="1"/>
          </p:cNvPicPr>
          <p:nvPr/>
        </p:nvPicPr>
        <p:blipFill>
          <a:blip r:embed="rId3"/>
          <a:srcRect l="55424" t="17526" r="40262"/>
          <a:stretch>
            <a:fillRect/>
          </a:stretch>
        </p:blipFill>
        <p:spPr bwMode="auto">
          <a:xfrm>
            <a:off x="618565" y="103655"/>
            <a:ext cx="609600" cy="6686550"/>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extBox 1"/>
          <p:cNvSpPr txBox="1">
            <a:spLocks noChangeArrowheads="1"/>
          </p:cNvSpPr>
          <p:nvPr/>
        </p:nvSpPr>
        <p:spPr bwMode="auto">
          <a:xfrm>
            <a:off x="2631141" y="627530"/>
            <a:ext cx="7467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800" dirty="0">
                <a:solidFill>
                  <a:srgbClr val="0070C0"/>
                </a:solidFill>
                <a:latin typeface="Lucida Calligraphy" panose="03010101010101010101" pitchFamily="66" charset="0"/>
              </a:rPr>
              <a:t>EBONY Magazine – August 1988 Issue </a:t>
            </a:r>
          </a:p>
        </p:txBody>
      </p:sp>
    </p:spTree>
    <p:extLst>
      <p:ext uri="{BB962C8B-B14F-4D97-AF65-F5344CB8AC3E}">
        <p14:creationId xmlns:p14="http://schemas.microsoft.com/office/powerpoint/2010/main" val="539440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Closing the Achievement Gap</a:t>
            </a:r>
            <a:br>
              <a:rPr lang="en-US" dirty="0" smtClean="0"/>
            </a:br>
            <a:r>
              <a:rPr lang="en-US" dirty="0" smtClean="0"/>
              <a:t>Dr. Hilliard’s Position</a:t>
            </a:r>
            <a:br>
              <a:rPr lang="en-US" dirty="0" smtClean="0"/>
            </a:br>
            <a:endParaRPr lang="en-US" dirty="0"/>
          </a:p>
        </p:txBody>
      </p:sp>
      <p:sp>
        <p:nvSpPr>
          <p:cNvPr id="3" name="Content Placeholder 2"/>
          <p:cNvSpPr>
            <a:spLocks noGrp="1"/>
          </p:cNvSpPr>
          <p:nvPr>
            <p:ph idx="1"/>
          </p:nvPr>
        </p:nvSpPr>
        <p:spPr/>
        <p:txBody>
          <a:bodyPr/>
          <a:lstStyle/>
          <a:p>
            <a:r>
              <a:rPr lang="en-US" dirty="0" smtClean="0"/>
              <a:t>Four Important concerns:</a:t>
            </a:r>
          </a:p>
          <a:p>
            <a:r>
              <a:rPr lang="en-US" dirty="0" smtClean="0"/>
              <a:t>1.  Set high standards</a:t>
            </a:r>
          </a:p>
          <a:p>
            <a:r>
              <a:rPr lang="en-US" dirty="0" smtClean="0"/>
              <a:t>2.  Be problem solvers and collaborate to figure out strategies</a:t>
            </a:r>
          </a:p>
          <a:p>
            <a:r>
              <a:rPr lang="en-US" dirty="0" smtClean="0"/>
              <a:t>3.  Use feedback daily to plan instruction</a:t>
            </a:r>
          </a:p>
          <a:p>
            <a:r>
              <a:rPr lang="en-US" dirty="0" smtClean="0"/>
              <a:t>4.  Acquire deep content knowledge</a:t>
            </a:r>
            <a:endParaRPr lang="en-US" dirty="0"/>
          </a:p>
        </p:txBody>
      </p:sp>
    </p:spTree>
    <p:extLst>
      <p:ext uri="{BB962C8B-B14F-4D97-AF65-F5344CB8AC3E}">
        <p14:creationId xmlns:p14="http://schemas.microsoft.com/office/powerpoint/2010/main" val="37644194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92397" y="1192401"/>
            <a:ext cx="6815669" cy="1515533"/>
          </a:xfrm>
        </p:spPr>
        <p:txBody>
          <a:bodyPr/>
          <a:lstStyle/>
          <a:p>
            <a:r>
              <a:rPr lang="en-US" dirty="0" smtClean="0"/>
              <a:t>Asa G. Hilliard</a:t>
            </a:r>
            <a:endParaRPr lang="en-US" dirty="0"/>
          </a:p>
        </p:txBody>
      </p:sp>
      <p:sp>
        <p:nvSpPr>
          <p:cNvPr id="3" name="Subtitle 2"/>
          <p:cNvSpPr>
            <a:spLocks noGrp="1"/>
          </p:cNvSpPr>
          <p:nvPr>
            <p:ph type="subTitle" idx="1"/>
          </p:nvPr>
        </p:nvSpPr>
        <p:spPr/>
        <p:txBody>
          <a:bodyPr>
            <a:normAutofit fontScale="92500"/>
          </a:bodyPr>
          <a:lstStyle/>
          <a:p>
            <a:pPr algn="l"/>
            <a:r>
              <a:rPr lang="en-US" dirty="0" smtClean="0"/>
              <a:t>The keys to academic and cultural success for African American children is to go beyond the </a:t>
            </a:r>
            <a:r>
              <a:rPr lang="en-US" b="1" dirty="0" smtClean="0"/>
              <a:t>minimal standards </a:t>
            </a:r>
            <a:r>
              <a:rPr lang="en-US" dirty="0" smtClean="0"/>
              <a:t>of  GAPSC, </a:t>
            </a:r>
            <a:r>
              <a:rPr lang="en-US" dirty="0" err="1" smtClean="0"/>
              <a:t>InTASC</a:t>
            </a:r>
            <a:r>
              <a:rPr lang="en-US" dirty="0" smtClean="0"/>
              <a:t>, NAEYC, CAEP, Common Core and others that </a:t>
            </a:r>
            <a:r>
              <a:rPr lang="en-US" b="1" dirty="0" smtClean="0"/>
              <a:t>will </a:t>
            </a:r>
            <a:r>
              <a:rPr lang="en-US" dirty="0" smtClean="0"/>
              <a:t> evolve.  </a:t>
            </a:r>
            <a:r>
              <a:rPr lang="en-US" b="1" dirty="0" smtClean="0"/>
              <a:t>Excellence must be the focus.  What are you willing to do? </a:t>
            </a:r>
            <a:endParaRPr lang="en-US" b="1" dirty="0"/>
          </a:p>
        </p:txBody>
      </p:sp>
    </p:spTree>
    <p:extLst>
      <p:ext uri="{BB962C8B-B14F-4D97-AF65-F5344CB8AC3E}">
        <p14:creationId xmlns:p14="http://schemas.microsoft.com/office/powerpoint/2010/main" val="38352392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FD4480C948BFE43BEB99D9404D53592" ma:contentTypeVersion="13" ma:contentTypeDescription="Create a new document." ma:contentTypeScope="" ma:versionID="df98c18cb17bb596799a9e41261c76e1">
  <xsd:schema xmlns:xsd="http://www.w3.org/2001/XMLSchema" xmlns:p="http://schemas.microsoft.com/office/2006/metadata/properties" xmlns:ns1="http://schemas.microsoft.com/sharepoint/v3" xmlns:ns2="http://schemas.microsoft.com/sharepoint/v3/fields" targetNamespace="http://schemas.microsoft.com/office/2006/metadata/properties" ma:root="true" ma:fieldsID="86b18fa2e63a446d1848931aa16f4f78" ns1:_="" ns2:_="">
    <xsd:import namespace="http://schemas.microsoft.com/sharepoint/v3"/>
    <xsd:import namespace="http://schemas.microsoft.com/sharepoint/v3/fields"/>
    <xsd:element name="properties">
      <xsd:complexType>
        <xsd:sequence>
          <xsd:element name="documentManagement">
            <xsd:complexType>
              <xsd:all>
                <xsd:element ref="ns1:PublishingStartDate" minOccurs="0"/>
                <xsd:element ref="ns1:PublishingExpirationDate" minOccurs="0"/>
                <xsd:element ref="ns2:_ResourceType" minOccurs="0"/>
                <xsd:element ref="ns1:Company" minOccurs="0"/>
                <xsd:element ref="ns1:CustomerID"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Company" ma:index="11" nillable="true" ma:displayName="Committee" ma:decimals="0" ma:internalName="Company">
      <xsd:simpleType>
        <xsd:restriction base="dms:Number"/>
      </xsd:simpleType>
    </xsd:element>
    <xsd:element name="CustomerID" ma:index="12" nillable="true" ma:displayName="Session" ma:description="" ma:internalName="CustomerID">
      <xsd:simpleType>
        <xsd:restriction base="dms:Text"/>
      </xsd:simpleType>
    </xsd:element>
  </xsd:schema>
  <xsd:schema xmlns:xsd="http://www.w3.org/2001/XMLSchema" xmlns:dms="http://schemas.microsoft.com/office/2006/documentManagement/types" targetNamespace="http://schemas.microsoft.com/sharepoint/v3/fields" elementFormDefault="qualified">
    <xsd:import namespace="http://schemas.microsoft.com/office/2006/documentManagement/types"/>
    <xsd:element name="_ResourceType" ma:index="10" nillable="true" ma:displayName="Resource Type" ma:default="Minutes" ma:description="A set of categories, functions, genres or aggregation levels" ma:format="Dropdown" ma:internalName="_ResourceType">
      <xsd:simpleType>
        <xsd:restriction base="dms:Choice">
          <xsd:enumeration value="Agenda"/>
          <xsd:enumeration value="Meeting Notice"/>
          <xsd:enumeration value="Minutes"/>
          <xsd:enumeration value="Presentation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Company xmlns="http://schemas.microsoft.com/sharepoint/v3" xsi:nil="true"/>
    <CustomerID xmlns="http://schemas.microsoft.com/sharepoint/v3" xsi:nil="true"/>
    <PublishingExpirationDate xmlns="http://schemas.microsoft.com/sharepoint/v3" xsi:nil="true"/>
    <_ResourceType xmlns="http://schemas.microsoft.com/sharepoint/v3/fields">Presentations</_ResourceType>
    <PublishingStartDate xmlns="http://schemas.microsoft.com/sharepoint/v3" xsi:nil="true"/>
  </documentManagement>
</p:properties>
</file>

<file path=customXml/itemProps1.xml><?xml version="1.0" encoding="utf-8"?>
<ds:datastoreItem xmlns:ds="http://schemas.openxmlformats.org/officeDocument/2006/customXml" ds:itemID="{508AA519-07F5-4B7E-ABC7-22AC28A859B1}"/>
</file>

<file path=customXml/itemProps2.xml><?xml version="1.0" encoding="utf-8"?>
<ds:datastoreItem xmlns:ds="http://schemas.openxmlformats.org/officeDocument/2006/customXml" ds:itemID="{9F0607DC-2F2E-4C37-96C3-5E69417B598A}"/>
</file>

<file path=customXml/itemProps3.xml><?xml version="1.0" encoding="utf-8"?>
<ds:datastoreItem xmlns:ds="http://schemas.openxmlformats.org/officeDocument/2006/customXml" ds:itemID="{31C25E19-2BA0-4466-89F3-A5AEDF05E9C4}"/>
</file>

<file path=docProps/app.xml><?xml version="1.0" encoding="utf-8"?>
<Properties xmlns="http://schemas.openxmlformats.org/officeDocument/2006/extended-properties" xmlns:vt="http://schemas.openxmlformats.org/officeDocument/2006/docPropsVTypes">
  <Template>Organic</Template>
  <TotalTime>368</TotalTime>
  <Words>714</Words>
  <Application>Microsoft Office PowerPoint</Application>
  <PresentationFormat>Widescreen</PresentationFormat>
  <Paragraphs>72</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Garamond</vt:lpstr>
      <vt:lpstr>Lucida Calligraphy</vt:lpstr>
      <vt:lpstr>Organic</vt:lpstr>
      <vt:lpstr>Teaching</vt:lpstr>
      <vt:lpstr>What is Your Mind Set When You Walk into a Classroom?</vt:lpstr>
      <vt:lpstr>Culture and Learning</vt:lpstr>
      <vt:lpstr>PowerPoint Presentation</vt:lpstr>
      <vt:lpstr>PowerPoint Presentation</vt:lpstr>
      <vt:lpstr>PowerPoint Presentation</vt:lpstr>
      <vt:lpstr>PowerPoint Presentation</vt:lpstr>
      <vt:lpstr>Closing the Achievement Gap Dr. Hilliard’s Position </vt:lpstr>
      <vt:lpstr>Asa G. Hilliard</vt:lpstr>
      <vt:lpstr>Life and Lessons An Excerpt:  Intelligence, Education, Universal Knowledge  How to Get It</vt:lpstr>
      <vt:lpstr>PowerPoint Presentation</vt:lpstr>
      <vt:lpstr>Teacher Education and Culture</vt:lpstr>
      <vt:lpstr>A Mind is a Terrible Thing to Waste</vt:lpstr>
      <vt:lpstr>Culture and Tradition</vt:lpstr>
      <vt:lpstr>Sustainability of Teacher Education at an HBCU</vt:lpstr>
      <vt:lpstr>Excellence Without Excuses</vt:lpstr>
      <vt:lpstr>Excellence Without Excuses</vt:lpstr>
      <vt:lpstr>Culture and Learning</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Your Mind Set When You Walk into the Classroom?</dc:title>
  <dc:creator>tys0n@bellsouth.net</dc:creator>
  <cp:lastModifiedBy>CAP450</cp:lastModifiedBy>
  <cp:revision>53</cp:revision>
  <dcterms:created xsi:type="dcterms:W3CDTF">2018-10-08T02:11:55Z</dcterms:created>
  <dcterms:modified xsi:type="dcterms:W3CDTF">2019-09-18T15:08:34Z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0x0101001FD4480C948BFE43BEB99D9404D53592</vt:lpwstr>
  </property>
</Properties>
</file>