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customXml/itemProps1.xml" ContentType="application/vnd.openxmlformats-officedocument.customXmlPropertie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viewProps.xml" ContentType="application/vnd.openxmlformats-officedocument.presentationml.viewProp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gif" ContentType="image/gif"/>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notesSlides/notesSlide18.xml" ContentType="application/vnd.openxmlformats-officedocument.presentationml.notesSlide+xml"/>
  <Override PartName="/ppt/slides/slide23.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6" r:id="rId2"/>
    <p:sldId id="326" r:id="rId3"/>
    <p:sldId id="304" r:id="rId4"/>
    <p:sldId id="307" r:id="rId5"/>
    <p:sldId id="308" r:id="rId6"/>
    <p:sldId id="309" r:id="rId7"/>
    <p:sldId id="325" r:id="rId8"/>
    <p:sldId id="311" r:id="rId9"/>
    <p:sldId id="312" r:id="rId10"/>
    <p:sldId id="313" r:id="rId11"/>
    <p:sldId id="324" r:id="rId12"/>
    <p:sldId id="317" r:id="rId13"/>
    <p:sldId id="310" r:id="rId14"/>
    <p:sldId id="323" r:id="rId15"/>
    <p:sldId id="315" r:id="rId16"/>
    <p:sldId id="280" r:id="rId17"/>
    <p:sldId id="314" r:id="rId18"/>
    <p:sldId id="275" r:id="rId19"/>
    <p:sldId id="302" r:id="rId20"/>
    <p:sldId id="278" r:id="rId21"/>
    <p:sldId id="285" r:id="rId22"/>
    <p:sldId id="327" r:id="rId23"/>
    <p:sldId id="286" r:id="rId24"/>
    <p:sldId id="288" r:id="rId25"/>
    <p:sldId id="289" r:id="rId26"/>
    <p:sldId id="303" r:id="rId27"/>
    <p:sldId id="319" r:id="rId28"/>
    <p:sldId id="322" r:id="rId29"/>
    <p:sldId id="328" r:id="rId30"/>
    <p:sldId id="320" r:id="rId31"/>
    <p:sldId id="321" r:id="rId32"/>
    <p:sldId id="301" r:id="rId33"/>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D6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4004" autoAdjust="0"/>
  </p:normalViewPr>
  <p:slideViewPr>
    <p:cSldViewPr snapToGrid="0">
      <p:cViewPr>
        <p:scale>
          <a:sx n="60" d="100"/>
          <a:sy n="60" d="100"/>
        </p:scale>
        <p:origin x="-3090" y="-900"/>
      </p:cViewPr>
      <p:guideLst>
        <p:guide orient="horz" pos="2160"/>
        <p:guide pos="2880"/>
      </p:guideLst>
    </p:cSldViewPr>
  </p:slideViewPr>
  <p:notesTextViewPr>
    <p:cViewPr>
      <p:scale>
        <a:sx n="1" d="1"/>
        <a:sy n="1" d="1"/>
      </p:scale>
      <p:origin x="0" y="0"/>
    </p:cViewPr>
  </p:notesTextViewPr>
  <p:sorterViewPr>
    <p:cViewPr>
      <p:scale>
        <a:sx n="100" d="100"/>
        <a:sy n="100" d="100"/>
      </p:scale>
      <p:origin x="0" y="550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DF6FD3-708E-4A8E-8BCD-00CDC1085B8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EAA32DB4-3C9D-4407-B73C-A75130F7100E}">
      <dgm:prSet phldrT="[Text]" custT="1"/>
      <dgm:spPr>
        <a:solidFill>
          <a:schemeClr val="tx1"/>
        </a:solidFill>
      </dgm:spPr>
      <dgm:t>
        <a:bodyPr/>
        <a:lstStyle/>
        <a:p>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Language Nutrition</a:t>
          </a:r>
        </a:p>
        <a:p>
          <a:r>
            <a:rPr lang="en-US" sz="2000" dirty="0" smtClean="0">
              <a:latin typeface="Times New Roman" panose="02020603050405020304" pitchFamily="18" charset="0"/>
              <a:cs typeface="Times New Roman" panose="02020603050405020304" pitchFamily="18" charset="0"/>
            </a:rPr>
            <a:t>All children should receive abundant language-rich adult-child interactions, which are as essential for brain development as food is for physical growth</a:t>
          </a:r>
          <a:endParaRPr lang="en-US" sz="2000" dirty="0">
            <a:latin typeface="Times New Roman" panose="02020603050405020304" pitchFamily="18" charset="0"/>
            <a:cs typeface="Times New Roman" panose="02020603050405020304" pitchFamily="18" charset="0"/>
          </a:endParaRPr>
        </a:p>
      </dgm:t>
    </dgm:pt>
    <dgm:pt modelId="{B8A04DBE-1368-48C5-9619-AF4A2C8D8C24}" type="parTrans" cxnId="{62CBE7D0-F78E-4848-9BCF-DCF662EA11E4}">
      <dgm:prSet/>
      <dgm:spPr/>
      <dgm:t>
        <a:bodyPr/>
        <a:lstStyle/>
        <a:p>
          <a:endParaRPr lang="en-US"/>
        </a:p>
      </dgm:t>
    </dgm:pt>
    <dgm:pt modelId="{ED3B6D0C-BEB4-4E12-8773-02C789F2C1CD}" type="sibTrans" cxnId="{62CBE7D0-F78E-4848-9BCF-DCF662EA11E4}">
      <dgm:prSet/>
      <dgm:spPr/>
      <dgm:t>
        <a:bodyPr/>
        <a:lstStyle/>
        <a:p>
          <a:endParaRPr lang="en-US"/>
        </a:p>
      </dgm:t>
    </dgm:pt>
    <dgm:pt modelId="{D7A55CC0-4EBD-4C11-BB52-D60664005775}">
      <dgm:prSet phldrT="[Text]" custT="1"/>
      <dgm:spPr>
        <a:solidFill>
          <a:srgbClr val="7030A0"/>
        </a:solidFill>
      </dgm:spPr>
      <dgm:t>
        <a:bodyPr/>
        <a:lstStyle/>
        <a:p>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Positive Learning Climate</a:t>
          </a:r>
        </a:p>
        <a:p>
          <a:r>
            <a:rPr lang="en-US" sz="2000" dirty="0" smtClean="0">
              <a:latin typeface="Times New Roman" panose="02020603050405020304" pitchFamily="18" charset="0"/>
              <a:cs typeface="Times New Roman" panose="02020603050405020304" pitchFamily="18" charset="0"/>
            </a:rPr>
            <a:t>All educators, families, and policy makers should understand and address the impact of learning climate on social emotional development, attendance, engagement and ultimately student success</a:t>
          </a:r>
          <a:endParaRPr lang="en-US" sz="2000" dirty="0">
            <a:latin typeface="Times New Roman" panose="02020603050405020304" pitchFamily="18" charset="0"/>
            <a:cs typeface="Times New Roman" panose="02020603050405020304" pitchFamily="18" charset="0"/>
          </a:endParaRPr>
        </a:p>
      </dgm:t>
    </dgm:pt>
    <dgm:pt modelId="{729C7E88-EC25-4A83-8051-773F98FBE83B}" type="parTrans" cxnId="{1E39827A-3722-46F4-B244-713A18F6885C}">
      <dgm:prSet/>
      <dgm:spPr/>
      <dgm:t>
        <a:bodyPr/>
        <a:lstStyle/>
        <a:p>
          <a:endParaRPr lang="en-US"/>
        </a:p>
      </dgm:t>
    </dgm:pt>
    <dgm:pt modelId="{8773D684-D7D9-44DE-9574-39DD1157C87B}" type="sibTrans" cxnId="{1E39827A-3722-46F4-B244-713A18F6885C}">
      <dgm:prSet/>
      <dgm:spPr/>
      <dgm:t>
        <a:bodyPr/>
        <a:lstStyle/>
        <a:p>
          <a:endParaRPr lang="en-US"/>
        </a:p>
      </dgm:t>
    </dgm:pt>
    <dgm:pt modelId="{EFFA7CDD-21A9-41C8-AB4E-9FF30133FDFE}">
      <dgm:prSet phldrT="[Text]" custT="1"/>
      <dgm:spPr>
        <a:solidFill>
          <a:srgbClr val="C00000"/>
        </a:solidFill>
      </dgm:spPr>
      <dgm:t>
        <a:bodyPr/>
        <a:lstStyle/>
        <a:p>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Teacher Preparation</a:t>
          </a:r>
        </a:p>
        <a:p>
          <a:r>
            <a:rPr lang="en-US" sz="2000" dirty="0" smtClean="0">
              <a:latin typeface="Times New Roman" panose="02020603050405020304" pitchFamily="18" charset="0"/>
              <a:cs typeface="Times New Roman" panose="02020603050405020304" pitchFamily="18" charset="0"/>
            </a:rPr>
            <a:t>All teachers should be equipped with evidence-informed skills, knowledge and resources that effectively meet the literacy needs of each child in a developmentally appropriate manner</a:t>
          </a:r>
          <a:endParaRPr lang="en-US" sz="2000" dirty="0">
            <a:latin typeface="Times New Roman" panose="02020603050405020304" pitchFamily="18" charset="0"/>
            <a:cs typeface="Times New Roman" panose="02020603050405020304" pitchFamily="18" charset="0"/>
          </a:endParaRPr>
        </a:p>
      </dgm:t>
    </dgm:pt>
    <dgm:pt modelId="{136D6CD2-B25E-4C17-8A49-27B163183085}" type="parTrans" cxnId="{F6415415-D6E9-4D4E-97AB-FF32BC689986}">
      <dgm:prSet/>
      <dgm:spPr/>
      <dgm:t>
        <a:bodyPr/>
        <a:lstStyle/>
        <a:p>
          <a:endParaRPr lang="en-US"/>
        </a:p>
      </dgm:t>
    </dgm:pt>
    <dgm:pt modelId="{66536A0E-185B-4856-A763-1363A629D7CA}" type="sibTrans" cxnId="{F6415415-D6E9-4D4E-97AB-FF32BC689986}">
      <dgm:prSet/>
      <dgm:spPr/>
      <dgm:t>
        <a:bodyPr/>
        <a:lstStyle/>
        <a:p>
          <a:endParaRPr lang="en-US"/>
        </a:p>
      </dgm:t>
    </dgm:pt>
    <dgm:pt modelId="{D15DE4C2-3296-417A-AEEC-F31F91B628EC}">
      <dgm:prSet phldrT="[Text]" custT="1"/>
      <dgm:spPr>
        <a:solidFill>
          <a:schemeClr val="accent2">
            <a:lumMod val="50000"/>
          </a:schemeClr>
        </a:solidFill>
      </dgm:spPr>
      <dgm:t>
        <a:bodyPr/>
        <a:lstStyle/>
        <a:p>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Access</a:t>
          </a:r>
        </a:p>
        <a:p>
          <a:r>
            <a:rPr lang="en-US" sz="2000" dirty="0" smtClean="0">
              <a:latin typeface="Times New Roman" panose="02020603050405020304" pitchFamily="18" charset="0"/>
              <a:cs typeface="Times New Roman" panose="02020603050405020304" pitchFamily="18" charset="0"/>
            </a:rPr>
            <a:t>All children and their families have access to and supportive services for healthy development through the availability of quality education, healthcare , and other services that support children</a:t>
          </a:r>
          <a:endParaRPr lang="en-US" sz="2000" dirty="0">
            <a:latin typeface="Times New Roman" panose="02020603050405020304" pitchFamily="18" charset="0"/>
            <a:cs typeface="Times New Roman" panose="02020603050405020304" pitchFamily="18" charset="0"/>
          </a:endParaRPr>
        </a:p>
      </dgm:t>
    </dgm:pt>
    <dgm:pt modelId="{D6033D39-E363-4553-B31B-63A4A5C74E2F}" type="parTrans" cxnId="{9352AD25-A008-44A1-9109-6D834B531F63}">
      <dgm:prSet/>
      <dgm:spPr/>
      <dgm:t>
        <a:bodyPr/>
        <a:lstStyle/>
        <a:p>
          <a:endParaRPr lang="en-US"/>
        </a:p>
      </dgm:t>
    </dgm:pt>
    <dgm:pt modelId="{CA688B5D-1004-4920-8DD2-B21D68F642B7}" type="sibTrans" cxnId="{9352AD25-A008-44A1-9109-6D834B531F63}">
      <dgm:prSet/>
      <dgm:spPr/>
      <dgm:t>
        <a:bodyPr/>
        <a:lstStyle/>
        <a:p>
          <a:endParaRPr lang="en-US"/>
        </a:p>
      </dgm:t>
    </dgm:pt>
    <dgm:pt modelId="{E0DD0FCE-1741-4B94-AD3D-82692D9BA64D}" type="pres">
      <dgm:prSet presAssocID="{0ADF6FD3-708E-4A8E-8BCD-00CDC1085B88}" presName="diagram" presStyleCnt="0">
        <dgm:presLayoutVars>
          <dgm:dir/>
          <dgm:resizeHandles val="exact"/>
        </dgm:presLayoutVars>
      </dgm:prSet>
      <dgm:spPr/>
      <dgm:t>
        <a:bodyPr/>
        <a:lstStyle/>
        <a:p>
          <a:endParaRPr lang="en-US"/>
        </a:p>
      </dgm:t>
    </dgm:pt>
    <dgm:pt modelId="{94B009E5-AFBB-4272-B034-1CA8CAAC5431}" type="pres">
      <dgm:prSet presAssocID="{EAA32DB4-3C9D-4407-B73C-A75130F7100E}" presName="node" presStyleLbl="node1" presStyleIdx="0" presStyleCnt="4">
        <dgm:presLayoutVars>
          <dgm:bulletEnabled val="1"/>
        </dgm:presLayoutVars>
      </dgm:prSet>
      <dgm:spPr/>
      <dgm:t>
        <a:bodyPr/>
        <a:lstStyle/>
        <a:p>
          <a:endParaRPr lang="en-US"/>
        </a:p>
      </dgm:t>
    </dgm:pt>
    <dgm:pt modelId="{6D1F4930-FA0F-40C8-A7CD-2B77BF150587}" type="pres">
      <dgm:prSet presAssocID="{ED3B6D0C-BEB4-4E12-8773-02C789F2C1CD}" presName="sibTrans" presStyleCnt="0"/>
      <dgm:spPr/>
    </dgm:pt>
    <dgm:pt modelId="{726001A7-9BBE-42D7-A9DD-3CAA39A00C1D}" type="pres">
      <dgm:prSet presAssocID="{D7A55CC0-4EBD-4C11-BB52-D60664005775}" presName="node" presStyleLbl="node1" presStyleIdx="1" presStyleCnt="4">
        <dgm:presLayoutVars>
          <dgm:bulletEnabled val="1"/>
        </dgm:presLayoutVars>
      </dgm:prSet>
      <dgm:spPr/>
      <dgm:t>
        <a:bodyPr/>
        <a:lstStyle/>
        <a:p>
          <a:endParaRPr lang="en-US"/>
        </a:p>
      </dgm:t>
    </dgm:pt>
    <dgm:pt modelId="{DD917151-654F-40A7-B3C7-5D02DF893A63}" type="pres">
      <dgm:prSet presAssocID="{8773D684-D7D9-44DE-9574-39DD1157C87B}" presName="sibTrans" presStyleCnt="0"/>
      <dgm:spPr/>
    </dgm:pt>
    <dgm:pt modelId="{B242E3D3-1C38-4CB4-9781-827F3C98DFE6}" type="pres">
      <dgm:prSet presAssocID="{EFFA7CDD-21A9-41C8-AB4E-9FF30133FDFE}" presName="node" presStyleLbl="node1" presStyleIdx="2" presStyleCnt="4">
        <dgm:presLayoutVars>
          <dgm:bulletEnabled val="1"/>
        </dgm:presLayoutVars>
      </dgm:prSet>
      <dgm:spPr/>
      <dgm:t>
        <a:bodyPr/>
        <a:lstStyle/>
        <a:p>
          <a:endParaRPr lang="en-US"/>
        </a:p>
      </dgm:t>
    </dgm:pt>
    <dgm:pt modelId="{B5D87205-5C21-434A-BF33-EE2B52AE97B2}" type="pres">
      <dgm:prSet presAssocID="{66536A0E-185B-4856-A763-1363A629D7CA}" presName="sibTrans" presStyleCnt="0"/>
      <dgm:spPr/>
    </dgm:pt>
    <dgm:pt modelId="{851DE9D8-A949-48F1-BB31-49A375EC4253}" type="pres">
      <dgm:prSet presAssocID="{D15DE4C2-3296-417A-AEEC-F31F91B628EC}" presName="node" presStyleLbl="node1" presStyleIdx="3" presStyleCnt="4">
        <dgm:presLayoutVars>
          <dgm:bulletEnabled val="1"/>
        </dgm:presLayoutVars>
      </dgm:prSet>
      <dgm:spPr/>
      <dgm:t>
        <a:bodyPr/>
        <a:lstStyle/>
        <a:p>
          <a:endParaRPr lang="en-US"/>
        </a:p>
      </dgm:t>
    </dgm:pt>
  </dgm:ptLst>
  <dgm:cxnLst>
    <dgm:cxn modelId="{ADBF1488-6A01-450E-B387-891C3BD683B6}" type="presOf" srcId="{0ADF6FD3-708E-4A8E-8BCD-00CDC1085B88}" destId="{E0DD0FCE-1741-4B94-AD3D-82692D9BA64D}" srcOrd="0" destOrd="0" presId="urn:microsoft.com/office/officeart/2005/8/layout/default"/>
    <dgm:cxn modelId="{3DE7187B-8A6E-4C6B-9B4C-065E259A48DE}" type="presOf" srcId="{EFFA7CDD-21A9-41C8-AB4E-9FF30133FDFE}" destId="{B242E3D3-1C38-4CB4-9781-827F3C98DFE6}" srcOrd="0" destOrd="0" presId="urn:microsoft.com/office/officeart/2005/8/layout/default"/>
    <dgm:cxn modelId="{9352AD25-A008-44A1-9109-6D834B531F63}" srcId="{0ADF6FD3-708E-4A8E-8BCD-00CDC1085B88}" destId="{D15DE4C2-3296-417A-AEEC-F31F91B628EC}" srcOrd="3" destOrd="0" parTransId="{D6033D39-E363-4553-B31B-63A4A5C74E2F}" sibTransId="{CA688B5D-1004-4920-8DD2-B21D68F642B7}"/>
    <dgm:cxn modelId="{1E39827A-3722-46F4-B244-713A18F6885C}" srcId="{0ADF6FD3-708E-4A8E-8BCD-00CDC1085B88}" destId="{D7A55CC0-4EBD-4C11-BB52-D60664005775}" srcOrd="1" destOrd="0" parTransId="{729C7E88-EC25-4A83-8051-773F98FBE83B}" sibTransId="{8773D684-D7D9-44DE-9574-39DD1157C87B}"/>
    <dgm:cxn modelId="{9E63038E-F204-4695-AA14-5BA10AC0F307}" type="presOf" srcId="{EAA32DB4-3C9D-4407-B73C-A75130F7100E}" destId="{94B009E5-AFBB-4272-B034-1CA8CAAC5431}" srcOrd="0" destOrd="0" presId="urn:microsoft.com/office/officeart/2005/8/layout/default"/>
    <dgm:cxn modelId="{1B99FC6A-4A4B-41FA-8A3A-3E1B39EB4192}" type="presOf" srcId="{D7A55CC0-4EBD-4C11-BB52-D60664005775}" destId="{726001A7-9BBE-42D7-A9DD-3CAA39A00C1D}" srcOrd="0" destOrd="0" presId="urn:microsoft.com/office/officeart/2005/8/layout/default"/>
    <dgm:cxn modelId="{336FFC2A-29FF-4FEB-8613-328A69789D2F}" type="presOf" srcId="{D15DE4C2-3296-417A-AEEC-F31F91B628EC}" destId="{851DE9D8-A949-48F1-BB31-49A375EC4253}" srcOrd="0" destOrd="0" presId="urn:microsoft.com/office/officeart/2005/8/layout/default"/>
    <dgm:cxn modelId="{F6415415-D6E9-4D4E-97AB-FF32BC689986}" srcId="{0ADF6FD3-708E-4A8E-8BCD-00CDC1085B88}" destId="{EFFA7CDD-21A9-41C8-AB4E-9FF30133FDFE}" srcOrd="2" destOrd="0" parTransId="{136D6CD2-B25E-4C17-8A49-27B163183085}" sibTransId="{66536A0E-185B-4856-A763-1363A629D7CA}"/>
    <dgm:cxn modelId="{62CBE7D0-F78E-4848-9BCF-DCF662EA11E4}" srcId="{0ADF6FD3-708E-4A8E-8BCD-00CDC1085B88}" destId="{EAA32DB4-3C9D-4407-B73C-A75130F7100E}" srcOrd="0" destOrd="0" parTransId="{B8A04DBE-1368-48C5-9619-AF4A2C8D8C24}" sibTransId="{ED3B6D0C-BEB4-4E12-8773-02C789F2C1CD}"/>
    <dgm:cxn modelId="{2290EB14-959E-4BFA-B60A-3C38F85B13C2}" type="presParOf" srcId="{E0DD0FCE-1741-4B94-AD3D-82692D9BA64D}" destId="{94B009E5-AFBB-4272-B034-1CA8CAAC5431}" srcOrd="0" destOrd="0" presId="urn:microsoft.com/office/officeart/2005/8/layout/default"/>
    <dgm:cxn modelId="{8A72E765-03DF-4114-AE8F-168373FD66E8}" type="presParOf" srcId="{E0DD0FCE-1741-4B94-AD3D-82692D9BA64D}" destId="{6D1F4930-FA0F-40C8-A7CD-2B77BF150587}" srcOrd="1" destOrd="0" presId="urn:microsoft.com/office/officeart/2005/8/layout/default"/>
    <dgm:cxn modelId="{6CEED113-BCE2-46D7-BAE9-8DA76EE5CD3B}" type="presParOf" srcId="{E0DD0FCE-1741-4B94-AD3D-82692D9BA64D}" destId="{726001A7-9BBE-42D7-A9DD-3CAA39A00C1D}" srcOrd="2" destOrd="0" presId="urn:microsoft.com/office/officeart/2005/8/layout/default"/>
    <dgm:cxn modelId="{3F57335B-4019-448F-BE8C-BFD6D51A21D3}" type="presParOf" srcId="{E0DD0FCE-1741-4B94-AD3D-82692D9BA64D}" destId="{DD917151-654F-40A7-B3C7-5D02DF893A63}" srcOrd="3" destOrd="0" presId="urn:microsoft.com/office/officeart/2005/8/layout/default"/>
    <dgm:cxn modelId="{4ECDFB56-2ADD-4576-8F37-20A895BCC532}" type="presParOf" srcId="{E0DD0FCE-1741-4B94-AD3D-82692D9BA64D}" destId="{B242E3D3-1C38-4CB4-9781-827F3C98DFE6}" srcOrd="4" destOrd="0" presId="urn:microsoft.com/office/officeart/2005/8/layout/default"/>
    <dgm:cxn modelId="{AD15DC6E-F0F9-43E3-8C00-AA73C7E98115}" type="presParOf" srcId="{E0DD0FCE-1741-4B94-AD3D-82692D9BA64D}" destId="{B5D87205-5C21-434A-BF33-EE2B52AE97B2}" srcOrd="5" destOrd="0" presId="urn:microsoft.com/office/officeart/2005/8/layout/default"/>
    <dgm:cxn modelId="{034CCF6B-2617-4B7E-A29C-92D86A7B2D03}" type="presParOf" srcId="{E0DD0FCE-1741-4B94-AD3D-82692D9BA64D}" destId="{851DE9D8-A949-48F1-BB31-49A375EC4253}"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D8AB1433-BF8B-45C5-81D6-089F21EECCF9}" type="datetimeFigureOut">
              <a:rPr lang="en-US" smtClean="0"/>
              <a:t>9/28/2015</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E6530340-F5C0-43BA-9CC1-D63E860F355B}" type="slidenum">
              <a:rPr lang="en-US" smtClean="0"/>
              <a:t>‹#›</a:t>
            </a:fld>
            <a:endParaRPr lang="en-US"/>
          </a:p>
        </p:txBody>
      </p:sp>
    </p:spTree>
    <p:extLst>
      <p:ext uri="{BB962C8B-B14F-4D97-AF65-F5344CB8AC3E}">
        <p14:creationId xmlns:p14="http://schemas.microsoft.com/office/powerpoint/2010/main" val="1912236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30340-F5C0-43BA-9CC1-D63E860F355B}" type="slidenum">
              <a:rPr lang="en-US" smtClean="0"/>
              <a:t>1</a:t>
            </a:fld>
            <a:endParaRPr lang="en-US"/>
          </a:p>
        </p:txBody>
      </p:sp>
    </p:spTree>
    <p:extLst>
      <p:ext uri="{BB962C8B-B14F-4D97-AF65-F5344CB8AC3E}">
        <p14:creationId xmlns:p14="http://schemas.microsoft.com/office/powerpoint/2010/main" val="24208799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10</a:t>
            </a:fld>
            <a:endParaRPr lang="en-US"/>
          </a:p>
        </p:txBody>
      </p:sp>
    </p:spTree>
    <p:extLst>
      <p:ext uri="{BB962C8B-B14F-4D97-AF65-F5344CB8AC3E}">
        <p14:creationId xmlns:p14="http://schemas.microsoft.com/office/powerpoint/2010/main" val="8550580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11</a:t>
            </a:fld>
            <a:endParaRPr lang="en-US"/>
          </a:p>
        </p:txBody>
      </p:sp>
    </p:spTree>
    <p:extLst>
      <p:ext uri="{BB962C8B-B14F-4D97-AF65-F5344CB8AC3E}">
        <p14:creationId xmlns:p14="http://schemas.microsoft.com/office/powerpoint/2010/main" val="360355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12</a:t>
            </a:fld>
            <a:endParaRPr lang="en-US"/>
          </a:p>
        </p:txBody>
      </p:sp>
    </p:spTree>
    <p:extLst>
      <p:ext uri="{BB962C8B-B14F-4D97-AF65-F5344CB8AC3E}">
        <p14:creationId xmlns:p14="http://schemas.microsoft.com/office/powerpoint/2010/main" val="153570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13</a:t>
            </a:fld>
            <a:endParaRPr lang="en-US"/>
          </a:p>
        </p:txBody>
      </p:sp>
    </p:spTree>
    <p:extLst>
      <p:ext uri="{BB962C8B-B14F-4D97-AF65-F5344CB8AC3E}">
        <p14:creationId xmlns:p14="http://schemas.microsoft.com/office/powerpoint/2010/main" val="24097345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14</a:t>
            </a:fld>
            <a:endParaRPr lang="en-US"/>
          </a:p>
        </p:txBody>
      </p:sp>
    </p:spTree>
    <p:extLst>
      <p:ext uri="{BB962C8B-B14F-4D97-AF65-F5344CB8AC3E}">
        <p14:creationId xmlns:p14="http://schemas.microsoft.com/office/powerpoint/2010/main" val="27797633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15</a:t>
            </a:fld>
            <a:endParaRPr lang="en-US"/>
          </a:p>
        </p:txBody>
      </p:sp>
    </p:spTree>
    <p:extLst>
      <p:ext uri="{BB962C8B-B14F-4D97-AF65-F5344CB8AC3E}">
        <p14:creationId xmlns:p14="http://schemas.microsoft.com/office/powerpoint/2010/main" val="4096206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D5104A2E-2D0E-4420-954A-2EB3B9F6C847}" type="slidenum">
              <a:rPr lang="en-US" smtClean="0"/>
              <a:t>16</a:t>
            </a:fld>
            <a:endParaRPr lang="en-US"/>
          </a:p>
        </p:txBody>
      </p:sp>
    </p:spTree>
    <p:extLst>
      <p:ext uri="{BB962C8B-B14F-4D97-AF65-F5344CB8AC3E}">
        <p14:creationId xmlns:p14="http://schemas.microsoft.com/office/powerpoint/2010/main" val="13790478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17</a:t>
            </a:fld>
            <a:endParaRPr lang="en-US"/>
          </a:p>
        </p:txBody>
      </p:sp>
    </p:spTree>
    <p:extLst>
      <p:ext uri="{BB962C8B-B14F-4D97-AF65-F5344CB8AC3E}">
        <p14:creationId xmlns:p14="http://schemas.microsoft.com/office/powerpoint/2010/main" val="2851603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30340-F5C0-43BA-9CC1-D63E860F355B}" type="slidenum">
              <a:rPr lang="en-US" smtClean="0"/>
              <a:t>18</a:t>
            </a:fld>
            <a:endParaRPr lang="en-US"/>
          </a:p>
        </p:txBody>
      </p:sp>
    </p:spTree>
    <p:extLst>
      <p:ext uri="{BB962C8B-B14F-4D97-AF65-F5344CB8AC3E}">
        <p14:creationId xmlns:p14="http://schemas.microsoft.com/office/powerpoint/2010/main" val="6013831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called upon all of these partners to develop the State’s PBIS Strategic Plan. </a:t>
            </a:r>
            <a:endParaRPr lang="en-US" dirty="0"/>
          </a:p>
        </p:txBody>
      </p:sp>
      <p:sp>
        <p:nvSpPr>
          <p:cNvPr id="4" name="Slide Number Placeholder 3"/>
          <p:cNvSpPr>
            <a:spLocks noGrp="1"/>
          </p:cNvSpPr>
          <p:nvPr>
            <p:ph type="sldNum" sz="quarter" idx="10"/>
          </p:nvPr>
        </p:nvSpPr>
        <p:spPr/>
        <p:txBody>
          <a:bodyPr/>
          <a:lstStyle/>
          <a:p>
            <a:fld id="{D5104A2E-2D0E-4420-954A-2EB3B9F6C847}" type="slidenum">
              <a:rPr lang="en-US" smtClean="0"/>
              <a:t>19</a:t>
            </a:fld>
            <a:endParaRPr lang="en-US"/>
          </a:p>
        </p:txBody>
      </p:sp>
    </p:spTree>
    <p:extLst>
      <p:ext uri="{BB962C8B-B14F-4D97-AF65-F5344CB8AC3E}">
        <p14:creationId xmlns:p14="http://schemas.microsoft.com/office/powerpoint/2010/main" val="3794828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2</a:t>
            </a:fld>
            <a:endParaRPr lang="en-US"/>
          </a:p>
        </p:txBody>
      </p:sp>
    </p:spTree>
    <p:extLst>
      <p:ext uri="{BB962C8B-B14F-4D97-AF65-F5344CB8AC3E}">
        <p14:creationId xmlns:p14="http://schemas.microsoft.com/office/powerpoint/2010/main" val="4743863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104A2E-2D0E-4420-954A-2EB3B9F6C847}" type="slidenum">
              <a:rPr lang="en-US" smtClean="0"/>
              <a:t>20</a:t>
            </a:fld>
            <a:endParaRPr lang="en-US"/>
          </a:p>
        </p:txBody>
      </p:sp>
    </p:spTree>
    <p:extLst>
      <p:ext uri="{BB962C8B-B14F-4D97-AF65-F5344CB8AC3E}">
        <p14:creationId xmlns:p14="http://schemas.microsoft.com/office/powerpoint/2010/main" val="10084047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30340-F5C0-43BA-9CC1-D63E860F355B}" type="slidenum">
              <a:rPr lang="en-US" smtClean="0"/>
              <a:t>21</a:t>
            </a:fld>
            <a:endParaRPr lang="en-US"/>
          </a:p>
        </p:txBody>
      </p:sp>
    </p:spTree>
    <p:extLst>
      <p:ext uri="{BB962C8B-B14F-4D97-AF65-F5344CB8AC3E}">
        <p14:creationId xmlns:p14="http://schemas.microsoft.com/office/powerpoint/2010/main" val="25898509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22</a:t>
            </a:fld>
            <a:endParaRPr lang="en-US"/>
          </a:p>
        </p:txBody>
      </p:sp>
    </p:spTree>
    <p:extLst>
      <p:ext uri="{BB962C8B-B14F-4D97-AF65-F5344CB8AC3E}">
        <p14:creationId xmlns:p14="http://schemas.microsoft.com/office/powerpoint/2010/main" val="24111426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30340-F5C0-43BA-9CC1-D63E860F355B}" type="slidenum">
              <a:rPr lang="en-US" smtClean="0"/>
              <a:t>23</a:t>
            </a:fld>
            <a:endParaRPr lang="en-US"/>
          </a:p>
        </p:txBody>
      </p:sp>
    </p:spTree>
    <p:extLst>
      <p:ext uri="{BB962C8B-B14F-4D97-AF65-F5344CB8AC3E}">
        <p14:creationId xmlns:p14="http://schemas.microsoft.com/office/powerpoint/2010/main" val="1208915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30340-F5C0-43BA-9CC1-D63E860F355B}" type="slidenum">
              <a:rPr lang="en-US" smtClean="0"/>
              <a:t>24</a:t>
            </a:fld>
            <a:endParaRPr lang="en-US"/>
          </a:p>
        </p:txBody>
      </p:sp>
    </p:spTree>
    <p:extLst>
      <p:ext uri="{BB962C8B-B14F-4D97-AF65-F5344CB8AC3E}">
        <p14:creationId xmlns:p14="http://schemas.microsoft.com/office/powerpoint/2010/main" val="32484006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30340-F5C0-43BA-9CC1-D63E860F355B}" type="slidenum">
              <a:rPr lang="en-US" smtClean="0"/>
              <a:t>25</a:t>
            </a:fld>
            <a:endParaRPr lang="en-US"/>
          </a:p>
        </p:txBody>
      </p:sp>
    </p:spTree>
    <p:extLst>
      <p:ext uri="{BB962C8B-B14F-4D97-AF65-F5344CB8AC3E}">
        <p14:creationId xmlns:p14="http://schemas.microsoft.com/office/powerpoint/2010/main" val="16551056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30340-F5C0-43BA-9CC1-D63E860F355B}" type="slidenum">
              <a:rPr lang="en-US" smtClean="0"/>
              <a:t>26</a:t>
            </a:fld>
            <a:endParaRPr lang="en-US"/>
          </a:p>
        </p:txBody>
      </p:sp>
    </p:spTree>
    <p:extLst>
      <p:ext uri="{BB962C8B-B14F-4D97-AF65-F5344CB8AC3E}">
        <p14:creationId xmlns:p14="http://schemas.microsoft.com/office/powerpoint/2010/main" val="11060001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30340-F5C0-43BA-9CC1-D63E860F355B}" type="slidenum">
              <a:rPr lang="en-US" smtClean="0"/>
              <a:t>27</a:t>
            </a:fld>
            <a:endParaRPr lang="en-US"/>
          </a:p>
        </p:txBody>
      </p:sp>
    </p:spTree>
    <p:extLst>
      <p:ext uri="{BB962C8B-B14F-4D97-AF65-F5344CB8AC3E}">
        <p14:creationId xmlns:p14="http://schemas.microsoft.com/office/powerpoint/2010/main" val="8407743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30340-F5C0-43BA-9CC1-D63E860F355B}" type="slidenum">
              <a:rPr lang="en-US" smtClean="0"/>
              <a:t>28</a:t>
            </a:fld>
            <a:endParaRPr lang="en-US"/>
          </a:p>
        </p:txBody>
      </p:sp>
    </p:spTree>
    <p:extLst>
      <p:ext uri="{BB962C8B-B14F-4D97-AF65-F5344CB8AC3E}">
        <p14:creationId xmlns:p14="http://schemas.microsoft.com/office/powerpoint/2010/main" val="8407743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29</a:t>
            </a:fld>
            <a:endParaRPr lang="en-US"/>
          </a:p>
        </p:txBody>
      </p:sp>
    </p:spTree>
    <p:extLst>
      <p:ext uri="{BB962C8B-B14F-4D97-AF65-F5344CB8AC3E}">
        <p14:creationId xmlns:p14="http://schemas.microsoft.com/office/powerpoint/2010/main" val="1560564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3</a:t>
            </a:fld>
            <a:endParaRPr lang="en-US"/>
          </a:p>
        </p:txBody>
      </p:sp>
    </p:spTree>
    <p:extLst>
      <p:ext uri="{BB962C8B-B14F-4D97-AF65-F5344CB8AC3E}">
        <p14:creationId xmlns:p14="http://schemas.microsoft.com/office/powerpoint/2010/main" val="42182093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85" eaLnBrk="0" fontAlgn="base" hangingPunct="0">
              <a:spcBef>
                <a:spcPct val="30000"/>
              </a:spcBef>
              <a:spcAft>
                <a:spcPct val="0"/>
              </a:spcAft>
              <a:defRPr/>
            </a:pPr>
            <a:r>
              <a:rPr lang="en-US" dirty="0">
                <a:solidFill>
                  <a:prstClr val="black"/>
                </a:solidFill>
                <a:ea typeface="MS PGothic" pitchFamily="34" charset="-128"/>
              </a:rPr>
              <a:t>The work of the Get Georgia Reading Campaign is guided by a cross-sector group of leaders who are committed to this </a:t>
            </a:r>
            <a:r>
              <a:rPr lang="en-US" dirty="0" smtClean="0">
                <a:solidFill>
                  <a:prstClr val="black"/>
                </a:solidFill>
                <a:ea typeface="MS PGothic" pitchFamily="34" charset="-128"/>
              </a:rPr>
              <a:t>effort</a:t>
            </a:r>
            <a:r>
              <a:rPr lang="en-US" baseline="0" dirty="0" smtClean="0">
                <a:solidFill>
                  <a:prstClr val="black"/>
                </a:solidFill>
                <a:ea typeface="MS PGothic" pitchFamily="34" charset="-128"/>
              </a:rPr>
              <a:t> </a:t>
            </a:r>
            <a:r>
              <a:rPr lang="en-US" dirty="0" smtClean="0">
                <a:solidFill>
                  <a:prstClr val="black"/>
                </a:solidFill>
                <a:ea typeface="MS PGothic" pitchFamily="34" charset="-128"/>
              </a:rPr>
              <a:t>and </a:t>
            </a:r>
            <a:r>
              <a:rPr lang="en-US" dirty="0">
                <a:solidFill>
                  <a:prstClr val="black"/>
                </a:solidFill>
                <a:ea typeface="MS PGothic" pitchFamily="34" charset="-128"/>
              </a:rPr>
              <a:t>who serve on what we call the Campaign Cabinet. They represent the state leaders “reach the people who reach the people” and can move this work out to every county and every community across Georgia. </a:t>
            </a:r>
          </a:p>
          <a:p>
            <a:endParaRPr lang="en-US" dirty="0"/>
          </a:p>
        </p:txBody>
      </p:sp>
      <p:sp>
        <p:nvSpPr>
          <p:cNvPr id="4" name="Slide Number Placeholder 3"/>
          <p:cNvSpPr>
            <a:spLocks noGrp="1"/>
          </p:cNvSpPr>
          <p:nvPr>
            <p:ph type="sldNum" sz="quarter" idx="10"/>
          </p:nvPr>
        </p:nvSpPr>
        <p:spPr/>
        <p:txBody>
          <a:bodyPr/>
          <a:lstStyle/>
          <a:p>
            <a:pPr>
              <a:defRPr/>
            </a:pPr>
            <a:fld id="{072BBCBF-2046-BD4D-90DF-DBAB8610CC2F}" type="slidenum">
              <a:rPr lang="en-US" smtClean="0">
                <a:solidFill>
                  <a:prstClr val="black"/>
                </a:solidFill>
              </a:rPr>
              <a:pPr>
                <a:defRPr/>
              </a:pPr>
              <a:t>30</a:t>
            </a:fld>
            <a:endParaRPr lang="en-US">
              <a:solidFill>
                <a:prstClr val="black"/>
              </a:solidFill>
            </a:endParaRPr>
          </a:p>
        </p:txBody>
      </p:sp>
    </p:spTree>
    <p:extLst>
      <p:ext uri="{BB962C8B-B14F-4D97-AF65-F5344CB8AC3E}">
        <p14:creationId xmlns:p14="http://schemas.microsoft.com/office/powerpoint/2010/main" val="2517413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group of leaders from around</a:t>
            </a:r>
            <a:r>
              <a:rPr lang="en-US" baseline="0" dirty="0" smtClean="0"/>
              <a:t> the state in 2013 based on compelling research identified four pillar that are essential to not only literacy, but also serve as a foundation for other related needs.  We know from the research that language, learning climate, teacher prep, and access all have to be addressed in order for our children to be healthy in body, mind, and spirit.  I humbly suggest that we change our conversation and our method of strategies to one that embraces the four pillars to establish funding priorities.</a:t>
            </a:r>
            <a:endParaRPr lang="en-US" dirty="0"/>
          </a:p>
        </p:txBody>
      </p:sp>
      <p:sp>
        <p:nvSpPr>
          <p:cNvPr id="4" name="Slide Number Placeholder 3"/>
          <p:cNvSpPr>
            <a:spLocks noGrp="1"/>
          </p:cNvSpPr>
          <p:nvPr>
            <p:ph type="sldNum" sz="quarter" idx="10"/>
          </p:nvPr>
        </p:nvSpPr>
        <p:spPr/>
        <p:txBody>
          <a:bodyPr/>
          <a:lstStyle/>
          <a:p>
            <a:fld id="{E6530340-F5C0-43BA-9CC1-D63E860F355B}" type="slidenum">
              <a:rPr lang="en-US" smtClean="0"/>
              <a:t>31</a:t>
            </a:fld>
            <a:endParaRPr lang="en-US"/>
          </a:p>
        </p:txBody>
      </p:sp>
    </p:spTree>
    <p:extLst>
      <p:ext uri="{BB962C8B-B14F-4D97-AF65-F5344CB8AC3E}">
        <p14:creationId xmlns:p14="http://schemas.microsoft.com/office/powerpoint/2010/main" val="8026690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a:t>
            </a:r>
            <a:r>
              <a:rPr lang="en-US" smtClean="0"/>
              <a:t>our recommendations.</a:t>
            </a:r>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32</a:t>
            </a:fld>
            <a:endParaRPr lang="en-US"/>
          </a:p>
        </p:txBody>
      </p:sp>
    </p:spTree>
    <p:extLst>
      <p:ext uri="{BB962C8B-B14F-4D97-AF65-F5344CB8AC3E}">
        <p14:creationId xmlns:p14="http://schemas.microsoft.com/office/powerpoint/2010/main" val="32126623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4</a:t>
            </a:fld>
            <a:endParaRPr lang="en-US"/>
          </a:p>
        </p:txBody>
      </p:sp>
    </p:spTree>
    <p:extLst>
      <p:ext uri="{BB962C8B-B14F-4D97-AF65-F5344CB8AC3E}">
        <p14:creationId xmlns:p14="http://schemas.microsoft.com/office/powerpoint/2010/main" val="3730727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30340-F5C0-43BA-9CC1-D63E860F355B}" type="slidenum">
              <a:rPr lang="en-US" smtClean="0"/>
              <a:t>5</a:t>
            </a:fld>
            <a:endParaRPr lang="en-US"/>
          </a:p>
        </p:txBody>
      </p:sp>
    </p:spTree>
    <p:extLst>
      <p:ext uri="{BB962C8B-B14F-4D97-AF65-F5344CB8AC3E}">
        <p14:creationId xmlns:p14="http://schemas.microsoft.com/office/powerpoint/2010/main" val="2807952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6</a:t>
            </a:fld>
            <a:endParaRPr lang="en-US"/>
          </a:p>
        </p:txBody>
      </p:sp>
    </p:spTree>
    <p:extLst>
      <p:ext uri="{BB962C8B-B14F-4D97-AF65-F5344CB8AC3E}">
        <p14:creationId xmlns:p14="http://schemas.microsoft.com/office/powerpoint/2010/main" val="3468386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7</a:t>
            </a:fld>
            <a:endParaRPr lang="en-US"/>
          </a:p>
        </p:txBody>
      </p:sp>
    </p:spTree>
    <p:extLst>
      <p:ext uri="{BB962C8B-B14F-4D97-AF65-F5344CB8AC3E}">
        <p14:creationId xmlns:p14="http://schemas.microsoft.com/office/powerpoint/2010/main" val="3569594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8</a:t>
            </a:fld>
            <a:endParaRPr lang="en-US"/>
          </a:p>
        </p:txBody>
      </p:sp>
    </p:spTree>
    <p:extLst>
      <p:ext uri="{BB962C8B-B14F-4D97-AF65-F5344CB8AC3E}">
        <p14:creationId xmlns:p14="http://schemas.microsoft.com/office/powerpoint/2010/main" val="22949604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530340-F5C0-43BA-9CC1-D63E860F355B}" type="slidenum">
              <a:rPr lang="en-US" smtClean="0"/>
              <a:t>9</a:t>
            </a:fld>
            <a:endParaRPr lang="en-US"/>
          </a:p>
        </p:txBody>
      </p:sp>
    </p:spTree>
    <p:extLst>
      <p:ext uri="{BB962C8B-B14F-4D97-AF65-F5344CB8AC3E}">
        <p14:creationId xmlns:p14="http://schemas.microsoft.com/office/powerpoint/2010/main" val="19549388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www.gadoe.org/" TargetMode="Externa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www.gadoe.org/" TargetMode="Externa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www.gadoe.org/"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www.gadoe.org/"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www.gadoe.org/" TargetMode="Externa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www.gadoe.org/" TargetMode="Externa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www.gadoe.org/" TargetMode="Externa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www.gadoe.org/"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www.gadoe.org/" TargetMode="Externa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www.gadoe.org/"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7" name="Picture 16"/>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14E1784F-24CF-40F5-8E66-5A671CE0558F}" type="datetime1">
              <a:rPr lang="en-US" smtClean="0"/>
              <a:t>9/28/2015</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5"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smtClean="0">
                <a:solidFill>
                  <a:schemeClr val="bg1"/>
                </a:solidFill>
              </a:rPr>
              <a:t>Richard</a:t>
            </a:r>
            <a:r>
              <a:rPr lang="en-US" sz="1400" b="1" baseline="0" dirty="0" smtClean="0">
                <a:solidFill>
                  <a:schemeClr val="bg1"/>
                </a:solidFill>
              </a:rPr>
              <a:t> Woods, Georgia’s School Superintendent</a:t>
            </a:r>
          </a:p>
          <a:p>
            <a:pPr algn="r"/>
            <a:r>
              <a:rPr lang="en-US" sz="1200" b="1" i="1" u="none" baseline="0" dirty="0" smtClean="0">
                <a:solidFill>
                  <a:schemeClr val="bg1"/>
                </a:solidFill>
              </a:rPr>
              <a:t>“Educating Georgia’s Future”</a:t>
            </a:r>
          </a:p>
          <a:p>
            <a:pPr algn="r"/>
            <a:r>
              <a:rPr lang="en-US" sz="1200" b="1" baseline="0" dirty="0" smtClean="0">
                <a:solidFill>
                  <a:schemeClr val="bg1"/>
                </a:solidFill>
                <a:hlinkClick r:id="rId4"/>
              </a:rPr>
              <a:t>gadoe.org</a:t>
            </a:r>
            <a:endParaRPr lang="en-US" sz="1200" b="1" dirty="0">
              <a:solidFill>
                <a:schemeClr val="bg1"/>
              </a:solidFill>
            </a:endParaRPr>
          </a:p>
        </p:txBody>
      </p:sp>
      <p:sp>
        <p:nvSpPr>
          <p:cNvPr id="16" name="Rectangle 15"/>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38130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0FD5ACBA-BC96-4E48-BAD5-E7E116EC4687}" type="datetime1">
              <a:rPr lang="en-US" smtClean="0"/>
              <a:t>9/28/2015</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5" name="Date Placeholder 3"/>
          <p:cNvSpPr txBox="1">
            <a:spLocks/>
          </p:cNvSpPr>
          <p:nvPr userDrawn="1"/>
        </p:nvSpPr>
        <p:spPr>
          <a:xfrm>
            <a:off x="7055141" y="1019660"/>
            <a:ext cx="2078037"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smtClean="0">
                <a:solidFill>
                  <a:schemeClr val="tx1">
                    <a:lumMod val="65000"/>
                    <a:lumOff val="35000"/>
                  </a:schemeClr>
                </a:solidFill>
              </a:rPr>
              <a:t>Richard</a:t>
            </a:r>
            <a:r>
              <a:rPr lang="en-US" sz="1000" b="1" baseline="0" dirty="0" smtClean="0">
                <a:solidFill>
                  <a:schemeClr val="tx1">
                    <a:lumMod val="65000"/>
                    <a:lumOff val="35000"/>
                  </a:schemeClr>
                </a:solidFill>
              </a:rPr>
              <a:t> Woods, </a:t>
            </a:r>
          </a:p>
          <a:p>
            <a:pPr algn="r"/>
            <a:r>
              <a:rPr lang="en-US" sz="1000" b="1" baseline="0" dirty="0" smtClean="0">
                <a:solidFill>
                  <a:schemeClr val="tx1">
                    <a:lumMod val="65000"/>
                    <a:lumOff val="35000"/>
                  </a:schemeClr>
                </a:solidFill>
              </a:rPr>
              <a:t>Georgia’s School Superintendent</a:t>
            </a:r>
          </a:p>
          <a:p>
            <a:pPr algn="r"/>
            <a:r>
              <a:rPr lang="en-US" sz="1000" b="1" i="1" u="none" baseline="0" dirty="0" smtClean="0">
                <a:solidFill>
                  <a:schemeClr val="tx1">
                    <a:lumMod val="65000"/>
                    <a:lumOff val="35000"/>
                  </a:schemeClr>
                </a:solidFill>
              </a:rPr>
              <a:t>“Educating Georgia’s Future”</a:t>
            </a:r>
          </a:p>
          <a:p>
            <a:pPr algn="r"/>
            <a:r>
              <a:rPr lang="en-US" sz="1000" b="1" baseline="0" dirty="0" smtClean="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06360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3" name="Picture 12"/>
          <p:cNvPicPr>
            <a:picLocks noChangeAspect="1"/>
          </p:cNvPicPr>
          <p:nvPr userDrawn="1"/>
        </p:nvPicPr>
        <p:blipFill>
          <a:blip r:embed="rId2"/>
          <a:stretch>
            <a:fillRect/>
          </a:stretch>
        </p:blipFill>
        <p:spPr>
          <a:xfrm>
            <a:off x="119105" y="1434648"/>
            <a:ext cx="8856454" cy="4537566"/>
          </a:xfrm>
          <a:prstGeom prst="rect">
            <a:avLst/>
          </a:prstGeom>
        </p:spPr>
      </p:pic>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98194362-26A2-411B-A63E-F202E3AFF173}" type="datetime1">
              <a:rPr lang="en-US" smtClean="0"/>
              <a:t>9/28/2015</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5126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4DAE6870-AD18-448A-9B2A-0EFE6DC7B06B}" type="datetime1">
              <a:rPr lang="en-US" smtClean="0"/>
              <a:t>9/28/2015</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7" name="Date Placeholder 3"/>
          <p:cNvSpPr txBox="1">
            <a:spLocks/>
          </p:cNvSpPr>
          <p:nvPr userDrawn="1"/>
        </p:nvSpPr>
        <p:spPr>
          <a:xfrm>
            <a:off x="7206143" y="1019660"/>
            <a:ext cx="1927035"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smtClean="0">
                <a:solidFill>
                  <a:schemeClr val="tx1">
                    <a:lumMod val="65000"/>
                    <a:lumOff val="35000"/>
                  </a:schemeClr>
                </a:solidFill>
              </a:rPr>
              <a:t>Richard</a:t>
            </a:r>
            <a:r>
              <a:rPr lang="en-US" sz="1000" b="1" baseline="0" dirty="0" smtClean="0">
                <a:solidFill>
                  <a:schemeClr val="tx1">
                    <a:lumMod val="65000"/>
                    <a:lumOff val="35000"/>
                  </a:schemeClr>
                </a:solidFill>
              </a:rPr>
              <a:t> Woods, </a:t>
            </a:r>
          </a:p>
          <a:p>
            <a:pPr algn="r"/>
            <a:r>
              <a:rPr lang="en-US" sz="1000" b="1" baseline="0" dirty="0" smtClean="0">
                <a:solidFill>
                  <a:schemeClr val="tx1">
                    <a:lumMod val="65000"/>
                    <a:lumOff val="35000"/>
                  </a:schemeClr>
                </a:solidFill>
              </a:rPr>
              <a:t>Georgia’s School Superintendent</a:t>
            </a:r>
          </a:p>
          <a:p>
            <a:pPr algn="r"/>
            <a:r>
              <a:rPr lang="en-US" sz="1000" b="1" i="1" u="none" baseline="0" dirty="0" smtClean="0">
                <a:solidFill>
                  <a:schemeClr val="tx1">
                    <a:lumMod val="65000"/>
                    <a:lumOff val="35000"/>
                  </a:schemeClr>
                </a:solidFill>
              </a:rPr>
              <a:t>“Educating Georgia’s Future”</a:t>
            </a:r>
          </a:p>
          <a:p>
            <a:pPr algn="r"/>
            <a:r>
              <a:rPr lang="en-US" sz="1000" b="1" baseline="0" dirty="0" smtClean="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1112040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7" name="Picture 16"/>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535B3B41-2E1F-40FB-8308-AA0E18F0B9DC}" type="datetime1">
              <a:rPr lang="en-US" smtClean="0"/>
              <a:t>9/28/2015</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5"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smtClean="0">
                <a:solidFill>
                  <a:schemeClr val="bg1"/>
                </a:solidFill>
              </a:rPr>
              <a:t>Richard</a:t>
            </a:r>
            <a:r>
              <a:rPr lang="en-US" sz="1400" b="1" baseline="0" dirty="0" smtClean="0">
                <a:solidFill>
                  <a:schemeClr val="bg1"/>
                </a:solidFill>
              </a:rPr>
              <a:t> Woods, Georgia’s School Superintendent</a:t>
            </a:r>
          </a:p>
          <a:p>
            <a:pPr algn="r"/>
            <a:r>
              <a:rPr lang="en-US" sz="1200" b="1" i="1" u="none" baseline="0" dirty="0" smtClean="0">
                <a:solidFill>
                  <a:schemeClr val="bg1"/>
                </a:solidFill>
              </a:rPr>
              <a:t>“Educating Georgia’s Future”</a:t>
            </a:r>
          </a:p>
          <a:p>
            <a:pPr algn="r"/>
            <a:r>
              <a:rPr lang="en-US" sz="1200" b="1" baseline="0" dirty="0" smtClean="0">
                <a:solidFill>
                  <a:schemeClr val="bg1"/>
                </a:solidFill>
                <a:hlinkClick r:id="rId4"/>
              </a:rPr>
              <a:t>gadoe.org</a:t>
            </a:r>
            <a:endParaRPr lang="en-US" sz="1200" b="1" dirty="0">
              <a:solidFill>
                <a:schemeClr val="bg1"/>
              </a:solidFill>
            </a:endParaRPr>
          </a:p>
        </p:txBody>
      </p:sp>
      <p:sp>
        <p:nvSpPr>
          <p:cNvPr id="16" name="Rectangle 15"/>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4231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33CB0378-FFD4-4CBB-858D-32EE1C82268A}" type="datetime1">
              <a:rPr lang="en-US" smtClean="0"/>
              <a:t>9/28/2015</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105475" y="1019660"/>
            <a:ext cx="2027703"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smtClean="0">
                <a:solidFill>
                  <a:schemeClr val="tx1">
                    <a:lumMod val="65000"/>
                    <a:lumOff val="35000"/>
                  </a:schemeClr>
                </a:solidFill>
              </a:rPr>
              <a:t>Richard</a:t>
            </a:r>
            <a:r>
              <a:rPr lang="en-US" sz="1000" b="1" baseline="0" dirty="0" smtClean="0">
                <a:solidFill>
                  <a:schemeClr val="tx1">
                    <a:lumMod val="65000"/>
                    <a:lumOff val="35000"/>
                  </a:schemeClr>
                </a:solidFill>
              </a:rPr>
              <a:t> Woods, </a:t>
            </a:r>
          </a:p>
          <a:p>
            <a:pPr algn="r"/>
            <a:r>
              <a:rPr lang="en-US" sz="1000" b="1" baseline="0" dirty="0" smtClean="0">
                <a:solidFill>
                  <a:schemeClr val="tx1">
                    <a:lumMod val="65000"/>
                    <a:lumOff val="35000"/>
                  </a:schemeClr>
                </a:solidFill>
              </a:rPr>
              <a:t>Georgia’s School Superintendent</a:t>
            </a:r>
          </a:p>
          <a:p>
            <a:pPr algn="r"/>
            <a:r>
              <a:rPr lang="en-US" sz="1000" b="1" i="1" u="none" baseline="0" dirty="0" smtClean="0">
                <a:solidFill>
                  <a:schemeClr val="tx1">
                    <a:lumMod val="65000"/>
                    <a:lumOff val="35000"/>
                  </a:schemeClr>
                </a:solidFill>
              </a:rPr>
              <a:t>“Educating Georgia’s Future”</a:t>
            </a:r>
          </a:p>
          <a:p>
            <a:pPr algn="r"/>
            <a:r>
              <a:rPr lang="en-US" sz="1000" b="1" baseline="0" dirty="0" smtClean="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1526820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365126"/>
            <a:ext cx="6290772"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Rectangle 10"/>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6DE48FE1-C959-4842-929B-B952E86448B4}" type="datetime1">
              <a:rPr lang="en-US" smtClean="0"/>
              <a:t>9/28/2015</a:t>
            </a:fld>
            <a:endParaRPr lang="en-US" dirty="0"/>
          </a:p>
        </p:txBody>
      </p:sp>
      <p:sp>
        <p:nvSpPr>
          <p:cNvPr id="13" name="Footer Placeholder 4"/>
          <p:cNvSpPr>
            <a:spLocks noGrp="1"/>
          </p:cNvSpPr>
          <p:nvPr>
            <p:ph type="ftr" sz="quarter" idx="11"/>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4" name="Slide Number Placeholder 5"/>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5" name="Rectangle 14"/>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20" name="Date Placeholder 3"/>
          <p:cNvSpPr txBox="1">
            <a:spLocks/>
          </p:cNvSpPr>
          <p:nvPr userDrawn="1"/>
        </p:nvSpPr>
        <p:spPr>
          <a:xfrm>
            <a:off x="7080308" y="1019660"/>
            <a:ext cx="2052870"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smtClean="0">
                <a:solidFill>
                  <a:schemeClr val="tx1">
                    <a:lumMod val="65000"/>
                    <a:lumOff val="35000"/>
                  </a:schemeClr>
                </a:solidFill>
              </a:rPr>
              <a:t>Richard</a:t>
            </a:r>
            <a:r>
              <a:rPr lang="en-US" sz="1000" b="1" baseline="0" dirty="0" smtClean="0">
                <a:solidFill>
                  <a:schemeClr val="tx1">
                    <a:lumMod val="65000"/>
                    <a:lumOff val="35000"/>
                  </a:schemeClr>
                </a:solidFill>
              </a:rPr>
              <a:t> Woods, </a:t>
            </a:r>
          </a:p>
          <a:p>
            <a:pPr algn="r"/>
            <a:r>
              <a:rPr lang="en-US" sz="1000" b="1" baseline="0" dirty="0" smtClean="0">
                <a:solidFill>
                  <a:schemeClr val="tx1">
                    <a:lumMod val="65000"/>
                    <a:lumOff val="35000"/>
                  </a:schemeClr>
                </a:solidFill>
              </a:rPr>
              <a:t>Georgia’s School Superintendent</a:t>
            </a:r>
          </a:p>
          <a:p>
            <a:pPr algn="r"/>
            <a:r>
              <a:rPr lang="en-US" sz="1000" b="1" i="1" u="none" baseline="0" dirty="0" smtClean="0">
                <a:solidFill>
                  <a:schemeClr val="tx1">
                    <a:lumMod val="65000"/>
                    <a:lumOff val="35000"/>
                  </a:schemeClr>
                </a:solidFill>
              </a:rPr>
              <a:t>“Educating Georgia’s Future”</a:t>
            </a:r>
          </a:p>
          <a:p>
            <a:pPr algn="r"/>
            <a:r>
              <a:rPr lang="en-US" sz="1000" b="1" baseline="0" dirty="0" smtClean="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521406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7" name="Rectangle 6"/>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16A82E43-F334-4B83-9151-C0C24AE8A2BC}" type="datetime1">
              <a:rPr lang="en-US" smtClean="0"/>
              <a:t>9/28/2015</a:t>
            </a:fld>
            <a:endParaRPr lang="en-US" dirty="0"/>
          </a:p>
        </p:txBody>
      </p:sp>
      <p:sp>
        <p:nvSpPr>
          <p:cNvPr id="9"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0"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1" name="Rectangle 10"/>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6" name="Date Placeholder 3"/>
          <p:cNvSpPr txBox="1">
            <a:spLocks/>
          </p:cNvSpPr>
          <p:nvPr userDrawn="1"/>
        </p:nvSpPr>
        <p:spPr>
          <a:xfrm>
            <a:off x="7063530" y="1019660"/>
            <a:ext cx="2069648"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smtClean="0">
                <a:solidFill>
                  <a:schemeClr val="tx1">
                    <a:lumMod val="65000"/>
                    <a:lumOff val="35000"/>
                  </a:schemeClr>
                </a:solidFill>
              </a:rPr>
              <a:t>Richard</a:t>
            </a:r>
            <a:r>
              <a:rPr lang="en-US" sz="1000" b="1" baseline="0" dirty="0" smtClean="0">
                <a:solidFill>
                  <a:schemeClr val="tx1">
                    <a:lumMod val="65000"/>
                    <a:lumOff val="35000"/>
                  </a:schemeClr>
                </a:solidFill>
              </a:rPr>
              <a:t> Woods, </a:t>
            </a:r>
          </a:p>
          <a:p>
            <a:pPr algn="r"/>
            <a:r>
              <a:rPr lang="en-US" sz="1000" b="1" baseline="0" dirty="0" smtClean="0">
                <a:solidFill>
                  <a:schemeClr val="tx1">
                    <a:lumMod val="65000"/>
                    <a:lumOff val="35000"/>
                  </a:schemeClr>
                </a:solidFill>
              </a:rPr>
              <a:t>Georgia’s School Superintendent</a:t>
            </a:r>
          </a:p>
          <a:p>
            <a:pPr algn="r"/>
            <a:r>
              <a:rPr lang="en-US" sz="1000" b="1" i="1" u="none" baseline="0" dirty="0" smtClean="0">
                <a:solidFill>
                  <a:schemeClr val="tx1">
                    <a:lumMod val="65000"/>
                    <a:lumOff val="35000"/>
                  </a:schemeClr>
                </a:solidFill>
              </a:rPr>
              <a:t>“Educating Georgia’s Future”</a:t>
            </a:r>
          </a:p>
          <a:p>
            <a:pPr algn="r"/>
            <a:r>
              <a:rPr lang="en-US" sz="1000" b="1" baseline="0" dirty="0" smtClean="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588918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sp>
        <p:nvSpPr>
          <p:cNvPr id="6" name="Rectangle 5"/>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F0D42744-81F0-410B-A1C2-96529C47C04D}" type="datetime1">
              <a:rPr lang="en-US" smtClean="0"/>
              <a:t>9/28/2015</a:t>
            </a:fld>
            <a:endParaRPr lang="en-US" dirty="0"/>
          </a:p>
        </p:txBody>
      </p:sp>
      <p:sp>
        <p:nvSpPr>
          <p:cNvPr id="8"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9"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0" name="Rectangle 9"/>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3"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smtClean="0">
                <a:solidFill>
                  <a:schemeClr val="bg1"/>
                </a:solidFill>
              </a:rPr>
              <a:t>Richard</a:t>
            </a:r>
            <a:r>
              <a:rPr lang="en-US" sz="1400" b="1" baseline="0" dirty="0" smtClean="0">
                <a:solidFill>
                  <a:schemeClr val="bg1"/>
                </a:solidFill>
              </a:rPr>
              <a:t> Woods, Georgia’s School Superintendent</a:t>
            </a:r>
          </a:p>
          <a:p>
            <a:pPr algn="r"/>
            <a:r>
              <a:rPr lang="en-US" sz="1200" b="1" i="1" u="none" baseline="0" dirty="0" smtClean="0">
                <a:solidFill>
                  <a:schemeClr val="bg1"/>
                </a:solidFill>
              </a:rPr>
              <a:t>“Educating Georgia’s Future”</a:t>
            </a:r>
          </a:p>
          <a:p>
            <a:pPr algn="r"/>
            <a:r>
              <a:rPr lang="en-US" sz="1200" b="1" baseline="0" dirty="0" smtClean="0">
                <a:solidFill>
                  <a:schemeClr val="bg1"/>
                </a:solidFill>
                <a:hlinkClick r:id="rId3"/>
              </a:rPr>
              <a:t>gadoe.org</a:t>
            </a:r>
            <a:endParaRPr lang="en-US" sz="1200" b="1" dirty="0">
              <a:solidFill>
                <a:schemeClr val="bg1"/>
              </a:solidFill>
            </a:endParaRPr>
          </a:p>
        </p:txBody>
      </p:sp>
      <p:sp>
        <p:nvSpPr>
          <p:cNvPr id="14" name="Rectangle 13"/>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a:blip r:embed="rId4"/>
          <a:stretch>
            <a:fillRect/>
          </a:stretch>
        </p:blipFill>
        <p:spPr>
          <a:xfrm>
            <a:off x="119105" y="1434648"/>
            <a:ext cx="8856454" cy="4537566"/>
          </a:xfrm>
          <a:prstGeom prst="rect">
            <a:avLst/>
          </a:prstGeom>
        </p:spPr>
      </p:pic>
    </p:spTree>
    <p:extLst>
      <p:ext uri="{BB962C8B-B14F-4D97-AF65-F5344CB8AC3E}">
        <p14:creationId xmlns:p14="http://schemas.microsoft.com/office/powerpoint/2010/main" val="791068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1664163"/>
            <a:ext cx="4629150" cy="41968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55BC54F9-6F4B-41F9-912C-6E88152A8FF5}" type="datetime1">
              <a:rPr lang="en-US" smtClean="0"/>
              <a:t>9/28/2015</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063530" y="1019660"/>
            <a:ext cx="2069648"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smtClean="0">
                <a:solidFill>
                  <a:schemeClr val="tx1">
                    <a:lumMod val="65000"/>
                    <a:lumOff val="35000"/>
                  </a:schemeClr>
                </a:solidFill>
              </a:rPr>
              <a:t>Richard</a:t>
            </a:r>
            <a:r>
              <a:rPr lang="en-US" sz="1000" b="1" baseline="0" dirty="0" smtClean="0">
                <a:solidFill>
                  <a:schemeClr val="tx1">
                    <a:lumMod val="65000"/>
                    <a:lumOff val="35000"/>
                  </a:schemeClr>
                </a:solidFill>
              </a:rPr>
              <a:t> Woods, </a:t>
            </a:r>
          </a:p>
          <a:p>
            <a:pPr algn="r"/>
            <a:r>
              <a:rPr lang="en-US" sz="1000" b="1" baseline="0" dirty="0" smtClean="0">
                <a:solidFill>
                  <a:schemeClr val="tx1">
                    <a:lumMod val="65000"/>
                    <a:lumOff val="35000"/>
                  </a:schemeClr>
                </a:solidFill>
              </a:rPr>
              <a:t>Georgia’s School Superintendent</a:t>
            </a:r>
          </a:p>
          <a:p>
            <a:pPr algn="r"/>
            <a:r>
              <a:rPr lang="en-US" sz="1000" b="1" i="1" u="none" baseline="0" dirty="0" smtClean="0">
                <a:solidFill>
                  <a:schemeClr val="tx1">
                    <a:lumMod val="65000"/>
                    <a:lumOff val="35000"/>
                  </a:schemeClr>
                </a:solidFill>
              </a:rPr>
              <a:t>“Educating Georgia’s Future”</a:t>
            </a:r>
          </a:p>
          <a:p>
            <a:pPr algn="r"/>
            <a:r>
              <a:rPr lang="en-US" sz="1000" b="1" baseline="0" dirty="0" smtClean="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2776714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1801091"/>
            <a:ext cx="4629150" cy="405996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383A17E0-28EC-493A-A2BA-E1070EBF6E76}" type="datetime1">
              <a:rPr lang="en-US" smtClean="0"/>
              <a:t>9/28/2015</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080308" y="1019660"/>
            <a:ext cx="2052870"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smtClean="0">
                <a:solidFill>
                  <a:schemeClr val="tx1">
                    <a:lumMod val="65000"/>
                    <a:lumOff val="35000"/>
                  </a:schemeClr>
                </a:solidFill>
              </a:rPr>
              <a:t>Richard</a:t>
            </a:r>
            <a:r>
              <a:rPr lang="en-US" sz="1000" b="1" baseline="0" dirty="0" smtClean="0">
                <a:solidFill>
                  <a:schemeClr val="tx1">
                    <a:lumMod val="65000"/>
                    <a:lumOff val="35000"/>
                  </a:schemeClr>
                </a:solidFill>
              </a:rPr>
              <a:t> Woods, </a:t>
            </a:r>
          </a:p>
          <a:p>
            <a:pPr algn="r"/>
            <a:r>
              <a:rPr lang="en-US" sz="1000" b="1" baseline="0" dirty="0" smtClean="0">
                <a:solidFill>
                  <a:schemeClr val="tx1">
                    <a:lumMod val="65000"/>
                    <a:lumOff val="35000"/>
                  </a:schemeClr>
                </a:solidFill>
              </a:rPr>
              <a:t>Georgia’s School Superintendent</a:t>
            </a:r>
          </a:p>
          <a:p>
            <a:pPr algn="r"/>
            <a:r>
              <a:rPr lang="en-US" sz="1000" b="1" i="1" u="none" baseline="0" dirty="0" smtClean="0">
                <a:solidFill>
                  <a:schemeClr val="tx1">
                    <a:lumMod val="65000"/>
                    <a:lumOff val="35000"/>
                  </a:schemeClr>
                </a:solidFill>
              </a:rPr>
              <a:t>“Educating Georgia’s Future”</a:t>
            </a:r>
          </a:p>
          <a:p>
            <a:pPr algn="r"/>
            <a:r>
              <a:rPr lang="en-US" sz="1000" b="1" baseline="0" dirty="0" smtClean="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426738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www.gadoe.org/"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p:nvPicPr>
        <p:blipFill>
          <a:blip r:embed="rId13"/>
          <a:stretch>
            <a:fillRect/>
          </a:stretch>
        </p:blipFill>
        <p:spPr>
          <a:xfrm>
            <a:off x="119105" y="1434648"/>
            <a:ext cx="8856454" cy="4537566"/>
          </a:xfrm>
          <a:prstGeom prst="rect">
            <a:avLst/>
          </a:prstGeom>
        </p:spPr>
      </p:pic>
      <p:sp>
        <p:nvSpPr>
          <p:cNvPr id="8" name="Rectangle 7"/>
          <p:cNvSpPr/>
          <p:nvPr/>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03983" y="334016"/>
            <a:ext cx="631663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BF81D28A-6477-4EA0-9A4C-03300D2262AB}" type="datetime1">
              <a:rPr lang="en-US" smtClean="0"/>
              <a:t>9/28/2015</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9" name="Rectangle 8"/>
          <p:cNvSpPr/>
          <p:nvPr/>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rotWithShape="1">
          <a:blip r:embed="rId14"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3" name="Date Placeholder 3"/>
          <p:cNvSpPr txBox="1">
            <a:spLocks/>
          </p:cNvSpPr>
          <p:nvPr/>
        </p:nvSpPr>
        <p:spPr>
          <a:xfrm>
            <a:off x="7172587" y="1019660"/>
            <a:ext cx="19605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smtClean="0">
                <a:solidFill>
                  <a:schemeClr val="tx1">
                    <a:lumMod val="65000"/>
                    <a:lumOff val="35000"/>
                  </a:schemeClr>
                </a:solidFill>
              </a:rPr>
              <a:t>Richard</a:t>
            </a:r>
            <a:r>
              <a:rPr lang="en-US" sz="1000" b="1" baseline="0" dirty="0" smtClean="0">
                <a:solidFill>
                  <a:schemeClr val="tx1">
                    <a:lumMod val="65000"/>
                    <a:lumOff val="35000"/>
                  </a:schemeClr>
                </a:solidFill>
              </a:rPr>
              <a:t> Woods, </a:t>
            </a:r>
          </a:p>
          <a:p>
            <a:pPr algn="r"/>
            <a:r>
              <a:rPr lang="en-US" sz="1000" b="1" baseline="0" dirty="0" smtClean="0">
                <a:solidFill>
                  <a:schemeClr val="tx1">
                    <a:lumMod val="65000"/>
                    <a:lumOff val="35000"/>
                  </a:schemeClr>
                </a:solidFill>
              </a:rPr>
              <a:t>Georgia’s School Superintendent</a:t>
            </a:r>
          </a:p>
          <a:p>
            <a:pPr algn="r"/>
            <a:r>
              <a:rPr lang="en-US" sz="1000" b="1" i="1" u="none" baseline="0" dirty="0" smtClean="0">
                <a:solidFill>
                  <a:schemeClr val="tx1">
                    <a:lumMod val="65000"/>
                    <a:lumOff val="35000"/>
                  </a:schemeClr>
                </a:solidFill>
              </a:rPr>
              <a:t>“Educating Georgia’s Future”</a:t>
            </a:r>
          </a:p>
          <a:p>
            <a:pPr algn="r"/>
            <a:r>
              <a:rPr lang="en-US" sz="1000" b="1" baseline="0" dirty="0" smtClean="0">
                <a:solidFill>
                  <a:schemeClr val="tx1">
                    <a:lumMod val="65000"/>
                    <a:lumOff val="35000"/>
                  </a:schemeClr>
                </a:solidFill>
                <a:hlinkClick r:id="rId15"/>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2149981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p:txStyles>
    <p:titleStyle>
      <a:lvl1pPr algn="l" defTabSz="914400" rtl="0" eaLnBrk="1" latinLnBrk="0" hangingPunct="1">
        <a:lnSpc>
          <a:spcPct val="90000"/>
        </a:lnSpc>
        <a:spcBef>
          <a:spcPct val="0"/>
        </a:spcBef>
        <a:buNone/>
        <a:defRPr sz="4400" b="1" kern="1200">
          <a:solidFill>
            <a:schemeClr val="tx1"/>
          </a:solidFill>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uact=8&amp;ved=0CAcQjRxqFQoTCKm6jLTb9scCFQaaiAod0yoCVg&amp;url=http://www.highlandhosp.com/2015/04/only-a-third-of-kids-with-adhd-get-the-recommended-treatment-why/&amp;psig=AFQjCNF4y9deIHHnP2VFz5Y5f3Ygcv3-OQ&amp;ust=1442326513633854"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hyperlink" Target="http://www.google.com/url?sa=i&amp;rct=j&amp;q=&amp;esrc=s&amp;frm=1&amp;source=images&amp;cd=&amp;cad=rja&amp;uact=8&amp;ved=0CAcQjRxqFQoTCJvQr8rb9scCFUukiAodSbgH_A&amp;url=http://www.beyond.com/articles/do-children-with-adhd-earn-less-and-divorce-more-as-adults--11805-article.html&amp;psig=AFQjCNF4y9deIHHnP2VFz5Y5f3Ygcv3-OQ&amp;ust=1442326513633854" TargetMode="Externa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uact=8&amp;ved=0CAcQjRxqFQoTCKm6jLTb9scCFQaaiAod0yoCVg&amp;url=http://www.highlandhosp.com/2015/04/only-a-third-of-kids-with-adhd-get-the-recommended-treatment-why/&amp;psig=AFQjCNF4y9deIHHnP2VFz5Y5f3Ygcv3-OQ&amp;ust=1442326513633854"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hyperlink" Target="https://www.nasn.org/Home.aspx" TargetMode="External"/><Relationship Id="rId3" Type="http://schemas.openxmlformats.org/officeDocument/2006/relationships/hyperlink" Target="https://www.schoolcounselor.org/home.aspx" TargetMode="External"/><Relationship Id="rId7"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hyperlink" Target="http://www.sswaa.org/" TargetMode="External"/><Relationship Id="rId11" Type="http://schemas.openxmlformats.org/officeDocument/2006/relationships/image" Target="../media/image17.jpeg"/><Relationship Id="rId5" Type="http://schemas.openxmlformats.org/officeDocument/2006/relationships/image" Target="../media/image14.png"/><Relationship Id="rId10" Type="http://schemas.openxmlformats.org/officeDocument/2006/relationships/hyperlink" Target="http://www.google.com/url?sa=i&amp;rct=j&amp;q=&amp;esrc=s&amp;frm=1&amp;source=images&amp;cd=&amp;cad=rja&amp;uact=8&amp;ved=0CAcQjRxqFQoTCMnA8PDk9scCFQctiAod-EQK8g&amp;url=http://www.lifestylescenter.net/aod/&amp;psig=AFQjCNFNME3oRw-Elawvj9eWia_5NLIAbg&amp;ust=1442329094774787" TargetMode="External"/><Relationship Id="rId4" Type="http://schemas.openxmlformats.org/officeDocument/2006/relationships/image" Target="../media/image13.png"/><Relationship Id="rId9" Type="http://schemas.openxmlformats.org/officeDocument/2006/relationships/image" Target="../media/image16.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uact=8&amp;ved=0CAcQjRw&amp;url=http://www.relationship-economy.com/2013/05/its-about-changing-the-conversation/&amp;ei=d4kRVZzHEsLBggSAy4HgBw&amp;bvm=bv.89184060,d.eXY&amp;psig=AFQjCNFg3Whj3_RcdqDKWzoQ_nSGnFvSrQ&amp;ust=1427299056230926"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hyperlink" Target="https://www.google.com/url?sa=i&amp;rct=j&amp;q=&amp;esrc=s&amp;frm=1&amp;source=images&amp;cd=&amp;cad=rja&amp;uact=8&amp;ved=0CAcQjRxqFQoTCNXTjtjg78cCFRBLiAod_V4KXg&amp;url=https://commons.wikimedia.org/wiki/File:Child_young_face_close_up.jpg&amp;bvm=bv.102537793,d.cGU&amp;psig=AFQjCNE0dIhVMG7tNrVpPQbTV-SPW0wMxw&amp;ust=1442087426457870" TargetMode="External"/><Relationship Id="rId7" Type="http://schemas.openxmlformats.org/officeDocument/2006/relationships/hyperlink" Target="http://www.google.com/url?sa=i&amp;rct=j&amp;q=&amp;esrc=s&amp;frm=1&amp;source=images&amp;cd=&amp;cad=rja&amp;uact=8&amp;ved=0CAcQjRxqFQoTCKi3hcnh78cCFc83iAodXXkEpQ&amp;url=http://educationnext.org/stuck-in-the-middle/&amp;psig=AFQjCNG2sC9mz4I3UE5qJkFMTud7SE77KA&amp;ust=1442087710853132"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hyperlink" Target="https://www.google.com/url?sa=i&amp;rct=j&amp;q=&amp;esrc=s&amp;frm=1&amp;source=images&amp;cd=&amp;cad=rja&amp;uact=8&amp;ved=0CAcQjRxqFQoTCPyKtPrg78cCFUOdiAodjlcIhw&amp;url=https://pixabay.com/en/child-girl-young-happy-smiling-463560/&amp;bvm=bv.102537793,d.cGU&amp;psig=AFQjCNE0dIhVMG7tNrVpPQbTV-SPW0wMxw&amp;ust=1442087426457870" TargetMode="Externa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uact=8&amp;ved=0CAcQjRxqFQoTCKGVi4Di78cCFY8yiAodckgAeA&amp;url=http://www.nacsonline.com/yourbusiness/fuelsreports/gasprices_2013/pages/gasmap.aspx&amp;psig=AFQjCNF00tmizT8dmQXEFhRQu7v2Qx3t9g&amp;ust=1442087827997711"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hyperlink" Target="http://www.google.com/url?sa=i&amp;rct=j&amp;q=&amp;esrc=s&amp;frm=1&amp;source=images&amp;cd=&amp;cad=rja&amp;uact=8&amp;ved=0CAcQjRxqFQoTCP_Yo7ni78cCFVMwiAod4-wEPg&amp;url=http://www.yellowmaps.com/map/georgia-blank-map-85.htm&amp;psig=AFQjCNEF3aRl2AmLvEugjrH7vGYxwXuBLg&amp;ust=1442087928164045" TargetMode="Externa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uact=8&amp;ved=0CAcQjRxqFQoTCJvQr8rb9scCFUukiAodSbgH_A&amp;url=http://www.beyond.com/articles/do-children-with-adhd-earn-less-and-divorce-more-as-adults--11805-article.html&amp;psig=AFQjCNF4y9deIHHnP2VFz5Y5f3Ygcv3-OQ&amp;ust=1442326513633854"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7698" y="1696521"/>
            <a:ext cx="7772400" cy="2387600"/>
          </a:xfrm>
        </p:spPr>
        <p:txBody>
          <a:bodyPr>
            <a:normAutofit fontScale="90000"/>
          </a:bodyPr>
          <a:lstStyle/>
          <a:p>
            <a:r>
              <a:rPr lang="en-US" sz="4000" dirty="0" smtClean="0">
                <a:latin typeface="Times New Roman" panose="02020603050405020304" pitchFamily="18" charset="0"/>
                <a:cs typeface="Times New Roman" panose="02020603050405020304" pitchFamily="18" charset="0"/>
              </a:rPr>
              <a:t>Senate Study Committee Preventing Youth Substance Abuse Disorders and Rate of Diagnosis for Children with ADHD and Related Diseases</a:t>
            </a:r>
            <a:endParaRPr lang="en-US" sz="40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100271" y="4636079"/>
            <a:ext cx="6858000" cy="1655762"/>
          </a:xfrm>
        </p:spPr>
        <p:txBody>
          <a:bodyPr>
            <a:normAutofit/>
          </a:bodyPr>
          <a:lstStyle/>
          <a:p>
            <a:r>
              <a:rPr lang="en-US" sz="1800" dirty="0" smtClean="0">
                <a:latin typeface="Times New Roman" panose="02020603050405020304" pitchFamily="18" charset="0"/>
                <a:cs typeface="Times New Roman" panose="02020603050405020304" pitchFamily="18" charset="0"/>
              </a:rPr>
              <a:t>Garry McGiboney, Ph.D.</a:t>
            </a:r>
          </a:p>
          <a:p>
            <a:r>
              <a:rPr lang="en-US" sz="1800" dirty="0" smtClean="0">
                <a:latin typeface="Times New Roman" panose="02020603050405020304" pitchFamily="18" charset="0"/>
                <a:cs typeface="Times New Roman" panose="02020603050405020304" pitchFamily="18" charset="0"/>
              </a:rPr>
              <a:t>Georgia Department of Education</a:t>
            </a:r>
            <a:endParaRPr lang="en-US" sz="1800" dirty="0">
              <a:latin typeface="Times New Roman" panose="02020603050405020304" pitchFamily="18" charset="0"/>
              <a:cs typeface="Times New Roman" panose="02020603050405020304" pitchFamily="18" charset="0"/>
            </a:endParaRPr>
          </a:p>
        </p:txBody>
      </p:sp>
      <p:sp>
        <p:nvSpPr>
          <p:cNvPr id="6" name="Date Placeholder 5"/>
          <p:cNvSpPr>
            <a:spLocks noGrp="1"/>
          </p:cNvSpPr>
          <p:nvPr>
            <p:ph type="dt" sz="half" idx="2"/>
          </p:nvPr>
        </p:nvSpPr>
        <p:spPr/>
        <p:txBody>
          <a:bodyPr/>
          <a:lstStyle/>
          <a:p>
            <a:fld id="{494CCCB8-5C83-404E-A3A7-8BF440FEC32E}" type="datetime1">
              <a:rPr lang="en-US" smtClean="0"/>
              <a:t>9/28/2015</a:t>
            </a:fld>
            <a:endParaRPr lang="en-US" dirty="0"/>
          </a:p>
        </p:txBody>
      </p:sp>
      <p:sp>
        <p:nvSpPr>
          <p:cNvPr id="7" name="Slide Number Placeholder 6"/>
          <p:cNvSpPr>
            <a:spLocks noGrp="1"/>
          </p:cNvSpPr>
          <p:nvPr>
            <p:ph type="sldNum" sz="quarter" idx="4"/>
          </p:nvPr>
        </p:nvSpPr>
        <p:spPr/>
        <p:txBody>
          <a:bodyPr/>
          <a:lstStyle/>
          <a:p>
            <a:fld id="{B63E4CEF-BB1E-48C7-AE93-F39F6AA99AD7}" type="slidenum">
              <a:rPr lang="en-US" smtClean="0"/>
              <a:pPr/>
              <a:t>1</a:t>
            </a:fld>
            <a:endParaRPr lang="en-US" dirty="0"/>
          </a:p>
        </p:txBody>
      </p:sp>
    </p:spTree>
    <p:extLst>
      <p:ext uri="{BB962C8B-B14F-4D97-AF65-F5344CB8AC3E}">
        <p14:creationId xmlns:p14="http://schemas.microsoft.com/office/powerpoint/2010/main" val="28114434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10</a:t>
            </a:fld>
            <a:endParaRPr lang="en-US" dirty="0"/>
          </a:p>
        </p:txBody>
      </p:sp>
      <p:sp>
        <p:nvSpPr>
          <p:cNvPr id="4" name="Rectangle 3"/>
          <p:cNvSpPr/>
          <p:nvPr/>
        </p:nvSpPr>
        <p:spPr>
          <a:xfrm>
            <a:off x="935665" y="1676668"/>
            <a:ext cx="6889898" cy="2585323"/>
          </a:xfrm>
          <a:prstGeom prst="rect">
            <a:avLst/>
          </a:prstGeom>
        </p:spPr>
        <p:txBody>
          <a:bodyPr wrap="square">
            <a:spAutoFit/>
          </a:bodyPr>
          <a:lstStyle/>
          <a:p>
            <a:r>
              <a:rPr lang="en-US" dirty="0"/>
              <a:t> </a:t>
            </a:r>
          </a:p>
          <a:p>
            <a:r>
              <a:rPr lang="en-US" sz="2400" b="1" u="sng" dirty="0">
                <a:latin typeface="Times New Roman" panose="02020603050405020304" pitchFamily="18" charset="0"/>
                <a:cs typeface="Times New Roman" panose="02020603050405020304" pitchFamily="18" charset="0"/>
              </a:rPr>
              <a:t>Prescription drug usage (without a prescription) in past 30 days</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2014 – </a:t>
            </a:r>
            <a:r>
              <a:rPr lang="en-US" sz="2400" dirty="0" smtClean="0">
                <a:latin typeface="Times New Roman" panose="02020603050405020304" pitchFamily="18" charset="0"/>
                <a:cs typeface="Times New Roman" panose="02020603050405020304" pitchFamily="18" charset="0"/>
              </a:rPr>
              <a:t>5.4%</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2013 – </a:t>
            </a:r>
            <a:r>
              <a:rPr lang="en-US" sz="2400" dirty="0" smtClean="0">
                <a:latin typeface="Times New Roman" panose="02020603050405020304" pitchFamily="18" charset="0"/>
                <a:cs typeface="Times New Roman" panose="02020603050405020304" pitchFamily="18" charset="0"/>
              </a:rPr>
              <a:t>4.2%</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2012 – </a:t>
            </a:r>
            <a:r>
              <a:rPr lang="en-US" sz="2400" dirty="0" smtClean="0">
                <a:latin typeface="Times New Roman" panose="02020603050405020304" pitchFamily="18" charset="0"/>
                <a:cs typeface="Times New Roman" panose="02020603050405020304" pitchFamily="18" charset="0"/>
              </a:rPr>
              <a:t>3.1%</a:t>
            </a:r>
            <a:endParaRPr lang="en-US" sz="2400" dirty="0">
              <a:latin typeface="Times New Roman" panose="02020603050405020304" pitchFamily="18" charset="0"/>
              <a:cs typeface="Times New Roman" panose="02020603050405020304" pitchFamily="18" charset="0"/>
            </a:endParaRPr>
          </a:p>
          <a:p>
            <a:r>
              <a:rPr lang="en-US" sz="2400" dirty="0"/>
              <a:t> </a:t>
            </a:r>
          </a:p>
        </p:txBody>
      </p:sp>
      <p:sp>
        <p:nvSpPr>
          <p:cNvPr id="5" name="TextBox 4"/>
          <p:cNvSpPr txBox="1"/>
          <p:nvPr/>
        </p:nvSpPr>
        <p:spPr>
          <a:xfrm>
            <a:off x="1052623" y="1137684"/>
            <a:ext cx="6730410" cy="523220"/>
          </a:xfrm>
          <a:prstGeom prst="rect">
            <a:avLst/>
          </a:prstGeom>
          <a:noFill/>
        </p:spPr>
        <p:txBody>
          <a:bodyPr wrap="square" rtlCol="0">
            <a:spAutoFit/>
          </a:bodyPr>
          <a:lstStyle/>
          <a:p>
            <a:pPr algn="ctr"/>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Georgia Student Health Survey 2.0</a:t>
            </a:r>
            <a:endPar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TextBox 5"/>
          <p:cNvSpPr txBox="1"/>
          <p:nvPr/>
        </p:nvSpPr>
        <p:spPr>
          <a:xfrm>
            <a:off x="1240857" y="3994614"/>
            <a:ext cx="6542176" cy="738664"/>
          </a:xfrm>
          <a:prstGeom prst="rect">
            <a:avLst/>
          </a:prstGeom>
          <a:solidFill>
            <a:schemeClr val="tx1"/>
          </a:solidFill>
        </p:spPr>
        <p:txBody>
          <a:bodyPr wrap="none" rtlCol="0">
            <a:spAutoFit/>
          </a:bodyPr>
          <a:lstStyle/>
          <a:p>
            <a:r>
              <a:rPr lang="en-US" sz="2400" b="1" i="1" dirty="0">
                <a:solidFill>
                  <a:schemeClr val="bg1"/>
                </a:solidFill>
                <a:latin typeface="Times New Roman" panose="02020603050405020304" pitchFamily="18" charset="0"/>
                <a:cs typeface="Times New Roman" panose="02020603050405020304" pitchFamily="18" charset="0"/>
              </a:rPr>
              <a:t>Each percent equals approximately 6,283 students</a:t>
            </a:r>
            <a:endParaRPr lang="en-US" sz="2400" b="1" dirty="0">
              <a:solidFill>
                <a:schemeClr val="bg1"/>
              </a:solidFill>
              <a:latin typeface="Times New Roman" panose="02020603050405020304" pitchFamily="18" charset="0"/>
              <a:cs typeface="Times New Roman" panose="02020603050405020304" pitchFamily="18" charset="0"/>
            </a:endParaRPr>
          </a:p>
          <a:p>
            <a:endParaRPr lang="en-US" dirty="0"/>
          </a:p>
        </p:txBody>
      </p:sp>
      <p:sp>
        <p:nvSpPr>
          <p:cNvPr id="7" name="Rectangle 6"/>
          <p:cNvSpPr/>
          <p:nvPr/>
        </p:nvSpPr>
        <p:spPr>
          <a:xfrm>
            <a:off x="1240857" y="4933229"/>
            <a:ext cx="6542176" cy="1200329"/>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Georgia law (O.C.G.A. § 20-2-144) requires schools to provide drug and alcohol instruction for grades K-12</a:t>
            </a:r>
          </a:p>
        </p:txBody>
      </p:sp>
    </p:spTree>
    <p:extLst>
      <p:ext uri="{BB962C8B-B14F-4D97-AF65-F5344CB8AC3E}">
        <p14:creationId xmlns:p14="http://schemas.microsoft.com/office/powerpoint/2010/main" val="322976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11</a:t>
            </a:fld>
            <a:endParaRPr lang="en-US" dirty="0"/>
          </a:p>
        </p:txBody>
      </p:sp>
      <p:sp>
        <p:nvSpPr>
          <p:cNvPr id="4" name="TextBox 3"/>
          <p:cNvSpPr txBox="1"/>
          <p:nvPr/>
        </p:nvSpPr>
        <p:spPr>
          <a:xfrm>
            <a:off x="382772" y="1314570"/>
            <a:ext cx="8367823" cy="584775"/>
          </a:xfrm>
          <a:prstGeom prst="rect">
            <a:avLst/>
          </a:prstGeom>
          <a:noFill/>
        </p:spPr>
        <p:txBody>
          <a:bodyPr wrap="square" rtlCol="0">
            <a:spAutoFit/>
          </a:bodyPr>
          <a:lstStyle/>
          <a:p>
            <a:pPr algn="ctr"/>
            <a:r>
              <a:rPr lang="en-US"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Factors Impacting ADHD and Substance Abuse</a:t>
            </a:r>
            <a:endPar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4098" name="Picture 2" descr="http://www.highlandhosp.com/wp-content/uploads/2015/04/ADHD-300x231.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2369" y="2872489"/>
            <a:ext cx="2857500" cy="2200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0" name="Picture 4" descr="http://www.beyond.com/data/articles/images/healthcare-medical/head%20marked.jp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36417" y="2662726"/>
            <a:ext cx="2099840" cy="2619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6856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12</a:t>
            </a:fld>
            <a:endParaRPr lang="en-US" dirty="0"/>
          </a:p>
        </p:txBody>
      </p:sp>
      <p:sp>
        <p:nvSpPr>
          <p:cNvPr id="4" name="TextBox 3"/>
          <p:cNvSpPr txBox="1"/>
          <p:nvPr/>
        </p:nvSpPr>
        <p:spPr>
          <a:xfrm>
            <a:off x="839972" y="1163152"/>
            <a:ext cx="7410893" cy="2739211"/>
          </a:xfrm>
          <a:prstGeom prst="rect">
            <a:avLst/>
          </a:prstGeom>
          <a:noFill/>
        </p:spPr>
        <p:txBody>
          <a:bodyPr wrap="square" rtlCol="0">
            <a:spAutoFit/>
          </a:bodyPr>
          <a:lstStyle/>
          <a:p>
            <a:pPr algn="ctr"/>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Substance Abuse Education Reduces Drug Use</a:t>
            </a:r>
          </a:p>
          <a:p>
            <a:endParaRPr lang="en-US"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Research </a:t>
            </a:r>
            <a:r>
              <a:rPr lang="en-US" sz="2400" dirty="0">
                <a:latin typeface="Times New Roman" panose="02020603050405020304" pitchFamily="18" charset="0"/>
                <a:cs typeface="Times New Roman" panose="02020603050405020304" pitchFamily="18" charset="0"/>
              </a:rPr>
              <a:t>indicates that schools play an important part in helping students make safe and healthy choices about both legal and illegal drug </a:t>
            </a:r>
            <a:r>
              <a:rPr lang="en-US" sz="2400" dirty="0" smtClean="0">
                <a:latin typeface="Times New Roman" panose="02020603050405020304" pitchFamily="18" charset="0"/>
                <a:cs typeface="Times New Roman" panose="02020603050405020304" pitchFamily="18" charset="0"/>
              </a:rPr>
              <a:t>use </a:t>
            </a:r>
            <a:r>
              <a:rPr lang="en-US" sz="2000" i="1" dirty="0" smtClean="0">
                <a:latin typeface="Times New Roman" panose="02020603050405020304" pitchFamily="18" charset="0"/>
                <a:cs typeface="Times New Roman" panose="02020603050405020304" pitchFamily="18" charset="0"/>
              </a:rPr>
              <a:t>(</a:t>
            </a:r>
            <a:r>
              <a:rPr lang="en-US" sz="2000" i="1" dirty="0" err="1" smtClean="0">
                <a:latin typeface="Times New Roman" panose="02020603050405020304" pitchFamily="18" charset="0"/>
                <a:cs typeface="Times New Roman" panose="02020603050405020304" pitchFamily="18" charset="0"/>
              </a:rPr>
              <a:t>Midford</a:t>
            </a:r>
            <a:r>
              <a:rPr lang="en-US" sz="2000" i="1" dirty="0" smtClean="0">
                <a:latin typeface="Times New Roman" panose="02020603050405020304" pitchFamily="18" charset="0"/>
                <a:cs typeface="Times New Roman" panose="02020603050405020304" pitchFamily="18" charset="0"/>
              </a:rPr>
              <a:t>) </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Substance abuse education is effective in reducing usage among middle and high school students </a:t>
            </a:r>
            <a:r>
              <a:rPr lang="en-US" sz="2000" i="1" dirty="0" smtClean="0">
                <a:latin typeface="Times New Roman" panose="02020603050405020304" pitchFamily="18" charset="0"/>
                <a:cs typeface="Times New Roman" panose="02020603050405020304" pitchFamily="18" charset="0"/>
              </a:rPr>
              <a:t>(</a:t>
            </a:r>
            <a:r>
              <a:rPr lang="en-US" sz="2000" i="1" dirty="0" err="1" smtClean="0">
                <a:latin typeface="Times New Roman" panose="02020603050405020304" pitchFamily="18" charset="0"/>
                <a:cs typeface="Times New Roman" panose="02020603050405020304" pitchFamily="18" charset="0"/>
              </a:rPr>
              <a:t>Midford</a:t>
            </a:r>
            <a:r>
              <a:rPr lang="en-US" sz="2000" i="1"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890855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13</a:t>
            </a:fld>
            <a:endParaRPr lang="en-US" dirty="0"/>
          </a:p>
        </p:txBody>
      </p:sp>
      <p:sp>
        <p:nvSpPr>
          <p:cNvPr id="4" name="TextBox 3"/>
          <p:cNvSpPr txBox="1"/>
          <p:nvPr/>
        </p:nvSpPr>
        <p:spPr>
          <a:xfrm>
            <a:off x="287079" y="1169581"/>
            <a:ext cx="8686800" cy="5262979"/>
          </a:xfrm>
          <a:prstGeom prst="rect">
            <a:avLst/>
          </a:prstGeom>
          <a:noFill/>
        </p:spPr>
        <p:txBody>
          <a:bodyPr wrap="square" rtlCol="0">
            <a:spAutoFit/>
          </a:bodyPr>
          <a:lstStyle/>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A positive school climate increases the likelihood that ADHD students can cope in the school setting </a:t>
            </a:r>
            <a:r>
              <a:rPr lang="en-US" sz="2000" i="1" dirty="0" smtClean="0">
                <a:latin typeface="Times New Roman" panose="02020603050405020304" pitchFamily="18" charset="0"/>
                <a:cs typeface="Times New Roman" panose="02020603050405020304" pitchFamily="18" charset="0"/>
              </a:rPr>
              <a:t>(Long, </a:t>
            </a:r>
            <a:r>
              <a:rPr lang="en-US" sz="2000" i="1" dirty="0" err="1" smtClean="0">
                <a:latin typeface="Times New Roman" panose="02020603050405020304" pitchFamily="18" charset="0"/>
                <a:cs typeface="Times New Roman" panose="02020603050405020304" pitchFamily="18" charset="0"/>
              </a:rPr>
              <a:t>DeRuvo</a:t>
            </a:r>
            <a:r>
              <a:rPr lang="en-US" sz="2000" i="1" dirty="0" smtClean="0">
                <a:latin typeface="Times New Roman" panose="02020603050405020304" pitchFamily="18" charset="0"/>
                <a:cs typeface="Times New Roman" panose="02020603050405020304" pitchFamily="18" charset="0"/>
              </a:rPr>
              <a:t>, and Rosenthal)</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A positive school climate can increase the exposure to and experience with positive interactions for ADHD students and other students </a:t>
            </a:r>
            <a:r>
              <a:rPr lang="en-US" sz="2000" i="1" dirty="0" smtClean="0">
                <a:latin typeface="Times New Roman" panose="02020603050405020304" pitchFamily="18" charset="0"/>
                <a:cs typeface="Times New Roman" panose="02020603050405020304" pitchFamily="18" charset="0"/>
              </a:rPr>
              <a:t>(Todd</a:t>
            </a:r>
            <a:r>
              <a:rPr lang="en-US" sz="2000" i="1" dirty="0">
                <a:latin typeface="Times New Roman" panose="02020603050405020304" pitchFamily="18" charset="0"/>
                <a:cs typeface="Times New Roman" panose="02020603050405020304" pitchFamily="18" charset="0"/>
              </a:rPr>
              <a:t>, Horner, </a:t>
            </a:r>
            <a:r>
              <a:rPr lang="en-US" sz="2000" i="1" dirty="0" err="1">
                <a:latin typeface="Times New Roman" panose="02020603050405020304" pitchFamily="18" charset="0"/>
                <a:cs typeface="Times New Roman" panose="02020603050405020304" pitchFamily="18" charset="0"/>
              </a:rPr>
              <a:t>Sugai</a:t>
            </a:r>
            <a:r>
              <a:rPr lang="en-US" sz="2000" i="1" dirty="0">
                <a:latin typeface="Times New Roman" panose="02020603050405020304" pitchFamily="18" charset="0"/>
                <a:cs typeface="Times New Roman" panose="02020603050405020304" pitchFamily="18" charset="0"/>
              </a:rPr>
              <a:t>, </a:t>
            </a:r>
            <a:r>
              <a:rPr lang="en-US" sz="2000" i="1" dirty="0" smtClean="0">
                <a:latin typeface="Times New Roman" panose="02020603050405020304" pitchFamily="18" charset="0"/>
                <a:cs typeface="Times New Roman" panose="02020603050405020304" pitchFamily="18" charset="0"/>
              </a:rPr>
              <a:t>and Sprague)</a:t>
            </a:r>
            <a:r>
              <a:rPr lang="en-US" sz="2000" i="1" dirty="0"/>
              <a:t> </a:t>
            </a:r>
            <a:endParaRPr lang="en-US" sz="2000" i="1" dirty="0" smtClean="0"/>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School climate </a:t>
            </a:r>
            <a:r>
              <a:rPr lang="en-US" sz="2400" dirty="0">
                <a:latin typeface="Times New Roman" panose="02020603050405020304" pitchFamily="18" charset="0"/>
                <a:cs typeface="Times New Roman" panose="02020603050405020304" pitchFamily="18" charset="0"/>
              </a:rPr>
              <a:t>for the student with ADHD should be based upon a solid foundation of general behavior intervention </a:t>
            </a:r>
            <a:r>
              <a:rPr lang="en-US" sz="2400" dirty="0" smtClean="0">
                <a:latin typeface="Times New Roman" panose="02020603050405020304" pitchFamily="18" charset="0"/>
                <a:cs typeface="Times New Roman" panose="02020603050405020304" pitchFamily="18" charset="0"/>
              </a:rPr>
              <a:t>and prevention principles such as Positive Behavioral Interventions and Supports (PBIS) </a:t>
            </a:r>
            <a:r>
              <a:rPr lang="en-US" sz="2000" i="1" dirty="0" smtClean="0">
                <a:latin typeface="Times New Roman" panose="02020603050405020304" pitchFamily="18" charset="0"/>
                <a:cs typeface="Times New Roman" panose="02020603050405020304" pitchFamily="18" charset="0"/>
              </a:rPr>
              <a:t>(National Resource Center on ADHD</a:t>
            </a:r>
            <a:r>
              <a:rPr lang="en-US" sz="2400" dirty="0" smtClean="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r>
              <a:rPr lang="en-US" altLang="en-US" sz="2400" dirty="0">
                <a:latin typeface="Times New Roman" panose="02020603050405020304" pitchFamily="18" charset="0"/>
                <a:cs typeface="Times New Roman" panose="02020603050405020304" pitchFamily="18" charset="0"/>
              </a:rPr>
              <a:t>Self-regulation </a:t>
            </a:r>
            <a:r>
              <a:rPr lang="en-US" altLang="en-US" sz="2400" dirty="0" smtClean="0">
                <a:latin typeface="Times New Roman" panose="02020603050405020304" pitchFamily="18" charset="0"/>
                <a:cs typeface="Times New Roman" panose="02020603050405020304" pitchFamily="18" charset="0"/>
              </a:rPr>
              <a:t>(ability </a:t>
            </a:r>
            <a:r>
              <a:rPr lang="en-US" altLang="en-US" sz="2400" dirty="0">
                <a:latin typeface="Times New Roman" panose="02020603050405020304" pitchFamily="18" charset="0"/>
                <a:cs typeface="Times New Roman" panose="02020603050405020304" pitchFamily="18" charset="0"/>
              </a:rPr>
              <a:t>to process and control thoughts, feelings, impulses, and </a:t>
            </a:r>
            <a:r>
              <a:rPr lang="en-US" altLang="en-US" sz="2400" dirty="0" smtClean="0">
                <a:latin typeface="Times New Roman" panose="02020603050405020304" pitchFamily="18" charset="0"/>
                <a:cs typeface="Times New Roman" panose="02020603050405020304" pitchFamily="18" charset="0"/>
              </a:rPr>
              <a:t>behaviors) in ADHD students is enhanced in a positive school climate using PBIS </a:t>
            </a:r>
            <a:r>
              <a:rPr lang="en-US" altLang="en-US" sz="2000" i="1" dirty="0" smtClean="0">
                <a:latin typeface="Times New Roman" panose="02020603050405020304" pitchFamily="18" charset="0"/>
                <a:cs typeface="Times New Roman" panose="02020603050405020304" pitchFamily="18" charset="0"/>
              </a:rPr>
              <a:t>(Renz)</a:t>
            </a:r>
            <a:endParaRPr lang="en-US" altLang="en-US" sz="2000" i="1"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3043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14</a:t>
            </a:fld>
            <a:endParaRPr lang="en-US" dirty="0"/>
          </a:p>
        </p:txBody>
      </p:sp>
      <p:sp>
        <p:nvSpPr>
          <p:cNvPr id="4" name="Rectangle 3"/>
          <p:cNvSpPr/>
          <p:nvPr/>
        </p:nvSpPr>
        <p:spPr>
          <a:xfrm>
            <a:off x="531628" y="1436247"/>
            <a:ext cx="7772401" cy="4401205"/>
          </a:xfrm>
          <a:prstGeom prst="rect">
            <a:avLst/>
          </a:prstGeom>
        </p:spPr>
        <p:txBody>
          <a:bodyPr wrap="square">
            <a:spAutoFit/>
          </a:bodyPr>
          <a:lstStyle/>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safe and supportive school </a:t>
            </a:r>
            <a:r>
              <a:rPr lang="en-US" sz="2400" dirty="0" smtClean="0">
                <a:latin typeface="Times New Roman" panose="02020603050405020304" pitchFamily="18" charset="0"/>
                <a:cs typeface="Times New Roman" panose="02020603050405020304" pitchFamily="18" charset="0"/>
              </a:rPr>
              <a:t>climate </a:t>
            </a:r>
            <a:r>
              <a:rPr lang="en-US" sz="2400" dirty="0">
                <a:latin typeface="Times New Roman" panose="02020603050405020304" pitchFamily="18" charset="0"/>
                <a:cs typeface="Times New Roman" panose="02020603050405020304" pitchFamily="18" charset="0"/>
              </a:rPr>
              <a:t>increases protective factors and reduces the risk of drug use problems </a:t>
            </a:r>
            <a:r>
              <a:rPr lang="en-US" sz="2400" dirty="0" smtClean="0">
                <a:latin typeface="Times New Roman" panose="02020603050405020304" pitchFamily="18" charset="0"/>
                <a:cs typeface="Times New Roman" panose="02020603050405020304" pitchFamily="18" charset="0"/>
              </a:rPr>
              <a:t>developing among students </a:t>
            </a:r>
            <a:r>
              <a:rPr lang="en-US" sz="2000" i="1" dirty="0" smtClean="0">
                <a:latin typeface="Times New Roman" panose="02020603050405020304" pitchFamily="18" charset="0"/>
                <a:cs typeface="Times New Roman" panose="02020603050405020304" pitchFamily="18" charset="0"/>
              </a:rPr>
              <a:t>(</a:t>
            </a:r>
            <a:r>
              <a:rPr lang="en-US" sz="2000" i="1" dirty="0" err="1" smtClean="0">
                <a:latin typeface="Times New Roman" panose="02020603050405020304" pitchFamily="18" charset="0"/>
                <a:cs typeface="Times New Roman" panose="02020603050405020304" pitchFamily="18" charset="0"/>
              </a:rPr>
              <a:t>Midford</a:t>
            </a:r>
            <a:r>
              <a:rPr lang="en-US" sz="2000" i="1" dirty="0" smtClean="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Students </a:t>
            </a:r>
            <a:r>
              <a:rPr lang="en-US" sz="2400" dirty="0">
                <a:latin typeface="Times New Roman" panose="02020603050405020304" pitchFamily="18" charset="0"/>
                <a:cs typeface="Times New Roman" panose="02020603050405020304" pitchFamily="18" charset="0"/>
              </a:rPr>
              <a:t>with </a:t>
            </a:r>
            <a:r>
              <a:rPr lang="en-US" sz="2400" dirty="0" smtClean="0">
                <a:latin typeface="Times New Roman" panose="02020603050405020304" pitchFamily="18" charset="0"/>
                <a:cs typeface="Times New Roman" panose="02020603050405020304" pitchFamily="18" charset="0"/>
              </a:rPr>
              <a:t>ADHD are </a:t>
            </a:r>
            <a:r>
              <a:rPr lang="en-US" sz="2400" dirty="0">
                <a:latin typeface="Times New Roman" panose="02020603050405020304" pitchFamily="18" charset="0"/>
                <a:cs typeface="Times New Roman" panose="02020603050405020304" pitchFamily="18" charset="0"/>
              </a:rPr>
              <a:t>more likely to be suspended </a:t>
            </a:r>
            <a:r>
              <a:rPr lang="en-US" sz="2400" dirty="0" smtClean="0">
                <a:latin typeface="Times New Roman" panose="02020603050405020304" pitchFamily="18" charset="0"/>
                <a:cs typeface="Times New Roman" panose="02020603050405020304" pitchFamily="18" charset="0"/>
              </a:rPr>
              <a:t>from school than the general student population</a:t>
            </a:r>
            <a:r>
              <a:rPr lang="en-US" sz="2000" i="1" dirty="0" smtClean="0">
                <a:latin typeface="Times New Roman" panose="02020603050405020304" pitchFamily="18" charset="0"/>
                <a:cs typeface="Times New Roman" panose="02020603050405020304" pitchFamily="18" charset="0"/>
              </a:rPr>
              <a:t> (Achilles, </a:t>
            </a:r>
            <a:r>
              <a:rPr lang="en-US" sz="2000" i="1" dirty="0" err="1" smtClean="0">
                <a:latin typeface="Times New Roman" panose="02020603050405020304" pitchFamily="18" charset="0"/>
                <a:cs typeface="Times New Roman" panose="02020603050405020304" pitchFamily="18" charset="0"/>
              </a:rPr>
              <a:t>Mclaughlin</a:t>
            </a:r>
            <a:r>
              <a:rPr lang="en-US" sz="2000" i="1" dirty="0" smtClean="0">
                <a:latin typeface="Times New Roman" panose="02020603050405020304" pitchFamily="18" charset="0"/>
                <a:cs typeface="Times New Roman" panose="02020603050405020304" pitchFamily="18" charset="0"/>
              </a:rPr>
              <a:t>, and </a:t>
            </a:r>
            <a:r>
              <a:rPr lang="en-US" sz="2000" i="1" dirty="0" err="1" smtClean="0">
                <a:latin typeface="Times New Roman" panose="02020603050405020304" pitchFamily="18" charset="0"/>
                <a:cs typeface="Times New Roman" panose="02020603050405020304" pitchFamily="18" charset="0"/>
              </a:rPr>
              <a:t>Croninger</a:t>
            </a:r>
            <a:r>
              <a:rPr lang="en-US" sz="2000" i="1" dirty="0" smtClean="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As an ADHD student gets older the likelihood of the student being suspended from school increases </a:t>
            </a:r>
            <a:r>
              <a:rPr lang="en-US" sz="2000" i="1" dirty="0" smtClean="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Achilles, </a:t>
            </a:r>
            <a:r>
              <a:rPr lang="en-US" sz="2000" i="1" dirty="0" err="1">
                <a:latin typeface="Times New Roman" panose="02020603050405020304" pitchFamily="18" charset="0"/>
                <a:cs typeface="Times New Roman" panose="02020603050405020304" pitchFamily="18" charset="0"/>
              </a:rPr>
              <a:t>Mclaughlin</a:t>
            </a:r>
            <a:r>
              <a:rPr lang="en-US" sz="2000" i="1" dirty="0">
                <a:latin typeface="Times New Roman" panose="02020603050405020304" pitchFamily="18" charset="0"/>
                <a:cs typeface="Times New Roman" panose="02020603050405020304" pitchFamily="18" charset="0"/>
              </a:rPr>
              <a:t>, and </a:t>
            </a:r>
            <a:r>
              <a:rPr lang="en-US" sz="2000" i="1" dirty="0" err="1" smtClean="0">
                <a:latin typeface="Times New Roman" panose="02020603050405020304" pitchFamily="18" charset="0"/>
                <a:cs typeface="Times New Roman" panose="02020603050405020304" pitchFamily="18" charset="0"/>
              </a:rPr>
              <a:t>Croninger</a:t>
            </a:r>
            <a:r>
              <a:rPr lang="en-US" sz="2000" i="1" dirty="0" smtClean="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The rate of out-of-school suspensions decreases after the implementation of PBIS – in elementary, middle, and high schools </a:t>
            </a:r>
            <a:r>
              <a:rPr lang="en-US" sz="2000" i="1" dirty="0" smtClean="0">
                <a:latin typeface="Times New Roman" panose="02020603050405020304" pitchFamily="18" charset="0"/>
                <a:cs typeface="Times New Roman" panose="02020603050405020304" pitchFamily="18" charset="0"/>
              </a:rPr>
              <a:t>(</a:t>
            </a:r>
            <a:r>
              <a:rPr lang="en-US" sz="2000" i="1" dirty="0" err="1" smtClean="0">
                <a:latin typeface="Times New Roman" panose="02020603050405020304" pitchFamily="18" charset="0"/>
                <a:cs typeface="Times New Roman" panose="02020603050405020304" pitchFamily="18" charset="0"/>
              </a:rPr>
              <a:t>Sugai</a:t>
            </a:r>
            <a:r>
              <a:rPr lang="en-US" sz="2000" i="1" dirty="0" smtClean="0">
                <a:latin typeface="Times New Roman" panose="02020603050405020304" pitchFamily="18" charset="0"/>
                <a:cs typeface="Times New Roman" panose="02020603050405020304" pitchFamily="18" charset="0"/>
              </a:rPr>
              <a:t> and Horner)</a:t>
            </a:r>
            <a:endParaRPr lang="en-US"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2375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15</a:t>
            </a:fld>
            <a:endParaRPr lang="en-US" dirty="0"/>
          </a:p>
        </p:txBody>
      </p:sp>
      <p:sp>
        <p:nvSpPr>
          <p:cNvPr id="4" name="Rectangle 3"/>
          <p:cNvSpPr/>
          <p:nvPr/>
        </p:nvSpPr>
        <p:spPr>
          <a:xfrm>
            <a:off x="627320" y="1222491"/>
            <a:ext cx="7963787" cy="4216539"/>
          </a:xfrm>
          <a:prstGeom prst="rect">
            <a:avLst/>
          </a:prstGeom>
        </p:spPr>
        <p:txBody>
          <a:bodyPr wrap="square">
            <a:spAutoFit/>
          </a:bodyPr>
          <a:lstStyle/>
          <a:p>
            <a:pPr algn="ctr"/>
            <a:r>
              <a:rPr lang="en-US" sz="28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School Climate</a:t>
            </a:r>
          </a:p>
          <a:p>
            <a:pPr algn="ctr"/>
            <a:endParaRPr lang="en-US" sz="28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safe and supportive school </a:t>
            </a:r>
            <a:r>
              <a:rPr lang="en-US" sz="2400" dirty="0" smtClean="0">
                <a:latin typeface="Times New Roman" panose="02020603050405020304" pitchFamily="18" charset="0"/>
                <a:cs typeface="Times New Roman" panose="02020603050405020304" pitchFamily="18" charset="0"/>
              </a:rPr>
              <a:t>climate </a:t>
            </a:r>
            <a:r>
              <a:rPr lang="en-US" sz="2400" dirty="0">
                <a:latin typeface="Times New Roman" panose="02020603050405020304" pitchFamily="18" charset="0"/>
                <a:cs typeface="Times New Roman" panose="02020603050405020304" pitchFamily="18" charset="0"/>
              </a:rPr>
              <a:t>increases protective factors and reduces the risk of drug use problems </a:t>
            </a:r>
            <a:r>
              <a:rPr lang="en-US" sz="2400" dirty="0" smtClean="0">
                <a:latin typeface="Times New Roman" panose="02020603050405020304" pitchFamily="18" charset="0"/>
                <a:cs typeface="Times New Roman" panose="02020603050405020304" pitchFamily="18" charset="0"/>
              </a:rPr>
              <a:t>developing </a:t>
            </a:r>
            <a:r>
              <a:rPr lang="en-US" sz="2000" i="1" dirty="0" smtClean="0">
                <a:latin typeface="Times New Roman" panose="02020603050405020304" pitchFamily="18" charset="0"/>
                <a:cs typeface="Times New Roman" panose="02020603050405020304" pitchFamily="18" charset="0"/>
              </a:rPr>
              <a:t>(</a:t>
            </a:r>
            <a:r>
              <a:rPr lang="en-US" sz="2000" i="1" dirty="0" err="1" smtClean="0">
                <a:latin typeface="Times New Roman" panose="02020603050405020304" pitchFamily="18" charset="0"/>
                <a:cs typeface="Times New Roman" panose="02020603050405020304" pitchFamily="18" charset="0"/>
              </a:rPr>
              <a:t>Sugai</a:t>
            </a:r>
            <a:r>
              <a:rPr lang="en-US" sz="2000" i="1" dirty="0" smtClean="0">
                <a:latin typeface="Times New Roman" panose="02020603050405020304" pitchFamily="18" charset="0"/>
                <a:cs typeface="Times New Roman" panose="02020603050405020304" pitchFamily="18" charset="0"/>
              </a:rPr>
              <a:t>)</a:t>
            </a:r>
            <a:endParaRPr lang="en-US" sz="2000" i="1"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School </a:t>
            </a:r>
            <a:r>
              <a:rPr lang="en-US" sz="2400" dirty="0">
                <a:latin typeface="Times New Roman" panose="02020603050405020304" pitchFamily="18" charset="0"/>
                <a:cs typeface="Times New Roman" panose="02020603050405020304" pitchFamily="18" charset="0"/>
              </a:rPr>
              <a:t>climate refers to the quality and character of school </a:t>
            </a:r>
            <a:r>
              <a:rPr lang="en-US" sz="2400" dirty="0" smtClean="0">
                <a:latin typeface="Times New Roman" panose="02020603050405020304" pitchFamily="18" charset="0"/>
                <a:cs typeface="Times New Roman" panose="02020603050405020304" pitchFamily="18" charset="0"/>
              </a:rPr>
              <a:t>life </a:t>
            </a:r>
            <a:r>
              <a:rPr lang="en-US" sz="2000" i="1" dirty="0" smtClean="0">
                <a:latin typeface="Times New Roman" panose="02020603050405020304" pitchFamily="18" charset="0"/>
                <a:cs typeface="Times New Roman" panose="02020603050405020304" pitchFamily="18" charset="0"/>
              </a:rPr>
              <a:t>(National School Climate Center)</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School </a:t>
            </a:r>
            <a:r>
              <a:rPr lang="en-US" sz="2400" dirty="0">
                <a:latin typeface="Times New Roman" panose="02020603050405020304" pitchFamily="18" charset="0"/>
                <a:cs typeface="Times New Roman" panose="02020603050405020304" pitchFamily="18" charset="0"/>
              </a:rPr>
              <a:t>climate is based on patterns of students', parents' and school personnel's experience of school life and reflects norms, goals, values, interpersonal relationships, teaching and learning practices, and organizational </a:t>
            </a:r>
            <a:r>
              <a:rPr lang="en-US" sz="2400" dirty="0" smtClean="0">
                <a:latin typeface="Times New Roman" panose="02020603050405020304" pitchFamily="18" charset="0"/>
                <a:cs typeface="Times New Roman" panose="02020603050405020304" pitchFamily="18" charset="0"/>
              </a:rPr>
              <a:t>structures </a:t>
            </a:r>
            <a:r>
              <a:rPr lang="en-US" sz="2000" i="1" dirty="0" smtClean="0">
                <a:latin typeface="Times New Roman" panose="02020603050405020304" pitchFamily="18" charset="0"/>
                <a:cs typeface="Times New Roman" panose="02020603050405020304" pitchFamily="18" charset="0"/>
              </a:rPr>
              <a:t>(</a:t>
            </a:r>
            <a:r>
              <a:rPr lang="en-US" sz="2000" i="1" dirty="0" err="1" smtClean="0">
                <a:latin typeface="Times New Roman" panose="02020603050405020304" pitchFamily="18" charset="0"/>
                <a:cs typeface="Times New Roman" panose="02020603050405020304" pitchFamily="18" charset="0"/>
              </a:rPr>
              <a:t>Sugai</a:t>
            </a:r>
            <a:r>
              <a:rPr lang="en-US" sz="2000" i="1" dirty="0" smtClean="0">
                <a:latin typeface="Times New Roman" panose="02020603050405020304" pitchFamily="18" charset="0"/>
                <a:cs typeface="Times New Roman" panose="02020603050405020304" pitchFamily="18" charset="0"/>
              </a:rPr>
              <a:t>)</a:t>
            </a:r>
            <a:endParaRPr lang="en-US"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7204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data:image/jpeg;base64,/9j/4AAQSkZJRgABAQAAAQABAAD/2wCEAAkGBwgHEhUUBwgQFhMUFxkaFhQXExYXGhcXGBcYFxcaFRYZHCksGh0lJxcWITEjJSk3OjAuFx8zODQsQygtLisBCgoKDg0OGxAQGy0kICQsLCwsNDQsLSwyOC4vLDIvLCwtLCsvNDQsLCwtLCwvLCwtLCwsLDQrLDIsLCwsLCwvLP/AABEIAJoBSAMBEQACEQEDEQH/xAAcAAEAAQUBAQAAAAAAAAAAAAAABgIDBAUHAQj/xABHEAABAwIFAQQFBwcLBQEAAAABAAIDBBEFBhIhMQcTQVFhFCIycYEVNFJ0kaGxIzM1QnKiwRckJUNigpKTs9Lwc4O0w9EW/8QAGwEBAAIDAQEAAAAAAAAAAAAAAAIDAQQFBgf/xAA6EQACAQIDBQUHAwMDBQAAAAAAAQIDEQQhMQUGEkFRE2FxkdEiMoGhscHhM1LwFCOSFkJyFUNiovH/2gAMAwEAAhEDEQA/AO4oAgCAIAgCAIAgCAIAgCAIAgCAIAgCAIAgI/lR73tbrcT/ADaA7m+5M10BIEAQBAEAQBAEAQBAEAQBAEAQBAEAQBAEAQBAEAQBAEAQBAEAQBAEAQBAEBq8SzHgmF/pDFqeM+DpWhx44be55HA71dSw9Wq7U4t+CbMNpakdq+q2T6a+nEnPI7mRSHuvsS0D710Kew8fPSm142X1IOrFczQ1fXDBY/muF1LufaMbL+HDnLcW7WK/3yjH45/JEe2ial/XWc/m8uNA86kn/wBQWyt1qjWU/wD1t9Xf5GO3RhVfW/G3/M8KpWb/AK5kk2+Dm7+avp7p/vqeSMOv0RrJesObZBZslM0+Ih3/AHnEfctpbqYdazZHt2ail6jZspj/ADbFA0NaxlhDERpZctG7P7TvtUqe7mEblHPJ259E+TXUOtI20PWDN0Y9aandvy6Hf3eq4KEt1KD0mx27L0fWfNbD60NG7yMb/wCEg/FRe61H9z819Lfcz27M6n64Yy0D0rCaYm++ntG3Hldzre9a8914cqkl4xv80zPbvobqh65UTx/P8Elab/1crX7ePrBu/l961pbr13nSqRkvivUl265o31F1fylUD8vPPF5Phcf9PV/wLRqbv4+D9y/g0SVWJvqPPGVqw2gx6muTYBzwwk+Qfa/K0KmAxVNXnTkvgySlF8zfQzRTjVDI1zTwQQQfiFqEitAEAQBAEAQBAEAQBAEAQBAEAQBAEAQBAEAQBAEBqcazNgmBC+LYnDGfol13n3Rtu4/Ad6voYWtXfDSi5eCMOSWpz/GetuGU5IwfDZZjf23uETbW5As4n3EBd/Dbr4qpnVaj838svmVOvFaEOxTrDmmsuKV0EA7iyPU63mZC4fcuzQ3WwsM6knL5L1+ZW68uRDsUx7F8Xv8AKeJTyA8h0ji3m+zb2HwC7FDZmEo+5TXld+bK3OT1ZrbgcLbclH2Vr0IixPJWOGUvedvD19LAAAcKUYRjogeqZgIAgKW8n/nctellUn4p/Jehl6IqWwYCAIDwgFVypxlm16+Zm43HCxacdHfx9fx8RkAQVmNRN20fT+fYWMqgxCtw12rDquWJ30mPcw7eJad1VXwdCurVYJ/D7mVJrQlmGdU83UFtWINlaP1ZY2u+1ws4/wCJcitu1gqnupx8H63JqtJE2wfrfTP2xvCHt49eFweCe+7H20j4lcPEbq1450ZqXjk/uWquuZPMHzzljGAPQ8YhDjwx7uzffwDX2J+C4OI2ficO/wC5Br4ZeayLVOL0ZIQQeCtMkeoAgCAIAgCAIAgCAIAgCAIAgCAIDGxHEKPDGGTEaqOOMcue4NHkLnvPgpwpyqSUYJtvkg3Y5xmDrRg9ICMDppJ3dznAxs/eGo+6w969BhN2cVVzq2gvN+S9SmVaK0OZY71GzTjdxNiRjYf6uH8mPdqB1EeRcV6fC7vYKhm48T7/AE0KZVZMiYFuF2oxUVZKxUFIBYB5e/Cq4nU93JdfT18upnQ9AtwrIxUVZGC7S009Y9rKWJznuNmtaLknyChWrU6NOVWrJRjFXbbskurZlJt2RtsYynjuCs7TE8Ocxl7atTHAHu1aCbfFcvAbwbNx9TssNWUpWvbNO3VXSuvC5OVKcVdo1dbR1FA8srISx4DSWnkBzQ5tx3bOBt5rpYfEUsRDtKMlKN2rrNXTafk00QaadmWFeYCApbyVRT/Un8PoZehUrzBkz0FVBHHLLFaOXV2brj1tBAfte4sSOVrU8XRqVp0IyvOHDxLpxX4fOzJOLSuKCgqsRcW0cWpzWueRcCzWC7jue4JicXRw0FOtKybUV4ydksurdhGLloeYfQ1OJSCOij1PdewuBfS0uO5IHAJWcViqWGpOrWdoq2eb1aS072jEYuTsjHWwYBF+VGUVJWZk8uRyq3Jw97NdfX1/+jU9VpgLICwDeZfzdj2XrfJWJSNaP6snVH5+o64HvG65mL2PhMTnOFn1WT/PxuTjUlE6VgHW5ps3MOGEeMkJvv5xvOw9zj7l5rFbq1Y50JcXc8n56fQvjXXM6VgGacEzCP6IxGN5tcsvpePfG6xt52svN4jB18O+GrFr+dS5ST0NytYyEAQBAEAQBAEAQBAEAQGDjGMYdgkZlxWsZGwd7juTzZrRu4+QF1bRoVK01CnFt9xhtLU5HmjrTK/UzLNHpHAnlsT37ti4HcQXE+bV6vBbrSdpYmVu5evp5lEq/Q5di+L4jjUnaYrWPlf4uPHk0cNHkAvV4XBUMLHhoxS+vxZRKTlqYK2yIQBAEBT7Xu/Fa/6r/wDH6/j6+GudCpbBgICQ9P8A00V8JwwRGUFxa2Rxa13qO1N1AGxI1AHxsuBvP/TPZdZYri7NpJuKTa9pe1Z8ouzfcmW0b8a4dSUspYXwVb8Loq+jexmueKdvaQSaHa+zc6QatZ1DnkX5uSvOzxFWGKwtPFTpV1OTjTlC8Kkbxa40lJpxsmm1a10+hckuGTimuvQ2lVFS1NfXS1UEeunpoTH+QbJYOjaXyGG47QtvYEnYW8AuJhJ16OycHh6Enw1q9ZSvUlDSU+GKqWbhxOKfsq8nfnJsslZ1JN8kuXhyLPyThWYPyMVG1k1VStfHO6COHU+GT22RAks1gm/AIZceK3f6/GbMX9TVqXp0azjOKqSqWhOC9mU2lxOE7ON7tKVmyPDGeSWbXS2hRmHB8Ep4qiqoKGLS9nosEZDfz4mfC+QC2ztLGvB5NzeynsvaO0KuJoYDEVJKcZOvUd3+m4KSj/x7SbhbpAThBJyS7l439C9jWGUAgrYxHS/zeBloY6Z14JAGkO9McGmQm5vtuObb309n46v/AF2ExEZVLVqj9qVRe3Bqb/RTcYpWjZ5NW78pTiuGSyyXT7ll7qf0qogpcEpXClpBPEwQsu6fs2HU6wu/aY+ob/m2kWIWxTdaWBo4ipXqJ1q8qU3xyVqaqTSSztFtwjHiVpe01fQi7cTSSyV9OdiqGb0qPDJsTwYOAjq3vbHA2zQDG1s/YCwI9lxFt9WoDgKMqDp4naOHwuIs74eMXKo7/wC5ul2mck3mk7uSva5m91ByXXl87FVHE2CogqGGmmikpKote2mNO6URt9YTx8d+kEAXF/JYxVRzwdXBtVKc4V8PdOp2vDxTjZwm7vle0ndPkriK9pSyas+VvNGFhcdLjTsMkrqCnLpRXCTTExrXiJhMepgFvVvtsr8fWr4BY+hQqz4YPCuN5yk1xztNKUm3ZpaX5sxFKXA2v3fIy8NibG/DIIMAp3w1NOHTOMDCXm1nkyWuCwaXf3vMKrFVZyo7SxcsTNVKFSSprjkkrJOMeC9pKbvGzT7rZmYrOEbKzWZy6sjjike2B92tc4NNwbgEgG45X02lKUqcZSVm0r+JpPUsqwwU+z7lrv8Ate0vd593eu7qvIzqVK8wFkBAEBXDNLTuDoJHNc03Dmkgg+II4KrqU4VIuM0mnyZlOx0TK3V/G8LIbjIFTFsLmzZWjYbPAs7vPrC5P6wXmcbuvRqe1h3wvo816r5+BdGu1qdlyxm7BcztvhVYC613ROs2RvvZ/EXHmvHYvA18JLhqxt9H4M2IyUtDerUJBAEAQBAEAQBAUyPZECZHAAC5JNgAOST3IDlucusNFQ6o8tME0m4MzgezadwdI5k4544IJXptnbt1q9p1/Yj05v0+OfcUzrJaHGcZxnEsckMmLVj5Hnvcdh5NaNmjyAC9thcFQwsOGjG31+LNaUnLUwFtEQgCAIAgKXb7BUVW5Ps1z18Pzp59DK6lSuSSVkYCyAgKopHwkOieWuaQQ4GxBG4II4KjKMZJxkrp6g2WIZjxrE2dnX4pM9n0XPNjbi47/iubhNibOwdTtcPQhCXVRSfmicqk5KzZ7/8Ao8a1sk+U5tcbS1jtZu1p5F/D3rP/AEbZ/ZzpdjDhm+KS4VZvq117x2k73uW3Y7izphUOxCUzt2EhcS4CxFge4WJ28yprZWCWGeEVKPZPWPCuHW+njmOOXFxXzMeTEKySMRSVLzEHl4YT6oeRYut48/aVsRwtGNZ11BcbXDe2fCndK/S5HidrGbLmrH52lk2LzuYWaC0vJBa4WII7725K5dHYmzqeJlOFCCacZJqKT4vazXeWOpNrUxhi2ICYTiskEwtaQOIds0MG48hb3Lof9Pwrw7wzpx7N3vGytm7vLvbv45kOOV73zMmbM+OzPZJLi05fHfQ7Wbt1W1AHwOkXHktansPZ1OnKlGhBRkkpLhVna9rrna7t4knVm3e5RUZhxipf2lRiUzn6Sy5cTZjhZzR4AqdLY+Ao0uxp0YqN1KyikuJO6fimsmYdSTd2yzT4viFN2fYVj29jr7Ox9jtBZ+nwv3q2rs7C1XN1KcXx8PFda8DvG/Xhea6GFOS0ZtsRzhiM8UUVDUzRRsp2QvYJDpeW6rusOLhwHwXKwe7mFpV6uIrQjOcqsqkW4q8bpWV3fRq98tdCyVaTSSyysRxeiKQgCApHq/wWvH+3Lg5PT7r7r49EZ1KlsGAgCAIAgLkE0tM4Pp5XNe03a5pLXNI4II4KrqU4VIuE0mnyZlO2h13InV8xhsObCT3NqQNwO7tWjm30gPC4O5XjNp7tSi3Uwua/bz+D5+D+ZsQrcpHYaKspq9jZKGoZJG72XscHA+4heSnCUJOMlZo2C+ogIAgCAIDUZmzJheWYjLitQAP1WCxe8+DG958+B3kLZwuEq4qoqdJXf81MSkoq7PnnO2fsXza4tmd2dPf1YGnbbcGR1hrPHOwtsAvoOy9h0cGlOXtT69PBffU1J1XIia7hUEAQBAEAQBAUs338f+Ba+H9pOp+7P4cvln8WZfQqWwYCAIAgCAIAgCApHPwH8Vrx/Xl/xj9ZEuRUtgiEAQBAEAQBAEB44X4VVWDnFpa8vHkZQabqVOanFSXMPI9UzAQBAEAQBAbvK2a8XytJrwqpsD7UTrmN/wC0y/O3IsfPcrm7Q2Xh8bG1RWfJrX8ruJwm46H0FkbPmF5ubaI9nUNF3wOO9vpRu/Xb947wLi/z3aOy6+BnaavF6Pk/R9xtwmpaEsXNJhAEBBuoXUWiyoDFS6ZKsjaPfTHfh0pH26RuduAbrr7L2PVx0r6QWr+y6srnUUThfYZizpO6RsE9RK47uDSQ3kgX4Y0X2GwXulUwOy6XZ8Sj9X35Zs1rSm7kqwzo1mWqI9Okp4Wn2rv1uG3c1gIP+LuK5dberDxv2cHL5L7/AEJqg+ZKKbobQt+dY5K79mJrPfyXLlz3rxL92EV5v7k+wRs4Oi+WIx689Y7zMjBb/DGFqS3kx70kl8F97kuxiVydGcrvBDZKsHxErbj7WFYjvJj07uSfwQ7GBq63odhzvmGMzt/6jGSd39nR3rbp71Ype/GL819yLoRInjPR3MtDc0BhqG92l+h9u8lr7Ae4OK62H3pw08qsXH5r1+RB0HyIPimF1+EP7PE6OSJ/0XtIuPEeI8wu/hsZQxMeKjJP+dCpxa1MF/CliW1SdueXnl9zC1KlckkrIwb7A8m5ix4B2GYXI5h4kNmM8yHvIB+C5eK21g8O2pzu+iz/AB8yyNOTJzhnRDE5RfE8Xhj8o2Ol225J0WPPjwuFW3sX/ap+b+y9SxUOrJFB0RwFv5/Eqt2/AMbfgfUK50t6Ma9FFfD1ZPsImb/I3lXxqv8ANH+1Uf6j2h+9f4r0M9jAxqropl2X5vW1bPLVG4fey/3q2nvNjo68L8V6WDoxNNW9DTv6Dj3jYPh7r7Xc1/8AD7Fu097Kq9+mn4Nr1IOguTIfjPS3NmFAu9BbM0C5dC/X9jCA4/Bq7GH3kwdV2k3F96y8197EHRkiGPa5hIe0gjYg7EHzC7sJxmuKLuioo7/h/wDVUv13/wAV9X6jkVta55AYCSTYAckngAK6c4wXFJ2QJjgnTDNWLi4oRC08OnJj/csXfurhYneTB0cotzfdp5v7XLFRkyZUfQw7em494XDIfts5z/vsuNU3sqv3KaXi2/QsVBc2bml6KZdj+cVtW8+GuNo+wMv960qm82OlpwrwXrcmqMTJ/kbyr41X+aP9qq/1HtD96/xXoOxgYFV0RwR9/RMTqmne2rs3geGwa3Ye9bEN6MZH3lF/D0Zh0IkcxPoji0P6MxSCQeD2uiNvK2oH7QulR3sg/wBWm14O/wAnb6kHQ6MhWOZLzHgVziOFShgv+UaNbLDvL2XA+Nl28NtrBYjKM7Po8vx5MrlTkjQLqFZS3a/vVFHJyj0f1z+rZllbGueQGNJJNgBuSTwAFdOcYLik7IEzwXpdmvFm6vQWwt7jO7QT/cALh8QFwcRvJg6TtFuXhp5v7FioyZLaLobMQDXY80G27WQlwB8nOeLj4BcipvZO/wDbpr4v0LFQXNm9pOiuXIvnFXVvP7bGj4AM/itCpvNjpaNLwXrcmqMTI/kbyr41X+aP9qr/ANR7Q/ev8V6DsYGDVdEcDeD6LidW13dqMbwPgGNJ7u9bEN6MYn7Si/h+THYRI1iPRHGIf0dilPJ4h4fEfhbUPtIXSo72Qf6tNrwd/rYg6HRkRxPKeasquEs9DNHoN2zRu1Btv1tcZOn42XWp7U2fjo9nKSz5Sy/F/BkHCcczrXTTqZFj+mnxstZVcNeAAya3H7L+duDbbwHktsbEng32lPOn814+pfTqcWT1OlLgFpD+oObJcDY2DB4XSV1QCIY2t1Fo3HaOFjsO4Hkg9wK6GAwca8nKo+GnH3n9l3shKVtNSM5T6SR3FRnGd00zjrdFqJbqJv8AlX8yO8bG3PtLqYzeCXD2ODXBBZLr+Pr3kI0ucjp9HR01AwR0VOyNjeGMaGtHuAXnZSlJ8UndlxfUQEAQBAEAQGJieF0GLM0YnRRSs+i9gcAfEX4PmFOnVnTlxQbT7sjDVzj+c+jcxkY7KRHZvdZ8cklhCOdQeblzNrEbu49q5t6fCbyS7PgxObVmmtXZ6P18ymVHPImWVeluX8C0vqYfSJgBd8oBaHd5ZFwPK9yPFczHbbxWKunLhj0WXm+f8yJxpxiTlcgsCAIAgCAIAgNBmXJuA5mH9K0LS+1hK31JBzb1x7QFzs648luYTH4jCu9GTXdy8iMoqWpyLAukU+IVA9IxACm7KOQuaPyhEhd6gadgRod63HBtuQPQveiXBxKHt2t3eP4+ZV2Hkdgy/lHAcu2+SsNja61u0I1SHxu91zY+A28l5zE43EYl3qzb+nloWqKWhvFqkggCAIAgCAICEZs6Y4BmDU+GH0ec3PaRAAFxvvJHw7c3JFifFdbA7axWEsk7x6P7dP5kVypxkQLBOieJSTO+W66NkLeDEdTpP2dQ9X4j4d67dfehJOVGHtNLXRWv01+RWqHU6tl3J+A5cA+S8PYH2sZXetIfH1zuL+AsPJeZxWOxGKd6s2/p5aF0YqOhvlqEggCAIAgCAICC5p6XYFjhdJRg01QTftI/ZLubujuBfvu2xvvddfB7axGHj2cvbhpwvp3Pl9O4rlTTzPMq5hxnDqhuH5yiHbOaTT1LSSyoawC4J+mNz3eYFwXV4uhQlDt8M/Z5xesX90+T8zMW9GS2kwmipJZJooR2sp9eQ7uIAAa0E8NFhZo27+SSue6knFReiJ2M5QAQBAEAQBAEAQBAEAQBAEAQBAEAQBAEBHcpey36tT/jMgJEgCAIAgCAIAgCAIAgCAIAgCAIAgCAIAgLNRS09Vb0mBj9Lg5upodpc03a4X4IO4PcsptaAvLACAIAgCAIAgCAIAgCAIAgCAIAgCAIAgCAjuUvZb9Wp/xmQEiQBAEAQBAEAQBAEAQBAEAQBAEAQBAEAQBAEAQBAEAQBAEAQBAEAQBAEAQBAEAQBAEAQEdyl7Lfq1P+MyAkSAIAgCAIAgCAIAgCAIAgCAIAgCAIAgCAIAgCAIAgCAIAgCAIAgCAIAgCAIAgCAIAgCAjuUvZb9Wp/wAZkBIkAQBAEAQBAEAQBAEAQBAEAQBAEAQBAEAQBAEAQBAEAQBAEAQBAEAQBAEAQBAEAQBAEBHcpey36tT/AIzICRIAgCAIAgCAIAgCAIAgCAIAgCAIAgCAIAgCAIAgCAIAgCAIAgCAIAgCAIAgCAIAgCAICO5S9lv1an/GZASJAEAQBAEAQBAEAQBAEAQBAEAQBAEAQBAEAQBAEAQBAEAQBAEAQBAEAQBAEAQBAEAQBAR3KXst+rU/4zICRIAgCAIAgCAIAgCAIAgCAIAgCAIAgCAIAgCAIAgCAIAgCAIAgCAIAgCAIAgCAIAgCAhWP41jeAmefEntZRRuZpfpY6zXFrPZbdx9ZwHHegI/gOfMLrZGU+XcQDpntbGxhikF2xhzgNT2gCwLtyUBPssuxh0Tvl9gEnaO020exYafYJHigNugCAIAgCAIAgCAIAgCAIAgCAIAgCAIAgCAIAgCAIAgCAIAgCAIAgCAIAgCAIDnNV1qyfTy9mJZ3AEgysivGLG173uR5gFAdCp54qljX07w5j2hzXDgtcLgj3goCFdbf0LV/wDZ/wDIiQHB+j36Yo/23/6T0B9YoAgCAIAgCAIAgCAIAgCAIAgCAIAgCAIAgCAIAgCAIAgCAIAgCAIAgCAIAgCAID5Cz9lLEMqVUjKulc2Fz3mCTlr49R02d9K1rg7hAdcyL1iy7S0cEONPmjlhjbG53Zl7XaAGtILbncAcjm/lcDWdU+quAY9Qy0mDtme6Us9cs0NaGSMkvvub6bWt4/ECJ9EMExGvxOGempXGGAuMklrNbeNzQL97iXDYb9/AJQH1AgCAIAgCAIAgCAIAgCAIAgCAIAgCAIAgCAIAgCAIAgCAIAgCAIAgCAIAgCAIAgLNXSU1cwsradkjHcse0Oafe0ixQHyBnunhpcQqWU0LWMbIQ1rWhrQNtgBwgL/T+mp6urDaqBj26Heq5ocO7uKA+t6GkpqJgZRU7I2ACzWNDWja2zQNkBfQBAEAQBAEAQBAEAQBAEAQBAEAQBAEAQBAf//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data:image/jpeg;base64,/9j/4AAQSkZJRgABAQAAAQABAAD/2wCEAAkGBwgHEhUUBwgQFhMUFxkaFhQXExYXGhcXGBcYFxcaFRYZHCksGh0lJxcWITEjJSk3OjAuFx8zODQsQygtLisBCgoKDg0OGxAQGy0kICQsLCwsNDQsLSwyOC4vLDIvLCwtLCsvNDQsLCwtLCwvLCwtLCwsLDQrLDIsLCwsLCwvLP/AABEIAJoBSAMBEQACEQEDEQH/xAAcAAEAAQUBAQAAAAAAAAAAAAAABgIDBAUHAQj/xABHEAABAwIFAQQFBwcLBQEAAAABAAIDBBEFBhIhMQcTQVFhFCIycYEVNFJ0kaGxIzM1QnKiwRckJUNigpKTs9Lwc4O0w9EW/8QAGwEBAAIDAQEAAAAAAAAAAAAAAAIDAQQFBgf/xAA6EQACAQIDBQUHAwMDBQAAAAAAAQIDEQQhMQUGEkFRE2FxkdEiMoGhscHhM1LwFCOSFkJyFUNiovH/2gAMAwEAAhEDEQA/AO4oAgCAIAgCAIAgCAIAgCAIAgCAIAgCAIAgI/lR73tbrcT/ADaA7m+5M10BIEAQBAEAQBAEAQBAEAQBAEAQBAEAQBAEAQBAEAQBAEAQBAEAQBAEAQBAEBq8SzHgmF/pDFqeM+DpWhx44be55HA71dSw9Wq7U4t+CbMNpakdq+q2T6a+nEnPI7mRSHuvsS0D710Kew8fPSm142X1IOrFczQ1fXDBY/muF1LufaMbL+HDnLcW7WK/3yjH45/JEe2ial/XWc/m8uNA86kn/wBQWyt1qjWU/wD1t9Xf5GO3RhVfW/G3/M8KpWb/AK5kk2+Dm7+avp7p/vqeSMOv0RrJesObZBZslM0+Ih3/AHnEfctpbqYdazZHt2ail6jZspj/ADbFA0NaxlhDERpZctG7P7TvtUqe7mEblHPJ259E+TXUOtI20PWDN0Y9aandvy6Hf3eq4KEt1KD0mx27L0fWfNbD60NG7yMb/wCEg/FRe61H9z819Lfcz27M6n64Yy0D0rCaYm++ntG3Hldzre9a8914cqkl4xv80zPbvobqh65UTx/P8Elab/1crX7ePrBu/l961pbr13nSqRkvivUl265o31F1fylUD8vPPF5Phcf9PV/wLRqbv4+D9y/g0SVWJvqPPGVqw2gx6muTYBzwwk+Qfa/K0KmAxVNXnTkvgySlF8zfQzRTjVDI1zTwQQQfiFqEitAEAQBAEAQBAEAQBAEAQBAEAQBAEAQBAEAQBAEBqcazNgmBC+LYnDGfol13n3Rtu4/Ad6voYWtXfDSi5eCMOSWpz/GetuGU5IwfDZZjf23uETbW5As4n3EBd/Dbr4qpnVaj838svmVOvFaEOxTrDmmsuKV0EA7iyPU63mZC4fcuzQ3WwsM6knL5L1+ZW68uRDsUx7F8Xv8AKeJTyA8h0ji3m+zb2HwC7FDZmEo+5TXld+bK3OT1ZrbgcLbclH2Vr0IixPJWOGUvedvD19LAAAcKUYRjogeqZgIAgKW8n/nctellUn4p/Jehl6IqWwYCAIDwgFVypxlm16+Zm43HCxacdHfx9fx8RkAQVmNRN20fT+fYWMqgxCtw12rDquWJ30mPcw7eJad1VXwdCurVYJ/D7mVJrQlmGdU83UFtWINlaP1ZY2u+1ws4/wCJcitu1gqnupx8H63JqtJE2wfrfTP2xvCHt49eFweCe+7H20j4lcPEbq1450ZqXjk/uWquuZPMHzzljGAPQ8YhDjwx7uzffwDX2J+C4OI2ficO/wC5Br4ZeayLVOL0ZIQQeCtMkeoAgCAIAgCAIAgCAIAgCAIAgCAIDGxHEKPDGGTEaqOOMcue4NHkLnvPgpwpyqSUYJtvkg3Y5xmDrRg9ICMDppJ3dznAxs/eGo+6w969BhN2cVVzq2gvN+S9SmVaK0OZY71GzTjdxNiRjYf6uH8mPdqB1EeRcV6fC7vYKhm48T7/AE0KZVZMiYFuF2oxUVZKxUFIBYB5e/Cq4nU93JdfT18upnQ9AtwrIxUVZGC7S009Y9rKWJznuNmtaLknyChWrU6NOVWrJRjFXbbskurZlJt2RtsYynjuCs7TE8Ocxl7atTHAHu1aCbfFcvAbwbNx9TssNWUpWvbNO3VXSuvC5OVKcVdo1dbR1FA8srISx4DSWnkBzQ5tx3bOBt5rpYfEUsRDtKMlKN2rrNXTafk00QaadmWFeYCApbyVRT/Un8PoZehUrzBkz0FVBHHLLFaOXV2brj1tBAfte4sSOVrU8XRqVp0IyvOHDxLpxX4fOzJOLSuKCgqsRcW0cWpzWueRcCzWC7jue4JicXRw0FOtKybUV4ydksurdhGLloeYfQ1OJSCOij1PdewuBfS0uO5IHAJWcViqWGpOrWdoq2eb1aS072jEYuTsjHWwYBF+VGUVJWZk8uRyq3Jw97NdfX1/+jU9VpgLICwDeZfzdj2XrfJWJSNaP6snVH5+o64HvG65mL2PhMTnOFn1WT/PxuTjUlE6VgHW5ps3MOGEeMkJvv5xvOw9zj7l5rFbq1Y50JcXc8n56fQvjXXM6VgGacEzCP6IxGN5tcsvpePfG6xt52svN4jB18O+GrFr+dS5ST0NytYyEAQBAEAQBAEAQBAEAQGDjGMYdgkZlxWsZGwd7juTzZrRu4+QF1bRoVK01CnFt9xhtLU5HmjrTK/UzLNHpHAnlsT37ti4HcQXE+bV6vBbrSdpYmVu5evp5lEq/Q5di+L4jjUnaYrWPlf4uPHk0cNHkAvV4XBUMLHhoxS+vxZRKTlqYK2yIQBAEBT7Xu/Fa/6r/wDH6/j6+GudCpbBgICQ9P8A00V8JwwRGUFxa2Rxa13qO1N1AGxI1AHxsuBvP/TPZdZYri7NpJuKTa9pe1Z8ouzfcmW0b8a4dSUspYXwVb8Loq+jexmueKdvaQSaHa+zc6QatZ1DnkX5uSvOzxFWGKwtPFTpV1OTjTlC8Kkbxa40lJpxsmm1a10+hckuGTimuvQ2lVFS1NfXS1UEeunpoTH+QbJYOjaXyGG47QtvYEnYW8AuJhJ16OycHh6Enw1q9ZSvUlDSU+GKqWbhxOKfsq8nfnJsslZ1JN8kuXhyLPyThWYPyMVG1k1VStfHO6COHU+GT22RAks1gm/AIZceK3f6/GbMX9TVqXp0azjOKqSqWhOC9mU2lxOE7ON7tKVmyPDGeSWbXS2hRmHB8Ep4qiqoKGLS9nosEZDfz4mfC+QC2ztLGvB5NzeynsvaO0KuJoYDEVJKcZOvUd3+m4KSj/x7SbhbpAThBJyS7l439C9jWGUAgrYxHS/zeBloY6Z14JAGkO9McGmQm5vtuObb309n46v/AF2ExEZVLVqj9qVRe3Bqb/RTcYpWjZ5NW78pTiuGSyyXT7ll7qf0qogpcEpXClpBPEwQsu6fs2HU6wu/aY+ob/m2kWIWxTdaWBo4ipXqJ1q8qU3xyVqaqTSSztFtwjHiVpe01fQi7cTSSyV9OdiqGb0qPDJsTwYOAjq3vbHA2zQDG1s/YCwI9lxFt9WoDgKMqDp4naOHwuIs74eMXKo7/wC5ul2mck3mk7uSva5m91ByXXl87FVHE2CogqGGmmikpKote2mNO6URt9YTx8d+kEAXF/JYxVRzwdXBtVKc4V8PdOp2vDxTjZwm7vle0ndPkriK9pSyas+VvNGFhcdLjTsMkrqCnLpRXCTTExrXiJhMepgFvVvtsr8fWr4BY+hQqz4YPCuN5yk1xztNKUm3ZpaX5sxFKXA2v3fIy8NibG/DIIMAp3w1NOHTOMDCXm1nkyWuCwaXf3vMKrFVZyo7SxcsTNVKFSSprjkkrJOMeC9pKbvGzT7rZmYrOEbKzWZy6sjjike2B92tc4NNwbgEgG45X02lKUqcZSVm0r+JpPUsqwwU+z7lrv8Ate0vd593eu7qvIzqVK8wFkBAEBXDNLTuDoJHNc03Dmkgg+II4KrqU4VIuM0mnyZlOx0TK3V/G8LIbjIFTFsLmzZWjYbPAs7vPrC5P6wXmcbuvRqe1h3wvo816r5+BdGu1qdlyxm7BcztvhVYC613ROs2RvvZ/EXHmvHYvA18JLhqxt9H4M2IyUtDerUJBAEAQBAEAQBAUyPZECZHAAC5JNgAOST3IDlucusNFQ6o8tME0m4MzgezadwdI5k4544IJXptnbt1q9p1/Yj05v0+OfcUzrJaHGcZxnEsckMmLVj5Hnvcdh5NaNmjyAC9thcFQwsOGjG31+LNaUnLUwFtEQgCAIAgKXb7BUVW5Ps1z18Pzp59DK6lSuSSVkYCyAgKopHwkOieWuaQQ4GxBG4II4KjKMZJxkrp6g2WIZjxrE2dnX4pM9n0XPNjbi47/iubhNibOwdTtcPQhCXVRSfmicqk5KzZ7/8Ao8a1sk+U5tcbS1jtZu1p5F/D3rP/AEbZ/ZzpdjDhm+KS4VZvq117x2k73uW3Y7izphUOxCUzt2EhcS4CxFge4WJ28yprZWCWGeEVKPZPWPCuHW+njmOOXFxXzMeTEKySMRSVLzEHl4YT6oeRYut48/aVsRwtGNZ11BcbXDe2fCndK/S5HidrGbLmrH52lk2LzuYWaC0vJBa4WII7725K5dHYmzqeJlOFCCacZJqKT4vazXeWOpNrUxhi2ICYTiskEwtaQOIds0MG48hb3Lof9Pwrw7wzpx7N3vGytm7vLvbv45kOOV73zMmbM+OzPZJLi05fHfQ7Wbt1W1AHwOkXHktansPZ1OnKlGhBRkkpLhVna9rrna7t4knVm3e5RUZhxipf2lRiUzn6Sy5cTZjhZzR4AqdLY+Ao0uxp0YqN1KyikuJO6fimsmYdSTd2yzT4viFN2fYVj29jr7Ox9jtBZ+nwv3q2rs7C1XN1KcXx8PFda8DvG/Xhea6GFOS0ZtsRzhiM8UUVDUzRRsp2QvYJDpeW6rusOLhwHwXKwe7mFpV6uIrQjOcqsqkW4q8bpWV3fRq98tdCyVaTSSyysRxeiKQgCApHq/wWvH+3Lg5PT7r7r49EZ1KlsGAgCAIAgLkE0tM4Pp5XNe03a5pLXNI4II4KrqU4VIuE0mnyZlO2h13InV8xhsObCT3NqQNwO7tWjm30gPC4O5XjNp7tSi3Uwua/bz+D5+D+ZsQrcpHYaKspq9jZKGoZJG72XscHA+4heSnCUJOMlZo2C+ogIAgCAIDUZmzJheWYjLitQAP1WCxe8+DG958+B3kLZwuEq4qoqdJXf81MSkoq7PnnO2fsXza4tmd2dPf1YGnbbcGR1hrPHOwtsAvoOy9h0cGlOXtT69PBffU1J1XIia7hUEAQBAEAQBAUs338f+Ba+H9pOp+7P4cvln8WZfQqWwYCAIAgCAIAgCApHPwH8Vrx/Xl/xj9ZEuRUtgiEAQBAEAQBAEB44X4VVWDnFpa8vHkZQabqVOanFSXMPI9UzAQBAEAQBAbvK2a8XytJrwqpsD7UTrmN/wC0y/O3IsfPcrm7Q2Xh8bG1RWfJrX8ruJwm46H0FkbPmF5ubaI9nUNF3wOO9vpRu/Xb947wLi/z3aOy6+BnaavF6Pk/R9xtwmpaEsXNJhAEBBuoXUWiyoDFS6ZKsjaPfTHfh0pH26RuduAbrr7L2PVx0r6QWr+y6srnUUThfYZizpO6RsE9RK47uDSQ3kgX4Y0X2GwXulUwOy6XZ8Sj9X35Zs1rSm7kqwzo1mWqI9Okp4Wn2rv1uG3c1gIP+LuK5dberDxv2cHL5L7/AEJqg+ZKKbobQt+dY5K79mJrPfyXLlz3rxL92EV5v7k+wRs4Oi+WIx689Y7zMjBb/DGFqS3kx70kl8F97kuxiVydGcrvBDZKsHxErbj7WFYjvJj07uSfwQ7GBq63odhzvmGMzt/6jGSd39nR3rbp71Ype/GL819yLoRInjPR3MtDc0BhqG92l+h9u8lr7Ae4OK62H3pw08qsXH5r1+RB0HyIPimF1+EP7PE6OSJ/0XtIuPEeI8wu/hsZQxMeKjJP+dCpxa1MF/CliW1SdueXnl9zC1KlckkrIwb7A8m5ix4B2GYXI5h4kNmM8yHvIB+C5eK21g8O2pzu+iz/AB8yyNOTJzhnRDE5RfE8Xhj8o2Ol225J0WPPjwuFW3sX/ap+b+y9SxUOrJFB0RwFv5/Eqt2/AMbfgfUK50t6Ma9FFfD1ZPsImb/I3lXxqv8ANH+1Uf6j2h+9f4r0M9jAxqropl2X5vW1bPLVG4fey/3q2nvNjo68L8V6WDoxNNW9DTv6Dj3jYPh7r7Xc1/8AD7Fu097Kq9+mn4Nr1IOguTIfjPS3NmFAu9BbM0C5dC/X9jCA4/Bq7GH3kwdV2k3F96y8197EHRkiGPa5hIe0gjYg7EHzC7sJxmuKLuioo7/h/wDVUv13/wAV9X6jkVta55AYCSTYAckngAK6c4wXFJ2QJjgnTDNWLi4oRC08OnJj/csXfurhYneTB0cotzfdp5v7XLFRkyZUfQw7em494XDIfts5z/vsuNU3sqv3KaXi2/QsVBc2bml6KZdj+cVtW8+GuNo+wMv960qm82OlpwrwXrcmqMTJ/kbyr41X+aP9qq/1HtD96/xXoOxgYFV0RwR9/RMTqmne2rs3geGwa3Ye9bEN6MZH3lF/D0Zh0IkcxPoji0P6MxSCQeD2uiNvK2oH7QulR3sg/wBWm14O/wAnb6kHQ6MhWOZLzHgVziOFShgv+UaNbLDvL2XA+Nl28NtrBYjKM7Po8vx5MrlTkjQLqFZS3a/vVFHJyj0f1z+rZllbGueQGNJJNgBuSTwAFdOcYLik7IEzwXpdmvFm6vQWwt7jO7QT/cALh8QFwcRvJg6TtFuXhp5v7FioyZLaLobMQDXY80G27WQlwB8nOeLj4BcipvZO/wDbpr4v0LFQXNm9pOiuXIvnFXVvP7bGj4AM/itCpvNjpaNLwXrcmqMTI/kbyr41X+aP9qr/ANR7Q/ev8V6DsYGDVdEcDeD6LidW13dqMbwPgGNJ7u9bEN6MYn7Si/h+THYRI1iPRHGIf0dilPJ4h4fEfhbUPtIXSo72Qf6tNrwd/rYg6HRkRxPKeasquEs9DNHoN2zRu1Btv1tcZOn42XWp7U2fjo9nKSz5Sy/F/BkHCcczrXTTqZFj+mnxstZVcNeAAya3H7L+duDbbwHktsbEng32lPOn814+pfTqcWT1OlLgFpD+oObJcDY2DB4XSV1QCIY2t1Fo3HaOFjsO4Hkg9wK6GAwca8nKo+GnH3n9l3shKVtNSM5T6SR3FRnGd00zjrdFqJbqJv8AlX8yO8bG3PtLqYzeCXD2ODXBBZLr+Pr3kI0ucjp9HR01AwR0VOyNjeGMaGtHuAXnZSlJ8UndlxfUQEAQBAEAQGJieF0GLM0YnRRSs+i9gcAfEX4PmFOnVnTlxQbT7sjDVzj+c+jcxkY7KRHZvdZ8cklhCOdQeblzNrEbu49q5t6fCbyS7PgxObVmmtXZ6P18ymVHPImWVeluX8C0vqYfSJgBd8oBaHd5ZFwPK9yPFczHbbxWKunLhj0WXm+f8yJxpxiTlcgsCAIAgCAIAgNBmXJuA5mH9K0LS+1hK31JBzb1x7QFzs648luYTH4jCu9GTXdy8iMoqWpyLAukU+IVA9IxACm7KOQuaPyhEhd6gadgRod63HBtuQPQveiXBxKHt2t3eP4+ZV2Hkdgy/lHAcu2+SsNja61u0I1SHxu91zY+A28l5zE43EYl3qzb+nloWqKWhvFqkggCAIAgCAICEZs6Y4BmDU+GH0ec3PaRAAFxvvJHw7c3JFifFdbA7axWEsk7x6P7dP5kVypxkQLBOieJSTO+W66NkLeDEdTpP2dQ9X4j4d67dfehJOVGHtNLXRWv01+RWqHU6tl3J+A5cA+S8PYH2sZXetIfH1zuL+AsPJeZxWOxGKd6s2/p5aF0YqOhvlqEggCAIAgCAICC5p6XYFjhdJRg01QTftI/ZLubujuBfvu2xvvddfB7axGHj2cvbhpwvp3Pl9O4rlTTzPMq5hxnDqhuH5yiHbOaTT1LSSyoawC4J+mNz3eYFwXV4uhQlDt8M/Z5xesX90+T8zMW9GS2kwmipJZJooR2sp9eQ7uIAAa0E8NFhZo27+SSue6knFReiJ2M5QAQBAEAQBAEAQBAEAQBAEAQBAEAQBAEBHcpey36tT/jMgJEgCAIAgCAIAgCAIAgCAIAgCAIAgCAIAgLNRS09Vb0mBj9Lg5upodpc03a4X4IO4PcsptaAvLACAIAgCAIAgCAIAgCAIAgCAIAgCAIAgCAjuUvZb9Wp/xmQEiQBAEAQBAEAQBAEAQBAEAQBAEAQBAEAQBAEAQBAEAQBAEAQBAEAQBAEAQBAEAQBAEAQEdyl7Lfq1P+MyAkSAIAgCAIAgCAIAgCAIAgCAIAgCAIAgCAIAgCAIAgCAIAgCAIAgCAIAgCAIAgCAIAgCAjuUvZb9Wp/wAZkBIkAQBAEAQBAEAQBAEAQBAEAQBAEAQBAEAQBAEAQBAEAQBAEAQBAEAQBAEAQBAEAQBAEBHcpey36tT/AIzICRIAgCAIAgCAIAgCAIAgCAIAgCAIAgCAIAgCAIAgCAIAgCAIAgCAIAgCAIAgCAIAgCAICO5S9lv1an/GZASJAEAQBAEAQBAEAQBAEAQBAEAQBAEAQBAEAQBAEAQBAEAQBAEAQBAEAQBAEAQBAEAQBAR3KXst+rU/4zICRIAgCAIAgCAIAgCAIAgCAIAgCAIAgCAIAgCAIAgCAIAgCAIAgCAIAgCAIAgCAIAgCAhWP41jeAmefEntZRRuZpfpY6zXFrPZbdx9ZwHHegI/gOfMLrZGU+XcQDpntbGxhikF2xhzgNT2gCwLtyUBPssuxh0Tvl9gEnaO020exYafYJHigNugCAIAgCAIAgCAIAgCAIAgCAIAgCAIAgCAIAgCAIAgCAIAgCAIAgCAIAgCAIDnNV1qyfTy9mJZ3AEgysivGLG173uR5gFAdCp54qljX07w5j2hzXDgtcLgj3goCFdbf0LV/wDZ/wDIiQHB+j36Yo/23/6T0B9YoAgCAIAgCAIAgCAIAgCAIAgCAIAgCAIAgCAIAgCAIAgCAIAgCAIAgCAIAgCAID5Cz9lLEMqVUjKulc2Fz3mCTlr49R02d9K1rg7hAdcyL1iy7S0cEONPmjlhjbG53Zl7XaAGtILbncAcjm/lcDWdU+quAY9Qy0mDtme6Us9cs0NaGSMkvvub6bWt4/ECJ9EMExGvxOGempXGGAuMklrNbeNzQL97iXDYb9/AJQH1AgCAIAgCAIAgCAIAgCAIAgCAIAgCAIAgCAIAgCAIAgCAIAgCAIAgCAIAgCAIAgLNXSU1cwsradkjHcse0Oafe0ixQHyBnunhpcQqWU0LWMbIQ1rWhrQNtgBwgL/T+mp6urDaqBj26Heq5ocO7uKA+t6GkpqJgZRU7I2ACzWNDWja2zQNkBfQBAEAQBAEAQBAEAQBAEAQBAEAQBAEAQBAf//Z"/>
          <p:cNvSpPr>
            <a:spLocks noChangeAspect="1" noChangeArrowheads="1"/>
          </p:cNvSpPr>
          <p:nvPr/>
        </p:nvSpPr>
        <p:spPr bwMode="auto">
          <a:xfrm>
            <a:off x="2159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520700" y="1157404"/>
            <a:ext cx="7968693" cy="4278094"/>
          </a:xfrm>
          <a:prstGeom prst="rect">
            <a:avLst/>
          </a:prstGeom>
          <a:noFill/>
        </p:spPr>
        <p:txBody>
          <a:bodyPr wrap="square" rtlCol="0">
            <a:spAutoFit/>
          </a:bodyPr>
          <a:lstStyle/>
          <a:p>
            <a:pPr algn="ctr"/>
            <a:r>
              <a:rPr lang="en-US" sz="28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School Climate</a:t>
            </a:r>
          </a:p>
          <a:p>
            <a:pPr algn="ctr"/>
            <a:endParaRPr lang="en-US" sz="2800"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An unstable/unhealthy, non-supportive, non-responsive school climate can exacerbate the conditions of students with adjustment problems such as ADHD </a:t>
            </a:r>
            <a:r>
              <a:rPr lang="en-US" sz="2000" i="1" dirty="0" smtClean="0">
                <a:latin typeface="Times New Roman" panose="02020603050405020304" pitchFamily="18" charset="0"/>
                <a:cs typeface="Times New Roman" panose="02020603050405020304" pitchFamily="18" charset="0"/>
              </a:rPr>
              <a:t>(</a:t>
            </a:r>
            <a:r>
              <a:rPr lang="en-US" sz="2000" i="1" dirty="0" err="1" smtClean="0">
                <a:latin typeface="Times New Roman" panose="02020603050405020304" pitchFamily="18" charset="0"/>
                <a:cs typeface="Times New Roman" panose="02020603050405020304" pitchFamily="18" charset="0"/>
              </a:rPr>
              <a:t>Sugai</a:t>
            </a:r>
            <a:r>
              <a:rPr lang="en-US" sz="2000" i="1" dirty="0" smtClean="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defRPr/>
            </a:pPr>
            <a:r>
              <a:rPr lang="en-US" sz="2400" dirty="0" smtClean="0">
                <a:latin typeface="Times New Roman" panose="02020603050405020304" pitchFamily="18" charset="0"/>
                <a:cs typeface="Times New Roman" panose="02020603050405020304" pitchFamily="18" charset="0"/>
              </a:rPr>
              <a:t>Children need school environments </a:t>
            </a:r>
            <a:r>
              <a:rPr lang="en-US" sz="2400" dirty="0">
                <a:latin typeface="Times New Roman" panose="02020603050405020304" pitchFamily="18" charset="0"/>
                <a:cs typeface="Times New Roman" panose="02020603050405020304" pitchFamily="18" charset="0"/>
              </a:rPr>
              <a:t>that  establish safety, stability and positive </a:t>
            </a:r>
            <a:r>
              <a:rPr lang="en-US" sz="2400" dirty="0" smtClean="0">
                <a:latin typeface="Times New Roman" panose="02020603050405020304" pitchFamily="18" charset="0"/>
                <a:cs typeface="Times New Roman" panose="02020603050405020304" pitchFamily="18" charset="0"/>
              </a:rPr>
              <a:t>and supportive relationships </a:t>
            </a:r>
            <a:r>
              <a:rPr lang="en-US" sz="2000" i="1" dirty="0" smtClean="0">
                <a:latin typeface="Times New Roman" panose="02020603050405020304" pitchFamily="18" charset="0"/>
                <a:cs typeface="Times New Roman" panose="02020603050405020304" pitchFamily="18" charset="0"/>
              </a:rPr>
              <a:t>(Ford) </a:t>
            </a:r>
            <a:endParaRPr lang="en-US" sz="2000" i="1" dirty="0">
              <a:latin typeface="Times New Roman" panose="02020603050405020304" pitchFamily="18" charset="0"/>
              <a:cs typeface="Times New Roman" panose="02020603050405020304" pitchFamily="18" charset="0"/>
            </a:endParaRPr>
          </a:p>
          <a:p>
            <a:pPr marL="342900" indent="-342900" fontAlgn="auto">
              <a:spcBef>
                <a:spcPts val="0"/>
              </a:spcBef>
              <a:spcAft>
                <a:spcPts val="0"/>
              </a:spcAft>
              <a:buFont typeface="Arial" panose="020B0604020202020204" pitchFamily="34" charset="0"/>
              <a:buChar char="•"/>
              <a:defRPr/>
            </a:pPr>
            <a:r>
              <a:rPr lang="en-US" sz="2400" dirty="0">
                <a:latin typeface="Times New Roman" panose="02020603050405020304" pitchFamily="18" charset="0"/>
                <a:cs typeface="Times New Roman" panose="02020603050405020304" pitchFamily="18" charset="0"/>
              </a:rPr>
              <a:t>Children </a:t>
            </a:r>
            <a:r>
              <a:rPr lang="en-US" sz="2400" dirty="0" smtClean="0">
                <a:latin typeface="Times New Roman" panose="02020603050405020304" pitchFamily="18" charset="0"/>
                <a:cs typeface="Times New Roman" panose="02020603050405020304" pitchFamily="18" charset="0"/>
              </a:rPr>
              <a:t>struggle when in </a:t>
            </a:r>
            <a:r>
              <a:rPr lang="en-US" sz="2400" dirty="0">
                <a:latin typeface="Times New Roman" panose="02020603050405020304" pitchFamily="18" charset="0"/>
                <a:cs typeface="Times New Roman" panose="02020603050405020304" pitchFamily="18" charset="0"/>
              </a:rPr>
              <a:t>negative/unsafe </a:t>
            </a:r>
            <a:r>
              <a:rPr lang="en-US" sz="2400" dirty="0" smtClean="0">
                <a:latin typeface="Times New Roman" panose="02020603050405020304" pitchFamily="18" charset="0"/>
                <a:cs typeface="Times New Roman" panose="02020603050405020304" pitchFamily="18" charset="0"/>
              </a:rPr>
              <a:t>school </a:t>
            </a:r>
            <a:r>
              <a:rPr lang="en-US" sz="2400" dirty="0">
                <a:latin typeface="Times New Roman" panose="02020603050405020304" pitchFamily="18" charset="0"/>
                <a:cs typeface="Times New Roman" panose="02020603050405020304" pitchFamily="18" charset="0"/>
              </a:rPr>
              <a:t>environments and are less likely to succeed </a:t>
            </a:r>
            <a:r>
              <a:rPr lang="en-US" sz="2400" dirty="0" smtClean="0">
                <a:latin typeface="Times New Roman" panose="02020603050405020304" pitchFamily="18" charset="0"/>
                <a:cs typeface="Times New Roman" panose="02020603050405020304" pitchFamily="18" charset="0"/>
              </a:rPr>
              <a:t>academically and graduate from high school   </a:t>
            </a:r>
            <a:r>
              <a:rPr lang="en-US" sz="2000" i="1" dirty="0" smtClean="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Mental Health </a:t>
            </a:r>
            <a:r>
              <a:rPr lang="en-US" sz="2000" i="1" dirty="0" smtClean="0">
                <a:latin typeface="Times New Roman" panose="02020603050405020304" pitchFamily="18" charset="0"/>
                <a:cs typeface="Times New Roman" panose="02020603050405020304" pitchFamily="18" charset="0"/>
              </a:rPr>
              <a:t>America)</a:t>
            </a: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endParaRPr lang="en-US" sz="2400" u="sng" dirty="0">
              <a:cs typeface="Times New Roman" panose="02020603050405020304" pitchFamily="18" charset="0"/>
            </a:endParaRPr>
          </a:p>
        </p:txBody>
      </p:sp>
    </p:spTree>
    <p:extLst>
      <p:ext uri="{BB962C8B-B14F-4D97-AF65-F5344CB8AC3E}">
        <p14:creationId xmlns:p14="http://schemas.microsoft.com/office/powerpoint/2010/main" val="4107513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17</a:t>
            </a:fld>
            <a:endParaRPr lang="en-US" dirty="0"/>
          </a:p>
        </p:txBody>
      </p:sp>
      <p:sp>
        <p:nvSpPr>
          <p:cNvPr id="4" name="Rectangle 3"/>
          <p:cNvSpPr/>
          <p:nvPr/>
        </p:nvSpPr>
        <p:spPr>
          <a:xfrm>
            <a:off x="382773" y="1064981"/>
            <a:ext cx="8282762" cy="5016758"/>
          </a:xfrm>
          <a:prstGeom prst="rect">
            <a:avLst/>
          </a:prstGeom>
        </p:spPr>
        <p:txBody>
          <a:bodyPr wrap="square">
            <a:spAutoFit/>
          </a:bodyPr>
          <a:lstStyle/>
          <a:p>
            <a:pPr algn="ctr"/>
            <a:r>
              <a:rPr lang="en-US" altLang="en-US" sz="28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School Climate</a:t>
            </a:r>
          </a:p>
          <a:p>
            <a:pPr algn="ctr"/>
            <a:endParaRPr lang="en-US" altLang="en-US" sz="28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altLang="en-US" sz="2400" dirty="0" smtClean="0">
                <a:latin typeface="Times New Roman" panose="02020603050405020304" pitchFamily="18" charset="0"/>
                <a:cs typeface="Times New Roman" panose="02020603050405020304" pitchFamily="18" charset="0"/>
              </a:rPr>
              <a:t>A </a:t>
            </a:r>
            <a:r>
              <a:rPr lang="en-US" altLang="en-US" sz="2400" dirty="0">
                <a:latin typeface="Times New Roman" panose="02020603050405020304" pitchFamily="18" charset="0"/>
                <a:cs typeface="Times New Roman" panose="02020603050405020304" pitchFamily="18" charset="0"/>
              </a:rPr>
              <a:t>positive school climate has been shown to </a:t>
            </a:r>
            <a:r>
              <a:rPr lang="en-US" altLang="en-US" sz="2400" dirty="0" smtClean="0">
                <a:latin typeface="Times New Roman" panose="02020603050405020304" pitchFamily="18" charset="0"/>
                <a:cs typeface="Times New Roman" panose="02020603050405020304" pitchFamily="18" charset="0"/>
              </a:rPr>
              <a:t>lower </a:t>
            </a:r>
            <a:r>
              <a:rPr lang="en-US" altLang="en-US" sz="2400" dirty="0">
                <a:latin typeface="Times New Roman" panose="02020603050405020304" pitchFamily="18" charset="0"/>
                <a:cs typeface="Times New Roman" panose="02020603050405020304" pitchFamily="18" charset="0"/>
              </a:rPr>
              <a:t>levels of drug use (</a:t>
            </a:r>
            <a:r>
              <a:rPr lang="en-US" altLang="en-US" sz="2400" dirty="0" err="1">
                <a:latin typeface="Times New Roman" panose="02020603050405020304" pitchFamily="18" charset="0"/>
                <a:cs typeface="Times New Roman" panose="02020603050405020304" pitchFamily="18" charset="0"/>
              </a:rPr>
              <a:t>LaRusso</a:t>
            </a:r>
            <a:r>
              <a:rPr lang="en-US" altLang="en-US" sz="2400" dirty="0">
                <a:latin typeface="Times New Roman" panose="02020603050405020304" pitchFamily="18" charset="0"/>
                <a:cs typeface="Times New Roman" panose="02020603050405020304" pitchFamily="18" charset="0"/>
              </a:rPr>
              <a:t>) </a:t>
            </a:r>
            <a:endParaRPr lang="en-US" altLang="en-US" sz="2400" dirty="0" smtClean="0">
              <a:latin typeface="Times New Roman" panose="02020603050405020304" pitchFamily="18" charset="0"/>
              <a:cs typeface="Times New Roman" panose="02020603050405020304" pitchFamily="18" charset="0"/>
            </a:endParaRPr>
          </a:p>
          <a:p>
            <a:pPr algn="ctr"/>
            <a:r>
              <a:rPr lang="en-US" altLang="en-US" sz="2400"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Because School Climate…</a:t>
            </a:r>
          </a:p>
          <a:p>
            <a:pPr marL="342900" indent="-342900">
              <a:buFont typeface="Arial" panose="020B0604020202020204" pitchFamily="34" charset="0"/>
              <a:buChar char="•"/>
            </a:pPr>
            <a:r>
              <a:rPr lang="en-US" altLang="en-US" sz="2400" dirty="0" smtClean="0">
                <a:latin typeface="Times New Roman" panose="02020603050405020304" pitchFamily="18" charset="0"/>
                <a:cs typeface="Times New Roman" panose="02020603050405020304" pitchFamily="18" charset="0"/>
              </a:rPr>
              <a:t>Improves </a:t>
            </a:r>
            <a:r>
              <a:rPr lang="en-US" altLang="en-US" sz="2400" dirty="0">
                <a:latin typeface="Times New Roman" panose="02020603050405020304" pitchFamily="18" charset="0"/>
                <a:cs typeface="Times New Roman" panose="02020603050405020304" pitchFamily="18" charset="0"/>
              </a:rPr>
              <a:t>a wide range of emotional and mental health outcomes (Way, Reddy, </a:t>
            </a:r>
            <a:r>
              <a:rPr lang="en-US" altLang="en-US" sz="2400" dirty="0" smtClean="0">
                <a:latin typeface="Times New Roman" panose="02020603050405020304" pitchFamily="18" charset="0"/>
                <a:cs typeface="Times New Roman" panose="02020603050405020304" pitchFamily="18" charset="0"/>
              </a:rPr>
              <a:t>and </a:t>
            </a:r>
            <a:r>
              <a:rPr lang="en-US" altLang="en-US" sz="2400" dirty="0">
                <a:latin typeface="Times New Roman" panose="02020603050405020304" pitchFamily="18" charset="0"/>
                <a:cs typeface="Times New Roman" panose="02020603050405020304" pitchFamily="18" charset="0"/>
              </a:rPr>
              <a:t>Rhodes</a:t>
            </a:r>
            <a:r>
              <a:rPr lang="en-US" altLang="en-US" sz="2400" dirty="0" smtClean="0">
                <a:latin typeface="Times New Roman" panose="02020603050405020304" pitchFamily="18" charset="0"/>
                <a:cs typeface="Times New Roman" panose="02020603050405020304" pitchFamily="18" charset="0"/>
              </a:rPr>
              <a:t>) </a:t>
            </a:r>
          </a:p>
          <a:p>
            <a:pPr marL="342900" indent="-342900">
              <a:buFont typeface="Arial" panose="020B0604020202020204" pitchFamily="34" charset="0"/>
              <a:buChar char="•"/>
            </a:pPr>
            <a:r>
              <a:rPr lang="en-US" altLang="en-US" sz="2400" dirty="0" smtClean="0">
                <a:latin typeface="Times New Roman" panose="02020603050405020304" pitchFamily="18" charset="0"/>
                <a:cs typeface="Times New Roman" panose="02020603050405020304" pitchFamily="18" charset="0"/>
              </a:rPr>
              <a:t>Increases </a:t>
            </a:r>
            <a:r>
              <a:rPr lang="en-US" altLang="en-US" sz="2400" dirty="0">
                <a:latin typeface="Times New Roman" panose="02020603050405020304" pitchFamily="18" charset="0"/>
                <a:cs typeface="Times New Roman" panose="02020603050405020304" pitchFamily="18" charset="0"/>
              </a:rPr>
              <a:t>student self-concept (Cairns</a:t>
            </a:r>
            <a:r>
              <a:rPr lang="en-US" altLang="en-US" sz="2400" dirty="0" smtClean="0">
                <a:latin typeface="Times New Roman" panose="02020603050405020304" pitchFamily="18" charset="0"/>
                <a:cs typeface="Times New Roman" panose="02020603050405020304" pitchFamily="18" charset="0"/>
              </a:rPr>
              <a:t>)</a:t>
            </a:r>
            <a:r>
              <a:rPr lang="en-US" altLang="en-US" sz="2400" b="1" dirty="0">
                <a:solidFill>
                  <a:schemeClr val="bg1"/>
                </a:solidFill>
                <a:latin typeface="Calibri" pitchFamily="34" charset="0"/>
              </a:rPr>
              <a:t> </a:t>
            </a:r>
            <a:endParaRPr lang="en-US" altLang="en-US" sz="2400" b="1" dirty="0" smtClean="0">
              <a:solidFill>
                <a:schemeClr val="bg1"/>
              </a:solidFill>
              <a:latin typeface="Calibri" pitchFamily="34" charset="0"/>
            </a:endParaRPr>
          </a:p>
          <a:p>
            <a:pPr marL="342900" indent="-342900">
              <a:buFont typeface="Arial" panose="020B0604020202020204" pitchFamily="34" charset="0"/>
              <a:buChar char="•"/>
            </a:pPr>
            <a:r>
              <a:rPr lang="en-US" altLang="en-US" sz="2400" dirty="0" smtClean="0">
                <a:latin typeface="Times New Roman" panose="02020603050405020304" pitchFamily="18" charset="0"/>
                <a:cs typeface="Times New Roman" panose="02020603050405020304" pitchFamily="18" charset="0"/>
              </a:rPr>
              <a:t>Reduces </a:t>
            </a:r>
            <a:r>
              <a:rPr lang="en-US" altLang="en-US" sz="2400" dirty="0">
                <a:latin typeface="Times New Roman" panose="02020603050405020304" pitchFamily="18" charset="0"/>
                <a:cs typeface="Times New Roman" panose="02020603050405020304" pitchFamily="18" charset="0"/>
              </a:rPr>
              <a:t>psychiatric problems among high school students (</a:t>
            </a:r>
            <a:r>
              <a:rPr lang="en-US" altLang="en-US" sz="2400" dirty="0" err="1">
                <a:latin typeface="Times New Roman" panose="02020603050405020304" pitchFamily="18" charset="0"/>
                <a:cs typeface="Times New Roman" panose="02020603050405020304" pitchFamily="18" charset="0"/>
              </a:rPr>
              <a:t>LaRusso</a:t>
            </a:r>
            <a:r>
              <a:rPr lang="en-US" altLang="en-US" sz="2400" dirty="0" smtClean="0">
                <a:latin typeface="Times New Roman" panose="02020603050405020304" pitchFamily="18" charset="0"/>
                <a:cs typeface="Times New Roman" panose="02020603050405020304" pitchFamily="18" charset="0"/>
              </a:rPr>
              <a:t>) </a:t>
            </a:r>
          </a:p>
          <a:p>
            <a:pPr marL="342900" indent="-342900">
              <a:buFont typeface="Arial" panose="020B0604020202020204" pitchFamily="34" charset="0"/>
              <a:buChar char="•"/>
            </a:pPr>
            <a:r>
              <a:rPr lang="en-US" altLang="en-US" sz="2400" dirty="0" smtClean="0">
                <a:latin typeface="Times New Roman" panose="02020603050405020304" pitchFamily="18" charset="0"/>
                <a:cs typeface="Times New Roman" panose="02020603050405020304" pitchFamily="18" charset="0"/>
              </a:rPr>
              <a:t>Increases </a:t>
            </a:r>
            <a:r>
              <a:rPr lang="en-US" altLang="en-US" sz="2400" dirty="0">
                <a:latin typeface="Times New Roman" panose="02020603050405020304" pitchFamily="18" charset="0"/>
                <a:cs typeface="Times New Roman" panose="02020603050405020304" pitchFamily="18" charset="0"/>
              </a:rPr>
              <a:t>psychological well-being (</a:t>
            </a:r>
            <a:r>
              <a:rPr lang="en-US" altLang="en-US" sz="2400" dirty="0" err="1">
                <a:latin typeface="Times New Roman" panose="02020603050405020304" pitchFamily="18" charset="0"/>
                <a:cs typeface="Times New Roman" panose="02020603050405020304" pitchFamily="18" charset="0"/>
              </a:rPr>
              <a:t>Ruus</a:t>
            </a:r>
            <a:r>
              <a:rPr lang="en-US" altLang="en-US" sz="2400" dirty="0" smtClean="0">
                <a:latin typeface="Times New Roman" panose="02020603050405020304" pitchFamily="18" charset="0"/>
                <a:cs typeface="Times New Roman" panose="02020603050405020304" pitchFamily="18" charset="0"/>
              </a:rPr>
              <a:t>)</a:t>
            </a:r>
          </a:p>
          <a:p>
            <a:endParaRPr lang="en-US" altLang="en-US" sz="2400" dirty="0">
              <a:latin typeface="Times New Roman" panose="02020603050405020304" pitchFamily="18" charset="0"/>
              <a:cs typeface="Times New Roman" panose="02020603050405020304" pitchFamily="18" charset="0"/>
            </a:endParaRPr>
          </a:p>
          <a:p>
            <a:pPr algn="ctr"/>
            <a:r>
              <a:rPr lang="en-US" sz="2400"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…and reduces the student “need” to self-medicate</a:t>
            </a:r>
            <a:endParaRPr lang="en-US"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3246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18</a:t>
            </a:fld>
            <a:endParaRPr lang="en-US" dirty="0"/>
          </a:p>
        </p:txBody>
      </p:sp>
      <p:sp>
        <p:nvSpPr>
          <p:cNvPr id="4" name="Rectangle 3"/>
          <p:cNvSpPr/>
          <p:nvPr/>
        </p:nvSpPr>
        <p:spPr>
          <a:xfrm>
            <a:off x="564021" y="1150117"/>
            <a:ext cx="8150609" cy="5078313"/>
          </a:xfrm>
          <a:prstGeom prst="rect">
            <a:avLst/>
          </a:prstGeom>
        </p:spPr>
        <p:txBody>
          <a:bodyPr wrap="square">
            <a:spAutoFit/>
          </a:bodyPr>
          <a:lstStyle/>
          <a:p>
            <a:pPr algn="ctr"/>
            <a:r>
              <a:rPr lang="en-US" altLang="en-US" sz="28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How to Improve School Climate</a:t>
            </a:r>
          </a:p>
          <a:p>
            <a:pPr algn="ctr"/>
            <a:endParaRPr lang="en-US" altLang="en-US" sz="28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There exists a preponderance of evidence to support implementation of </a:t>
            </a:r>
            <a:r>
              <a:rPr lang="en-US" sz="2400" dirty="0" smtClean="0">
                <a:latin typeface="Times New Roman" panose="02020603050405020304" pitchFamily="18" charset="0"/>
                <a:cs typeface="Times New Roman" panose="02020603050405020304" pitchFamily="18" charset="0"/>
              </a:rPr>
              <a:t>Positive Behavioral Interventions and Supports (PBIS) </a:t>
            </a:r>
            <a:r>
              <a:rPr lang="en-US" sz="2400" dirty="0">
                <a:latin typeface="Times New Roman" panose="02020603050405020304" pitchFamily="18" charset="0"/>
                <a:cs typeface="Times New Roman" panose="02020603050405020304" pitchFamily="18" charset="0"/>
              </a:rPr>
              <a:t>as </a:t>
            </a:r>
            <a:r>
              <a:rPr lang="en-US" sz="2400" dirty="0" smtClean="0">
                <a:latin typeface="Times New Roman" panose="02020603050405020304" pitchFamily="18" charset="0"/>
                <a:cs typeface="Times New Roman" panose="02020603050405020304" pitchFamily="18" charset="0"/>
              </a:rPr>
              <a:t>an effective framework to improve school climate </a:t>
            </a:r>
            <a:r>
              <a:rPr lang="en-US" sz="2000" i="1" dirty="0" smtClean="0">
                <a:latin typeface="Times New Roman" panose="02020603050405020304" pitchFamily="18" charset="0"/>
                <a:cs typeface="Times New Roman" panose="02020603050405020304" pitchFamily="18" charset="0"/>
              </a:rPr>
              <a:t>(</a:t>
            </a:r>
            <a:r>
              <a:rPr lang="en-US" sz="2000" i="1" dirty="0" err="1">
                <a:latin typeface="Times New Roman" panose="02020603050405020304" pitchFamily="18" charset="0"/>
                <a:cs typeface="Times New Roman" panose="02020603050405020304" pitchFamily="18" charset="0"/>
              </a:rPr>
              <a:t>Sugai</a:t>
            </a:r>
            <a:r>
              <a:rPr lang="en-US" sz="2000" i="1" dirty="0">
                <a:latin typeface="Times New Roman" panose="02020603050405020304" pitchFamily="18" charset="0"/>
                <a:cs typeface="Times New Roman" panose="02020603050405020304" pitchFamily="18" charset="0"/>
              </a:rPr>
              <a:t> and Horner</a:t>
            </a:r>
            <a:r>
              <a:rPr lang="en-US" sz="2000" i="1" dirty="0" smtClean="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endParaRPr lang="en-US"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PBIS is a proactive approach to establishing the supports and culture needed for all students to achieve social, emotional, and academic success.  It is a framework for changing school climate to be more positive, supportive, safe and secure </a:t>
            </a:r>
            <a:r>
              <a:rPr lang="en-US" sz="2000" i="1" dirty="0" smtClean="0">
                <a:latin typeface="Times New Roman" panose="02020603050405020304" pitchFamily="18" charset="0"/>
                <a:cs typeface="Times New Roman" panose="02020603050405020304" pitchFamily="18" charset="0"/>
              </a:rPr>
              <a:t>(</a:t>
            </a:r>
            <a:r>
              <a:rPr lang="en-US" sz="2000" i="1" dirty="0" err="1" smtClean="0">
                <a:latin typeface="Times New Roman" panose="02020603050405020304" pitchFamily="18" charset="0"/>
                <a:cs typeface="Times New Roman" panose="02020603050405020304" pitchFamily="18" charset="0"/>
              </a:rPr>
              <a:t>Sugai</a:t>
            </a:r>
            <a:r>
              <a:rPr lang="en-US" sz="2000" i="1" dirty="0">
                <a:latin typeface="Times New Roman" panose="02020603050405020304" pitchFamily="18" charset="0"/>
                <a:cs typeface="Times New Roman" panose="02020603050405020304" pitchFamily="18" charset="0"/>
              </a:rPr>
              <a:t>)</a:t>
            </a:r>
          </a:p>
          <a:p>
            <a:pPr algn="ctr"/>
            <a:endParaRPr lang="en-US" sz="2400" dirty="0">
              <a:effectLst>
                <a:outerShdw blurRad="38100" dist="38100" dir="2700000" algn="tl">
                  <a:srgbClr val="000000">
                    <a:alpha val="43137"/>
                  </a:srgbClr>
                </a:outerShdw>
              </a:effectLst>
            </a:endParaRPr>
          </a:p>
          <a:p>
            <a:pPr algn="ctr"/>
            <a:endParaRPr lang="en-US" altLang="en-US" sz="2800" dirty="0" smtClean="0">
              <a:solidFill>
                <a:srgbClr val="FF00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17061185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quarter" idx="4294967295"/>
          </p:nvPr>
        </p:nvSpPr>
        <p:spPr>
          <a:xfrm>
            <a:off x="6362700" y="6356350"/>
            <a:ext cx="2085975" cy="365125"/>
          </a:xfrm>
          <a:prstGeom prst="rect">
            <a:avLst/>
          </a:prstGeom>
        </p:spPr>
        <p:txBody>
          <a:bodyPr/>
          <a:lstStyle/>
          <a:p>
            <a:pPr>
              <a:defRPr/>
            </a:pPr>
            <a:fld id="{27CE7318-E3E9-443A-B56E-894CDA90AB82}" type="datetime1">
              <a:rPr lang="en-US"/>
              <a:pPr>
                <a:defRPr/>
              </a:pPr>
              <a:t>9/28/2015</a:t>
            </a:fld>
            <a:endParaRPr lang="en-US" dirty="0"/>
          </a:p>
        </p:txBody>
      </p:sp>
      <p:sp>
        <p:nvSpPr>
          <p:cNvPr id="3" name="Slide Number Placeholder 2"/>
          <p:cNvSpPr>
            <a:spLocks noGrp="1"/>
          </p:cNvSpPr>
          <p:nvPr>
            <p:ph type="sldNum" sz="quarter" idx="4294967295"/>
          </p:nvPr>
        </p:nvSpPr>
        <p:spPr>
          <a:xfrm>
            <a:off x="8543925" y="6356350"/>
            <a:ext cx="561975" cy="365125"/>
          </a:xfrm>
          <a:prstGeom prst="rect">
            <a:avLst/>
          </a:prstGeom>
        </p:spPr>
        <p:txBody>
          <a:bodyPr/>
          <a:lstStyle/>
          <a:p>
            <a:pPr>
              <a:defRPr/>
            </a:pPr>
            <a:fld id="{9C621F32-D578-4C77-8FEB-C0316B55B3D8}" type="slidenum">
              <a:rPr lang="en-US"/>
              <a:pPr>
                <a:defRPr/>
              </a:pPr>
              <a:t>19</a:t>
            </a:fld>
            <a:endParaRPr lang="en-US"/>
          </a:p>
        </p:txBody>
      </p:sp>
      <p:sp>
        <p:nvSpPr>
          <p:cNvPr id="4" name="Rectangle 3"/>
          <p:cNvSpPr/>
          <p:nvPr/>
        </p:nvSpPr>
        <p:spPr>
          <a:xfrm>
            <a:off x="-25021" y="0"/>
            <a:ext cx="4572000" cy="2893100"/>
          </a:xfrm>
          <a:prstGeom prst="rect">
            <a:avLst/>
          </a:prstGeom>
          <a:solidFill>
            <a:schemeClr val="tx1"/>
          </a:solidFill>
        </p:spPr>
        <p:txBody>
          <a:bodyPr>
            <a:spAutoFit/>
          </a:bodyPr>
          <a:lstStyle/>
          <a:p>
            <a:pPr>
              <a:defRPr/>
            </a:pPr>
            <a:r>
              <a:rPr lang="en-US" sz="1400" b="1" dirty="0">
                <a:solidFill>
                  <a:schemeClr val="bg1"/>
                </a:solidFill>
                <a:latin typeface="Arial" charset="0"/>
                <a:cs typeface="Arial" charset="0"/>
              </a:rPr>
              <a:t>Advocacy Organizations</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Appleseed</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Advocacy Office</a:t>
            </a:r>
          </a:p>
          <a:p>
            <a:pPr marL="285750" indent="-285750">
              <a:buFont typeface="Arial" panose="020B0604020202020204" pitchFamily="34" charset="0"/>
              <a:buChar char="•"/>
              <a:defRPr/>
            </a:pPr>
            <a:r>
              <a:rPr lang="en-US" sz="1400" dirty="0">
                <a:solidFill>
                  <a:schemeClr val="bg1"/>
                </a:solidFill>
                <a:latin typeface="Arial" charset="0"/>
                <a:cs typeface="Arial" charset="0"/>
              </a:rPr>
              <a:t>Anti‐Defamation League, Southeast Region</a:t>
            </a:r>
          </a:p>
          <a:p>
            <a:pPr>
              <a:defRPr/>
            </a:pPr>
            <a:endParaRPr lang="en-US" sz="1400" b="1" dirty="0" smtClean="0">
              <a:solidFill>
                <a:schemeClr val="bg1"/>
              </a:solidFill>
              <a:latin typeface="Arial" charset="0"/>
              <a:cs typeface="Arial" charset="0"/>
            </a:endParaRPr>
          </a:p>
          <a:p>
            <a:pPr>
              <a:defRPr/>
            </a:pPr>
            <a:r>
              <a:rPr lang="en-US" sz="1400" b="1" dirty="0" smtClean="0">
                <a:solidFill>
                  <a:schemeClr val="bg1"/>
                </a:solidFill>
                <a:latin typeface="Arial" charset="0"/>
                <a:cs typeface="Arial" charset="0"/>
              </a:rPr>
              <a:t>Foundations </a:t>
            </a:r>
            <a:r>
              <a:rPr lang="en-US" sz="1400" b="1" dirty="0">
                <a:solidFill>
                  <a:schemeClr val="bg1"/>
                </a:solidFill>
                <a:latin typeface="Arial" charset="0"/>
                <a:cs typeface="Arial" charset="0"/>
              </a:rPr>
              <a:t>and Private Entities</a:t>
            </a:r>
          </a:p>
          <a:p>
            <a:pPr marL="285750" indent="-285750">
              <a:buFont typeface="Arial" panose="020B0604020202020204" pitchFamily="34" charset="0"/>
              <a:buChar char="•"/>
              <a:defRPr/>
            </a:pPr>
            <a:r>
              <a:rPr lang="en-US" sz="1400" dirty="0" smtClean="0">
                <a:solidFill>
                  <a:schemeClr val="bg1"/>
                </a:solidFill>
                <a:latin typeface="Arial" charset="0"/>
                <a:cs typeface="Arial" charset="0"/>
              </a:rPr>
              <a:t>Southern </a:t>
            </a:r>
            <a:r>
              <a:rPr lang="en-US" sz="1400" dirty="0">
                <a:solidFill>
                  <a:schemeClr val="bg1"/>
                </a:solidFill>
                <a:latin typeface="Arial" charset="0"/>
                <a:cs typeface="Arial" charset="0"/>
              </a:rPr>
              <a:t>Education Foundation</a:t>
            </a:r>
          </a:p>
          <a:p>
            <a:pPr marL="285750" indent="-285750">
              <a:buFont typeface="Arial" panose="020B0604020202020204" pitchFamily="34" charset="0"/>
              <a:buChar char="•"/>
              <a:defRPr/>
            </a:pPr>
            <a:r>
              <a:rPr lang="en-US" sz="1400" dirty="0">
                <a:solidFill>
                  <a:schemeClr val="bg1"/>
                </a:solidFill>
                <a:latin typeface="Arial" charset="0"/>
                <a:cs typeface="Arial" charset="0"/>
              </a:rPr>
              <a:t>United Way of Greater Atlanta</a:t>
            </a:r>
          </a:p>
          <a:p>
            <a:pPr marL="285750" indent="-285750">
              <a:buFont typeface="Arial" panose="020B0604020202020204" pitchFamily="34" charset="0"/>
              <a:buChar char="•"/>
              <a:defRPr/>
            </a:pPr>
            <a:r>
              <a:rPr lang="en-US" sz="1400" dirty="0">
                <a:solidFill>
                  <a:schemeClr val="bg1"/>
                </a:solidFill>
                <a:latin typeface="Arial" charset="0"/>
                <a:cs typeface="Arial" charset="0"/>
              </a:rPr>
              <a:t>The Carter Center</a:t>
            </a:r>
          </a:p>
          <a:p>
            <a:pPr marL="285750" indent="-285750">
              <a:buFont typeface="Arial" panose="020B0604020202020204" pitchFamily="34" charset="0"/>
              <a:buChar char="•"/>
              <a:defRPr/>
            </a:pPr>
            <a:r>
              <a:rPr lang="en-US" sz="1400" dirty="0">
                <a:solidFill>
                  <a:schemeClr val="bg1"/>
                </a:solidFill>
                <a:latin typeface="Arial" charset="0"/>
                <a:cs typeface="Arial" charset="0"/>
              </a:rPr>
              <a:t>The Marcus Center</a:t>
            </a:r>
          </a:p>
          <a:p>
            <a:pPr marL="285750" indent="-285750">
              <a:buFont typeface="Arial" panose="020B0604020202020204" pitchFamily="34" charset="0"/>
              <a:buChar char="•"/>
              <a:defRPr/>
            </a:pPr>
            <a:r>
              <a:rPr lang="en-US" sz="1400" dirty="0">
                <a:solidFill>
                  <a:schemeClr val="bg1"/>
                </a:solidFill>
                <a:latin typeface="Arial" charset="0"/>
                <a:cs typeface="Arial" charset="0"/>
              </a:rPr>
              <a:t>Leadership Georgia</a:t>
            </a:r>
          </a:p>
          <a:p>
            <a:pPr marL="285750" indent="-285750">
              <a:buFont typeface="Arial" panose="020B0604020202020204" pitchFamily="34" charset="0"/>
              <a:buChar char="•"/>
              <a:defRPr/>
            </a:pPr>
            <a:endParaRPr lang="en-US" sz="1400" dirty="0">
              <a:latin typeface="Arial" charset="0"/>
              <a:cs typeface="Arial" charset="0"/>
            </a:endParaRPr>
          </a:p>
          <a:p>
            <a:pPr marL="285750" indent="-285750">
              <a:buFont typeface="Arial" panose="020B0604020202020204" pitchFamily="34" charset="0"/>
              <a:buChar char="•"/>
              <a:defRPr/>
            </a:pPr>
            <a:endParaRPr lang="en-US" sz="1400" dirty="0">
              <a:latin typeface="Arial" charset="0"/>
              <a:cs typeface="Arial" charset="0"/>
            </a:endParaRPr>
          </a:p>
        </p:txBody>
      </p:sp>
      <p:sp>
        <p:nvSpPr>
          <p:cNvPr id="5" name="Rectangle 4"/>
          <p:cNvSpPr/>
          <p:nvPr/>
        </p:nvSpPr>
        <p:spPr>
          <a:xfrm>
            <a:off x="4487484" y="0"/>
            <a:ext cx="4656516" cy="1169551"/>
          </a:xfrm>
          <a:prstGeom prst="rect">
            <a:avLst/>
          </a:prstGeom>
          <a:solidFill>
            <a:schemeClr val="tx1"/>
          </a:solidFill>
        </p:spPr>
        <p:txBody>
          <a:bodyPr wrap="square">
            <a:spAutoFit/>
          </a:bodyPr>
          <a:lstStyle/>
          <a:p>
            <a:pPr>
              <a:defRPr/>
            </a:pPr>
            <a:r>
              <a:rPr lang="en-US" sz="1400" b="1" dirty="0">
                <a:solidFill>
                  <a:schemeClr val="bg1"/>
                </a:solidFill>
                <a:latin typeface="Arial" charset="0"/>
                <a:cs typeface="Arial" charset="0"/>
              </a:rPr>
              <a:t>First Lady’s Children’s Cabinet</a:t>
            </a:r>
          </a:p>
          <a:p>
            <a:pPr>
              <a:defRPr/>
            </a:pPr>
            <a:endParaRPr lang="en-US" sz="1400" b="1" dirty="0">
              <a:solidFill>
                <a:schemeClr val="bg1"/>
              </a:solidFill>
              <a:latin typeface="Arial" charset="0"/>
              <a:cs typeface="Arial" charset="0"/>
            </a:endParaRPr>
          </a:p>
          <a:p>
            <a:pPr>
              <a:defRPr/>
            </a:pPr>
            <a:r>
              <a:rPr lang="en-US" sz="1400" b="1" dirty="0">
                <a:solidFill>
                  <a:schemeClr val="bg1"/>
                </a:solidFill>
                <a:latin typeface="Arial" charset="0"/>
                <a:cs typeface="Arial" charset="0"/>
              </a:rPr>
              <a:t>LEA Representatives</a:t>
            </a:r>
          </a:p>
          <a:p>
            <a:pPr marL="285750" indent="-285750">
              <a:buFont typeface="Arial" panose="020B0604020202020204" pitchFamily="34" charset="0"/>
              <a:buChar char="•"/>
              <a:defRPr/>
            </a:pPr>
            <a:r>
              <a:rPr lang="en-US" sz="1400" dirty="0">
                <a:solidFill>
                  <a:schemeClr val="bg1"/>
                </a:solidFill>
                <a:latin typeface="Arial" charset="0"/>
                <a:cs typeface="Arial" charset="0"/>
              </a:rPr>
              <a:t>Superintendents, teachers, </a:t>
            </a:r>
            <a:r>
              <a:rPr lang="en-US" sz="1400" dirty="0" smtClean="0">
                <a:solidFill>
                  <a:schemeClr val="bg1"/>
                </a:solidFill>
                <a:latin typeface="Arial" charset="0"/>
                <a:cs typeface="Arial" charset="0"/>
              </a:rPr>
              <a:t>principals</a:t>
            </a:r>
          </a:p>
          <a:p>
            <a:pPr marL="285750" indent="-285750">
              <a:buFont typeface="Arial" panose="020B0604020202020204" pitchFamily="34" charset="0"/>
              <a:buChar char="•"/>
              <a:defRPr/>
            </a:pPr>
            <a:endParaRPr lang="en-US" sz="1400" dirty="0">
              <a:solidFill>
                <a:schemeClr val="bg1"/>
              </a:solidFill>
              <a:latin typeface="Arial" charset="0"/>
              <a:cs typeface="Arial" charset="0"/>
            </a:endParaRPr>
          </a:p>
        </p:txBody>
      </p:sp>
      <p:sp>
        <p:nvSpPr>
          <p:cNvPr id="6" name="Rectangle 5"/>
          <p:cNvSpPr/>
          <p:nvPr/>
        </p:nvSpPr>
        <p:spPr>
          <a:xfrm>
            <a:off x="-25021" y="2438400"/>
            <a:ext cx="4572000" cy="4616648"/>
          </a:xfrm>
          <a:prstGeom prst="rect">
            <a:avLst/>
          </a:prstGeom>
          <a:solidFill>
            <a:schemeClr val="tx1"/>
          </a:solidFill>
        </p:spPr>
        <p:txBody>
          <a:bodyPr>
            <a:spAutoFit/>
          </a:bodyPr>
          <a:lstStyle/>
          <a:p>
            <a:pPr>
              <a:defRPr/>
            </a:pPr>
            <a:r>
              <a:rPr lang="en-US" sz="1400" b="1" dirty="0" smtClean="0">
                <a:solidFill>
                  <a:schemeClr val="bg1"/>
                </a:solidFill>
                <a:latin typeface="Arial" charset="0"/>
                <a:cs typeface="Arial" charset="0"/>
              </a:rPr>
              <a:t>Statewide Partners</a:t>
            </a:r>
            <a:endParaRPr lang="en-US" sz="1400" b="1" dirty="0">
              <a:solidFill>
                <a:schemeClr val="bg1"/>
              </a:solidFill>
              <a:latin typeface="Arial" charset="0"/>
              <a:cs typeface="Arial" charset="0"/>
            </a:endParaRPr>
          </a:p>
          <a:p>
            <a:pPr marL="285750" indent="-285750">
              <a:buFont typeface="Arial" panose="020B0604020202020204" pitchFamily="34" charset="0"/>
              <a:buChar char="•"/>
              <a:defRPr/>
            </a:pPr>
            <a:r>
              <a:rPr lang="en-US" sz="1400" dirty="0">
                <a:solidFill>
                  <a:schemeClr val="bg1"/>
                </a:solidFill>
                <a:latin typeface="Arial" charset="0"/>
                <a:cs typeface="Arial" charset="0"/>
              </a:rPr>
              <a:t>Georgia Department of Behavioral Health and Developmental Disabilities</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Department of Early Care and Learning</a:t>
            </a:r>
          </a:p>
          <a:p>
            <a:pPr marL="285750" indent="-285750">
              <a:buFont typeface="Arial" panose="020B0604020202020204" pitchFamily="34" charset="0"/>
              <a:buChar char="•"/>
              <a:defRPr/>
            </a:pPr>
            <a:r>
              <a:rPr lang="en-US" sz="1400" dirty="0">
                <a:solidFill>
                  <a:schemeClr val="bg1"/>
                </a:solidFill>
                <a:latin typeface="Arial" charset="0"/>
                <a:cs typeface="Arial" charset="0"/>
              </a:rPr>
              <a:t>Get Georgia Reading Campaign</a:t>
            </a:r>
          </a:p>
          <a:p>
            <a:pPr marL="285750" indent="-285750">
              <a:buFont typeface="Arial" panose="020B0604020202020204" pitchFamily="34" charset="0"/>
              <a:buChar char="•"/>
              <a:defRPr/>
            </a:pPr>
            <a:r>
              <a:rPr lang="en-US" sz="1400" dirty="0" smtClean="0">
                <a:solidFill>
                  <a:schemeClr val="bg1"/>
                </a:solidFill>
                <a:latin typeface="Arial" charset="0"/>
                <a:cs typeface="Arial" charset="0"/>
              </a:rPr>
              <a:t>Juvenile </a:t>
            </a:r>
            <a:r>
              <a:rPr lang="en-US" sz="1400" dirty="0">
                <a:solidFill>
                  <a:schemeClr val="bg1"/>
                </a:solidFill>
                <a:latin typeface="Arial" charset="0"/>
                <a:cs typeface="Arial" charset="0"/>
              </a:rPr>
              <a:t>Court Judges</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DFCS</a:t>
            </a:r>
          </a:p>
          <a:p>
            <a:pPr marL="285750" indent="-285750">
              <a:buFont typeface="Arial" panose="020B0604020202020204" pitchFamily="34" charset="0"/>
              <a:buChar char="•"/>
              <a:defRPr/>
            </a:pPr>
            <a:r>
              <a:rPr lang="en-US" sz="1400" dirty="0">
                <a:solidFill>
                  <a:schemeClr val="bg1"/>
                </a:solidFill>
                <a:latin typeface="Arial" charset="0"/>
                <a:cs typeface="Arial" charset="0"/>
              </a:rPr>
              <a:t>Regional Education Service Agencies</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Department of Public Health</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Department of Juvenile Justice</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Supreme Court’s Committee on Justice   for Children</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Council on Substance Abuse</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PTA</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Family Connection Partnership</a:t>
            </a:r>
          </a:p>
          <a:p>
            <a:pPr marL="285750" indent="-285750">
              <a:buFont typeface="Arial" panose="020B0604020202020204" pitchFamily="34" charset="0"/>
              <a:buChar char="•"/>
              <a:defRPr/>
            </a:pPr>
            <a:r>
              <a:rPr lang="en-US" sz="1400" dirty="0">
                <a:solidFill>
                  <a:schemeClr val="bg1"/>
                </a:solidFill>
                <a:latin typeface="Arial" charset="0"/>
                <a:cs typeface="Arial" charset="0"/>
              </a:rPr>
              <a:t>Governor’s Office of Children and Families</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State Board of Education</a:t>
            </a:r>
          </a:p>
          <a:p>
            <a:pPr marL="285750" indent="-285750">
              <a:buFont typeface="Arial" panose="020B0604020202020204" pitchFamily="34" charset="0"/>
              <a:buChar char="•"/>
              <a:defRPr/>
            </a:pPr>
            <a:r>
              <a:rPr lang="en-US" sz="1400" dirty="0">
                <a:solidFill>
                  <a:schemeClr val="bg1"/>
                </a:solidFill>
                <a:latin typeface="Arial" charset="0"/>
                <a:cs typeface="Arial" charset="0"/>
              </a:rPr>
              <a:t>REACH Georgia</a:t>
            </a:r>
          </a:p>
          <a:p>
            <a:pPr marL="285750" indent="-285750">
              <a:buFont typeface="Arial" panose="020B0604020202020204" pitchFamily="34" charset="0"/>
              <a:buChar char="•"/>
              <a:defRPr/>
            </a:pPr>
            <a:endParaRPr lang="en-US" sz="1400" dirty="0" smtClean="0">
              <a:solidFill>
                <a:schemeClr val="bg1"/>
              </a:solidFill>
              <a:latin typeface="Arial" charset="0"/>
              <a:cs typeface="Arial" charset="0"/>
            </a:endParaRPr>
          </a:p>
          <a:p>
            <a:pPr marL="285750" indent="-285750">
              <a:buFont typeface="Arial" panose="020B0604020202020204" pitchFamily="34" charset="0"/>
              <a:buChar char="•"/>
              <a:defRPr/>
            </a:pPr>
            <a:endParaRPr lang="en-US" sz="1400" dirty="0">
              <a:solidFill>
                <a:schemeClr val="bg1"/>
              </a:solidFill>
              <a:latin typeface="Arial" charset="0"/>
              <a:cs typeface="Arial" charset="0"/>
            </a:endParaRPr>
          </a:p>
          <a:p>
            <a:pPr>
              <a:defRPr/>
            </a:pPr>
            <a:endParaRPr lang="en-US" sz="1400" dirty="0">
              <a:latin typeface="Arial" charset="0"/>
              <a:cs typeface="Arial" charset="0"/>
            </a:endParaRPr>
          </a:p>
        </p:txBody>
      </p:sp>
      <p:sp>
        <p:nvSpPr>
          <p:cNvPr id="7" name="Rectangle 6"/>
          <p:cNvSpPr/>
          <p:nvPr/>
        </p:nvSpPr>
        <p:spPr>
          <a:xfrm>
            <a:off x="4546977" y="914400"/>
            <a:ext cx="4597021" cy="2462213"/>
          </a:xfrm>
          <a:prstGeom prst="rect">
            <a:avLst/>
          </a:prstGeom>
          <a:solidFill>
            <a:schemeClr val="tx1"/>
          </a:solidFill>
        </p:spPr>
        <p:txBody>
          <a:bodyPr wrap="square">
            <a:spAutoFit/>
          </a:bodyPr>
          <a:lstStyle/>
          <a:p>
            <a:pPr>
              <a:defRPr/>
            </a:pPr>
            <a:r>
              <a:rPr lang="en-US" sz="1400" b="1" dirty="0">
                <a:solidFill>
                  <a:schemeClr val="bg1"/>
                </a:solidFill>
                <a:latin typeface="Arial" charset="0"/>
                <a:cs typeface="Arial" charset="0"/>
              </a:rPr>
              <a:t>Legislators:</a:t>
            </a:r>
          </a:p>
          <a:p>
            <a:pPr marL="285750" indent="-285750">
              <a:buFont typeface="Arial" panose="020B0604020202020204" pitchFamily="34" charset="0"/>
              <a:buChar char="•"/>
              <a:defRPr/>
            </a:pPr>
            <a:r>
              <a:rPr lang="en-US" sz="1400" dirty="0">
                <a:solidFill>
                  <a:schemeClr val="bg1"/>
                </a:solidFill>
                <a:latin typeface="Arial" charset="0"/>
                <a:cs typeface="Arial" charset="0"/>
              </a:rPr>
              <a:t>Randy Nix, Georgia House of Representatives</a:t>
            </a:r>
          </a:p>
          <a:p>
            <a:pPr marL="285750" indent="-285750">
              <a:buFont typeface="Arial" panose="020B0604020202020204" pitchFamily="34" charset="0"/>
              <a:buChar char="•"/>
              <a:defRPr/>
            </a:pPr>
            <a:r>
              <a:rPr lang="en-US" sz="1400" dirty="0">
                <a:solidFill>
                  <a:schemeClr val="bg1"/>
                </a:solidFill>
                <a:latin typeface="Arial" charset="0"/>
                <a:cs typeface="Arial" charset="0"/>
              </a:rPr>
              <a:t>Katie Dempsey, Georgia House of Representatives</a:t>
            </a:r>
          </a:p>
          <a:p>
            <a:pPr>
              <a:defRPr/>
            </a:pPr>
            <a:r>
              <a:rPr lang="en-US" sz="1400" b="1" dirty="0">
                <a:solidFill>
                  <a:schemeClr val="bg1"/>
                </a:solidFill>
                <a:latin typeface="Arial" charset="0"/>
                <a:cs typeface="Arial" charset="0"/>
              </a:rPr>
              <a:t>Institutes of Higher Education:</a:t>
            </a:r>
          </a:p>
          <a:p>
            <a:pPr marL="285750" indent="-285750">
              <a:buFont typeface="Arial" panose="020B0604020202020204" pitchFamily="34" charset="0"/>
              <a:buChar char="•"/>
              <a:defRPr/>
            </a:pPr>
            <a:r>
              <a:rPr lang="en-US" sz="1400" dirty="0">
                <a:solidFill>
                  <a:schemeClr val="bg1"/>
                </a:solidFill>
                <a:latin typeface="Arial" charset="0"/>
                <a:cs typeface="Arial" charset="0"/>
              </a:rPr>
              <a:t>Center for Excellence in Developmental Disabilities, Georgia State University</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College and State University</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Southern University</a:t>
            </a:r>
          </a:p>
          <a:p>
            <a:pPr marL="285750" indent="-285750">
              <a:buFont typeface="Arial" panose="020B0604020202020204" pitchFamily="34" charset="0"/>
              <a:buChar char="•"/>
              <a:defRPr/>
            </a:pPr>
            <a:r>
              <a:rPr lang="en-US" sz="1400" dirty="0">
                <a:solidFill>
                  <a:schemeClr val="bg1"/>
                </a:solidFill>
                <a:latin typeface="Arial" charset="0"/>
                <a:cs typeface="Arial" charset="0"/>
              </a:rPr>
              <a:t>University of Georgia</a:t>
            </a:r>
          </a:p>
          <a:p>
            <a:pPr>
              <a:defRPr/>
            </a:pPr>
            <a:r>
              <a:rPr lang="en-US" sz="1400" b="1" dirty="0">
                <a:solidFill>
                  <a:schemeClr val="bg1"/>
                </a:solidFill>
                <a:latin typeface="Arial" charset="0"/>
                <a:cs typeface="Arial" charset="0"/>
              </a:rPr>
              <a:t>National Association of State Boards of Education</a:t>
            </a:r>
          </a:p>
          <a:p>
            <a:pPr marL="285750" indent="-285750">
              <a:buFont typeface="Arial" panose="020B0604020202020204" pitchFamily="34" charset="0"/>
              <a:buChar char="•"/>
              <a:defRPr/>
            </a:pPr>
            <a:r>
              <a:rPr lang="en-US" sz="1400" dirty="0">
                <a:solidFill>
                  <a:schemeClr val="bg1"/>
                </a:solidFill>
                <a:latin typeface="Arial" charset="0"/>
                <a:cs typeface="Arial" charset="0"/>
              </a:rPr>
              <a:t>Center for Safe and Healthy Schools</a:t>
            </a:r>
          </a:p>
        </p:txBody>
      </p:sp>
      <p:sp>
        <p:nvSpPr>
          <p:cNvPr id="8" name="Rectangle 7"/>
          <p:cNvSpPr/>
          <p:nvPr/>
        </p:nvSpPr>
        <p:spPr>
          <a:xfrm>
            <a:off x="4540799" y="3361845"/>
            <a:ext cx="4681537" cy="2031325"/>
          </a:xfrm>
          <a:prstGeom prst="rect">
            <a:avLst/>
          </a:prstGeom>
          <a:solidFill>
            <a:schemeClr val="tx1"/>
          </a:solidFill>
        </p:spPr>
        <p:txBody>
          <a:bodyPr wrap="square">
            <a:spAutoFit/>
          </a:bodyPr>
          <a:lstStyle/>
          <a:p>
            <a:pPr>
              <a:defRPr/>
            </a:pPr>
            <a:r>
              <a:rPr lang="en-US" sz="1400" b="1" dirty="0">
                <a:solidFill>
                  <a:schemeClr val="bg1"/>
                </a:solidFill>
                <a:latin typeface="Arial" charset="0"/>
                <a:cs typeface="Arial" charset="0"/>
              </a:rPr>
              <a:t>Professional Educator Associations</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Association of Educational Leaders </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Association of School Psychologists</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School Counselors Association </a:t>
            </a:r>
          </a:p>
          <a:p>
            <a:pPr marL="285750" indent="-285750">
              <a:buFont typeface="Arial" panose="020B0604020202020204" pitchFamily="34" charset="0"/>
              <a:buChar char="•"/>
              <a:defRPr/>
            </a:pPr>
            <a:r>
              <a:rPr lang="en-US" sz="1400" dirty="0">
                <a:solidFill>
                  <a:schemeClr val="bg1"/>
                </a:solidFill>
                <a:latin typeface="Arial" charset="0"/>
                <a:cs typeface="Arial" charset="0"/>
              </a:rPr>
              <a:t>Student Support Team Association of Georgia Educators</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School Boards Association</a:t>
            </a:r>
          </a:p>
          <a:p>
            <a:pPr marL="285750" indent="-285750">
              <a:buFont typeface="Arial" panose="020B0604020202020204" pitchFamily="34" charset="0"/>
              <a:buChar char="•"/>
              <a:defRPr/>
            </a:pPr>
            <a:r>
              <a:rPr lang="en-US" sz="1400" dirty="0">
                <a:solidFill>
                  <a:schemeClr val="bg1"/>
                </a:solidFill>
                <a:latin typeface="Arial" charset="0"/>
                <a:cs typeface="Arial" charset="0"/>
              </a:rPr>
              <a:t>Georgia Association of School Social </a:t>
            </a:r>
            <a:r>
              <a:rPr lang="en-US" sz="1400" dirty="0" smtClean="0">
                <a:solidFill>
                  <a:schemeClr val="bg1"/>
                </a:solidFill>
                <a:latin typeface="Arial" charset="0"/>
                <a:cs typeface="Arial" charset="0"/>
              </a:rPr>
              <a:t>Workers</a:t>
            </a:r>
          </a:p>
          <a:p>
            <a:pPr marL="285750" indent="-285750">
              <a:buFont typeface="Arial" panose="020B0604020202020204" pitchFamily="34" charset="0"/>
              <a:buChar char="•"/>
              <a:defRPr/>
            </a:pPr>
            <a:endParaRPr lang="en-US" sz="1400" dirty="0">
              <a:solidFill>
                <a:schemeClr val="bg1"/>
              </a:solidFill>
              <a:latin typeface="Arial" charset="0"/>
              <a:cs typeface="Arial" charset="0"/>
            </a:endParaRPr>
          </a:p>
        </p:txBody>
      </p:sp>
      <p:pic>
        <p:nvPicPr>
          <p:cNvPr id="9" name="Picture 2"/>
          <p:cNvPicPr>
            <a:picLocks noChangeAspect="1" noChangeArrowheads="1"/>
          </p:cNvPicPr>
          <p:nvPr/>
        </p:nvPicPr>
        <p:blipFill rotWithShape="1">
          <a:blip r:embed="rId3"/>
          <a:srcRect l="11992" t="25727" r="63197" b="41651"/>
          <a:stretch/>
        </p:blipFill>
        <p:spPr bwMode="auto">
          <a:xfrm>
            <a:off x="4546979" y="5333999"/>
            <a:ext cx="4597020" cy="149329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432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2</a:t>
            </a:fld>
            <a:endParaRPr lang="en-US" dirty="0"/>
          </a:p>
        </p:txBody>
      </p:sp>
      <p:pic>
        <p:nvPicPr>
          <p:cNvPr id="4" name="Picture 2" descr="http://www.highlandhosp.com/wp-content/uploads/2015/04/ADHD-300x231.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2106" y="2946918"/>
            <a:ext cx="2857500" cy="2200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74159" y="1920304"/>
            <a:ext cx="8293394" cy="646331"/>
          </a:xfrm>
          <a:prstGeom prst="rect">
            <a:avLst/>
          </a:prstGeom>
          <a:noFill/>
        </p:spPr>
        <p:txBody>
          <a:bodyPr wrap="square" rtlCol="0">
            <a:spAutoFit/>
          </a:bodyPr>
          <a:lstStyle/>
          <a:p>
            <a:pPr algn="ctr"/>
            <a:r>
              <a:rPr lang="en-US" sz="36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Attention Deficit Hyperactivity Disorder</a:t>
            </a:r>
            <a:endParaRPr lang="en-US" sz="3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39556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s://www.georgiastandards.org/SiteCollectionImages/map_regions.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15" y="1153640"/>
            <a:ext cx="4003396" cy="494236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data:image/jpeg;base64,/9j/4AAQSkZJRgABAQAAAQABAAD/2wCEAAkGBwgHEhUUBwgQFhMUFxkaFhQXExYXGhcXGBcYFxcaFRYZHCksGh0lJxcWITEjJSk3OjAuFx8zODQsQygtLisBCgoKDg0OGxAQGy0kICQsLCwsNDQsLSwyOC4vLDIvLCwtLCsvNDQsLCwtLCwvLCwtLCwsLDQrLDIsLCwsLCwvLP/AABEIAJoBSAMBEQACEQEDEQH/xAAcAAEAAQUBAQAAAAAAAAAAAAAABgIDBAUHAQj/xABHEAABAwIFAQQFBwcLBQEAAAABAAIDBBEFBhIhMQcTQVFhFCIycYEVNFJ0kaGxIzM1QnKiwRckJUNigpKTs9Lwc4O0w9EW/8QAGwEBAAIDAQEAAAAAAAAAAAAAAAIDAQQFBgf/xAA6EQACAQIDBQUHAwMDBQAAAAAAAQIDEQQhMQUGEkFRE2FxkdEiMoGhscHhM1LwFCOSFkJyFUNiovH/2gAMAwEAAhEDEQA/AO4oAgCAIAgCAIAgCAIAgCAIAgCAIAgCAIAgI/lR73tbrcT/ADaA7m+5M10BIEAQBAEAQBAEAQBAEAQBAEAQBAEAQBAEAQBAEAQBAEAQBAEAQBAEAQBAEBq8SzHgmF/pDFqeM+DpWhx44be55HA71dSw9Wq7U4t+CbMNpakdq+q2T6a+nEnPI7mRSHuvsS0D710Kew8fPSm142X1IOrFczQ1fXDBY/muF1LufaMbL+HDnLcW7WK/3yjH45/JEe2ial/XWc/m8uNA86kn/wBQWyt1qjWU/wD1t9Xf5GO3RhVfW/G3/M8KpWb/AK5kk2+Dm7+avp7p/vqeSMOv0RrJesObZBZslM0+Ih3/AHnEfctpbqYdazZHt2ail6jZspj/ADbFA0NaxlhDERpZctG7P7TvtUqe7mEblHPJ259E+TXUOtI20PWDN0Y9aandvy6Hf3eq4KEt1KD0mx27L0fWfNbD60NG7yMb/wCEg/FRe61H9z819Lfcz27M6n64Yy0D0rCaYm++ntG3Hldzre9a8914cqkl4xv80zPbvobqh65UTx/P8Elab/1crX7ePrBu/l961pbr13nSqRkvivUl265o31F1fylUD8vPPF5Phcf9PV/wLRqbv4+D9y/g0SVWJvqPPGVqw2gx6muTYBzwwk+Qfa/K0KmAxVNXnTkvgySlF8zfQzRTjVDI1zTwQQQfiFqEitAEAQBAEAQBAEAQBAEAQBAEAQBAEAQBAEAQBAEBqcazNgmBC+LYnDGfol13n3Rtu4/Ad6voYWtXfDSi5eCMOSWpz/GetuGU5IwfDZZjf23uETbW5As4n3EBd/Dbr4qpnVaj838svmVOvFaEOxTrDmmsuKV0EA7iyPU63mZC4fcuzQ3WwsM6knL5L1+ZW68uRDsUx7F8Xv8AKeJTyA8h0ji3m+zb2HwC7FDZmEo+5TXld+bK3OT1ZrbgcLbclH2Vr0IixPJWOGUvedvD19LAAAcKUYRjogeqZgIAgKW8n/nctellUn4p/Jehl6IqWwYCAIDwgFVypxlm16+Zm43HCxacdHfx9fx8RkAQVmNRN20fT+fYWMqgxCtw12rDquWJ30mPcw7eJad1VXwdCurVYJ/D7mVJrQlmGdU83UFtWINlaP1ZY2u+1ws4/wCJcitu1gqnupx8H63JqtJE2wfrfTP2xvCHt49eFweCe+7H20j4lcPEbq1450ZqXjk/uWquuZPMHzzljGAPQ8YhDjwx7uzffwDX2J+C4OI2ficO/wC5Br4ZeayLVOL0ZIQQeCtMkeoAgCAIAgCAIAgCAIAgCAIAgCAIDGxHEKPDGGTEaqOOMcue4NHkLnvPgpwpyqSUYJtvkg3Y5xmDrRg9ICMDppJ3dznAxs/eGo+6w969BhN2cVVzq2gvN+S9SmVaK0OZY71GzTjdxNiRjYf6uH8mPdqB1EeRcV6fC7vYKhm48T7/AE0KZVZMiYFuF2oxUVZKxUFIBYB5e/Cq4nU93JdfT18upnQ9AtwrIxUVZGC7S009Y9rKWJznuNmtaLknyChWrU6NOVWrJRjFXbbskurZlJt2RtsYynjuCs7TE8Ocxl7atTHAHu1aCbfFcvAbwbNx9TssNWUpWvbNO3VXSuvC5OVKcVdo1dbR1FA8srISx4DSWnkBzQ5tx3bOBt5rpYfEUsRDtKMlKN2rrNXTafk00QaadmWFeYCApbyVRT/Un8PoZehUrzBkz0FVBHHLLFaOXV2brj1tBAfte4sSOVrU8XRqVp0IyvOHDxLpxX4fOzJOLSuKCgqsRcW0cWpzWueRcCzWC7jue4JicXRw0FOtKybUV4ydksurdhGLloeYfQ1OJSCOij1PdewuBfS0uO5IHAJWcViqWGpOrWdoq2eb1aS072jEYuTsjHWwYBF+VGUVJWZk8uRyq3Jw97NdfX1/+jU9VpgLICwDeZfzdj2XrfJWJSNaP6snVH5+o64HvG65mL2PhMTnOFn1WT/PxuTjUlE6VgHW5ps3MOGEeMkJvv5xvOw9zj7l5rFbq1Y50JcXc8n56fQvjXXM6VgGacEzCP6IxGN5tcsvpePfG6xt52svN4jB18O+GrFr+dS5ST0NytYyEAQBAEAQBAEAQBAEAQGDjGMYdgkZlxWsZGwd7juTzZrRu4+QF1bRoVK01CnFt9xhtLU5HmjrTK/UzLNHpHAnlsT37ti4HcQXE+bV6vBbrSdpYmVu5evp5lEq/Q5di+L4jjUnaYrWPlf4uPHk0cNHkAvV4XBUMLHhoxS+vxZRKTlqYK2yIQBAEBT7Xu/Fa/6r/wDH6/j6+GudCpbBgICQ9P8A00V8JwwRGUFxa2Rxa13qO1N1AGxI1AHxsuBvP/TPZdZYri7NpJuKTa9pe1Z8ouzfcmW0b8a4dSUspYXwVb8Loq+jexmueKdvaQSaHa+zc6QatZ1DnkX5uSvOzxFWGKwtPFTpV1OTjTlC8Kkbxa40lJpxsmm1a10+hckuGTimuvQ2lVFS1NfXS1UEeunpoTH+QbJYOjaXyGG47QtvYEnYW8AuJhJ16OycHh6Enw1q9ZSvUlDSU+GKqWbhxOKfsq8nfnJsslZ1JN8kuXhyLPyThWYPyMVG1k1VStfHO6COHU+GT22RAks1gm/AIZceK3f6/GbMX9TVqXp0azjOKqSqWhOC9mU2lxOE7ON7tKVmyPDGeSWbXS2hRmHB8Ep4qiqoKGLS9nosEZDfz4mfC+QC2ztLGvB5NzeynsvaO0KuJoYDEVJKcZOvUd3+m4KSj/x7SbhbpAThBJyS7l439C9jWGUAgrYxHS/zeBloY6Z14JAGkO9McGmQm5vtuObb309n46v/AF2ExEZVLVqj9qVRe3Bqb/RTcYpWjZ5NW78pTiuGSyyXT7ll7qf0qogpcEpXClpBPEwQsu6fs2HU6wu/aY+ob/m2kWIWxTdaWBo4ipXqJ1q8qU3xyVqaqTSSztFtwjHiVpe01fQi7cTSSyV9OdiqGb0qPDJsTwYOAjq3vbHA2zQDG1s/YCwI9lxFt9WoDgKMqDp4naOHwuIs74eMXKo7/wC5ul2mck3mk7uSva5m91ByXXl87FVHE2CogqGGmmikpKote2mNO6URt9YTx8d+kEAXF/JYxVRzwdXBtVKc4V8PdOp2vDxTjZwm7vle0ndPkriK9pSyas+VvNGFhcdLjTsMkrqCnLpRXCTTExrXiJhMepgFvVvtsr8fWr4BY+hQqz4YPCuN5yk1xztNKUm3ZpaX5sxFKXA2v3fIy8NibG/DIIMAp3w1NOHTOMDCXm1nkyWuCwaXf3vMKrFVZyo7SxcsTNVKFSSprjkkrJOMeC9pKbvGzT7rZmYrOEbKzWZy6sjjike2B92tc4NNwbgEgG45X02lKUqcZSVm0r+JpPUsqwwU+z7lrv8Ate0vd593eu7qvIzqVK8wFkBAEBXDNLTuDoJHNc03Dmkgg+II4KrqU4VIuM0mnyZlOx0TK3V/G8LIbjIFTFsLmzZWjYbPAs7vPrC5P6wXmcbuvRqe1h3wvo816r5+BdGu1qdlyxm7BcztvhVYC613ROs2RvvZ/EXHmvHYvA18JLhqxt9H4M2IyUtDerUJBAEAQBAEAQBAUyPZECZHAAC5JNgAOST3IDlucusNFQ6o8tME0m4MzgezadwdI5k4544IJXptnbt1q9p1/Yj05v0+OfcUzrJaHGcZxnEsckMmLVj5Hnvcdh5NaNmjyAC9thcFQwsOGjG31+LNaUnLUwFtEQgCAIAgKXb7BUVW5Ps1z18Pzp59DK6lSuSSVkYCyAgKopHwkOieWuaQQ4GxBG4II4KjKMZJxkrp6g2WIZjxrE2dnX4pM9n0XPNjbi47/iubhNibOwdTtcPQhCXVRSfmicqk5KzZ7/8Ao8a1sk+U5tcbS1jtZu1p5F/D3rP/AEbZ/ZzpdjDhm+KS4VZvq117x2k73uW3Y7izphUOxCUzt2EhcS4CxFge4WJ28yprZWCWGeEVKPZPWPCuHW+njmOOXFxXzMeTEKySMRSVLzEHl4YT6oeRYut48/aVsRwtGNZ11BcbXDe2fCndK/S5HidrGbLmrH52lk2LzuYWaC0vJBa4WII7725K5dHYmzqeJlOFCCacZJqKT4vazXeWOpNrUxhi2ICYTiskEwtaQOIds0MG48hb3Lof9Pwrw7wzpx7N3vGytm7vLvbv45kOOV73zMmbM+OzPZJLi05fHfQ7Wbt1W1AHwOkXHktansPZ1OnKlGhBRkkpLhVna9rrna7t4knVm3e5RUZhxipf2lRiUzn6Sy5cTZjhZzR4AqdLY+Ao0uxp0YqN1KyikuJO6fimsmYdSTd2yzT4viFN2fYVj29jr7Ox9jtBZ+nwv3q2rs7C1XN1KcXx8PFda8DvG/Xhea6GFOS0ZtsRzhiM8UUVDUzRRsp2QvYJDpeW6rusOLhwHwXKwe7mFpV6uIrQjOcqsqkW4q8bpWV3fRq98tdCyVaTSSyysRxeiKQgCApHq/wWvH+3Lg5PT7r7r49EZ1KlsGAgCAIAgLkE0tM4Pp5XNe03a5pLXNI4II4KrqU4VIuE0mnyZlO2h13InV8xhsObCT3NqQNwO7tWjm30gPC4O5XjNp7tSi3Uwua/bz+D5+D+ZsQrcpHYaKspq9jZKGoZJG72XscHA+4heSnCUJOMlZo2C+ogIAgCAIDUZmzJheWYjLitQAP1WCxe8+DG958+B3kLZwuEq4qoqdJXf81MSkoq7PnnO2fsXza4tmd2dPf1YGnbbcGR1hrPHOwtsAvoOy9h0cGlOXtT69PBffU1J1XIia7hUEAQBAEAQBAUs338f+Ba+H9pOp+7P4cvln8WZfQqWwYCAIAgCAIAgCApHPwH8Vrx/Xl/xj9ZEuRUtgiEAQBAEAQBAEB44X4VVWDnFpa8vHkZQabqVOanFSXMPI9UzAQBAEAQBAbvK2a8XytJrwqpsD7UTrmN/wC0y/O3IsfPcrm7Q2Xh8bG1RWfJrX8ruJwm46H0FkbPmF5ubaI9nUNF3wOO9vpRu/Xb947wLi/z3aOy6+BnaavF6Pk/R9xtwmpaEsXNJhAEBBuoXUWiyoDFS6ZKsjaPfTHfh0pH26RuduAbrr7L2PVx0r6QWr+y6srnUUThfYZizpO6RsE9RK47uDSQ3kgX4Y0X2GwXulUwOy6XZ8Sj9X35Zs1rSm7kqwzo1mWqI9Okp4Wn2rv1uG3c1gIP+LuK5dberDxv2cHL5L7/AEJqg+ZKKbobQt+dY5K79mJrPfyXLlz3rxL92EV5v7k+wRs4Oi+WIx689Y7zMjBb/DGFqS3kx70kl8F97kuxiVydGcrvBDZKsHxErbj7WFYjvJj07uSfwQ7GBq63odhzvmGMzt/6jGSd39nR3rbp71Ype/GL819yLoRInjPR3MtDc0BhqG92l+h9u8lr7Ae4OK62H3pw08qsXH5r1+RB0HyIPimF1+EP7PE6OSJ/0XtIuPEeI8wu/hsZQxMeKjJP+dCpxa1MF/CliW1SdueXnl9zC1KlckkrIwb7A8m5ix4B2GYXI5h4kNmM8yHvIB+C5eK21g8O2pzu+iz/AB8yyNOTJzhnRDE5RfE8Xhj8o2Ol225J0WPPjwuFW3sX/ap+b+y9SxUOrJFB0RwFv5/Eqt2/AMbfgfUK50t6Ma9FFfD1ZPsImb/I3lXxqv8ANH+1Uf6j2h+9f4r0M9jAxqropl2X5vW1bPLVG4fey/3q2nvNjo68L8V6WDoxNNW9DTv6Dj3jYPh7r7Xc1/8AD7Fu097Kq9+mn4Nr1IOguTIfjPS3NmFAu9BbM0C5dC/X9jCA4/Bq7GH3kwdV2k3F96y8197EHRkiGPa5hIe0gjYg7EHzC7sJxmuKLuioo7/h/wDVUv13/wAV9X6jkVta55AYCSTYAckngAK6c4wXFJ2QJjgnTDNWLi4oRC08OnJj/csXfurhYneTB0cotzfdp5v7XLFRkyZUfQw7em494XDIfts5z/vsuNU3sqv3KaXi2/QsVBc2bml6KZdj+cVtW8+GuNo+wMv960qm82OlpwrwXrcmqMTJ/kbyr41X+aP9qq/1HtD96/xXoOxgYFV0RwR9/RMTqmne2rs3geGwa3Ye9bEN6MZH3lF/D0Zh0IkcxPoji0P6MxSCQeD2uiNvK2oH7QulR3sg/wBWm14O/wAnb6kHQ6MhWOZLzHgVziOFShgv+UaNbLDvL2XA+Nl28NtrBYjKM7Po8vx5MrlTkjQLqFZS3a/vVFHJyj0f1z+rZllbGueQGNJJNgBuSTwAFdOcYLik7IEzwXpdmvFm6vQWwt7jO7QT/cALh8QFwcRvJg6TtFuXhp5v7FioyZLaLobMQDXY80G27WQlwB8nOeLj4BcipvZO/wDbpr4v0LFQXNm9pOiuXIvnFXVvP7bGj4AM/itCpvNjpaNLwXrcmqMTI/kbyr41X+aP9qr/ANR7Q/ev8V6DsYGDVdEcDeD6LidW13dqMbwPgGNJ7u9bEN6MYn7Si/h+THYRI1iPRHGIf0dilPJ4h4fEfhbUPtIXSo72Qf6tNrwd/rYg6HRkRxPKeasquEs9DNHoN2zRu1Btv1tcZOn42XWp7U2fjo9nKSz5Sy/F/BkHCcczrXTTqZFj+mnxstZVcNeAAya3H7L+duDbbwHktsbEng32lPOn814+pfTqcWT1OlLgFpD+oObJcDY2DB4XSV1QCIY2t1Fo3HaOFjsO4Hkg9wK6GAwca8nKo+GnH3n9l3shKVtNSM5T6SR3FRnGd00zjrdFqJbqJv8AlX8yO8bG3PtLqYzeCXD2ODXBBZLr+Pr3kI0ucjp9HR01AwR0VOyNjeGMaGtHuAXnZSlJ8UndlxfUQEAQBAEAQGJieF0GLM0YnRRSs+i9gcAfEX4PmFOnVnTlxQbT7sjDVzj+c+jcxkY7KRHZvdZ8cklhCOdQeblzNrEbu49q5t6fCbyS7PgxObVmmtXZ6P18ymVHPImWVeluX8C0vqYfSJgBd8oBaHd5ZFwPK9yPFczHbbxWKunLhj0WXm+f8yJxpxiTlcgsCAIAgCAIAgNBmXJuA5mH9K0LS+1hK31JBzb1x7QFzs648luYTH4jCu9GTXdy8iMoqWpyLAukU+IVA9IxACm7KOQuaPyhEhd6gadgRod63HBtuQPQveiXBxKHt2t3eP4+ZV2Hkdgy/lHAcu2+SsNja61u0I1SHxu91zY+A28l5zE43EYl3qzb+nloWqKWhvFqkggCAIAgCAICEZs6Y4BmDU+GH0ec3PaRAAFxvvJHw7c3JFifFdbA7axWEsk7x6P7dP5kVypxkQLBOieJSTO+W66NkLeDEdTpP2dQ9X4j4d67dfehJOVGHtNLXRWv01+RWqHU6tl3J+A5cA+S8PYH2sZXetIfH1zuL+AsPJeZxWOxGKd6s2/p5aF0YqOhvlqEggCAIAgCAICC5p6XYFjhdJRg01QTftI/ZLubujuBfvu2xvvddfB7axGHj2cvbhpwvp3Pl9O4rlTTzPMq5hxnDqhuH5yiHbOaTT1LSSyoawC4J+mNz3eYFwXV4uhQlDt8M/Z5xesX90+T8zMW9GS2kwmipJZJooR2sp9eQ7uIAAa0E8NFhZo27+SSue6knFReiJ2M5QAQBAEAQBAEAQBAEAQBAEAQBAEAQBAEBHcpey36tT/jMgJEgCAIAgCAIAgCAIAgCAIAgCAIAgCAIAgLNRS09Vb0mBj9Lg5upodpc03a4X4IO4PcsptaAvLACAIAgCAIAgCAIAgCAIAgCAIAgCAIAgCAjuUvZb9Wp/xmQEiQBAEAQBAEAQBAEAQBAEAQBAEAQBAEAQBAEAQBAEAQBAEAQBAEAQBAEAQBAEAQBAEAQEdyl7Lfq1P+MyAkSAIAgCAIAgCAIAgCAIAgCAIAgCAIAgCAIAgCAIAgCAIAgCAIAgCAIAgCAIAgCAIAgCAjuUvZb9Wp/wAZkBIkAQBAEAQBAEAQBAEAQBAEAQBAEAQBAEAQBAEAQBAEAQBAEAQBAEAQBAEAQBAEAQBAEBHcpey36tT/AIzICRIAgCAIAgCAIAgCAIAgCAIAgCAIAgCAIAgCAIAgCAIAgCAIAgCAIAgCAIAgCAIAgCAICO5S9lv1an/GZASJAEAQBAEAQBAEAQBAEAQBAEAQBAEAQBAEAQBAEAQBAEAQBAEAQBAEAQBAEAQBAEAQBAR3KXst+rU/4zICRIAgCAIAgCAIAgCAIAgCAIAgCAIAgCAIAgCAIAgCAIAgCAIAgCAIAgCAIAgCAIAgCAhWP41jeAmefEntZRRuZpfpY6zXFrPZbdx9ZwHHegI/gOfMLrZGU+XcQDpntbGxhikF2xhzgNT2gCwLtyUBPssuxh0Tvl9gEnaO020exYafYJHigNugCAIAgCAIAgCAIAgCAIAgCAIAgCAIAgCAIAgCAIAgCAIAgCAIAgCAIAgCAIDnNV1qyfTy9mJZ3AEgysivGLG173uR5gFAdCp54qljX07w5j2hzXDgtcLgj3goCFdbf0LV/wDZ/wDIiQHB+j36Yo/23/6T0B9YoAgCAIAgCAIAgCAIAgCAIAgCAIAgCAIAgCAIAgCAIAgCAIAgCAIAgCAIAgCAID5Cz9lLEMqVUjKulc2Fz3mCTlr49R02d9K1rg7hAdcyL1iy7S0cEONPmjlhjbG53Zl7XaAGtILbncAcjm/lcDWdU+quAY9Qy0mDtme6Us9cs0NaGSMkvvub6bWt4/ECJ9EMExGvxOGempXGGAuMklrNbeNzQL97iXDYb9/AJQH1AgCAIAgCAIAgCAIAgCAIAgCAIAgCAIAgCAIAgCAIAgCAIAgCAIAgCAIAgCAIAgLNXSU1cwsradkjHcse0Oafe0ixQHyBnunhpcQqWU0LWMbIQ1rWhrQNtgBwgL/T+mp6urDaqBj26Heq5ocO7uKA+t6GkpqJgZRU7I2ACzWNDWja2zQNkBfQBAEAQBAEAQBAEAQBAEAQBAEAQBAEAQBAf//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data:image/jpeg;base64,/9j/4AAQSkZJRgABAQAAAQABAAD/2wCEAAkGBwgHEhUUBwgQFhMUFxkaFhQXExYXGhcXGBcYFxcaFRYZHCksGh0lJxcWITEjJSk3OjAuFx8zODQsQygtLisBCgoKDg0OGxAQGy0kICQsLCwsNDQsLSwyOC4vLDIvLCwtLCsvNDQsLCwtLCwvLCwtLCwsLDQrLDIsLCwsLCwvLP/AABEIAJoBSAMBEQACEQEDEQH/xAAcAAEAAQUBAQAAAAAAAAAAAAAABgIDBAUHAQj/xABHEAABAwIFAQQFBwcLBQEAAAABAAIDBBEFBhIhMQcTQVFhFCIycYEVNFJ0kaGxIzM1QnKiwRckJUNigpKTs9Lwc4O0w9EW/8QAGwEBAAIDAQEAAAAAAAAAAAAAAAIDAQQFBgf/xAA6EQACAQIDBQUHAwMDBQAAAAAAAQIDEQQhMQUGEkFRE2FxkdEiMoGhscHhM1LwFCOSFkJyFUNiovH/2gAMAwEAAhEDEQA/AO4oAgCAIAgCAIAgCAIAgCAIAgCAIAgCAIAgI/lR73tbrcT/ADaA7m+5M10BIEAQBAEAQBAEAQBAEAQBAEAQBAEAQBAEAQBAEAQBAEAQBAEAQBAEAQBAEBq8SzHgmF/pDFqeM+DpWhx44be55HA71dSw9Wq7U4t+CbMNpakdq+q2T6a+nEnPI7mRSHuvsS0D710Kew8fPSm142X1IOrFczQ1fXDBY/muF1LufaMbL+HDnLcW7WK/3yjH45/JEe2ial/XWc/m8uNA86kn/wBQWyt1qjWU/wD1t9Xf5GO3RhVfW/G3/M8KpWb/AK5kk2+Dm7+avp7p/vqeSMOv0RrJesObZBZslM0+Ih3/AHnEfctpbqYdazZHt2ail6jZspj/ADbFA0NaxlhDERpZctG7P7TvtUqe7mEblHPJ259E+TXUOtI20PWDN0Y9aandvy6Hf3eq4KEt1KD0mx27L0fWfNbD60NG7yMb/wCEg/FRe61H9z819Lfcz27M6n64Yy0D0rCaYm++ntG3Hldzre9a8914cqkl4xv80zPbvobqh65UTx/P8Elab/1crX7ePrBu/l961pbr13nSqRkvivUl265o31F1fylUD8vPPF5Phcf9PV/wLRqbv4+D9y/g0SVWJvqPPGVqw2gx6muTYBzwwk+Qfa/K0KmAxVNXnTkvgySlF8zfQzRTjVDI1zTwQQQfiFqEitAEAQBAEAQBAEAQBAEAQBAEAQBAEAQBAEAQBAEBqcazNgmBC+LYnDGfol13n3Rtu4/Ad6voYWtXfDSi5eCMOSWpz/GetuGU5IwfDZZjf23uETbW5As4n3EBd/Dbr4qpnVaj838svmVOvFaEOxTrDmmsuKV0EA7iyPU63mZC4fcuzQ3WwsM6knL5L1+ZW68uRDsUx7F8Xv8AKeJTyA8h0ji3m+zb2HwC7FDZmEo+5TXld+bK3OT1ZrbgcLbclH2Vr0IixPJWOGUvedvD19LAAAcKUYRjogeqZgIAgKW8n/nctellUn4p/Jehl6IqWwYCAIDwgFVypxlm16+Zm43HCxacdHfx9fx8RkAQVmNRN20fT+fYWMqgxCtw12rDquWJ30mPcw7eJad1VXwdCurVYJ/D7mVJrQlmGdU83UFtWINlaP1ZY2u+1ws4/wCJcitu1gqnupx8H63JqtJE2wfrfTP2xvCHt49eFweCe+7H20j4lcPEbq1450ZqXjk/uWquuZPMHzzljGAPQ8YhDjwx7uzffwDX2J+C4OI2ficO/wC5Br4ZeayLVOL0ZIQQeCtMkeoAgCAIAgCAIAgCAIAgCAIAgCAIDGxHEKPDGGTEaqOOMcue4NHkLnvPgpwpyqSUYJtvkg3Y5xmDrRg9ICMDppJ3dznAxs/eGo+6w969BhN2cVVzq2gvN+S9SmVaK0OZY71GzTjdxNiRjYf6uH8mPdqB1EeRcV6fC7vYKhm48T7/AE0KZVZMiYFuF2oxUVZKxUFIBYB5e/Cq4nU93JdfT18upnQ9AtwrIxUVZGC7S009Y9rKWJznuNmtaLknyChWrU6NOVWrJRjFXbbskurZlJt2RtsYynjuCs7TE8Ocxl7atTHAHu1aCbfFcvAbwbNx9TssNWUpWvbNO3VXSuvC5OVKcVdo1dbR1FA8srISx4DSWnkBzQ5tx3bOBt5rpYfEUsRDtKMlKN2rrNXTafk00QaadmWFeYCApbyVRT/Un8PoZehUrzBkz0FVBHHLLFaOXV2brj1tBAfte4sSOVrU8XRqVp0IyvOHDxLpxX4fOzJOLSuKCgqsRcW0cWpzWueRcCzWC7jue4JicXRw0FOtKybUV4ydksurdhGLloeYfQ1OJSCOij1PdewuBfS0uO5IHAJWcViqWGpOrWdoq2eb1aS072jEYuTsjHWwYBF+VGUVJWZk8uRyq3Jw97NdfX1/+jU9VpgLICwDeZfzdj2XrfJWJSNaP6snVH5+o64HvG65mL2PhMTnOFn1WT/PxuTjUlE6VgHW5ps3MOGEeMkJvv5xvOw9zj7l5rFbq1Y50JcXc8n56fQvjXXM6VgGacEzCP6IxGN5tcsvpePfG6xt52svN4jB18O+GrFr+dS5ST0NytYyEAQBAEAQBAEAQBAEAQGDjGMYdgkZlxWsZGwd7juTzZrRu4+QF1bRoVK01CnFt9xhtLU5HmjrTK/UzLNHpHAnlsT37ti4HcQXE+bV6vBbrSdpYmVu5evp5lEq/Q5di+L4jjUnaYrWPlf4uPHk0cNHkAvV4XBUMLHhoxS+vxZRKTlqYK2yIQBAEBT7Xu/Fa/6r/wDH6/j6+GudCpbBgICQ9P8A00V8JwwRGUFxa2Rxa13qO1N1AGxI1AHxsuBvP/TPZdZYri7NpJuKTa9pe1Z8ouzfcmW0b8a4dSUspYXwVb8Loq+jexmueKdvaQSaHa+zc6QatZ1DnkX5uSvOzxFWGKwtPFTpV1OTjTlC8Kkbxa40lJpxsmm1a10+hckuGTimuvQ2lVFS1NfXS1UEeunpoTH+QbJYOjaXyGG47QtvYEnYW8AuJhJ16OycHh6Enw1q9ZSvUlDSU+GKqWbhxOKfsq8nfnJsslZ1JN8kuXhyLPyThWYPyMVG1k1VStfHO6COHU+GT22RAks1gm/AIZceK3f6/GbMX9TVqXp0azjOKqSqWhOC9mU2lxOE7ON7tKVmyPDGeSWbXS2hRmHB8Ep4qiqoKGLS9nosEZDfz4mfC+QC2ztLGvB5NzeynsvaO0KuJoYDEVJKcZOvUd3+m4KSj/x7SbhbpAThBJyS7l439C9jWGUAgrYxHS/zeBloY6Z14JAGkO9McGmQm5vtuObb309n46v/AF2ExEZVLVqj9qVRe3Bqb/RTcYpWjZ5NW78pTiuGSyyXT7ll7qf0qogpcEpXClpBPEwQsu6fs2HU6wu/aY+ob/m2kWIWxTdaWBo4ipXqJ1q8qU3xyVqaqTSSztFtwjHiVpe01fQi7cTSSyV9OdiqGb0qPDJsTwYOAjq3vbHA2zQDG1s/YCwI9lxFt9WoDgKMqDp4naOHwuIs74eMXKo7/wC5ul2mck3mk7uSva5m91ByXXl87FVHE2CogqGGmmikpKote2mNO6URt9YTx8d+kEAXF/JYxVRzwdXBtVKc4V8PdOp2vDxTjZwm7vle0ndPkriK9pSyas+VvNGFhcdLjTsMkrqCnLpRXCTTExrXiJhMepgFvVvtsr8fWr4BY+hQqz4YPCuN5yk1xztNKUm3ZpaX5sxFKXA2v3fIy8NibG/DIIMAp3w1NOHTOMDCXm1nkyWuCwaXf3vMKrFVZyo7SxcsTNVKFSSprjkkrJOMeC9pKbvGzT7rZmYrOEbKzWZy6sjjike2B92tc4NNwbgEgG45X02lKUqcZSVm0r+JpPUsqwwU+z7lrv8Ate0vd593eu7qvIzqVK8wFkBAEBXDNLTuDoJHNc03Dmkgg+II4KrqU4VIuM0mnyZlOx0TK3V/G8LIbjIFTFsLmzZWjYbPAs7vPrC5P6wXmcbuvRqe1h3wvo816r5+BdGu1qdlyxm7BcztvhVYC613ROs2RvvZ/EXHmvHYvA18JLhqxt9H4M2IyUtDerUJBAEAQBAEAQBAUyPZECZHAAC5JNgAOST3IDlucusNFQ6o8tME0m4MzgezadwdI5k4544IJXptnbt1q9p1/Yj05v0+OfcUzrJaHGcZxnEsckMmLVj5Hnvcdh5NaNmjyAC9thcFQwsOGjG31+LNaUnLUwFtEQgCAIAgKXb7BUVW5Ps1z18Pzp59DK6lSuSSVkYCyAgKopHwkOieWuaQQ4GxBG4II4KjKMZJxkrp6g2WIZjxrE2dnX4pM9n0XPNjbi47/iubhNibOwdTtcPQhCXVRSfmicqk5KzZ7/8Ao8a1sk+U5tcbS1jtZu1p5F/D3rP/AEbZ/ZzpdjDhm+KS4VZvq117x2k73uW3Y7izphUOxCUzt2EhcS4CxFge4WJ28yprZWCWGeEVKPZPWPCuHW+njmOOXFxXzMeTEKySMRSVLzEHl4YT6oeRYut48/aVsRwtGNZ11BcbXDe2fCndK/S5HidrGbLmrH52lk2LzuYWaC0vJBa4WII7725K5dHYmzqeJlOFCCacZJqKT4vazXeWOpNrUxhi2ICYTiskEwtaQOIds0MG48hb3Lof9Pwrw7wzpx7N3vGytm7vLvbv45kOOV73zMmbM+OzPZJLi05fHfQ7Wbt1W1AHwOkXHktansPZ1OnKlGhBRkkpLhVna9rrna7t4knVm3e5RUZhxipf2lRiUzn6Sy5cTZjhZzR4AqdLY+Ao0uxp0YqN1KyikuJO6fimsmYdSTd2yzT4viFN2fYVj29jr7Ox9jtBZ+nwv3q2rs7C1XN1KcXx8PFda8DvG/Xhea6GFOS0ZtsRzhiM8UUVDUzRRsp2QvYJDpeW6rusOLhwHwXKwe7mFpV6uIrQjOcqsqkW4q8bpWV3fRq98tdCyVaTSSyysRxeiKQgCApHq/wWvH+3Lg5PT7r7r49EZ1KlsGAgCAIAgLkE0tM4Pp5XNe03a5pLXNI4II4KrqU4VIuE0mnyZlO2h13InV8xhsObCT3NqQNwO7tWjm30gPC4O5XjNp7tSi3Uwua/bz+D5+D+ZsQrcpHYaKspq9jZKGoZJG72XscHA+4heSnCUJOMlZo2C+ogIAgCAIDUZmzJheWYjLitQAP1WCxe8+DG958+B3kLZwuEq4qoqdJXf81MSkoq7PnnO2fsXza4tmd2dPf1YGnbbcGR1hrPHOwtsAvoOy9h0cGlOXtT69PBffU1J1XIia7hUEAQBAEAQBAUs338f+Ba+H9pOp+7P4cvln8WZfQqWwYCAIAgCAIAgCApHPwH8Vrx/Xl/xj9ZEuRUtgiEAQBAEAQBAEB44X4VVWDnFpa8vHkZQabqVOanFSXMPI9UzAQBAEAQBAbvK2a8XytJrwqpsD7UTrmN/wC0y/O3IsfPcrm7Q2Xh8bG1RWfJrX8ruJwm46H0FkbPmF5ubaI9nUNF3wOO9vpRu/Xb947wLi/z3aOy6+BnaavF6Pk/R9xtwmpaEsXNJhAEBBuoXUWiyoDFS6ZKsjaPfTHfh0pH26RuduAbrr7L2PVx0r6QWr+y6srnUUThfYZizpO6RsE9RK47uDSQ3kgX4Y0X2GwXulUwOy6XZ8Sj9X35Zs1rSm7kqwzo1mWqI9Okp4Wn2rv1uG3c1gIP+LuK5dberDxv2cHL5L7/AEJqg+ZKKbobQt+dY5K79mJrPfyXLlz3rxL92EV5v7k+wRs4Oi+WIx689Y7zMjBb/DGFqS3kx70kl8F97kuxiVydGcrvBDZKsHxErbj7WFYjvJj07uSfwQ7GBq63odhzvmGMzt/6jGSd39nR3rbp71Ype/GL819yLoRInjPR3MtDc0BhqG92l+h9u8lr7Ae4OK62H3pw08qsXH5r1+RB0HyIPimF1+EP7PE6OSJ/0XtIuPEeI8wu/hsZQxMeKjJP+dCpxa1MF/CliW1SdueXnl9zC1KlckkrIwb7A8m5ix4B2GYXI5h4kNmM8yHvIB+C5eK21g8O2pzu+iz/AB8yyNOTJzhnRDE5RfE8Xhj8o2Ol225J0WPPjwuFW3sX/ap+b+y9SxUOrJFB0RwFv5/Eqt2/AMbfgfUK50t6Ma9FFfD1ZPsImb/I3lXxqv8ANH+1Uf6j2h+9f4r0M9jAxqropl2X5vW1bPLVG4fey/3q2nvNjo68L8V6WDoxNNW9DTv6Dj3jYPh7r7Xc1/8AD7Fu097Kq9+mn4Nr1IOguTIfjPS3NmFAu9BbM0C5dC/X9jCA4/Bq7GH3kwdV2k3F96y8197EHRkiGPa5hIe0gjYg7EHzC7sJxmuKLuioo7/h/wDVUv13/wAV9X6jkVta55AYCSTYAckngAK6c4wXFJ2QJjgnTDNWLi4oRC08OnJj/csXfurhYneTB0cotzfdp5v7XLFRkyZUfQw7em494XDIfts5z/vsuNU3sqv3KaXi2/QsVBc2bml6KZdj+cVtW8+GuNo+wMv960qm82OlpwrwXrcmqMTJ/kbyr41X+aP9qq/1HtD96/xXoOxgYFV0RwR9/RMTqmne2rs3geGwa3Ye9bEN6MZH3lF/D0Zh0IkcxPoji0P6MxSCQeD2uiNvK2oH7QulR3sg/wBWm14O/wAnb6kHQ6MhWOZLzHgVziOFShgv+UaNbLDvL2XA+Nl28NtrBYjKM7Po8vx5MrlTkjQLqFZS3a/vVFHJyj0f1z+rZllbGueQGNJJNgBuSTwAFdOcYLik7IEzwXpdmvFm6vQWwt7jO7QT/cALh8QFwcRvJg6TtFuXhp5v7FioyZLaLobMQDXY80G27WQlwB8nOeLj4BcipvZO/wDbpr4v0LFQXNm9pOiuXIvnFXVvP7bGj4AM/itCpvNjpaNLwXrcmqMTI/kbyr41X+aP9qr/ANR7Q/ev8V6DsYGDVdEcDeD6LidW13dqMbwPgGNJ7u9bEN6MYn7Si/h+THYRI1iPRHGIf0dilPJ4h4fEfhbUPtIXSo72Qf6tNrwd/rYg6HRkRxPKeasquEs9DNHoN2zRu1Btv1tcZOn42XWp7U2fjo9nKSz5Sy/F/BkHCcczrXTTqZFj+mnxstZVcNeAAya3H7L+duDbbwHktsbEng32lPOn814+pfTqcWT1OlLgFpD+oObJcDY2DB4XSV1QCIY2t1Fo3HaOFjsO4Hkg9wK6GAwca8nKo+GnH3n9l3shKVtNSM5T6SR3FRnGd00zjrdFqJbqJv8AlX8yO8bG3PtLqYzeCXD2ODXBBZLr+Pr3kI0ucjp9HR01AwR0VOyNjeGMaGtHuAXnZSlJ8UndlxfUQEAQBAEAQGJieF0GLM0YnRRSs+i9gcAfEX4PmFOnVnTlxQbT7sjDVzj+c+jcxkY7KRHZvdZ8cklhCOdQeblzNrEbu49q5t6fCbyS7PgxObVmmtXZ6P18ymVHPImWVeluX8C0vqYfSJgBd8oBaHd5ZFwPK9yPFczHbbxWKunLhj0WXm+f8yJxpxiTlcgsCAIAgCAIAgNBmXJuA5mH9K0LS+1hK31JBzb1x7QFzs648luYTH4jCu9GTXdy8iMoqWpyLAukU+IVA9IxACm7KOQuaPyhEhd6gadgRod63HBtuQPQveiXBxKHt2t3eP4+ZV2Hkdgy/lHAcu2+SsNja61u0I1SHxu91zY+A28l5zE43EYl3qzb+nloWqKWhvFqkggCAIAgCAICEZs6Y4BmDU+GH0ec3PaRAAFxvvJHw7c3JFifFdbA7axWEsk7x6P7dP5kVypxkQLBOieJSTO+W66NkLeDEdTpP2dQ9X4j4d67dfehJOVGHtNLXRWv01+RWqHU6tl3J+A5cA+S8PYH2sZXetIfH1zuL+AsPJeZxWOxGKd6s2/p5aF0YqOhvlqEggCAIAgCAICC5p6XYFjhdJRg01QTftI/ZLubujuBfvu2xvvddfB7axGHj2cvbhpwvp3Pl9O4rlTTzPMq5hxnDqhuH5yiHbOaTT1LSSyoawC4J+mNz3eYFwXV4uhQlDt8M/Z5xesX90+T8zMW9GS2kwmipJZJooR2sp9eQ7uIAAa0E8NFhZo27+SSue6knFReiJ2M5QAQBAEAQBAEAQBAEAQBAEAQBAEAQBAEBHcpey36tT/jMgJEgCAIAgCAIAgCAIAgCAIAgCAIAgCAIAgLNRS09Vb0mBj9Lg5upodpc03a4X4IO4PcsptaAvLACAIAgCAIAgCAIAgCAIAgCAIAgCAIAgCAjuUvZb9Wp/xmQEiQBAEAQBAEAQBAEAQBAEAQBAEAQBAEAQBAEAQBAEAQBAEAQBAEAQBAEAQBAEAQBAEAQEdyl7Lfq1P+MyAkSAIAgCAIAgCAIAgCAIAgCAIAgCAIAgCAIAgCAIAgCAIAgCAIAgCAIAgCAIAgCAIAgCAjuUvZb9Wp/wAZkBIkAQBAEAQBAEAQBAEAQBAEAQBAEAQBAEAQBAEAQBAEAQBAEAQBAEAQBAEAQBAEAQBAEBHcpey36tT/AIzICRIAgCAIAgCAIAgCAIAgCAIAgCAIAgCAIAgCAIAgCAIAgCAIAgCAIAgCAIAgCAIAgCAICO5S9lv1an/GZASJAEAQBAEAQBAEAQBAEAQBAEAQBAEAQBAEAQBAEAQBAEAQBAEAQBAEAQBAEAQBAEAQBAR3KXst+rU/4zICRIAgCAIAgCAIAgCAIAgCAIAgCAIAgCAIAgCAIAgCAIAgCAIAgCAIAgCAIAgCAIAgCAhWP41jeAmefEntZRRuZpfpY6zXFrPZbdx9ZwHHegI/gOfMLrZGU+XcQDpntbGxhikF2xhzgNT2gCwLtyUBPssuxh0Tvl9gEnaO020exYafYJHigNugCAIAgCAIAgCAIAgCAIAgCAIAgCAIAgCAIAgCAIAgCAIAgCAIAgCAIAgCAIDnNV1qyfTy9mJZ3AEgysivGLG173uR5gFAdCp54qljX07w5j2hzXDgtcLgj3goCFdbf0LV/wDZ/wDIiQHB+j36Yo/23/6T0B9YoAgCAIAgCAIAgCAIAgCAIAgCAIAgCAIAgCAIAgCAIAgCAIAgCAIAgCAIAgCAID5Cz9lLEMqVUjKulc2Fz3mCTlr49R02d9K1rg7hAdcyL1iy7S0cEONPmjlhjbG53Zl7XaAGtILbncAcjm/lcDWdU+quAY9Qy0mDtme6Us9cs0NaGSMkvvub6bWt4/ECJ9EMExGvxOGempXGGAuMklrNbeNzQL97iXDYb9/AJQH1AgCAIAgCAIAgCAIAgCAIAgCAIAgCAIAgCAIAgCAIAgCAIAgCAIAgCAIAgCAIAgLNXSU1cwsradkjHcse0Oafe0ixQHyBnunhpcQqWU0LWMbIQ1rWhrQNtgBwgL/T+mp6urDaqBj26Heq5ocO7uKA+t6GkpqJgZRU7I2ACzWNDWja2zQNkBfQBAEAQBAEAQBAEAQBAEAQBAEAQBAEAQBAf//Z"/>
          <p:cNvSpPr>
            <a:spLocks noChangeAspect="1" noChangeArrowheads="1"/>
          </p:cNvSpPr>
          <p:nvPr/>
        </p:nvSpPr>
        <p:spPr bwMode="auto">
          <a:xfrm>
            <a:off x="2159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3962400" y="1447800"/>
            <a:ext cx="5083289" cy="3785652"/>
          </a:xfrm>
          <a:prstGeom prst="rect">
            <a:avLst/>
          </a:prstGeom>
          <a:noFill/>
        </p:spPr>
        <p:txBody>
          <a:bodyPr wrap="square" rtlCol="0">
            <a:spAutoFit/>
          </a:bodyPr>
          <a:lstStyle/>
          <a:p>
            <a:pPr marL="342900" indent="-342900">
              <a:buClr>
                <a:schemeClr val="tx1"/>
              </a:buClr>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PBIS is being implemented in over 350 schools in 50 school systems</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28 additional school districts have requested PBIS training</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Part-time School Climate Specialist are in each RESA, through funding from the Governor’s Office and the Georgia General Assembly, to provide technical assistance to school systems implementing PBIS</a:t>
            </a:r>
            <a:endParaRPr lang="en-US" sz="2400"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3505200" y="5172670"/>
            <a:ext cx="2042046" cy="923330"/>
          </a:xfrm>
          <a:prstGeom prst="rect">
            <a:avLst/>
          </a:prstGeom>
          <a:noFill/>
        </p:spPr>
        <p:txBody>
          <a:bodyPr wrap="square" rtlCol="0">
            <a:spAutoFit/>
          </a:bodyPr>
          <a:lstStyle/>
          <a:p>
            <a:pPr algn="ctr"/>
            <a:r>
              <a:rPr lang="en-US" b="1" dirty="0" smtClean="0">
                <a:effectLst>
                  <a:outerShdw blurRad="38100" dist="38100" dir="2700000" algn="tl">
                    <a:srgbClr val="000000">
                      <a:alpha val="43137"/>
                    </a:srgbClr>
                  </a:outerShdw>
                </a:effectLst>
              </a:rPr>
              <a:t>Regional Education Service Agencies  (RESAs)</a:t>
            </a:r>
            <a:endParaRPr lang="en-US"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27469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21</a:t>
            </a:fld>
            <a:endParaRPr lang="en-US" dirty="0"/>
          </a:p>
        </p:txBody>
      </p:sp>
      <p:sp>
        <p:nvSpPr>
          <p:cNvPr id="5" name="Rectangle 4"/>
          <p:cNvSpPr/>
          <p:nvPr/>
        </p:nvSpPr>
        <p:spPr>
          <a:xfrm>
            <a:off x="119269" y="1109786"/>
            <a:ext cx="8969071" cy="4585871"/>
          </a:xfrm>
          <a:prstGeom prst="rect">
            <a:avLst/>
          </a:prstGeom>
        </p:spPr>
        <p:txBody>
          <a:bodyPr wrap="square">
            <a:spAutoFit/>
          </a:bodyPr>
          <a:lstStyle/>
          <a:p>
            <a:pPr algn="ctr"/>
            <a:r>
              <a:rPr lang="en-US" sz="28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Social Emotional Learning</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Social </a:t>
            </a:r>
            <a:r>
              <a:rPr lang="en-US" sz="2400" dirty="0">
                <a:latin typeface="Times New Roman" panose="02020603050405020304" pitchFamily="18" charset="0"/>
                <a:cs typeface="Times New Roman" panose="02020603050405020304" pitchFamily="18" charset="0"/>
              </a:rPr>
              <a:t>and emotional learning (SEL) is the process through which children and adults acquire and effectively apply the knowledge, attitudes, and skills necessary to understand and manage emotions, set and achieve </a:t>
            </a:r>
            <a:r>
              <a:rPr lang="en-US" sz="2400" dirty="0" smtClean="0">
                <a:latin typeface="Times New Roman" panose="02020603050405020304" pitchFamily="18" charset="0"/>
                <a:cs typeface="Times New Roman" panose="02020603050405020304" pitchFamily="18" charset="0"/>
              </a:rPr>
              <a:t>goals</a:t>
            </a:r>
            <a:r>
              <a:rPr lang="en-US" sz="2400" dirty="0">
                <a:latin typeface="Times New Roman" panose="02020603050405020304" pitchFamily="18" charset="0"/>
                <a:cs typeface="Times New Roman" panose="02020603050405020304" pitchFamily="18" charset="0"/>
              </a:rPr>
              <a:t>, feel and show empathy for others, establish and maintain positive relationships, and make responsible </a:t>
            </a:r>
            <a:r>
              <a:rPr lang="en-US" sz="2400" dirty="0" smtClean="0">
                <a:latin typeface="Times New Roman" panose="02020603050405020304" pitchFamily="18" charset="0"/>
                <a:cs typeface="Times New Roman" panose="02020603050405020304" pitchFamily="18" charset="0"/>
              </a:rPr>
              <a:t>decisions</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Students learn the language of social interaction – crucial for positive mental health factors</a:t>
            </a: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a:t>
            </a:r>
            <a:r>
              <a:rPr lang="en-US" sz="2400" dirty="0" smtClean="0">
                <a:latin typeface="Times New Roman" panose="02020603050405020304" pitchFamily="18" charset="0"/>
                <a:cs typeface="Times New Roman" panose="02020603050405020304" pitchFamily="18" charset="0"/>
              </a:rPr>
              <a:t>hrough the Marcus Institute, the </a:t>
            </a:r>
            <a:r>
              <a:rPr lang="en-US" sz="2400" dirty="0" err="1" smtClean="0">
                <a:latin typeface="Times New Roman" panose="02020603050405020304" pitchFamily="18" charset="0"/>
                <a:cs typeface="Times New Roman" panose="02020603050405020304" pitchFamily="18" charset="0"/>
              </a:rPr>
              <a:t>GaDOE</a:t>
            </a:r>
            <a:r>
              <a:rPr lang="en-US" sz="2400" dirty="0" smtClean="0">
                <a:latin typeface="Times New Roman" panose="02020603050405020304" pitchFamily="18" charset="0"/>
                <a:cs typeface="Times New Roman" panose="02020603050405020304" pitchFamily="18" charset="0"/>
              </a:rPr>
              <a:t> is working with SEL experts in 18 school systems to establish linkages between SEL, school climate, social development and language, behavior, reading, and mental health (see the Illinois model)</a:t>
            </a:r>
          </a:p>
        </p:txBody>
      </p:sp>
    </p:spTree>
    <p:extLst>
      <p:ext uri="{BB962C8B-B14F-4D97-AF65-F5344CB8AC3E}">
        <p14:creationId xmlns:p14="http://schemas.microsoft.com/office/powerpoint/2010/main" val="19069449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22</a:t>
            </a:fld>
            <a:endParaRPr lang="en-US" dirty="0"/>
          </a:p>
        </p:txBody>
      </p:sp>
      <p:sp>
        <p:nvSpPr>
          <p:cNvPr id="4" name="TextBox 3"/>
          <p:cNvSpPr txBox="1"/>
          <p:nvPr/>
        </p:nvSpPr>
        <p:spPr>
          <a:xfrm>
            <a:off x="781234" y="1350350"/>
            <a:ext cx="7655442" cy="584775"/>
          </a:xfrm>
          <a:prstGeom prst="rect">
            <a:avLst/>
          </a:prstGeom>
          <a:noFill/>
        </p:spPr>
        <p:txBody>
          <a:bodyPr wrap="square" rtlCol="0">
            <a:spAutoFit/>
          </a:bodyPr>
          <a:lstStyle/>
          <a:p>
            <a:pPr algn="ctr"/>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Critical and Essential Resources</a:t>
            </a:r>
            <a:endParaRPr lang="en-US"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5122" name="Picture 2" descr="https://www.schoolcounselor.org/cmstemplates/asca/images/layout/header_logo.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908" y="2119566"/>
            <a:ext cx="1905000" cy="704851"/>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2863" t="14209" r="82137" b="73930"/>
          <a:stretch/>
        </p:blipFill>
        <p:spPr bwMode="auto">
          <a:xfrm>
            <a:off x="3034320" y="2471992"/>
            <a:ext cx="3657600" cy="9037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6" name="Picture 6" descr="http://www.sswaa.org/graphics/header.jpg">
            <a:hlinkClick r:id="rId6"/>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r="51080"/>
          <a:stretch/>
        </p:blipFill>
        <p:spPr bwMode="auto">
          <a:xfrm>
            <a:off x="430360" y="3827820"/>
            <a:ext cx="3324964" cy="948704"/>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NASN - National Association of School Nurses">
            <a:hlinkClick r:id="rId8" tooltip="NASN - National Association of School Nurses"/>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37225" y="3809060"/>
            <a:ext cx="1799451" cy="124100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http://www.lifestylescenter.net/wp-content/uploads/2011/11/alcohol-and-other-drug-education.jpg">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70054" y="5050060"/>
            <a:ext cx="3921866" cy="781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32376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23</a:t>
            </a:fld>
            <a:endParaRPr lang="en-US" dirty="0"/>
          </a:p>
        </p:txBody>
      </p:sp>
      <p:sp>
        <p:nvSpPr>
          <p:cNvPr id="4" name="Rectangle 3"/>
          <p:cNvSpPr/>
          <p:nvPr/>
        </p:nvSpPr>
        <p:spPr>
          <a:xfrm>
            <a:off x="290557" y="1203503"/>
            <a:ext cx="8656890" cy="4216539"/>
          </a:xfrm>
          <a:prstGeom prst="rect">
            <a:avLst/>
          </a:prstGeom>
        </p:spPr>
        <p:txBody>
          <a:bodyPr wrap="square">
            <a:spAutoFit/>
          </a:bodyPr>
          <a:lstStyle/>
          <a:p>
            <a:pPr algn="ctr"/>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School Counselors</a:t>
            </a:r>
          </a:p>
          <a:p>
            <a:pPr marL="342900" indent="-342900">
              <a:buFont typeface="Arial" panose="020B0604020202020204" pitchFamily="34" charset="0"/>
              <a:buChar char="•"/>
            </a:pPr>
            <a:r>
              <a:rPr lang="en-US" sz="2400" u="sng" dirty="0" smtClean="0">
                <a:latin typeface="Times New Roman" panose="02020603050405020304" pitchFamily="18" charset="0"/>
                <a:cs typeface="Times New Roman" panose="02020603050405020304" pitchFamily="18" charset="0"/>
              </a:rPr>
              <a:t>School </a:t>
            </a:r>
            <a:r>
              <a:rPr lang="en-US" sz="2400" u="sng" dirty="0">
                <a:latin typeface="Times New Roman" panose="02020603050405020304" pitchFamily="18" charset="0"/>
                <a:cs typeface="Times New Roman" panose="02020603050405020304" pitchFamily="18" charset="0"/>
              </a:rPr>
              <a:t>counselors</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respond </a:t>
            </a:r>
            <a:r>
              <a:rPr lang="en-US" sz="2400" dirty="0">
                <a:latin typeface="Times New Roman" panose="02020603050405020304" pitchFamily="18" charset="0"/>
                <a:cs typeface="Times New Roman" panose="02020603050405020304" pitchFamily="18" charset="0"/>
              </a:rPr>
              <a:t>to the need for mental health and behavioral prevention, early </a:t>
            </a:r>
            <a:r>
              <a:rPr lang="en-US" sz="2400" dirty="0" smtClean="0">
                <a:latin typeface="Times New Roman" panose="02020603050405020304" pitchFamily="18" charset="0"/>
                <a:cs typeface="Times New Roman" panose="02020603050405020304" pitchFamily="18" charset="0"/>
              </a:rPr>
              <a:t>intervention and </a:t>
            </a:r>
            <a:r>
              <a:rPr lang="en-US" sz="2400" dirty="0">
                <a:latin typeface="Times New Roman" panose="02020603050405020304" pitchFamily="18" charset="0"/>
                <a:cs typeface="Times New Roman" panose="02020603050405020304" pitchFamily="18" charset="0"/>
              </a:rPr>
              <a:t>crisis services that promote psychosocial </a:t>
            </a:r>
            <a:r>
              <a:rPr lang="en-US" sz="2400" dirty="0" smtClean="0">
                <a:latin typeface="Times New Roman" panose="02020603050405020304" pitchFamily="18" charset="0"/>
                <a:cs typeface="Times New Roman" panose="02020603050405020304" pitchFamily="18" charset="0"/>
              </a:rPr>
              <a:t>wellness and development, and academic support </a:t>
            </a:r>
            <a:r>
              <a:rPr lang="en-US" sz="2400" dirty="0">
                <a:latin typeface="Times New Roman" panose="02020603050405020304" pitchFamily="18" charset="0"/>
                <a:cs typeface="Times New Roman" panose="02020603050405020304" pitchFamily="18" charset="0"/>
              </a:rPr>
              <a:t>for all </a:t>
            </a:r>
            <a:r>
              <a:rPr lang="en-US" sz="2400" dirty="0" smtClean="0">
                <a:latin typeface="Times New Roman" panose="02020603050405020304" pitchFamily="18" charset="0"/>
                <a:cs typeface="Times New Roman" panose="02020603050405020304" pitchFamily="18" charset="0"/>
              </a:rPr>
              <a:t>students </a:t>
            </a:r>
            <a:r>
              <a:rPr lang="en-US" sz="2000" i="1" dirty="0" smtClean="0">
                <a:latin typeface="Times New Roman" panose="02020603050405020304" pitchFamily="18" charset="0"/>
                <a:cs typeface="Times New Roman" panose="02020603050405020304" pitchFamily="18" charset="0"/>
              </a:rPr>
              <a:t>(ASCA)</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School counselors provide </a:t>
            </a:r>
            <a:r>
              <a:rPr lang="en-US" sz="2400" dirty="0">
                <a:latin typeface="Times New Roman" panose="02020603050405020304" pitchFamily="18" charset="0"/>
                <a:cs typeface="Times New Roman" panose="02020603050405020304" pitchFamily="18" charset="0"/>
              </a:rPr>
              <a:t>school-based </a:t>
            </a:r>
            <a:r>
              <a:rPr lang="en-US" sz="2400" dirty="0" smtClean="0">
                <a:latin typeface="Times New Roman" panose="02020603050405020304" pitchFamily="18" charset="0"/>
                <a:cs typeface="Times New Roman" panose="02020603050405020304" pitchFamily="18" charset="0"/>
              </a:rPr>
              <a:t>prevention, universal </a:t>
            </a:r>
            <a:r>
              <a:rPr lang="en-US" sz="2400" dirty="0">
                <a:latin typeface="Times New Roman" panose="02020603050405020304" pitchFamily="18" charset="0"/>
                <a:cs typeface="Times New Roman" panose="02020603050405020304" pitchFamily="18" charset="0"/>
              </a:rPr>
              <a:t>interventions and targeted interventions for </a:t>
            </a:r>
            <a:r>
              <a:rPr lang="en-US" sz="2400" dirty="0" smtClean="0">
                <a:latin typeface="Times New Roman" panose="02020603050405020304" pitchFamily="18" charset="0"/>
                <a:cs typeface="Times New Roman" panose="02020603050405020304" pitchFamily="18" charset="0"/>
              </a:rPr>
              <a:t>students </a:t>
            </a:r>
            <a:r>
              <a:rPr lang="en-US" sz="2000" i="1" dirty="0" smtClean="0">
                <a:latin typeface="Times New Roman" panose="02020603050405020304" pitchFamily="18" charset="0"/>
                <a:cs typeface="Times New Roman" panose="02020603050405020304" pitchFamily="18" charset="0"/>
              </a:rPr>
              <a:t>(ASCA)</a:t>
            </a:r>
          </a:p>
          <a:p>
            <a:endParaRPr lang="en-US" sz="2400" dirty="0" smtClean="0">
              <a:latin typeface="Times New Roman" panose="02020603050405020304" pitchFamily="18" charset="0"/>
              <a:cs typeface="Times New Roman" panose="02020603050405020304" pitchFamily="18" charset="0"/>
            </a:endParaRPr>
          </a:p>
          <a:p>
            <a:pPr algn="ctr"/>
            <a:r>
              <a:rPr lang="en-US" sz="2400" dirty="0" smtClean="0">
                <a:latin typeface="Times New Roman" panose="02020603050405020304" pitchFamily="18" charset="0"/>
                <a:cs typeface="Times New Roman" panose="02020603050405020304" pitchFamily="18" charset="0"/>
              </a:rPr>
              <a:t>Georgia has approximately 3,400 school counselors – </a:t>
            </a:r>
          </a:p>
          <a:p>
            <a:pPr algn="ctr"/>
            <a:r>
              <a:rPr lang="en-US" sz="2400" dirty="0" smtClean="0">
                <a:latin typeface="Times New Roman" panose="02020603050405020304" pitchFamily="18" charset="0"/>
                <a:cs typeface="Times New Roman" panose="02020603050405020304" pitchFamily="18" charset="0"/>
              </a:rPr>
              <a:t>ratio of 1:500 (1:450)</a:t>
            </a:r>
          </a:p>
          <a:p>
            <a:pPr marL="342900" indent="-342900">
              <a:buFont typeface="Arial" panose="020B0604020202020204" pitchFamily="34" charset="0"/>
              <a:buChar char="•"/>
            </a:pPr>
            <a:endParaRPr lang="en-US" sz="2400" dirty="0"/>
          </a:p>
        </p:txBody>
      </p:sp>
    </p:spTree>
    <p:extLst>
      <p:ext uri="{BB962C8B-B14F-4D97-AF65-F5344CB8AC3E}">
        <p14:creationId xmlns:p14="http://schemas.microsoft.com/office/powerpoint/2010/main" val="20250060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24</a:t>
            </a:fld>
            <a:endParaRPr lang="en-US" dirty="0"/>
          </a:p>
        </p:txBody>
      </p:sp>
      <p:sp>
        <p:nvSpPr>
          <p:cNvPr id="4" name="Rectangle 3"/>
          <p:cNvSpPr/>
          <p:nvPr/>
        </p:nvSpPr>
        <p:spPr>
          <a:xfrm>
            <a:off x="390769" y="1145994"/>
            <a:ext cx="8518769" cy="4216539"/>
          </a:xfrm>
          <a:prstGeom prst="rect">
            <a:avLst/>
          </a:prstGeom>
        </p:spPr>
        <p:txBody>
          <a:bodyPr wrap="square">
            <a:spAutoFit/>
          </a:bodyPr>
          <a:lstStyle/>
          <a:p>
            <a:pPr algn="ctr"/>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School Psychologists</a:t>
            </a:r>
          </a:p>
          <a:p>
            <a:pPr marL="342900" indent="-342900">
              <a:buFont typeface="Arial" panose="020B0604020202020204" pitchFamily="34" charset="0"/>
              <a:buChar char="•"/>
            </a:pPr>
            <a:r>
              <a:rPr lang="en-US" sz="2400" u="sng" dirty="0" smtClean="0">
                <a:latin typeface="Times New Roman" panose="02020603050405020304" pitchFamily="18" charset="0"/>
                <a:cs typeface="Times New Roman" panose="02020603050405020304" pitchFamily="18" charset="0"/>
              </a:rPr>
              <a:t>School psychologists</a:t>
            </a:r>
            <a:r>
              <a:rPr lang="en-US" sz="2400" dirty="0" smtClean="0">
                <a:latin typeface="Times New Roman" panose="02020603050405020304" pitchFamily="18" charset="0"/>
                <a:cs typeface="Times New Roman" panose="02020603050405020304" pitchFamily="18" charset="0"/>
              </a:rPr>
              <a:t> consult </a:t>
            </a:r>
            <a:r>
              <a:rPr lang="en-US" sz="2400" dirty="0">
                <a:latin typeface="Times New Roman" panose="02020603050405020304" pitchFamily="18" charset="0"/>
                <a:cs typeface="Times New Roman" panose="02020603050405020304" pitchFamily="18" charset="0"/>
              </a:rPr>
              <a:t>with school </a:t>
            </a:r>
            <a:r>
              <a:rPr lang="en-US" sz="2400" dirty="0" smtClean="0">
                <a:latin typeface="Times New Roman" panose="02020603050405020304" pitchFamily="18" charset="0"/>
                <a:cs typeface="Times New Roman" panose="02020603050405020304" pitchFamily="18" charset="0"/>
              </a:rPr>
              <a:t>staff, parents, and service providers </a:t>
            </a:r>
            <a:r>
              <a:rPr lang="en-US" sz="2400" dirty="0">
                <a:latin typeface="Times New Roman" panose="02020603050405020304" pitchFamily="18" charset="0"/>
                <a:cs typeface="Times New Roman" panose="02020603050405020304" pitchFamily="18" charset="0"/>
              </a:rPr>
              <a:t>regarding </a:t>
            </a:r>
            <a:r>
              <a:rPr lang="en-US" sz="2400" dirty="0" smtClean="0">
                <a:latin typeface="Times New Roman" panose="02020603050405020304" pitchFamily="18" charset="0"/>
                <a:cs typeface="Times New Roman" panose="02020603050405020304" pitchFamily="18" charset="0"/>
              </a:rPr>
              <a:t>social emotional development, mental health, and learning </a:t>
            </a:r>
            <a:r>
              <a:rPr lang="en-US" sz="2400" dirty="0">
                <a:latin typeface="Times New Roman" panose="02020603050405020304" pitchFamily="18" charset="0"/>
                <a:cs typeface="Times New Roman" panose="02020603050405020304" pitchFamily="18" charset="0"/>
              </a:rPr>
              <a:t>needs of children </a:t>
            </a:r>
            <a:r>
              <a:rPr lang="en-US" sz="2000" i="1" dirty="0" smtClean="0">
                <a:latin typeface="Times New Roman" panose="02020603050405020304" pitchFamily="18" charset="0"/>
                <a:cs typeface="Times New Roman" panose="02020603050405020304" pitchFamily="18" charset="0"/>
              </a:rPr>
              <a:t>(NASP</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School psychologists screen, evaluate, identify </a:t>
            </a:r>
            <a:r>
              <a:rPr lang="en-US" sz="2400" dirty="0">
                <a:latin typeface="Times New Roman" panose="02020603050405020304" pitchFamily="18" charset="0"/>
                <a:cs typeface="Times New Roman" panose="02020603050405020304" pitchFamily="18" charset="0"/>
              </a:rPr>
              <a:t>and </a:t>
            </a:r>
            <a:r>
              <a:rPr lang="en-US" sz="2400" dirty="0" smtClean="0">
                <a:latin typeface="Times New Roman" panose="02020603050405020304" pitchFamily="18" charset="0"/>
                <a:cs typeface="Times New Roman" panose="02020603050405020304" pitchFamily="18" charset="0"/>
              </a:rPr>
              <a:t>make referrals </a:t>
            </a:r>
            <a:r>
              <a:rPr lang="en-US" sz="2400" dirty="0">
                <a:latin typeface="Times New Roman" panose="02020603050405020304" pitchFamily="18" charset="0"/>
                <a:cs typeface="Times New Roman" panose="02020603050405020304" pitchFamily="18" charset="0"/>
              </a:rPr>
              <a:t>for children </a:t>
            </a:r>
            <a:r>
              <a:rPr lang="en-US" sz="2400" dirty="0" smtClean="0">
                <a:latin typeface="Times New Roman" panose="02020603050405020304" pitchFamily="18" charset="0"/>
                <a:cs typeface="Times New Roman" panose="02020603050405020304" pitchFamily="18" charset="0"/>
              </a:rPr>
              <a:t>exhibiting problems </a:t>
            </a:r>
            <a:r>
              <a:rPr lang="en-US" sz="2000" i="1" dirty="0" smtClean="0">
                <a:latin typeface="Times New Roman" panose="02020603050405020304" pitchFamily="18" charset="0"/>
                <a:cs typeface="Times New Roman" panose="02020603050405020304" pitchFamily="18" charset="0"/>
              </a:rPr>
              <a:t>(NASP)</a:t>
            </a:r>
            <a:endParaRPr lang="en-US" sz="2000" i="1"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School psychologists participate in planning </a:t>
            </a:r>
            <a:r>
              <a:rPr lang="en-US" sz="2400" dirty="0">
                <a:latin typeface="Times New Roman" panose="02020603050405020304" pitchFamily="18" charset="0"/>
                <a:cs typeface="Times New Roman" panose="02020603050405020304" pitchFamily="18" charset="0"/>
              </a:rPr>
              <a:t>and implementing </a:t>
            </a:r>
            <a:r>
              <a:rPr lang="en-US" sz="2400" dirty="0" smtClean="0">
                <a:latin typeface="Times New Roman" panose="02020603050405020304" pitchFamily="18" charset="0"/>
                <a:cs typeface="Times New Roman" panose="02020603050405020304" pitchFamily="18" charset="0"/>
              </a:rPr>
              <a:t>appropriate educational and mental health supports </a:t>
            </a:r>
            <a:r>
              <a:rPr lang="en-US" sz="2000" i="1" dirty="0" smtClean="0">
                <a:latin typeface="Times New Roman" panose="02020603050405020304" pitchFamily="18" charset="0"/>
                <a:cs typeface="Times New Roman" panose="02020603050405020304" pitchFamily="18" charset="0"/>
              </a:rPr>
              <a:t>(NASP)</a:t>
            </a:r>
          </a:p>
          <a:p>
            <a:pPr marL="342900" indent="-342900">
              <a:buFont typeface="Arial" panose="020B0604020202020204" pitchFamily="34" charset="0"/>
              <a:buChar char="•"/>
            </a:pPr>
            <a:endParaRPr lang="en-US" sz="2400" dirty="0" smtClean="0">
              <a:latin typeface="Times New Roman" panose="02020603050405020304" pitchFamily="18" charset="0"/>
              <a:cs typeface="Times New Roman" panose="02020603050405020304" pitchFamily="18" charset="0"/>
            </a:endParaRPr>
          </a:p>
          <a:p>
            <a:pPr algn="ctr"/>
            <a:r>
              <a:rPr lang="en-US" sz="2400" dirty="0" smtClean="0">
                <a:latin typeface="Times New Roman" panose="02020603050405020304" pitchFamily="18" charset="0"/>
                <a:cs typeface="Times New Roman" panose="02020603050405020304" pitchFamily="18" charset="0"/>
              </a:rPr>
              <a:t>Georgia has approximately 750 school psychologists -          </a:t>
            </a:r>
          </a:p>
          <a:p>
            <a:pPr algn="ctr"/>
            <a:r>
              <a:rPr lang="en-US" sz="2400" dirty="0" smtClean="0">
                <a:latin typeface="Times New Roman" panose="02020603050405020304" pitchFamily="18" charset="0"/>
                <a:cs typeface="Times New Roman" panose="02020603050405020304" pitchFamily="18" charset="0"/>
              </a:rPr>
              <a:t> ratio of 1:2,475 (1:1,000)</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502424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25</a:t>
            </a:fld>
            <a:endParaRPr lang="en-US" dirty="0"/>
          </a:p>
        </p:txBody>
      </p:sp>
      <p:sp>
        <p:nvSpPr>
          <p:cNvPr id="4" name="Rectangle 3"/>
          <p:cNvSpPr/>
          <p:nvPr/>
        </p:nvSpPr>
        <p:spPr>
          <a:xfrm>
            <a:off x="606749" y="1197492"/>
            <a:ext cx="8144143" cy="3416320"/>
          </a:xfrm>
          <a:prstGeom prst="rect">
            <a:avLst/>
          </a:prstGeom>
        </p:spPr>
        <p:txBody>
          <a:bodyPr wrap="square">
            <a:spAutoFit/>
          </a:bodyPr>
          <a:lstStyle/>
          <a:p>
            <a:pPr algn="ctr"/>
            <a:r>
              <a:rPr lang="en-US" sz="2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School Social Workers</a:t>
            </a:r>
          </a:p>
          <a:p>
            <a:pPr marL="342900" indent="-342900">
              <a:buFont typeface="Arial" panose="020B0604020202020204" pitchFamily="34" charset="0"/>
              <a:buChar char="•"/>
            </a:pPr>
            <a:r>
              <a:rPr lang="en-US" sz="2400" u="sng" dirty="0" smtClean="0">
                <a:latin typeface="Times New Roman" panose="02020603050405020304" pitchFamily="18" charset="0"/>
                <a:cs typeface="Times New Roman" panose="02020603050405020304" pitchFamily="18" charset="0"/>
              </a:rPr>
              <a:t>School social workers </a:t>
            </a:r>
            <a:r>
              <a:rPr lang="en-US" sz="2400" dirty="0" smtClean="0">
                <a:latin typeface="Times New Roman" panose="02020603050405020304" pitchFamily="18" charset="0"/>
                <a:cs typeface="Times New Roman" panose="02020603050405020304" pitchFamily="18" charset="0"/>
              </a:rPr>
              <a:t>have </a:t>
            </a:r>
            <a:r>
              <a:rPr lang="en-US" sz="2400" dirty="0">
                <a:latin typeface="Times New Roman" panose="02020603050405020304" pitchFamily="18" charset="0"/>
                <a:cs typeface="Times New Roman" panose="02020603050405020304" pitchFamily="18" charset="0"/>
              </a:rPr>
              <a:t>special expertise in understanding family and community systems and linking students and their families with community services essential to promote student </a:t>
            </a:r>
            <a:r>
              <a:rPr lang="en-US" sz="2400" dirty="0" smtClean="0">
                <a:latin typeface="Times New Roman" panose="02020603050405020304" pitchFamily="18" charset="0"/>
                <a:cs typeface="Times New Roman" panose="02020603050405020304" pitchFamily="18" charset="0"/>
              </a:rPr>
              <a:t>academic success, social development, and physical development </a:t>
            </a:r>
            <a:r>
              <a:rPr lang="en-US" sz="2000" i="1" dirty="0" smtClean="0">
                <a:latin typeface="Times New Roman" panose="02020603050405020304" pitchFamily="18" charset="0"/>
                <a:cs typeface="Times New Roman" panose="02020603050405020304" pitchFamily="18" charset="0"/>
              </a:rPr>
              <a:t>(SSWAA)</a:t>
            </a:r>
          </a:p>
          <a:p>
            <a:pPr marL="342900" indent="-342900">
              <a:buFont typeface="Arial" panose="020B0604020202020204" pitchFamily="34" charset="0"/>
              <a:buChar char="•"/>
            </a:pPr>
            <a:endParaRPr lang="en-US" sz="2400" dirty="0" smtClean="0">
              <a:latin typeface="Times New Roman" panose="02020603050405020304" pitchFamily="18" charset="0"/>
              <a:cs typeface="Times New Roman" panose="02020603050405020304" pitchFamily="18" charset="0"/>
            </a:endParaRPr>
          </a:p>
          <a:p>
            <a:pPr algn="ctr"/>
            <a:r>
              <a:rPr lang="en-US" sz="2400" dirty="0" smtClean="0">
                <a:latin typeface="Times New Roman" panose="02020603050405020304" pitchFamily="18" charset="0"/>
                <a:cs typeface="Times New Roman" panose="02020603050405020304" pitchFamily="18" charset="0"/>
              </a:rPr>
              <a:t>Georgia has approximately 620 social workers – </a:t>
            </a:r>
          </a:p>
          <a:p>
            <a:pPr algn="ctr"/>
            <a:r>
              <a:rPr lang="en-US" sz="2400" dirty="0" smtClean="0">
                <a:latin typeface="Times New Roman" panose="02020603050405020304" pitchFamily="18" charset="0"/>
                <a:cs typeface="Times New Roman" panose="02020603050405020304" pitchFamily="18" charset="0"/>
              </a:rPr>
              <a:t>ratio of 1:2,742 (1:250)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335275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26</a:t>
            </a:fld>
            <a:endParaRPr lang="en-US" dirty="0"/>
          </a:p>
        </p:txBody>
      </p:sp>
      <p:sp>
        <p:nvSpPr>
          <p:cNvPr id="4" name="Rectangle 3"/>
          <p:cNvSpPr/>
          <p:nvPr/>
        </p:nvSpPr>
        <p:spPr>
          <a:xfrm>
            <a:off x="125046" y="1064630"/>
            <a:ext cx="8909539" cy="4955203"/>
          </a:xfrm>
          <a:prstGeom prst="rect">
            <a:avLst/>
          </a:prstGeom>
        </p:spPr>
        <p:txBody>
          <a:bodyPr wrap="square">
            <a:spAutoFit/>
          </a:bodyPr>
          <a:lstStyle/>
          <a:p>
            <a:pPr algn="ctr"/>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School Nurses</a:t>
            </a:r>
          </a:p>
          <a:p>
            <a:pPr marL="342900" indent="-342900">
              <a:buFont typeface="Arial" panose="020B0604020202020204" pitchFamily="34" charset="0"/>
              <a:buChar char="•"/>
            </a:pPr>
            <a:r>
              <a:rPr lang="en-US" sz="2400" u="sng" dirty="0" smtClean="0">
                <a:latin typeface="Times New Roman" panose="02020603050405020304" pitchFamily="18" charset="0"/>
                <a:cs typeface="Times New Roman" panose="02020603050405020304" pitchFamily="18" charset="0"/>
              </a:rPr>
              <a:t>School nurses</a:t>
            </a:r>
            <a:r>
              <a:rPr lang="en-US" sz="2400" dirty="0" smtClean="0">
                <a:latin typeface="Times New Roman" panose="02020603050405020304" pitchFamily="18" charset="0"/>
                <a:cs typeface="Times New Roman" panose="02020603050405020304" pitchFamily="18" charset="0"/>
              </a:rPr>
              <a:t> serve </a:t>
            </a:r>
            <a:r>
              <a:rPr lang="en-US" sz="2400" dirty="0">
                <a:latin typeface="Times New Roman" panose="02020603050405020304" pitchFamily="18" charset="0"/>
                <a:cs typeface="Times New Roman" panose="02020603050405020304" pitchFamily="18" charset="0"/>
              </a:rPr>
              <a:t>a vital role in the </a:t>
            </a:r>
            <a:r>
              <a:rPr lang="en-US" sz="2400" dirty="0" smtClean="0">
                <a:latin typeface="Times New Roman" panose="02020603050405020304" pitchFamily="18" charset="0"/>
                <a:cs typeface="Times New Roman" panose="02020603050405020304" pitchFamily="18" charset="0"/>
              </a:rPr>
              <a:t>school by </a:t>
            </a:r>
            <a:r>
              <a:rPr lang="en-US" sz="2400" dirty="0">
                <a:latin typeface="Times New Roman" panose="02020603050405020304" pitchFamily="18" charset="0"/>
                <a:cs typeface="Times New Roman" panose="02020603050405020304" pitchFamily="18" charset="0"/>
              </a:rPr>
              <a:t>promoting positive mental </a:t>
            </a:r>
            <a:r>
              <a:rPr lang="en-US" sz="2400" dirty="0" smtClean="0">
                <a:latin typeface="Times New Roman" panose="02020603050405020304" pitchFamily="18" charset="0"/>
                <a:cs typeface="Times New Roman" panose="02020603050405020304" pitchFamily="18" charset="0"/>
              </a:rPr>
              <a:t>health, physical health, and academic </a:t>
            </a:r>
            <a:r>
              <a:rPr lang="en-US" sz="2400" dirty="0">
                <a:latin typeface="Times New Roman" panose="02020603050405020304" pitchFamily="18" charset="0"/>
                <a:cs typeface="Times New Roman" panose="02020603050405020304" pitchFamily="18" charset="0"/>
              </a:rPr>
              <a:t>outcomes </a:t>
            </a:r>
            <a:r>
              <a:rPr lang="en-US" sz="2400" dirty="0" smtClean="0">
                <a:latin typeface="Times New Roman" panose="02020603050405020304" pitchFamily="18" charset="0"/>
                <a:cs typeface="Times New Roman" panose="02020603050405020304" pitchFamily="18" charset="0"/>
              </a:rPr>
              <a:t>for students </a:t>
            </a:r>
            <a:r>
              <a:rPr lang="en-US" sz="2000" i="1" dirty="0" smtClean="0">
                <a:latin typeface="Times New Roman" panose="02020603050405020304" pitchFamily="18" charset="0"/>
                <a:cs typeface="Times New Roman" panose="02020603050405020304" pitchFamily="18" charset="0"/>
              </a:rPr>
              <a:t>(NASN)</a:t>
            </a:r>
            <a:r>
              <a:rPr lang="en-US" sz="2000" i="1"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As </a:t>
            </a:r>
            <a:r>
              <a:rPr lang="en-US" sz="2400" dirty="0">
                <a:latin typeface="Times New Roman" panose="02020603050405020304" pitchFamily="18" charset="0"/>
                <a:cs typeface="Times New Roman" panose="02020603050405020304" pitchFamily="18" charset="0"/>
              </a:rPr>
              <a:t>members of interdisciplinary teams, school nurses collaborate with school personnel, community health care professionals, students and families, in the assessment, identification, intervention, </a:t>
            </a:r>
            <a:r>
              <a:rPr lang="en-US" sz="2400" dirty="0" smtClean="0">
                <a:latin typeface="Times New Roman" panose="02020603050405020304" pitchFamily="18" charset="0"/>
                <a:cs typeface="Times New Roman" panose="02020603050405020304" pitchFamily="18" charset="0"/>
              </a:rPr>
              <a:t>and referral of children </a:t>
            </a:r>
            <a:r>
              <a:rPr lang="en-US" sz="2400" dirty="0">
                <a:latin typeface="Times New Roman" panose="02020603050405020304" pitchFamily="18" charset="0"/>
                <a:cs typeface="Times New Roman" panose="02020603050405020304" pitchFamily="18" charset="0"/>
              </a:rPr>
              <a:t>in need </a:t>
            </a:r>
            <a:r>
              <a:rPr lang="en-US" sz="2400" dirty="0" smtClean="0">
                <a:latin typeface="Times New Roman" panose="02020603050405020304" pitchFamily="18" charset="0"/>
                <a:cs typeface="Times New Roman" panose="02020603050405020304" pitchFamily="18" charset="0"/>
              </a:rPr>
              <a:t>of physical and mental health services </a:t>
            </a:r>
            <a:r>
              <a:rPr lang="en-US" sz="2000" i="1" dirty="0" smtClean="0">
                <a:latin typeface="Times New Roman" panose="02020603050405020304" pitchFamily="18" charset="0"/>
                <a:cs typeface="Times New Roman" panose="02020603050405020304" pitchFamily="18" charset="0"/>
              </a:rPr>
              <a:t>(NASN)</a:t>
            </a:r>
            <a:r>
              <a:rPr lang="en-US" sz="2000" i="1"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endParaRPr lang="en-US" sz="2400" i="1" dirty="0"/>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S</a:t>
            </a:r>
            <a:r>
              <a:rPr lang="en-US" sz="2400" dirty="0" smtClean="0">
                <a:latin typeface="Times New Roman" panose="02020603050405020304" pitchFamily="18" charset="0"/>
                <a:cs typeface="Times New Roman" panose="02020603050405020304" pitchFamily="18" charset="0"/>
              </a:rPr>
              <a:t>chool </a:t>
            </a:r>
            <a:r>
              <a:rPr lang="en-US" sz="2400" dirty="0">
                <a:latin typeface="Times New Roman" panose="02020603050405020304" pitchFamily="18" charset="0"/>
                <a:cs typeface="Times New Roman" panose="02020603050405020304" pitchFamily="18" charset="0"/>
              </a:rPr>
              <a:t>nurses spend 32% of their time providing mental health </a:t>
            </a:r>
            <a:r>
              <a:rPr lang="en-US" sz="2400" dirty="0" smtClean="0">
                <a:latin typeface="Times New Roman" panose="02020603050405020304" pitchFamily="18" charset="0"/>
                <a:cs typeface="Times New Roman" panose="02020603050405020304" pitchFamily="18" charset="0"/>
              </a:rPr>
              <a:t>services </a:t>
            </a:r>
            <a:r>
              <a:rPr lang="en-US" sz="2000" i="1" dirty="0" smtClean="0">
                <a:latin typeface="Times New Roman" panose="02020603050405020304" pitchFamily="18" charset="0"/>
                <a:cs typeface="Times New Roman" panose="02020603050405020304" pitchFamily="18" charset="0"/>
              </a:rPr>
              <a:t>(</a:t>
            </a:r>
            <a:r>
              <a:rPr lang="en-US" sz="2000" i="1" dirty="0" err="1" smtClean="0">
                <a:latin typeface="Times New Roman" panose="02020603050405020304" pitchFamily="18" charset="0"/>
                <a:cs typeface="Times New Roman" panose="02020603050405020304" pitchFamily="18" charset="0"/>
              </a:rPr>
              <a:t>Zupp</a:t>
            </a:r>
            <a:r>
              <a:rPr lang="en-US" sz="2000" i="1" dirty="0" smtClean="0">
                <a:latin typeface="Times New Roman" panose="02020603050405020304" pitchFamily="18" charset="0"/>
                <a:cs typeface="Times New Roman" panose="02020603050405020304" pitchFamily="18" charset="0"/>
              </a:rPr>
              <a:t>)</a:t>
            </a:r>
            <a:r>
              <a:rPr lang="en-US" sz="2400" dirty="0" smtClean="0">
                <a:latin typeface="Times New Roman" panose="02020603050405020304" pitchFamily="18" charset="0"/>
                <a:cs typeface="Times New Roman" panose="02020603050405020304" pitchFamily="18" charset="0"/>
              </a:rPr>
              <a:t> </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Georgia has approximately 1,555 licensed school nurses, 700 short of the number needed to meet the recommended ratio of 1:750</a:t>
            </a:r>
            <a:endParaRPr 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21915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27</a:t>
            </a:fld>
            <a:endParaRPr lang="en-US" dirty="0"/>
          </a:p>
        </p:txBody>
      </p:sp>
      <p:sp>
        <p:nvSpPr>
          <p:cNvPr id="4" name="Rectangle 3"/>
          <p:cNvSpPr/>
          <p:nvPr/>
        </p:nvSpPr>
        <p:spPr>
          <a:xfrm>
            <a:off x="560230" y="1090517"/>
            <a:ext cx="8218009" cy="4647426"/>
          </a:xfrm>
          <a:prstGeom prst="rect">
            <a:avLst/>
          </a:prstGeom>
        </p:spPr>
        <p:txBody>
          <a:bodyPr wrap="square">
            <a:spAutoFit/>
          </a:bodyPr>
          <a:lstStyle/>
          <a:p>
            <a:pPr algn="ctr"/>
            <a:r>
              <a:rPr lang="en-US" sz="28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Linking ADHD and Substance Abuse Issues to the Larger Whole</a:t>
            </a: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 major shift occurs around third or fourth grade from “learning to read” to “reading to learn” </a:t>
            </a:r>
            <a:r>
              <a:rPr lang="en-US" sz="2000" i="1" dirty="0">
                <a:latin typeface="Times New Roman" panose="02020603050405020304" pitchFamily="18" charset="0"/>
                <a:cs typeface="Times New Roman" panose="02020603050405020304" pitchFamily="18" charset="0"/>
              </a:rPr>
              <a:t>(Bernstein </a:t>
            </a:r>
            <a:r>
              <a:rPr lang="en-US" sz="2000" i="1" dirty="0" smtClean="0">
                <a:latin typeface="Times New Roman" panose="02020603050405020304" pitchFamily="18" charset="0"/>
                <a:cs typeface="Times New Roman" panose="02020603050405020304" pitchFamily="18" charset="0"/>
              </a:rPr>
              <a:t>and </a:t>
            </a:r>
            <a:r>
              <a:rPr lang="en-US" sz="2000" i="1" dirty="0" err="1" smtClean="0">
                <a:latin typeface="Times New Roman" panose="02020603050405020304" pitchFamily="18" charset="0"/>
                <a:cs typeface="Times New Roman" panose="02020603050405020304" pitchFamily="18" charset="0"/>
              </a:rPr>
              <a:t>Waber</a:t>
            </a:r>
            <a:r>
              <a:rPr lang="en-US" sz="2400" dirty="0" smtClean="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At the third </a:t>
            </a:r>
            <a:r>
              <a:rPr lang="en-US" sz="2400" dirty="0">
                <a:latin typeface="Times New Roman" panose="02020603050405020304" pitchFamily="18" charset="0"/>
                <a:cs typeface="Times New Roman" panose="02020603050405020304" pitchFamily="18" charset="0"/>
              </a:rPr>
              <a:t>grade </a:t>
            </a:r>
            <a:r>
              <a:rPr lang="en-US" sz="2400" dirty="0" smtClean="0">
                <a:latin typeface="Times New Roman" panose="02020603050405020304" pitchFamily="18" charset="0"/>
                <a:cs typeface="Times New Roman" panose="02020603050405020304" pitchFamily="18" charset="0"/>
              </a:rPr>
              <a:t>many </a:t>
            </a:r>
            <a:r>
              <a:rPr lang="en-US" sz="2400" dirty="0">
                <a:latin typeface="Times New Roman" panose="02020603050405020304" pitchFamily="18" charset="0"/>
                <a:cs typeface="Times New Roman" panose="02020603050405020304" pitchFamily="18" charset="0"/>
              </a:rPr>
              <a:t>children with ADHD start to have academic problems, even when they had done well in earlier </a:t>
            </a:r>
            <a:r>
              <a:rPr lang="en-US" sz="2400" dirty="0" smtClean="0">
                <a:latin typeface="Times New Roman" panose="02020603050405020304" pitchFamily="18" charset="0"/>
                <a:cs typeface="Times New Roman" panose="02020603050405020304" pitchFamily="18" charset="0"/>
              </a:rPr>
              <a:t>grades </a:t>
            </a:r>
            <a:r>
              <a:rPr lang="en-US" sz="2000" i="1" dirty="0" smtClean="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Bernstein and </a:t>
            </a:r>
            <a:r>
              <a:rPr lang="en-US" sz="2000" i="1" dirty="0" err="1">
                <a:latin typeface="Times New Roman" panose="02020603050405020304" pitchFamily="18" charset="0"/>
                <a:cs typeface="Times New Roman" panose="02020603050405020304" pitchFamily="18" charset="0"/>
              </a:rPr>
              <a:t>Waber</a:t>
            </a:r>
            <a:r>
              <a:rPr lang="en-US" sz="2000" dirty="0" smtClean="0">
                <a:latin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Beyond </a:t>
            </a:r>
            <a:r>
              <a:rPr lang="en-US" sz="2400" dirty="0">
                <a:latin typeface="Times New Roman" panose="02020603050405020304" pitchFamily="18" charset="0"/>
                <a:cs typeface="Times New Roman" panose="02020603050405020304" pitchFamily="18" charset="0"/>
              </a:rPr>
              <a:t>third </a:t>
            </a:r>
            <a:r>
              <a:rPr lang="en-US" sz="2400" dirty="0" smtClean="0">
                <a:latin typeface="Times New Roman" panose="02020603050405020304" pitchFamily="18" charset="0"/>
                <a:cs typeface="Times New Roman" panose="02020603050405020304" pitchFamily="18" charset="0"/>
              </a:rPr>
              <a:t>grade, </a:t>
            </a:r>
            <a:r>
              <a:rPr lang="en-US" sz="2400" dirty="0">
                <a:latin typeface="Times New Roman" panose="02020603050405020304" pitchFamily="18" charset="0"/>
                <a:cs typeface="Times New Roman" panose="02020603050405020304" pitchFamily="18" charset="0"/>
              </a:rPr>
              <a:t>students </a:t>
            </a:r>
            <a:r>
              <a:rPr lang="en-US" sz="2400" dirty="0" smtClean="0">
                <a:latin typeface="Times New Roman" panose="02020603050405020304" pitchFamily="18" charset="0"/>
                <a:cs typeface="Times New Roman" panose="02020603050405020304" pitchFamily="18" charset="0"/>
              </a:rPr>
              <a:t>when reading are expected to </a:t>
            </a:r>
            <a:r>
              <a:rPr lang="en-US" sz="2400" dirty="0">
                <a:latin typeface="Times New Roman" panose="02020603050405020304" pitchFamily="18" charset="0"/>
                <a:cs typeface="Times New Roman" panose="02020603050405020304" pitchFamily="18" charset="0"/>
              </a:rPr>
              <a:t>incorporate cause/effect sequences, goals/plans for characters, and </a:t>
            </a:r>
            <a:r>
              <a:rPr lang="en-US" sz="2400" dirty="0" smtClean="0">
                <a:latin typeface="Times New Roman" panose="02020603050405020304" pitchFamily="18" charset="0"/>
                <a:cs typeface="Times New Roman" panose="02020603050405020304" pitchFamily="18" charset="0"/>
              </a:rPr>
              <a:t>reach conclusions </a:t>
            </a:r>
            <a:r>
              <a:rPr lang="en-US" sz="2400" dirty="0">
                <a:latin typeface="Times New Roman" panose="02020603050405020304" pitchFamily="18" charset="0"/>
                <a:cs typeface="Times New Roman" panose="02020603050405020304" pitchFamily="18" charset="0"/>
              </a:rPr>
              <a:t>that relate to final events to those at the beginning of the </a:t>
            </a:r>
            <a:r>
              <a:rPr lang="en-US" sz="2400" dirty="0" smtClean="0">
                <a:latin typeface="Times New Roman" panose="02020603050405020304" pitchFamily="18" charset="0"/>
                <a:cs typeface="Times New Roman" panose="02020603050405020304" pitchFamily="18" charset="0"/>
              </a:rPr>
              <a:t>story, but students with reading deficiencies are unable to accomplish these expectations </a:t>
            </a:r>
            <a:r>
              <a:rPr lang="en-US" sz="2000" i="1" dirty="0">
                <a:latin typeface="Times New Roman" panose="02020603050405020304" pitchFamily="18" charset="0"/>
                <a:cs typeface="Times New Roman" panose="02020603050405020304" pitchFamily="18" charset="0"/>
              </a:rPr>
              <a:t>(Westby </a:t>
            </a:r>
            <a:r>
              <a:rPr lang="en-US" sz="2000" i="1" dirty="0" smtClean="0">
                <a:latin typeface="Times New Roman" panose="02020603050405020304" pitchFamily="18" charset="0"/>
                <a:cs typeface="Times New Roman" panose="02020603050405020304" pitchFamily="18" charset="0"/>
              </a:rPr>
              <a:t>and Watson)</a:t>
            </a:r>
          </a:p>
        </p:txBody>
      </p:sp>
    </p:spTree>
    <p:extLst>
      <p:ext uri="{BB962C8B-B14F-4D97-AF65-F5344CB8AC3E}">
        <p14:creationId xmlns:p14="http://schemas.microsoft.com/office/powerpoint/2010/main" val="21829138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28</a:t>
            </a:fld>
            <a:endParaRPr lang="en-US" dirty="0"/>
          </a:p>
        </p:txBody>
      </p:sp>
      <p:sp>
        <p:nvSpPr>
          <p:cNvPr id="4" name="Rectangle 3"/>
          <p:cNvSpPr/>
          <p:nvPr/>
        </p:nvSpPr>
        <p:spPr>
          <a:xfrm>
            <a:off x="287079" y="1005457"/>
            <a:ext cx="8580473" cy="5016758"/>
          </a:xfrm>
          <a:prstGeom prst="rect">
            <a:avLst/>
          </a:prstGeom>
        </p:spPr>
        <p:txBody>
          <a:bodyPr wrap="square">
            <a:spAutoFit/>
          </a:bodyPr>
          <a:lstStyle/>
          <a:p>
            <a:pPr algn="ctr"/>
            <a:r>
              <a:rPr lang="en-US" sz="28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Linking ADHD and Substance Abuse Issues to the Larger Whole</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It </a:t>
            </a:r>
            <a:r>
              <a:rPr lang="en-US" sz="2400" dirty="0">
                <a:latin typeface="Times New Roman" panose="02020603050405020304" pitchFamily="18" charset="0"/>
                <a:cs typeface="Times New Roman" panose="02020603050405020304" pitchFamily="18" charset="0"/>
              </a:rPr>
              <a:t>has long been observed that learning disorders, especially reading difficulties, occur in combination with Attention-deficit/Hyperactivity Disorder (ADHD</a:t>
            </a:r>
            <a:r>
              <a:rPr lang="en-US" sz="2400" dirty="0" smtClean="0">
                <a:latin typeface="Times New Roman" panose="02020603050405020304" pitchFamily="18" charset="0"/>
                <a:cs typeface="Times New Roman" panose="02020603050405020304" pitchFamily="18" charset="0"/>
              </a:rPr>
              <a:t>) </a:t>
            </a:r>
            <a:r>
              <a:rPr lang="en-US" sz="2000" i="1" dirty="0" smtClean="0">
                <a:latin typeface="Times New Roman" panose="02020603050405020304" pitchFamily="18" charset="0"/>
                <a:cs typeface="Times New Roman" panose="02020603050405020304" pitchFamily="18" charset="0"/>
              </a:rPr>
              <a:t>(McGrath, et al)</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Children and adults with limited literacy are stigmatized, which complicates their efforts to interact with others and benefit from interventions </a:t>
            </a:r>
            <a:r>
              <a:rPr lang="en-US" sz="2000" i="1" dirty="0" smtClean="0">
                <a:latin typeface="Times New Roman" panose="02020603050405020304" pitchFamily="18" charset="0"/>
                <a:cs typeface="Times New Roman" panose="02020603050405020304" pitchFamily="18" charset="0"/>
              </a:rPr>
              <a:t>(Lincoln, et. al)</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Conduct disorder children are at a greater risk of substance abuse as an adolescent </a:t>
            </a:r>
            <a:r>
              <a:rPr lang="en-US" sz="2000" i="1" dirty="0" smtClean="0">
                <a:latin typeface="Times New Roman" panose="02020603050405020304" pitchFamily="18" charset="0"/>
                <a:cs typeface="Times New Roman" panose="02020603050405020304" pitchFamily="18" charset="0"/>
              </a:rPr>
              <a:t>(Bennett, et al)</a:t>
            </a: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The findings show that an eight point increase in reading scores </a:t>
            </a:r>
            <a:r>
              <a:rPr lang="en-US" sz="2400" dirty="0" smtClean="0">
                <a:latin typeface="Times New Roman" panose="02020603050405020304" pitchFamily="18" charset="0"/>
                <a:cs typeface="Times New Roman" panose="02020603050405020304" pitchFamily="18" charset="0"/>
              </a:rPr>
              <a:t>at the third grade would </a:t>
            </a:r>
            <a:r>
              <a:rPr lang="en-US" sz="2400" dirty="0">
                <a:latin typeface="Times New Roman" panose="02020603050405020304" pitchFamily="18" charset="0"/>
                <a:cs typeface="Times New Roman" panose="02020603050405020304" pitchFamily="18" charset="0"/>
              </a:rPr>
              <a:t>result in a 23 per cent decrease in the risk of conduct problems </a:t>
            </a:r>
            <a:r>
              <a:rPr lang="en-US" sz="2400" dirty="0" smtClean="0">
                <a:latin typeface="Times New Roman" panose="02020603050405020304" pitchFamily="18" charset="0"/>
                <a:cs typeface="Times New Roman" panose="02020603050405020304" pitchFamily="18" charset="0"/>
              </a:rPr>
              <a:t>and interest in substance use </a:t>
            </a:r>
            <a:r>
              <a:rPr lang="en-US" sz="2000" i="1" dirty="0" smtClean="0">
                <a:latin typeface="Times New Roman" panose="02020603050405020304" pitchFamily="18" charset="0"/>
                <a:cs typeface="Times New Roman" panose="02020603050405020304" pitchFamily="18" charset="0"/>
              </a:rPr>
              <a:t>(Bennett, et al)</a:t>
            </a:r>
          </a:p>
        </p:txBody>
      </p:sp>
    </p:spTree>
    <p:extLst>
      <p:ext uri="{BB962C8B-B14F-4D97-AF65-F5344CB8AC3E}">
        <p14:creationId xmlns:p14="http://schemas.microsoft.com/office/powerpoint/2010/main" val="21001123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a:effectLst>
            <a:outerShdw blurRad="50800" dist="38100" dir="2700000" algn="tl" rotWithShape="0">
              <a:prstClr val="black">
                <a:alpha val="40000"/>
              </a:prstClr>
            </a:outerShdw>
          </a:effectLst>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a:effectLst>
            <a:outerShdw blurRad="50800" dist="38100" dir="2700000" algn="tl" rotWithShape="0">
              <a:prstClr val="black">
                <a:alpha val="40000"/>
              </a:prstClr>
            </a:outerShdw>
          </a:effectLst>
        </p:spPr>
        <p:txBody>
          <a:bodyPr/>
          <a:lstStyle/>
          <a:p>
            <a:fld id="{B63E4CEF-BB1E-48C7-AE93-F39F6AA99AD7}" type="slidenum">
              <a:rPr lang="en-US" smtClean="0"/>
              <a:pPr/>
              <a:t>29</a:t>
            </a:fld>
            <a:endParaRPr lang="en-US" dirty="0"/>
          </a:p>
        </p:txBody>
      </p:sp>
      <p:sp>
        <p:nvSpPr>
          <p:cNvPr id="7" name="Hexagon 6"/>
          <p:cNvSpPr/>
          <p:nvPr/>
        </p:nvSpPr>
        <p:spPr>
          <a:xfrm>
            <a:off x="2209794" y="3709015"/>
            <a:ext cx="1839433" cy="1520456"/>
          </a:xfrm>
          <a:prstGeom prst="hexagon">
            <a:avLst/>
          </a:prstGeom>
          <a:solidFill>
            <a:srgbClr val="7030A0"/>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exagon 7"/>
          <p:cNvSpPr/>
          <p:nvPr/>
        </p:nvSpPr>
        <p:spPr>
          <a:xfrm>
            <a:off x="2190305" y="2011325"/>
            <a:ext cx="1839433" cy="1520456"/>
          </a:xfrm>
          <a:prstGeom prst="hexagon">
            <a:avLst/>
          </a:prstGeom>
          <a:solidFill>
            <a:schemeClr val="tx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9" name="Hexagon 8"/>
          <p:cNvSpPr/>
          <p:nvPr/>
        </p:nvSpPr>
        <p:spPr>
          <a:xfrm>
            <a:off x="3841897" y="4445212"/>
            <a:ext cx="1839433" cy="1520456"/>
          </a:xfrm>
          <a:prstGeom prst="hexagon">
            <a:avLst/>
          </a:prstGeom>
          <a:solidFill>
            <a:schemeClr val="accent6">
              <a:lumMod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Hexagon 9"/>
          <p:cNvSpPr/>
          <p:nvPr/>
        </p:nvSpPr>
        <p:spPr>
          <a:xfrm>
            <a:off x="3841898" y="2785730"/>
            <a:ext cx="1839433" cy="1520456"/>
          </a:xfrm>
          <a:prstGeom prst="hexagon">
            <a:avLst/>
          </a:prstGeom>
          <a:solidFill>
            <a:schemeClr val="accent2">
              <a:lumMod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exagon 10"/>
          <p:cNvSpPr/>
          <p:nvPr/>
        </p:nvSpPr>
        <p:spPr>
          <a:xfrm>
            <a:off x="5450958" y="3676608"/>
            <a:ext cx="1839433" cy="1520456"/>
          </a:xfrm>
          <a:prstGeom prst="hexagon">
            <a:avLst/>
          </a:prstGeom>
          <a:solidFill>
            <a:schemeClr val="accent5">
              <a:lumMod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Hexagon 11"/>
          <p:cNvSpPr/>
          <p:nvPr/>
        </p:nvSpPr>
        <p:spPr>
          <a:xfrm>
            <a:off x="5450958" y="2011325"/>
            <a:ext cx="1839433" cy="1520456"/>
          </a:xfrm>
          <a:prstGeom prst="hexagon">
            <a:avLst/>
          </a:prstGeom>
          <a:solidFill>
            <a:srgbClr val="C00000"/>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2555349" y="2571498"/>
            <a:ext cx="1148319" cy="400110"/>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2000" dirty="0" smtClean="0">
                <a:solidFill>
                  <a:schemeClr val="bg1"/>
                </a:solidFill>
              </a:rPr>
              <a:t>Reading</a:t>
            </a:r>
            <a:endParaRPr lang="en-US" sz="2000" dirty="0">
              <a:solidFill>
                <a:schemeClr val="bg1"/>
              </a:solidFill>
            </a:endParaRPr>
          </a:p>
        </p:txBody>
      </p:sp>
      <p:sp>
        <p:nvSpPr>
          <p:cNvPr id="14" name="TextBox 13"/>
          <p:cNvSpPr txBox="1"/>
          <p:nvPr/>
        </p:nvSpPr>
        <p:spPr>
          <a:xfrm>
            <a:off x="4302639" y="3331726"/>
            <a:ext cx="1148319" cy="400110"/>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2000" dirty="0" smtClean="0">
                <a:solidFill>
                  <a:schemeClr val="bg1"/>
                </a:solidFill>
              </a:rPr>
              <a:t>Climate</a:t>
            </a:r>
            <a:endParaRPr lang="en-US" sz="2000" dirty="0">
              <a:solidFill>
                <a:schemeClr val="bg1"/>
              </a:solidFill>
            </a:endParaRPr>
          </a:p>
        </p:txBody>
      </p:sp>
      <p:sp>
        <p:nvSpPr>
          <p:cNvPr id="15" name="TextBox 14"/>
          <p:cNvSpPr txBox="1"/>
          <p:nvPr/>
        </p:nvSpPr>
        <p:spPr>
          <a:xfrm>
            <a:off x="2555350" y="4082893"/>
            <a:ext cx="1148319"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2000" dirty="0" smtClean="0">
                <a:solidFill>
                  <a:schemeClr val="bg1"/>
                </a:solidFill>
              </a:rPr>
              <a:t>Mental Health</a:t>
            </a:r>
            <a:endParaRPr lang="en-US" sz="2000" dirty="0">
              <a:solidFill>
                <a:schemeClr val="bg1"/>
              </a:solidFill>
            </a:endParaRPr>
          </a:p>
        </p:txBody>
      </p:sp>
      <p:sp>
        <p:nvSpPr>
          <p:cNvPr id="16" name="TextBox 15"/>
          <p:cNvSpPr txBox="1"/>
          <p:nvPr/>
        </p:nvSpPr>
        <p:spPr>
          <a:xfrm>
            <a:off x="5796514" y="4245157"/>
            <a:ext cx="1148319"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2000" dirty="0" smtClean="0">
                <a:solidFill>
                  <a:schemeClr val="bg1"/>
                </a:solidFill>
              </a:rPr>
              <a:t>ADHD</a:t>
            </a:r>
            <a:endParaRPr lang="en-US" sz="2000" dirty="0">
              <a:solidFill>
                <a:schemeClr val="bg1"/>
              </a:solidFill>
            </a:endParaRPr>
          </a:p>
        </p:txBody>
      </p:sp>
      <p:sp>
        <p:nvSpPr>
          <p:cNvPr id="17" name="TextBox 16"/>
          <p:cNvSpPr txBox="1"/>
          <p:nvPr/>
        </p:nvSpPr>
        <p:spPr>
          <a:xfrm>
            <a:off x="4029738" y="5005385"/>
            <a:ext cx="142122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2000" dirty="0" smtClean="0">
                <a:solidFill>
                  <a:schemeClr val="bg1"/>
                </a:solidFill>
              </a:rPr>
              <a:t>Prevention</a:t>
            </a:r>
            <a:endParaRPr lang="en-US" sz="2000" dirty="0">
              <a:solidFill>
                <a:schemeClr val="bg1"/>
              </a:solidFill>
            </a:endParaRPr>
          </a:p>
        </p:txBody>
      </p:sp>
      <p:sp>
        <p:nvSpPr>
          <p:cNvPr id="18" name="TextBox 17"/>
          <p:cNvSpPr txBox="1"/>
          <p:nvPr/>
        </p:nvSpPr>
        <p:spPr>
          <a:xfrm>
            <a:off x="5796514" y="2417610"/>
            <a:ext cx="1245784"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2000" dirty="0" smtClean="0">
                <a:solidFill>
                  <a:schemeClr val="bg1"/>
                </a:solidFill>
              </a:rPr>
              <a:t>Substance Use</a:t>
            </a:r>
            <a:endParaRPr lang="en-US" sz="2000" dirty="0">
              <a:solidFill>
                <a:schemeClr val="bg1"/>
              </a:solidFill>
            </a:endParaRPr>
          </a:p>
        </p:txBody>
      </p:sp>
      <p:sp>
        <p:nvSpPr>
          <p:cNvPr id="19" name="Hexagon 18"/>
          <p:cNvSpPr/>
          <p:nvPr/>
        </p:nvSpPr>
        <p:spPr>
          <a:xfrm>
            <a:off x="3820631" y="1119771"/>
            <a:ext cx="1839433" cy="1520456"/>
          </a:xfrm>
          <a:prstGeom prst="hexagon">
            <a:avLst/>
          </a:prstGeom>
          <a:solidFill>
            <a:schemeClr val="bg1">
              <a:lumMod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20" name="TextBox 19"/>
          <p:cNvSpPr txBox="1"/>
          <p:nvPr/>
        </p:nvSpPr>
        <p:spPr>
          <a:xfrm>
            <a:off x="4166187" y="1611215"/>
            <a:ext cx="1284771" cy="400110"/>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2000" dirty="0" smtClean="0">
                <a:solidFill>
                  <a:schemeClr val="bg1"/>
                </a:solidFill>
              </a:rPr>
              <a:t>Resources</a:t>
            </a:r>
            <a:endParaRPr lang="en-US" sz="2000" dirty="0">
              <a:solidFill>
                <a:schemeClr val="bg1"/>
              </a:solidFill>
            </a:endParaRPr>
          </a:p>
        </p:txBody>
      </p:sp>
      <p:sp>
        <p:nvSpPr>
          <p:cNvPr id="22" name="TextBox 21"/>
          <p:cNvSpPr txBox="1"/>
          <p:nvPr/>
        </p:nvSpPr>
        <p:spPr>
          <a:xfrm>
            <a:off x="253401" y="2544010"/>
            <a:ext cx="1956393" cy="2246769"/>
          </a:xfrm>
          <a:prstGeom prst="rect">
            <a:avLst/>
          </a:prstGeom>
          <a:noFill/>
        </p:spPr>
        <p:txBody>
          <a:bodyPr wrap="square" rtlCol="0">
            <a:spAutoFit/>
          </a:bodyPr>
          <a:lstStyle/>
          <a:p>
            <a:r>
              <a:rPr lang="en-US" sz="2000" i="1" dirty="0" smtClean="0">
                <a:latin typeface="Times New Roman" panose="02020603050405020304" pitchFamily="18" charset="0"/>
                <a:cs typeface="Times New Roman" panose="02020603050405020304" pitchFamily="18" charset="0"/>
              </a:rPr>
              <a:t>No significant and sustainable change has ever taken place without first changing the conversation</a:t>
            </a:r>
            <a:endParaRPr lang="en-US" sz="2000" i="1" dirty="0">
              <a:latin typeface="Times New Roman" panose="02020603050405020304" pitchFamily="18" charset="0"/>
              <a:cs typeface="Times New Roman" panose="02020603050405020304" pitchFamily="18" charset="0"/>
            </a:endParaRPr>
          </a:p>
        </p:txBody>
      </p:sp>
      <p:pic>
        <p:nvPicPr>
          <p:cNvPr id="23" name="Picture 2" descr="http://www.relationship-economy.com/wp-content/uploads/2013/05/change-the-conversation2.pn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03798" y="2971608"/>
            <a:ext cx="1740202" cy="13105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3942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3</a:t>
            </a:fld>
            <a:endParaRPr lang="en-US" dirty="0"/>
          </a:p>
        </p:txBody>
      </p:sp>
      <p:sp>
        <p:nvSpPr>
          <p:cNvPr id="4" name="Rectangle 3"/>
          <p:cNvSpPr/>
          <p:nvPr/>
        </p:nvSpPr>
        <p:spPr>
          <a:xfrm>
            <a:off x="297711" y="1358505"/>
            <a:ext cx="8506047" cy="5632311"/>
          </a:xfrm>
          <a:prstGeom prst="rect">
            <a:avLst/>
          </a:prstGeom>
        </p:spPr>
        <p:txBody>
          <a:bodyPr wrap="square">
            <a:spAutoFit/>
          </a:bodyPr>
          <a:lstStyle/>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CDC published </a:t>
            </a:r>
            <a:r>
              <a:rPr lang="en-US" sz="2400" dirty="0">
                <a:latin typeface="Times New Roman" panose="02020603050405020304" pitchFamily="18" charset="0"/>
                <a:cs typeface="Times New Roman" panose="02020603050405020304" pitchFamily="18" charset="0"/>
              </a:rPr>
              <a:t>a National Health Statistics Report</a:t>
            </a:r>
            <a:r>
              <a:rPr lang="en-US" sz="2400" i="1"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Diagnostic Experiences of Children with </a:t>
            </a:r>
            <a:r>
              <a:rPr lang="en-US" sz="2400" i="1" dirty="0" smtClean="0">
                <a:latin typeface="Times New Roman" panose="02020603050405020304" pitchFamily="18" charset="0"/>
                <a:cs typeface="Times New Roman" panose="02020603050405020304" pitchFamily="18" charset="0"/>
              </a:rPr>
              <a:t>Attention Deficit Hyperactivity Disorder</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Findings:</a:t>
            </a:r>
          </a:p>
          <a:p>
            <a:pPr marL="800100" lvl="1" indent="-342900">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About three-quarters of children with ADHD were diagnosed before age 9 and one-third of those by age 6</a:t>
            </a:r>
          </a:p>
          <a:p>
            <a:pPr marL="800100" lvl="1" indent="-342900">
              <a:buFont typeface="Wingdings" panose="05000000000000000000" pitchFamily="2" charset="2"/>
              <a:buChar char="ü"/>
            </a:pPr>
            <a:r>
              <a:rPr lang="en-US" sz="2400" dirty="0" smtClean="0">
                <a:latin typeface="Times New Roman" panose="02020603050405020304" pitchFamily="18" charset="0"/>
                <a:cs typeface="Times New Roman" panose="02020603050405020304" pitchFamily="18" charset="0"/>
              </a:rPr>
              <a:t>Usually </a:t>
            </a:r>
            <a:r>
              <a:rPr lang="en-US" sz="2400" dirty="0">
                <a:latin typeface="Times New Roman" panose="02020603050405020304" pitchFamily="18" charset="0"/>
                <a:cs typeface="Times New Roman" panose="02020603050405020304" pitchFamily="18" charset="0"/>
              </a:rPr>
              <a:t>a pediatrician made the first diagnosis for about half of the children</a:t>
            </a:r>
          </a:p>
          <a:p>
            <a:pPr marL="800100" lvl="1" indent="-342900">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ADHD is frequently comorbid with Learning </a:t>
            </a:r>
            <a:r>
              <a:rPr lang="en-US" sz="2400" dirty="0" smtClean="0">
                <a:latin typeface="Times New Roman" panose="02020603050405020304" pitchFamily="18" charset="0"/>
                <a:cs typeface="Times New Roman" panose="02020603050405020304" pitchFamily="18" charset="0"/>
              </a:rPr>
              <a:t>Disabilities</a:t>
            </a:r>
          </a:p>
          <a:p>
            <a:pPr marL="800100" lvl="1" indent="-342900">
              <a:buFont typeface="Wingdings" panose="05000000000000000000" pitchFamily="2" charset="2"/>
              <a:buChar char="ü"/>
            </a:pPr>
            <a:r>
              <a:rPr lang="en-US" sz="2400" dirty="0" smtClean="0">
                <a:latin typeface="Times New Roman" panose="02020603050405020304" pitchFamily="18" charset="0"/>
                <a:cs typeface="Times New Roman" panose="02020603050405020304" pitchFamily="18" charset="0"/>
              </a:rPr>
              <a:t>Many </a:t>
            </a:r>
            <a:r>
              <a:rPr lang="en-US" sz="2400" dirty="0">
                <a:latin typeface="Times New Roman" panose="02020603050405020304" pitchFamily="18" charset="0"/>
                <a:cs typeface="Times New Roman" panose="02020603050405020304" pitchFamily="18" charset="0"/>
              </a:rPr>
              <a:t>researchers report finding comorbidity </a:t>
            </a:r>
            <a:r>
              <a:rPr lang="en-US" sz="2400" dirty="0" smtClean="0">
                <a:latin typeface="Times New Roman" panose="02020603050405020304" pitchFamily="18" charset="0"/>
                <a:cs typeface="Times New Roman" panose="02020603050405020304" pitchFamily="18" charset="0"/>
              </a:rPr>
              <a:t>20-50 percent </a:t>
            </a:r>
            <a:r>
              <a:rPr lang="en-US" sz="2400" dirty="0">
                <a:latin typeface="Times New Roman" panose="02020603050405020304" pitchFamily="18" charset="0"/>
                <a:cs typeface="Times New Roman" panose="02020603050405020304" pitchFamily="18" charset="0"/>
              </a:rPr>
              <a:t>of the time with reading disabilities and up to </a:t>
            </a:r>
            <a:r>
              <a:rPr lang="en-US" sz="2400" dirty="0" smtClean="0">
                <a:latin typeface="Times New Roman" panose="02020603050405020304" pitchFamily="18" charset="0"/>
                <a:cs typeface="Times New Roman" panose="02020603050405020304" pitchFamily="18" charset="0"/>
              </a:rPr>
              <a:t>30 percent </a:t>
            </a:r>
            <a:r>
              <a:rPr lang="en-US" sz="2400" dirty="0">
                <a:latin typeface="Times New Roman" panose="02020603050405020304" pitchFamily="18" charset="0"/>
                <a:cs typeface="Times New Roman" panose="02020603050405020304" pitchFamily="18" charset="0"/>
              </a:rPr>
              <a:t>in math </a:t>
            </a:r>
            <a:r>
              <a:rPr lang="en-US" sz="2400" dirty="0" smtClean="0">
                <a:latin typeface="Times New Roman" panose="02020603050405020304" pitchFamily="18" charset="0"/>
                <a:cs typeface="Times New Roman" panose="02020603050405020304" pitchFamily="18" charset="0"/>
              </a:rPr>
              <a:t>disabilities </a:t>
            </a: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sz="24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73949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t="20870"/>
          <a:stretch/>
        </p:blipFill>
        <p:spPr>
          <a:xfrm>
            <a:off x="0" y="1097280"/>
            <a:ext cx="9144000" cy="5426765"/>
          </a:xfrm>
          <a:prstGeom prst="rect">
            <a:avLst/>
          </a:prstGeom>
        </p:spPr>
      </p:pic>
    </p:spTree>
    <p:extLst>
      <p:ext uri="{BB962C8B-B14F-4D97-AF65-F5344CB8AC3E}">
        <p14:creationId xmlns:p14="http://schemas.microsoft.com/office/powerpoint/2010/main" val="38388322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8842" y="248966"/>
            <a:ext cx="1232452" cy="646331"/>
          </a:xfrm>
          <a:prstGeom prst="rect">
            <a:avLst/>
          </a:prstGeom>
          <a:noFill/>
        </p:spPr>
        <p:txBody>
          <a:bodyPr wrap="square" rtlCol="0">
            <a:spAutoFit/>
          </a:bodyPr>
          <a:lstStyle/>
          <a:p>
            <a:r>
              <a:rPr lang="en-US" b="1" dirty="0" smtClean="0">
                <a:solidFill>
                  <a:schemeClr val="bg1"/>
                </a:solidFill>
              </a:rPr>
              <a:t>Language Nutrition</a:t>
            </a:r>
            <a:endParaRPr lang="en-US" b="1" dirty="0">
              <a:solidFill>
                <a:schemeClr val="bg1"/>
              </a:solidFill>
            </a:endParaRPr>
          </a:p>
        </p:txBody>
      </p:sp>
      <p:sp>
        <p:nvSpPr>
          <p:cNvPr id="13" name="TextBox 12"/>
          <p:cNvSpPr txBox="1"/>
          <p:nvPr/>
        </p:nvSpPr>
        <p:spPr>
          <a:xfrm>
            <a:off x="5099291" y="3788511"/>
            <a:ext cx="1232452" cy="369332"/>
          </a:xfrm>
          <a:prstGeom prst="rect">
            <a:avLst/>
          </a:prstGeom>
          <a:noFill/>
        </p:spPr>
        <p:txBody>
          <a:bodyPr wrap="square" rtlCol="0">
            <a:spAutoFit/>
          </a:bodyPr>
          <a:lstStyle/>
          <a:p>
            <a:r>
              <a:rPr lang="en-US" b="1" dirty="0" smtClean="0">
                <a:solidFill>
                  <a:schemeClr val="bg1"/>
                </a:solidFill>
              </a:rPr>
              <a:t>Access</a:t>
            </a:r>
            <a:endParaRPr lang="en-US" b="1" dirty="0">
              <a:solidFill>
                <a:schemeClr val="bg1"/>
              </a:solidFill>
            </a:endParaRPr>
          </a:p>
        </p:txBody>
      </p:sp>
      <p:graphicFrame>
        <p:nvGraphicFramePr>
          <p:cNvPr id="9" name="Diagram 8"/>
          <p:cNvGraphicFramePr/>
          <p:nvPr>
            <p:extLst>
              <p:ext uri="{D42A27DB-BD31-4B8C-83A1-F6EECF244321}">
                <p14:modId xmlns:p14="http://schemas.microsoft.com/office/powerpoint/2010/main" val="771728599"/>
              </p:ext>
            </p:extLst>
          </p:nvPr>
        </p:nvGraphicFramePr>
        <p:xfrm>
          <a:off x="542260" y="1180214"/>
          <a:ext cx="8059480" cy="49122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p:cNvSpPr txBox="1"/>
          <p:nvPr/>
        </p:nvSpPr>
        <p:spPr>
          <a:xfrm>
            <a:off x="1411294" y="3420299"/>
            <a:ext cx="6368903" cy="400110"/>
          </a:xfrm>
          <a:prstGeom prst="rect">
            <a:avLst/>
          </a:prstGeom>
          <a:noFill/>
        </p:spPr>
        <p:txBody>
          <a:bodyPr wrap="square" rtlCol="0">
            <a:spAutoFit/>
          </a:bodyPr>
          <a:lstStyle/>
          <a:p>
            <a:pPr algn="ctr"/>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FOUR PILLARS</a:t>
            </a:r>
            <a:endPar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371912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32</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596246073"/>
              </p:ext>
            </p:extLst>
          </p:nvPr>
        </p:nvGraphicFramePr>
        <p:xfrm>
          <a:off x="63608" y="922216"/>
          <a:ext cx="8995331" cy="5730240"/>
        </p:xfrm>
        <a:graphic>
          <a:graphicData uri="http://schemas.openxmlformats.org/drawingml/2006/table">
            <a:tbl>
              <a:tblPr firstRow="1" bandRow="1">
                <a:tableStyleId>{5C22544A-7EE6-4342-B048-85BDC9FD1C3A}</a:tableStyleId>
              </a:tblPr>
              <a:tblGrid>
                <a:gridCol w="6624770"/>
                <a:gridCol w="2370561"/>
              </a:tblGrid>
              <a:tr h="370840">
                <a:tc>
                  <a:txBody>
                    <a:bodyPr/>
                    <a:lstStyle/>
                    <a:p>
                      <a:r>
                        <a:rPr lang="en-US" sz="2000" dirty="0" smtClean="0">
                          <a:latin typeface="Times New Roman" panose="02020603050405020304" pitchFamily="18" charset="0"/>
                          <a:cs typeface="Times New Roman" panose="02020603050405020304" pitchFamily="18" charset="0"/>
                        </a:rPr>
                        <a:t>Recommendations </a:t>
                      </a:r>
                      <a:endParaRPr lang="en-US" sz="2000" dirty="0">
                        <a:latin typeface="Times New Roman" panose="02020603050405020304" pitchFamily="18" charset="0"/>
                        <a:cs typeface="Times New Roman" panose="02020603050405020304" pitchFamily="18" charset="0"/>
                      </a:endParaRPr>
                    </a:p>
                  </a:txBody>
                  <a:tcPr/>
                </a:tc>
                <a:tc>
                  <a:txBody>
                    <a:bodyPr/>
                    <a:lstStyle/>
                    <a:p>
                      <a:r>
                        <a:rPr lang="en-US" sz="2000" dirty="0" smtClean="0">
                          <a:latin typeface="Times New Roman" panose="02020603050405020304" pitchFamily="18" charset="0"/>
                          <a:cs typeface="Times New Roman" panose="02020603050405020304" pitchFamily="18" charset="0"/>
                        </a:rPr>
                        <a:t>Priorities</a:t>
                      </a:r>
                      <a:r>
                        <a:rPr lang="en-US" sz="2000" baseline="0" dirty="0" smtClean="0">
                          <a:latin typeface="Times New Roman" panose="02020603050405020304" pitchFamily="18" charset="0"/>
                          <a:cs typeface="Times New Roman" panose="02020603050405020304" pitchFamily="18" charset="0"/>
                        </a:rPr>
                        <a:t> (4 Pillars)</a:t>
                      </a:r>
                      <a:endParaRPr lang="en-US" sz="2000" dirty="0">
                        <a:latin typeface="Times New Roman" panose="02020603050405020304" pitchFamily="18" charset="0"/>
                        <a:cs typeface="Times New Roman" panose="02020603050405020304" pitchFamily="18" charset="0"/>
                      </a:endParaRPr>
                    </a:p>
                  </a:txBody>
                  <a:tcPr/>
                </a:tc>
              </a:tr>
              <a:tr h="370840">
                <a:tc>
                  <a:txBody>
                    <a:bodyPr/>
                    <a:lstStyle/>
                    <a:p>
                      <a:r>
                        <a:rPr lang="en-US" altLang="en-US" sz="2400" dirty="0" smtClean="0">
                          <a:latin typeface="Times New Roman" panose="02020603050405020304" pitchFamily="18" charset="0"/>
                          <a:cs typeface="Times New Roman" panose="02020603050405020304" pitchFamily="18" charset="0"/>
                        </a:rPr>
                        <a:t>Expand</a:t>
                      </a:r>
                      <a:r>
                        <a:rPr lang="en-US" altLang="en-US" sz="2400" baseline="0" dirty="0" smtClean="0">
                          <a:latin typeface="Times New Roman" panose="02020603050405020304" pitchFamily="18" charset="0"/>
                          <a:cs typeface="Times New Roman" panose="02020603050405020304" pitchFamily="18" charset="0"/>
                        </a:rPr>
                        <a:t> </a:t>
                      </a:r>
                      <a:r>
                        <a:rPr lang="en-US" altLang="en-US" sz="2400" dirty="0" smtClean="0">
                          <a:latin typeface="Times New Roman" panose="02020603050405020304" pitchFamily="18" charset="0"/>
                          <a:cs typeface="Times New Roman" panose="02020603050405020304" pitchFamily="18" charset="0"/>
                        </a:rPr>
                        <a:t>PBIS to provide full-time School Climate Specialists at each RESA to augment efforts to improve school climate and expand to Pre-K</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000" dirty="0" smtClean="0">
                          <a:latin typeface="Times New Roman" panose="02020603050405020304" pitchFamily="18" charset="0"/>
                          <a:cs typeface="Times New Roman" panose="02020603050405020304" pitchFamily="18" charset="0"/>
                        </a:rPr>
                        <a:t>School climate</a:t>
                      </a:r>
                      <a:r>
                        <a:rPr lang="en-US" sz="2000" baseline="0" dirty="0" smtClean="0">
                          <a:latin typeface="Times New Roman" panose="02020603050405020304" pitchFamily="18" charset="0"/>
                          <a:cs typeface="Times New Roman" panose="02020603050405020304" pitchFamily="18" charset="0"/>
                        </a:rPr>
                        <a:t>,  Access, and   Teacher Prep</a:t>
                      </a:r>
                      <a:endParaRPr lang="en-US" sz="2000" dirty="0">
                        <a:latin typeface="Times New Roman" panose="02020603050405020304" pitchFamily="18" charset="0"/>
                        <a:cs typeface="Times New Roman" panose="02020603050405020304" pitchFamily="18" charset="0"/>
                      </a:endParaRPr>
                    </a:p>
                  </a:txBody>
                  <a:tcPr/>
                </a:tc>
              </a:tr>
              <a:tr h="370840">
                <a:tc>
                  <a:txBody>
                    <a:bodyPr/>
                    <a:lstStyle/>
                    <a:p>
                      <a:r>
                        <a:rPr lang="en-US" altLang="en-US" sz="2400" dirty="0" smtClean="0">
                          <a:latin typeface="Times New Roman" panose="02020603050405020304" pitchFamily="18" charset="0"/>
                          <a:cs typeface="Times New Roman" panose="02020603050405020304" pitchFamily="18" charset="0"/>
                        </a:rPr>
                        <a:t>Create</a:t>
                      </a:r>
                      <a:r>
                        <a:rPr lang="en-US" altLang="en-US" sz="2400" baseline="0" dirty="0" smtClean="0">
                          <a:latin typeface="Times New Roman" panose="02020603050405020304" pitchFamily="18" charset="0"/>
                          <a:cs typeface="Times New Roman" panose="02020603050405020304" pitchFamily="18" charset="0"/>
                        </a:rPr>
                        <a:t> grants to e</a:t>
                      </a:r>
                      <a:r>
                        <a:rPr lang="en-US" altLang="en-US" sz="2400" dirty="0" smtClean="0">
                          <a:latin typeface="Times New Roman" panose="02020603050405020304" pitchFamily="18" charset="0"/>
                          <a:cs typeface="Times New Roman" panose="02020603050405020304" pitchFamily="18" charset="0"/>
                        </a:rPr>
                        <a:t>xpand social and emotional learning training to more school systems</a:t>
                      </a:r>
                      <a:r>
                        <a:rPr lang="en-US" altLang="en-US" sz="2400" baseline="0" dirty="0" smtClean="0">
                          <a:latin typeface="Times New Roman" panose="02020603050405020304" pitchFamily="18" charset="0"/>
                          <a:cs typeface="Times New Roman" panose="02020603050405020304" pitchFamily="18" charset="0"/>
                        </a:rPr>
                        <a:t> and include Pre-K</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000" dirty="0" smtClean="0">
                          <a:latin typeface="Times New Roman" panose="02020603050405020304" pitchFamily="18" charset="0"/>
                          <a:cs typeface="Times New Roman" panose="02020603050405020304" pitchFamily="18" charset="0"/>
                        </a:rPr>
                        <a:t>Language Nutrition,</a:t>
                      </a:r>
                      <a:r>
                        <a:rPr lang="en-US" sz="2000" baseline="0" dirty="0" smtClean="0">
                          <a:latin typeface="Times New Roman" panose="02020603050405020304" pitchFamily="18" charset="0"/>
                          <a:cs typeface="Times New Roman" panose="02020603050405020304" pitchFamily="18" charset="0"/>
                        </a:rPr>
                        <a:t> School Climate, and Teacher Prep</a:t>
                      </a:r>
                      <a:endParaRPr lang="en-US" sz="2000" dirty="0">
                        <a:latin typeface="Times New Roman" panose="02020603050405020304" pitchFamily="18" charset="0"/>
                        <a:cs typeface="Times New Roman" panose="02020603050405020304" pitchFamily="18" charset="0"/>
                      </a:endParaRPr>
                    </a:p>
                  </a:txBody>
                  <a:tcPr/>
                </a:tc>
              </a:tr>
              <a:tr h="418343">
                <a:tc>
                  <a:txBody>
                    <a:bodyPr/>
                    <a:lstStyle/>
                    <a:p>
                      <a:r>
                        <a:rPr lang="en-US" sz="2400" dirty="0" smtClean="0">
                          <a:latin typeface="Times New Roman" panose="02020603050405020304" pitchFamily="18" charset="0"/>
                          <a:cs typeface="Times New Roman" panose="02020603050405020304" pitchFamily="18" charset="0"/>
                        </a:rPr>
                        <a:t>Continue</a:t>
                      </a:r>
                      <a:r>
                        <a:rPr lang="en-US" sz="2400" baseline="0" dirty="0" smtClean="0">
                          <a:latin typeface="Times New Roman" panose="02020603050405020304" pitchFamily="18" charset="0"/>
                          <a:cs typeface="Times New Roman" panose="02020603050405020304" pitchFamily="18" charset="0"/>
                        </a:rPr>
                        <a:t> efforts to increase the number of school nurses</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000" dirty="0" smtClean="0">
                          <a:latin typeface="Times New Roman" panose="02020603050405020304" pitchFamily="18" charset="0"/>
                          <a:cs typeface="Times New Roman" panose="02020603050405020304" pitchFamily="18" charset="0"/>
                        </a:rPr>
                        <a:t>Access</a:t>
                      </a:r>
                      <a:r>
                        <a:rPr lang="en-US" sz="2000" baseline="0" dirty="0" smtClean="0">
                          <a:latin typeface="Times New Roman" panose="02020603050405020304" pitchFamily="18" charset="0"/>
                          <a:cs typeface="Times New Roman" panose="02020603050405020304" pitchFamily="18" charset="0"/>
                        </a:rPr>
                        <a:t> and      School Climate</a:t>
                      </a:r>
                      <a:endParaRPr lang="en-US" sz="2000" dirty="0">
                        <a:latin typeface="Times New Roman" panose="02020603050405020304" pitchFamily="18" charset="0"/>
                        <a:cs typeface="Times New Roman" panose="02020603050405020304" pitchFamily="18" charset="0"/>
                      </a:endParaRPr>
                    </a:p>
                  </a:txBody>
                  <a:tcPr/>
                </a:tc>
              </a:tr>
              <a:tr h="370840">
                <a:tc>
                  <a:txBody>
                    <a:bodyPr/>
                    <a:lstStyle/>
                    <a:p>
                      <a:pPr marL="0" indent="0">
                        <a:spcBef>
                          <a:spcPct val="0"/>
                        </a:spcBef>
                        <a:buFont typeface="Arial" panose="020B0604020202020204" pitchFamily="34" charset="0"/>
                        <a:buNone/>
                        <a:defRPr/>
                      </a:pPr>
                      <a:r>
                        <a:rPr lang="en-US" altLang="en-US" sz="2400" dirty="0" smtClean="0">
                          <a:latin typeface="Times New Roman" panose="02020603050405020304" pitchFamily="18" charset="0"/>
                          <a:cs typeface="Times New Roman" panose="02020603050405020304" pitchFamily="18" charset="0"/>
                        </a:rPr>
                        <a:t>Reduce the counselor-student ratio; social worker-student ratio;</a:t>
                      </a:r>
                      <a:r>
                        <a:rPr lang="en-US" altLang="en-US" sz="2400" baseline="0" dirty="0" smtClean="0">
                          <a:latin typeface="Times New Roman" panose="02020603050405020304" pitchFamily="18" charset="0"/>
                          <a:cs typeface="Times New Roman" panose="02020603050405020304" pitchFamily="18" charset="0"/>
                        </a:rPr>
                        <a:t> </a:t>
                      </a:r>
                      <a:r>
                        <a:rPr lang="en-US" altLang="en-US" sz="2400" dirty="0" smtClean="0">
                          <a:latin typeface="Times New Roman" panose="02020603050405020304" pitchFamily="18" charset="0"/>
                          <a:cs typeface="Times New Roman" panose="02020603050405020304" pitchFamily="18" charset="0"/>
                        </a:rPr>
                        <a:t>school psychologist-student ratio </a:t>
                      </a:r>
                    </a:p>
                  </a:txBody>
                  <a:tcPr/>
                </a:tc>
                <a:tc>
                  <a:txBody>
                    <a:bodyPr/>
                    <a:lstStyle/>
                    <a:p>
                      <a:r>
                        <a:rPr lang="en-US" sz="2000" dirty="0" smtClean="0">
                          <a:latin typeface="Times New Roman" panose="02020603050405020304" pitchFamily="18" charset="0"/>
                          <a:cs typeface="Times New Roman" panose="02020603050405020304" pitchFamily="18" charset="0"/>
                        </a:rPr>
                        <a:t>Access</a:t>
                      </a:r>
                      <a:r>
                        <a:rPr lang="en-US" sz="2000" baseline="0" dirty="0" smtClean="0">
                          <a:latin typeface="Times New Roman" panose="02020603050405020304" pitchFamily="18" charset="0"/>
                          <a:cs typeface="Times New Roman" panose="02020603050405020304" pitchFamily="18" charset="0"/>
                        </a:rPr>
                        <a:t> and      School Climate</a:t>
                      </a:r>
                      <a:endParaRPr lang="en-US" sz="2000" dirty="0">
                        <a:latin typeface="Times New Roman" panose="02020603050405020304" pitchFamily="18" charset="0"/>
                        <a:cs typeface="Times New Roman" panose="02020603050405020304" pitchFamily="18" charset="0"/>
                      </a:endParaRPr>
                    </a:p>
                  </a:txBody>
                  <a:tcPr/>
                </a:tc>
              </a:tr>
              <a:tr h="370840">
                <a:tc>
                  <a:txBody>
                    <a:bodyPr/>
                    <a:lstStyle/>
                    <a:p>
                      <a:pPr marL="0" indent="0">
                        <a:spcBef>
                          <a:spcPct val="0"/>
                        </a:spcBef>
                        <a:buFont typeface="Arial" panose="020B0604020202020204" pitchFamily="34" charset="0"/>
                        <a:buNone/>
                        <a:defRPr/>
                      </a:pPr>
                      <a:r>
                        <a:rPr lang="en-US" altLang="en-US" sz="2400" dirty="0" smtClean="0">
                          <a:latin typeface="Times New Roman" panose="02020603050405020304" pitchFamily="18" charset="0"/>
                          <a:cs typeface="Times New Roman" panose="02020603050405020304" pitchFamily="18" charset="0"/>
                        </a:rPr>
                        <a:t>Create</a:t>
                      </a:r>
                      <a:r>
                        <a:rPr lang="en-US" altLang="en-US" sz="2400" baseline="0" dirty="0" smtClean="0">
                          <a:latin typeface="Times New Roman" panose="02020603050405020304" pitchFamily="18" charset="0"/>
                          <a:cs typeface="Times New Roman" panose="02020603050405020304" pitchFamily="18" charset="0"/>
                        </a:rPr>
                        <a:t> grants for schools to expand and augment substance use and abuse education </a:t>
                      </a:r>
                      <a:endParaRPr lang="en-US" altLang="en-US" sz="2400" dirty="0" smtClean="0">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sz="2000" dirty="0" smtClean="0">
                          <a:latin typeface="Times New Roman" panose="02020603050405020304" pitchFamily="18" charset="0"/>
                          <a:cs typeface="Times New Roman" panose="02020603050405020304" pitchFamily="18" charset="0"/>
                        </a:rPr>
                        <a:t>Access</a:t>
                      </a:r>
                      <a:r>
                        <a:rPr lang="en-US" sz="2000" baseline="0" dirty="0" smtClean="0">
                          <a:latin typeface="Times New Roman" panose="02020603050405020304" pitchFamily="18" charset="0"/>
                          <a:cs typeface="Times New Roman" panose="02020603050405020304" pitchFamily="18" charset="0"/>
                        </a:rPr>
                        <a:t>, School Climate, </a:t>
                      </a:r>
                      <a:r>
                        <a:rPr lang="en-US" sz="2000" baseline="0" smtClean="0">
                          <a:latin typeface="Times New Roman" panose="02020603050405020304" pitchFamily="18" charset="0"/>
                          <a:cs typeface="Times New Roman" panose="02020603050405020304" pitchFamily="18" charset="0"/>
                        </a:rPr>
                        <a:t>and   Teacher </a:t>
                      </a:r>
                      <a:r>
                        <a:rPr lang="en-US" sz="2000" baseline="0" dirty="0" smtClean="0">
                          <a:latin typeface="Times New Roman" panose="02020603050405020304" pitchFamily="18" charset="0"/>
                          <a:cs typeface="Times New Roman" panose="02020603050405020304" pitchFamily="18" charset="0"/>
                        </a:rPr>
                        <a:t>Prep</a:t>
                      </a:r>
                      <a:endParaRPr lang="en-US" sz="2000" dirty="0" smtClean="0">
                        <a:latin typeface="Times New Roman" panose="02020603050405020304" pitchFamily="18" charset="0"/>
                        <a:cs typeface="Times New Roman" panose="02020603050405020304" pitchFamily="18" charset="0"/>
                      </a:endParaRPr>
                    </a:p>
                    <a:p>
                      <a:pPr marL="0" indent="0">
                        <a:spcBef>
                          <a:spcPct val="0"/>
                        </a:spcBef>
                        <a:buFont typeface="Arial" panose="020B0604020202020204" pitchFamily="34" charset="0"/>
                        <a:buNone/>
                        <a:defRPr/>
                      </a:pPr>
                      <a:endParaRPr lang="en-US" altLang="en-US" sz="2000" dirty="0" smtClean="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1451832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4</a:t>
            </a:fld>
            <a:endParaRPr lang="en-US" dirty="0"/>
          </a:p>
        </p:txBody>
      </p:sp>
      <p:sp>
        <p:nvSpPr>
          <p:cNvPr id="4" name="Rectangle 3"/>
          <p:cNvSpPr/>
          <p:nvPr/>
        </p:nvSpPr>
        <p:spPr>
          <a:xfrm>
            <a:off x="340242" y="1049332"/>
            <a:ext cx="8686800" cy="5262979"/>
          </a:xfrm>
          <a:prstGeom prst="rect">
            <a:avLst/>
          </a:prstGeom>
        </p:spPr>
        <p:txBody>
          <a:bodyPr wrap="square">
            <a:spAutoFit/>
          </a:bodyPr>
          <a:lstStyle/>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9 out of 10 children with ADHD were treated with medication and/or behavioral therapy, both of which are recommended ADHD </a:t>
            </a:r>
            <a:r>
              <a:rPr lang="en-US" sz="2400" dirty="0" smtClean="0">
                <a:latin typeface="Times New Roman" panose="02020603050405020304" pitchFamily="18" charset="0"/>
                <a:cs typeface="Times New Roman" panose="02020603050405020304" pitchFamily="18" charset="0"/>
              </a:rPr>
              <a:t>treatments, depending on the needs of the child and the effectiveness of the treatment </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Of </a:t>
            </a:r>
            <a:r>
              <a:rPr lang="en-US" sz="2400" dirty="0">
                <a:latin typeface="Times New Roman" panose="02020603050405020304" pitchFamily="18" charset="0"/>
                <a:cs typeface="Times New Roman" panose="02020603050405020304" pitchFamily="18" charset="0"/>
              </a:rPr>
              <a:t>these children: </a:t>
            </a:r>
          </a:p>
          <a:p>
            <a:pPr marL="800100" lvl="1" indent="-342900">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about 4 in 10 (43%) were treated with medication -- the most common single ADHD </a:t>
            </a:r>
            <a:r>
              <a:rPr lang="en-US" sz="2400" dirty="0" smtClean="0">
                <a:latin typeface="Times New Roman" panose="02020603050405020304" pitchFamily="18" charset="0"/>
                <a:cs typeface="Times New Roman" panose="02020603050405020304" pitchFamily="18" charset="0"/>
              </a:rPr>
              <a:t>treatment</a:t>
            </a:r>
            <a:endParaRPr lang="en-US" sz="2400" dirty="0">
              <a:latin typeface="Times New Roman" panose="02020603050405020304" pitchFamily="18" charset="0"/>
              <a:cs typeface="Times New Roman" panose="02020603050405020304" pitchFamily="18" charset="0"/>
            </a:endParaRPr>
          </a:p>
          <a:p>
            <a:pPr marL="800100" lvl="1" indent="-342900">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about 1 in 10 (13%) received behavioral therapy </a:t>
            </a:r>
            <a:r>
              <a:rPr lang="en-US" sz="2400" dirty="0" smtClean="0">
                <a:latin typeface="Times New Roman" panose="02020603050405020304" pitchFamily="18" charset="0"/>
                <a:cs typeface="Times New Roman" panose="02020603050405020304" pitchFamily="18" charset="0"/>
              </a:rPr>
              <a:t>alone</a:t>
            </a:r>
            <a:endParaRPr lang="en-US" sz="2400" dirty="0">
              <a:latin typeface="Times New Roman" panose="02020603050405020304" pitchFamily="18" charset="0"/>
              <a:cs typeface="Times New Roman" panose="02020603050405020304" pitchFamily="18" charset="0"/>
            </a:endParaRPr>
          </a:p>
          <a:p>
            <a:pPr marL="800100" lvl="1" indent="-342900">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about 3 in 10 (31%) were treated with combination therapy (medication and behavioral therapy</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About 1 in 10 children with ADHD were receiving neither medication treatment nor behavioral </a:t>
            </a:r>
            <a:r>
              <a:rPr lang="en-US" sz="2400" dirty="0" smtClean="0">
                <a:latin typeface="Times New Roman" panose="02020603050405020304" pitchFamily="18" charset="0"/>
                <a:cs typeface="Times New Roman" panose="02020603050405020304" pitchFamily="18" charset="0"/>
              </a:rPr>
              <a:t>therapy</a:t>
            </a:r>
          </a:p>
          <a:p>
            <a:pPr marL="34290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One study showed that medication treatment is the primary choice when behavior therapy is unavailable </a:t>
            </a:r>
            <a:r>
              <a:rPr lang="en-US" sz="2000" i="1" dirty="0" smtClean="0">
                <a:latin typeface="Times New Roman" panose="02020603050405020304" pitchFamily="18" charset="0"/>
                <a:cs typeface="Times New Roman" panose="02020603050405020304" pitchFamily="18" charset="0"/>
              </a:rPr>
              <a:t>(Visser, et. al)</a:t>
            </a:r>
            <a:endParaRPr lang="en-US"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84499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5</a:t>
            </a:fld>
            <a:endParaRPr lang="en-US" dirty="0"/>
          </a:p>
        </p:txBody>
      </p:sp>
      <p:sp>
        <p:nvSpPr>
          <p:cNvPr id="4" name="TextBox 3"/>
          <p:cNvSpPr txBox="1"/>
          <p:nvPr/>
        </p:nvSpPr>
        <p:spPr>
          <a:xfrm>
            <a:off x="-74428" y="1165909"/>
            <a:ext cx="9144000" cy="523220"/>
          </a:xfrm>
          <a:prstGeom prst="rect">
            <a:avLst/>
          </a:prstGeom>
          <a:solidFill>
            <a:schemeClr val="tx1">
              <a:lumMod val="65000"/>
              <a:lumOff val="35000"/>
            </a:schemeClr>
          </a:solidFill>
        </p:spPr>
        <p:txBody>
          <a:bodyPr wrap="square" rtlCol="0">
            <a:spAutoFit/>
          </a:bodyPr>
          <a:lstStyle/>
          <a:p>
            <a:pPr algn="ctr"/>
            <a:r>
              <a:rPr lang="en-US" sz="2800" b="1" dirty="0" smtClean="0">
                <a:solidFill>
                  <a:schemeClr val="bg1"/>
                </a:solidFill>
                <a:latin typeface="Times New Roman" panose="02020603050405020304" pitchFamily="18" charset="0"/>
                <a:cs typeface="Times New Roman" panose="02020603050405020304" pitchFamily="18" charset="0"/>
              </a:rPr>
              <a:t>Practices for ADHD Treatment (</a:t>
            </a:r>
            <a:r>
              <a:rPr lang="en-US" sz="2000" b="1" dirty="0" smtClean="0">
                <a:solidFill>
                  <a:schemeClr val="bg1"/>
                </a:solidFill>
                <a:latin typeface="Times New Roman" panose="02020603050405020304" pitchFamily="18" charset="0"/>
                <a:cs typeface="Times New Roman" panose="02020603050405020304" pitchFamily="18" charset="0"/>
              </a:rPr>
              <a:t>American Academy of Pediatrics)</a:t>
            </a:r>
            <a:endParaRPr lang="en-US" sz="2000" b="1" dirty="0">
              <a:solidFill>
                <a:schemeClr val="bg1"/>
              </a:solidFill>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344596257"/>
              </p:ext>
            </p:extLst>
          </p:nvPr>
        </p:nvGraphicFramePr>
        <p:xfrm>
          <a:off x="0" y="1689129"/>
          <a:ext cx="9144000" cy="4488387"/>
        </p:xfrm>
        <a:graphic>
          <a:graphicData uri="http://schemas.openxmlformats.org/drawingml/2006/table">
            <a:tbl>
              <a:tblPr firstRow="1" bandRow="1">
                <a:tableStyleId>{5C22544A-7EE6-4342-B048-85BDC9FD1C3A}</a:tableStyleId>
              </a:tblPr>
              <a:tblGrid>
                <a:gridCol w="4572000"/>
                <a:gridCol w="4572000"/>
              </a:tblGrid>
              <a:tr h="1521904">
                <a:tc>
                  <a:txBody>
                    <a:bodyPr/>
                    <a:lstStyle/>
                    <a:p>
                      <a:r>
                        <a:rPr lang="en-US" sz="2400" b="1" dirty="0" smtClean="0">
                          <a:solidFill>
                            <a:schemeClr val="bg1"/>
                          </a:solidFill>
                          <a:latin typeface="Times New Roman" panose="02020603050405020304" pitchFamily="18" charset="0"/>
                          <a:cs typeface="Times New Roman" panose="02020603050405020304" pitchFamily="18" charset="0"/>
                        </a:rPr>
                        <a:t>Preschooler</a:t>
                      </a:r>
                      <a:r>
                        <a:rPr lang="en-US" sz="2400" b="1" baseline="0" dirty="0" smtClean="0">
                          <a:solidFill>
                            <a:schemeClr val="bg1"/>
                          </a:solidFill>
                          <a:latin typeface="Times New Roman" panose="02020603050405020304" pitchFamily="18" charset="0"/>
                          <a:cs typeface="Times New Roman" panose="02020603050405020304" pitchFamily="18" charset="0"/>
                        </a:rPr>
                        <a:t>                             </a:t>
                      </a:r>
                      <a:r>
                        <a:rPr lang="en-US" sz="2400" b="1" dirty="0" smtClean="0">
                          <a:solidFill>
                            <a:schemeClr val="bg1"/>
                          </a:solidFill>
                          <a:latin typeface="Times New Roman" panose="02020603050405020304" pitchFamily="18" charset="0"/>
                          <a:cs typeface="Times New Roman" panose="02020603050405020304" pitchFamily="18" charset="0"/>
                        </a:rPr>
                        <a:t>(ages 4-5)</a:t>
                      </a:r>
                      <a:endParaRPr lang="en-US" sz="2400" b="1" dirty="0">
                        <a:solidFill>
                          <a:schemeClr val="bg1"/>
                        </a:solidFill>
                        <a:latin typeface="Times New Roman" panose="02020603050405020304" pitchFamily="18" charset="0"/>
                        <a:cs typeface="Times New Roman" panose="02020603050405020304" pitchFamily="18" charset="0"/>
                      </a:endParaRPr>
                    </a:p>
                  </a:txBody>
                  <a:tcPr>
                    <a:solidFill>
                      <a:schemeClr val="accent1">
                        <a:lumMod val="75000"/>
                      </a:schemeClr>
                    </a:solidFill>
                  </a:tcPr>
                </a:tc>
                <a:tc>
                  <a:txBody>
                    <a:bodyPr/>
                    <a:lstStyle/>
                    <a:p>
                      <a:r>
                        <a:rPr lang="en-US" sz="2400" b="1" dirty="0" smtClean="0">
                          <a:solidFill>
                            <a:schemeClr val="bg1"/>
                          </a:solidFill>
                          <a:latin typeface="Times New Roman" panose="02020603050405020304" pitchFamily="18" charset="0"/>
                          <a:cs typeface="Times New Roman" panose="02020603050405020304" pitchFamily="18" charset="0"/>
                        </a:rPr>
                        <a:t>Behavior</a:t>
                      </a:r>
                      <a:r>
                        <a:rPr lang="en-US" sz="2400" b="1" baseline="0" dirty="0" smtClean="0">
                          <a:solidFill>
                            <a:schemeClr val="bg1"/>
                          </a:solidFill>
                          <a:latin typeface="Times New Roman" panose="02020603050405020304" pitchFamily="18" charset="0"/>
                          <a:cs typeface="Times New Roman" panose="02020603050405020304" pitchFamily="18" charset="0"/>
                        </a:rPr>
                        <a:t> therapy as the first line of treatment</a:t>
                      </a:r>
                    </a:p>
                    <a:p>
                      <a:r>
                        <a:rPr lang="en-US" sz="2400" b="1" baseline="0" dirty="0" smtClean="0">
                          <a:solidFill>
                            <a:schemeClr val="bg1"/>
                          </a:solidFill>
                          <a:latin typeface="Times New Roman" panose="02020603050405020304" pitchFamily="18" charset="0"/>
                          <a:cs typeface="Times New Roman" panose="02020603050405020304" pitchFamily="18" charset="0"/>
                        </a:rPr>
                        <a:t>Medication if behavior therapy is insufficient</a:t>
                      </a:r>
                      <a:endParaRPr lang="en-US" sz="2400" b="1" dirty="0">
                        <a:solidFill>
                          <a:schemeClr val="bg1"/>
                        </a:solidFill>
                        <a:latin typeface="Times New Roman" panose="02020603050405020304" pitchFamily="18" charset="0"/>
                        <a:cs typeface="Times New Roman" panose="02020603050405020304" pitchFamily="18" charset="0"/>
                      </a:endParaRPr>
                    </a:p>
                  </a:txBody>
                  <a:tcPr>
                    <a:solidFill>
                      <a:schemeClr val="accent1">
                        <a:lumMod val="75000"/>
                      </a:schemeClr>
                    </a:solidFill>
                  </a:tcPr>
                </a:tc>
              </a:tr>
              <a:tr h="370840">
                <a:tc>
                  <a:txBody>
                    <a:bodyPr/>
                    <a:lstStyle/>
                    <a:p>
                      <a:r>
                        <a:rPr lang="en-US" sz="2400" b="1" dirty="0" smtClean="0">
                          <a:solidFill>
                            <a:schemeClr val="bg1"/>
                          </a:solidFill>
                          <a:latin typeface="Times New Roman" panose="02020603050405020304" pitchFamily="18" charset="0"/>
                          <a:cs typeface="Times New Roman" panose="02020603050405020304" pitchFamily="18" charset="0"/>
                        </a:rPr>
                        <a:t>Elementary</a:t>
                      </a:r>
                      <a:r>
                        <a:rPr lang="en-US" sz="2400" b="1" baseline="0" dirty="0" smtClean="0">
                          <a:solidFill>
                            <a:schemeClr val="bg1"/>
                          </a:solidFill>
                          <a:latin typeface="Times New Roman" panose="02020603050405020304" pitchFamily="18" charset="0"/>
                          <a:cs typeface="Times New Roman" panose="02020603050405020304" pitchFamily="18" charset="0"/>
                        </a:rPr>
                        <a:t>                             (ages 6-11)</a:t>
                      </a:r>
                      <a:endParaRPr lang="en-US" sz="2400" b="1" dirty="0">
                        <a:solidFill>
                          <a:schemeClr val="bg1"/>
                        </a:solidFill>
                        <a:latin typeface="Times New Roman" panose="02020603050405020304" pitchFamily="18" charset="0"/>
                        <a:cs typeface="Times New Roman" panose="02020603050405020304" pitchFamily="18" charset="0"/>
                      </a:endParaRPr>
                    </a:p>
                  </a:txBody>
                  <a:tcPr>
                    <a:solidFill>
                      <a:schemeClr val="accent1">
                        <a:lumMod val="75000"/>
                      </a:schemeClr>
                    </a:solidFill>
                  </a:tcPr>
                </a:tc>
                <a:tc>
                  <a:txBody>
                    <a:bodyPr/>
                    <a:lstStyle/>
                    <a:p>
                      <a:r>
                        <a:rPr lang="en-US" sz="2400" b="1" dirty="0" smtClean="0">
                          <a:solidFill>
                            <a:schemeClr val="bg1"/>
                          </a:solidFill>
                          <a:latin typeface="Times New Roman" panose="02020603050405020304" pitchFamily="18" charset="0"/>
                          <a:cs typeface="Times New Roman" panose="02020603050405020304" pitchFamily="18" charset="0"/>
                        </a:rPr>
                        <a:t>Medication</a:t>
                      </a:r>
                    </a:p>
                    <a:p>
                      <a:r>
                        <a:rPr lang="en-US" sz="2400" b="1" dirty="0" smtClean="0">
                          <a:solidFill>
                            <a:schemeClr val="bg1"/>
                          </a:solidFill>
                          <a:latin typeface="Times New Roman" panose="02020603050405020304" pitchFamily="18" charset="0"/>
                          <a:cs typeface="Times New Roman" panose="02020603050405020304" pitchFamily="18" charset="0"/>
                        </a:rPr>
                        <a:t>Behavior</a:t>
                      </a:r>
                      <a:r>
                        <a:rPr lang="en-US" sz="2400" b="1" baseline="0" dirty="0" smtClean="0">
                          <a:solidFill>
                            <a:schemeClr val="bg1"/>
                          </a:solidFill>
                          <a:latin typeface="Times New Roman" panose="02020603050405020304" pitchFamily="18" charset="0"/>
                          <a:cs typeface="Times New Roman" panose="02020603050405020304" pitchFamily="18" charset="0"/>
                        </a:rPr>
                        <a:t> therapy</a:t>
                      </a:r>
                    </a:p>
                    <a:p>
                      <a:r>
                        <a:rPr lang="en-US" sz="2400" b="1" baseline="0" dirty="0" smtClean="0">
                          <a:solidFill>
                            <a:schemeClr val="bg1"/>
                          </a:solidFill>
                          <a:latin typeface="Times New Roman" panose="02020603050405020304" pitchFamily="18" charset="0"/>
                          <a:cs typeface="Times New Roman" panose="02020603050405020304" pitchFamily="18" charset="0"/>
                        </a:rPr>
                        <a:t>Preferably both</a:t>
                      </a:r>
                      <a:endParaRPr lang="en-US" sz="2400" b="1" dirty="0">
                        <a:solidFill>
                          <a:schemeClr val="bg1"/>
                        </a:solidFill>
                        <a:latin typeface="Times New Roman" panose="02020603050405020304" pitchFamily="18" charset="0"/>
                        <a:cs typeface="Times New Roman" panose="02020603050405020304" pitchFamily="18" charset="0"/>
                      </a:endParaRPr>
                    </a:p>
                  </a:txBody>
                  <a:tcPr>
                    <a:solidFill>
                      <a:schemeClr val="accent1">
                        <a:lumMod val="75000"/>
                      </a:schemeClr>
                    </a:solidFill>
                  </a:tcPr>
                </a:tc>
              </a:tr>
              <a:tr h="1745187">
                <a:tc>
                  <a:txBody>
                    <a:bodyPr/>
                    <a:lstStyle/>
                    <a:p>
                      <a:r>
                        <a:rPr lang="en-US" sz="2400" b="1" dirty="0" smtClean="0">
                          <a:solidFill>
                            <a:schemeClr val="bg1"/>
                          </a:solidFill>
                          <a:latin typeface="Times New Roman" panose="02020603050405020304" pitchFamily="18" charset="0"/>
                          <a:cs typeface="Times New Roman" panose="02020603050405020304" pitchFamily="18" charset="0"/>
                        </a:rPr>
                        <a:t>Middle</a:t>
                      </a:r>
                      <a:r>
                        <a:rPr lang="en-US" sz="2400" b="1" baseline="0" dirty="0" smtClean="0">
                          <a:solidFill>
                            <a:schemeClr val="bg1"/>
                          </a:solidFill>
                          <a:latin typeface="Times New Roman" panose="02020603050405020304" pitchFamily="18" charset="0"/>
                          <a:cs typeface="Times New Roman" panose="02020603050405020304" pitchFamily="18" charset="0"/>
                        </a:rPr>
                        <a:t> and high school          (ages 12-18)</a:t>
                      </a:r>
                      <a:endParaRPr lang="en-US" sz="2400" b="1" dirty="0">
                        <a:solidFill>
                          <a:schemeClr val="bg1"/>
                        </a:solidFill>
                        <a:latin typeface="Times New Roman" panose="02020603050405020304" pitchFamily="18" charset="0"/>
                        <a:cs typeface="Times New Roman" panose="02020603050405020304" pitchFamily="18" charset="0"/>
                      </a:endParaRPr>
                    </a:p>
                  </a:txBody>
                  <a:tcPr>
                    <a:solidFill>
                      <a:schemeClr val="accent1">
                        <a:lumMod val="75000"/>
                      </a:schemeClr>
                    </a:solidFill>
                  </a:tcPr>
                </a:tc>
                <a:tc>
                  <a:txBody>
                    <a:bodyPr/>
                    <a:lstStyle/>
                    <a:p>
                      <a:r>
                        <a:rPr lang="en-US" sz="2400" b="1" dirty="0" smtClean="0">
                          <a:solidFill>
                            <a:schemeClr val="bg1"/>
                          </a:solidFill>
                          <a:latin typeface="Times New Roman" panose="02020603050405020304" pitchFamily="18" charset="0"/>
                          <a:cs typeface="Times New Roman" panose="02020603050405020304" pitchFamily="18" charset="0"/>
                        </a:rPr>
                        <a:t>Medication</a:t>
                      </a:r>
                    </a:p>
                    <a:p>
                      <a:r>
                        <a:rPr lang="en-US" sz="2400" b="1" dirty="0" smtClean="0">
                          <a:solidFill>
                            <a:schemeClr val="bg1"/>
                          </a:solidFill>
                          <a:latin typeface="Times New Roman" panose="02020603050405020304" pitchFamily="18" charset="0"/>
                          <a:cs typeface="Times New Roman" panose="02020603050405020304" pitchFamily="18" charset="0"/>
                        </a:rPr>
                        <a:t>Behavior</a:t>
                      </a:r>
                      <a:r>
                        <a:rPr lang="en-US" sz="2400" b="1" baseline="0" dirty="0" smtClean="0">
                          <a:solidFill>
                            <a:schemeClr val="bg1"/>
                          </a:solidFill>
                          <a:latin typeface="Times New Roman" panose="02020603050405020304" pitchFamily="18" charset="0"/>
                          <a:cs typeface="Times New Roman" panose="02020603050405020304" pitchFamily="18" charset="0"/>
                        </a:rPr>
                        <a:t> therapy</a:t>
                      </a:r>
                    </a:p>
                    <a:p>
                      <a:r>
                        <a:rPr lang="en-US" sz="2400" b="1" baseline="0" dirty="0" smtClean="0">
                          <a:solidFill>
                            <a:schemeClr val="bg1"/>
                          </a:solidFill>
                          <a:latin typeface="Times New Roman" panose="02020603050405020304" pitchFamily="18" charset="0"/>
                          <a:cs typeface="Times New Roman" panose="02020603050405020304" pitchFamily="18" charset="0"/>
                        </a:rPr>
                        <a:t>Preferably both</a:t>
                      </a:r>
                      <a:endParaRPr lang="en-US" sz="2400" b="1" dirty="0" smtClean="0">
                        <a:solidFill>
                          <a:schemeClr val="bg1"/>
                        </a:solidFill>
                        <a:latin typeface="Times New Roman" panose="02020603050405020304" pitchFamily="18" charset="0"/>
                        <a:cs typeface="Times New Roman" panose="02020603050405020304" pitchFamily="18" charset="0"/>
                      </a:endParaRPr>
                    </a:p>
                    <a:p>
                      <a:endParaRPr lang="en-US" sz="2400" b="1" dirty="0">
                        <a:solidFill>
                          <a:schemeClr val="bg1"/>
                        </a:solidFill>
                        <a:latin typeface="Times New Roman" panose="02020603050405020304" pitchFamily="18" charset="0"/>
                        <a:cs typeface="Times New Roman" panose="02020603050405020304" pitchFamily="18" charset="0"/>
                      </a:endParaRPr>
                    </a:p>
                  </a:txBody>
                  <a:tcPr>
                    <a:solidFill>
                      <a:schemeClr val="accent1">
                        <a:lumMod val="75000"/>
                      </a:schemeClr>
                    </a:solidFill>
                  </a:tcPr>
                </a:tc>
              </a:tr>
            </a:tbl>
          </a:graphicData>
        </a:graphic>
      </p:graphicFrame>
      <p:pic>
        <p:nvPicPr>
          <p:cNvPr id="1031" name="Picture 7" descr="https://upload.wikimedia.org/wikipedia/commons/9/98/Child_young_face_close_up.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43662" y="3400642"/>
            <a:ext cx="1144182" cy="858136"/>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https://pixabay.com/static/uploads/photo/2014/09/27/14/31/child-463560_640.jp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88081" y="2004676"/>
            <a:ext cx="1338188" cy="88970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http://educationnext.org/files/20104_Rockoff_Open.jpg">
            <a:hlinkClick r:id="rId7"/>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23436"/>
          <a:stretch/>
        </p:blipFill>
        <p:spPr bwMode="auto">
          <a:xfrm>
            <a:off x="3281203" y="4890978"/>
            <a:ext cx="869101" cy="1084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22656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6</a:t>
            </a:fld>
            <a:endParaRPr lang="en-US" dirty="0"/>
          </a:p>
        </p:txBody>
      </p:sp>
      <p:pic>
        <p:nvPicPr>
          <p:cNvPr id="2050" name="Picture 2" descr="http://www.nacsonline.com/images/GasKit/USMap_50transparent.gif">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47" y="1132368"/>
            <a:ext cx="5257800" cy="333375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488018" y="2668772"/>
            <a:ext cx="1275907" cy="707886"/>
          </a:xfrm>
          <a:prstGeom prst="rect">
            <a:avLst/>
          </a:prstGeom>
          <a:noFill/>
        </p:spPr>
        <p:txBody>
          <a:bodyPr wrap="square" rtlCol="0">
            <a:spAutoFit/>
          </a:bodyPr>
          <a:lstStyle/>
          <a:p>
            <a:pPr algn="ctr"/>
            <a:r>
              <a:rPr lang="en-US" sz="4000" b="1" dirty="0" smtClean="0"/>
              <a:t>74%</a:t>
            </a:r>
            <a:endParaRPr lang="en-US" sz="4000" b="1" dirty="0"/>
          </a:p>
        </p:txBody>
      </p:sp>
      <p:pic>
        <p:nvPicPr>
          <p:cNvPr id="2052" name="Picture 4" descr="http://www.yellowmaps.com/maps/img/US/blank-county/Georgia_co_lines.jpg">
            <a:hlinkClick r:id="rId5"/>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909" t="2675" r="6229" b="10978"/>
          <a:stretch/>
        </p:blipFill>
        <p:spPr bwMode="auto">
          <a:xfrm>
            <a:off x="5986130" y="1435395"/>
            <a:ext cx="2573080" cy="323229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478770" y="2697601"/>
            <a:ext cx="1275907" cy="707886"/>
          </a:xfrm>
          <a:prstGeom prst="rect">
            <a:avLst/>
          </a:prstGeom>
          <a:noFill/>
        </p:spPr>
        <p:txBody>
          <a:bodyPr wrap="square" rtlCol="0">
            <a:spAutoFit/>
          </a:bodyPr>
          <a:lstStyle/>
          <a:p>
            <a:pPr algn="ctr"/>
            <a:r>
              <a:rPr lang="en-US" sz="4000" b="1" dirty="0" smtClean="0"/>
              <a:t>78%</a:t>
            </a:r>
            <a:endParaRPr lang="en-US" sz="4000" b="1" dirty="0"/>
          </a:p>
        </p:txBody>
      </p:sp>
      <p:sp>
        <p:nvSpPr>
          <p:cNvPr id="6" name="TextBox 5"/>
          <p:cNvSpPr txBox="1"/>
          <p:nvPr/>
        </p:nvSpPr>
        <p:spPr>
          <a:xfrm>
            <a:off x="616688" y="4944140"/>
            <a:ext cx="8165805" cy="1200329"/>
          </a:xfrm>
          <a:prstGeom prst="rect">
            <a:avLst/>
          </a:prstGeom>
          <a:solidFill>
            <a:schemeClr val="tx1"/>
          </a:solidFill>
        </p:spPr>
        <p:txBody>
          <a:bodyPr wrap="square" rtlCol="0">
            <a:spAutoFit/>
          </a:bodyPr>
          <a:lstStyle/>
          <a:p>
            <a:r>
              <a:rPr lang="en-US" sz="2400" b="1" dirty="0" smtClean="0">
                <a:solidFill>
                  <a:schemeClr val="bg1"/>
                </a:solidFill>
                <a:latin typeface="Times New Roman" panose="02020603050405020304" pitchFamily="18" charset="0"/>
                <a:cs typeface="Times New Roman" panose="02020603050405020304" pitchFamily="18" charset="0"/>
              </a:rPr>
              <a:t>78%  of children with ADHD in Georgia took medication for ADHD, compared to 74% nationally – Georgia ranks 17</a:t>
            </a:r>
            <a:r>
              <a:rPr lang="en-US" sz="2400" b="1" baseline="30000" dirty="0" smtClean="0">
                <a:solidFill>
                  <a:schemeClr val="bg1"/>
                </a:solidFill>
                <a:latin typeface="Times New Roman" panose="02020603050405020304" pitchFamily="18" charset="0"/>
                <a:cs typeface="Times New Roman" panose="02020603050405020304" pitchFamily="18" charset="0"/>
              </a:rPr>
              <a:t>th</a:t>
            </a:r>
            <a:r>
              <a:rPr lang="en-US" sz="2400" b="1" dirty="0" smtClean="0">
                <a:solidFill>
                  <a:schemeClr val="bg1"/>
                </a:solidFill>
                <a:latin typeface="Times New Roman" panose="02020603050405020304" pitchFamily="18" charset="0"/>
                <a:cs typeface="Times New Roman" panose="02020603050405020304" pitchFamily="18" charset="0"/>
              </a:rPr>
              <a:t> highest in the countr</a:t>
            </a:r>
            <a:r>
              <a:rPr lang="en-US" sz="2400" b="1" dirty="0" smtClean="0">
                <a:solidFill>
                  <a:schemeClr val="bg1"/>
                </a:solidFill>
              </a:rPr>
              <a:t>y</a:t>
            </a:r>
            <a:endParaRPr lang="en-US" sz="2400" b="1" dirty="0">
              <a:solidFill>
                <a:schemeClr val="bg1"/>
              </a:solidFill>
            </a:endParaRPr>
          </a:p>
        </p:txBody>
      </p:sp>
    </p:spTree>
    <p:extLst>
      <p:ext uri="{BB962C8B-B14F-4D97-AF65-F5344CB8AC3E}">
        <p14:creationId xmlns:p14="http://schemas.microsoft.com/office/powerpoint/2010/main" val="3796595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7</a:t>
            </a:fld>
            <a:endParaRPr lang="en-US" dirty="0"/>
          </a:p>
        </p:txBody>
      </p:sp>
      <p:sp>
        <p:nvSpPr>
          <p:cNvPr id="4" name="TextBox 3"/>
          <p:cNvSpPr txBox="1"/>
          <p:nvPr/>
        </p:nvSpPr>
        <p:spPr>
          <a:xfrm>
            <a:off x="1371599" y="1920304"/>
            <a:ext cx="6762307" cy="646331"/>
          </a:xfrm>
          <a:prstGeom prst="rect">
            <a:avLst/>
          </a:prstGeom>
          <a:noFill/>
        </p:spPr>
        <p:txBody>
          <a:bodyPr wrap="square" rtlCol="0">
            <a:spAutoFit/>
          </a:bodyPr>
          <a:lstStyle/>
          <a:p>
            <a:pPr algn="ctr"/>
            <a:r>
              <a:rPr lang="en-US" sz="36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Substance Use and Abuse</a:t>
            </a:r>
            <a:endParaRPr lang="en-US" sz="3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5" name="Picture 4" descr="http://www.beyond.com/data/articles/images/healthcare-medical/head%20marked.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34047" y="2862478"/>
            <a:ext cx="1861693" cy="23226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58928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8</a:t>
            </a:fld>
            <a:endParaRPr lang="en-US" dirty="0"/>
          </a:p>
        </p:txBody>
      </p:sp>
      <p:sp>
        <p:nvSpPr>
          <p:cNvPr id="4" name="Rectangle 3"/>
          <p:cNvSpPr/>
          <p:nvPr/>
        </p:nvSpPr>
        <p:spPr>
          <a:xfrm>
            <a:off x="499729" y="2091791"/>
            <a:ext cx="7868093" cy="3785652"/>
          </a:xfrm>
          <a:prstGeom prst="rect">
            <a:avLst/>
          </a:prstGeom>
        </p:spPr>
        <p:txBody>
          <a:bodyPr wrap="square">
            <a:spAutoFit/>
          </a:bodyPr>
          <a:lstStyle/>
          <a:p>
            <a:r>
              <a:rPr lang="en-US" sz="2400" b="1" u="sng" dirty="0">
                <a:latin typeface="Times New Roman" panose="02020603050405020304" pitchFamily="18" charset="0"/>
                <a:cs typeface="Times New Roman" panose="02020603050405020304" pitchFamily="18" charset="0"/>
              </a:rPr>
              <a:t>Alcohol usage in past 30 days</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2014 – 11%</a:t>
            </a:r>
          </a:p>
          <a:p>
            <a:r>
              <a:rPr lang="en-US" sz="2400" dirty="0">
                <a:latin typeface="Times New Roman" panose="02020603050405020304" pitchFamily="18" charset="0"/>
                <a:cs typeface="Times New Roman" panose="02020603050405020304" pitchFamily="18" charset="0"/>
              </a:rPr>
              <a:t>2013 – 12%</a:t>
            </a:r>
          </a:p>
          <a:p>
            <a:r>
              <a:rPr lang="en-US" sz="2400" dirty="0">
                <a:latin typeface="Times New Roman" panose="02020603050405020304" pitchFamily="18" charset="0"/>
                <a:cs typeface="Times New Roman" panose="02020603050405020304" pitchFamily="18" charset="0"/>
              </a:rPr>
              <a:t>2012 – 14%</a:t>
            </a:r>
          </a:p>
          <a:p>
            <a:r>
              <a:rPr lang="en-US" sz="2400" dirty="0">
                <a:latin typeface="Times New Roman" panose="02020603050405020304" pitchFamily="18" charset="0"/>
                <a:cs typeface="Times New Roman" panose="02020603050405020304" pitchFamily="18" charset="0"/>
              </a:rPr>
              <a:t> </a:t>
            </a:r>
          </a:p>
          <a:p>
            <a:r>
              <a:rPr lang="en-US" sz="2400" b="1" u="sng" dirty="0">
                <a:latin typeface="Times New Roman" panose="02020603050405020304" pitchFamily="18" charset="0"/>
                <a:cs typeface="Times New Roman" panose="02020603050405020304" pitchFamily="18" charset="0"/>
              </a:rPr>
              <a:t>Binge drinking (5 or more drinks at one setting) in past 30 days</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2014 – 6%</a:t>
            </a:r>
          </a:p>
          <a:p>
            <a:r>
              <a:rPr lang="en-US" sz="2400" dirty="0">
                <a:latin typeface="Times New Roman" panose="02020603050405020304" pitchFamily="18" charset="0"/>
                <a:cs typeface="Times New Roman" panose="02020603050405020304" pitchFamily="18" charset="0"/>
              </a:rPr>
              <a:t>2013 – 6%</a:t>
            </a:r>
          </a:p>
          <a:p>
            <a:r>
              <a:rPr lang="en-US" sz="2400" dirty="0">
                <a:latin typeface="Times New Roman" panose="02020603050405020304" pitchFamily="18" charset="0"/>
                <a:cs typeface="Times New Roman" panose="02020603050405020304" pitchFamily="18" charset="0"/>
              </a:rPr>
              <a:t>2012 – 6</a:t>
            </a:r>
            <a:r>
              <a:rPr lang="en-US" sz="2400" dirty="0" smtClean="0">
                <a:latin typeface="Times New Roman" panose="02020603050405020304" pitchFamily="18" charset="0"/>
                <a:cs typeface="Times New Roman" panose="02020603050405020304" pitchFamily="18" charset="0"/>
              </a:rPr>
              <a:t>%</a:t>
            </a:r>
          </a:p>
        </p:txBody>
      </p:sp>
      <p:sp>
        <p:nvSpPr>
          <p:cNvPr id="5" name="TextBox 4"/>
          <p:cNvSpPr txBox="1"/>
          <p:nvPr/>
        </p:nvSpPr>
        <p:spPr>
          <a:xfrm>
            <a:off x="1052623" y="1137684"/>
            <a:ext cx="6730410" cy="954107"/>
          </a:xfrm>
          <a:prstGeom prst="rect">
            <a:avLst/>
          </a:prstGeom>
          <a:noFill/>
        </p:spPr>
        <p:txBody>
          <a:bodyPr wrap="square" rtlCol="0">
            <a:spAutoFit/>
          </a:bodyPr>
          <a:lstStyle/>
          <a:p>
            <a:pPr algn="ctr"/>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Georgia Student Health Survey 2.0</a:t>
            </a:r>
          </a:p>
          <a:p>
            <a:pPr algn="ctr"/>
            <a:r>
              <a:rPr lang="en-US" sz="2800" dirty="0" smtClean="0">
                <a:latin typeface="Times New Roman" panose="02020603050405020304" pitchFamily="18" charset="0"/>
                <a:cs typeface="Times New Roman" panose="02020603050405020304" pitchFamily="18" charset="0"/>
              </a:rPr>
              <a:t>(N=628,350)</a:t>
            </a:r>
            <a:endParaRPr lang="en-US" sz="28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2484514" y="5430009"/>
            <a:ext cx="6542176" cy="738664"/>
          </a:xfrm>
          <a:prstGeom prst="rect">
            <a:avLst/>
          </a:prstGeom>
          <a:solidFill>
            <a:schemeClr val="tx1"/>
          </a:solidFill>
        </p:spPr>
        <p:txBody>
          <a:bodyPr wrap="none" rtlCol="0">
            <a:spAutoFit/>
          </a:bodyPr>
          <a:lstStyle/>
          <a:p>
            <a:r>
              <a:rPr lang="en-US" sz="2400" b="1" i="1" dirty="0">
                <a:solidFill>
                  <a:schemeClr val="bg1"/>
                </a:solidFill>
                <a:latin typeface="Times New Roman" panose="02020603050405020304" pitchFamily="18" charset="0"/>
                <a:cs typeface="Times New Roman" panose="02020603050405020304" pitchFamily="18" charset="0"/>
              </a:rPr>
              <a:t>Each percent equals approximately 6,283 students</a:t>
            </a:r>
            <a:endParaRPr lang="en-US" sz="2400" b="1" dirty="0">
              <a:solidFill>
                <a:schemeClr val="bg1"/>
              </a:solidFill>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137781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2"/>
          </p:nvPr>
        </p:nvSpPr>
        <p:spPr/>
        <p:txBody>
          <a:bodyPr/>
          <a:lstStyle/>
          <a:p>
            <a:fld id="{F0D42744-81F0-410B-A1C2-96529C47C04D}" type="datetime1">
              <a:rPr lang="en-US" smtClean="0"/>
              <a:t>9/28/2015</a:t>
            </a:fld>
            <a:endParaRPr lang="en-US" dirty="0"/>
          </a:p>
        </p:txBody>
      </p:sp>
      <p:sp>
        <p:nvSpPr>
          <p:cNvPr id="3" name="Slide Number Placeholder 2"/>
          <p:cNvSpPr>
            <a:spLocks noGrp="1"/>
          </p:cNvSpPr>
          <p:nvPr>
            <p:ph type="sldNum" sz="quarter" idx="4"/>
          </p:nvPr>
        </p:nvSpPr>
        <p:spPr/>
        <p:txBody>
          <a:bodyPr/>
          <a:lstStyle/>
          <a:p>
            <a:fld id="{B63E4CEF-BB1E-48C7-AE93-F39F6AA99AD7}" type="slidenum">
              <a:rPr lang="en-US" smtClean="0"/>
              <a:pPr/>
              <a:t>9</a:t>
            </a:fld>
            <a:endParaRPr lang="en-US" dirty="0"/>
          </a:p>
        </p:txBody>
      </p:sp>
      <p:sp>
        <p:nvSpPr>
          <p:cNvPr id="4" name="Rectangle 3"/>
          <p:cNvSpPr/>
          <p:nvPr/>
        </p:nvSpPr>
        <p:spPr>
          <a:xfrm>
            <a:off x="829340" y="1533314"/>
            <a:ext cx="6889898" cy="4062651"/>
          </a:xfrm>
          <a:prstGeom prst="rect">
            <a:avLst/>
          </a:prstGeom>
        </p:spPr>
        <p:txBody>
          <a:bodyPr wrap="square">
            <a:spAutoFit/>
          </a:bodyPr>
          <a:lstStyle/>
          <a:p>
            <a:r>
              <a:rPr lang="en-US" dirty="0"/>
              <a:t> </a:t>
            </a:r>
          </a:p>
          <a:p>
            <a:r>
              <a:rPr lang="en-US" sz="2400" b="1" u="sng" dirty="0">
                <a:latin typeface="Times New Roman" panose="02020603050405020304" pitchFamily="18" charset="0"/>
                <a:cs typeface="Times New Roman" panose="02020603050405020304" pitchFamily="18" charset="0"/>
              </a:rPr>
              <a:t>Marijuana usage in past 30 days</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2014 – </a:t>
            </a:r>
            <a:r>
              <a:rPr lang="en-US" sz="2400" dirty="0" smtClean="0">
                <a:latin typeface="Times New Roman" panose="02020603050405020304" pitchFamily="18" charset="0"/>
                <a:cs typeface="Times New Roman" panose="02020603050405020304" pitchFamily="18" charset="0"/>
              </a:rPr>
              <a:t>10.7%</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2013 – </a:t>
            </a:r>
            <a:r>
              <a:rPr lang="en-US" sz="2400" dirty="0" smtClean="0">
                <a:latin typeface="Times New Roman" panose="02020603050405020304" pitchFamily="18" charset="0"/>
                <a:cs typeface="Times New Roman" panose="02020603050405020304" pitchFamily="18" charset="0"/>
              </a:rPr>
              <a:t>9.1%</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2012 – </a:t>
            </a:r>
            <a:r>
              <a:rPr lang="en-US" sz="2400" dirty="0" smtClean="0">
                <a:latin typeface="Times New Roman" panose="02020603050405020304" pitchFamily="18" charset="0"/>
                <a:cs typeface="Times New Roman" panose="02020603050405020304" pitchFamily="18" charset="0"/>
              </a:rPr>
              <a:t>8.3%</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p>
          <a:p>
            <a:r>
              <a:rPr lang="en-US" sz="2400" b="1" u="sng" dirty="0">
                <a:latin typeface="Times New Roman" panose="02020603050405020304" pitchFamily="18" charset="0"/>
                <a:cs typeface="Times New Roman" panose="02020603050405020304" pitchFamily="18" charset="0"/>
              </a:rPr>
              <a:t>Tobacco (cigarettes) usage in past 30 days</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2014 – </a:t>
            </a:r>
            <a:r>
              <a:rPr lang="en-US" sz="2400" dirty="0" smtClean="0">
                <a:latin typeface="Times New Roman" panose="02020603050405020304" pitchFamily="18" charset="0"/>
                <a:cs typeface="Times New Roman" panose="02020603050405020304" pitchFamily="18" charset="0"/>
              </a:rPr>
              <a:t>6.2%</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2013 – </a:t>
            </a:r>
            <a:r>
              <a:rPr lang="en-US" sz="2400" dirty="0" smtClean="0">
                <a:latin typeface="Times New Roman" panose="02020603050405020304" pitchFamily="18" charset="0"/>
                <a:cs typeface="Times New Roman" panose="02020603050405020304" pitchFamily="18" charset="0"/>
              </a:rPr>
              <a:t>6.0%</a:t>
            </a: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2012 – </a:t>
            </a:r>
            <a:r>
              <a:rPr lang="en-US" sz="2400" dirty="0" smtClean="0">
                <a:latin typeface="Times New Roman" panose="02020603050405020304" pitchFamily="18" charset="0"/>
                <a:cs typeface="Times New Roman" panose="02020603050405020304" pitchFamily="18" charset="0"/>
              </a:rPr>
              <a:t>6.1%</a:t>
            </a:r>
            <a:endParaRPr lang="en-US" sz="2400" dirty="0">
              <a:latin typeface="Times New Roman" panose="02020603050405020304" pitchFamily="18" charset="0"/>
              <a:cs typeface="Times New Roman" panose="02020603050405020304" pitchFamily="18" charset="0"/>
            </a:endParaRPr>
          </a:p>
          <a:p>
            <a:r>
              <a:rPr lang="en-US" sz="2400" dirty="0"/>
              <a:t> </a:t>
            </a:r>
          </a:p>
        </p:txBody>
      </p:sp>
      <p:sp>
        <p:nvSpPr>
          <p:cNvPr id="5" name="TextBox 4"/>
          <p:cNvSpPr txBox="1"/>
          <p:nvPr/>
        </p:nvSpPr>
        <p:spPr>
          <a:xfrm>
            <a:off x="1052623" y="1137684"/>
            <a:ext cx="6730410" cy="523220"/>
          </a:xfrm>
          <a:prstGeom prst="rect">
            <a:avLst/>
          </a:prstGeom>
          <a:noFill/>
        </p:spPr>
        <p:txBody>
          <a:bodyPr wrap="square" rtlCol="0">
            <a:spAutoFit/>
          </a:bodyPr>
          <a:lstStyle/>
          <a:p>
            <a:pPr algn="ctr"/>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Georgia Student Health Survey 2.0</a:t>
            </a:r>
            <a:endPar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TextBox 5"/>
          <p:cNvSpPr txBox="1"/>
          <p:nvPr/>
        </p:nvSpPr>
        <p:spPr>
          <a:xfrm>
            <a:off x="2484514" y="5430009"/>
            <a:ext cx="6542176" cy="738664"/>
          </a:xfrm>
          <a:prstGeom prst="rect">
            <a:avLst/>
          </a:prstGeom>
          <a:solidFill>
            <a:schemeClr val="tx1"/>
          </a:solidFill>
        </p:spPr>
        <p:txBody>
          <a:bodyPr wrap="none" rtlCol="0">
            <a:spAutoFit/>
          </a:bodyPr>
          <a:lstStyle/>
          <a:p>
            <a:r>
              <a:rPr lang="en-US" sz="2400" b="1" i="1" dirty="0">
                <a:solidFill>
                  <a:schemeClr val="bg1"/>
                </a:solidFill>
                <a:latin typeface="Times New Roman" panose="02020603050405020304" pitchFamily="18" charset="0"/>
                <a:cs typeface="Times New Roman" panose="02020603050405020304" pitchFamily="18" charset="0"/>
              </a:rPr>
              <a:t>Each percent equals approximately 6,283 students</a:t>
            </a:r>
            <a:endParaRPr lang="en-US" sz="2400" b="1" dirty="0">
              <a:solidFill>
                <a:schemeClr val="bg1"/>
              </a:solidFill>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365885391"/>
      </p:ext>
    </p:extLst>
  </p:cSld>
  <p:clrMapOvr>
    <a:masterClrMapping/>
  </p:clrMapOvr>
</p:sld>
</file>

<file path=ppt/theme/theme1.xml><?xml version="1.0" encoding="utf-8"?>
<a:theme xmlns:a="http://schemas.openxmlformats.org/drawingml/2006/main" name="GaDOE New PPT White Background">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Company xmlns="http://schemas.microsoft.com/sharepoint/v3" xsi:nil="true"/>
    <CustomerID xmlns="http://schemas.microsoft.com/sharepoint/v3" xsi:nil="true"/>
    <PublishingExpirationDate xmlns="http://schemas.microsoft.com/sharepoint/v3" xsi:nil="true"/>
    <_ResourceType xmlns="http://schemas.microsoft.com/sharepoint/v3/fields">Meeting Notice</_ResourceTyp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FD4480C948BFE43BEB99D9404D53592" ma:contentTypeVersion="13" ma:contentTypeDescription="Create a new document." ma:contentTypeScope="" ma:versionID="df98c18cb17bb596799a9e41261c76e1">
  <xsd:schema xmlns:xsd="http://www.w3.org/2001/XMLSchema" xmlns:p="http://schemas.microsoft.com/office/2006/metadata/properties" xmlns:ns1="http://schemas.microsoft.com/sharepoint/v3" xmlns:ns2="http://schemas.microsoft.com/sharepoint/v3/fields" targetNamespace="http://schemas.microsoft.com/office/2006/metadata/properties" ma:root="true" ma:fieldsID="86b18fa2e63a446d1848931aa16f4f78" ns1:_="" ns2:_="">
    <xsd:import namespace="http://schemas.microsoft.com/sharepoint/v3"/>
    <xsd:import namespace="http://schemas.microsoft.com/sharepoint/v3/fields"/>
    <xsd:element name="properties">
      <xsd:complexType>
        <xsd:sequence>
          <xsd:element name="documentManagement">
            <xsd:complexType>
              <xsd:all>
                <xsd:element ref="ns1:PublishingStartDate" minOccurs="0"/>
                <xsd:element ref="ns1:PublishingExpirationDate" minOccurs="0"/>
                <xsd:element ref="ns2:_ResourceType" minOccurs="0"/>
                <xsd:element ref="ns1:Company" minOccurs="0"/>
                <xsd:element ref="ns1:CustomerID"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Company" ma:index="11" nillable="true" ma:displayName="Committee" ma:decimals="0" ma:internalName="Company">
      <xsd:simpleType>
        <xsd:restriction base="dms:Number"/>
      </xsd:simpleType>
    </xsd:element>
    <xsd:element name="CustomerID" ma:index="12" nillable="true" ma:displayName="Session" ma:description="" ma:internalName="CustomerID">
      <xsd:simpleType>
        <xsd:restriction base="dms:Text"/>
      </xsd:simpleType>
    </xsd:element>
  </xsd:schema>
  <xsd:schema xmlns:xsd="http://www.w3.org/2001/XMLSchema" xmlns:dms="http://schemas.microsoft.com/office/2006/documentManagement/types" targetNamespace="http://schemas.microsoft.com/sharepoint/v3/fields" elementFormDefault="qualified">
    <xsd:import namespace="http://schemas.microsoft.com/office/2006/documentManagement/types"/>
    <xsd:element name="_ResourceType" ma:index="10" nillable="true" ma:displayName="Resource Type" ma:default="Minutes" ma:description="A set of categories, functions, genres or aggregation levels" ma:format="Dropdown" ma:internalName="_ResourceType">
      <xsd:simpleType>
        <xsd:restriction base="dms:Choice">
          <xsd:enumeration value="Agenda"/>
          <xsd:enumeration value="Meeting Notice"/>
          <xsd:enumeration value="Minutes"/>
          <xsd:enumeration value="Presentation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363247-FAEC-4E81-B6A5-34F0233C4589}"/>
</file>

<file path=customXml/itemProps2.xml><?xml version="1.0" encoding="utf-8"?>
<ds:datastoreItem xmlns:ds="http://schemas.openxmlformats.org/officeDocument/2006/customXml" ds:itemID="{E812752A-6E3C-4682-A72E-544176BB9374}"/>
</file>

<file path=customXml/itemProps3.xml><?xml version="1.0" encoding="utf-8"?>
<ds:datastoreItem xmlns:ds="http://schemas.openxmlformats.org/officeDocument/2006/customXml" ds:itemID="{8741ED5A-3C94-40C7-B6BC-6078F4D6595E}"/>
</file>

<file path=docProps/app.xml><?xml version="1.0" encoding="utf-8"?>
<Properties xmlns="http://schemas.openxmlformats.org/officeDocument/2006/extended-properties" xmlns:vt="http://schemas.openxmlformats.org/officeDocument/2006/docPropsVTypes">
  <Template>GaDOE New PPT White Background</Template>
  <TotalTime>13650</TotalTime>
  <Words>2275</Words>
  <Application>Microsoft Office PowerPoint</Application>
  <PresentationFormat>On-screen Show (4:3)</PresentationFormat>
  <Paragraphs>319</Paragraphs>
  <Slides>32</Slides>
  <Notes>32</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GaDOE New PPT White Background</vt:lpstr>
      <vt:lpstr>Senate Study Committee Preventing Youth Substance Abuse Disorders and Rate of Diagnosis for Children with ADHD and Related Diseases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Georgia Department of Education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Preventing Youth Substance Use Disorders</dc:title>
  <dc:creator>GaDOE</dc:creator>
  <cp:lastModifiedBy>Messier, Laura</cp:lastModifiedBy>
  <cp:revision>117</cp:revision>
  <cp:lastPrinted>2015-09-14T15:27:31Z</cp:lastPrinted>
  <dcterms:created xsi:type="dcterms:W3CDTF">2015-09-02T15:42:50Z</dcterms:created>
  <dcterms:modified xsi:type="dcterms:W3CDTF">2015-09-28T13:39:06Z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0x0101001FD4480C948BFE43BEB99D9404D53592</vt:lpwstr>
  </property>
</Properties>
</file>