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customXml/itemProps1.xml" ContentType="application/vnd.openxmlformats-officedocument.customXmlPropertie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Default Extension="jpg" ContentType="image/jpeg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</p:sldMasterIdLst>
  <p:notesMasterIdLst>
    <p:notesMasterId r:id="rId14"/>
  </p:notesMasterIdLst>
  <p:sldIdLst>
    <p:sldId id="268" r:id="rId3"/>
    <p:sldId id="269" r:id="rId4"/>
    <p:sldId id="277" r:id="rId5"/>
    <p:sldId id="261" r:id="rId6"/>
    <p:sldId id="271" r:id="rId7"/>
    <p:sldId id="272" r:id="rId8"/>
    <p:sldId id="273" r:id="rId9"/>
    <p:sldId id="278" r:id="rId10"/>
    <p:sldId id="274" r:id="rId11"/>
    <p:sldId id="275" r:id="rId12"/>
    <p:sldId id="2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D84E41B-5C2E-4300-9749-72F7D895DE1B}">
          <p14:sldIdLst>
            <p14:sldId id="268"/>
            <p14:sldId id="269"/>
            <p14:sldId id="277"/>
            <p14:sldId id="261"/>
            <p14:sldId id="271"/>
            <p14:sldId id="272"/>
            <p14:sldId id="273"/>
            <p14:sldId id="278"/>
            <p14:sldId id="274"/>
            <p14:sldId id="275"/>
          </p14:sldIdLst>
        </p14:section>
        <p14:section name="Untitled Section" id="{5E0C2E65-07C1-4522-89CF-0F4580668FF4}">
          <p14:sldIdLst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7" autoAdjust="0"/>
    <p:restoredTop sz="93817" autoAdjust="0"/>
  </p:normalViewPr>
  <p:slideViewPr>
    <p:cSldViewPr snapToGrid="0">
      <p:cViewPr varScale="1">
        <p:scale>
          <a:sx n="107" d="100"/>
          <a:sy n="107" d="100"/>
        </p:scale>
        <p:origin x="8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CACAA-9BB1-E343-A126-B6C1099E2950}" type="doc">
      <dgm:prSet loTypeId="urn:microsoft.com/office/officeart/2005/8/layout/arrow2" loCatId="" qsTypeId="urn:microsoft.com/office/officeart/2005/8/quickstyle/simple1" qsCatId="simple" csTypeId="urn:microsoft.com/office/officeart/2005/8/colors/accent1_2" csCatId="accent1" phldr="1"/>
      <dgm:spPr/>
    </dgm:pt>
    <dgm:pt modelId="{999C0E3A-5940-E94D-A9A3-E2E1A0EFE878}">
      <dgm:prSet phldrT="[Text]"/>
      <dgm:spPr/>
      <dgm:t>
        <a:bodyPr/>
        <a:lstStyle/>
        <a:p>
          <a:r>
            <a:rPr lang="en-US" dirty="0"/>
            <a:t>Early Care and Learning</a:t>
          </a:r>
        </a:p>
      </dgm:t>
    </dgm:pt>
    <dgm:pt modelId="{409B05E5-BFD3-DB44-B0A3-A1CA7CC643F4}" type="parTrans" cxnId="{2F0CC1A9-DEC5-584C-A0B0-9FCE4F8BE830}">
      <dgm:prSet/>
      <dgm:spPr/>
      <dgm:t>
        <a:bodyPr/>
        <a:lstStyle/>
        <a:p>
          <a:endParaRPr lang="en-US"/>
        </a:p>
      </dgm:t>
    </dgm:pt>
    <dgm:pt modelId="{7E43F4FE-4359-9B45-BF48-C37638936DF2}" type="sibTrans" cxnId="{2F0CC1A9-DEC5-584C-A0B0-9FCE4F8BE830}">
      <dgm:prSet/>
      <dgm:spPr/>
      <dgm:t>
        <a:bodyPr/>
        <a:lstStyle/>
        <a:p>
          <a:endParaRPr lang="en-US"/>
        </a:p>
      </dgm:t>
    </dgm:pt>
    <dgm:pt modelId="{310A9F37-6C3E-6F45-AEAD-F8B937F51A52}">
      <dgm:prSet phldrT="[Text]"/>
      <dgm:spPr/>
      <dgm:t>
        <a:bodyPr/>
        <a:lstStyle/>
        <a:p>
          <a:r>
            <a:rPr lang="en-US" dirty="0"/>
            <a:t>K-12 Education</a:t>
          </a:r>
        </a:p>
      </dgm:t>
    </dgm:pt>
    <dgm:pt modelId="{AEAFA83D-0858-144B-80A8-47EC016802CF}" type="parTrans" cxnId="{87CA817D-E364-C94E-8E63-6A5814CCD941}">
      <dgm:prSet/>
      <dgm:spPr/>
      <dgm:t>
        <a:bodyPr/>
        <a:lstStyle/>
        <a:p>
          <a:endParaRPr lang="en-US"/>
        </a:p>
      </dgm:t>
    </dgm:pt>
    <dgm:pt modelId="{2FFB14BB-E6AD-8341-84FF-A87FF546E0C7}" type="sibTrans" cxnId="{87CA817D-E364-C94E-8E63-6A5814CCD941}">
      <dgm:prSet/>
      <dgm:spPr/>
      <dgm:t>
        <a:bodyPr/>
        <a:lstStyle/>
        <a:p>
          <a:endParaRPr lang="en-US"/>
        </a:p>
      </dgm:t>
    </dgm:pt>
    <dgm:pt modelId="{1A2EA427-B5D7-3047-A288-BB0B80FEA10F}">
      <dgm:prSet phldrT="[Text]"/>
      <dgm:spPr/>
      <dgm:t>
        <a:bodyPr/>
        <a:lstStyle/>
        <a:p>
          <a:r>
            <a:rPr lang="en-US" dirty="0"/>
            <a:t>Post-secondary</a:t>
          </a:r>
        </a:p>
      </dgm:t>
    </dgm:pt>
    <dgm:pt modelId="{A31A9CDA-BEBA-4240-ADF3-5B79981C8B39}" type="parTrans" cxnId="{1BDCAAAA-C521-7343-B484-BF78329F3DC7}">
      <dgm:prSet/>
      <dgm:spPr/>
      <dgm:t>
        <a:bodyPr/>
        <a:lstStyle/>
        <a:p>
          <a:endParaRPr lang="en-US"/>
        </a:p>
      </dgm:t>
    </dgm:pt>
    <dgm:pt modelId="{F2D74779-23D1-104E-A00E-5C70331B09BD}" type="sibTrans" cxnId="{1BDCAAAA-C521-7343-B484-BF78329F3DC7}">
      <dgm:prSet/>
      <dgm:spPr/>
      <dgm:t>
        <a:bodyPr/>
        <a:lstStyle/>
        <a:p>
          <a:endParaRPr lang="en-US"/>
        </a:p>
      </dgm:t>
    </dgm:pt>
    <dgm:pt modelId="{0B335762-4962-1B4D-95E9-C7779023BE39}" type="pres">
      <dgm:prSet presAssocID="{DE4CACAA-9BB1-E343-A126-B6C1099E2950}" presName="arrowDiagram" presStyleCnt="0">
        <dgm:presLayoutVars>
          <dgm:chMax val="5"/>
          <dgm:dir/>
          <dgm:resizeHandles val="exact"/>
        </dgm:presLayoutVars>
      </dgm:prSet>
      <dgm:spPr/>
    </dgm:pt>
    <dgm:pt modelId="{96802E6C-EE09-224D-8343-EB13DB14C96D}" type="pres">
      <dgm:prSet presAssocID="{DE4CACAA-9BB1-E343-A126-B6C1099E2950}" presName="arrow" presStyleLbl="bgShp" presStyleIdx="0" presStyleCnt="1"/>
      <dgm:spPr/>
    </dgm:pt>
    <dgm:pt modelId="{3AA6256E-6673-9F4C-BC26-5EFEF5648919}" type="pres">
      <dgm:prSet presAssocID="{DE4CACAA-9BB1-E343-A126-B6C1099E2950}" presName="arrowDiagram3" presStyleCnt="0"/>
      <dgm:spPr/>
    </dgm:pt>
    <dgm:pt modelId="{7E3E79B2-8870-054E-8F4A-B3DDC547F1BC}" type="pres">
      <dgm:prSet presAssocID="{999C0E3A-5940-E94D-A9A3-E2E1A0EFE878}" presName="bullet3a" presStyleLbl="node1" presStyleIdx="0" presStyleCnt="3"/>
      <dgm:spPr/>
    </dgm:pt>
    <dgm:pt modelId="{B16348DF-8892-3044-8D3D-7E8E66C95976}" type="pres">
      <dgm:prSet presAssocID="{999C0E3A-5940-E94D-A9A3-E2E1A0EFE878}" presName="textBox3a" presStyleLbl="revTx" presStyleIdx="0" presStyleCnt="3">
        <dgm:presLayoutVars>
          <dgm:bulletEnabled val="1"/>
        </dgm:presLayoutVars>
      </dgm:prSet>
      <dgm:spPr/>
    </dgm:pt>
    <dgm:pt modelId="{5D10D81A-38E7-804B-BA7D-03E99F53EDED}" type="pres">
      <dgm:prSet presAssocID="{310A9F37-6C3E-6F45-AEAD-F8B937F51A52}" presName="bullet3b" presStyleLbl="node1" presStyleIdx="1" presStyleCnt="3"/>
      <dgm:spPr/>
    </dgm:pt>
    <dgm:pt modelId="{1D4AFC94-3154-EF4F-A82F-C8474F1F60CA}" type="pres">
      <dgm:prSet presAssocID="{310A9F37-6C3E-6F45-AEAD-F8B937F51A52}" presName="textBox3b" presStyleLbl="revTx" presStyleIdx="1" presStyleCnt="3">
        <dgm:presLayoutVars>
          <dgm:bulletEnabled val="1"/>
        </dgm:presLayoutVars>
      </dgm:prSet>
      <dgm:spPr/>
    </dgm:pt>
    <dgm:pt modelId="{D5496AE0-EBC1-6543-AC5B-CEF00709D90D}" type="pres">
      <dgm:prSet presAssocID="{1A2EA427-B5D7-3047-A288-BB0B80FEA10F}" presName="bullet3c" presStyleLbl="node1" presStyleIdx="2" presStyleCnt="3" custLinFactNeighborX="-5574" custLinFactNeighborY="24"/>
      <dgm:spPr/>
    </dgm:pt>
    <dgm:pt modelId="{079D2D3B-713A-7542-8070-EB2D2536C955}" type="pres">
      <dgm:prSet presAssocID="{1A2EA427-B5D7-3047-A288-BB0B80FEA10F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1B2EB31D-766F-2949-9FBE-D92E777763F2}" type="presOf" srcId="{999C0E3A-5940-E94D-A9A3-E2E1A0EFE878}" destId="{B16348DF-8892-3044-8D3D-7E8E66C95976}" srcOrd="0" destOrd="0" presId="urn:microsoft.com/office/officeart/2005/8/layout/arrow2"/>
    <dgm:cxn modelId="{87CA817D-E364-C94E-8E63-6A5814CCD941}" srcId="{DE4CACAA-9BB1-E343-A126-B6C1099E2950}" destId="{310A9F37-6C3E-6F45-AEAD-F8B937F51A52}" srcOrd="1" destOrd="0" parTransId="{AEAFA83D-0858-144B-80A8-47EC016802CF}" sibTransId="{2FFB14BB-E6AD-8341-84FF-A87FF546E0C7}"/>
    <dgm:cxn modelId="{195772A0-E791-3647-8560-E29B2478ADDD}" type="presOf" srcId="{310A9F37-6C3E-6F45-AEAD-F8B937F51A52}" destId="{1D4AFC94-3154-EF4F-A82F-C8474F1F60CA}" srcOrd="0" destOrd="0" presId="urn:microsoft.com/office/officeart/2005/8/layout/arrow2"/>
    <dgm:cxn modelId="{2F0CC1A9-DEC5-584C-A0B0-9FCE4F8BE830}" srcId="{DE4CACAA-9BB1-E343-A126-B6C1099E2950}" destId="{999C0E3A-5940-E94D-A9A3-E2E1A0EFE878}" srcOrd="0" destOrd="0" parTransId="{409B05E5-BFD3-DB44-B0A3-A1CA7CC643F4}" sibTransId="{7E43F4FE-4359-9B45-BF48-C37638936DF2}"/>
    <dgm:cxn modelId="{1BDCAAAA-C521-7343-B484-BF78329F3DC7}" srcId="{DE4CACAA-9BB1-E343-A126-B6C1099E2950}" destId="{1A2EA427-B5D7-3047-A288-BB0B80FEA10F}" srcOrd="2" destOrd="0" parTransId="{A31A9CDA-BEBA-4240-ADF3-5B79981C8B39}" sibTransId="{F2D74779-23D1-104E-A00E-5C70331B09BD}"/>
    <dgm:cxn modelId="{2DA32FC3-4F81-F743-8875-1C3A476679D6}" type="presOf" srcId="{DE4CACAA-9BB1-E343-A126-B6C1099E2950}" destId="{0B335762-4962-1B4D-95E9-C7779023BE39}" srcOrd="0" destOrd="0" presId="urn:microsoft.com/office/officeart/2005/8/layout/arrow2"/>
    <dgm:cxn modelId="{CFA8B4FE-03DD-EA4E-81DE-CBF7E1428447}" type="presOf" srcId="{1A2EA427-B5D7-3047-A288-BB0B80FEA10F}" destId="{079D2D3B-713A-7542-8070-EB2D2536C955}" srcOrd="0" destOrd="0" presId="urn:microsoft.com/office/officeart/2005/8/layout/arrow2"/>
    <dgm:cxn modelId="{28C8A59A-6C45-DF4D-B182-884D7E5E1633}" type="presParOf" srcId="{0B335762-4962-1B4D-95E9-C7779023BE39}" destId="{96802E6C-EE09-224D-8343-EB13DB14C96D}" srcOrd="0" destOrd="0" presId="urn:microsoft.com/office/officeart/2005/8/layout/arrow2"/>
    <dgm:cxn modelId="{93AB1739-F688-784A-8134-79395FADB381}" type="presParOf" srcId="{0B335762-4962-1B4D-95E9-C7779023BE39}" destId="{3AA6256E-6673-9F4C-BC26-5EFEF5648919}" srcOrd="1" destOrd="0" presId="urn:microsoft.com/office/officeart/2005/8/layout/arrow2"/>
    <dgm:cxn modelId="{A72DFD9D-F00D-244F-B466-FEF3FDEEC37C}" type="presParOf" srcId="{3AA6256E-6673-9F4C-BC26-5EFEF5648919}" destId="{7E3E79B2-8870-054E-8F4A-B3DDC547F1BC}" srcOrd="0" destOrd="0" presId="urn:microsoft.com/office/officeart/2005/8/layout/arrow2"/>
    <dgm:cxn modelId="{4C3AF1BA-4475-0341-B055-E1152E5FBC11}" type="presParOf" srcId="{3AA6256E-6673-9F4C-BC26-5EFEF5648919}" destId="{B16348DF-8892-3044-8D3D-7E8E66C95976}" srcOrd="1" destOrd="0" presId="urn:microsoft.com/office/officeart/2005/8/layout/arrow2"/>
    <dgm:cxn modelId="{792D4101-675D-EE4F-932B-6F6F531AECB2}" type="presParOf" srcId="{3AA6256E-6673-9F4C-BC26-5EFEF5648919}" destId="{5D10D81A-38E7-804B-BA7D-03E99F53EDED}" srcOrd="2" destOrd="0" presId="urn:microsoft.com/office/officeart/2005/8/layout/arrow2"/>
    <dgm:cxn modelId="{C0FF8E02-8FC2-4B4C-BF17-435F9ECEEEED}" type="presParOf" srcId="{3AA6256E-6673-9F4C-BC26-5EFEF5648919}" destId="{1D4AFC94-3154-EF4F-A82F-C8474F1F60CA}" srcOrd="3" destOrd="0" presId="urn:microsoft.com/office/officeart/2005/8/layout/arrow2"/>
    <dgm:cxn modelId="{4BFB0022-2812-A340-9251-F96950969615}" type="presParOf" srcId="{3AA6256E-6673-9F4C-BC26-5EFEF5648919}" destId="{D5496AE0-EBC1-6543-AC5B-CEF00709D90D}" srcOrd="4" destOrd="0" presId="urn:microsoft.com/office/officeart/2005/8/layout/arrow2"/>
    <dgm:cxn modelId="{90C34463-F7D6-8148-9CC5-E47821BC6026}" type="presParOf" srcId="{3AA6256E-6673-9F4C-BC26-5EFEF5648919}" destId="{079D2D3B-713A-7542-8070-EB2D2536C95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02E6C-EE09-224D-8343-EB13DB14C96D}">
      <dsp:nvSpPr>
        <dsp:cNvPr id="0" name=""/>
        <dsp:cNvSpPr/>
      </dsp:nvSpPr>
      <dsp:spPr>
        <a:xfrm>
          <a:off x="1332546" y="0"/>
          <a:ext cx="5221606" cy="326350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E79B2-8870-054E-8F4A-B3DDC547F1BC}">
      <dsp:nvSpPr>
        <dsp:cNvPr id="0" name=""/>
        <dsp:cNvSpPr/>
      </dsp:nvSpPr>
      <dsp:spPr>
        <a:xfrm>
          <a:off x="1995690" y="2252470"/>
          <a:ext cx="135761" cy="1357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6348DF-8892-3044-8D3D-7E8E66C95976}">
      <dsp:nvSpPr>
        <dsp:cNvPr id="0" name=""/>
        <dsp:cNvSpPr/>
      </dsp:nvSpPr>
      <dsp:spPr>
        <a:xfrm>
          <a:off x="2063571" y="2320351"/>
          <a:ext cx="1216634" cy="943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937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Early Care and Learning</a:t>
          </a:r>
        </a:p>
      </dsp:txBody>
      <dsp:txXfrm>
        <a:off x="2063571" y="2320351"/>
        <a:ext cx="1216634" cy="943152"/>
      </dsp:txXfrm>
    </dsp:sp>
    <dsp:sp modelId="{5D10D81A-38E7-804B-BA7D-03E99F53EDED}">
      <dsp:nvSpPr>
        <dsp:cNvPr id="0" name=""/>
        <dsp:cNvSpPr/>
      </dsp:nvSpPr>
      <dsp:spPr>
        <a:xfrm>
          <a:off x="3194049" y="1365450"/>
          <a:ext cx="245415" cy="2454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AFC94-3154-EF4F-A82F-C8474F1F60CA}">
      <dsp:nvSpPr>
        <dsp:cNvPr id="0" name=""/>
        <dsp:cNvSpPr/>
      </dsp:nvSpPr>
      <dsp:spPr>
        <a:xfrm>
          <a:off x="3316757" y="1488157"/>
          <a:ext cx="1253185" cy="17753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041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K-12 Education</a:t>
          </a:r>
        </a:p>
      </dsp:txBody>
      <dsp:txXfrm>
        <a:off x="3316757" y="1488157"/>
        <a:ext cx="1253185" cy="1775346"/>
      </dsp:txXfrm>
    </dsp:sp>
    <dsp:sp modelId="{D5496AE0-EBC1-6543-AC5B-CEF00709D90D}">
      <dsp:nvSpPr>
        <dsp:cNvPr id="0" name=""/>
        <dsp:cNvSpPr/>
      </dsp:nvSpPr>
      <dsp:spPr>
        <a:xfrm>
          <a:off x="4616294" y="825747"/>
          <a:ext cx="339404" cy="3394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D2D3B-713A-7542-8070-EB2D2536C955}">
      <dsp:nvSpPr>
        <dsp:cNvPr id="0" name=""/>
        <dsp:cNvSpPr/>
      </dsp:nvSpPr>
      <dsp:spPr>
        <a:xfrm>
          <a:off x="4804915" y="995368"/>
          <a:ext cx="1253185" cy="2268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843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Post-secondary</a:t>
          </a:r>
        </a:p>
      </dsp:txBody>
      <dsp:txXfrm>
        <a:off x="4804915" y="995368"/>
        <a:ext cx="1253185" cy="2268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28C22-5B9F-4C20-8C6C-E8291C76E302}" type="datetimeFigureOut">
              <a:rPr lang="en-US" smtClean="0"/>
              <a:t>9/18/2019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597EC-9515-4F2F-B243-2027002A5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87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395E0-74E4-4E5A-B6EE-09D9A49259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24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0" lvl="2" indent="-228600">
              <a:buAutoNum type="arabicPeriod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395E0-74E4-4E5A-B6EE-09D9A49259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94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395E0-74E4-4E5A-B6EE-09D9A49259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93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395E0-74E4-4E5A-B6EE-09D9A49259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78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395E0-74E4-4E5A-B6EE-09D9A49259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42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C597EC-9515-4F2F-B243-2027002A543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54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395E0-74E4-4E5A-B6EE-09D9A49259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05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956" y="1122363"/>
            <a:ext cx="10551832" cy="2387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1956" y="3602040"/>
            <a:ext cx="10551832" cy="1826077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FBB346-413A-8B4B-97B5-CD16A6E0D223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639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1145EA-2137-994B-BBB4-AEF651F0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933" y="365129"/>
            <a:ext cx="105156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A273F2C-B56E-1448-A968-1AE943C71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59933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7E7C3349-83FE-1F4E-9A67-A833CAD4A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3933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5A8D13-8CF4-FE44-A790-A9300D530843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76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B1D425C-28A2-F246-9D2C-6FF1CABE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588" y="365129"/>
            <a:ext cx="105156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8797758-712C-CA47-9AAD-8D87A079E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65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DA051F1-16CB-594F-896E-279C2F338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365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5C91733-E4B6-3044-B559-580D870D47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90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968E3110-1878-B24C-B8C9-BD0E1DE69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90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7701CF6-4F20-2743-BA3D-948D067386A2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248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B1D425C-28A2-F246-9D2C-6FF1CABE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588" y="365129"/>
            <a:ext cx="105156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68BD0-137B-A94C-A7F1-23CD1DB065EA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68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2E79BC-81AF-9144-BDB5-D54993A90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872" y="457200"/>
            <a:ext cx="3932237" cy="1600200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1AD19F5-871C-A44B-A284-188DD7CED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5271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ADF3A92-409A-2A48-AF1B-D30F181FD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7187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CEE46F-F5FE-074B-9A69-523A4FAA0325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69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53109-6E4B-7F4B-A6E7-D8968A8FF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6" y="457200"/>
            <a:ext cx="3932237" cy="1600200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C58DC6A-D81D-E840-835B-24F9F38C0F60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5521855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B9887510-8376-764D-A87A-29793D98E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78456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93A169-2A2C-7C48-BA0C-F013C613A7F7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003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3C7E1F-5681-4D44-9301-B3D9F3F6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067" y="365129"/>
            <a:ext cx="105156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7" name="Vertical Text Placeholder 2">
            <a:extLst>
              <a:ext uri="{FF2B5EF4-FFF2-40B4-BE49-F238E27FC236}">
                <a16:creationId xmlns:a16="http://schemas.microsoft.com/office/drawing/2014/main" id="{2C382DC9-1021-B345-AEB1-6804033EB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26067" y="1825625"/>
            <a:ext cx="10515600" cy="409371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B90068-B03F-724C-96BF-AF8FA4C98CD1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85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2" name="Vertical Title 1">
            <a:extLst>
              <a:ext uri="{FF2B5EF4-FFF2-40B4-BE49-F238E27FC236}">
                <a16:creationId xmlns:a16="http://schemas.microsoft.com/office/drawing/2014/main" id="{B04BA713-2669-AC4A-BD2F-89DB64E615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78902" y="2889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Vertical Text Placeholder 2">
            <a:extLst>
              <a:ext uri="{FF2B5EF4-FFF2-40B4-BE49-F238E27FC236}">
                <a16:creationId xmlns:a16="http://schemas.microsoft.com/office/drawing/2014/main" id="{F6267AEC-654B-0447-B66B-919ABFA90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92202" y="2889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DFD6B7-9C5B-B54E-971C-D3A8353E5012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926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0452308-E201-CE44-A275-57BDEC443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552" r="15488" b="24702"/>
          <a:stretch/>
        </p:blipFill>
        <p:spPr>
          <a:xfrm>
            <a:off x="3781692" y="190504"/>
            <a:ext cx="8410309" cy="66674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014B7D-9BAD-464F-A2A6-2BAA8F556D93}"/>
              </a:ext>
            </a:extLst>
          </p:cNvPr>
          <p:cNvSpPr txBox="1"/>
          <p:nvPr userDrawn="1"/>
        </p:nvSpPr>
        <p:spPr>
          <a:xfrm>
            <a:off x="5650605" y="5575566"/>
            <a:ext cx="69132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i="0" dirty="0">
                <a:solidFill>
                  <a:srgbClr val="44883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EDUCATING </a:t>
            </a:r>
          </a:p>
          <a:p>
            <a:pPr algn="ctr"/>
            <a:r>
              <a:rPr lang="en-US" sz="2100" b="1" i="0" dirty="0">
                <a:solidFill>
                  <a:srgbClr val="44883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GEORGIA’S FUTURE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2DE396-28AF-274A-901E-75484B2FB745}"/>
              </a:ext>
            </a:extLst>
          </p:cNvPr>
          <p:cNvSpPr txBox="1"/>
          <p:nvPr userDrawn="1"/>
        </p:nvSpPr>
        <p:spPr>
          <a:xfrm>
            <a:off x="5629000" y="5559363"/>
            <a:ext cx="69132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i="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EDUCATING </a:t>
            </a:r>
          </a:p>
          <a:p>
            <a:pPr algn="ctr"/>
            <a:r>
              <a:rPr lang="en-US" sz="2100" b="1" i="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GEORGIA’S FUTURE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7142" y="5056094"/>
            <a:ext cx="2985396" cy="122697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826341" y="1890558"/>
            <a:ext cx="4684747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10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875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1875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8478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E1A602B-DFBD-884B-9FE7-E714CE76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560" b="10499"/>
          <a:stretch/>
        </p:blipFill>
        <p:spPr>
          <a:xfrm>
            <a:off x="3" y="100460"/>
            <a:ext cx="5367293" cy="67575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239" y="5352787"/>
            <a:ext cx="2541612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6738637" y="3515892"/>
            <a:ext cx="4684747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10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875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1875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78CFFA2-5DC0-0641-A4FC-09095DE1B02F}"/>
              </a:ext>
            </a:extLst>
          </p:cNvPr>
          <p:cNvSpPr txBox="1"/>
          <p:nvPr userDrawn="1"/>
        </p:nvSpPr>
        <p:spPr>
          <a:xfrm>
            <a:off x="4321744" y="1056805"/>
            <a:ext cx="6841279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Offering a holistic education to</a:t>
            </a:r>
          </a:p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00" dirty="0">
                <a:solidFill>
                  <a:srgbClr val="3DB8CF"/>
                </a:solidFill>
                <a:latin typeface="Arial Black" panose="020B0A04020102020204" pitchFamily="34" charset="0"/>
              </a:rPr>
              <a:t>each and every child</a:t>
            </a:r>
          </a:p>
          <a:p>
            <a:pPr marL="0" marR="0" lvl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in our state.</a:t>
            </a:r>
          </a:p>
          <a:p>
            <a:pPr algn="l"/>
            <a:endParaRPr lang="en-US" sz="1350" dirty="0">
              <a:solidFill>
                <a:srgbClr val="4488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11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839" y="5352787"/>
            <a:ext cx="2541612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906173" y="3327400"/>
            <a:ext cx="4684747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10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875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1875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35847DE-6313-664A-86A5-1E114CC90FF8}"/>
              </a:ext>
            </a:extLst>
          </p:cNvPr>
          <p:cNvSpPr txBox="1"/>
          <p:nvPr userDrawn="1"/>
        </p:nvSpPr>
        <p:spPr>
          <a:xfrm>
            <a:off x="844598" y="800986"/>
            <a:ext cx="831183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Preparing students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>
                <a:solidFill>
                  <a:srgbClr val="3DB8CF"/>
                </a:solidFill>
                <a:latin typeface="Arial Black" panose="020B0A04020102020204" pitchFamily="34" charset="0"/>
              </a:rPr>
              <a:t>for life</a:t>
            </a:r>
            <a:r>
              <a:rPr lang="en-US" sz="3300" dirty="0">
                <a:solidFill>
                  <a:srgbClr val="3DB8CF"/>
                </a:solidFill>
                <a:latin typeface="Arial Black" panose="020B0A04020102020204" pitchFamily="34" charset="0"/>
              </a:rPr>
              <a:t>.</a:t>
            </a:r>
            <a:endParaRPr lang="en-US" sz="5400" dirty="0">
              <a:solidFill>
                <a:srgbClr val="3DB8CF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C1CAB2-25CA-0B41-9D45-E0DE935F9D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288" r="637" b="2344"/>
          <a:stretch/>
        </p:blipFill>
        <p:spPr>
          <a:xfrm>
            <a:off x="7278363" y="342900"/>
            <a:ext cx="4729188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2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C8B92D29-0F11-4748-A4C9-E342B9745C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8289" y="6023260"/>
            <a:ext cx="1485499" cy="6105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800" y="365129"/>
            <a:ext cx="105156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800" y="1825628"/>
            <a:ext cx="10515600" cy="4197635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990FAA-95D0-BE45-A3B2-F6460B6308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978C74F-486B-0649-93C4-CAF799583E3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8998B70-64A0-5E47-BA49-654F40DE1B65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C5F8581-88AA-D645-8205-5AFB08877723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E8926B3-5527-A244-8BA7-82E981BCAF0A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15AED92-698B-1545-9829-07F16197F5FA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6F9DF7F-73DC-9F45-87C0-008434323A44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C0B68F-1689-214B-AE14-B1073B4BD33F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341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956" y="1122363"/>
            <a:ext cx="10551832" cy="2387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1956" y="3602040"/>
            <a:ext cx="10551832" cy="1826077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FBB346-413A-8B4B-97B5-CD16A6E0D223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3075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52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8B4E39-65BC-42F0-BBA9-071D212A58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8289" y="6023260"/>
            <a:ext cx="1485499" cy="6105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0E8239-4C51-41A6-94E9-2F164DC81C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89FB7A5-0D12-405F-8605-A5D9D47BCA19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EACEDD7-3726-46B5-BE22-7DD9CFA90476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72ED896-9B71-4800-9972-D5D780E040FD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9994E82-8847-4619-B7F7-01A1C25A8783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4A4A95B-2119-42BC-B44E-80CE3142712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8E7ACB6-7E01-4A8E-B531-FC82FBAA6CA1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4A955B-884B-410B-B82F-F80ACCA93D2F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8567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943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55D58F-284F-4CA8-9789-BCA9AA251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F19A2D-FBF0-468B-BC78-050C11E1E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D0D594A-DF23-426F-BEBD-CA378669B715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931A89-5E4E-4F7F-A79A-007EB0ABA6DE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6A7E32-8722-4D1F-ACEE-9D2F0F5C7F3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A3E21ED-842D-4220-B513-B82AE45AB4FC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D5C098F-8E50-4DAE-9C49-BE5240BDA489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FD3D6BC-E48F-44BA-8590-C5D562E1497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E789D5-3E7E-41F0-94B5-F6A9C2330481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6494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51F889-FF85-456A-9355-396F931EC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82C6793-FDF3-44C0-84F3-B96177BE7C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E7CEC05-60F3-49AB-A57E-0286A30FCBBB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D3844D7-D571-4A7A-BE53-41597BFE937D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714A81D-FF8A-421B-ACA1-C56EC7CE2799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489761C-B898-4852-90FC-DFCC4AB4E7F3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F62E0EE-E779-4411-8B7C-45ECBDAEF15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760D2BB-6CDF-41CB-B474-13999FE5A267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2B2E19-5F12-4836-B1F4-DE0726013B41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1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707501-066E-44A7-998F-4EC026FE9C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D97BDD-441B-4895-928E-1F64D6A265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EB07C82-491F-477F-9D1B-84C2CFCCCE4C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9D5DD8D-720D-4FBE-825D-4CDAABDC1E8D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9F2E73F-A48B-4D8E-9B51-0A4794E37C97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809A4DF-13F1-4094-8764-C27762C74B2F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984BA00-6236-4BB9-86F3-AD1C3713E1AC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4DE9E4B-C4EB-4C19-892F-DFFE47B7DB5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2A3F40-1E33-4D0D-A326-E547D36A7BDA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5136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C69A14-ADE8-4F9E-8E82-C8B5244A1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B31393-C8D6-4331-BF41-382969DC4C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BB2FCD7-61CB-476B-AF0C-D35DC2E78584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10D06D3-F09E-4A62-A50D-B22BC8DCB2D1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BB68185-9B48-4B81-A454-80DE667BC766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FA33416-F095-483E-A0FB-AAFB2B2021E0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B82EE66-D22E-47D7-9850-E0610B479C75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51F74E3-FDF1-45CB-8E51-FC2CFE1EB117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E11384-6BCA-4093-AFC4-96FA312C4F5E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4205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3260AC-822E-4927-AFDE-2120F36901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CA611F-BDB3-4C09-9908-C4465ECDDD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8D47A37-1B57-4E22-969B-359447C84B5E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01E1DCA-A6EB-436D-814E-94BA9339996C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8E58529-D68E-4AAF-B5D9-40AD760EAA5E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49CCB8-AE7C-4C72-9C0C-6EEDF2BD96A4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162F01F-B209-4517-BC49-F3DC7A6A8C61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9071CCB-182D-44A0-AA32-C6CDF12EC420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D11E65-B6D6-4497-99E8-0F791D83CF96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5388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30BFE2-1191-418B-A2CF-89D3D7F222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F3F1A1-518E-44F3-ACB4-66C1B850F1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F66FD66-B8B4-46A8-8BAD-F5F6A2DD1EBC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AC8158-FFE7-4D3B-B834-3B5DFE09ACFC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684FF10-953F-4E8C-9D0F-77CA60F9638F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FCC8F2C-7034-41DD-8B39-5F895D5735EF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F6FDF70-DF28-4F73-AC40-3E295C02F58B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DD43AC5-3751-4821-9EEE-FACD1027AC5D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9D0A1C-43FA-4884-A4D0-4755D747C918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53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24F57B-988E-DF48-95CC-12162DB82D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5868"/>
          <a:stretch/>
        </p:blipFill>
        <p:spPr>
          <a:xfrm>
            <a:off x="-909" y="159342"/>
            <a:ext cx="3510728" cy="61467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380" y="726832"/>
            <a:ext cx="8725037" cy="1987336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380" y="2841946"/>
            <a:ext cx="8725037" cy="1887372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8074" y="5919346"/>
            <a:ext cx="1738343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4"/>
            <a:ext cx="9754515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1143413-3208-B848-8E62-DD6AED7FE731}"/>
              </a:ext>
            </a:extLst>
          </p:cNvPr>
          <p:cNvSpPr txBox="1"/>
          <p:nvPr userDrawn="1"/>
        </p:nvSpPr>
        <p:spPr>
          <a:xfrm>
            <a:off x="832812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02C01A-82DC-194C-ABA2-52F47B7E829F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3833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D6821C-0F5D-44F3-9EAA-DA1406D364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59AC95-0045-4568-B22B-D6E5539377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DA36BA5-B1F0-44DA-9CA3-2FE4E283F486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9892E5D-B01A-455B-9544-CA061786F5FE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FB1CA34-8356-4E60-BAC1-127940356BC5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070B2EF-FDED-4586-8023-82B074A2EC23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0EE760-A9B6-4D30-8423-05A98FED42A1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A9C36D8-5F5A-4D5C-B57E-DAC4B63E58A3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D28837-85C0-4165-AC72-7DFF3AE23058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7103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1777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956" y="1122363"/>
            <a:ext cx="10551832" cy="2387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1956" y="3602040"/>
            <a:ext cx="10551832" cy="1826077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FBB346-413A-8B4B-97B5-CD16A6E0D223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7457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ding 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839" y="5352787"/>
            <a:ext cx="2541612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906173" y="3327400"/>
            <a:ext cx="4684747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10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875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1875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10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275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275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275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35847DE-6313-664A-86A5-1E114CC90FF8}"/>
              </a:ext>
            </a:extLst>
          </p:cNvPr>
          <p:cNvSpPr txBox="1"/>
          <p:nvPr userDrawn="1"/>
        </p:nvSpPr>
        <p:spPr>
          <a:xfrm>
            <a:off x="844598" y="800986"/>
            <a:ext cx="831183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Preparing students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>
                <a:solidFill>
                  <a:srgbClr val="3DB8CF"/>
                </a:solidFill>
                <a:latin typeface="Arial Black" panose="020B0A04020102020204" pitchFamily="34" charset="0"/>
              </a:rPr>
              <a:t>for life</a:t>
            </a:r>
            <a:r>
              <a:rPr lang="en-US" sz="3300" dirty="0">
                <a:solidFill>
                  <a:srgbClr val="3DB8CF"/>
                </a:solidFill>
                <a:latin typeface="Arial Black" panose="020B0A04020102020204" pitchFamily="34" charset="0"/>
              </a:rPr>
              <a:t>.</a:t>
            </a:r>
            <a:endParaRPr lang="en-US" sz="5400" dirty="0">
              <a:solidFill>
                <a:srgbClr val="3DB8CF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C1CAB2-25CA-0B41-9D45-E0DE935F9D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288" r="637" b="2344"/>
          <a:stretch/>
        </p:blipFill>
        <p:spPr>
          <a:xfrm>
            <a:off x="7278363" y="342900"/>
            <a:ext cx="4729188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318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956" y="1122363"/>
            <a:ext cx="10551832" cy="2387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1956" y="3602040"/>
            <a:ext cx="10551832" cy="1826077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FBB346-413A-8B4B-97B5-CD16A6E0D223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5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96EF8B3-6F3D-9646-BE7C-BAE01D591E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731"/>
          <a:stretch/>
        </p:blipFill>
        <p:spPr>
          <a:xfrm>
            <a:off x="2" y="1251061"/>
            <a:ext cx="3841196" cy="529261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380" y="726832"/>
            <a:ext cx="8725037" cy="1987336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71380" y="2841946"/>
            <a:ext cx="8725037" cy="1887372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8074" y="5919346"/>
            <a:ext cx="1738343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4"/>
            <a:ext cx="9754515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1143413-3208-B848-8E62-DD6AED7FE731}"/>
              </a:ext>
            </a:extLst>
          </p:cNvPr>
          <p:cNvSpPr txBox="1"/>
          <p:nvPr userDrawn="1"/>
        </p:nvSpPr>
        <p:spPr>
          <a:xfrm>
            <a:off x="832812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CD5767-C7ED-904D-9A7C-E3647CF0BC70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943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5977ABD-0DF5-F147-AD3B-BCC6D27BB3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2629"/>
          <a:stretch/>
        </p:blipFill>
        <p:spPr>
          <a:xfrm>
            <a:off x="9049820" y="1399531"/>
            <a:ext cx="3142181" cy="50559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088" y="726832"/>
            <a:ext cx="8725037" cy="1987336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088" y="2841946"/>
            <a:ext cx="8725037" cy="1887372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143" y="5919346"/>
            <a:ext cx="1738343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2437485" y="6306084"/>
            <a:ext cx="9754515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349129-BD40-B545-8AF5-31B3765D9801}"/>
              </a:ext>
            </a:extLst>
          </p:cNvPr>
          <p:cNvSpPr txBox="1"/>
          <p:nvPr userDrawn="1"/>
        </p:nvSpPr>
        <p:spPr>
          <a:xfrm>
            <a:off x="2309712" y="6354190"/>
            <a:ext cx="11406800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dirty="0">
                <a:solidFill>
                  <a:srgbClr val="3DB8CF"/>
                </a:solidFill>
                <a:latin typeface="Arial Black" panose="020B0A04020102020204" pitchFamily="34" charset="0"/>
              </a:rPr>
              <a:t>Educating Georgia's Future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by graduating students who are ready to learn, ready to live, and ready to lead.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B40844-53CE-184C-92E1-6D245A9F7C37}"/>
              </a:ext>
            </a:extLst>
          </p:cNvPr>
          <p:cNvSpPr txBox="1"/>
          <p:nvPr userDrawn="1"/>
        </p:nvSpPr>
        <p:spPr>
          <a:xfrm>
            <a:off x="11301173" y="6335499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576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9970F26-56FE-6A4E-9A8A-0363CCFBC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0961"/>
          <a:stretch/>
        </p:blipFill>
        <p:spPr>
          <a:xfrm>
            <a:off x="7941735" y="1236381"/>
            <a:ext cx="4250268" cy="509256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089" y="726832"/>
            <a:ext cx="8159979" cy="1987336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089" y="2841946"/>
            <a:ext cx="8159979" cy="1887372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143" y="5919346"/>
            <a:ext cx="1738343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2437485" y="6306084"/>
            <a:ext cx="9754515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349129-BD40-B545-8AF5-31B3765D9801}"/>
              </a:ext>
            </a:extLst>
          </p:cNvPr>
          <p:cNvSpPr txBox="1"/>
          <p:nvPr userDrawn="1"/>
        </p:nvSpPr>
        <p:spPr>
          <a:xfrm>
            <a:off x="2309712" y="6354190"/>
            <a:ext cx="11406800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88" dirty="0">
                <a:solidFill>
                  <a:srgbClr val="3DB8CF"/>
                </a:solidFill>
                <a:latin typeface="Arial Black" panose="020B0A04020102020204" pitchFamily="34" charset="0"/>
              </a:rPr>
              <a:t>Educating Georgia's Future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by graduating students who are ready to learn, ready to live, and ready to lead.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E7D86C-F160-6E4B-A848-3ADF852D12C9}"/>
              </a:ext>
            </a:extLst>
          </p:cNvPr>
          <p:cNvSpPr txBox="1"/>
          <p:nvPr userDrawn="1"/>
        </p:nvSpPr>
        <p:spPr>
          <a:xfrm>
            <a:off x="11301173" y="6335499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969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12C5B11-206E-A94B-9F51-FB5C3DAE1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34" b="13764"/>
          <a:stretch/>
        </p:blipFill>
        <p:spPr>
          <a:xfrm>
            <a:off x="285326" y="2537127"/>
            <a:ext cx="5963076" cy="377645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483" y="0"/>
            <a:ext cx="8725037" cy="1778000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33483" y="1884548"/>
            <a:ext cx="8725037" cy="1300617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8074" y="5919346"/>
            <a:ext cx="1738343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4"/>
            <a:ext cx="9754515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AEF3D64-B4A9-F448-94C2-B2BAD28044CD}"/>
              </a:ext>
            </a:extLst>
          </p:cNvPr>
          <p:cNvSpPr txBox="1"/>
          <p:nvPr userDrawn="1"/>
        </p:nvSpPr>
        <p:spPr>
          <a:xfrm>
            <a:off x="885964" y="6351740"/>
            <a:ext cx="83252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>
                <a:solidFill>
                  <a:schemeClr val="bg2">
                    <a:lumMod val="50000"/>
                  </a:schemeClr>
                </a:solidFill>
              </a:rPr>
              <a:t>Offering a holistic education to </a:t>
            </a:r>
            <a:r>
              <a:rPr lang="en-US" sz="1050" dirty="0">
                <a:solidFill>
                  <a:srgbClr val="3DB8CF"/>
                </a:solidFill>
                <a:latin typeface="Arial Black" panose="020B0A04020102020204" pitchFamily="34" charset="0"/>
              </a:rPr>
              <a:t>each and every child </a:t>
            </a:r>
            <a:r>
              <a:rPr lang="en-US" sz="1050" b="1" i="1" dirty="0">
                <a:solidFill>
                  <a:schemeClr val="bg2">
                    <a:lumMod val="50000"/>
                  </a:schemeClr>
                </a:solidFill>
              </a:rPr>
              <a:t>in our state.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C810C3-C9FF-0D40-A303-BCEFE197F8AE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881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956" y="1122363"/>
            <a:ext cx="10551832" cy="2387600"/>
          </a:xfrm>
        </p:spPr>
        <p:txBody>
          <a:bodyPr anchor="b">
            <a:normAutofit/>
          </a:bodyPr>
          <a:lstStyle>
            <a:lvl1pPr algn="ctr"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01956" y="3602040"/>
            <a:ext cx="10551832" cy="1826077"/>
          </a:xfrm>
        </p:spPr>
        <p:txBody>
          <a:bodyPr>
            <a:normAutofit/>
          </a:bodyPr>
          <a:lstStyle>
            <a:lvl1pPr marL="0" indent="0" algn="ctr">
              <a:buNone/>
              <a:defRPr sz="21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35C2F-4DC0-BD47-85DE-833972DEE160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88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890184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5447" y="5919346"/>
            <a:ext cx="1738343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890184" y="6306084"/>
            <a:ext cx="8921704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890185" y="6399859"/>
            <a:ext cx="1148023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825" b="1" dirty="0">
                <a:solidFill>
                  <a:srgbClr val="1186CA"/>
                </a:solidFill>
              </a:rPr>
              <a:t>|</a:t>
            </a:r>
            <a:r>
              <a:rPr lang="en-US" sz="825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825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825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5A6D3C-BA49-7C43-904D-DF8DA9A6AE0E}"/>
              </a:ext>
            </a:extLst>
          </p:cNvPr>
          <p:cNvSpPr txBox="1"/>
          <p:nvPr userDrawn="1"/>
        </p:nvSpPr>
        <p:spPr>
          <a:xfrm>
            <a:off x="3" y="6360565"/>
            <a:ext cx="890183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75C24A24-6544-0B45-B7A4-3B500436EB52}" type="slidenum">
              <a:rPr lang="en-US" sz="975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975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46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646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b="1" i="0" kern="1200">
          <a:solidFill>
            <a:srgbClr val="44883E"/>
          </a:solidFill>
          <a:latin typeface="Arial" panose="020B0604020202020204" pitchFamily="34" charset="0"/>
          <a:ea typeface="Helvetica Neue Medium" panose="02000503000000020004" pitchFamily="2" charset="0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12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2" r:id="rId13"/>
    <p:sldLayoutId id="214748370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84440C2-9204-459D-9A31-432DF6946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304" y="742548"/>
            <a:ext cx="8584536" cy="3401863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4A89DE4B-6BE6-4D95-A82A-AB45C0A78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8635" y="4144411"/>
            <a:ext cx="7913874" cy="1826077"/>
          </a:xfrm>
        </p:spPr>
        <p:txBody>
          <a:bodyPr>
            <a:normAutofit/>
          </a:bodyPr>
          <a:lstStyle/>
          <a:p>
            <a:r>
              <a:rPr lang="en-US" i="1" dirty="0"/>
              <a:t>Tiffany Taylor - Deputy Superintendent</a:t>
            </a:r>
          </a:p>
          <a:p>
            <a:r>
              <a:rPr lang="en-US" i="1" dirty="0"/>
              <a:t>Policy, Flexibility &amp; External Affairs</a:t>
            </a:r>
          </a:p>
          <a:p>
            <a:r>
              <a:rPr lang="en-US" i="1" dirty="0"/>
              <a:t>Georgia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60123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E19D01-340F-444B-975A-282B7046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8123" y="1648859"/>
            <a:ext cx="5466653" cy="617934"/>
          </a:xfrm>
        </p:spPr>
        <p:txBody>
          <a:bodyPr>
            <a:noAutofit/>
          </a:bodyPr>
          <a:lstStyle/>
          <a:p>
            <a:r>
              <a:rPr lang="en-US" sz="2800" u="sng" dirty="0">
                <a:latin typeface="Arial" panose="020B0604020202020204" pitchFamily="34" charset="0"/>
                <a:cs typeface="Arial" panose="020B0604020202020204" pitchFamily="34" charset="0"/>
              </a:rPr>
              <a:t>Opportunity for bridge courses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ED2EE-6272-4A3D-B251-03F360C219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Foundations of Algebra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Technical College Readiness Math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79213C-FA14-451C-909C-65E5B6D771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13984" y="1672118"/>
            <a:ext cx="5094514" cy="617934"/>
          </a:xfrm>
        </p:spPr>
        <p:txBody>
          <a:bodyPr>
            <a:noAutofit/>
          </a:bodyPr>
          <a:lstStyle/>
          <a:p>
            <a:r>
              <a:rPr lang="en-US" sz="2800" u="sng" dirty="0">
                <a:latin typeface="Arial" panose="020B0604020202020204" pitchFamily="34" charset="0"/>
                <a:cs typeface="Arial" panose="020B0604020202020204" pitchFamily="34" charset="0"/>
              </a:rPr>
              <a:t>Access to high-level courses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6D7AE0-0583-46CE-90DE-B78E1FED28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34164" y="2505075"/>
            <a:ext cx="5183188" cy="368458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GAVS Access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Reduce barriers to AP/IB courses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Support efforts to preserve dual enrollment</a:t>
            </a:r>
          </a:p>
          <a:p>
            <a:endParaRPr lang="en-US" sz="2400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4A30CB54-31A1-4D9B-9642-78134B273889}"/>
              </a:ext>
            </a:extLst>
          </p:cNvPr>
          <p:cNvSpPr txBox="1">
            <a:spLocks/>
          </p:cNvSpPr>
          <p:nvPr/>
        </p:nvSpPr>
        <p:spPr>
          <a:xfrm>
            <a:off x="1018124" y="551379"/>
            <a:ext cx="9700675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Opportunity and Access – bridge/high-level courses</a:t>
            </a:r>
          </a:p>
        </p:txBody>
      </p:sp>
    </p:spTree>
    <p:extLst>
      <p:ext uri="{BB962C8B-B14F-4D97-AF65-F5344CB8AC3E}">
        <p14:creationId xmlns:p14="http://schemas.microsoft.com/office/powerpoint/2010/main" val="329506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494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923F1-4E85-A54C-969B-E446D5871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8604" y="166392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Total African American students (PreK-grade 12) = 646,655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females – 318,869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males – 327,786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73126A8-3142-4393-A9A2-39EB6F3F9274}"/>
              </a:ext>
            </a:extLst>
          </p:cNvPr>
          <p:cNvSpPr txBox="1">
            <a:spLocks/>
          </p:cNvSpPr>
          <p:nvPr/>
        </p:nvSpPr>
        <p:spPr>
          <a:xfrm>
            <a:off x="1048604" y="350300"/>
            <a:ext cx="9700675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African American Enrollment (2018)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361321-114D-47D0-BFCA-58A605EDB1BB}"/>
              </a:ext>
            </a:extLst>
          </p:cNvPr>
          <p:cNvSpPr txBox="1"/>
          <p:nvPr/>
        </p:nvSpPr>
        <p:spPr>
          <a:xfrm>
            <a:off x="2833396" y="3242435"/>
            <a:ext cx="6525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38.9% of Georgia’s Students</a:t>
            </a:r>
          </a:p>
        </p:txBody>
      </p:sp>
    </p:spTree>
    <p:extLst>
      <p:ext uri="{BB962C8B-B14F-4D97-AF65-F5344CB8AC3E}">
        <p14:creationId xmlns:p14="http://schemas.microsoft.com/office/powerpoint/2010/main" val="811647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ED82F-32E0-4853-AA14-AAE916CFC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Over-representation in discipline 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Over-representation in low academic achievement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Over-identification in special education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Under-representation in the educator workforce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Under-representation in pathway completion, AP, and post-secondary matriculation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DC4CBF-C853-4257-BD46-E464F35A148D}"/>
              </a:ext>
            </a:extLst>
          </p:cNvPr>
          <p:cNvSpPr txBox="1">
            <a:spLocks/>
          </p:cNvSpPr>
          <p:nvPr/>
        </p:nvSpPr>
        <p:spPr>
          <a:xfrm>
            <a:off x="1333085" y="337992"/>
            <a:ext cx="8106190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Areas for Support</a:t>
            </a:r>
          </a:p>
        </p:txBody>
      </p:sp>
    </p:spTree>
    <p:extLst>
      <p:ext uri="{BB962C8B-B14F-4D97-AF65-F5344CB8AC3E}">
        <p14:creationId xmlns:p14="http://schemas.microsoft.com/office/powerpoint/2010/main" val="56118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25A803A-B298-5448-8796-8DD7305ECF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3577245"/>
              </p:ext>
            </p:extLst>
          </p:nvPr>
        </p:nvGraphicFramePr>
        <p:xfrm>
          <a:off x="2199799" y="1815277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3F3D8D6-8BE0-B444-B650-3CD5B1AE3918}"/>
              </a:ext>
            </a:extLst>
          </p:cNvPr>
          <p:cNvSpPr txBox="1"/>
          <p:nvPr/>
        </p:nvSpPr>
        <p:spPr>
          <a:xfrm>
            <a:off x="1724025" y="4443897"/>
            <a:ext cx="1703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Access to Quality Rated care centers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5BE21-8CBF-BF43-A5FD-37127B19BB87}"/>
              </a:ext>
            </a:extLst>
          </p:cNvPr>
          <p:cNvSpPr txBox="1"/>
          <p:nvPr/>
        </p:nvSpPr>
        <p:spPr>
          <a:xfrm>
            <a:off x="3604737" y="5130819"/>
            <a:ext cx="190881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rgbClr val="C00000"/>
                </a:solidFill>
              </a:rPr>
              <a:t>Opportunity for “language nutrition” and conversational turns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2D6B7-DC9F-1C40-BAFC-CE72F93C8B83}"/>
              </a:ext>
            </a:extLst>
          </p:cNvPr>
          <p:cNvSpPr txBox="1"/>
          <p:nvPr/>
        </p:nvSpPr>
        <p:spPr>
          <a:xfrm>
            <a:off x="2245520" y="3653196"/>
            <a:ext cx="1714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Access to certified, experienced teachers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E5EB88-D07E-2C48-B663-4F623C40610C}"/>
              </a:ext>
            </a:extLst>
          </p:cNvPr>
          <p:cNvSpPr txBox="1"/>
          <p:nvPr/>
        </p:nvSpPr>
        <p:spPr>
          <a:xfrm>
            <a:off x="5467351" y="4199443"/>
            <a:ext cx="13058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Opportunity to engage in culturally responsive instruction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F14070-8314-564F-80EE-F1BABCFD4979}"/>
              </a:ext>
            </a:extLst>
          </p:cNvPr>
          <p:cNvSpPr txBox="1"/>
          <p:nvPr/>
        </p:nvSpPr>
        <p:spPr>
          <a:xfrm>
            <a:off x="4005739" y="2350625"/>
            <a:ext cx="194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Access to schools with a positive climate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F73083-0131-284E-8EE7-0B8847F8405D}"/>
              </a:ext>
            </a:extLst>
          </p:cNvPr>
          <p:cNvSpPr txBox="1"/>
          <p:nvPr/>
        </p:nvSpPr>
        <p:spPr>
          <a:xfrm>
            <a:off x="5641659" y="1546261"/>
            <a:ext cx="211312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rgbClr val="C00000"/>
                </a:solidFill>
              </a:rPr>
              <a:t>Access to courses that meet high expectations (e.g., AP, dual-enrollment,)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38E57A-AC0B-A04D-8D10-1ECF9DA6F63E}"/>
              </a:ext>
            </a:extLst>
          </p:cNvPr>
          <p:cNvSpPr txBox="1"/>
          <p:nvPr/>
        </p:nvSpPr>
        <p:spPr>
          <a:xfrm>
            <a:off x="7590713" y="3948353"/>
            <a:ext cx="17030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Opportunity to take PSAT/SAT (and ACCUPLACER) during the school day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77963A-936C-DE4F-810E-630A745F5C7C}"/>
              </a:ext>
            </a:extLst>
          </p:cNvPr>
          <p:cNvSpPr txBox="1"/>
          <p:nvPr/>
        </p:nvSpPr>
        <p:spPr>
          <a:xfrm>
            <a:off x="8442248" y="1642441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Access to scholarships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05F968-A66C-9646-AEB2-C99BF9477106}"/>
              </a:ext>
            </a:extLst>
          </p:cNvPr>
          <p:cNvSpPr txBox="1"/>
          <p:nvPr/>
        </p:nvSpPr>
        <p:spPr>
          <a:xfrm>
            <a:off x="8609886" y="2817925"/>
            <a:ext cx="1463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Opportunity to complete the FAFSA during the school day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7B271F-D025-0848-97E4-97CC6A7787EB}"/>
              </a:ext>
            </a:extLst>
          </p:cNvPr>
          <p:cNvSpPr txBox="1"/>
          <p:nvPr/>
        </p:nvSpPr>
        <p:spPr>
          <a:xfrm>
            <a:off x="2902744" y="2932611"/>
            <a:ext cx="2434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Access to quality literacy and numeracy instruction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020844-C245-2E4B-8211-F84E0E3CE42C}"/>
              </a:ext>
            </a:extLst>
          </p:cNvPr>
          <p:cNvSpPr txBox="1"/>
          <p:nvPr/>
        </p:nvSpPr>
        <p:spPr>
          <a:xfrm>
            <a:off x="1572578" y="5019155"/>
            <a:ext cx="2240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Access to quality Special Education services (</a:t>
            </a:r>
            <a:r>
              <a:rPr lang="en-US" sz="1400" b="1" dirty="0">
                <a:solidFill>
                  <a:srgbClr val="C00000"/>
                </a:solidFill>
              </a:rPr>
              <a:t>preschool</a:t>
            </a:r>
            <a:r>
              <a:rPr lang="en-US" sz="1400" dirty="0">
                <a:solidFill>
                  <a:srgbClr val="C00000"/>
                </a:solidFill>
              </a:rPr>
              <a:t> through grade 12)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58CD99-EFBF-7A41-8624-CFE46ED036B3}"/>
              </a:ext>
            </a:extLst>
          </p:cNvPr>
          <p:cNvSpPr txBox="1"/>
          <p:nvPr/>
        </p:nvSpPr>
        <p:spPr>
          <a:xfrm>
            <a:off x="6621067" y="3402421"/>
            <a:ext cx="10987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Opportunity to take “bridge courses”</a:t>
            </a: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1AB6419-164C-4684-A0AD-0CC31691D650}"/>
              </a:ext>
            </a:extLst>
          </p:cNvPr>
          <p:cNvSpPr txBox="1">
            <a:spLocks/>
          </p:cNvSpPr>
          <p:nvPr/>
        </p:nvSpPr>
        <p:spPr>
          <a:xfrm>
            <a:off x="1161635" y="541693"/>
            <a:ext cx="10296940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Looking at the System: Access and Opportunity Gaps</a:t>
            </a:r>
          </a:p>
        </p:txBody>
      </p:sp>
    </p:spTree>
    <p:extLst>
      <p:ext uri="{BB962C8B-B14F-4D97-AF65-F5344CB8AC3E}">
        <p14:creationId xmlns:p14="http://schemas.microsoft.com/office/powerpoint/2010/main" val="2514221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BC4F2-B221-4A38-842B-DDC89E4AC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147666"/>
            <a:ext cx="7886700" cy="450066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P-20 Collaboratives</a:t>
            </a:r>
          </a:p>
          <a:p>
            <a:pPr lvl="1">
              <a:lnSpc>
                <a:spcPct val="120000"/>
              </a:lnSpc>
            </a:pP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Professional learning addressing regionally defined opportunities and challenges</a:t>
            </a:r>
          </a:p>
          <a:p>
            <a:pPr lvl="1">
              <a:lnSpc>
                <a:spcPct val="120000"/>
              </a:lnSpc>
            </a:pP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Recruitment and training for future teachers</a:t>
            </a:r>
          </a:p>
          <a:p>
            <a:pPr lvl="1">
              <a:lnSpc>
                <a:spcPct val="120000"/>
              </a:lnSpc>
            </a:pP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Induction for in-service teachers</a:t>
            </a:r>
          </a:p>
          <a:p>
            <a:pPr lvl="1">
              <a:lnSpc>
                <a:spcPct val="120000"/>
              </a:lnSpc>
            </a:pP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Support for educational leaders</a:t>
            </a:r>
          </a:p>
          <a:p>
            <a:pPr marL="342900" lvl="1" indent="0">
              <a:lnSpc>
                <a:spcPct val="12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Support recruitment efforts</a:t>
            </a:r>
          </a:p>
          <a:p>
            <a:pPr lvl="1">
              <a:lnSpc>
                <a:spcPct val="120000"/>
              </a:lnSpc>
            </a:pP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Educator and Recruitment Advisory </a:t>
            </a:r>
          </a:p>
          <a:p>
            <a:pPr lvl="1">
              <a:lnSpc>
                <a:spcPct val="120000"/>
              </a:lnSpc>
            </a:pP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“Grow Your Own” Recruitment Strategies</a:t>
            </a:r>
          </a:p>
          <a:p>
            <a:pPr marL="342900" lvl="1" indent="0">
              <a:lnSpc>
                <a:spcPct val="12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Support full-time return of retirees</a:t>
            </a:r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31BF42-3A11-4320-857F-D1C971572104}"/>
              </a:ext>
            </a:extLst>
          </p:cNvPr>
          <p:cNvSpPr txBox="1">
            <a:spLocks/>
          </p:cNvSpPr>
          <p:nvPr/>
        </p:nvSpPr>
        <p:spPr>
          <a:xfrm>
            <a:off x="999709" y="231618"/>
            <a:ext cx="10525541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Access to certified, experienced teachers</a:t>
            </a:r>
          </a:p>
        </p:txBody>
      </p:sp>
    </p:spTree>
    <p:extLst>
      <p:ext uri="{BB962C8B-B14F-4D97-AF65-F5344CB8AC3E}">
        <p14:creationId xmlns:p14="http://schemas.microsoft.com/office/powerpoint/2010/main" val="1153375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4906E-729C-4AE1-94CD-A34A253C2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0788" y="1495425"/>
            <a:ext cx="8327693" cy="489585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Keenville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game-based early formative assessment platform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Literacy for Learning, Living, and Leading in Georgia (L4GA) grant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Literacy Think Tank and P-20 Partnerships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Increased Professional Development Offerings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Get Georgia Reading community partnerships, data summits, and program evaluation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D4845B-F7AB-4DF5-9A4D-228862DA9D6B}"/>
              </a:ext>
            </a:extLst>
          </p:cNvPr>
          <p:cNvSpPr txBox="1">
            <a:spLocks/>
          </p:cNvSpPr>
          <p:nvPr/>
        </p:nvSpPr>
        <p:spPr>
          <a:xfrm>
            <a:off x="961609" y="767640"/>
            <a:ext cx="11982865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Access to quality literacy/numeracy</a:t>
            </a:r>
          </a:p>
          <a:p>
            <a:pPr algn="l"/>
            <a:r>
              <a:rPr lang="en-US" sz="4000" dirty="0"/>
              <a:t>instruction</a:t>
            </a:r>
          </a:p>
        </p:txBody>
      </p:sp>
    </p:spTree>
    <p:extLst>
      <p:ext uri="{BB962C8B-B14F-4D97-AF65-F5344CB8AC3E}">
        <p14:creationId xmlns:p14="http://schemas.microsoft.com/office/powerpoint/2010/main" val="1827681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5C76F-EEF7-467D-858D-1405ED8F4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1530" y="1062474"/>
            <a:ext cx="8606790" cy="518592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Support Positive Behavioral Interventions and Supports (PBIS) implementation, fidelity and sustainability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Added school climate specialists at each RESA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1300 schools now implementing PBIS</a:t>
            </a:r>
          </a:p>
          <a:p>
            <a:pPr marL="342900" lvl="1" indent="0">
              <a:lnSpc>
                <a:spcPct val="11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GaDOE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trainings for educators and partners 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Mental health awareness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Trauma and physical factors that manifest as behavior issues 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Crisis Prevention Intervention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Language training</a:t>
            </a:r>
          </a:p>
          <a:p>
            <a:pPr marL="342900" lvl="1" indent="0">
              <a:lnSpc>
                <a:spcPct val="11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APEX Partnership with DBHDD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Currently in 400 schools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Provides therapists in schools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>
              <a:lnSpc>
                <a:spcPct val="11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Increased funding included in budget by Governor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1AC4CDC-1907-4967-9F91-E37BA7117A90}"/>
              </a:ext>
            </a:extLst>
          </p:cNvPr>
          <p:cNvSpPr txBox="1">
            <a:spLocks/>
          </p:cNvSpPr>
          <p:nvPr/>
        </p:nvSpPr>
        <p:spPr>
          <a:xfrm>
            <a:off x="1033287" y="145666"/>
            <a:ext cx="10513475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Access to schools with a positive climate</a:t>
            </a:r>
          </a:p>
        </p:txBody>
      </p:sp>
    </p:spTree>
    <p:extLst>
      <p:ext uri="{BB962C8B-B14F-4D97-AF65-F5344CB8AC3E}">
        <p14:creationId xmlns:p14="http://schemas.microsoft.com/office/powerpoint/2010/main" val="175718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5C9E3-5521-4222-A11C-1F890B729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875" y="1541145"/>
            <a:ext cx="10515600" cy="403669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Support implementation of, and fidelity to, Georgia’s Tiered System of Supports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Identification and supports/correction for districts that over-identify subgroups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Check and Connect Interventions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C800AD-96C8-4865-8FA4-5A96D31BA264}"/>
              </a:ext>
            </a:extLst>
          </p:cNvPr>
          <p:cNvSpPr txBox="1">
            <a:spLocks/>
          </p:cNvSpPr>
          <p:nvPr/>
        </p:nvSpPr>
        <p:spPr>
          <a:xfrm>
            <a:off x="949960" y="705000"/>
            <a:ext cx="10706515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Access to quality special education services</a:t>
            </a:r>
          </a:p>
        </p:txBody>
      </p:sp>
    </p:spTree>
    <p:extLst>
      <p:ext uri="{BB962C8B-B14F-4D97-AF65-F5344CB8AC3E}">
        <p14:creationId xmlns:p14="http://schemas.microsoft.com/office/powerpoint/2010/main" val="846543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55D1D-42D7-4706-AAF7-C6661E510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8124" y="1530985"/>
            <a:ext cx="10515600" cy="4351338"/>
          </a:xfrm>
        </p:spPr>
        <p:txBody>
          <a:bodyPr/>
          <a:lstStyle/>
          <a:p>
            <a:pPr marL="342900" lvl="1" indent="0">
              <a:buNone/>
            </a:pPr>
            <a:endParaRPr lang="en-US" dirty="0"/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P-20 Equity Labs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C4FA12-2B14-4E6A-87E1-CBEED0757584}"/>
              </a:ext>
            </a:extLst>
          </p:cNvPr>
          <p:cNvSpPr txBox="1">
            <a:spLocks/>
          </p:cNvSpPr>
          <p:nvPr/>
        </p:nvSpPr>
        <p:spPr>
          <a:xfrm>
            <a:off x="1018124" y="887281"/>
            <a:ext cx="9700675" cy="6860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44883E"/>
                </a:solidFill>
                <a:latin typeface="Arial" panose="020B0604020202020204" pitchFamily="34" charset="0"/>
                <a:ea typeface="Helvetica Neue Medium" panose="02000503000000020004" pitchFamily="2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4000" dirty="0"/>
              <a:t>Opportunity to engage in culturally responsive instruction</a:t>
            </a:r>
          </a:p>
        </p:txBody>
      </p:sp>
    </p:spTree>
    <p:extLst>
      <p:ext uri="{BB962C8B-B14F-4D97-AF65-F5344CB8AC3E}">
        <p14:creationId xmlns:p14="http://schemas.microsoft.com/office/powerpoint/2010/main" val="4242938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D4480C948BFE43BEB99D9404D53592" ma:contentTypeVersion="13" ma:contentTypeDescription="Create a new document." ma:contentTypeScope="" ma:versionID="df98c18cb17bb596799a9e41261c76e1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86b18fa2e63a446d1848931aa16f4f78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ResourceType" minOccurs="0"/>
                <xsd:element ref="ns1:Company" minOccurs="0"/>
                <xsd:element ref="ns1:Customer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Company" ma:index="11" nillable="true" ma:displayName="Committee" ma:decimals="0" ma:internalName="Company">
      <xsd:simpleType>
        <xsd:restriction base="dms:Number"/>
      </xsd:simpleType>
    </xsd:element>
    <xsd:element name="CustomerID" ma:index="12" nillable="true" ma:displayName="Session" ma:description="" ma:internalName="CustomerID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ResourceType" ma:index="10" nillable="true" ma:displayName="Resource Type" ma:default="Minutes" ma:description="A set of categories, functions, genres or aggregation levels" ma:format="Dropdown" ma:internalName="_ResourceType">
      <xsd:simpleType>
        <xsd:restriction base="dms:Choice">
          <xsd:enumeration value="Agenda"/>
          <xsd:enumeration value="Meeting Notice"/>
          <xsd:enumeration value="Minutes"/>
          <xsd:enumeration value="Presentation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ompany xmlns="http://schemas.microsoft.com/sharepoint/v3" xsi:nil="true"/>
    <CustomerID xmlns="http://schemas.microsoft.com/sharepoint/v3" xsi:nil="true"/>
    <PublishingExpirationDate xmlns="http://schemas.microsoft.com/sharepoint/v3" xsi:nil="true"/>
    <_ResourceType xmlns="http://schemas.microsoft.com/sharepoint/v3/fields">Minutes</_ResourceType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EBC6958-086E-4DD2-828F-E9CC95B6D368}"/>
</file>

<file path=customXml/itemProps2.xml><?xml version="1.0" encoding="utf-8"?>
<ds:datastoreItem xmlns:ds="http://schemas.openxmlformats.org/officeDocument/2006/customXml" ds:itemID="{A53DAD85-588E-4DCC-8A26-4520936586BF}"/>
</file>

<file path=customXml/itemProps3.xml><?xml version="1.0" encoding="utf-8"?>
<ds:datastoreItem xmlns:ds="http://schemas.openxmlformats.org/officeDocument/2006/customXml" ds:itemID="{537A4F97-5D9B-46A1-A499-98100BEFEAC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1932</TotalTime>
  <Words>453</Words>
  <Application>Microsoft Office PowerPoint</Application>
  <PresentationFormat>Widescreen</PresentationFormat>
  <Paragraphs>95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Tiffany Taylor</dc:creator>
  <cp:lastModifiedBy>Tiffany Taylor</cp:lastModifiedBy>
  <cp:revision>37</cp:revision>
  <dcterms:created xsi:type="dcterms:W3CDTF">2019-09-02T15:03:23Z</dcterms:created>
  <dcterms:modified xsi:type="dcterms:W3CDTF">2019-09-18T13:14:08Z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0x0101001FD4480C948BFE43BEB99D9404D53592</vt:lpwstr>
  </property>
</Properties>
</file>