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xml" ContentType="application/vnd.openxmlformats-officedocument.customXmlProperties+xml"/>
  <Default Extension="wmf" ContentType="image/x-wmf"/>
  <Default Extension="rels" ContentType="application/vnd.openxmlformats-package.relationship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0" r:id="rId1"/>
  </p:sldMasterIdLst>
  <p:notesMasterIdLst>
    <p:notesMasterId r:id="rId16"/>
  </p:notesMasterIdLst>
  <p:sldIdLst>
    <p:sldId id="256" r:id="rId2"/>
    <p:sldId id="257" r:id="rId3"/>
    <p:sldId id="258" r:id="rId4"/>
    <p:sldId id="263" r:id="rId5"/>
    <p:sldId id="259" r:id="rId6"/>
    <p:sldId id="264" r:id="rId7"/>
    <p:sldId id="265" r:id="rId8"/>
    <p:sldId id="266" r:id="rId9"/>
    <p:sldId id="262" r:id="rId10"/>
    <p:sldId id="270" r:id="rId11"/>
    <p:sldId id="268" r:id="rId12"/>
    <p:sldId id="267" r:id="rId13"/>
    <p:sldId id="269" r:id="rId14"/>
    <p:sldId id="271" r:id="rId1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DC5A301E-7FA4-4B53-A452-60A5F28CF1C1}" type="datetimeFigureOut">
              <a:rPr lang="en-US" smtClean="0"/>
              <a:t>11/10/2015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003B62A1-005A-4506-AC3A-3FA231FC9F59}" type="slidenum">
              <a:rPr lang="en-US" smtClean="0"/>
              <a:t>‹#›</a:t>
            </a:fld>
            <a:endParaRPr lang="en-US" dirty="0"/>
          </a:p>
        </p:txBody>
      </p:sp>
    </p:spTree>
    <p:extLst>
      <p:ext uri="{BB962C8B-B14F-4D97-AF65-F5344CB8AC3E}">
        <p14:creationId xmlns:p14="http://schemas.microsoft.com/office/powerpoint/2010/main" val="2805846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C0F815F3-88BB-4509-8D83-068B17B01626}" type="slidenum">
              <a:rPr lang="en-US" smtClean="0">
                <a:latin typeface="Arial" charset="0"/>
              </a:rPr>
              <a:pPr/>
              <a:t>4</a:t>
            </a:fld>
            <a:endParaRPr lang="en-US" dirty="0" smtClean="0">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dirty="0" smtClean="0">
                <a:latin typeface="Arial" charset="0"/>
              </a:rPr>
              <a:t>Plasticity has peak periods between birth and pre-school age begins to increase against about age 10 and has another peak around age 15 gradually declining through late adolescence and the 20’s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4AF466F-BDA4-4F18-9C7B-FF0A9A1B0E80}" type="datetime1">
              <a:rPr lang="en-US" smtClean="0"/>
              <a:pPr/>
              <a:t>11/10/2015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FB4290-6522-4139-852E-05BD9E7F0D2E}" type="datetime1">
              <a:rPr lang="en-US" smtClean="0"/>
              <a:pPr/>
              <a:t>11/10/2015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B955F9-81EA-47C5-8059-9E5C2B437C70}" type="datetime1">
              <a:rPr lang="en-US" smtClean="0"/>
              <a:pPr/>
              <a:t>11/10/2015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EF607B-A47E-422C-9BEF-122CCDB7C526}" type="datetime1">
              <a:rPr lang="en-US" smtClean="0"/>
              <a:pPr/>
              <a:t>11/10/2015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A9A7CB-BEE6-4F99-898E-913F06E8E125}" type="datetime1">
              <a:rPr lang="en-US" smtClean="0"/>
              <a:pPr/>
              <a:t>11/10/2015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EE300C-6FC5-4FC3-AF1A-075E4F50620D}" type="datetime1">
              <a:rPr lang="en-US" smtClean="0"/>
              <a:pPr/>
              <a:t>11/10/2015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0D295D-4A77-4DEB-B04C-9F4282A8BC04}" type="datetime1">
              <a:rPr lang="en-US" smtClean="0"/>
              <a:pPr/>
              <a:t>11/10/2015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B28685-4D0C-42D5-8013-B5904CD1FCBC}" type="datetime1">
              <a:rPr lang="en-US" smtClean="0"/>
              <a:pPr/>
              <a:t>11/10/2015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226C0-9885-4BA9-BBFA-A52CBFEBB775}" type="datetime1">
              <a:rPr lang="en-US" smtClean="0"/>
              <a:pPr/>
              <a:t>11/10/2015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E1B38-C5EB-4D66-9137-0AFE9CDEDE8F}" type="datetime1">
              <a:rPr lang="en-US" smtClean="0"/>
              <a:pPr/>
              <a:t>11/10/2015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dirty="0"/>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327B613C-1AD7-49D3-885D-F654C5CDBAA6}" type="datetime1">
              <a:rPr lang="en-US" smtClean="0"/>
              <a:pPr/>
              <a:t>11/10/2015</a:t>
            </a:fld>
            <a:endParaRPr lang="en-US" dirty="0"/>
          </a:p>
        </p:txBody>
      </p:sp>
      <p:sp>
        <p:nvSpPr>
          <p:cNvPr id="9" name="Slide Number Placeholder 8"/>
          <p:cNvSpPr>
            <a:spLocks noGrp="1"/>
          </p:cNvSpPr>
          <p:nvPr>
            <p:ph type="sldNum" sz="quarter" idx="11"/>
          </p:nvPr>
        </p:nvSpPr>
        <p:spPr/>
        <p:txBody>
          <a:bodyPr/>
          <a:lstStyle/>
          <a:p>
            <a:fld id="{6E2D2B3B-882E-40F3-A32F-6DD516915044}"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E2D2B3B-882E-40F3-A32F-6DD516915044}" type="slidenum">
              <a:rPr lang="en-US" smtClean="0"/>
              <a:pPr/>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327B613C-1AD7-49D3-885D-F654C5CDBAA6}" type="datetime1">
              <a:rPr lang="en-US" smtClean="0"/>
              <a:pPr/>
              <a:t>11/10/2015</a:t>
            </a:fld>
            <a:endParaRPr lang="en-US" dirty="0"/>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543800" cy="2590801"/>
          </a:xfrm>
        </p:spPr>
        <p:txBody>
          <a:bodyPr/>
          <a:lstStyle/>
          <a:p>
            <a:pPr algn="ctr"/>
            <a:r>
              <a:rPr lang="en-US" sz="4400" dirty="0" smtClean="0"/>
              <a:t/>
            </a:r>
            <a:br>
              <a:rPr lang="en-US" sz="4400" dirty="0" smtClean="0"/>
            </a:br>
            <a:r>
              <a:rPr lang="en-US" sz="4400" dirty="0"/>
              <a:t/>
            </a:r>
            <a:br>
              <a:rPr lang="en-US" sz="4400" dirty="0"/>
            </a:br>
            <a:r>
              <a:rPr lang="en-US" sz="4400" dirty="0" smtClean="0"/>
              <a:t/>
            </a:r>
            <a:br>
              <a:rPr lang="en-US" sz="4400" dirty="0" smtClean="0"/>
            </a:br>
            <a:r>
              <a:rPr lang="en-US" sz="4400" dirty="0"/>
              <a:t/>
            </a:r>
            <a:br>
              <a:rPr lang="en-US" sz="4400" dirty="0"/>
            </a:br>
            <a:r>
              <a:rPr lang="en-US" sz="4400" dirty="0" smtClean="0"/>
              <a:t/>
            </a:r>
            <a:br>
              <a:rPr lang="en-US" sz="4400" dirty="0" smtClean="0"/>
            </a:br>
            <a:r>
              <a:rPr lang="en-US" sz="4400" dirty="0"/>
              <a:t/>
            </a:r>
            <a:br>
              <a:rPr lang="en-US" sz="4400" dirty="0"/>
            </a:br>
            <a:r>
              <a:rPr lang="en-US" sz="4400" dirty="0" smtClean="0"/>
              <a:t/>
            </a:r>
            <a:br>
              <a:rPr lang="en-US" sz="4400" dirty="0" smtClean="0"/>
            </a:br>
            <a:r>
              <a:rPr lang="en-US" sz="4400" dirty="0"/>
              <a:t/>
            </a:r>
            <a:br>
              <a:rPr lang="en-US" sz="4400" dirty="0"/>
            </a:br>
            <a:r>
              <a:rPr lang="en-US" sz="4800" b="1" dirty="0"/>
              <a:t>Senate Study Committee on Youth Mental Health and Substance Use </a:t>
            </a:r>
            <a:r>
              <a:rPr lang="en-US" sz="4800" b="1" dirty="0" smtClean="0"/>
              <a:t>Disorders</a:t>
            </a:r>
            <a:endParaRPr lang="en-US" sz="4800" b="1" dirty="0"/>
          </a:p>
        </p:txBody>
      </p:sp>
      <p:sp>
        <p:nvSpPr>
          <p:cNvPr id="3" name="Subtitle 2"/>
          <p:cNvSpPr>
            <a:spLocks noGrp="1"/>
          </p:cNvSpPr>
          <p:nvPr>
            <p:ph type="subTitle" idx="1"/>
          </p:nvPr>
        </p:nvSpPr>
        <p:spPr>
          <a:xfrm>
            <a:off x="685800" y="4572000"/>
            <a:ext cx="6461760" cy="1752600"/>
          </a:xfrm>
        </p:spPr>
        <p:txBody>
          <a:bodyPr>
            <a:normAutofit fontScale="62500" lnSpcReduction="20000"/>
          </a:bodyPr>
          <a:lstStyle/>
          <a:p>
            <a:pPr algn="ctr"/>
            <a:r>
              <a:rPr lang="en-US" sz="3600" b="1" dirty="0" smtClean="0"/>
              <a:t>Laura Searcy</a:t>
            </a:r>
          </a:p>
          <a:p>
            <a:pPr algn="ctr"/>
            <a:r>
              <a:rPr lang="en-US" sz="3600" dirty="0" smtClean="0"/>
              <a:t>President-elect National Association f Pediatric Nurse Practitioners</a:t>
            </a:r>
          </a:p>
          <a:p>
            <a:pPr algn="ctr"/>
            <a:r>
              <a:rPr lang="en-US" sz="3600" dirty="0" smtClean="0"/>
              <a:t>Vice-Chair Cobb Community Alliance to prevent Substance Abuse</a:t>
            </a:r>
            <a:endParaRPr lang="en-US" sz="36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a:t>
            </a:fld>
            <a:endParaRPr lang="en-US" dirty="0"/>
          </a:p>
        </p:txBody>
      </p:sp>
    </p:spTree>
    <p:extLst>
      <p:ext uri="{BB962C8B-B14F-4D97-AF65-F5344CB8AC3E}">
        <p14:creationId xmlns:p14="http://schemas.microsoft.com/office/powerpoint/2010/main" val="19506171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sz="3200" dirty="0" smtClean="0"/>
              <a:t>National Association of Pediatric Nurse Practitioners</a:t>
            </a:r>
            <a:endParaRPr lang="en-US" sz="3200" dirty="0"/>
          </a:p>
        </p:txBody>
      </p:sp>
      <p:sp>
        <p:nvSpPr>
          <p:cNvPr id="4" name="Content Placeholder 3"/>
          <p:cNvSpPr>
            <a:spLocks noGrp="1"/>
          </p:cNvSpPr>
          <p:nvPr>
            <p:ph idx="1"/>
          </p:nvPr>
        </p:nvSpPr>
        <p:spPr/>
        <p:txBody>
          <a:bodyPr/>
          <a:lstStyle/>
          <a:p>
            <a:endParaRPr lang="en-US" dirty="0" smtClean="0"/>
          </a:p>
          <a:p>
            <a:r>
              <a:rPr lang="en-US" dirty="0" smtClean="0"/>
              <a:t>Strongly supports increasing the utilization of SBIRT in pediatric health care settings  and other evidence based efforts to  prevent and treat substance abuse disorders</a:t>
            </a:r>
          </a:p>
          <a:p>
            <a:r>
              <a:rPr lang="en-US" dirty="0" smtClean="0"/>
              <a:t>Evidence shows that lack of reimbursement is an impediment to implementation of these strategies in health care settings</a:t>
            </a:r>
          </a:p>
          <a:p>
            <a:endParaRPr lang="en-US" dirty="0"/>
          </a:p>
          <a:p>
            <a:pPr marL="114300" indent="0">
              <a:buNone/>
            </a:pPr>
            <a:r>
              <a:rPr lang="en-US" b="1" dirty="0"/>
              <a:t>By 2020 Mental and substance abuse disorders will surpass all physical diseases as a major cause of </a:t>
            </a:r>
            <a:r>
              <a:rPr lang="en-US" b="1" dirty="0" smtClean="0"/>
              <a:t>disability. This constitutes a public health crises. We cannot afford not to address it.</a:t>
            </a:r>
            <a:endParaRPr lang="en-US" b="1" dirty="0"/>
          </a:p>
          <a:p>
            <a:endParaRPr lang="en-US" dirty="0"/>
          </a:p>
          <a:p>
            <a:pPr marL="114300" indent="0">
              <a:buNone/>
            </a:pPr>
            <a:endParaRPr lang="en-US" dirty="0"/>
          </a:p>
        </p:txBody>
      </p:sp>
      <p:sp>
        <p:nvSpPr>
          <p:cNvPr id="2" name="Slide Number Placeholder 1"/>
          <p:cNvSpPr>
            <a:spLocks noGrp="1"/>
          </p:cNvSpPr>
          <p:nvPr>
            <p:ph type="sldNum" sz="quarter" idx="12"/>
          </p:nvPr>
        </p:nvSpPr>
        <p:spPr/>
        <p:txBody>
          <a:bodyPr/>
          <a:lstStyle/>
          <a:p>
            <a:fld id="{6E2D2B3B-882E-40F3-A32F-6DD516915044}" type="slidenum">
              <a:rPr lang="en-US" smtClean="0"/>
              <a:pPr/>
              <a:t>10</a:t>
            </a:fld>
            <a:endParaRPr lang="en-US" dirty="0"/>
          </a:p>
        </p:txBody>
      </p:sp>
    </p:spTree>
    <p:extLst>
      <p:ext uri="{BB962C8B-B14F-4D97-AF65-F5344CB8AC3E}">
        <p14:creationId xmlns:p14="http://schemas.microsoft.com/office/powerpoint/2010/main" val="590362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11</a:t>
            </a:fld>
            <a:endParaRPr lang="en-US" dirty="0"/>
          </a:p>
        </p:txBody>
      </p:sp>
      <p:pic>
        <p:nvPicPr>
          <p:cNvPr id="4098" name="Picture 2" descr="C:\Users\Laura\Downloads\IMG_28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686800" cy="7514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108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12</a:t>
            </a:fld>
            <a:endParaRPr lang="en-US" dirty="0"/>
          </a:p>
        </p:txBody>
      </p:sp>
      <p:pic>
        <p:nvPicPr>
          <p:cNvPr id="3074" name="Picture 2" descr="C:\Users\Laura\Downloads\IMG_281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66352"/>
            <a:ext cx="6858000" cy="670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16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endParaRPr lang="en-US" dirty="0"/>
          </a:p>
          <a:p>
            <a:r>
              <a:rPr lang="en-US" sz="2800" dirty="0" smtClean="0"/>
              <a:t>Georgia is in the minority of states that do not reimburse for SBIRT</a:t>
            </a:r>
          </a:p>
          <a:p>
            <a:endParaRPr lang="en-US" sz="2800" dirty="0" smtClean="0"/>
          </a:p>
          <a:p>
            <a:r>
              <a:rPr lang="en-US" sz="2800" dirty="0" smtClean="0"/>
              <a:t>As we bring 1600 Pediatric Nurse Practitioners from around the nation to Atlanta in March of 2016, lets be able to tell them that the State of Georgia is focused on prevention of substance abuse disorders and has enacted policies that support increased use of SBIRT</a:t>
            </a:r>
            <a:endParaRPr lang="en-US" sz="2800" dirty="0"/>
          </a:p>
        </p:txBody>
      </p:sp>
      <p:sp>
        <p:nvSpPr>
          <p:cNvPr id="2" name="Slide Number Placeholder 1"/>
          <p:cNvSpPr>
            <a:spLocks noGrp="1"/>
          </p:cNvSpPr>
          <p:nvPr>
            <p:ph type="sldNum" sz="quarter" idx="12"/>
          </p:nvPr>
        </p:nvSpPr>
        <p:spPr/>
        <p:txBody>
          <a:bodyPr/>
          <a:lstStyle/>
          <a:p>
            <a:fld id="{6E2D2B3B-882E-40F3-A32F-6DD516915044}" type="slidenum">
              <a:rPr lang="en-US" smtClean="0"/>
              <a:pPr/>
              <a:t>13</a:t>
            </a:fld>
            <a:endParaRPr lang="en-US" dirty="0"/>
          </a:p>
        </p:txBody>
      </p:sp>
    </p:spTree>
    <p:extLst>
      <p:ext uri="{BB962C8B-B14F-4D97-AF65-F5344CB8AC3E}">
        <p14:creationId xmlns:p14="http://schemas.microsoft.com/office/powerpoint/2010/main" val="2678335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smtClean="0"/>
              <a:t>Thank You!</a:t>
            </a:r>
            <a:endParaRPr lang="en-US" dirty="0"/>
          </a:p>
        </p:txBody>
      </p:sp>
      <p:sp>
        <p:nvSpPr>
          <p:cNvPr id="7" name="Content Placeholder 6"/>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14</a:t>
            </a:fld>
            <a:endParaRPr lang="en-US" dirty="0"/>
          </a:p>
        </p:txBody>
      </p:sp>
      <p:pic>
        <p:nvPicPr>
          <p:cNvPr id="5" name="Picture 2" descr="C:\Program Files (x86)\Microsoft Office\MEDIA\CAGCAT10\j0281904.wmf"/>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362200" y="2286000"/>
            <a:ext cx="3425342" cy="3238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8572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of the Problem</a:t>
            </a:r>
            <a:endParaRPr lang="en-US" dirty="0"/>
          </a:p>
        </p:txBody>
      </p:sp>
      <p:sp>
        <p:nvSpPr>
          <p:cNvPr id="3" name="Content Placeholder 2"/>
          <p:cNvSpPr>
            <a:spLocks noGrp="1"/>
          </p:cNvSpPr>
          <p:nvPr>
            <p:ph idx="1"/>
          </p:nvPr>
        </p:nvSpPr>
        <p:spPr>
          <a:xfrm>
            <a:off x="457200" y="1600200"/>
            <a:ext cx="7620000" cy="5029200"/>
          </a:xfrm>
        </p:spPr>
        <p:txBody>
          <a:bodyPr>
            <a:normAutofit/>
          </a:bodyPr>
          <a:lstStyle/>
          <a:p>
            <a:pPr marL="114300" indent="0">
              <a:buNone/>
            </a:pPr>
            <a:r>
              <a:rPr lang="en-US" dirty="0" smtClean="0"/>
              <a:t>In 2014:</a:t>
            </a:r>
          </a:p>
          <a:p>
            <a:r>
              <a:rPr lang="en-US" dirty="0" smtClean="0"/>
              <a:t>22.5 million Americans  age 12 and over reported needing treatment for alcohol or illicit drug use during the past year</a:t>
            </a:r>
          </a:p>
          <a:p>
            <a:r>
              <a:rPr lang="en-US" dirty="0" smtClean="0"/>
              <a:t>11.8 million adults reported needing mental health treatment or counseling during the past year</a:t>
            </a:r>
          </a:p>
          <a:p>
            <a:r>
              <a:rPr lang="en-US" dirty="0"/>
              <a:t>13 –20 percent of children living in the United States (up to 1 out of 5 children) experience a mental disorder in a given year and an estimated $247 billion is spent each year on childhood mental disorders</a:t>
            </a:r>
            <a:r>
              <a:rPr lang="en-US" dirty="0" smtClean="0"/>
              <a:t>.</a:t>
            </a:r>
          </a:p>
          <a:p>
            <a:pPr marL="114300" indent="0">
              <a:buNone/>
            </a:pPr>
            <a:r>
              <a:rPr lang="en-US" b="1" i="1" dirty="0" smtClean="0"/>
              <a:t>By 2020 Mental and substance abuse disorders will surpass all physical diseases as a major cause of disability</a:t>
            </a:r>
          </a:p>
          <a:p>
            <a:endParaRPr lang="en-US" dirty="0" smtClean="0"/>
          </a:p>
          <a:p>
            <a:pPr marL="114300" indent="0">
              <a:buNone/>
            </a:pPr>
            <a:r>
              <a:rPr lang="en-US" sz="1000" dirty="0"/>
              <a:t>1. http://www.samhsa.gov/prevention</a:t>
            </a:r>
          </a:p>
          <a:p>
            <a:pPr marL="114300" indent="0">
              <a:buNone/>
            </a:pPr>
            <a:r>
              <a:rPr lang="en-US" sz="1000" dirty="0"/>
              <a:t>2. http://www.cdc.gov/features/childrensmentalhealth/</a:t>
            </a:r>
            <a:endParaRPr lang="en-US" sz="1000" dirty="0" smtClean="0"/>
          </a:p>
          <a:p>
            <a:endParaRPr lang="en-US"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2</a:t>
            </a:fld>
            <a:endParaRPr lang="en-US" dirty="0"/>
          </a:p>
        </p:txBody>
      </p:sp>
    </p:spTree>
    <p:extLst>
      <p:ext uri="{BB962C8B-B14F-4D97-AF65-F5344CB8AC3E}">
        <p14:creationId xmlns:p14="http://schemas.microsoft.com/office/powerpoint/2010/main" val="2402119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Scope of the Problem</a:t>
            </a:r>
          </a:p>
        </p:txBody>
      </p:sp>
      <p:sp>
        <p:nvSpPr>
          <p:cNvPr id="3" name="Content Placeholder 2"/>
          <p:cNvSpPr>
            <a:spLocks noGrp="1"/>
          </p:cNvSpPr>
          <p:nvPr>
            <p:ph idx="1"/>
          </p:nvPr>
        </p:nvSpPr>
        <p:spPr>
          <a:xfrm>
            <a:off x="381000" y="1524000"/>
            <a:ext cx="7620000" cy="5181600"/>
          </a:xfrm>
        </p:spPr>
        <p:txBody>
          <a:bodyPr>
            <a:normAutofit/>
          </a:bodyPr>
          <a:lstStyle/>
          <a:p>
            <a:pPr marL="114300" indent="0">
              <a:buNone/>
            </a:pPr>
            <a:r>
              <a:rPr lang="en-US" sz="2400" b="1" dirty="0" smtClean="0"/>
              <a:t>Yet there is an alarming decline  in perceived  risk of harm </a:t>
            </a:r>
          </a:p>
          <a:p>
            <a:pPr marL="114300" indent="0">
              <a:buNone/>
            </a:pPr>
            <a:endParaRPr lang="en-US" sz="2400" b="1" dirty="0"/>
          </a:p>
          <a:p>
            <a:pPr marL="114300" indent="0">
              <a:buNone/>
            </a:pPr>
            <a:r>
              <a:rPr lang="en-US" sz="2000" dirty="0" smtClean="0"/>
              <a:t>Regular smoking of marijuana and taking of prescription stimulants among 12</a:t>
            </a:r>
            <a:r>
              <a:rPr lang="en-US" sz="2000" baseline="30000" dirty="0" smtClean="0"/>
              <a:t>th</a:t>
            </a:r>
            <a:r>
              <a:rPr lang="en-US" sz="2000" dirty="0" smtClean="0"/>
              <a:t> graders (52-36% and 69-55% over 5 years</a:t>
            </a:r>
          </a:p>
          <a:p>
            <a:pPr marL="114300" indent="0">
              <a:buNone/>
            </a:pPr>
            <a:endParaRPr lang="en-US" sz="2000" dirty="0" smtClean="0"/>
          </a:p>
          <a:p>
            <a:r>
              <a:rPr lang="en-US" sz="2000" dirty="0" smtClean="0"/>
              <a:t>Explosion of e-cigarette use (only 14% of 12th graders view as harmful</a:t>
            </a:r>
          </a:p>
          <a:p>
            <a:r>
              <a:rPr lang="en-US" sz="2000" dirty="0" smtClean="0"/>
              <a:t>Marijuana use exceeding cigarette use in all high schoolers</a:t>
            </a:r>
          </a:p>
          <a:p>
            <a:r>
              <a:rPr lang="en-US" sz="2000" dirty="0" smtClean="0"/>
              <a:t>Prescription drugs seen as “safer” than illegal drugs</a:t>
            </a:r>
            <a:endParaRPr lang="en-US" sz="2000" dirty="0"/>
          </a:p>
          <a:p>
            <a:endParaRPr lang="en-US" sz="2000" dirty="0" smtClean="0"/>
          </a:p>
          <a:p>
            <a:pPr marL="114300" indent="0">
              <a:buNone/>
            </a:pPr>
            <a:r>
              <a:rPr lang="en-US" sz="2000" dirty="0" smtClean="0"/>
              <a:t>Parental perceptions of harm also declining </a:t>
            </a:r>
          </a:p>
          <a:p>
            <a:r>
              <a:rPr lang="en-US" sz="2000" dirty="0" smtClean="0"/>
              <a:t>“right of passage” mythology</a:t>
            </a:r>
          </a:p>
          <a:p>
            <a:pPr marL="114300" indent="0">
              <a:buNone/>
            </a:pPr>
            <a:endParaRPr lang="en-US" dirty="0" smtClean="0"/>
          </a:p>
          <a:p>
            <a:pPr marL="114300" indent="0">
              <a:buNone/>
            </a:pPr>
            <a:r>
              <a:rPr lang="en-US" sz="1050" dirty="0"/>
              <a:t>https://www.drugabuse.gov/publications/drugfacts/nationwide-trends</a:t>
            </a:r>
            <a:endParaRPr lang="en-US" sz="1050" dirty="0" smtClean="0"/>
          </a:p>
          <a:p>
            <a:endParaRPr lang="en-US" dirty="0" smtClean="0"/>
          </a:p>
        </p:txBody>
      </p:sp>
      <p:sp>
        <p:nvSpPr>
          <p:cNvPr id="4" name="Slide Number Placeholder 3"/>
          <p:cNvSpPr>
            <a:spLocks noGrp="1"/>
          </p:cNvSpPr>
          <p:nvPr>
            <p:ph type="sldNum" sz="quarter" idx="12"/>
          </p:nvPr>
        </p:nvSpPr>
        <p:spPr/>
        <p:txBody>
          <a:bodyPr/>
          <a:lstStyle/>
          <a:p>
            <a:fld id="{6E2D2B3B-882E-40F3-A32F-6DD516915044}" type="slidenum">
              <a:rPr lang="en-US" smtClean="0"/>
              <a:pPr/>
              <a:t>3</a:t>
            </a:fld>
            <a:endParaRPr lang="en-US" dirty="0"/>
          </a:p>
        </p:txBody>
      </p:sp>
    </p:spTree>
    <p:extLst>
      <p:ext uri="{BB962C8B-B14F-4D97-AF65-F5344CB8AC3E}">
        <p14:creationId xmlns:p14="http://schemas.microsoft.com/office/powerpoint/2010/main" val="2565395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533400"/>
            <a:ext cx="8229600" cy="1219200"/>
          </a:xfrm>
        </p:spPr>
        <p:txBody>
          <a:bodyPr/>
          <a:lstStyle/>
          <a:p>
            <a:pPr algn="ctr" eaLnBrk="1" hangingPunct="1"/>
            <a:r>
              <a:rPr lang="en-US" sz="3200" b="1" dirty="0" smtClean="0"/>
              <a:t>Effects of Substance Use/Abuse on the </a:t>
            </a:r>
            <a:br>
              <a:rPr lang="en-US" sz="3200" b="1" dirty="0" smtClean="0"/>
            </a:br>
            <a:r>
              <a:rPr lang="en-US" sz="3200" b="1" dirty="0" smtClean="0"/>
              <a:t>Developing Brain</a:t>
            </a:r>
          </a:p>
        </p:txBody>
      </p:sp>
      <p:sp>
        <p:nvSpPr>
          <p:cNvPr id="27651" name="Rectangle 3"/>
          <p:cNvSpPr>
            <a:spLocks noGrp="1" noChangeArrowheads="1"/>
          </p:cNvSpPr>
          <p:nvPr>
            <p:ph type="body" idx="1"/>
          </p:nvPr>
        </p:nvSpPr>
        <p:spPr/>
        <p:txBody>
          <a:bodyPr>
            <a:normAutofit fontScale="92500" lnSpcReduction="20000"/>
          </a:bodyPr>
          <a:lstStyle/>
          <a:p>
            <a:pPr eaLnBrk="1" hangingPunct="1">
              <a:buFont typeface="Wingdings" pitchFamily="2" charset="2"/>
              <a:buNone/>
            </a:pPr>
            <a:endParaRPr lang="en-US" sz="2400" b="1" dirty="0" smtClean="0">
              <a:latin typeface="Goudy Old Style" pitchFamily="18" charset="0"/>
            </a:endParaRPr>
          </a:p>
          <a:p>
            <a:pPr eaLnBrk="1" hangingPunct="1">
              <a:buFont typeface="Wingdings" pitchFamily="2" charset="2"/>
              <a:buNone/>
            </a:pPr>
            <a:r>
              <a:rPr lang="en-US" sz="2400" b="1" dirty="0" smtClean="0">
                <a:latin typeface="Cambria" panose="02040503050406030204" pitchFamily="18" charset="0"/>
              </a:rPr>
              <a:t>Brain Plasticity: </a:t>
            </a:r>
          </a:p>
          <a:p>
            <a:pPr eaLnBrk="1" hangingPunct="1">
              <a:buFont typeface="Wingdings" pitchFamily="2" charset="2"/>
              <a:buNone/>
            </a:pPr>
            <a:endParaRPr lang="en-US" sz="2400" b="1" dirty="0" smtClean="0">
              <a:latin typeface="Cambria" panose="02040503050406030204" pitchFamily="18" charset="0"/>
            </a:endParaRPr>
          </a:p>
          <a:p>
            <a:pPr eaLnBrk="1" hangingPunct="1"/>
            <a:r>
              <a:rPr lang="en-US" sz="2400" dirty="0" smtClean="0">
                <a:latin typeface="Cambria" panose="02040503050406030204" pitchFamily="18" charset="0"/>
              </a:rPr>
              <a:t>The ability of circuitry in the brain to physically change and grow new dendrites as a result of new learning and experiences</a:t>
            </a:r>
          </a:p>
          <a:p>
            <a:pPr lvl="2"/>
            <a:r>
              <a:rPr lang="en-US" sz="2200" dirty="0" smtClean="0">
                <a:latin typeface="Cambria" panose="02040503050406030204" pitchFamily="18" charset="0"/>
              </a:rPr>
              <a:t>Age 10-21 is a peak time for plasticity</a:t>
            </a:r>
          </a:p>
          <a:p>
            <a:pPr eaLnBrk="1" hangingPunct="1">
              <a:buFont typeface="Wingdings" pitchFamily="2" charset="2"/>
              <a:buChar char="v"/>
            </a:pPr>
            <a:endParaRPr lang="en-US" sz="2400" dirty="0" smtClean="0">
              <a:latin typeface="Cambria" panose="02040503050406030204" pitchFamily="18" charset="0"/>
            </a:endParaRPr>
          </a:p>
          <a:p>
            <a:pPr eaLnBrk="1" hangingPunct="1"/>
            <a:r>
              <a:rPr lang="en-US" sz="2400" dirty="0" smtClean="0">
                <a:latin typeface="Cambria" panose="02040503050406030204" pitchFamily="18" charset="0"/>
              </a:rPr>
              <a:t>Alcohol use during this time slows down brain activity and hinders development in both the </a:t>
            </a:r>
            <a:r>
              <a:rPr lang="en-US" sz="2400" b="1" dirty="0" smtClean="0">
                <a:latin typeface="Cambria" panose="02040503050406030204" pitchFamily="18" charset="0"/>
              </a:rPr>
              <a:t>hippocampus </a:t>
            </a:r>
            <a:r>
              <a:rPr lang="en-US" sz="2400" dirty="0" smtClean="0">
                <a:latin typeface="Cambria" panose="02040503050406030204" pitchFamily="18" charset="0"/>
              </a:rPr>
              <a:t>and</a:t>
            </a:r>
            <a:r>
              <a:rPr lang="en-US" sz="2400" b="1" dirty="0" smtClean="0">
                <a:latin typeface="Cambria" panose="02040503050406030204" pitchFamily="18" charset="0"/>
              </a:rPr>
              <a:t> pre-frontal cortex</a:t>
            </a:r>
          </a:p>
          <a:p>
            <a:pPr eaLnBrk="1" hangingPunct="1">
              <a:buFont typeface="Wingdings" pitchFamily="2" charset="2"/>
              <a:buChar char="v"/>
            </a:pPr>
            <a:endParaRPr lang="en-US" sz="2400" b="1" dirty="0" smtClean="0">
              <a:latin typeface="Cambria" panose="02040503050406030204" pitchFamily="18" charset="0"/>
            </a:endParaRPr>
          </a:p>
          <a:p>
            <a:pPr eaLnBrk="1" hangingPunct="1">
              <a:buFont typeface="Wingdings" pitchFamily="2" charset="2"/>
              <a:buChar char="v"/>
            </a:pPr>
            <a:endParaRPr lang="en-US" sz="2400" dirty="0" smtClean="0">
              <a:latin typeface="Cambria" panose="02040503050406030204" pitchFamily="18" charset="0"/>
            </a:endParaRPr>
          </a:p>
          <a:p>
            <a:pPr eaLnBrk="1" hangingPunct="1">
              <a:buNone/>
            </a:pPr>
            <a:endParaRPr lang="en-US" sz="1200" dirty="0" smtClean="0">
              <a:latin typeface="Goudy Old Style" pitchFamily="18" charset="0"/>
            </a:endParaRPr>
          </a:p>
          <a:p>
            <a:pPr eaLnBrk="1" hangingPunct="1">
              <a:buNone/>
            </a:pPr>
            <a:r>
              <a:rPr lang="en-US" sz="1100" dirty="0" smtClean="0">
                <a:latin typeface="+mj-lt"/>
              </a:rPr>
              <a:t>http://odp.idaho.gov/underage_drinking_files/Final&amp;20tabloid_files/Final%20Tabloid.dpf</a:t>
            </a:r>
          </a:p>
        </p:txBody>
      </p:sp>
    </p:spTree>
    <p:custDataLst>
      <p:tags r:id="rId1"/>
    </p:custDataLst>
    <p:extLst>
      <p:ext uri="{BB962C8B-B14F-4D97-AF65-F5344CB8AC3E}">
        <p14:creationId xmlns:p14="http://schemas.microsoft.com/office/powerpoint/2010/main" val="2901840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651">
                                            <p:txEl>
                                              <p:pRg st="3" end="3"/>
                                            </p:txEl>
                                          </p:spTgt>
                                        </p:tgtEl>
                                        <p:attrNameLst>
                                          <p:attrName>style.visibility</p:attrName>
                                        </p:attrNameLst>
                                      </p:cBhvr>
                                      <p:to>
                                        <p:strVal val="visible"/>
                                      </p:to>
                                    </p:set>
                                    <p:animEffect transition="in" filter="fade">
                                      <p:cBhvr>
                                        <p:cTn id="7" dur="1000"/>
                                        <p:tgtEl>
                                          <p:spTgt spid="27651">
                                            <p:txEl>
                                              <p:pRg st="3" end="3"/>
                                            </p:txEl>
                                          </p:spTgt>
                                        </p:tgtEl>
                                      </p:cBhvr>
                                    </p:animEffect>
                                    <p:anim calcmode="lin" valueType="num">
                                      <p:cBhvr>
                                        <p:cTn id="8" dur="10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765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651">
                                            <p:txEl>
                                              <p:pRg st="4" end="4"/>
                                            </p:txEl>
                                          </p:spTgt>
                                        </p:tgtEl>
                                        <p:attrNameLst>
                                          <p:attrName>style.visibility</p:attrName>
                                        </p:attrNameLst>
                                      </p:cBhvr>
                                      <p:to>
                                        <p:strVal val="visible"/>
                                      </p:to>
                                    </p:set>
                                    <p:animEffect transition="in" filter="fade">
                                      <p:cBhvr>
                                        <p:cTn id="14" dur="1000"/>
                                        <p:tgtEl>
                                          <p:spTgt spid="27651">
                                            <p:txEl>
                                              <p:pRg st="4" end="4"/>
                                            </p:txEl>
                                          </p:spTgt>
                                        </p:tgtEl>
                                      </p:cBhvr>
                                    </p:animEffect>
                                    <p:anim calcmode="lin" valueType="num">
                                      <p:cBhvr>
                                        <p:cTn id="15"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765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651">
                                            <p:txEl>
                                              <p:pRg st="6" end="6"/>
                                            </p:txEl>
                                          </p:spTgt>
                                        </p:tgtEl>
                                        <p:attrNameLst>
                                          <p:attrName>style.visibility</p:attrName>
                                        </p:attrNameLst>
                                      </p:cBhvr>
                                      <p:to>
                                        <p:strVal val="visible"/>
                                      </p:to>
                                    </p:set>
                                    <p:animEffect transition="in" filter="fade">
                                      <p:cBhvr>
                                        <p:cTn id="21" dur="1000"/>
                                        <p:tgtEl>
                                          <p:spTgt spid="27651">
                                            <p:txEl>
                                              <p:pRg st="6" end="6"/>
                                            </p:txEl>
                                          </p:spTgt>
                                        </p:tgtEl>
                                      </p:cBhvr>
                                    </p:animEffect>
                                    <p:anim calcmode="lin" valueType="num">
                                      <p:cBhvr>
                                        <p:cTn id="22" dur="1000" fill="hold"/>
                                        <p:tgtEl>
                                          <p:spTgt spid="2765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765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7651">
                                            <p:txEl>
                                              <p:pRg st="10" end="10"/>
                                            </p:txEl>
                                          </p:spTgt>
                                        </p:tgtEl>
                                        <p:attrNameLst>
                                          <p:attrName>style.visibility</p:attrName>
                                        </p:attrNameLst>
                                      </p:cBhvr>
                                      <p:to>
                                        <p:strVal val="visible"/>
                                      </p:to>
                                    </p:set>
                                    <p:animEffect transition="in" filter="fade">
                                      <p:cBhvr>
                                        <p:cTn id="28" dur="1000"/>
                                        <p:tgtEl>
                                          <p:spTgt spid="27651">
                                            <p:txEl>
                                              <p:pRg st="10" end="10"/>
                                            </p:txEl>
                                          </p:spTgt>
                                        </p:tgtEl>
                                      </p:cBhvr>
                                    </p:animEffect>
                                    <p:anim calcmode="lin" valueType="num">
                                      <p:cBhvr>
                                        <p:cTn id="29" dur="1000" fill="hold"/>
                                        <p:tgtEl>
                                          <p:spTgt spid="27651">
                                            <p:txEl>
                                              <p:pRg st="10" end="10"/>
                                            </p:txEl>
                                          </p:spTgt>
                                        </p:tgtEl>
                                        <p:attrNameLst>
                                          <p:attrName>ppt_x</p:attrName>
                                        </p:attrNameLst>
                                      </p:cBhvr>
                                      <p:tavLst>
                                        <p:tav tm="0">
                                          <p:val>
                                            <p:strVal val="#ppt_x"/>
                                          </p:val>
                                        </p:tav>
                                        <p:tav tm="100000">
                                          <p:val>
                                            <p:strVal val="#ppt_x"/>
                                          </p:val>
                                        </p:tav>
                                      </p:tavLst>
                                    </p:anim>
                                    <p:anim calcmode="lin" valueType="num">
                                      <p:cBhvr>
                                        <p:cTn id="30" dur="1000" fill="hold"/>
                                        <p:tgtEl>
                                          <p:spTgt spid="2765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a:t>Effects of Substance Use/Abuse on the </a:t>
            </a:r>
            <a:br>
              <a:rPr lang="en-US" sz="3200" b="1" dirty="0"/>
            </a:br>
            <a:r>
              <a:rPr lang="en-US" sz="3200" b="1" dirty="0"/>
              <a:t>Developing Brain</a:t>
            </a:r>
            <a:endParaRPr lang="en-US" sz="3200" dirty="0"/>
          </a:p>
        </p:txBody>
      </p:sp>
      <p:sp>
        <p:nvSpPr>
          <p:cNvPr id="3" name="Content Placeholder 2"/>
          <p:cNvSpPr>
            <a:spLocks noGrp="1"/>
          </p:cNvSpPr>
          <p:nvPr>
            <p:ph idx="1"/>
          </p:nvPr>
        </p:nvSpPr>
        <p:spPr/>
        <p:txBody>
          <a:bodyPr>
            <a:normAutofit fontScale="92500" lnSpcReduction="10000"/>
          </a:bodyPr>
          <a:lstStyle/>
          <a:p>
            <a:pPr marL="114300" indent="0">
              <a:buNone/>
            </a:pPr>
            <a:r>
              <a:rPr lang="en-US" sz="2600" b="1" dirty="0"/>
              <a:t>Hippocampus</a:t>
            </a:r>
            <a:r>
              <a:rPr lang="en-US" sz="2600" b="1" dirty="0" smtClean="0"/>
              <a:t>:</a:t>
            </a:r>
          </a:p>
          <a:p>
            <a:pPr marL="114300" indent="0">
              <a:buNone/>
            </a:pPr>
            <a:endParaRPr lang="en-US" dirty="0"/>
          </a:p>
          <a:p>
            <a:r>
              <a:rPr lang="en-US" dirty="0"/>
              <a:t>Important for learning and memory, converting short term memory to more permanent memory, and for recalling spatial </a:t>
            </a:r>
            <a:r>
              <a:rPr lang="en-US" dirty="0" smtClean="0"/>
              <a:t>relationships</a:t>
            </a:r>
          </a:p>
          <a:p>
            <a:endParaRPr lang="en-US" dirty="0"/>
          </a:p>
          <a:p>
            <a:r>
              <a:rPr lang="en-US" dirty="0"/>
              <a:t>Long term alcohol use results in 10% smaller </a:t>
            </a:r>
            <a:r>
              <a:rPr lang="en-US" dirty="0" smtClean="0"/>
              <a:t>hippocampus</a:t>
            </a:r>
          </a:p>
          <a:p>
            <a:endParaRPr lang="en-US" dirty="0"/>
          </a:p>
          <a:p>
            <a:r>
              <a:rPr lang="en-US" dirty="0"/>
              <a:t>Short term or moderate drinking impairs learning and memory more in youths than adults </a:t>
            </a:r>
            <a:endParaRPr lang="en-US" dirty="0" smtClean="0"/>
          </a:p>
          <a:p>
            <a:endParaRPr lang="en-US" dirty="0" smtClean="0"/>
          </a:p>
          <a:p>
            <a:r>
              <a:rPr lang="en-US" dirty="0" smtClean="0"/>
              <a:t>Frequent users may never catch-up in adulthood</a:t>
            </a:r>
          </a:p>
          <a:p>
            <a:pPr lvl="1"/>
            <a:r>
              <a:rPr lang="en-US" sz="2200" dirty="0" smtClean="0"/>
              <a:t>System crucial for storage permanently affected</a:t>
            </a:r>
            <a:endParaRPr lang="en-US" sz="2200" dirty="0"/>
          </a:p>
          <a:p>
            <a:endParaRPr lang="en-US" dirty="0"/>
          </a:p>
          <a:p>
            <a:pPr marL="114300" indent="0">
              <a:buNone/>
            </a:pPr>
            <a:r>
              <a:rPr lang="en-US" sz="1100" dirty="0"/>
              <a:t>http://odp.idaho.gov/underage_drinking_files/Final%20tabloid_files/Final%20Tabloid.pdf</a:t>
            </a:r>
          </a:p>
          <a:p>
            <a:endParaRPr lang="en-US"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5</a:t>
            </a:fld>
            <a:endParaRPr lang="en-US" dirty="0"/>
          </a:p>
        </p:txBody>
      </p:sp>
    </p:spTree>
    <p:extLst>
      <p:ext uri="{BB962C8B-B14F-4D97-AF65-F5344CB8AC3E}">
        <p14:creationId xmlns:p14="http://schemas.microsoft.com/office/powerpoint/2010/main" val="586974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a:t>Effects of Substance Use/Abuse on the </a:t>
            </a:r>
            <a:br>
              <a:rPr lang="en-US" sz="3200" b="1" dirty="0"/>
            </a:br>
            <a:r>
              <a:rPr lang="en-US" sz="3200" b="1" dirty="0"/>
              <a:t>Developing Brain</a:t>
            </a:r>
            <a:endParaRPr lang="en-US" sz="3200" dirty="0"/>
          </a:p>
        </p:txBody>
      </p:sp>
      <p:sp>
        <p:nvSpPr>
          <p:cNvPr id="3" name="Content Placeholder 2"/>
          <p:cNvSpPr>
            <a:spLocks noGrp="1"/>
          </p:cNvSpPr>
          <p:nvPr>
            <p:ph idx="1"/>
          </p:nvPr>
        </p:nvSpPr>
        <p:spPr>
          <a:xfrm>
            <a:off x="457200" y="1524000"/>
            <a:ext cx="7620000" cy="5181600"/>
          </a:xfrm>
        </p:spPr>
        <p:txBody>
          <a:bodyPr>
            <a:normAutofit fontScale="70000" lnSpcReduction="20000"/>
          </a:bodyPr>
          <a:lstStyle/>
          <a:p>
            <a:pPr marL="114300" indent="0">
              <a:buNone/>
            </a:pPr>
            <a:r>
              <a:rPr lang="en-US" sz="3400" b="1" dirty="0"/>
              <a:t>Prefrontal cortex:  </a:t>
            </a:r>
          </a:p>
          <a:p>
            <a:endParaRPr lang="en-US" sz="2900" dirty="0"/>
          </a:p>
          <a:p>
            <a:r>
              <a:rPr lang="en-US" sz="2900" dirty="0"/>
              <a:t>Responsible for thinking, planning, judgment, decision-making and impulse </a:t>
            </a:r>
            <a:r>
              <a:rPr lang="en-US" sz="2900" dirty="0" smtClean="0"/>
              <a:t>control</a:t>
            </a:r>
          </a:p>
          <a:p>
            <a:endParaRPr lang="en-US" sz="2900" dirty="0"/>
          </a:p>
          <a:p>
            <a:r>
              <a:rPr lang="en-US" sz="2900" dirty="0"/>
              <a:t>Undergoes the most change during </a:t>
            </a:r>
            <a:r>
              <a:rPr lang="en-US" sz="2900" dirty="0" smtClean="0"/>
              <a:t>adolescence</a:t>
            </a:r>
          </a:p>
          <a:p>
            <a:endParaRPr lang="en-US" sz="2900" dirty="0"/>
          </a:p>
          <a:p>
            <a:r>
              <a:rPr lang="en-US" sz="2900" dirty="0"/>
              <a:t>Plays an important role in forming adult personality and </a:t>
            </a:r>
            <a:r>
              <a:rPr lang="en-US" sz="2900" dirty="0" smtClean="0"/>
              <a:t>behavior</a:t>
            </a:r>
          </a:p>
          <a:p>
            <a:endParaRPr lang="en-US" sz="2900" dirty="0"/>
          </a:p>
          <a:p>
            <a:r>
              <a:rPr lang="en-US" sz="2900" dirty="0"/>
              <a:t>This part of the brain does not begin to mature until age 19 and only fully matures by around age </a:t>
            </a:r>
            <a:r>
              <a:rPr lang="en-US" sz="2900" dirty="0" smtClean="0"/>
              <a:t>21-25 </a:t>
            </a:r>
            <a:r>
              <a:rPr lang="en-US" sz="2900" dirty="0"/>
              <a:t>in women and age </a:t>
            </a:r>
            <a:r>
              <a:rPr lang="en-US" sz="2900" dirty="0" smtClean="0"/>
              <a:t>23-28 </a:t>
            </a:r>
            <a:r>
              <a:rPr lang="en-US" sz="2900" dirty="0"/>
              <a:t>in men</a:t>
            </a:r>
            <a:r>
              <a:rPr lang="en-US" sz="2900" dirty="0" smtClean="0"/>
              <a:t>.</a:t>
            </a:r>
          </a:p>
          <a:p>
            <a:endParaRPr lang="en-US" sz="2900" dirty="0"/>
          </a:p>
          <a:p>
            <a:r>
              <a:rPr lang="en-US" sz="2900" dirty="0"/>
              <a:t>Damage from alcohol use may be long term and irreversible and  can have life-long consequences for the young person’s memory, personality and behavior</a:t>
            </a:r>
          </a:p>
          <a:p>
            <a:endParaRPr lang="en-US" dirty="0"/>
          </a:p>
          <a:p>
            <a:endParaRPr lang="en-US" dirty="0"/>
          </a:p>
          <a:p>
            <a:endParaRPr lang="en-US" sz="1400" dirty="0" smtClean="0"/>
          </a:p>
          <a:p>
            <a:pPr marL="114300" indent="0">
              <a:buNone/>
            </a:pPr>
            <a:r>
              <a:rPr lang="en-US" sz="1400" dirty="0" smtClean="0"/>
              <a:t>http</a:t>
            </a:r>
            <a:r>
              <a:rPr lang="en-US" sz="1400" dirty="0"/>
              <a:t>://</a:t>
            </a:r>
            <a:r>
              <a:rPr lang="en-US" sz="1400" dirty="0" smtClean="0"/>
              <a:t>odp.idaho.gov/underage_drinking_files/Final&amp;20tabloid_files/Final%20Tabloid.dpf</a:t>
            </a:r>
            <a:endParaRPr lang="en-US"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6</a:t>
            </a:fld>
            <a:endParaRPr lang="en-US" dirty="0"/>
          </a:p>
        </p:txBody>
      </p:sp>
    </p:spTree>
    <p:extLst>
      <p:ext uri="{BB962C8B-B14F-4D97-AF65-F5344CB8AC3E}">
        <p14:creationId xmlns:p14="http://schemas.microsoft.com/office/powerpoint/2010/main" val="1114829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a:t>Effects of Substance Use/Abuse on the </a:t>
            </a:r>
            <a:br>
              <a:rPr lang="en-US" sz="3200" b="1" dirty="0"/>
            </a:br>
            <a:r>
              <a:rPr lang="en-US" sz="3200" b="1" dirty="0"/>
              <a:t>Developing Brain</a:t>
            </a:r>
            <a:endParaRPr lang="en-US" sz="3200" dirty="0"/>
          </a:p>
        </p:txBody>
      </p:sp>
      <p:sp>
        <p:nvSpPr>
          <p:cNvPr id="3" name="Content Placeholder 2"/>
          <p:cNvSpPr>
            <a:spLocks noGrp="1"/>
          </p:cNvSpPr>
          <p:nvPr>
            <p:ph idx="1"/>
          </p:nvPr>
        </p:nvSpPr>
        <p:spPr/>
        <p:txBody>
          <a:bodyPr>
            <a:normAutofit/>
          </a:bodyPr>
          <a:lstStyle/>
          <a:p>
            <a:pPr marL="114300" indent="0">
              <a:buNone/>
            </a:pPr>
            <a:r>
              <a:rPr lang="en-US" sz="2400" b="1" dirty="0" smtClean="0"/>
              <a:t>White Matter Damage</a:t>
            </a:r>
          </a:p>
          <a:p>
            <a:pPr marL="114300" indent="0">
              <a:buNone/>
            </a:pPr>
            <a:r>
              <a:rPr lang="en-US" sz="2000" dirty="0" smtClean="0"/>
              <a:t>Brain composed of gray and white matter</a:t>
            </a:r>
          </a:p>
          <a:p>
            <a:pPr marL="114300" indent="0">
              <a:buNone/>
            </a:pPr>
            <a:endParaRPr lang="en-US" sz="2000" dirty="0" smtClean="0"/>
          </a:p>
          <a:p>
            <a:pPr marL="114300" indent="0">
              <a:buNone/>
            </a:pPr>
            <a:r>
              <a:rPr lang="en-US" sz="2000" dirty="0" smtClean="0"/>
              <a:t>White matter:</a:t>
            </a:r>
          </a:p>
          <a:p>
            <a:r>
              <a:rPr lang="en-US" sz="2000" dirty="0" smtClean="0"/>
              <a:t>Coating that insulates portion of neurons that send electrical signals</a:t>
            </a:r>
          </a:p>
          <a:p>
            <a:r>
              <a:rPr lang="en-US" sz="2000" dirty="0" smtClean="0"/>
              <a:t>Proper development impaired with alcohol and probably other drug use</a:t>
            </a:r>
          </a:p>
          <a:p>
            <a:r>
              <a:rPr lang="en-US" sz="2000" dirty="0" smtClean="0"/>
              <a:t>White matter negatively affects thinking and memory skills</a:t>
            </a:r>
          </a:p>
          <a:p>
            <a:endParaRPr lang="en-US" sz="2000" dirty="0"/>
          </a:p>
          <a:p>
            <a:endParaRPr lang="en-US" sz="2000" dirty="0" smtClean="0"/>
          </a:p>
          <a:p>
            <a:endParaRPr lang="en-US" sz="2000" dirty="0"/>
          </a:p>
          <a:p>
            <a:endParaRPr lang="en-US" sz="2000" dirty="0" smtClean="0"/>
          </a:p>
          <a:p>
            <a:pPr marL="114300" indent="0">
              <a:buNone/>
            </a:pPr>
            <a:r>
              <a:rPr lang="en-US" sz="1050" dirty="0"/>
              <a:t>http://www.npr.org/templates/story/story.php?storyId=122765890</a:t>
            </a:r>
          </a:p>
        </p:txBody>
      </p:sp>
      <p:sp>
        <p:nvSpPr>
          <p:cNvPr id="4" name="Slide Number Placeholder 3"/>
          <p:cNvSpPr>
            <a:spLocks noGrp="1"/>
          </p:cNvSpPr>
          <p:nvPr>
            <p:ph type="sldNum" sz="quarter" idx="12"/>
          </p:nvPr>
        </p:nvSpPr>
        <p:spPr/>
        <p:txBody>
          <a:bodyPr/>
          <a:lstStyle/>
          <a:p>
            <a:fld id="{6E2D2B3B-882E-40F3-A32F-6DD516915044}" type="slidenum">
              <a:rPr lang="en-US" smtClean="0"/>
              <a:pPr/>
              <a:t>7</a:t>
            </a:fld>
            <a:endParaRPr lang="en-US" dirty="0"/>
          </a:p>
        </p:txBody>
      </p:sp>
    </p:spTree>
    <p:extLst>
      <p:ext uri="{BB962C8B-B14F-4D97-AF65-F5344CB8AC3E}">
        <p14:creationId xmlns:p14="http://schemas.microsoft.com/office/powerpoint/2010/main" val="2384101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sz="3200" b="1" dirty="0"/>
              <a:t>Effects of Substance Use/Abuse on the </a:t>
            </a:r>
            <a:br>
              <a:rPr lang="en-US" sz="3200" b="1" dirty="0"/>
            </a:br>
            <a:r>
              <a:rPr lang="en-US" sz="3200" b="1" dirty="0"/>
              <a:t>Developing Brain</a:t>
            </a:r>
            <a:endParaRPr lang="en-US" sz="3200" dirty="0"/>
          </a:p>
        </p:txBody>
      </p:sp>
      <p:sp>
        <p:nvSpPr>
          <p:cNvPr id="4" name="Content Placeholder 3"/>
          <p:cNvSpPr>
            <a:spLocks noGrp="1"/>
          </p:cNvSpPr>
          <p:nvPr>
            <p:ph idx="1"/>
          </p:nvPr>
        </p:nvSpPr>
        <p:spPr/>
        <p:txBody>
          <a:bodyPr/>
          <a:lstStyle/>
          <a:p>
            <a:pPr marL="114300" indent="0">
              <a:buNone/>
            </a:pPr>
            <a:r>
              <a:rPr lang="en-US" dirty="0" smtClean="0"/>
              <a:t>Alcohol in particular</a:t>
            </a:r>
          </a:p>
          <a:p>
            <a:r>
              <a:rPr lang="en-US" dirty="0" smtClean="0"/>
              <a:t>Hijack’s the brain’s pleasure/reward system</a:t>
            </a:r>
          </a:p>
          <a:p>
            <a:r>
              <a:rPr lang="en-US" dirty="0" smtClean="0"/>
              <a:t>Tricks the brain into generating pleasure/reward feelings fro a harmful v=chemical—not real experiences (affects dopamine, a potent neurotransmitter)</a:t>
            </a:r>
          </a:p>
          <a:p>
            <a:r>
              <a:rPr lang="en-US" dirty="0" smtClean="0"/>
              <a:t>Teen brain produces an abundance of dopamine</a:t>
            </a:r>
          </a:p>
          <a:p>
            <a:r>
              <a:rPr lang="en-US" dirty="0" smtClean="0"/>
              <a:t>Can progress from </a:t>
            </a:r>
            <a:r>
              <a:rPr lang="en-US" b="1" dirty="0" smtClean="0"/>
              <a:t>liking</a:t>
            </a:r>
            <a:r>
              <a:rPr lang="en-US" dirty="0" smtClean="0"/>
              <a:t> to </a:t>
            </a:r>
            <a:r>
              <a:rPr lang="en-US" b="1" dirty="0" smtClean="0"/>
              <a:t>wanting</a:t>
            </a:r>
            <a:r>
              <a:rPr lang="en-US" dirty="0" smtClean="0"/>
              <a:t> to </a:t>
            </a:r>
            <a:r>
              <a:rPr lang="en-US" b="1" dirty="0" smtClean="0"/>
              <a:t>needing</a:t>
            </a:r>
          </a:p>
          <a:p>
            <a:r>
              <a:rPr lang="en-US" dirty="0" smtClean="0"/>
              <a:t>Programs the brain for </a:t>
            </a:r>
            <a:r>
              <a:rPr lang="en-US" b="1" dirty="0" smtClean="0"/>
              <a:t>addiction</a:t>
            </a:r>
            <a:endParaRPr lang="en-US" b="1" dirty="0"/>
          </a:p>
        </p:txBody>
      </p:sp>
      <p:sp>
        <p:nvSpPr>
          <p:cNvPr id="2" name="Slide Number Placeholder 1"/>
          <p:cNvSpPr>
            <a:spLocks noGrp="1"/>
          </p:cNvSpPr>
          <p:nvPr>
            <p:ph type="sldNum" sz="quarter" idx="12"/>
          </p:nvPr>
        </p:nvSpPr>
        <p:spPr/>
        <p:txBody>
          <a:bodyPr/>
          <a:lstStyle/>
          <a:p>
            <a:fld id="{6E2D2B3B-882E-40F3-A32F-6DD516915044}" type="slidenum">
              <a:rPr lang="en-US" smtClean="0"/>
              <a:pPr/>
              <a:t>8</a:t>
            </a:fld>
            <a:endParaRPr lang="en-US" dirty="0"/>
          </a:p>
        </p:txBody>
      </p:sp>
    </p:spTree>
    <p:extLst>
      <p:ext uri="{BB962C8B-B14F-4D97-AF65-F5344CB8AC3E}">
        <p14:creationId xmlns:p14="http://schemas.microsoft.com/office/powerpoint/2010/main" val="1302196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E2D2B3B-882E-40F3-A32F-6DD516915044}" type="slidenum">
              <a:rPr lang="en-US" smtClean="0"/>
              <a:pPr/>
              <a:t>9</a:t>
            </a:fld>
            <a:endParaRPr lang="en-US" dirty="0"/>
          </a:p>
        </p:txBody>
      </p:sp>
      <p:pic>
        <p:nvPicPr>
          <p:cNvPr id="1026" name="Picture 2" descr="C:\Users\Laura\Downloads\IMG_28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4856" y="0"/>
            <a:ext cx="5867400" cy="6472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64012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PI_HAS_CHART" val="false"/>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FD4480C948BFE43BEB99D9404D53592" ma:contentTypeVersion="13" ma:contentTypeDescription="Create a new document." ma:contentTypeScope="" ma:versionID="df98c18cb17bb596799a9e41261c76e1">
  <xsd:schema xmlns:xsd="http://www.w3.org/2001/XMLSchema" xmlns:p="http://schemas.microsoft.com/office/2006/metadata/properties" xmlns:ns1="http://schemas.microsoft.com/sharepoint/v3" xmlns:ns2="http://schemas.microsoft.com/sharepoint/v3/fields" targetNamespace="http://schemas.microsoft.com/office/2006/metadata/properties" ma:root="true" ma:fieldsID="86b18fa2e63a446d1848931aa16f4f78" ns1:_="" ns2:_="">
    <xsd:import namespace="http://schemas.microsoft.com/sharepoint/v3"/>
    <xsd:import namespace="http://schemas.microsoft.com/sharepoint/v3/fields"/>
    <xsd:element name="properties">
      <xsd:complexType>
        <xsd:sequence>
          <xsd:element name="documentManagement">
            <xsd:complexType>
              <xsd:all>
                <xsd:element ref="ns1:PublishingStartDate" minOccurs="0"/>
                <xsd:element ref="ns1:PublishingExpirationDate" minOccurs="0"/>
                <xsd:element ref="ns2:_ResourceType" minOccurs="0"/>
                <xsd:element ref="ns1:Company" minOccurs="0"/>
                <xsd:element ref="ns1:CustomerID"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Company" ma:index="11" nillable="true" ma:displayName="Committee" ma:decimals="0" ma:internalName="Company">
      <xsd:simpleType>
        <xsd:restriction base="dms:Number"/>
      </xsd:simpleType>
    </xsd:element>
    <xsd:element name="CustomerID" ma:index="12" nillable="true" ma:displayName="Session" ma:description="" ma:internalName="CustomerID">
      <xsd:simpleType>
        <xsd:restriction base="dms:Text"/>
      </xsd:simpleType>
    </xsd:element>
  </xsd:schema>
  <xsd:schema xmlns:xsd="http://www.w3.org/2001/XMLSchema" xmlns:dms="http://schemas.microsoft.com/office/2006/documentManagement/types" targetNamespace="http://schemas.microsoft.com/sharepoint/v3/fields" elementFormDefault="qualified">
    <xsd:import namespace="http://schemas.microsoft.com/office/2006/documentManagement/types"/>
    <xsd:element name="_ResourceType" ma:index="10" nillable="true" ma:displayName="Resource Type" ma:default="Minutes" ma:description="A set of categories, functions, genres or aggregation levels" ma:format="Dropdown" ma:internalName="_ResourceType">
      <xsd:simpleType>
        <xsd:restriction base="dms:Choice">
          <xsd:enumeration value="Agenda"/>
          <xsd:enumeration value="Meeting Notice"/>
          <xsd:enumeration value="Minutes"/>
          <xsd:enumeration value="Presentation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Company xmlns="http://schemas.microsoft.com/sharepoint/v3" xsi:nil="true"/>
    <CustomerID xmlns="http://schemas.microsoft.com/sharepoint/v3" xsi:nil="true"/>
    <PublishingExpirationDate xmlns="http://schemas.microsoft.com/sharepoint/v3" xsi:nil="true"/>
    <_ResourceType xmlns="http://schemas.microsoft.com/sharepoint/v3/fields">Presentations</_ResourceType>
    <PublishingStartDate xmlns="http://schemas.microsoft.com/sharepoint/v3" xsi:nil="true"/>
  </documentManagement>
</p:properties>
</file>

<file path=customXml/itemProps1.xml><?xml version="1.0" encoding="utf-8"?>
<ds:datastoreItem xmlns:ds="http://schemas.openxmlformats.org/officeDocument/2006/customXml" ds:itemID="{16A9752F-3E6A-4FD0-91F4-7C087FAB50A2}"/>
</file>

<file path=customXml/itemProps2.xml><?xml version="1.0" encoding="utf-8"?>
<ds:datastoreItem xmlns:ds="http://schemas.openxmlformats.org/officeDocument/2006/customXml" ds:itemID="{738086B6-1955-45C4-9BAF-F13997BF41E5}"/>
</file>

<file path=customXml/itemProps3.xml><?xml version="1.0" encoding="utf-8"?>
<ds:datastoreItem xmlns:ds="http://schemas.openxmlformats.org/officeDocument/2006/customXml" ds:itemID="{AF2BCBD0-4B5B-4C31-83F7-3EC93F24618A}"/>
</file>

<file path=docProps/app.xml><?xml version="1.0" encoding="utf-8"?>
<Properties xmlns="http://schemas.openxmlformats.org/officeDocument/2006/extended-properties" xmlns:vt="http://schemas.openxmlformats.org/officeDocument/2006/docPropsVTypes">
  <Template/>
  <TotalTime>152</TotalTime>
  <Words>731</Words>
  <Application>Microsoft Office PowerPoint</Application>
  <PresentationFormat>On-screen Show (4:3)</PresentationFormat>
  <Paragraphs>113</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Adjacency</vt:lpstr>
      <vt:lpstr>        Senate Study Committee on Youth Mental Health and Substance Use Disorders</vt:lpstr>
      <vt:lpstr>Scope of the Problem</vt:lpstr>
      <vt:lpstr>Scope of the Problem</vt:lpstr>
      <vt:lpstr>Effects of Substance Use/Abuse on the  Developing Brain</vt:lpstr>
      <vt:lpstr>Effects of Substance Use/Abuse on the  Developing Brain</vt:lpstr>
      <vt:lpstr>Effects of Substance Use/Abuse on the  Developing Brain</vt:lpstr>
      <vt:lpstr>Effects of Substance Use/Abuse on the  Developing Brain</vt:lpstr>
      <vt:lpstr>Effects of Substance Use/Abuse on the  Developing Brain</vt:lpstr>
      <vt:lpstr>PowerPoint Presentation</vt:lpstr>
      <vt:lpstr>National Association of Pediatric Nurse Practitioners</vt:lpstr>
      <vt:lpstr>PowerPoint Presentation</vt:lpstr>
      <vt:lpstr>PowerPoint Presentation</vt:lpstr>
      <vt:lpstr>PowerPoint Presentation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Senate Study Committee on Youth Mental Health and Substance Use Disorders</dc:title>
  <dc:creator>Laura</dc:creator>
  <cp:lastModifiedBy>Holcomb, Elizabeth</cp:lastModifiedBy>
  <cp:revision>17</cp:revision>
  <dcterms:created xsi:type="dcterms:W3CDTF">2015-11-06T18:31:27Z</dcterms:created>
  <dcterms:modified xsi:type="dcterms:W3CDTF">2015-11-10T13:03:08Z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0x0101001FD4480C948BFE43BEB99D9404D53592</vt:lpwstr>
  </property>
</Properties>
</file>