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rels" ContentType="application/vnd.openxmlformats-package.relationshi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6" r:id="rId3"/>
    <p:sldId id="260" r:id="rId4"/>
    <p:sldId id="279" r:id="rId5"/>
    <p:sldId id="369" r:id="rId6"/>
    <p:sldId id="363" r:id="rId7"/>
    <p:sldId id="370" r:id="rId8"/>
    <p:sldId id="373" r:id="rId9"/>
    <p:sldId id="374" r:id="rId10"/>
    <p:sldId id="364" r:id="rId11"/>
    <p:sldId id="368" r:id="rId12"/>
    <p:sldId id="353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napToObjects="1">
      <p:cViewPr>
        <p:scale>
          <a:sx n="81" d="100"/>
          <a:sy n="81" d="100"/>
        </p:scale>
        <p:origin x="-105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Baseline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Alcohol</c:v>
                </c:pt>
                <c:pt idx="1">
                  <c:v>Any Drugs</c:v>
                </c:pt>
                <c:pt idx="2">
                  <c:v>Marijuana</c:v>
                </c:pt>
                <c:pt idx="3">
                  <c:v>Cocaine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7.1</c:v>
                </c:pt>
                <c:pt idx="2">
                  <c:v>5.8</c:v>
                </c:pt>
                <c:pt idx="3">
                  <c:v>1.9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Follow-Up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Alcohol</c:v>
                </c:pt>
                <c:pt idx="1">
                  <c:v>Any Drugs</c:v>
                </c:pt>
                <c:pt idx="2">
                  <c:v>Marijuana</c:v>
                </c:pt>
                <c:pt idx="3">
                  <c:v>Cocaine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6.1</c:v>
                </c:pt>
                <c:pt idx="1">
                  <c:v>3.8</c:v>
                </c:pt>
                <c:pt idx="2">
                  <c:v>3.5</c:v>
                </c:pt>
                <c:pt idx="3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1859456"/>
        <c:axId val="47349760"/>
      </c:barChart>
      <c:catAx>
        <c:axId val="51859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7349760"/>
        <c:crosses val="autoZero"/>
        <c:auto val="1"/>
        <c:lblAlgn val="ctr"/>
        <c:lblOffset val="100"/>
        <c:noMultiLvlLbl val="0"/>
      </c:catAx>
      <c:valAx>
        <c:axId val="4734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5185945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Baseline</c:v>
                </c:pt>
              </c:strCache>
            </c:strRef>
          </c:tx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SBIRT</c:v>
                </c:pt>
                <c:pt idx="1">
                  <c:v>Control</c:v>
                </c:pt>
              </c:strCache>
            </c:strRef>
          </c:cat>
          <c:val>
            <c:numRef>
              <c:f>Sheet1!$B$2:$C$2</c:f>
              <c:numCache>
                <c:formatCode>0.00</c:formatCode>
                <c:ptCount val="2"/>
                <c:pt idx="0">
                  <c:v>0.92</c:v>
                </c:pt>
                <c:pt idx="1">
                  <c:v>0.74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Follow-up</c:v>
                </c:pt>
              </c:strCache>
            </c:strRef>
          </c:tx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SBIRT</c:v>
                </c:pt>
                <c:pt idx="1">
                  <c:v>Control</c:v>
                </c:pt>
              </c:strCache>
            </c:strRef>
          </c:cat>
          <c:val>
            <c:numRef>
              <c:f>Sheet1!$B$3:$C$3</c:f>
              <c:numCache>
                <c:formatCode>0.00</c:formatCode>
                <c:ptCount val="2"/>
                <c:pt idx="0">
                  <c:v>0.57999999999999996</c:v>
                </c:pt>
                <c:pt idx="1">
                  <c:v>0.57999999999999996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1847680"/>
        <c:axId val="47352064"/>
      </c:barChart>
      <c:catAx>
        <c:axId val="51847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7352064"/>
        <c:crosses val="autoZero"/>
        <c:auto val="1"/>
        <c:lblAlgn val="ctr"/>
        <c:lblOffset val="100"/>
        <c:noMultiLvlLbl val="0"/>
      </c:catAx>
      <c:valAx>
        <c:axId val="47352064"/>
        <c:scaling>
          <c:orientation val="minMax"/>
        </c:scaling>
        <c:delete val="0"/>
        <c:axPos val="l"/>
        <c:numFmt formatCode="0%" sourceLinked="0"/>
        <c:majorTickMark val="out"/>
        <c:minorTickMark val="none"/>
        <c:tickLblPos val="nextTo"/>
        <c:crossAx val="518476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Baseline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SBIRT</c:v>
                </c:pt>
                <c:pt idx="1">
                  <c:v>Comparison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44.24</c:v>
                </c:pt>
                <c:pt idx="1">
                  <c:v>41.88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6-Month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SBIRT</c:v>
                </c:pt>
                <c:pt idx="1">
                  <c:v>Comparison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47.58</c:v>
                </c:pt>
                <c:pt idx="1">
                  <c:v>42.78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1861504"/>
        <c:axId val="47354368"/>
      </c:barChart>
      <c:catAx>
        <c:axId val="518615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7354368"/>
        <c:crosses val="autoZero"/>
        <c:auto val="1"/>
        <c:lblAlgn val="ctr"/>
        <c:lblOffset val="100"/>
        <c:noMultiLvlLbl val="0"/>
      </c:catAx>
      <c:valAx>
        <c:axId val="47354368"/>
        <c:scaling>
          <c:orientation val="minMax"/>
          <c:min val="30"/>
        </c:scaling>
        <c:delete val="0"/>
        <c:axPos val="l"/>
        <c:numFmt formatCode="General" sourceLinked="1"/>
        <c:majorTickMark val="out"/>
        <c:minorTickMark val="none"/>
        <c:tickLblPos val="nextTo"/>
        <c:crossAx val="5186150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7E710-01C8-624C-ADCE-9F41309CEC07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5A25F-11E0-154D-B2C0-292BCD9243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6819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mbria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mbria"/>
              </a:defRPr>
            </a:lvl1pPr>
          </a:lstStyle>
          <a:p>
            <a:fld id="{479908D1-31C2-8E49-8DCD-532CBA6D12F5}" type="datetimeFigureOut">
              <a:rPr lang="en-US" smtClean="0"/>
              <a:pPr/>
              <a:t>11/10/2015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mbria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mbria"/>
              </a:defRPr>
            </a:lvl1pPr>
          </a:lstStyle>
          <a:p>
            <a:fld id="{EDD8C559-97A9-9A4C-8F2D-FE64C5D709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83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Cambria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Cambria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Cambria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Cambria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Cambria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diagram helps explain the patient</a:t>
            </a:r>
            <a:r>
              <a:rPr lang="en-US" baseline="0" dirty="0" smtClean="0"/>
              <a:t> flow in the 2 </a:t>
            </a:r>
            <a:r>
              <a:rPr lang="en-US" baseline="0" dirty="0" err="1" smtClean="0"/>
              <a:t>ga</a:t>
            </a:r>
            <a:r>
              <a:rPr lang="en-US" baseline="0" dirty="0" smtClean="0"/>
              <a:t> emergency departments, and also shows you the breakdown in the delivery of services.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D24A3-FDC5-415C-9E6F-C593C68C85B4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561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E113-A5AB-3F43-A07B-948DFDB6F73E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EDB2-0768-E945-AAD5-D7C1497472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E113-A5AB-3F43-A07B-948DFDB6F73E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EDB2-0768-E945-AAD5-D7C1497472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E113-A5AB-3F43-A07B-948DFDB6F73E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EDB2-0768-E945-AAD5-D7C1497472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E113-A5AB-3F43-A07B-948DFDB6F73E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EDB2-0768-E945-AAD5-D7C1497472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E113-A5AB-3F43-A07B-948DFDB6F73E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EDB2-0768-E945-AAD5-D7C1497472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E113-A5AB-3F43-A07B-948DFDB6F73E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EDB2-0768-E945-AAD5-D7C1497472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E113-A5AB-3F43-A07B-948DFDB6F73E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EDB2-0768-E945-AAD5-D7C1497472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E113-A5AB-3F43-A07B-948DFDB6F73E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EDB2-0768-E945-AAD5-D7C1497472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E113-A5AB-3F43-A07B-948DFDB6F73E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EDB2-0768-E945-AAD5-D7C1497472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E113-A5AB-3F43-A07B-948DFDB6F73E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EDB2-0768-E945-AAD5-D7C1497472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E113-A5AB-3F43-A07B-948DFDB6F73E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EDB2-0768-E945-AAD5-D7C1497472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mbria"/>
              </a:defRPr>
            </a:lvl1pPr>
          </a:lstStyle>
          <a:p>
            <a:fld id="{DFAFE113-A5AB-3F43-A07B-948DFDB6F73E}" type="datetimeFigureOut">
              <a:rPr lang="en-US" smtClean="0"/>
              <a:pPr/>
              <a:t>11/10/2015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mbria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mbria"/>
              </a:defRPr>
            </a:lvl1pPr>
          </a:lstStyle>
          <a:p>
            <a:fld id="{B8D0EDB2-0768-E945-AAD5-D7C1497472C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ambria"/>
          <a:ea typeface="+mj-ea"/>
          <a:cs typeface="Cambr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ambria"/>
          <a:ea typeface="+mn-ea"/>
          <a:cs typeface="Cambri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ambria"/>
          <a:ea typeface="+mn-ea"/>
          <a:cs typeface="Cambri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ambria"/>
          <a:ea typeface="+mn-ea"/>
          <a:cs typeface="Cambri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ambria"/>
          <a:ea typeface="+mn-ea"/>
          <a:cs typeface="Cambri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ambria"/>
          <a:ea typeface="+mn-ea"/>
          <a:cs typeface="Cambri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gkuperminc@gsu.edu" TargetMode="External"/><Relationship Id="rId2" Type="http://schemas.openxmlformats.org/officeDocument/2006/relationships/hyperlink" Target="mailto:Aaron.Johnson@gru.ed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92406" y="0"/>
            <a:ext cx="4737192" cy="3742267"/>
          </a:xfrm>
        </p:spPr>
        <p:txBody>
          <a:bodyPr>
            <a:noAutofit/>
          </a:bodyPr>
          <a:lstStyle/>
          <a:p>
            <a:pPr algn="l"/>
            <a:r>
              <a:rPr lang="en-US" i="1" dirty="0"/>
              <a:t>Results of the 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>Georgia </a:t>
            </a:r>
            <a:r>
              <a:rPr lang="en-US" i="1" dirty="0"/>
              <a:t>BASICS 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>SBIRT </a:t>
            </a:r>
            <a:r>
              <a:rPr lang="en-US" i="1" dirty="0"/>
              <a:t>Initiative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92405" y="3318933"/>
            <a:ext cx="5278108" cy="2413000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J. Aaron Johnson, PhD</a:t>
            </a:r>
          </a:p>
          <a:p>
            <a:pPr algn="l"/>
            <a:r>
              <a:rPr lang="en-US" sz="2400" dirty="0" smtClean="0"/>
              <a:t>Gabriel P. Kuperminc, </a:t>
            </a:r>
            <a:r>
              <a:rPr lang="en-US" sz="2400" dirty="0" err="1" smtClean="0"/>
              <a:t>Ph.D</a:t>
            </a:r>
            <a:endParaRPr lang="en-US" sz="2400" dirty="0" smtClean="0"/>
          </a:p>
          <a:p>
            <a:pPr algn="l"/>
            <a:endParaRPr lang="en-US" sz="2400" i="1" dirty="0" smtClean="0"/>
          </a:p>
          <a:p>
            <a:pPr algn="l"/>
            <a:r>
              <a:rPr lang="en-US" sz="2400" i="1" dirty="0" smtClean="0"/>
              <a:t>Study  Committee – November 10, 2015</a:t>
            </a:r>
            <a:endParaRPr lang="en-US" sz="2400" i="1" dirty="0"/>
          </a:p>
        </p:txBody>
      </p:sp>
      <p:pic>
        <p:nvPicPr>
          <p:cNvPr id="5" name="Picture 4" descr="GB_logo_blac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834"/>
            <a:ext cx="3492405" cy="6787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Mental Health </a:t>
            </a:r>
            <a:r>
              <a:rPr lang="en-US" dirty="0"/>
              <a:t>I</a:t>
            </a:r>
            <a:r>
              <a:rPr lang="en-US" dirty="0" smtClean="0"/>
              <a:t>mprovements in Quality of Life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986525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871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REDUCED Alcohol and other Drug use</a:t>
            </a:r>
          </a:p>
          <a:p>
            <a:pPr lvl="1"/>
            <a:r>
              <a:rPr lang="en-US" dirty="0" smtClean="0"/>
              <a:t>Similar to findings in other SBIRT studies</a:t>
            </a:r>
          </a:p>
          <a:p>
            <a:pPr lvl="1"/>
            <a:r>
              <a:rPr lang="en-US" dirty="0" smtClean="0"/>
              <a:t>Tend to be Larger for SBIRT vs. Comparison</a:t>
            </a:r>
          </a:p>
          <a:p>
            <a:pPr lvl="1"/>
            <a:r>
              <a:rPr lang="en-US" dirty="0" smtClean="0"/>
              <a:t>Better </a:t>
            </a:r>
            <a:r>
              <a:rPr lang="en-US" dirty="0"/>
              <a:t>E</a:t>
            </a:r>
            <a:r>
              <a:rPr lang="en-US" dirty="0" smtClean="0"/>
              <a:t>vidence for Effectiveness with Alcohol than other Drugs</a:t>
            </a:r>
          </a:p>
          <a:p>
            <a:r>
              <a:rPr lang="en-US" dirty="0" smtClean="0"/>
              <a:t>MORE THAN SUBSTANCE USE</a:t>
            </a:r>
          </a:p>
          <a:p>
            <a:pPr lvl="1"/>
            <a:r>
              <a:rPr lang="en-US" dirty="0" smtClean="0"/>
              <a:t>Improved Mental Health may mark greater </a:t>
            </a:r>
            <a:r>
              <a:rPr lang="en-US" dirty="0"/>
              <a:t>sense of control, </a:t>
            </a:r>
            <a:r>
              <a:rPr lang="en-US" dirty="0" smtClean="0"/>
              <a:t>help </a:t>
            </a:r>
            <a:r>
              <a:rPr lang="en-US" dirty="0"/>
              <a:t>individuals choose to reduce use of substances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066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Thanks 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2267"/>
            <a:ext cx="5506118" cy="5257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SAMHSA, #TI019545 </a:t>
            </a:r>
          </a:p>
          <a:p>
            <a:pPr>
              <a:buNone/>
            </a:pPr>
            <a:r>
              <a:rPr lang="en-US" dirty="0" smtClean="0"/>
              <a:t>GA Div. Behavioral Health &amp; Developmental Disabilities</a:t>
            </a:r>
          </a:p>
          <a:p>
            <a:pPr>
              <a:buNone/>
            </a:pPr>
            <a:r>
              <a:rPr lang="en-US" dirty="0" smtClean="0"/>
              <a:t>GSU Colleagues and Students</a:t>
            </a:r>
          </a:p>
          <a:p>
            <a:pPr>
              <a:buNone/>
            </a:pPr>
            <a:r>
              <a:rPr lang="en-US" dirty="0" smtClean="0"/>
              <a:t>Grady Health System &amp; Medical Center of Central Georgia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u="sng" dirty="0" smtClean="0"/>
              <a:t>For more information, contact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 smtClean="0"/>
              <a:t>J. Aaron Johnson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Aaron.Johnson@gru.edu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Gabriel Kuperminc</a:t>
            </a:r>
          </a:p>
          <a:p>
            <a:pPr>
              <a:buNone/>
            </a:pPr>
            <a:r>
              <a:rPr lang="en-US" dirty="0" smtClean="0">
                <a:hlinkClick r:id="rId3"/>
              </a:rPr>
              <a:t>gkuperminc@gsu.edu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Content Placeholder 3" descr="GB_logo2_black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3" t="24866" r="3703" b="28325"/>
          <a:stretch/>
        </p:blipFill>
        <p:spPr>
          <a:xfrm>
            <a:off x="5963318" y="8466"/>
            <a:ext cx="3180682" cy="3183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Georgia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SBIRT Demonstration Project</a:t>
            </a:r>
          </a:p>
          <a:p>
            <a:pPr lvl="1"/>
            <a:r>
              <a:rPr lang="en-US" dirty="0" smtClean="0"/>
              <a:t>Implement universal screening in</a:t>
            </a:r>
          </a:p>
          <a:p>
            <a:pPr marL="457200" lvl="1" indent="0">
              <a:buNone/>
            </a:pPr>
            <a:r>
              <a:rPr lang="en-US" dirty="0" smtClean="0"/>
              <a:t>    Emergency Departments</a:t>
            </a:r>
          </a:p>
          <a:p>
            <a:pPr lvl="1"/>
            <a:r>
              <a:rPr lang="en-US" dirty="0" smtClean="0"/>
              <a:t>Provide Brief Intervention using Motivational Interviewing technique</a:t>
            </a:r>
          </a:p>
          <a:p>
            <a:pPr lvl="1"/>
            <a:r>
              <a:rPr lang="en-US" dirty="0" smtClean="0"/>
              <a:t>Additional “in-house” therapy, referral to treatment</a:t>
            </a:r>
          </a:p>
          <a:p>
            <a:r>
              <a:rPr lang="en-US" dirty="0" smtClean="0"/>
              <a:t>Settings</a:t>
            </a:r>
          </a:p>
          <a:p>
            <a:pPr lvl="1"/>
            <a:r>
              <a:rPr lang="en-US" dirty="0" smtClean="0"/>
              <a:t>Grady Health System (Atlanta)</a:t>
            </a:r>
          </a:p>
          <a:p>
            <a:pPr lvl="1"/>
            <a:r>
              <a:rPr lang="en-US" dirty="0" smtClean="0"/>
              <a:t>Medical Center of Central Georgia (Macon)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Urban Emergency Patients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Risk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overty, housing instability</a:t>
            </a:r>
          </a:p>
          <a:p>
            <a:pPr lvl="1"/>
            <a:r>
              <a:rPr lang="en-US" dirty="0" smtClean="0"/>
              <a:t>Lack consistent health care, unmet needs</a:t>
            </a:r>
          </a:p>
          <a:p>
            <a:pPr lvl="1"/>
            <a:r>
              <a:rPr lang="en-US" dirty="0" smtClean="0"/>
              <a:t>Behaviors (e.g., alcohol, drug use) linked with health concerns</a:t>
            </a:r>
          </a:p>
          <a:p>
            <a:r>
              <a:rPr lang="en-US" dirty="0" smtClean="0"/>
              <a:t>ED visit as “Teachable Moment”</a:t>
            </a:r>
          </a:p>
          <a:p>
            <a:pPr lvl="1"/>
            <a:r>
              <a:rPr lang="en-US" dirty="0" smtClean="0"/>
              <a:t>Opportunity to help patients make the connection</a:t>
            </a:r>
          </a:p>
          <a:p>
            <a:pPr lvl="1"/>
            <a:r>
              <a:rPr lang="en-US" dirty="0" smtClean="0"/>
              <a:t>Change from </a:t>
            </a:r>
            <a:r>
              <a:rPr lang="en-US" u="sng" dirty="0" smtClean="0"/>
              <a:t>blame</a:t>
            </a:r>
            <a:r>
              <a:rPr lang="en-US" dirty="0" smtClean="0"/>
              <a:t> for poor choices to </a:t>
            </a:r>
            <a:r>
              <a:rPr lang="en-US" u="sng" dirty="0" smtClean="0"/>
              <a:t>increased motivation </a:t>
            </a:r>
            <a:r>
              <a:rPr lang="en-US" dirty="0" smtClean="0"/>
              <a:t>for positive choices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288029" y="1009649"/>
            <a:ext cx="1981200" cy="9906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mbria"/>
              </a:rPr>
              <a:t>Brief Prescreen: 25% Pos.</a:t>
            </a:r>
            <a:endParaRPr lang="en-US" b="1" dirty="0">
              <a:solidFill>
                <a:srgbClr val="FFFF00"/>
              </a:solidFill>
              <a:latin typeface="Cambria"/>
            </a:endParaRPr>
          </a:p>
        </p:txBody>
      </p:sp>
      <p:sp>
        <p:nvSpPr>
          <p:cNvPr id="7" name="Oval 6"/>
          <p:cNvSpPr/>
          <p:nvPr/>
        </p:nvSpPr>
        <p:spPr>
          <a:xfrm>
            <a:off x="3276600" y="76200"/>
            <a:ext cx="1981200" cy="7620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mbria"/>
              </a:rPr>
              <a:t>Patient Enters ED</a:t>
            </a:r>
            <a:endParaRPr lang="en-US" b="1" dirty="0">
              <a:solidFill>
                <a:srgbClr val="FFFF00"/>
              </a:solidFill>
              <a:latin typeface="Cambria"/>
            </a:endParaRPr>
          </a:p>
        </p:txBody>
      </p:sp>
      <p:sp>
        <p:nvSpPr>
          <p:cNvPr id="8" name="Oval 7"/>
          <p:cNvSpPr/>
          <p:nvPr/>
        </p:nvSpPr>
        <p:spPr>
          <a:xfrm>
            <a:off x="3356047" y="4114800"/>
            <a:ext cx="1981200" cy="1447800"/>
          </a:xfrm>
          <a:prstGeom prst="ellipse">
            <a:avLst/>
          </a:prstGeom>
          <a:solidFill>
            <a:srgbClr val="FA63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Cambria"/>
              </a:rPr>
              <a:t>7% High Risk</a:t>
            </a:r>
          </a:p>
          <a:p>
            <a:pPr algn="ctr"/>
            <a:r>
              <a:rPr lang="en-US" sz="2400" b="1" dirty="0" smtClean="0">
                <a:solidFill>
                  <a:prstClr val="black"/>
                </a:solidFill>
                <a:latin typeface="Cambria"/>
              </a:rPr>
              <a:t>BI + BT</a:t>
            </a:r>
            <a:endParaRPr lang="en-US" sz="2400" b="1" dirty="0">
              <a:solidFill>
                <a:prstClr val="black"/>
              </a:solidFill>
              <a:latin typeface="Cambria"/>
            </a:endParaRPr>
          </a:p>
        </p:txBody>
      </p:sp>
      <p:sp>
        <p:nvSpPr>
          <p:cNvPr id="9" name="Oval 8"/>
          <p:cNvSpPr/>
          <p:nvPr/>
        </p:nvSpPr>
        <p:spPr>
          <a:xfrm>
            <a:off x="152400" y="4108554"/>
            <a:ext cx="2971800" cy="1371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Cambria"/>
              </a:rPr>
              <a:t>54% Low- Moderate Risk</a:t>
            </a:r>
          </a:p>
          <a:p>
            <a:pPr algn="ctr"/>
            <a:r>
              <a:rPr lang="en-US" sz="2400" b="1" dirty="0" smtClean="0">
                <a:solidFill>
                  <a:prstClr val="black"/>
                </a:solidFill>
                <a:latin typeface="Cambria"/>
              </a:rPr>
              <a:t>BI</a:t>
            </a:r>
            <a:endParaRPr lang="en-US" sz="2400" b="1" dirty="0">
              <a:solidFill>
                <a:prstClr val="black"/>
              </a:solidFill>
              <a:latin typeface="Cambria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971801" y="2231036"/>
            <a:ext cx="2716528" cy="1523999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mbria"/>
              </a:rPr>
              <a:t>Positive Prescreens receive ASSIST Full Screen</a:t>
            </a:r>
            <a:endParaRPr lang="en-US" b="1" dirty="0">
              <a:solidFill>
                <a:srgbClr val="FFFF00"/>
              </a:solidFill>
              <a:latin typeface="Cambria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943600" y="4044844"/>
            <a:ext cx="2667000" cy="1447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Cambria"/>
              </a:rPr>
              <a:t>7% Very High </a:t>
            </a:r>
          </a:p>
          <a:p>
            <a:pPr algn="ctr"/>
            <a:r>
              <a:rPr lang="en-US" sz="2400" dirty="0" smtClean="0">
                <a:solidFill>
                  <a:prstClr val="black"/>
                </a:solidFill>
                <a:latin typeface="Cambria"/>
              </a:rPr>
              <a:t>Risk</a:t>
            </a:r>
          </a:p>
          <a:p>
            <a:pPr algn="ctr"/>
            <a:r>
              <a:rPr lang="en-US" sz="2400" b="1" dirty="0" smtClean="0">
                <a:solidFill>
                  <a:prstClr val="black"/>
                </a:solidFill>
                <a:latin typeface="Cambria"/>
              </a:rPr>
              <a:t>BI+ RT</a:t>
            </a:r>
            <a:endParaRPr lang="en-US" sz="2400" b="1" dirty="0">
              <a:solidFill>
                <a:prstClr val="black"/>
              </a:solidFill>
              <a:latin typeface="Cambria"/>
            </a:endParaRPr>
          </a:p>
        </p:txBody>
      </p:sp>
      <p:sp>
        <p:nvSpPr>
          <p:cNvPr id="13" name="Left Brace 12"/>
          <p:cNvSpPr/>
          <p:nvPr/>
        </p:nvSpPr>
        <p:spPr>
          <a:xfrm rot="16200000">
            <a:off x="4191000" y="3084225"/>
            <a:ext cx="609600" cy="5486400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  <a:latin typeface="Cambria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4267200" y="838200"/>
            <a:ext cx="45719" cy="1714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mbria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4284346" y="2028669"/>
            <a:ext cx="45719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mbria"/>
            </a:endParaRPr>
          </a:p>
        </p:txBody>
      </p:sp>
      <p:cxnSp>
        <p:nvCxnSpPr>
          <p:cNvPr id="19" name="Straight Arrow Connector 18"/>
          <p:cNvCxnSpPr>
            <a:stCxn id="10" idx="4"/>
            <a:endCxn id="8" idx="0"/>
          </p:cNvCxnSpPr>
          <p:nvPr/>
        </p:nvCxnSpPr>
        <p:spPr>
          <a:xfrm>
            <a:off x="4330065" y="3755035"/>
            <a:ext cx="16582" cy="35976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562600" y="3352800"/>
            <a:ext cx="1143000" cy="69204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2209802" y="3352800"/>
            <a:ext cx="914398" cy="69204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943600" y="228600"/>
            <a:ext cx="28956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ambria"/>
              </a:rPr>
              <a:t>BI </a:t>
            </a:r>
            <a:r>
              <a:rPr lang="en-US" dirty="0" smtClean="0">
                <a:latin typeface="Cambria"/>
              </a:rPr>
              <a:t>= Brief Intervention</a:t>
            </a:r>
          </a:p>
          <a:p>
            <a:r>
              <a:rPr lang="en-US" b="1" dirty="0" smtClean="0">
                <a:latin typeface="Cambria"/>
              </a:rPr>
              <a:t>BT</a:t>
            </a:r>
            <a:r>
              <a:rPr lang="en-US" dirty="0" smtClean="0">
                <a:latin typeface="Cambria"/>
              </a:rPr>
              <a:t> = Brief Therapy</a:t>
            </a:r>
          </a:p>
          <a:p>
            <a:r>
              <a:rPr lang="en-US" b="1" dirty="0" smtClean="0">
                <a:latin typeface="Cambria"/>
              </a:rPr>
              <a:t>RT</a:t>
            </a:r>
            <a:r>
              <a:rPr lang="en-US" dirty="0" smtClean="0">
                <a:latin typeface="Cambria"/>
              </a:rPr>
              <a:t> = Referral to Treatment</a:t>
            </a:r>
            <a:endParaRPr lang="en-US" dirty="0">
              <a:latin typeface="Cambri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95400" y="609600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Cambria"/>
              </a:rPr>
              <a:t>10% Sample enrolled For 6 month Follow Up</a:t>
            </a:r>
            <a:endParaRPr lang="en-US" sz="2400" dirty="0">
              <a:solidFill>
                <a:prstClr val="black"/>
              </a:solidFill>
              <a:latin typeface="Cambri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76778" y="1043284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  <a:latin typeface="Cambria"/>
              </a:rPr>
              <a:t>Nurse</a:t>
            </a:r>
            <a:endParaRPr lang="en-US" sz="2400" b="1" dirty="0">
              <a:solidFill>
                <a:srgbClr val="FFFFFF"/>
              </a:solidFill>
              <a:latin typeface="Cambri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2400" y="2560753"/>
            <a:ext cx="25146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 smtClean="0">
                <a:solidFill>
                  <a:srgbClr val="FFFFFF"/>
                </a:solidFill>
                <a:latin typeface="Cambria"/>
              </a:rPr>
              <a:t>Health Educators</a:t>
            </a:r>
            <a:endParaRPr lang="en-US" sz="2300" b="1" dirty="0">
              <a:solidFill>
                <a:srgbClr val="FFFFFF"/>
              </a:solidFill>
              <a:latin typeface="Cambria"/>
            </a:endParaRPr>
          </a:p>
        </p:txBody>
      </p:sp>
      <p:cxnSp>
        <p:nvCxnSpPr>
          <p:cNvPr id="24" name="Straight Arrow Connector 23"/>
          <p:cNvCxnSpPr>
            <a:endCxn id="6" idx="2"/>
          </p:cNvCxnSpPr>
          <p:nvPr/>
        </p:nvCxnSpPr>
        <p:spPr>
          <a:xfrm>
            <a:off x="2678429" y="1390648"/>
            <a:ext cx="609600" cy="114301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400300" y="2855253"/>
            <a:ext cx="575249" cy="119297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6629400" y="2544115"/>
            <a:ext cx="1981200" cy="9144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Cambria"/>
              </a:rPr>
              <a:t>32% </a:t>
            </a:r>
            <a:r>
              <a:rPr lang="en-US" b="1" dirty="0" smtClean="0">
                <a:solidFill>
                  <a:srgbClr val="FFFF00"/>
                </a:solidFill>
                <a:latin typeface="Cambria"/>
              </a:rPr>
              <a:t>Screening Feedback</a:t>
            </a:r>
            <a:endParaRPr lang="en-US" b="1" dirty="0">
              <a:solidFill>
                <a:srgbClr val="FFFF00"/>
              </a:solidFill>
              <a:latin typeface="Cambria"/>
            </a:endParaRPr>
          </a:p>
        </p:txBody>
      </p:sp>
      <p:cxnSp>
        <p:nvCxnSpPr>
          <p:cNvPr id="38" name="Straight Arrow Connector 37"/>
          <p:cNvCxnSpPr>
            <a:stCxn id="10" idx="6"/>
            <a:endCxn id="36" idx="2"/>
          </p:cNvCxnSpPr>
          <p:nvPr/>
        </p:nvCxnSpPr>
        <p:spPr>
          <a:xfrm>
            <a:off x="5688329" y="2993036"/>
            <a:ext cx="941071" cy="8279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02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Georgia BASICS: Services Provided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541754"/>
              </p:ext>
            </p:extLst>
          </p:nvPr>
        </p:nvGraphicFramePr>
        <p:xfrm>
          <a:off x="457200" y="1417638"/>
          <a:ext cx="822960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6800"/>
                <a:gridCol w="33528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32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mbria"/>
                        </a:rPr>
                        <a:t>Services</a:t>
                      </a:r>
                      <a:r>
                        <a:rPr lang="en-US" sz="3200" baseline="0" dirty="0" smtClean="0">
                          <a:latin typeface="Cambria"/>
                        </a:rPr>
                        <a:t> Provided</a:t>
                      </a:r>
                      <a:endParaRPr lang="en-US" sz="3200" dirty="0">
                        <a:latin typeface="Cambri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mbria"/>
                        </a:rPr>
                        <a:t>Screening/Feedback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mbria"/>
                        </a:rPr>
                        <a:t>154,429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mbria"/>
                        </a:rPr>
                        <a:t>Brief Intervention</a:t>
                      </a:r>
                      <a:r>
                        <a:rPr lang="en-US" sz="2400" baseline="0" dirty="0" smtClean="0">
                          <a:latin typeface="Cambria"/>
                        </a:rPr>
                        <a:t> (BI)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mbria"/>
                        </a:rPr>
                        <a:t>21,193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mbria"/>
                        </a:rPr>
                        <a:t>BI + Brief Therapy (BT)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mbria"/>
                        </a:rPr>
                        <a:t>2,790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mbria"/>
                        </a:rPr>
                        <a:t>BI + Referral to </a:t>
                      </a:r>
                      <a:r>
                        <a:rPr lang="en-US" sz="2400" dirty="0" err="1" smtClean="0">
                          <a:latin typeface="Cambria"/>
                        </a:rPr>
                        <a:t>Tx</a:t>
                      </a:r>
                      <a:r>
                        <a:rPr lang="en-US" sz="2400" dirty="0" smtClean="0">
                          <a:latin typeface="Cambria"/>
                        </a:rPr>
                        <a:t> (RT)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mbria"/>
                        </a:rPr>
                        <a:t>3,176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Cambria"/>
                        </a:rPr>
                        <a:t>Total</a:t>
                      </a:r>
                      <a:endParaRPr lang="en-US" sz="2400" b="1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Cambria"/>
                        </a:rPr>
                        <a:t>181,588</a:t>
                      </a:r>
                      <a:endParaRPr lang="en-US" sz="2400" b="1" dirty="0">
                        <a:latin typeface="Cambri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26533" y="1761067"/>
            <a:ext cx="1896534" cy="135466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Screening:</a:t>
            </a:r>
          </a:p>
          <a:p>
            <a:pPr algn="ctr"/>
            <a:r>
              <a:rPr lang="en-US" dirty="0" smtClean="0"/>
              <a:t>Identify Pts. Eligible for Services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30600" y="1761067"/>
            <a:ext cx="1896534" cy="135466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Brief Intervention</a:t>
            </a:r>
          </a:p>
          <a:p>
            <a:pPr algn="ctr"/>
            <a:r>
              <a:rPr lang="en-US" dirty="0" smtClean="0"/>
              <a:t>Brief Therapy</a:t>
            </a:r>
          </a:p>
          <a:p>
            <a:pPr algn="ctr"/>
            <a:r>
              <a:rPr lang="en-US" dirty="0" smtClean="0"/>
              <a:t>Referral to Treatment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434666" y="1761067"/>
            <a:ext cx="1896534" cy="135466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6-Month Follow Up</a:t>
            </a:r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2856484" y="2128351"/>
            <a:ext cx="484632" cy="484632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5752084" y="2128351"/>
            <a:ext cx="484632" cy="484632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26533" y="3508903"/>
            <a:ext cx="8229600" cy="285803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INTERVENTION GROUP</a:t>
            </a:r>
          </a:p>
          <a:p>
            <a:pPr marL="0" indent="0">
              <a:buNone/>
            </a:pPr>
            <a:r>
              <a:rPr lang="en-US" dirty="0"/>
              <a:t>		x						x							x</a:t>
            </a:r>
          </a:p>
          <a:p>
            <a:pPr marL="0" indent="0">
              <a:buNone/>
            </a:pPr>
            <a:r>
              <a:rPr lang="en-US" dirty="0" smtClean="0"/>
              <a:t>COMPARISON GROUP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x						0							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72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Sample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1566333"/>
              </p:ext>
            </p:extLst>
          </p:nvPr>
        </p:nvGraphicFramePr>
        <p:xfrm>
          <a:off x="457200" y="1303868"/>
          <a:ext cx="822960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3067"/>
                <a:gridCol w="2302933"/>
                <a:gridCol w="2133600"/>
              </a:tblGrid>
              <a:tr h="1017565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Comparison Group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(N = 1737) 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SBIRT Group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( N =1170)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</a:tr>
              <a:tr h="427948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mbria"/>
                        </a:rPr>
                        <a:t>Years of Education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11.77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11.80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</a:tr>
              <a:tr h="427948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mbria"/>
                        </a:rPr>
                        <a:t>Average Age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42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42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</a:tr>
              <a:tr h="427948">
                <a:tc>
                  <a:txBody>
                    <a:bodyPr/>
                    <a:lstStyle/>
                    <a:p>
                      <a:r>
                        <a:rPr lang="en-US" sz="2400" baseline="0" dirty="0" smtClean="0">
                          <a:latin typeface="Cambria"/>
                        </a:rPr>
                        <a:t>Female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34%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29%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</a:tr>
              <a:tr h="427948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mbria"/>
                        </a:rPr>
                        <a:t>African-American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74%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74%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</a:tr>
              <a:tr h="427948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mbria"/>
                        </a:rPr>
                        <a:t>Employed Full</a:t>
                      </a:r>
                      <a:r>
                        <a:rPr lang="en-US" sz="2400" baseline="0" dirty="0" smtClean="0">
                          <a:latin typeface="Cambria"/>
                        </a:rPr>
                        <a:t> or Part </a:t>
                      </a:r>
                      <a:r>
                        <a:rPr lang="en-US" sz="2400" dirty="0" smtClean="0">
                          <a:latin typeface="Cambria"/>
                        </a:rPr>
                        <a:t>Time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33%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33%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</a:tr>
              <a:tr h="427948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mbria"/>
                        </a:rPr>
                        <a:t>Unstably housed/Homeless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49%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48%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</a:tr>
              <a:tr h="427948">
                <a:tc>
                  <a:txBody>
                    <a:bodyPr/>
                    <a:lstStyle/>
                    <a:p>
                      <a:r>
                        <a:rPr lang="en-US" sz="2400" baseline="0" dirty="0" smtClean="0">
                          <a:latin typeface="Cambria"/>
                        </a:rPr>
                        <a:t>Average Monthly Wage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$807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mbria"/>
                        </a:rPr>
                        <a:t>$571</a:t>
                      </a:r>
                      <a:endParaRPr lang="en-US" sz="2400" dirty="0">
                        <a:latin typeface="Cambri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5688449"/>
            <a:ext cx="8229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</a:rPr>
              <a:t>Notes: </a:t>
            </a:r>
          </a:p>
          <a:p>
            <a:pPr marL="342900" indent="-342900">
              <a:buFontTx/>
              <a:buAutoNum type="arabicParenBoth"/>
            </a:pPr>
            <a:r>
              <a:rPr lang="en-US" sz="1400" dirty="0" smtClean="0">
                <a:latin typeface="Cambria"/>
              </a:rPr>
              <a:t>SBIRT </a:t>
            </a:r>
            <a:r>
              <a:rPr lang="en-US" sz="1400" dirty="0" err="1" smtClean="0">
                <a:latin typeface="Cambria"/>
              </a:rPr>
              <a:t>pts</a:t>
            </a:r>
            <a:r>
              <a:rPr lang="en-US" sz="1400" dirty="0" smtClean="0">
                <a:latin typeface="Cambria"/>
              </a:rPr>
              <a:t> </a:t>
            </a:r>
            <a:r>
              <a:rPr lang="en-US" sz="1400" dirty="0">
                <a:latin typeface="Cambria"/>
              </a:rPr>
              <a:t>enrolled in study via random selection from those receiving services</a:t>
            </a:r>
            <a:r>
              <a:rPr lang="en-US" sz="1400" dirty="0" smtClean="0">
                <a:latin typeface="Cambria"/>
              </a:rPr>
              <a:t>.</a:t>
            </a:r>
          </a:p>
          <a:p>
            <a:pPr marL="342900" indent="-342900">
              <a:buAutoNum type="arabicParenBoth"/>
            </a:pPr>
            <a:r>
              <a:rPr lang="en-US" sz="1400" dirty="0" smtClean="0">
                <a:latin typeface="Cambria"/>
              </a:rPr>
              <a:t>Control </a:t>
            </a:r>
            <a:r>
              <a:rPr lang="en-US" sz="1400" dirty="0" err="1" smtClean="0">
                <a:latin typeface="Cambria"/>
              </a:rPr>
              <a:t>pts</a:t>
            </a:r>
            <a:r>
              <a:rPr lang="en-US" sz="1400" dirty="0" smtClean="0">
                <a:latin typeface="Cambria"/>
              </a:rPr>
              <a:t> received </a:t>
            </a:r>
            <a:r>
              <a:rPr lang="en-US" sz="1400" b="1" dirty="0" smtClean="0">
                <a:latin typeface="Cambria"/>
              </a:rPr>
              <a:t>screening/assessment </a:t>
            </a:r>
            <a:r>
              <a:rPr lang="en-US" sz="1400" dirty="0" smtClean="0">
                <a:latin typeface="Cambria"/>
              </a:rPr>
              <a:t>but no services.</a:t>
            </a:r>
          </a:p>
          <a:p>
            <a:pPr marL="342900" indent="-342900">
              <a:buAutoNum type="arabicParenBoth"/>
            </a:pPr>
            <a:r>
              <a:rPr lang="en-US" sz="1400" dirty="0" smtClean="0">
                <a:latin typeface="Cambria"/>
              </a:rPr>
              <a:t>6-month follow-ups completed w/ 50% of Control and 65% of SBIRT pts.</a:t>
            </a:r>
          </a:p>
          <a:p>
            <a:endParaRPr lang="en-US" sz="1400" dirty="0">
              <a:latin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65767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0336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Intervention group decreased Substance Use </a:t>
            </a:r>
            <a:br>
              <a:rPr lang="en-US" sz="3600" dirty="0" smtClean="0"/>
            </a:br>
            <a:r>
              <a:rPr lang="en-US" sz="3600" dirty="0" smtClean="0">
                <a:solidFill>
                  <a:schemeClr val="bg2"/>
                </a:solidFill>
              </a:rPr>
              <a:t>Baseline</a:t>
            </a:r>
            <a:r>
              <a:rPr lang="en-US" sz="3600" dirty="0" smtClean="0"/>
              <a:t> to 6-mo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Follow-up</a:t>
            </a:r>
            <a:endParaRPr lang="en-US" sz="3600" baseline="-250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2264766"/>
              </p:ext>
            </p:extLst>
          </p:nvPr>
        </p:nvGraphicFramePr>
        <p:xfrm>
          <a:off x="457200" y="1938867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3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Greater Decreases in Binge Drinking for SBIRT vs. Control Patients</a:t>
            </a:r>
            <a:endParaRPr lang="en-US" sz="4000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457200" y="1710267"/>
          <a:ext cx="8229600" cy="44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546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 Look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D4480C948BFE43BEB99D9404D53592" ma:contentTypeVersion="13" ma:contentTypeDescription="Create a new document." ma:contentTypeScope="" ma:versionID="df98c18cb17bb596799a9e41261c76e1">
  <xsd:schema xmlns:xsd="http://www.w3.org/2001/XMLSchema" xmlns:p="http://schemas.microsoft.com/office/2006/metadata/properties" xmlns:ns1="http://schemas.microsoft.com/sharepoint/v3" xmlns:ns2="http://schemas.microsoft.com/sharepoint/v3/fields" targetNamespace="http://schemas.microsoft.com/office/2006/metadata/properties" ma:root="true" ma:fieldsID="86b18fa2e63a446d1848931aa16f4f78" ns1:_="" ns2:_="">
    <xsd:import namespace="http://schemas.microsoft.com/sharepoint/v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ResourceType" minOccurs="0"/>
                <xsd:element ref="ns1:Company" minOccurs="0"/>
                <xsd:element ref="ns1:CustomerID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Company" ma:index="11" nillable="true" ma:displayName="Committee" ma:decimals="0" ma:internalName="Company">
      <xsd:simpleType>
        <xsd:restriction base="dms:Number"/>
      </xsd:simpleType>
    </xsd:element>
    <xsd:element name="CustomerID" ma:index="12" nillable="true" ma:displayName="Session" ma:description="" ma:internalName="CustomerID">
      <xsd:simpleType>
        <xsd:restriction base="dms:Text"/>
      </xsd:simple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_ResourceType" ma:index="10" nillable="true" ma:displayName="Resource Type" ma:default="Minutes" ma:description="A set of categories, functions, genres or aggregation levels" ma:format="Dropdown" ma:internalName="_ResourceType">
      <xsd:simpleType>
        <xsd:restriction base="dms:Choice">
          <xsd:enumeration value="Agenda"/>
          <xsd:enumeration value="Meeting Notice"/>
          <xsd:enumeration value="Minutes"/>
          <xsd:enumeration value="Presentation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ompany xmlns="http://schemas.microsoft.com/sharepoint/v3" xsi:nil="true"/>
    <CustomerID xmlns="http://schemas.microsoft.com/sharepoint/v3" xsi:nil="true"/>
    <PublishingExpirationDate xmlns="http://schemas.microsoft.com/sharepoint/v3" xsi:nil="true"/>
    <_ResourceType xmlns="http://schemas.microsoft.com/sharepoint/v3/fields">Presentations</_ResourceType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9E296D14-603B-471A-A542-7A9DE59DE04D}"/>
</file>

<file path=customXml/itemProps2.xml><?xml version="1.0" encoding="utf-8"?>
<ds:datastoreItem xmlns:ds="http://schemas.openxmlformats.org/officeDocument/2006/customXml" ds:itemID="{C12402CA-0457-4514-8521-178EDEF9FACA}"/>
</file>

<file path=customXml/itemProps3.xml><?xml version="1.0" encoding="utf-8"?>
<ds:datastoreItem xmlns:ds="http://schemas.openxmlformats.org/officeDocument/2006/customXml" ds:itemID="{1DE16540-8CBB-4084-979C-DE691F87A8A3}"/>
</file>

<file path=docProps/app.xml><?xml version="1.0" encoding="utf-8"?>
<Properties xmlns="http://schemas.openxmlformats.org/officeDocument/2006/extended-properties" xmlns:vt="http://schemas.openxmlformats.org/officeDocument/2006/docPropsVTypes">
  <Template>New Look.potx</Template>
  <TotalTime>7358</TotalTime>
  <Words>481</Words>
  <Application>Microsoft Office PowerPoint</Application>
  <PresentationFormat>On-screen Show (4:3)</PresentationFormat>
  <Paragraphs>116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New Look</vt:lpstr>
      <vt:lpstr>Results of the  Georgia BASICS  SBIRT Initiative  </vt:lpstr>
      <vt:lpstr>Georgia BASICS</vt:lpstr>
      <vt:lpstr>Urban Emergency Patients</vt:lpstr>
      <vt:lpstr>PowerPoint Presentation</vt:lpstr>
      <vt:lpstr>Georgia BASICS: Services Provided</vt:lpstr>
      <vt:lpstr>Evaluation</vt:lpstr>
      <vt:lpstr>Study Sample</vt:lpstr>
      <vt:lpstr>Intervention group decreased Substance Use  Baseline to 6-mo Follow-up</vt:lpstr>
      <vt:lpstr>Greater Decreases in Binge Drinking for SBIRT vs. Control Patients</vt:lpstr>
      <vt:lpstr>Mental Health Improvements in Quality of Life</vt:lpstr>
      <vt:lpstr>Conclusions</vt:lpstr>
      <vt:lpstr>Thanks to</vt:lpstr>
    </vt:vector>
  </TitlesOfParts>
  <Company>GSU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Resilience and Well-Being at Personal, Relational, and Collective Levels:  Insights from Diverse Studies of Children and Adults</dc:title>
  <dc:creator>Gabriel Kuperminc</dc:creator>
  <cp:lastModifiedBy>Holcomb, Elizabeth</cp:lastModifiedBy>
  <cp:revision>64</cp:revision>
  <cp:lastPrinted>2014-11-11T22:13:44Z</cp:lastPrinted>
  <dcterms:created xsi:type="dcterms:W3CDTF">2015-10-21T12:19:40Z</dcterms:created>
  <dcterms:modified xsi:type="dcterms:W3CDTF">2015-11-10T13:02:46Z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0x0101001FD4480C948BFE43BEB99D9404D53592</vt:lpwstr>
  </property>
</Properties>
</file>