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9"/>
  </p:notesMasterIdLst>
  <p:handoutMasterIdLst>
    <p:handoutMasterId r:id="rId10"/>
  </p:handoutMasterIdLst>
  <p:sldIdLst>
    <p:sldId id="269" r:id="rId2"/>
    <p:sldId id="256" r:id="rId3"/>
    <p:sldId id="257" r:id="rId4"/>
    <p:sldId id="258" r:id="rId5"/>
    <p:sldId id="272" r:id="rId6"/>
    <p:sldId id="273" r:id="rId7"/>
    <p:sldId id="277" r:id="rId8"/>
  </p:sldIdLst>
  <p:sldSz cx="12192000" cy="6858000"/>
  <p:notesSz cx="6858000" cy="92964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D3ED"/>
    <a:srgbClr val="ECEE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36A50-6B1B-4A94-8F9A-809D1847604D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 smtClean="0"/>
              <a:t>version date Sun 11/8 1218pm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A117A-0AC2-4557-8222-B7E379E2C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33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3A11E4-75ED-4C59-BFCB-A833D15B78AD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02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 smtClean="0"/>
              <a:t>version date Sun 11/8 1218pm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75665B-BB6F-47A1-9850-90EB6DCCF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4557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5665B-BB6F-47A1-9850-90EB6DCCF505}" type="slidenum">
              <a:rPr lang="en-US" smtClean="0"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version date Sun 11/8 1218pm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344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Teach skills needed to provide evidence-based, culturally competent SBIRT services to patients with unhealthy alcohol or drug use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version date Sun 11/8 1218pm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75665B-BB6F-47A1-9850-90EB6DCCF5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70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CB94F1C-FEEA-42C9-A472-52EB03E6E0EE}" type="datetimeFigureOut">
              <a:rPr lang="en-US" smtClean="0"/>
              <a:t>11/10/2015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C9FE4BC-E161-4704-A24C-CF7F84BDC3A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8275" y="789524"/>
            <a:ext cx="9854422" cy="2253637"/>
          </a:xfrm>
        </p:spPr>
        <p:txBody>
          <a:bodyPr>
            <a:normAutofit/>
          </a:bodyPr>
          <a:lstStyle/>
          <a:p>
            <a:r>
              <a:rPr lang="en-US" sz="5400" dirty="0" smtClean="0"/>
              <a:t>Creating the SBIRT Workforce in Georgia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5968" y="4166544"/>
            <a:ext cx="987552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Caroline McKinnon, PhD, PMHCNS-BC</a:t>
            </a:r>
          </a:p>
          <a:p>
            <a:r>
              <a:rPr lang="en-US" dirty="0" smtClean="0"/>
              <a:t>Augusta University College of Nursing</a:t>
            </a:r>
          </a:p>
          <a:p>
            <a:r>
              <a:rPr lang="en-US" dirty="0" smtClean="0"/>
              <a:t>Co-investigator, GRISAT Grant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38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120" y="250254"/>
            <a:ext cx="999744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GRISAT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9888" y="1435608"/>
            <a:ext cx="9997440" cy="48006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G</a:t>
            </a:r>
            <a:r>
              <a:rPr lang="en-US" dirty="0" smtClean="0"/>
              <a:t>eorgia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R</a:t>
            </a:r>
            <a:r>
              <a:rPr lang="en-US" dirty="0" smtClean="0"/>
              <a:t>egents University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</a:t>
            </a:r>
            <a:r>
              <a:rPr lang="en-US" dirty="0" smtClean="0"/>
              <a:t>nterprofessional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</a:t>
            </a:r>
            <a:r>
              <a:rPr lang="en-US" dirty="0" smtClean="0"/>
              <a:t>ubstance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A</a:t>
            </a:r>
            <a:r>
              <a:rPr lang="en-US" dirty="0" smtClean="0"/>
              <a:t>buse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</a:t>
            </a:r>
            <a:r>
              <a:rPr lang="en-US" dirty="0" smtClean="0"/>
              <a:t>raining for the Health Professions </a:t>
            </a:r>
            <a:br>
              <a:rPr lang="en-US" dirty="0" smtClean="0"/>
            </a:br>
            <a:endParaRPr lang="en-US" dirty="0"/>
          </a:p>
          <a:p>
            <a:pPr marL="0" indent="0">
              <a:buNone/>
            </a:pPr>
            <a:endParaRPr lang="en-US" sz="2800" u="sng" dirty="0" smtClean="0"/>
          </a:p>
          <a:p>
            <a:pPr marL="0" indent="0">
              <a:buNone/>
            </a:pPr>
            <a:r>
              <a:rPr lang="en-US" sz="2800" u="sng" dirty="0" smtClean="0"/>
              <a:t>Funding Source: </a:t>
            </a:r>
            <a:r>
              <a:rPr lang="en-US" sz="2400" dirty="0" smtClean="0"/>
              <a:t>SAMHSA</a:t>
            </a:r>
          </a:p>
          <a:p>
            <a:pPr marL="0" indent="0">
              <a:buNone/>
            </a:pPr>
            <a:r>
              <a:rPr lang="en-US" sz="2800" u="sng" dirty="0" smtClean="0"/>
              <a:t>Amount: </a:t>
            </a:r>
            <a:r>
              <a:rPr lang="en-US" sz="2400" dirty="0" smtClean="0"/>
              <a:t>$943,000</a:t>
            </a:r>
          </a:p>
          <a:p>
            <a:pPr marL="0" indent="0">
              <a:buNone/>
            </a:pPr>
            <a:r>
              <a:rPr lang="en-US" sz="2800" u="sng" dirty="0" smtClean="0"/>
              <a:t>Duration: </a:t>
            </a:r>
            <a:r>
              <a:rPr lang="en-US" sz="2400" dirty="0" smtClean="0"/>
              <a:t>2015-2018</a:t>
            </a:r>
          </a:p>
          <a:p>
            <a:pPr marL="0" indent="0">
              <a:buNone/>
            </a:pPr>
            <a:r>
              <a:rPr lang="en-US" sz="2800" u="sng" dirty="0" smtClean="0"/>
              <a:t>Primary Investigator</a:t>
            </a:r>
            <a:r>
              <a:rPr lang="en-US" sz="2400" dirty="0" smtClean="0"/>
              <a:t>:  J. Aaron Johnson, PhD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807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57311" y="498900"/>
            <a:ext cx="9404723" cy="841928"/>
          </a:xfrm>
        </p:spPr>
        <p:txBody>
          <a:bodyPr/>
          <a:lstStyle/>
          <a:p>
            <a:pPr algn="ctr"/>
            <a:r>
              <a:rPr lang="en-US" dirty="0" smtClean="0"/>
              <a:t>GRISAT Project Goals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341055" y="1556632"/>
            <a:ext cx="10013576" cy="4195481"/>
          </a:xfrm>
        </p:spPr>
        <p:txBody>
          <a:bodyPr>
            <a:normAutofit/>
          </a:bodyPr>
          <a:lstStyle/>
          <a:p>
            <a:pPr marL="514350" indent="-514350"/>
            <a:r>
              <a:rPr lang="en-US" dirty="0" smtClean="0"/>
              <a:t>Integrate existing </a:t>
            </a:r>
            <a:r>
              <a:rPr lang="en-US" dirty="0"/>
              <a:t>SBIRT </a:t>
            </a:r>
            <a:r>
              <a:rPr lang="en-US" dirty="0" smtClean="0"/>
              <a:t>curricula </a:t>
            </a:r>
            <a:r>
              <a:rPr lang="en-US" dirty="0"/>
              <a:t>into </a:t>
            </a:r>
            <a:r>
              <a:rPr lang="en-US" dirty="0" smtClean="0"/>
              <a:t>several GRU programs</a:t>
            </a:r>
          </a:p>
          <a:p>
            <a:pPr marL="514350" indent="-514350"/>
            <a:endParaRPr lang="en-US" dirty="0" smtClean="0"/>
          </a:p>
          <a:p>
            <a:pPr marL="514350" indent="-514350"/>
            <a:r>
              <a:rPr lang="en-US" dirty="0" smtClean="0"/>
              <a:t>Implement SBIRT </a:t>
            </a:r>
            <a:r>
              <a:rPr lang="en-US" dirty="0"/>
              <a:t>in clinical training sites </a:t>
            </a:r>
            <a:r>
              <a:rPr lang="en-US" dirty="0" smtClean="0"/>
              <a:t>of participating programs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/>
            <a:r>
              <a:rPr lang="en-US" dirty="0" smtClean="0"/>
              <a:t>Ensure sustainability </a:t>
            </a:r>
            <a:r>
              <a:rPr lang="en-US" dirty="0"/>
              <a:t>of SBIRT in clinical </a:t>
            </a:r>
            <a:r>
              <a:rPr lang="en-US" dirty="0" smtClean="0"/>
              <a:t>practice </a:t>
            </a:r>
          </a:p>
        </p:txBody>
      </p:sp>
    </p:spTree>
    <p:extLst>
      <p:ext uri="{BB962C8B-B14F-4D97-AF65-F5344CB8AC3E}">
        <p14:creationId xmlns:p14="http://schemas.microsoft.com/office/powerpoint/2010/main" val="398119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Participating Programs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7158257"/>
              </p:ext>
            </p:extLst>
          </p:nvPr>
        </p:nvGraphicFramePr>
        <p:xfrm>
          <a:off x="1272552" y="1582305"/>
          <a:ext cx="9858745" cy="4947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0290"/>
                <a:gridCol w="3258209"/>
                <a:gridCol w="2162761"/>
                <a:gridCol w="2357485"/>
              </a:tblGrid>
              <a:tr h="4015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Provider Type</a:t>
                      </a:r>
                      <a:endParaRPr lang="en-US" dirty="0"/>
                    </a:p>
                  </a:txBody>
                  <a:tcPr marL="77801" marR="7780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Program</a:t>
                      </a:r>
                      <a:endParaRPr lang="en-US" dirty="0"/>
                    </a:p>
                  </a:txBody>
                  <a:tcPr marL="77801" marR="7780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Estimated</a:t>
                      </a:r>
                      <a:r>
                        <a:rPr lang="en-US" baseline="0" dirty="0" smtClean="0"/>
                        <a:t> # Trainees</a:t>
                      </a:r>
                      <a:endParaRPr lang="en-US" dirty="0" smtClean="0"/>
                    </a:p>
                  </a:txBody>
                  <a:tcPr marL="77801" marR="7780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Service</a:t>
                      </a:r>
                      <a:r>
                        <a:rPr lang="en-US" baseline="0" dirty="0" smtClean="0"/>
                        <a:t> Location</a:t>
                      </a:r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</a:txBody>
                  <a:tcPr marL="77801" marR="7780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66">
                <a:tc rowSpan="3">
                  <a:txBody>
                    <a:bodyPr/>
                    <a:lstStyle/>
                    <a:p>
                      <a:r>
                        <a:rPr lang="en-US" b="1" dirty="0" smtClean="0"/>
                        <a:t>Physicians </a:t>
                      </a:r>
                    </a:p>
                    <a:p>
                      <a:r>
                        <a:rPr lang="en-US" b="1" dirty="0" smtClean="0"/>
                        <a:t>(M.D)</a:t>
                      </a:r>
                      <a:endParaRPr lang="en-US" b="1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Family Medicine Residency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24*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Primary</a:t>
                      </a:r>
                      <a:r>
                        <a:rPr lang="en-US" baseline="0" dirty="0" smtClean="0"/>
                        <a:t> Care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6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77801" marR="77801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Psychiatry  Residency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30*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Mental Health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6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77801" marR="77801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Medical</a:t>
                      </a:r>
                      <a:r>
                        <a:rPr lang="en-US" baseline="0" dirty="0" smtClean="0"/>
                        <a:t> College of Georgia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570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66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Psychologists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(PhD or MS)</a:t>
                      </a:r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Psychology Residency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36*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Mental Health</a:t>
                      </a:r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6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77801" marR="77801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Psychology Master’s Program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Mental Health</a:t>
                      </a:r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66">
                <a:tc rowSpan="4">
                  <a:txBody>
                    <a:bodyPr/>
                    <a:lstStyle/>
                    <a:p>
                      <a:r>
                        <a:rPr lang="en-US" b="1" dirty="0" smtClean="0"/>
                        <a:t>Nurse</a:t>
                      </a:r>
                      <a:r>
                        <a:rPr lang="en-US" b="1" baseline="0" dirty="0" smtClean="0"/>
                        <a:t> Practitioners</a:t>
                      </a:r>
                    </a:p>
                    <a:p>
                      <a:r>
                        <a:rPr lang="en-US" b="1" baseline="0" dirty="0" smtClean="0"/>
                        <a:t>(APRN)</a:t>
                      </a:r>
                      <a:endParaRPr lang="en-US" b="1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Doctor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of Nursing Practice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Primary</a:t>
                      </a:r>
                      <a:r>
                        <a:rPr lang="en-US" baseline="0" dirty="0" smtClean="0"/>
                        <a:t> Care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6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77801" marR="77801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Acute Care NP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Acute Care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6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77801" marR="77801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Family</a:t>
                      </a:r>
                      <a:r>
                        <a:rPr lang="en-US" baseline="0" dirty="0" smtClean="0"/>
                        <a:t> Nurse Practitioner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120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Primary</a:t>
                      </a:r>
                      <a:r>
                        <a:rPr lang="en-US" baseline="0" dirty="0" smtClean="0"/>
                        <a:t> Care</a:t>
                      </a:r>
                      <a:endParaRPr lang="en-US" dirty="0" smtClean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6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77801" marR="77801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Psychiatric</a:t>
                      </a:r>
                      <a:r>
                        <a:rPr lang="en-US" baseline="0" dirty="0" smtClean="0"/>
                        <a:t> Nurse Practitioner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Mental Health</a:t>
                      </a:r>
                      <a:endParaRPr lang="en-US" dirty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11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7801" marR="7780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3-YEAR TOTAL</a:t>
                      </a:r>
                      <a:endParaRPr lang="en-US" b="1" dirty="0"/>
                    </a:p>
                  </a:txBody>
                  <a:tcPr marL="77801" marR="77801"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909 </a:t>
                      </a:r>
                    </a:p>
                    <a:p>
                      <a:pPr algn="ctr"/>
                      <a:r>
                        <a:rPr lang="en-US" b="0" dirty="0" smtClean="0"/>
                        <a:t>*Medical</a:t>
                      </a:r>
                      <a:r>
                        <a:rPr lang="en-US" b="0" baseline="0" dirty="0" smtClean="0"/>
                        <a:t> Residents</a:t>
                      </a:r>
                      <a:endParaRPr lang="en-US" b="0" dirty="0" smtClean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b="0" dirty="0" smtClean="0"/>
                    </a:p>
                  </a:txBody>
                  <a:tcPr marL="77801" marR="7780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89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Key Components of GRISAT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3312" y="1478283"/>
            <a:ext cx="10972800" cy="4525963"/>
          </a:xfrm>
        </p:spPr>
        <p:txBody>
          <a:bodyPr/>
          <a:lstStyle/>
          <a:p>
            <a:r>
              <a:rPr lang="en-US" b="1" dirty="0" smtClean="0"/>
              <a:t>SBIRT Curriculum</a:t>
            </a:r>
          </a:p>
          <a:p>
            <a:pPr lvl="1"/>
            <a:r>
              <a:rPr lang="en-US" dirty="0" smtClean="0"/>
              <a:t>Adaptation for use across multiple programs </a:t>
            </a:r>
          </a:p>
          <a:p>
            <a:pPr lvl="1"/>
            <a:r>
              <a:rPr lang="en-US" dirty="0" smtClean="0"/>
              <a:t>Student proficiency measures</a:t>
            </a:r>
          </a:p>
          <a:p>
            <a:pPr lvl="1"/>
            <a:r>
              <a:rPr lang="en-US" dirty="0" smtClean="0"/>
              <a:t>Identification of sites for additional use</a:t>
            </a:r>
          </a:p>
          <a:p>
            <a:r>
              <a:rPr lang="en-US" b="1" dirty="0" smtClean="0"/>
              <a:t>Program Site Coordinators</a:t>
            </a:r>
          </a:p>
          <a:p>
            <a:pPr lvl="1"/>
            <a:r>
              <a:rPr lang="en-US" dirty="0" smtClean="0"/>
              <a:t>Identification of faculty training needs/curriculum adaptation</a:t>
            </a:r>
          </a:p>
          <a:p>
            <a:pPr lvl="1"/>
            <a:r>
              <a:rPr lang="en-US" dirty="0" smtClean="0"/>
              <a:t>Facilitate distribution of training to preceptors</a:t>
            </a:r>
          </a:p>
          <a:p>
            <a:r>
              <a:rPr lang="en-US" b="1" dirty="0" smtClean="0"/>
              <a:t>Council of Directors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957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Dissemination of GRISAT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7424" y="1411224"/>
            <a:ext cx="999744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Many trainees will remain in Georgia</a:t>
            </a:r>
          </a:p>
          <a:p>
            <a:pPr lvl="1"/>
            <a:r>
              <a:rPr lang="en-US" dirty="0" smtClean="0"/>
              <a:t>Equip trainees who work in range of settings</a:t>
            </a:r>
          </a:p>
          <a:p>
            <a:endParaRPr lang="en-US" dirty="0" smtClean="0"/>
          </a:p>
          <a:p>
            <a:r>
              <a:rPr lang="en-US" dirty="0" smtClean="0"/>
              <a:t>Support for GRU preceptors</a:t>
            </a:r>
          </a:p>
          <a:p>
            <a:pPr lvl="1"/>
            <a:r>
              <a:rPr lang="en-US" dirty="0" smtClean="0"/>
              <a:t>Web-based curriculum with continuing education credit</a:t>
            </a:r>
          </a:p>
          <a:p>
            <a:endParaRPr lang="en-US" dirty="0" smtClean="0"/>
          </a:p>
          <a:p>
            <a:r>
              <a:rPr lang="en-US" dirty="0" smtClean="0"/>
              <a:t>Train-the-trainer model</a:t>
            </a:r>
          </a:p>
          <a:p>
            <a:pPr lvl="1"/>
            <a:r>
              <a:rPr lang="en-US" dirty="0" smtClean="0"/>
              <a:t>Equip psychology residents to teach other HC providers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5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6880" y="1325880"/>
            <a:ext cx="9997440" cy="4800600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600" dirty="0" smtClean="0"/>
              <a:t>Caroline McKinnon, PhD, PMHCNS-BC</a:t>
            </a:r>
          </a:p>
          <a:p>
            <a:pPr marL="0" indent="0" algn="ctr">
              <a:buNone/>
            </a:pPr>
            <a:r>
              <a:rPr lang="en-US" dirty="0" smtClean="0"/>
              <a:t>Augusta University College of Nursing</a:t>
            </a:r>
          </a:p>
          <a:p>
            <a:pPr marL="0" indent="0" algn="ctr">
              <a:buNone/>
            </a:pPr>
            <a:r>
              <a:rPr lang="en-US" dirty="0" smtClean="0"/>
              <a:t>987 St. Sebastian Way,  Augusta GA 30912</a:t>
            </a:r>
          </a:p>
          <a:p>
            <a:pPr marL="0" indent="0" algn="ctr">
              <a:buNone/>
            </a:pPr>
            <a:r>
              <a:rPr lang="en-US" dirty="0" smtClean="0"/>
              <a:t>Email cmckinnon@gru.edu</a:t>
            </a:r>
          </a:p>
          <a:p>
            <a:pPr marL="0" indent="0" algn="ctr">
              <a:buNone/>
            </a:pPr>
            <a:r>
              <a:rPr lang="en-US" dirty="0" smtClean="0"/>
              <a:t>Phone 706 721 6779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08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VERSION" val="5"/>
  <p:tag name="TPFULLVERSION" val="5.3.1.3337"/>
  <p:tag name="PPTVERSION" val="15"/>
  <p:tag name="TPOS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D4480C948BFE43BEB99D9404D53592" ma:contentTypeVersion="13" ma:contentTypeDescription="Create a new document." ma:contentTypeScope="" ma:versionID="df98c18cb17bb596799a9e41261c76e1">
  <xsd:schema xmlns:xsd="http://www.w3.org/2001/XMLSchema" xmlns:p="http://schemas.microsoft.com/office/2006/metadata/properties" xmlns:ns1="http://schemas.microsoft.com/sharepoint/v3" xmlns:ns2="http://schemas.microsoft.com/sharepoint/v3/fields" targetNamespace="http://schemas.microsoft.com/office/2006/metadata/properties" ma:root="true" ma:fieldsID="86b18fa2e63a446d1848931aa16f4f78" ns1:_="" ns2:_="">
    <xsd:import namespace="http://schemas.microsoft.com/sharepoint/v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ResourceType" minOccurs="0"/>
                <xsd:element ref="ns1:Company" minOccurs="0"/>
                <xsd:element ref="ns1:CustomerID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Company" ma:index="11" nillable="true" ma:displayName="Committee" ma:decimals="0" ma:internalName="Company">
      <xsd:simpleType>
        <xsd:restriction base="dms:Number"/>
      </xsd:simpleType>
    </xsd:element>
    <xsd:element name="CustomerID" ma:index="12" nillable="true" ma:displayName="Session" ma:description="" ma:internalName="CustomerID">
      <xsd:simpleType>
        <xsd:restriction base="dms:Text"/>
      </xsd:simple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_ResourceType" ma:index="10" nillable="true" ma:displayName="Resource Type" ma:default="Minutes" ma:description="A set of categories, functions, genres or aggregation levels" ma:format="Dropdown" ma:internalName="_ResourceType">
      <xsd:simpleType>
        <xsd:restriction base="dms:Choice">
          <xsd:enumeration value="Agenda"/>
          <xsd:enumeration value="Meeting Notice"/>
          <xsd:enumeration value="Minutes"/>
          <xsd:enumeration value="Presentation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ompany xmlns="http://schemas.microsoft.com/sharepoint/v3" xsi:nil="true"/>
    <CustomerID xmlns="http://schemas.microsoft.com/sharepoint/v3" xsi:nil="true"/>
    <PublishingExpirationDate xmlns="http://schemas.microsoft.com/sharepoint/v3" xsi:nil="true"/>
    <_ResourceType xmlns="http://schemas.microsoft.com/sharepoint/v3/fields">Presentations</_ResourceType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7B9B816-BB42-4FC1-A55A-A9560E42005A}"/>
</file>

<file path=customXml/itemProps2.xml><?xml version="1.0" encoding="utf-8"?>
<ds:datastoreItem xmlns:ds="http://schemas.openxmlformats.org/officeDocument/2006/customXml" ds:itemID="{EACDB268-EEA0-4D0C-99D7-49E78870E4E2}"/>
</file>

<file path=customXml/itemProps3.xml><?xml version="1.0" encoding="utf-8"?>
<ds:datastoreItem xmlns:ds="http://schemas.openxmlformats.org/officeDocument/2006/customXml" ds:itemID="{8B982AAF-77DD-4D9E-ABF8-919C8B07299C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475</TotalTime>
  <Words>281</Words>
  <Application>Microsoft Office PowerPoint</Application>
  <PresentationFormat>Custom</PresentationFormat>
  <Paragraphs>88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Solstice</vt:lpstr>
      <vt:lpstr>Creating the SBIRT Workforce in Georgia</vt:lpstr>
      <vt:lpstr>GRISAT</vt:lpstr>
      <vt:lpstr>GRISAT Project Goals</vt:lpstr>
      <vt:lpstr>Participating Programs</vt:lpstr>
      <vt:lpstr>Key Components of GRISAT</vt:lpstr>
      <vt:lpstr>Dissemination of GRISAT</vt:lpstr>
      <vt:lpstr>Contact Information</vt:lpstr>
    </vt:vector>
  </TitlesOfParts>
  <Company>Georgia Regents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Caroline R. McKinnon</dc:creator>
  <cp:lastModifiedBy>Holcomb, Elizabeth</cp:lastModifiedBy>
  <cp:revision>58</cp:revision>
  <cp:lastPrinted>2015-11-08T17:18:38Z</cp:lastPrinted>
  <dcterms:created xsi:type="dcterms:W3CDTF">2015-09-10T16:23:01Z</dcterms:created>
  <dcterms:modified xsi:type="dcterms:W3CDTF">2015-11-10T13:01:55Z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0x0101001FD4480C948BFE43BEB99D9404D53592</vt:lpwstr>
  </property>
</Properties>
</file>