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Lst>
  <p:notesMasterIdLst>
    <p:notesMasterId r:id="rId17"/>
  </p:notesMasterIdLst>
  <p:handoutMasterIdLst>
    <p:handoutMasterId r:id="rId18"/>
  </p:handoutMasterIdLst>
  <p:sldIdLst>
    <p:sldId id="256" r:id="rId6"/>
    <p:sldId id="267" r:id="rId7"/>
    <p:sldId id="266" r:id="rId8"/>
    <p:sldId id="260" r:id="rId9"/>
    <p:sldId id="294" r:id="rId10"/>
    <p:sldId id="276" r:id="rId11"/>
    <p:sldId id="274" r:id="rId12"/>
    <p:sldId id="277" r:id="rId13"/>
    <p:sldId id="275" r:id="rId14"/>
    <p:sldId id="278" r:id="rId15"/>
    <p:sldId id="279" r:id="rId16"/>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D58A7"/>
    <a:srgbClr val="E6E7E8"/>
    <a:srgbClr val="414042"/>
    <a:srgbClr val="183319"/>
    <a:srgbClr val="991B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15" autoAdjust="0"/>
    <p:restoredTop sz="84692" autoAdjust="0"/>
  </p:normalViewPr>
  <p:slideViewPr>
    <p:cSldViewPr>
      <p:cViewPr varScale="1">
        <p:scale>
          <a:sx n="99" d="100"/>
          <a:sy n="99" d="100"/>
        </p:scale>
        <p:origin x="-1974" y="-84"/>
      </p:cViewPr>
      <p:guideLst>
        <p:guide orient="horz" pos="2160"/>
        <p:guide pos="2880"/>
      </p:guideLst>
    </p:cSldViewPr>
  </p:slideViewPr>
  <p:notesTextViewPr>
    <p:cViewPr>
      <p:scale>
        <a:sx n="1" d="1"/>
        <a:sy n="1" d="1"/>
      </p:scale>
      <p:origin x="0" y="0"/>
    </p:cViewPr>
  </p:notesTextViewPr>
  <p:notesViewPr>
    <p:cSldViewPr>
      <p:cViewPr varScale="1">
        <p:scale>
          <a:sx n="67" d="100"/>
          <a:sy n="67" d="100"/>
        </p:scale>
        <p:origin x="2712" y="7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presProps" Target="presProps.xml"/><Relationship Id="rId22" Type="http://schemas.openxmlformats.org/officeDocument/2006/relationships/tableStyles" Target="tableStyles.xml"/><Relationship Id="rId9" Type="http://schemas.openxmlformats.org/officeDocument/2006/relationships/slide" Target="slides/slide4.xml"/><Relationship Id="rId14" Type="http://schemas.openxmlformats.org/officeDocument/2006/relationships/slide" Target="slides/slide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37735" cy="466088"/>
          </a:xfrm>
          <a:prstGeom prst="rect">
            <a:avLst/>
          </a:prstGeom>
        </p:spPr>
        <p:txBody>
          <a:bodyPr vert="horz" lIns="91294" tIns="45647" rIns="91294" bIns="45647" rtlCol="0"/>
          <a:lstStyle>
            <a:lvl1pPr algn="l">
              <a:defRPr sz="1200"/>
            </a:lvl1pPr>
          </a:lstStyle>
          <a:p>
            <a:endParaRPr lang="en-US" dirty="0"/>
          </a:p>
        </p:txBody>
      </p:sp>
      <p:sp>
        <p:nvSpPr>
          <p:cNvPr id="3" name="Date Placeholder 2"/>
          <p:cNvSpPr>
            <a:spLocks noGrp="1"/>
          </p:cNvSpPr>
          <p:nvPr>
            <p:ph type="dt" sz="quarter" idx="1"/>
          </p:nvPr>
        </p:nvSpPr>
        <p:spPr>
          <a:xfrm>
            <a:off x="3971081" y="1"/>
            <a:ext cx="3037735" cy="466088"/>
          </a:xfrm>
          <a:prstGeom prst="rect">
            <a:avLst/>
          </a:prstGeom>
        </p:spPr>
        <p:txBody>
          <a:bodyPr vert="horz" lIns="91294" tIns="45647" rIns="91294" bIns="45647" rtlCol="0"/>
          <a:lstStyle>
            <a:lvl1pPr algn="r">
              <a:defRPr sz="1200"/>
            </a:lvl1pPr>
          </a:lstStyle>
          <a:p>
            <a:fld id="{BB8D77C6-407B-42B9-954D-495B0AC9BC81}" type="datetimeFigureOut">
              <a:rPr lang="en-US" smtClean="0"/>
              <a:t>9/28/2015</a:t>
            </a:fld>
            <a:endParaRPr lang="en-US" dirty="0"/>
          </a:p>
        </p:txBody>
      </p:sp>
      <p:sp>
        <p:nvSpPr>
          <p:cNvPr id="4" name="Footer Placeholder 3"/>
          <p:cNvSpPr>
            <a:spLocks noGrp="1"/>
          </p:cNvSpPr>
          <p:nvPr>
            <p:ph type="ftr" sz="quarter" idx="2"/>
          </p:nvPr>
        </p:nvSpPr>
        <p:spPr>
          <a:xfrm>
            <a:off x="0" y="8830312"/>
            <a:ext cx="3037735" cy="466088"/>
          </a:xfrm>
          <a:prstGeom prst="rect">
            <a:avLst/>
          </a:prstGeom>
        </p:spPr>
        <p:txBody>
          <a:bodyPr vert="horz" lIns="91294" tIns="45647" rIns="91294" bIns="45647"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1081" y="8830312"/>
            <a:ext cx="3037735" cy="466088"/>
          </a:xfrm>
          <a:prstGeom prst="rect">
            <a:avLst/>
          </a:prstGeom>
        </p:spPr>
        <p:txBody>
          <a:bodyPr vert="horz" lIns="91294" tIns="45647" rIns="91294" bIns="45647" rtlCol="0" anchor="b"/>
          <a:lstStyle>
            <a:lvl1pPr algn="r">
              <a:defRPr sz="1200"/>
            </a:lvl1pPr>
          </a:lstStyle>
          <a:p>
            <a:fld id="{1189A0D4-9B29-4A37-9530-A6A0D3977F6B}" type="slidenum">
              <a:rPr lang="en-US" smtClean="0"/>
              <a:t>‹#›</a:t>
            </a:fld>
            <a:endParaRPr lang="en-US" dirty="0"/>
          </a:p>
        </p:txBody>
      </p:sp>
    </p:spTree>
    <p:extLst>
      <p:ext uri="{BB962C8B-B14F-4D97-AF65-F5344CB8AC3E}">
        <p14:creationId xmlns:p14="http://schemas.microsoft.com/office/powerpoint/2010/main" val="26585616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37735" cy="466088"/>
          </a:xfrm>
          <a:prstGeom prst="rect">
            <a:avLst/>
          </a:prstGeom>
        </p:spPr>
        <p:txBody>
          <a:bodyPr vert="horz" lIns="91294" tIns="45647" rIns="91294" bIns="45647" rtlCol="0"/>
          <a:lstStyle>
            <a:lvl1pPr algn="l">
              <a:defRPr sz="1200"/>
            </a:lvl1pPr>
          </a:lstStyle>
          <a:p>
            <a:endParaRPr lang="en-US" dirty="0"/>
          </a:p>
        </p:txBody>
      </p:sp>
      <p:sp>
        <p:nvSpPr>
          <p:cNvPr id="3" name="Date Placeholder 2"/>
          <p:cNvSpPr>
            <a:spLocks noGrp="1"/>
          </p:cNvSpPr>
          <p:nvPr>
            <p:ph type="dt" idx="1"/>
          </p:nvPr>
        </p:nvSpPr>
        <p:spPr>
          <a:xfrm>
            <a:off x="3971081" y="1"/>
            <a:ext cx="3037735" cy="466088"/>
          </a:xfrm>
          <a:prstGeom prst="rect">
            <a:avLst/>
          </a:prstGeom>
        </p:spPr>
        <p:txBody>
          <a:bodyPr vert="horz" lIns="91294" tIns="45647" rIns="91294" bIns="45647" rtlCol="0"/>
          <a:lstStyle>
            <a:lvl1pPr algn="r">
              <a:defRPr sz="1200"/>
            </a:lvl1pPr>
          </a:lstStyle>
          <a:p>
            <a:fld id="{2364F4F6-7B55-4EF7-BD6F-17E1C68A45F5}" type="datetimeFigureOut">
              <a:rPr lang="en-US" smtClean="0"/>
              <a:t>9/28/2015</a:t>
            </a:fld>
            <a:endParaRPr lang="en-US" dirty="0"/>
          </a:p>
        </p:txBody>
      </p:sp>
      <p:sp>
        <p:nvSpPr>
          <p:cNvPr id="4" name="Slide Image Placeholder 3"/>
          <p:cNvSpPr>
            <a:spLocks noGrp="1" noRot="1" noChangeAspect="1"/>
          </p:cNvSpPr>
          <p:nvPr>
            <p:ph type="sldImg" idx="2"/>
          </p:nvPr>
        </p:nvSpPr>
        <p:spPr>
          <a:xfrm>
            <a:off x="1414463" y="1162050"/>
            <a:ext cx="4181475" cy="3136900"/>
          </a:xfrm>
          <a:prstGeom prst="rect">
            <a:avLst/>
          </a:prstGeom>
          <a:noFill/>
          <a:ln w="12700">
            <a:solidFill>
              <a:prstClr val="black"/>
            </a:solidFill>
          </a:ln>
        </p:spPr>
        <p:txBody>
          <a:bodyPr vert="horz" lIns="91294" tIns="45647" rIns="91294" bIns="45647" rtlCol="0" anchor="ctr"/>
          <a:lstStyle/>
          <a:p>
            <a:endParaRPr lang="en-US" dirty="0"/>
          </a:p>
        </p:txBody>
      </p:sp>
      <p:sp>
        <p:nvSpPr>
          <p:cNvPr id="5" name="Notes Placeholder 4"/>
          <p:cNvSpPr>
            <a:spLocks noGrp="1"/>
          </p:cNvSpPr>
          <p:nvPr>
            <p:ph type="body" sz="quarter" idx="3"/>
          </p:nvPr>
        </p:nvSpPr>
        <p:spPr>
          <a:xfrm>
            <a:off x="700406" y="4473813"/>
            <a:ext cx="5609588" cy="3660537"/>
          </a:xfrm>
          <a:prstGeom prst="rect">
            <a:avLst/>
          </a:prstGeom>
        </p:spPr>
        <p:txBody>
          <a:bodyPr vert="horz" lIns="91294" tIns="45647" rIns="91294" bIns="45647"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30312"/>
            <a:ext cx="3037735" cy="466088"/>
          </a:xfrm>
          <a:prstGeom prst="rect">
            <a:avLst/>
          </a:prstGeom>
        </p:spPr>
        <p:txBody>
          <a:bodyPr vert="horz" lIns="91294" tIns="45647" rIns="91294" bIns="45647"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1081" y="8830312"/>
            <a:ext cx="3037735" cy="466088"/>
          </a:xfrm>
          <a:prstGeom prst="rect">
            <a:avLst/>
          </a:prstGeom>
        </p:spPr>
        <p:txBody>
          <a:bodyPr vert="horz" lIns="91294" tIns="45647" rIns="91294" bIns="45647" rtlCol="0" anchor="b"/>
          <a:lstStyle>
            <a:lvl1pPr algn="r">
              <a:defRPr sz="1200"/>
            </a:lvl1pPr>
          </a:lstStyle>
          <a:p>
            <a:fld id="{B485B241-16FA-44B7-865B-EC9A2AB17458}" type="slidenum">
              <a:rPr lang="en-US" smtClean="0"/>
              <a:t>‹#›</a:t>
            </a:fld>
            <a:endParaRPr lang="en-US" dirty="0"/>
          </a:p>
        </p:txBody>
      </p:sp>
    </p:spTree>
    <p:extLst>
      <p:ext uri="{BB962C8B-B14F-4D97-AF65-F5344CB8AC3E}">
        <p14:creationId xmlns:p14="http://schemas.microsoft.com/office/powerpoint/2010/main" val="7444130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85B241-16FA-44B7-865B-EC9A2AB17458}" type="slidenum">
              <a:rPr lang="en-US" smtClean="0"/>
              <a:t>1</a:t>
            </a:fld>
            <a:endParaRPr lang="en-US" dirty="0"/>
          </a:p>
        </p:txBody>
      </p:sp>
    </p:spTree>
    <p:extLst>
      <p:ext uri="{BB962C8B-B14F-4D97-AF65-F5344CB8AC3E}">
        <p14:creationId xmlns:p14="http://schemas.microsoft.com/office/powerpoint/2010/main" val="31940485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2937">
              <a:defRPr/>
            </a:pPr>
            <a:r>
              <a:rPr lang="en-US" b="1" dirty="0" smtClean="0"/>
              <a:t>Our office has re-organized to reflect some of these common linkages with</a:t>
            </a:r>
            <a:r>
              <a:rPr lang="en-US" b="1" baseline="0" dirty="0" smtClean="0"/>
              <a:t> Substance Abuse and Suicide Prevention, and Mental Health Promotion</a:t>
            </a:r>
            <a:r>
              <a:rPr lang="en-US" b="1" dirty="0" smtClean="0"/>
              <a:t>.</a:t>
            </a:r>
          </a:p>
          <a:p>
            <a:endParaRPr lang="en-US" dirty="0"/>
          </a:p>
          <a:p>
            <a:r>
              <a:rPr lang="en-US" dirty="0"/>
              <a:t>In the past, Behavioral Health has focused on the prevention of a single separate disorders, such as substance abuse or suicide.  Recent research has shown that </a:t>
            </a:r>
            <a:r>
              <a:rPr lang="en-US" b="1" dirty="0"/>
              <a:t>substance abuse </a:t>
            </a:r>
            <a:r>
              <a:rPr lang="en-US" dirty="0"/>
              <a:t>and other behavioral health problems—such as psychological distress and </a:t>
            </a:r>
            <a:r>
              <a:rPr lang="en-US" b="1" dirty="0"/>
              <a:t>suicide—are interrelated </a:t>
            </a:r>
            <a:r>
              <a:rPr lang="en-US" dirty="0"/>
              <a:t>and can be addressed at the same time. They share common risk and protective factors.  </a:t>
            </a:r>
            <a:r>
              <a:rPr lang="en-US" dirty="0" smtClean="0"/>
              <a:t>Improvements in one area often directly impact others.</a:t>
            </a:r>
          </a:p>
          <a:p>
            <a:endParaRPr lang="en-US" dirty="0" smtClean="0"/>
          </a:p>
          <a:p>
            <a:r>
              <a:rPr lang="en-US" dirty="0" smtClean="0"/>
              <a:t>Mental</a:t>
            </a:r>
            <a:r>
              <a:rPr lang="en-US" baseline="0" dirty="0" smtClean="0"/>
              <a:t> Health Promotion has been included also because:</a:t>
            </a:r>
          </a:p>
          <a:p>
            <a:r>
              <a:rPr lang="en-US" dirty="0" smtClean="0"/>
              <a:t>Promotion enables people “to increase control over,</a:t>
            </a:r>
            <a:r>
              <a:rPr lang="en-US" baseline="0" dirty="0" smtClean="0"/>
              <a:t> and to improve, their health”.</a:t>
            </a:r>
            <a:r>
              <a:rPr lang="en-US" baseline="30000" dirty="0" smtClean="0"/>
              <a:t>3</a:t>
            </a:r>
            <a:r>
              <a:rPr lang="en-US" baseline="0" dirty="0" smtClean="0"/>
              <a:t> Promotion refers to interventions that help people take charge of their life and improve their well being. The aim of promotion is to enhance people’s ability to “achieve developmentally appropriate tasks,” acquire a “positive sense of self-esteem, mastery, well-being, and social inclusion”, and to “strengthen their ability to cope with adversity”.</a:t>
            </a:r>
            <a:r>
              <a:rPr lang="en-US" baseline="30000" dirty="0" smtClean="0"/>
              <a:t>4</a:t>
            </a:r>
          </a:p>
          <a:p>
            <a:endParaRPr lang="en-US" dirty="0" smtClean="0"/>
          </a:p>
          <a:p>
            <a:pPr defTabSz="912937">
              <a:defRPr/>
            </a:pPr>
            <a:r>
              <a:rPr lang="en-US" dirty="0" smtClean="0"/>
              <a:t>As prevention practitioners, we are responsible for identifying opportunities to address health in a more comprehensive way—i.e. </a:t>
            </a:r>
            <a:r>
              <a:rPr lang="en-US" baseline="0" dirty="0" smtClean="0"/>
              <a:t>address many of the </a:t>
            </a:r>
            <a:r>
              <a:rPr lang="en-US" dirty="0" smtClean="0"/>
              <a:t>shared risk and protective factors to</a:t>
            </a:r>
            <a:r>
              <a:rPr lang="en-US" baseline="0" dirty="0" smtClean="0"/>
              <a:t> reach people in at risk settings and during those times</a:t>
            </a:r>
            <a:r>
              <a:rPr lang="en-US" dirty="0" smtClean="0"/>
              <a:t> in their lives where and when services are most likely to have the greatest impact.</a:t>
            </a:r>
          </a:p>
          <a:p>
            <a:endParaRPr lang="en-US" dirty="0" smtClean="0"/>
          </a:p>
          <a:p>
            <a:r>
              <a:rPr lang="en-US" dirty="0" smtClean="0"/>
              <a:t>COMMON R/P</a:t>
            </a:r>
            <a:r>
              <a:rPr lang="en-US" baseline="0" dirty="0" smtClean="0"/>
              <a:t> FACTORS</a:t>
            </a:r>
            <a:endParaRPr lang="en-US" dirty="0" smtClean="0"/>
          </a:p>
          <a:p>
            <a:r>
              <a:rPr lang="en-US" dirty="0" smtClean="0"/>
              <a:t>• </a:t>
            </a:r>
            <a:r>
              <a:rPr lang="en-US" u="sng" dirty="0" smtClean="0"/>
              <a:t>Risk factor: </a:t>
            </a:r>
            <a:r>
              <a:rPr lang="en-US" dirty="0" smtClean="0"/>
              <a:t>a characteristic at the biological, psychological, family, community, or cultural level that precedes and is associated with a higher likelihood of problem outcomes </a:t>
            </a:r>
          </a:p>
          <a:p>
            <a:r>
              <a:rPr lang="en-US" dirty="0" smtClean="0"/>
              <a:t>• </a:t>
            </a:r>
            <a:r>
              <a:rPr lang="en-US" u="sng" dirty="0" smtClean="0"/>
              <a:t>Protective factor</a:t>
            </a:r>
            <a:r>
              <a:rPr lang="en-US" dirty="0" smtClean="0"/>
              <a:t>: a characteristic associated with a lower likelihood of problem outcomes or that reduces the negative impact of a risk factor on problem outcomes</a:t>
            </a:r>
          </a:p>
          <a:p>
            <a:endParaRPr lang="en-US" dirty="0" smtClean="0"/>
          </a:p>
          <a:p>
            <a:r>
              <a:rPr lang="en-US" dirty="0" smtClean="0"/>
              <a:t>Resources for Shared Evidence-based</a:t>
            </a:r>
            <a:r>
              <a:rPr lang="en-US" baseline="0" dirty="0" smtClean="0"/>
              <a:t> Practices (Suicide &amp; SAP)</a:t>
            </a:r>
            <a:r>
              <a:rPr lang="en-US" dirty="0" smtClean="0"/>
              <a:t>:</a:t>
            </a:r>
          </a:p>
          <a:p>
            <a:pPr marL="171176" indent="-171176">
              <a:buFont typeface="Arial" panose="020B0604020202020204" pitchFamily="34" charset="0"/>
              <a:buChar char="•"/>
            </a:pPr>
            <a:r>
              <a:rPr lang="en-US" dirty="0" smtClean="0"/>
              <a:t>National Registry of Evidence-Based Programs &amp; Practices</a:t>
            </a:r>
          </a:p>
          <a:p>
            <a:pPr marL="171176" indent="-171176">
              <a:buFont typeface="Arial" panose="020B0604020202020204" pitchFamily="34" charset="0"/>
              <a:buChar char="•"/>
            </a:pPr>
            <a:r>
              <a:rPr lang="en-US" dirty="0" smtClean="0"/>
              <a:t>Suicide Prevention Resource Center Best Practices Registry</a:t>
            </a:r>
          </a:p>
          <a:p>
            <a:pPr marL="171176" indent="-171176">
              <a:buFont typeface="Arial" panose="020B0604020202020204" pitchFamily="34" charset="0"/>
              <a:buChar char="•"/>
            </a:pPr>
            <a:r>
              <a:rPr lang="en-US" dirty="0" smtClean="0"/>
              <a:t>Kauffman</a:t>
            </a:r>
            <a:r>
              <a:rPr lang="en-US" baseline="0" dirty="0" smtClean="0"/>
              <a:t> Best Practices Project</a:t>
            </a:r>
          </a:p>
          <a:p>
            <a:pPr marL="171176" indent="-171176">
              <a:buFont typeface="Arial" panose="020B0604020202020204" pitchFamily="34" charset="0"/>
              <a:buChar char="•"/>
            </a:pPr>
            <a:r>
              <a:rPr lang="en-US" baseline="0" dirty="0" smtClean="0"/>
              <a:t>Handbook of Injury and Violence Prevention</a:t>
            </a:r>
          </a:p>
          <a:p>
            <a:pPr marL="171176" indent="-171176">
              <a:buFont typeface="Arial" panose="020B0604020202020204" pitchFamily="34" charset="0"/>
              <a:buChar char="•"/>
            </a:pPr>
            <a:r>
              <a:rPr lang="en-US" baseline="0" dirty="0" smtClean="0"/>
              <a:t>Guide to Community Preventive Services</a:t>
            </a:r>
          </a:p>
          <a:p>
            <a:pPr marL="171176" indent="-171176">
              <a:buFont typeface="Arial" panose="020B0604020202020204" pitchFamily="34" charset="0"/>
              <a:buChar char="•"/>
            </a:pPr>
            <a:r>
              <a:rPr lang="en-US" baseline="0" dirty="0" smtClean="0"/>
              <a:t>Promising Practices Network for Children, Families, and Communities</a:t>
            </a:r>
          </a:p>
          <a:p>
            <a:pPr marL="171176" indent="-171176">
              <a:buFont typeface="Arial" panose="020B0604020202020204" pitchFamily="34" charset="0"/>
              <a:buChar char="•"/>
            </a:pPr>
            <a:r>
              <a:rPr lang="en-US" baseline="0" dirty="0" smtClean="0"/>
              <a:t>Primary Care:  Continuing Medical Education Opportunity</a:t>
            </a:r>
          </a:p>
          <a:p>
            <a:pPr marL="171176" indent="-171176">
              <a:buFont typeface="Arial" panose="020B0604020202020204" pitchFamily="34" charset="0"/>
              <a:buChar char="•"/>
            </a:pPr>
            <a:r>
              <a:rPr lang="en-US" baseline="0" dirty="0" smtClean="0"/>
              <a:t>http:??www.medscape.org/viewarticle/830331</a:t>
            </a:r>
            <a:endParaRPr lang="en-US" dirty="0" smtClean="0"/>
          </a:p>
        </p:txBody>
      </p:sp>
      <p:sp>
        <p:nvSpPr>
          <p:cNvPr id="4" name="Slide Number Placeholder 3"/>
          <p:cNvSpPr>
            <a:spLocks noGrp="1"/>
          </p:cNvSpPr>
          <p:nvPr>
            <p:ph type="sldNum" sz="quarter" idx="10"/>
          </p:nvPr>
        </p:nvSpPr>
        <p:spPr/>
        <p:txBody>
          <a:bodyPr/>
          <a:lstStyle/>
          <a:p>
            <a:fld id="{B485B241-16FA-44B7-865B-EC9A2AB17458}" type="slidenum">
              <a:rPr lang="en-US" smtClean="0"/>
              <a:t>2</a:t>
            </a:fld>
            <a:endParaRPr lang="en-US" dirty="0"/>
          </a:p>
        </p:txBody>
      </p:sp>
    </p:spTree>
    <p:extLst>
      <p:ext uri="{BB962C8B-B14F-4D97-AF65-F5344CB8AC3E}">
        <p14:creationId xmlns:p14="http://schemas.microsoft.com/office/powerpoint/2010/main" val="12872317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OBHP’s utilizes a public health approach (population based) and the</a:t>
            </a:r>
            <a:r>
              <a:rPr lang="en-US" baseline="0" dirty="0" smtClean="0"/>
              <a:t> Strategic Prevention Framework Model.</a:t>
            </a:r>
          </a:p>
          <a:p>
            <a:r>
              <a:rPr lang="en-US" baseline="0" dirty="0" smtClean="0"/>
              <a:t>[</a:t>
            </a:r>
            <a:r>
              <a:rPr lang="en-US" i="1" baseline="0" dirty="0" smtClean="0">
                <a:solidFill>
                  <a:schemeClr val="tx1"/>
                </a:solidFill>
                <a:latin typeface="Times New Roman" panose="02020603050405020304" pitchFamily="18" charset="0"/>
                <a:cs typeface="Times New Roman" panose="02020603050405020304" pitchFamily="18" charset="0"/>
              </a:rPr>
              <a:t>Click to reveal each text box 1 – 5</a:t>
            </a:r>
            <a:r>
              <a:rPr lang="en-US" baseline="0" dirty="0" smtClean="0"/>
              <a:t>]</a:t>
            </a:r>
          </a:p>
          <a:p>
            <a:pPr marL="228234" indent="-228234">
              <a:buAutoNum type="arabicPeriod"/>
            </a:pPr>
            <a:r>
              <a:rPr lang="en-US" baseline="0" dirty="0" smtClean="0"/>
              <a:t>Assess the situation (what, who, when, where, why, and how) – often called a Needs Assessment because once completed you have a better understanding of the prevention needs for the issues and community. Use data to identify and prioritize problems and see where there are gaps.</a:t>
            </a:r>
          </a:p>
          <a:p>
            <a:pPr marL="228234" indent="-228234">
              <a:buAutoNum type="arabicPeriod"/>
            </a:pPr>
            <a:r>
              <a:rPr lang="en-US" baseline="0" dirty="0" smtClean="0"/>
              <a:t>Capacity – (Resources &amp; Readiness) Assess and Building Capacity </a:t>
            </a:r>
          </a:p>
          <a:p>
            <a:pPr marL="228234" indent="-228234">
              <a:buAutoNum type="arabicPeriod"/>
            </a:pPr>
            <a:r>
              <a:rPr lang="en-US" baseline="0" dirty="0" smtClean="0"/>
              <a:t>Planning – Create a strategic comprehensive plan that addresses the problems (Choose appropriate evidence based strategies to impact the problems (via risk/protective factors)</a:t>
            </a:r>
          </a:p>
          <a:p>
            <a:pPr marL="228234" indent="-228234">
              <a:buAutoNum type="arabicPeriod"/>
            </a:pPr>
            <a:r>
              <a:rPr lang="en-US" baseline="0" dirty="0" smtClean="0"/>
              <a:t>Implementation – implement the plan with fidelity (stick to the plan). Indicate any/all Adaptations (if needed).</a:t>
            </a:r>
          </a:p>
          <a:p>
            <a:pPr marL="228234" indent="-228234">
              <a:buAutoNum type="arabicPeriod"/>
            </a:pPr>
            <a:r>
              <a:rPr lang="en-US" baseline="0" dirty="0" smtClean="0"/>
              <a:t>Evaluation – a systematic collection and analysis of information:  Process (what was done) and Outcomes (results)</a:t>
            </a:r>
            <a:endParaRPr lang="en-US" dirty="0"/>
          </a:p>
        </p:txBody>
      </p:sp>
      <p:sp>
        <p:nvSpPr>
          <p:cNvPr id="4" name="Slide Number Placeholder 3"/>
          <p:cNvSpPr>
            <a:spLocks noGrp="1"/>
          </p:cNvSpPr>
          <p:nvPr>
            <p:ph type="sldNum" sz="quarter" idx="10"/>
          </p:nvPr>
        </p:nvSpPr>
        <p:spPr/>
        <p:txBody>
          <a:bodyPr/>
          <a:lstStyle/>
          <a:p>
            <a:fld id="{B485B241-16FA-44B7-865B-EC9A2AB17458}" type="slidenum">
              <a:rPr lang="en-US" smtClean="0"/>
              <a:t>3</a:t>
            </a:fld>
            <a:endParaRPr lang="en-US" dirty="0"/>
          </a:p>
        </p:txBody>
      </p:sp>
    </p:spTree>
    <p:extLst>
      <p:ext uri="{BB962C8B-B14F-4D97-AF65-F5344CB8AC3E}">
        <p14:creationId xmlns:p14="http://schemas.microsoft.com/office/powerpoint/2010/main" val="8312336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GASPS Infrastructure</a:t>
            </a:r>
          </a:p>
          <a:p>
            <a:r>
              <a:rPr lang="en-US" dirty="0" smtClean="0"/>
              <a:t>Click – image of components</a:t>
            </a:r>
          </a:p>
          <a:p>
            <a:endParaRPr lang="en-US" dirty="0"/>
          </a:p>
        </p:txBody>
      </p:sp>
      <p:sp>
        <p:nvSpPr>
          <p:cNvPr id="4" name="Slide Number Placeholder 3"/>
          <p:cNvSpPr>
            <a:spLocks noGrp="1"/>
          </p:cNvSpPr>
          <p:nvPr>
            <p:ph type="sldNum" sz="quarter" idx="10"/>
          </p:nvPr>
        </p:nvSpPr>
        <p:spPr/>
        <p:txBody>
          <a:bodyPr/>
          <a:lstStyle/>
          <a:p>
            <a:fld id="{B485B241-16FA-44B7-865B-EC9A2AB17458}" type="slidenum">
              <a:rPr lang="en-US" smtClean="0"/>
              <a:t>4</a:t>
            </a:fld>
            <a:endParaRPr lang="en-US" dirty="0"/>
          </a:p>
        </p:txBody>
      </p:sp>
    </p:spTree>
    <p:extLst>
      <p:ext uri="{BB962C8B-B14F-4D97-AF65-F5344CB8AC3E}">
        <p14:creationId xmlns:p14="http://schemas.microsoft.com/office/powerpoint/2010/main" val="24487582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2937">
              <a:defRPr/>
            </a:pPr>
            <a:endParaRPr lang="en-US" dirty="0" smtClean="0"/>
          </a:p>
        </p:txBody>
      </p:sp>
      <p:sp>
        <p:nvSpPr>
          <p:cNvPr id="4" name="Slide Number Placeholder 3"/>
          <p:cNvSpPr>
            <a:spLocks noGrp="1"/>
          </p:cNvSpPr>
          <p:nvPr>
            <p:ph type="sldNum" sz="quarter" idx="10"/>
          </p:nvPr>
        </p:nvSpPr>
        <p:spPr/>
        <p:txBody>
          <a:bodyPr/>
          <a:lstStyle/>
          <a:p>
            <a:fld id="{B485B241-16FA-44B7-865B-EC9A2AB17458}" type="slidenum">
              <a:rPr lang="en-US" smtClean="0"/>
              <a:t>6</a:t>
            </a:fld>
            <a:endParaRPr lang="en-US" dirty="0"/>
          </a:p>
        </p:txBody>
      </p:sp>
    </p:spTree>
    <p:extLst>
      <p:ext uri="{BB962C8B-B14F-4D97-AF65-F5344CB8AC3E}">
        <p14:creationId xmlns:p14="http://schemas.microsoft.com/office/powerpoint/2010/main" val="12872317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2937">
              <a:defRPr/>
            </a:pPr>
            <a:r>
              <a:rPr lang="en-US" b="0" dirty="0" smtClean="0"/>
              <a:t>What about Drug Free Community Coalitions (DFCC) &amp; Contact Information?</a:t>
            </a:r>
          </a:p>
          <a:p>
            <a:r>
              <a:rPr lang="en-US" dirty="0" smtClean="0"/>
              <a:t>What about MDS?</a:t>
            </a:r>
            <a:endParaRPr lang="en-US" dirty="0"/>
          </a:p>
        </p:txBody>
      </p:sp>
      <p:sp>
        <p:nvSpPr>
          <p:cNvPr id="4" name="Slide Number Placeholder 3"/>
          <p:cNvSpPr>
            <a:spLocks noGrp="1"/>
          </p:cNvSpPr>
          <p:nvPr>
            <p:ph type="sldNum" sz="quarter" idx="10"/>
          </p:nvPr>
        </p:nvSpPr>
        <p:spPr/>
        <p:txBody>
          <a:bodyPr/>
          <a:lstStyle/>
          <a:p>
            <a:fld id="{B485B241-16FA-44B7-865B-EC9A2AB17458}" type="slidenum">
              <a:rPr lang="en-US" smtClean="0"/>
              <a:t>7</a:t>
            </a:fld>
            <a:endParaRPr lang="en-US" dirty="0"/>
          </a:p>
        </p:txBody>
      </p:sp>
    </p:spTree>
    <p:extLst>
      <p:ext uri="{BB962C8B-B14F-4D97-AF65-F5344CB8AC3E}">
        <p14:creationId xmlns:p14="http://schemas.microsoft.com/office/powerpoint/2010/main" val="25963570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2937">
              <a:defRPr/>
            </a:pPr>
            <a:endParaRPr lang="en-US" dirty="0" smtClean="0"/>
          </a:p>
        </p:txBody>
      </p:sp>
      <p:sp>
        <p:nvSpPr>
          <p:cNvPr id="4" name="Slide Number Placeholder 3"/>
          <p:cNvSpPr>
            <a:spLocks noGrp="1"/>
          </p:cNvSpPr>
          <p:nvPr>
            <p:ph type="sldNum" sz="quarter" idx="10"/>
          </p:nvPr>
        </p:nvSpPr>
        <p:spPr/>
        <p:txBody>
          <a:bodyPr/>
          <a:lstStyle/>
          <a:p>
            <a:fld id="{B485B241-16FA-44B7-865B-EC9A2AB17458}" type="slidenum">
              <a:rPr lang="en-US" smtClean="0"/>
              <a:t>8</a:t>
            </a:fld>
            <a:endParaRPr lang="en-US" dirty="0"/>
          </a:p>
        </p:txBody>
      </p:sp>
    </p:spTree>
    <p:extLst>
      <p:ext uri="{BB962C8B-B14F-4D97-AF65-F5344CB8AC3E}">
        <p14:creationId xmlns:p14="http://schemas.microsoft.com/office/powerpoint/2010/main" val="12872317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2937">
              <a:defRPr/>
            </a:pPr>
            <a:endParaRPr lang="en-US" dirty="0" smtClean="0"/>
          </a:p>
        </p:txBody>
      </p:sp>
      <p:sp>
        <p:nvSpPr>
          <p:cNvPr id="4" name="Slide Number Placeholder 3"/>
          <p:cNvSpPr>
            <a:spLocks noGrp="1"/>
          </p:cNvSpPr>
          <p:nvPr>
            <p:ph type="sldNum" sz="quarter" idx="10"/>
          </p:nvPr>
        </p:nvSpPr>
        <p:spPr/>
        <p:txBody>
          <a:bodyPr/>
          <a:lstStyle/>
          <a:p>
            <a:fld id="{B485B241-16FA-44B7-865B-EC9A2AB17458}" type="slidenum">
              <a:rPr lang="en-US" smtClean="0"/>
              <a:t>10</a:t>
            </a:fld>
            <a:endParaRPr lang="en-US" dirty="0"/>
          </a:p>
        </p:txBody>
      </p:sp>
    </p:spTree>
    <p:extLst>
      <p:ext uri="{BB962C8B-B14F-4D97-AF65-F5344CB8AC3E}">
        <p14:creationId xmlns:p14="http://schemas.microsoft.com/office/powerpoint/2010/main" val="12872317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rgbClr val="3D58A7"/>
        </a:solidFill>
        <a:effectLst/>
      </p:bgPr>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6" name="Rectangle 15"/>
          <p:cNvSpPr>
            <a:spLocks noChangeArrowheads="1"/>
          </p:cNvSpPr>
          <p:nvPr/>
        </p:nvSpPr>
        <p:spPr bwMode="white">
          <a:xfrm>
            <a:off x="0" y="0"/>
            <a:ext cx="9144000" cy="242011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ubtitle 8"/>
          <p:cNvSpPr>
            <a:spLocks noGrp="1"/>
          </p:cNvSpPr>
          <p:nvPr>
            <p:ph type="subTitle" idx="1"/>
          </p:nvPr>
        </p:nvSpPr>
        <p:spPr>
          <a:xfrm>
            <a:off x="1371600" y="3581400"/>
            <a:ext cx="6400800" cy="1752600"/>
          </a:xfrm>
        </p:spPr>
        <p:txBody>
          <a:bodyPr/>
          <a:lstStyle>
            <a:lvl1pPr marL="0" indent="0" algn="ctr">
              <a:buNone/>
              <a:defRPr sz="1600" b="1" cap="all" spc="250" baseline="0">
                <a:solidFill>
                  <a:srgbClr val="E6E7E8"/>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dirty="0"/>
          </a:p>
        </p:txBody>
      </p:sp>
      <p:sp>
        <p:nvSpPr>
          <p:cNvPr id="28" name="Date Placeholder 27"/>
          <p:cNvSpPr>
            <a:spLocks noGrp="1"/>
          </p:cNvSpPr>
          <p:nvPr>
            <p:ph type="dt" sz="half" idx="10"/>
          </p:nvPr>
        </p:nvSpPr>
        <p:spPr/>
        <p:txBody>
          <a:bodyPr/>
          <a:lstStyle/>
          <a:p>
            <a:r>
              <a:rPr lang="en-US" dirty="0" smtClean="0"/>
              <a:t>December 3, 2014</a:t>
            </a:r>
            <a:endParaRPr lang="en-US" dirty="0"/>
          </a:p>
        </p:txBody>
      </p:sp>
      <p:sp>
        <p:nvSpPr>
          <p:cNvPr id="17" name="Footer Placeholder 16"/>
          <p:cNvSpPr>
            <a:spLocks noGrp="1"/>
          </p:cNvSpPr>
          <p:nvPr>
            <p:ph type="ftr" sz="quarter" idx="11"/>
          </p:nvPr>
        </p:nvSpPr>
        <p:spPr/>
        <p:txBody>
          <a:bodyPr/>
          <a:lstStyle/>
          <a:p>
            <a:endParaRPr lang="en-US" dirty="0"/>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rgbClr val="E6E7E8"/>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8" name="Title 7"/>
          <p:cNvSpPr>
            <a:spLocks noGrp="1"/>
          </p:cNvSpPr>
          <p:nvPr>
            <p:ph type="ctrTitle"/>
          </p:nvPr>
        </p:nvSpPr>
        <p:spPr>
          <a:xfrm>
            <a:off x="685800" y="381000"/>
            <a:ext cx="7772400" cy="1143000"/>
          </a:xfrm>
        </p:spPr>
        <p:txBody>
          <a:bodyPr anchor="b"/>
          <a:lstStyle>
            <a:lvl1pPr>
              <a:defRPr sz="4200">
                <a:solidFill>
                  <a:srgbClr val="3D58A7"/>
                </a:solidFill>
              </a:defRPr>
            </a:lvl1pPr>
          </a:lstStyle>
          <a:p>
            <a:r>
              <a:rPr kumimoji="0" lang="en-US" smtClean="0"/>
              <a:t>Click to edit Master title style</a:t>
            </a:r>
            <a:endParaRPr kumimoji="0" lang="en-US" dirty="0"/>
          </a:p>
        </p:txBody>
      </p:sp>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075166" y="1673352"/>
            <a:ext cx="1030234" cy="1527048"/>
          </a:xfrm>
          <a:prstGeom prst="rect">
            <a:avLst/>
          </a:prstGeom>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Rectangle 11"/>
          <p:cNvSpPr>
            <a:spLocks noChangeArrowheads="1"/>
          </p:cNvSpPr>
          <p:nvPr/>
        </p:nvSpPr>
        <p:spPr bwMode="auto">
          <a:xfrm>
            <a:off x="155448" y="152400"/>
            <a:ext cx="8833104" cy="2296048"/>
          </a:xfrm>
          <a:prstGeom prst="rect">
            <a:avLst/>
          </a:prstGeom>
          <a:solidFill>
            <a:srgbClr val="3D58A7"/>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rgbClr val="3D58A7"/>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55448" y="6391656"/>
            <a:ext cx="8823960" cy="309563"/>
          </a:xfrm>
          <a:prstGeom prst="rect">
            <a:avLst/>
          </a:prstGeom>
          <a:solidFill>
            <a:srgbClr val="414042"/>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rgbClr val="E6E7E8"/>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US" dirty="0"/>
          </a:p>
        </p:txBody>
      </p:sp>
      <p:sp>
        <p:nvSpPr>
          <p:cNvPr id="4" name="Date Placeholder 3"/>
          <p:cNvSpPr>
            <a:spLocks noGrp="1"/>
          </p:cNvSpPr>
          <p:nvPr>
            <p:ph type="dt" sz="half" idx="10"/>
          </p:nvPr>
        </p:nvSpPr>
        <p:spPr/>
        <p:txBody>
          <a:bodyPr/>
          <a:lstStyle/>
          <a:p>
            <a:fld id="{E6C42E90-C06C-4474-AEB8-B31333D1DD89}" type="slidenum">
              <a:rPr lang="en-US" smtClean="0"/>
              <a:t>‹#›</a:t>
            </a:fld>
            <a:endParaRPr lang="en-US" dirty="0"/>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E6E7E8"/>
                </a:solidFill>
              </a:defRPr>
            </a:lvl1pPr>
          </a:lstStyle>
          <a:p>
            <a:r>
              <a:rPr kumimoji="0" lang="en-US" smtClean="0"/>
              <a:t>Click to edit Master title style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3D58A7"/>
                </a:solidFill>
              </a:defRPr>
            </a:lvl1pPr>
          </a:lstStyle>
          <a:p>
            <a:r>
              <a:rPr kumimoji="0" lang="en-US" smtClean="0"/>
              <a:t>Click to edit Master title style</a:t>
            </a:r>
            <a:endParaRPr kumimoji="0" lang="en-US" dirty="0"/>
          </a:p>
        </p:txBody>
      </p:sp>
      <p:sp>
        <p:nvSpPr>
          <p:cNvPr id="4" name="Date Placeholder 3"/>
          <p:cNvSpPr>
            <a:spLocks noGrp="1"/>
          </p:cNvSpPr>
          <p:nvPr>
            <p:ph type="dt" sz="half" idx="10"/>
          </p:nvPr>
        </p:nvSpPr>
        <p:spPr/>
        <p:txBody>
          <a:bodyPr/>
          <a:lstStyle/>
          <a:p>
            <a:fld id="{FB9FAA52-E56E-4479-8B73-6078D445B3E4}" type="slidenum">
              <a:rPr lang="en-US" smtClean="0"/>
              <a:t>‹#›</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Content Placeholder 7"/>
          <p:cNvSpPr>
            <a:spLocks noGrp="1"/>
          </p:cNvSpPr>
          <p:nvPr>
            <p:ph sz="quarter" idx="1"/>
          </p:nvPr>
        </p:nvSpPr>
        <p:spPr>
          <a:xfrm>
            <a:off x="301752" y="1527048"/>
            <a:ext cx="8503920" cy="4572000"/>
          </a:xfrm>
        </p:spPr>
        <p:txBody>
          <a:bodyPr/>
          <a:lstStyle>
            <a:lvl1pPr>
              <a:buClrTx/>
              <a:defRPr/>
            </a:lvl1pPr>
            <a:lvl2pPr>
              <a:buClr>
                <a:srgbClr val="3D58A7"/>
              </a:buClr>
              <a:defRPr/>
            </a:lvl2pPr>
            <a:lvl3pPr marL="822960" indent="-228600">
              <a:buClr>
                <a:srgbClr val="414042"/>
              </a:buClr>
              <a:buFont typeface="Wingdings" panose="05000000000000000000" pitchFamily="2" charset="2"/>
              <a:buChar char="v"/>
              <a:defRPr/>
            </a:lvl3pPr>
            <a:lvl4pPr>
              <a:buClr>
                <a:srgbClr val="183319"/>
              </a:buClr>
              <a:defRPr/>
            </a:lvl4pPr>
            <a:lvl5pPr>
              <a:buClr>
                <a:srgbClr val="3D58A7"/>
              </a:buClr>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1"/>
      </p:bgRef>
    </p:bg>
    <p:spTree>
      <p:nvGrpSpPr>
        <p:cNvPr id="1" name=""/>
        <p:cNvGrpSpPr/>
        <p:nvPr/>
      </p:nvGrpSpPr>
      <p:grpSpPr>
        <a:xfrm>
          <a:off x="0" y="0"/>
          <a:ext cx="0" cy="0"/>
          <a:chOff x="0" y="0"/>
          <a:chExt cx="0" cy="0"/>
        </a:xfrm>
      </p:grpSpPr>
      <p:sp>
        <p:nvSpPr>
          <p:cNvPr id="8" name="Straight Connector 7"/>
          <p:cNvSpPr>
            <a:spLocks noChangeShapeType="1"/>
          </p:cNvSpPr>
          <p:nvPr/>
        </p:nvSpPr>
        <p:spPr bwMode="auto">
          <a:xfrm flipV="1">
            <a:off x="4572001" y="1280160"/>
            <a:ext cx="0" cy="5099808"/>
          </a:xfrm>
          <a:prstGeom prst="line">
            <a:avLst/>
          </a:prstGeom>
          <a:noFill/>
          <a:ln w="9525" cap="flat" cmpd="sng" algn="ctr">
            <a:solidFill>
              <a:srgbClr val="E6E7E8"/>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Title 1"/>
          <p:cNvSpPr>
            <a:spLocks noGrp="1"/>
          </p:cNvSpPr>
          <p:nvPr>
            <p:ph type="title"/>
          </p:nvPr>
        </p:nvSpPr>
        <p:spPr>
          <a:xfrm>
            <a:off x="301752" y="228600"/>
            <a:ext cx="8534400" cy="758952"/>
          </a:xfrm>
        </p:spPr>
        <p:txBody>
          <a:bodyPr/>
          <a:lstStyle>
            <a:lvl1pPr>
              <a:defRPr>
                <a:solidFill>
                  <a:srgbClr val="3D58A7"/>
                </a:solidFill>
              </a:defRPr>
            </a:lvl1pPr>
          </a:lstStyle>
          <a:p>
            <a:r>
              <a:rPr kumimoji="0" lang="en-US" smtClean="0"/>
              <a:t>Click to edit Master title style</a:t>
            </a:r>
            <a:endParaRPr kumimoji="0" lang="en-US" dirty="0"/>
          </a:p>
        </p:txBody>
      </p:sp>
      <p:sp>
        <p:nvSpPr>
          <p:cNvPr id="5" name="Date Placeholder 4"/>
          <p:cNvSpPr>
            <a:spLocks noGrp="1"/>
          </p:cNvSpPr>
          <p:nvPr>
            <p:ph type="dt" sz="half" idx="10"/>
          </p:nvPr>
        </p:nvSpPr>
        <p:spPr>
          <a:xfrm>
            <a:off x="5791200" y="6409944"/>
            <a:ext cx="3044952" cy="365760"/>
          </a:xfrm>
        </p:spPr>
        <p:txBody>
          <a:bodyPr/>
          <a:lstStyle/>
          <a:p>
            <a:fld id="{8D144CAA-533F-44D7-BF4F-C80DC7B31A5A}" type="datetimeFigureOut">
              <a:rPr lang="en-US" smtClean="0"/>
              <a:t>9/28/2015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Rectangle 4"/>
          <p:cNvSpPr>
            <a:spLocks noChangeArrowheads="1"/>
          </p:cNvSpPr>
          <p:nvPr userDrawn="1"/>
        </p:nvSpPr>
        <p:spPr bwMode="auto">
          <a:xfrm>
            <a:off x="158496" y="6391656"/>
            <a:ext cx="8833104" cy="309563"/>
          </a:xfrm>
          <a:prstGeom prst="rect">
            <a:avLst/>
          </a:prstGeom>
          <a:solidFill>
            <a:srgbClr val="414042"/>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rgbClr val="E6E7E8"/>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8D144CAA-533F-44D7-BF4F-C80DC7B31A5A}" type="datetimeFigureOut">
              <a:rPr lang="en-US" smtClean="0"/>
              <a:t>9/28/2015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a:xfrm>
            <a:off x="4267200" y="6324600"/>
            <a:ext cx="609600" cy="441324"/>
          </a:xfrm>
          <a:prstGeom prst="rect">
            <a:avLst/>
          </a:prstGeom>
        </p:spPr>
        <p:txBody>
          <a:bodyPr/>
          <a:lstStyle>
            <a:lvl1pPr>
              <a:defRPr>
                <a:solidFill>
                  <a:srgbClr val="FFFFFF"/>
                </a:solidFill>
              </a:defRPr>
            </a:lvl1pPr>
          </a:lstStyle>
          <a:p>
            <a:fld id="{6042B2BD-A1CA-4056-AB6F-3EBAFB1742DF}" type="slidenum">
              <a:rPr lang="en-US" smtClean="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6" name="Rectangle 15"/>
          <p:cNvSpPr>
            <a:spLocks noChangeArrowheads="1"/>
          </p:cNvSpPr>
          <p:nvPr/>
        </p:nvSpPr>
        <p:spPr bwMode="white">
          <a:xfrm>
            <a:off x="0" y="-22860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Rectangle 8"/>
          <p:cNvSpPr>
            <a:spLocks noChangeArrowheads="1"/>
          </p:cNvSpPr>
          <p:nvPr/>
        </p:nvSpPr>
        <p:spPr bwMode="auto">
          <a:xfrm>
            <a:off x="152400" y="6388385"/>
            <a:ext cx="8830056" cy="309563"/>
          </a:xfrm>
          <a:prstGeom prst="rect">
            <a:avLst/>
          </a:prstGeom>
          <a:solidFill>
            <a:srgbClr val="414042"/>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6F997F62-9499-48AA-B79A-C18F59339749}" type="slidenum">
              <a:rPr lang="en-US" smtClean="0"/>
              <a:t>‹#›</a:t>
            </a:fld>
            <a:endParaRPr lang="en-US" dirty="0"/>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dirty="0"/>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rgbClr val="E6E7E8"/>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rgbClr val="E6E7E8"/>
            </a:solidFill>
            <a:prstDash val="solid"/>
            <a:round/>
            <a:headEnd type="none" w="med" len="med"/>
            <a:tailEnd type="none" w="med" len="med"/>
          </a:ln>
          <a:effectLst/>
        </p:spPr>
        <p:txBody>
          <a:bodyPr vert="horz" wrap="none" lIns="91440" tIns="45720" rIns="91440" bIns="45720" anchor="ctr" compatLnSpc="1"/>
          <a:lstStyle/>
          <a:p>
            <a:endParaRPr kumimoji="0" lang="en-US" dirty="0"/>
          </a:p>
        </p:txBody>
      </p:sp>
      <p:sp>
        <p:nvSpPr>
          <p:cNvPr id="22" name="Title Placeholder 21"/>
          <p:cNvSpPr>
            <a:spLocks noGrp="1"/>
          </p:cNvSpPr>
          <p:nvPr>
            <p:ph type="title"/>
          </p:nvPr>
        </p:nvSpPr>
        <p:spPr>
          <a:xfrm>
            <a:off x="304800" y="304800"/>
            <a:ext cx="8534400" cy="758952"/>
          </a:xfrm>
          <a:prstGeom prst="rect">
            <a:avLst/>
          </a:prstGeom>
        </p:spPr>
        <p:txBody>
          <a:bodyPr vert="horz" anchor="b">
            <a:normAutofit/>
          </a:bodyPr>
          <a:lstStyle/>
          <a:p>
            <a:r>
              <a:rPr kumimoji="0" lang="en-US" smtClean="0"/>
              <a:t>Click to edit Master title style</a:t>
            </a:r>
            <a:endParaRPr kumimoji="0" lang="en-US" dirty="0"/>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dirty="0"/>
          </a:p>
        </p:txBody>
      </p:sp>
    </p:spTree>
  </p:cSld>
  <p:clrMap bg1="lt1" tx1="dk1" bg2="lt2" tx2="dk2" accent1="accent1" accent2="accent2" accent3="accent3" accent4="accent4" accent5="accent5" accent6="accent6" hlink="hlink" folHlink="folHlink"/>
  <p:sldLayoutIdLst>
    <p:sldLayoutId id="2147483661" r:id="rId1"/>
    <p:sldLayoutId id="2147483663" r:id="rId2"/>
    <p:sldLayoutId id="2147483662" r:id="rId3"/>
    <p:sldLayoutId id="2147483664" r:id="rId4"/>
    <p:sldLayoutId id="2147483667" r:id="rId5"/>
  </p:sldLayoutIdLst>
  <p:timing>
    <p:tnLst>
      <p:par>
        <p:cTn id="1" dur="indefinite" restart="never" nodeType="tmRoot"/>
      </p:par>
    </p:tnLst>
  </p:timing>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Tx/>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rgbClr val="3D58A7"/>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rgbClr val="414042"/>
        </a:buClr>
        <a:buSzPct val="75000"/>
        <a:buFont typeface="Wingdings" panose="05000000000000000000" pitchFamily="2" charset="2"/>
        <a:buChar char="v"/>
        <a:defRPr kumimoji="0" sz="2000" kern="1200">
          <a:solidFill>
            <a:schemeClr val="tx1"/>
          </a:solidFill>
          <a:latin typeface="+mn-lt"/>
          <a:ea typeface="+mn-ea"/>
          <a:cs typeface="+mn-cs"/>
        </a:defRPr>
      </a:lvl3pPr>
      <a:lvl4pPr marL="1097280" indent="-228600" algn="l" rtl="0" eaLnBrk="1" latinLnBrk="0" hangingPunct="1">
        <a:spcBef>
          <a:spcPct val="20000"/>
        </a:spcBef>
        <a:buClr>
          <a:srgbClr val="183319"/>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rgbClr val="3D58A7"/>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66800" y="3581400"/>
            <a:ext cx="6705600" cy="1752600"/>
          </a:xfrm>
        </p:spPr>
        <p:txBody>
          <a:bodyPr/>
          <a:lstStyle/>
          <a:p>
            <a:r>
              <a:rPr lang="en-US" dirty="0" smtClean="0"/>
              <a:t>Travis fretwell</a:t>
            </a:r>
          </a:p>
          <a:p>
            <a:r>
              <a:rPr lang="en-US" dirty="0" smtClean="0"/>
              <a:t>director</a:t>
            </a:r>
          </a:p>
          <a:p>
            <a:r>
              <a:rPr lang="en-US" dirty="0" smtClean="0"/>
              <a:t>Office of Behavioral Health Prevention</a:t>
            </a:r>
          </a:p>
          <a:p>
            <a:r>
              <a:rPr lang="en-US" dirty="0" smtClean="0"/>
              <a:t>September 2015</a:t>
            </a:r>
            <a:endParaRPr lang="en-US" dirty="0"/>
          </a:p>
        </p:txBody>
      </p:sp>
      <p:sp>
        <p:nvSpPr>
          <p:cNvPr id="2" name="Title 1"/>
          <p:cNvSpPr>
            <a:spLocks noGrp="1"/>
          </p:cNvSpPr>
          <p:nvPr>
            <p:ph type="ctrTitle"/>
          </p:nvPr>
        </p:nvSpPr>
        <p:spPr/>
        <p:txBody>
          <a:bodyPr/>
          <a:lstStyle/>
          <a:p>
            <a:r>
              <a:rPr lang="en-US" dirty="0" smtClean="0"/>
              <a:t>OBHP Overview</a:t>
            </a:r>
            <a:endParaRPr lang="en-US" dirty="0"/>
          </a:p>
        </p:txBody>
      </p:sp>
    </p:spTree>
    <p:extLst>
      <p:ext uri="{BB962C8B-B14F-4D97-AF65-F5344CB8AC3E}">
        <p14:creationId xmlns:p14="http://schemas.microsoft.com/office/powerpoint/2010/main" val="37112994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04801" y="381000"/>
            <a:ext cx="7620000" cy="1676399"/>
          </a:xfrm>
          <a:prstGeom prst="rect">
            <a:avLst/>
          </a:prstGeom>
        </p:spPr>
        <p:txBody>
          <a:bodyPr vert="horz" anchor="b">
            <a:normAutofit/>
          </a:bodyPr>
          <a:lstStyle>
            <a:lvl1pPr algn="ctr" rtl="0" eaLnBrk="1" latinLnBrk="0" hangingPunct="1">
              <a:spcBef>
                <a:spcPct val="0"/>
              </a:spcBef>
              <a:buNone/>
              <a:defRPr kumimoji="0" sz="4200" b="0" kern="1200" cap="none" baseline="0">
                <a:solidFill>
                  <a:srgbClr val="E6E7E8"/>
                </a:solidFill>
                <a:latin typeface="+mj-lt"/>
                <a:ea typeface="+mj-ea"/>
                <a:cs typeface="+mj-cs"/>
              </a:defRPr>
            </a:lvl1pPr>
          </a:lstStyle>
          <a:p>
            <a:r>
              <a:rPr lang="en-US" b="1" dirty="0" smtClean="0"/>
              <a:t>OFFICE OF BEHAVIORAL </a:t>
            </a:r>
            <a:br>
              <a:rPr lang="en-US" b="1" dirty="0" smtClean="0"/>
            </a:br>
            <a:r>
              <a:rPr lang="en-US" b="1" dirty="0" smtClean="0"/>
              <a:t>HEALTH PREVENTION</a:t>
            </a:r>
          </a:p>
        </p:txBody>
      </p:sp>
      <p:sp>
        <p:nvSpPr>
          <p:cNvPr id="5" name="Title 1"/>
          <p:cNvSpPr txBox="1">
            <a:spLocks/>
          </p:cNvSpPr>
          <p:nvPr/>
        </p:nvSpPr>
        <p:spPr>
          <a:xfrm>
            <a:off x="2057401" y="2667000"/>
            <a:ext cx="4590080" cy="3581400"/>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a:innerShdw blurRad="63500" dist="50800" dir="2700000">
              <a:prstClr val="black">
                <a:alpha val="50000"/>
              </a:prstClr>
            </a:innerShdw>
          </a:effectLst>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b="1" dirty="0" smtClean="0"/>
              <a:t>Mental </a:t>
            </a:r>
          </a:p>
          <a:p>
            <a:r>
              <a:rPr lang="en-US" b="1" dirty="0" smtClean="0"/>
              <a:t>Health Promotion</a:t>
            </a:r>
            <a:endParaRPr lang="en-US" dirty="0"/>
          </a:p>
        </p:txBody>
      </p:sp>
      <p:pic>
        <p:nvPicPr>
          <p:cNvPr id="12" name="Picture 11" descr="dbhdd-logo-blue.png"/>
          <p:cNvPicPr>
            <a:picLocks noChangeAspect="1"/>
          </p:cNvPicPr>
          <p:nvPr/>
        </p:nvPicPr>
        <p:blipFill>
          <a:blip r:embed="rId3" cstate="print"/>
          <a:stretch>
            <a:fillRect/>
          </a:stretch>
        </p:blipFill>
        <p:spPr>
          <a:xfrm>
            <a:off x="7924801" y="599216"/>
            <a:ext cx="906699" cy="1610583"/>
          </a:xfrm>
          <a:prstGeom prst="rect">
            <a:avLst/>
          </a:prstGeom>
        </p:spPr>
      </p:pic>
    </p:spTree>
    <p:extLst>
      <p:ext uri="{BB962C8B-B14F-4D97-AF65-F5344CB8AC3E}">
        <p14:creationId xmlns:p14="http://schemas.microsoft.com/office/powerpoint/2010/main" val="351221844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534400" cy="990600"/>
          </a:xfrm>
        </p:spPr>
        <p:txBody>
          <a:bodyPr>
            <a:normAutofit fontScale="90000"/>
          </a:bodyPr>
          <a:lstStyle/>
          <a:p>
            <a:r>
              <a:rPr lang="en-US" b="1" dirty="0" smtClean="0"/>
              <a:t>Mental Health </a:t>
            </a:r>
            <a:r>
              <a:rPr lang="en-US" b="1" dirty="0"/>
              <a:t>Promotion</a:t>
            </a:r>
            <a:br>
              <a:rPr lang="en-US" b="1" dirty="0"/>
            </a:br>
            <a:r>
              <a:rPr lang="en-US" b="1" dirty="0"/>
              <a:t>Current Initiative/Projects</a:t>
            </a:r>
          </a:p>
        </p:txBody>
      </p:sp>
      <p:sp>
        <p:nvSpPr>
          <p:cNvPr id="3" name="Content Placeholder 2"/>
          <p:cNvSpPr>
            <a:spLocks noGrp="1"/>
          </p:cNvSpPr>
          <p:nvPr>
            <p:ph sz="quarter" idx="1"/>
          </p:nvPr>
        </p:nvSpPr>
        <p:spPr>
          <a:xfrm>
            <a:off x="381000" y="2209800"/>
            <a:ext cx="8305800" cy="2514600"/>
          </a:xfrm>
        </p:spPr>
        <p:txBody>
          <a:bodyPr>
            <a:normAutofit/>
          </a:bodyPr>
          <a:lstStyle/>
          <a:p>
            <a:r>
              <a:rPr lang="en-US" b="1" dirty="0" smtClean="0"/>
              <a:t>Strategic Planning for incorporation throughout OBHP work.</a:t>
            </a:r>
          </a:p>
          <a:p>
            <a:r>
              <a:rPr lang="en-US" b="1" dirty="0" smtClean="0"/>
              <a:t>Know the signs initiative</a:t>
            </a:r>
          </a:p>
        </p:txBody>
      </p:sp>
    </p:spTree>
    <p:extLst>
      <p:ext uri="{BB962C8B-B14F-4D97-AF65-F5344CB8AC3E}">
        <p14:creationId xmlns:p14="http://schemas.microsoft.com/office/powerpoint/2010/main" val="41166882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04801" y="381000"/>
            <a:ext cx="7620000" cy="1676399"/>
          </a:xfrm>
          <a:prstGeom prst="rect">
            <a:avLst/>
          </a:prstGeom>
        </p:spPr>
        <p:txBody>
          <a:bodyPr vert="horz" anchor="b">
            <a:normAutofit/>
          </a:bodyPr>
          <a:lstStyle>
            <a:lvl1pPr algn="ctr" rtl="0" eaLnBrk="1" latinLnBrk="0" hangingPunct="1">
              <a:spcBef>
                <a:spcPct val="0"/>
              </a:spcBef>
              <a:buNone/>
              <a:defRPr kumimoji="0" sz="4200" b="0" kern="1200" cap="none" baseline="0">
                <a:solidFill>
                  <a:srgbClr val="E6E7E8"/>
                </a:solidFill>
                <a:latin typeface="+mj-lt"/>
                <a:ea typeface="+mj-ea"/>
                <a:cs typeface="+mj-cs"/>
              </a:defRPr>
            </a:lvl1pPr>
          </a:lstStyle>
          <a:p>
            <a:r>
              <a:rPr lang="en-US" b="1" dirty="0" smtClean="0"/>
              <a:t>OFFICE OF BEHAVIORAL </a:t>
            </a:r>
            <a:br>
              <a:rPr lang="en-US" b="1" dirty="0" smtClean="0"/>
            </a:br>
            <a:r>
              <a:rPr lang="en-US" b="1" dirty="0" smtClean="0"/>
              <a:t>HEALTH PREVENTION</a:t>
            </a:r>
          </a:p>
        </p:txBody>
      </p:sp>
      <p:sp>
        <p:nvSpPr>
          <p:cNvPr id="5" name="Title 1"/>
          <p:cNvSpPr txBox="1">
            <a:spLocks/>
          </p:cNvSpPr>
          <p:nvPr/>
        </p:nvSpPr>
        <p:spPr>
          <a:xfrm>
            <a:off x="192437" y="2971800"/>
            <a:ext cx="2743200" cy="2286000"/>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a:innerShdw blurRad="63500" dist="50800" dir="2700000">
              <a:prstClr val="black">
                <a:alpha val="50000"/>
              </a:prstClr>
            </a:innerShdw>
          </a:effectLst>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400" b="1" dirty="0" smtClean="0"/>
              <a:t>Substance Abuse Prevention</a:t>
            </a:r>
            <a:endParaRPr lang="en-US" sz="3400" dirty="0"/>
          </a:p>
        </p:txBody>
      </p:sp>
      <p:sp>
        <p:nvSpPr>
          <p:cNvPr id="6" name="Title 1"/>
          <p:cNvSpPr txBox="1">
            <a:spLocks/>
          </p:cNvSpPr>
          <p:nvPr/>
        </p:nvSpPr>
        <p:spPr>
          <a:xfrm>
            <a:off x="3224349" y="2971800"/>
            <a:ext cx="2721188" cy="2286000"/>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a:innerShdw blurRad="63500" dist="50800" dir="2700000">
              <a:prstClr val="black">
                <a:alpha val="50000"/>
              </a:prstClr>
            </a:innerShdw>
          </a:effectLst>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sz="3400" b="1" dirty="0" smtClean="0"/>
          </a:p>
          <a:p>
            <a:r>
              <a:rPr lang="en-US" sz="3400" b="1" dirty="0" smtClean="0"/>
              <a:t>Suicide</a:t>
            </a:r>
          </a:p>
          <a:p>
            <a:r>
              <a:rPr lang="en-US" sz="3400" b="1" dirty="0" smtClean="0"/>
              <a:t>Prevention</a:t>
            </a:r>
          </a:p>
          <a:p>
            <a:endParaRPr lang="en-US" sz="3600" dirty="0"/>
          </a:p>
        </p:txBody>
      </p:sp>
      <p:sp>
        <p:nvSpPr>
          <p:cNvPr id="7" name="Title 1"/>
          <p:cNvSpPr txBox="1">
            <a:spLocks/>
          </p:cNvSpPr>
          <p:nvPr/>
        </p:nvSpPr>
        <p:spPr>
          <a:xfrm>
            <a:off x="6229027" y="2971800"/>
            <a:ext cx="2762573" cy="2286000"/>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a:innerShdw blurRad="63500" dist="50800" dir="2700000">
              <a:prstClr val="black">
                <a:alpha val="50000"/>
              </a:prstClr>
            </a:innerShdw>
          </a:effectLst>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400" b="1" dirty="0" smtClean="0"/>
              <a:t>Mental Health </a:t>
            </a:r>
          </a:p>
          <a:p>
            <a:r>
              <a:rPr lang="en-US" sz="3400" b="1" dirty="0" smtClean="0"/>
              <a:t>Promotion</a:t>
            </a:r>
          </a:p>
        </p:txBody>
      </p:sp>
      <p:sp>
        <p:nvSpPr>
          <p:cNvPr id="8" name="Left-Right Arrow 7"/>
          <p:cNvSpPr/>
          <p:nvPr/>
        </p:nvSpPr>
        <p:spPr>
          <a:xfrm>
            <a:off x="2935637" y="4114800"/>
            <a:ext cx="288712" cy="89263"/>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Left-Right Arrow 9"/>
          <p:cNvSpPr/>
          <p:nvPr/>
        </p:nvSpPr>
        <p:spPr>
          <a:xfrm>
            <a:off x="5940315" y="4114800"/>
            <a:ext cx="288712" cy="89263"/>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descr="dbhdd-logo-blue.png"/>
          <p:cNvPicPr>
            <a:picLocks noChangeAspect="1"/>
          </p:cNvPicPr>
          <p:nvPr/>
        </p:nvPicPr>
        <p:blipFill>
          <a:blip r:embed="rId3" cstate="print"/>
          <a:stretch>
            <a:fillRect/>
          </a:stretch>
        </p:blipFill>
        <p:spPr>
          <a:xfrm>
            <a:off x="7924801" y="599216"/>
            <a:ext cx="906699" cy="1610583"/>
          </a:xfrm>
          <a:prstGeom prst="rect">
            <a:avLst/>
          </a:prstGeom>
        </p:spPr>
      </p:pic>
    </p:spTree>
    <p:extLst>
      <p:ext uri="{BB962C8B-B14F-4D97-AF65-F5344CB8AC3E}">
        <p14:creationId xmlns:p14="http://schemas.microsoft.com/office/powerpoint/2010/main" val="30425303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Strategic Prevention Framework</a:t>
            </a:r>
            <a:endParaRPr lang="en-US" dirty="0"/>
          </a:p>
        </p:txBody>
      </p:sp>
      <p:pic>
        <p:nvPicPr>
          <p:cNvPr id="4" name="Content Placeholder 3"/>
          <p:cNvPicPr>
            <a:picLocks noGrp="1" noChangeAspect="1"/>
          </p:cNvPicPr>
          <p:nvPr>
            <p:ph sz="quarter" idx="1"/>
          </p:nvPr>
        </p:nvPicPr>
        <p:blipFill>
          <a:blip r:embed="rId3">
            <a:extLst>
              <a:ext uri="{28A0092B-C50C-407E-A947-70E740481C1C}">
                <a14:useLocalDpi xmlns:a14="http://schemas.microsoft.com/office/drawing/2010/main" val="0"/>
              </a:ext>
            </a:extLst>
          </a:blip>
          <a:stretch>
            <a:fillRect/>
          </a:stretch>
        </p:blipFill>
        <p:spPr>
          <a:xfrm>
            <a:off x="1828800" y="1219200"/>
            <a:ext cx="5208181" cy="5054851"/>
          </a:xfrm>
        </p:spPr>
      </p:pic>
      <p:sp>
        <p:nvSpPr>
          <p:cNvPr id="5" name="TextBox 4"/>
          <p:cNvSpPr txBox="1"/>
          <p:nvPr/>
        </p:nvSpPr>
        <p:spPr>
          <a:xfrm>
            <a:off x="5181600" y="1066800"/>
            <a:ext cx="3657600" cy="523220"/>
          </a:xfrm>
          <a:prstGeom prst="rect">
            <a:avLst/>
          </a:prstGeom>
          <a:noFill/>
        </p:spPr>
        <p:txBody>
          <a:bodyPr wrap="square" rtlCol="0">
            <a:spAutoFit/>
          </a:bodyPr>
          <a:lstStyle/>
          <a:p>
            <a:r>
              <a:rPr lang="en-US" sz="1400" dirty="0" smtClean="0"/>
              <a:t>What’s going on?</a:t>
            </a:r>
          </a:p>
          <a:p>
            <a:r>
              <a:rPr lang="en-US" sz="1400" dirty="0" smtClean="0"/>
              <a:t>(What, who, when, where, why and how?</a:t>
            </a:r>
            <a:endParaRPr lang="en-US" sz="1400" dirty="0"/>
          </a:p>
        </p:txBody>
      </p:sp>
      <p:sp>
        <p:nvSpPr>
          <p:cNvPr id="6" name="Line Callout 2 5"/>
          <p:cNvSpPr/>
          <p:nvPr/>
        </p:nvSpPr>
        <p:spPr>
          <a:xfrm>
            <a:off x="5181600" y="1018520"/>
            <a:ext cx="3429000" cy="619780"/>
          </a:xfrm>
          <a:prstGeom prst="borderCallout2">
            <a:avLst>
              <a:gd name="adj1" fmla="val 48257"/>
              <a:gd name="adj2" fmla="val -714"/>
              <a:gd name="adj3" fmla="val 56688"/>
              <a:gd name="adj4" fmla="val -7143"/>
              <a:gd name="adj5" fmla="val 148330"/>
              <a:gd name="adj6" fmla="val -15810"/>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Line Callout 2 6"/>
          <p:cNvSpPr/>
          <p:nvPr/>
        </p:nvSpPr>
        <p:spPr>
          <a:xfrm>
            <a:off x="6477000" y="2133600"/>
            <a:ext cx="2514600" cy="614690"/>
          </a:xfrm>
          <a:prstGeom prst="borderCallout2">
            <a:avLst>
              <a:gd name="adj1" fmla="val 48257"/>
              <a:gd name="adj2" fmla="val -714"/>
              <a:gd name="adj3" fmla="val 84314"/>
              <a:gd name="adj4" fmla="val -14935"/>
              <a:gd name="adj5" fmla="val 137705"/>
              <a:gd name="adj6" fmla="val -2100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6629399" y="2287056"/>
            <a:ext cx="2242457" cy="307777"/>
          </a:xfrm>
          <a:prstGeom prst="rect">
            <a:avLst/>
          </a:prstGeom>
          <a:noFill/>
        </p:spPr>
        <p:txBody>
          <a:bodyPr wrap="square" rtlCol="0">
            <a:spAutoFit/>
          </a:bodyPr>
          <a:lstStyle/>
          <a:p>
            <a:r>
              <a:rPr lang="en-US" sz="1400" dirty="0" smtClean="0"/>
              <a:t>Resources &amp; Readiness</a:t>
            </a:r>
            <a:endParaRPr lang="en-US" sz="1400" dirty="0"/>
          </a:p>
        </p:txBody>
      </p:sp>
      <p:sp>
        <p:nvSpPr>
          <p:cNvPr id="9" name="Line Callout 2 8"/>
          <p:cNvSpPr/>
          <p:nvPr/>
        </p:nvSpPr>
        <p:spPr>
          <a:xfrm>
            <a:off x="6477000" y="4495800"/>
            <a:ext cx="2514600" cy="614690"/>
          </a:xfrm>
          <a:prstGeom prst="borderCallout2">
            <a:avLst>
              <a:gd name="adj1" fmla="val 48257"/>
              <a:gd name="adj2" fmla="val -714"/>
              <a:gd name="adj3" fmla="val 48187"/>
              <a:gd name="adj4" fmla="val -14415"/>
              <a:gd name="adj5" fmla="val 90952"/>
              <a:gd name="adj6" fmla="val -28278"/>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6579326" y="4541535"/>
            <a:ext cx="2242457" cy="523220"/>
          </a:xfrm>
          <a:prstGeom prst="rect">
            <a:avLst/>
          </a:prstGeom>
          <a:noFill/>
        </p:spPr>
        <p:txBody>
          <a:bodyPr wrap="square" rtlCol="0">
            <a:spAutoFit/>
          </a:bodyPr>
          <a:lstStyle/>
          <a:p>
            <a:r>
              <a:rPr lang="en-US" sz="1400" dirty="0" smtClean="0"/>
              <a:t>Create A Comprehensive Strategic Plan</a:t>
            </a:r>
            <a:endParaRPr lang="en-US" sz="1400" dirty="0"/>
          </a:p>
        </p:txBody>
      </p:sp>
      <p:sp>
        <p:nvSpPr>
          <p:cNvPr id="11" name="Line Callout 2 10"/>
          <p:cNvSpPr/>
          <p:nvPr/>
        </p:nvSpPr>
        <p:spPr>
          <a:xfrm>
            <a:off x="228600" y="5486400"/>
            <a:ext cx="2242457" cy="614690"/>
          </a:xfrm>
          <a:prstGeom prst="borderCallout2">
            <a:avLst>
              <a:gd name="adj1" fmla="val 46132"/>
              <a:gd name="adj2" fmla="val 100065"/>
              <a:gd name="adj3" fmla="val 5684"/>
              <a:gd name="adj4" fmla="val 118636"/>
              <a:gd name="adj5" fmla="val -51430"/>
              <a:gd name="adj6" fmla="val 129599"/>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p:cNvSpPr txBox="1"/>
          <p:nvPr/>
        </p:nvSpPr>
        <p:spPr>
          <a:xfrm>
            <a:off x="304801" y="5532135"/>
            <a:ext cx="2057400" cy="523220"/>
          </a:xfrm>
          <a:prstGeom prst="rect">
            <a:avLst/>
          </a:prstGeom>
          <a:noFill/>
        </p:spPr>
        <p:txBody>
          <a:bodyPr wrap="square" rtlCol="0">
            <a:spAutoFit/>
          </a:bodyPr>
          <a:lstStyle/>
          <a:p>
            <a:r>
              <a:rPr lang="en-US" sz="1400" dirty="0" smtClean="0"/>
              <a:t>Implement the Plan with Fidelity</a:t>
            </a:r>
            <a:endParaRPr lang="en-US" sz="1400" dirty="0"/>
          </a:p>
        </p:txBody>
      </p:sp>
      <p:sp>
        <p:nvSpPr>
          <p:cNvPr id="13" name="Line Callout 2 12"/>
          <p:cNvSpPr/>
          <p:nvPr/>
        </p:nvSpPr>
        <p:spPr>
          <a:xfrm>
            <a:off x="152399" y="1826255"/>
            <a:ext cx="2242457" cy="614690"/>
          </a:xfrm>
          <a:prstGeom prst="borderCallout2">
            <a:avLst>
              <a:gd name="adj1" fmla="val 46132"/>
              <a:gd name="adj2" fmla="val 100065"/>
              <a:gd name="adj3" fmla="val 101314"/>
              <a:gd name="adj4" fmla="val 116888"/>
              <a:gd name="adj5" fmla="val 186582"/>
              <a:gd name="adj6" fmla="val 122026"/>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p:cNvSpPr txBox="1"/>
          <p:nvPr/>
        </p:nvSpPr>
        <p:spPr>
          <a:xfrm>
            <a:off x="244927" y="1917724"/>
            <a:ext cx="2057400" cy="523220"/>
          </a:xfrm>
          <a:prstGeom prst="rect">
            <a:avLst/>
          </a:prstGeom>
          <a:noFill/>
        </p:spPr>
        <p:txBody>
          <a:bodyPr wrap="square" rtlCol="0">
            <a:spAutoFit/>
          </a:bodyPr>
          <a:lstStyle/>
          <a:p>
            <a:r>
              <a:rPr lang="en-US" sz="1400" dirty="0" smtClean="0"/>
              <a:t>Process &amp; Outcome Results</a:t>
            </a:r>
            <a:endParaRPr lang="en-US" sz="1400" dirty="0"/>
          </a:p>
        </p:txBody>
      </p:sp>
    </p:spTree>
    <p:extLst>
      <p:ext uri="{BB962C8B-B14F-4D97-AF65-F5344CB8AC3E}">
        <p14:creationId xmlns:p14="http://schemas.microsoft.com/office/powerpoint/2010/main" val="4007678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p:bldP spid="9" grpId="0" animBg="1"/>
      <p:bldP spid="10" grpId="0"/>
      <p:bldP spid="11" grpId="0" animBg="1"/>
      <p:bldP spid="12" grpId="0"/>
      <p:bldP spid="13" grpId="0" animBg="1"/>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534400" cy="1066800"/>
          </a:xfrm>
        </p:spPr>
        <p:txBody>
          <a:bodyPr>
            <a:noAutofit/>
          </a:bodyPr>
          <a:lstStyle/>
          <a:p>
            <a:r>
              <a:rPr lang="en-US" sz="2800" b="1" dirty="0" smtClean="0"/>
              <a:t>The </a:t>
            </a:r>
            <a:r>
              <a:rPr lang="en-US" sz="2800" b="1" dirty="0"/>
              <a:t>Georgia Strategic Prevention </a:t>
            </a:r>
            <a:br>
              <a:rPr lang="en-US" sz="2800" b="1" dirty="0"/>
            </a:br>
            <a:r>
              <a:rPr lang="en-US" sz="2800" b="1" dirty="0"/>
              <a:t>System (GASPS</a:t>
            </a:r>
            <a:r>
              <a:rPr lang="en-US" sz="2800" b="1" dirty="0" smtClean="0"/>
              <a:t>) Infrastructure</a:t>
            </a:r>
            <a:endParaRPr lang="en-US" sz="2800" dirty="0"/>
          </a:p>
        </p:txBody>
      </p:sp>
      <p:sp>
        <p:nvSpPr>
          <p:cNvPr id="3" name="Content Placeholder 2"/>
          <p:cNvSpPr>
            <a:spLocks noGrp="1"/>
          </p:cNvSpPr>
          <p:nvPr>
            <p:ph sz="quarter" idx="1"/>
          </p:nvPr>
        </p:nvSpPr>
        <p:spPr>
          <a:xfrm>
            <a:off x="914400" y="2590800"/>
            <a:ext cx="7620000" cy="2209800"/>
          </a:xfrm>
        </p:spPr>
        <p:txBody>
          <a:bodyPr>
            <a:normAutofit/>
          </a:bodyPr>
          <a:lstStyle/>
          <a:p>
            <a:pPr marL="0" indent="0">
              <a:buNone/>
            </a:pPr>
            <a:r>
              <a:rPr lang="en-US" sz="2400" dirty="0" smtClean="0"/>
              <a:t>Is a </a:t>
            </a:r>
            <a:r>
              <a:rPr lang="en-US" sz="2400" dirty="0"/>
              <a:t>multilevel network-based system aimed at preventing substance use and abuse and promoting healthy choices and lifestyles among Georgians  through the use of evidence –based strategies (programs, policies,  and practices).</a:t>
            </a:r>
          </a:p>
          <a:p>
            <a:pPr marL="0" indent="0">
              <a:buNone/>
            </a:pPr>
            <a:endParaRPr lang="en-US" sz="24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400" y="-19929"/>
            <a:ext cx="7162800" cy="6416255"/>
          </a:xfrm>
          <a:prstGeom prst="rect">
            <a:avLst/>
          </a:prstGeom>
        </p:spPr>
      </p:pic>
    </p:spTree>
    <p:extLst>
      <p:ext uri="{BB962C8B-B14F-4D97-AF65-F5344CB8AC3E}">
        <p14:creationId xmlns:p14="http://schemas.microsoft.com/office/powerpoint/2010/main" val="1110087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4217" y="152400"/>
            <a:ext cx="8534400" cy="980941"/>
          </a:xfrm>
        </p:spPr>
        <p:txBody>
          <a:bodyPr>
            <a:normAutofit fontScale="90000"/>
          </a:bodyPr>
          <a:lstStyle/>
          <a:p>
            <a:r>
              <a:rPr lang="en-US" dirty="0" smtClean="0"/>
              <a:t>OBHP Organizational Chart</a:t>
            </a:r>
            <a:br>
              <a:rPr lang="en-US" dirty="0" smtClean="0"/>
            </a:br>
            <a:r>
              <a:rPr lang="en-US" sz="2700" dirty="0" smtClean="0"/>
              <a:t>(Programs Only)</a:t>
            </a:r>
            <a:endParaRPr lang="en-US" sz="2700" dirty="0"/>
          </a:p>
        </p:txBody>
      </p:sp>
      <p:sp>
        <p:nvSpPr>
          <p:cNvPr id="3" name="Text Box 2"/>
          <p:cNvSpPr txBox="1">
            <a:spLocks noChangeArrowheads="1"/>
          </p:cNvSpPr>
          <p:nvPr/>
        </p:nvSpPr>
        <p:spPr bwMode="auto">
          <a:xfrm>
            <a:off x="3961101" y="1219200"/>
            <a:ext cx="1221798" cy="489981"/>
          </a:xfrm>
          <a:prstGeom prst="rect">
            <a:avLst/>
          </a:prstGeom>
          <a:gradFill rotWithShape="1">
            <a:gsLst>
              <a:gs pos="0">
                <a:srgbClr val="5E9EFF"/>
              </a:gs>
              <a:gs pos="39999">
                <a:srgbClr val="85C2FF"/>
              </a:gs>
              <a:gs pos="70000">
                <a:srgbClr val="C4D6EB"/>
              </a:gs>
              <a:gs pos="100000">
                <a:srgbClr val="FFEBFA"/>
              </a:gs>
            </a:gsLst>
            <a:lin ang="16200000" scaled="1"/>
          </a:gradFill>
          <a:ln w="9525">
            <a:solidFill>
              <a:srgbClr val="000000"/>
            </a:solidFill>
            <a:round/>
            <a:headEnd/>
            <a:tailEnd/>
          </a:ln>
          <a:effectLst>
            <a:innerShdw blurRad="63500" dist="50800" dir="18900000">
              <a:prstClr val="black">
                <a:alpha val="50000"/>
              </a:prstClr>
            </a:innerShdw>
          </a:effectLst>
          <a:scene3d>
            <a:camera prst="orthographicFront"/>
            <a:lightRig rig="threePt" dir="t"/>
          </a:scene3d>
          <a:sp3d prstMaterial="dkEdge"/>
        </p:spPr>
        <p:txBody>
          <a:bodyPr wrap="square" lIns="91440" tIns="45720" rIns="91440" bIns="45720" anchor="t"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rtl="0">
              <a:defRPr sz="1000"/>
            </a:pPr>
            <a:r>
              <a:rPr lang="en-US" sz="1100" b="1" i="0" u="none" strike="noStrike" baseline="0" dirty="0">
                <a:solidFill>
                  <a:srgbClr val="000000"/>
                </a:solidFill>
                <a:latin typeface="Calibri"/>
                <a:cs typeface="Calibri"/>
              </a:rPr>
              <a:t>Travis Fretwell</a:t>
            </a:r>
          </a:p>
          <a:p>
            <a:pPr algn="l" rtl="0">
              <a:defRPr sz="1000"/>
            </a:pPr>
            <a:r>
              <a:rPr lang="en-US" sz="1100" b="1" i="0" u="none" strike="noStrike" baseline="0" dirty="0">
                <a:solidFill>
                  <a:srgbClr val="000000"/>
                </a:solidFill>
                <a:latin typeface="Calibri"/>
                <a:cs typeface="Calibri"/>
              </a:rPr>
              <a:t>OBHP </a:t>
            </a:r>
            <a:r>
              <a:rPr lang="en-US" sz="1100" b="1" i="0" u="none" strike="noStrike" baseline="0" dirty="0" smtClean="0">
                <a:solidFill>
                  <a:srgbClr val="000000"/>
                </a:solidFill>
                <a:latin typeface="Calibri"/>
                <a:cs typeface="Calibri"/>
              </a:rPr>
              <a:t>Director </a:t>
            </a:r>
            <a:endParaRPr lang="en-US" sz="1100" b="1" i="0" u="none" strike="noStrike" baseline="0" dirty="0">
              <a:solidFill>
                <a:srgbClr val="000000"/>
              </a:solidFill>
              <a:latin typeface="Calibri"/>
              <a:cs typeface="Calibri"/>
            </a:endParaRPr>
          </a:p>
        </p:txBody>
      </p:sp>
      <p:cxnSp>
        <p:nvCxnSpPr>
          <p:cNvPr id="14" name="Straight Connector 13"/>
          <p:cNvCxnSpPr/>
          <p:nvPr/>
        </p:nvCxnSpPr>
        <p:spPr>
          <a:xfrm>
            <a:off x="1002385" y="1905000"/>
            <a:ext cx="683495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3" idx="2"/>
          </p:cNvCxnSpPr>
          <p:nvPr/>
        </p:nvCxnSpPr>
        <p:spPr>
          <a:xfrm>
            <a:off x="4572000" y="1709181"/>
            <a:ext cx="0" cy="195819"/>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2991853" y="2286000"/>
            <a:ext cx="2191046" cy="2"/>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2285704" y="1905000"/>
            <a:ext cx="0" cy="171733"/>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4191000" y="2286000"/>
            <a:ext cx="0" cy="1597256"/>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5410200" y="1905000"/>
            <a:ext cx="0" cy="993628"/>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1070217" y="2895600"/>
            <a:ext cx="14443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2514600" y="2906268"/>
            <a:ext cx="0" cy="3189732"/>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070217" y="2906268"/>
            <a:ext cx="0" cy="522732"/>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 Box 93"/>
          <p:cNvSpPr txBox="1">
            <a:spLocks noChangeArrowheads="1"/>
          </p:cNvSpPr>
          <p:nvPr/>
        </p:nvSpPr>
        <p:spPr bwMode="auto">
          <a:xfrm>
            <a:off x="1600200" y="3015219"/>
            <a:ext cx="1447800" cy="489981"/>
          </a:xfrm>
          <a:prstGeom prst="rect">
            <a:avLst/>
          </a:prstGeom>
          <a:gradFill rotWithShape="1">
            <a:gsLst>
              <a:gs pos="0">
                <a:srgbClr val="5E9EFF"/>
              </a:gs>
              <a:gs pos="39999">
                <a:srgbClr val="85C2FF"/>
              </a:gs>
              <a:gs pos="70000">
                <a:srgbClr val="C4D6EB"/>
              </a:gs>
              <a:gs pos="100000">
                <a:srgbClr val="FFEBFA"/>
              </a:gs>
            </a:gsLst>
            <a:lin ang="16200000" scaled="1"/>
          </a:gradFill>
          <a:ln w="9525">
            <a:solidFill>
              <a:srgbClr val="000000"/>
            </a:solidFill>
            <a:miter lim="800000"/>
            <a:headEnd/>
            <a:tailEnd/>
          </a:ln>
        </p:spPr>
        <p:txBody>
          <a:bodyPr wrap="square" lIns="91440" tIns="45720" rIns="91440" bIns="45720" anchor="t"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defRPr sz="1000"/>
            </a:pPr>
            <a:r>
              <a:rPr lang="en-US" b="1" dirty="0">
                <a:solidFill>
                  <a:srgbClr val="000000"/>
                </a:solidFill>
                <a:latin typeface="Calibri"/>
                <a:cs typeface="Calibri"/>
              </a:rPr>
              <a:t>RPS Supervisor</a:t>
            </a:r>
          </a:p>
          <a:p>
            <a:pPr algn="l" rtl="0">
              <a:defRPr sz="1000"/>
            </a:pPr>
            <a:r>
              <a:rPr lang="en-US" sz="1100" b="0" i="0" u="none" strike="noStrike" baseline="0" dirty="0" smtClean="0">
                <a:solidFill>
                  <a:srgbClr val="000000"/>
                </a:solidFill>
                <a:latin typeface="Calibri"/>
                <a:cs typeface="Calibri"/>
              </a:rPr>
              <a:t>Mary </a:t>
            </a:r>
            <a:r>
              <a:rPr lang="en-US" sz="1100" b="0" i="0" u="none" strike="noStrike" baseline="0" dirty="0">
                <a:solidFill>
                  <a:srgbClr val="000000"/>
                </a:solidFill>
                <a:latin typeface="Calibri"/>
                <a:cs typeface="Calibri"/>
              </a:rPr>
              <a:t>Daise </a:t>
            </a:r>
            <a:r>
              <a:rPr lang="en-US" sz="1100" b="0" i="0" u="none" strike="noStrike" baseline="0" dirty="0" smtClean="0">
                <a:solidFill>
                  <a:srgbClr val="000000"/>
                </a:solidFill>
                <a:latin typeface="Calibri"/>
                <a:cs typeface="Calibri"/>
              </a:rPr>
              <a:t>Basil</a:t>
            </a:r>
            <a:endParaRPr lang="en-US" sz="1100" b="0" i="0" u="none" strike="noStrike" baseline="0" dirty="0">
              <a:solidFill>
                <a:srgbClr val="000000"/>
              </a:solidFill>
              <a:latin typeface="Calibri"/>
              <a:cs typeface="Calibri"/>
            </a:endParaRPr>
          </a:p>
        </p:txBody>
      </p:sp>
      <p:sp>
        <p:nvSpPr>
          <p:cNvPr id="10" name="Text Box 86"/>
          <p:cNvSpPr txBox="1">
            <a:spLocks noChangeArrowheads="1"/>
          </p:cNvSpPr>
          <p:nvPr/>
        </p:nvSpPr>
        <p:spPr bwMode="auto">
          <a:xfrm>
            <a:off x="222161" y="3015219"/>
            <a:ext cx="1277399" cy="451881"/>
          </a:xfrm>
          <a:prstGeom prst="rect">
            <a:avLst/>
          </a:prstGeom>
          <a:gradFill rotWithShape="1">
            <a:gsLst>
              <a:gs pos="0">
                <a:srgbClr val="5E9EFF"/>
              </a:gs>
              <a:gs pos="39999">
                <a:srgbClr val="85C2FF"/>
              </a:gs>
              <a:gs pos="70000">
                <a:srgbClr val="C4D6EB"/>
              </a:gs>
              <a:gs pos="100000">
                <a:srgbClr val="FFEBFA"/>
              </a:gs>
            </a:gsLst>
            <a:lin ang="16200000" scaled="1"/>
          </a:gradFill>
          <a:ln w="9525">
            <a:solidFill>
              <a:srgbClr val="000000"/>
            </a:solidFill>
            <a:miter lim="800000"/>
            <a:headEnd/>
            <a:tailEnd/>
          </a:ln>
        </p:spPr>
        <p:txBody>
          <a:bodyPr wrap="square" lIns="91440" tIns="45720" rIns="91440" bIns="45720" anchor="t"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defRPr sz="1000"/>
            </a:pPr>
            <a:r>
              <a:rPr lang="en-US" b="1" dirty="0">
                <a:solidFill>
                  <a:srgbClr val="000000"/>
                </a:solidFill>
                <a:latin typeface="Calibri"/>
                <a:cs typeface="Calibri"/>
              </a:rPr>
              <a:t>PFS </a:t>
            </a:r>
            <a:r>
              <a:rPr lang="en-US" b="1" dirty="0" smtClean="0">
                <a:solidFill>
                  <a:srgbClr val="000000"/>
                </a:solidFill>
                <a:latin typeface="Calibri"/>
                <a:cs typeface="Calibri"/>
              </a:rPr>
              <a:t>Coordinator </a:t>
            </a:r>
            <a:r>
              <a:rPr lang="en-US" dirty="0">
                <a:solidFill>
                  <a:srgbClr val="000000"/>
                </a:solidFill>
                <a:latin typeface="Calibri"/>
                <a:cs typeface="Calibri"/>
              </a:rPr>
              <a:t>(</a:t>
            </a:r>
            <a:r>
              <a:rPr lang="en-US" dirty="0" smtClean="0">
                <a:solidFill>
                  <a:srgbClr val="000000"/>
                </a:solidFill>
                <a:latin typeface="Calibri"/>
                <a:cs typeface="Calibri"/>
              </a:rPr>
              <a:t>GenRx) </a:t>
            </a:r>
            <a:r>
              <a:rPr lang="en-US" dirty="0">
                <a:solidFill>
                  <a:srgbClr val="000000"/>
                </a:solidFill>
                <a:latin typeface="Calibri"/>
                <a:cs typeface="Calibri"/>
              </a:rPr>
              <a:t>Amy Benson</a:t>
            </a:r>
            <a:endParaRPr lang="en-US" sz="1100" b="0" i="0" u="none" strike="noStrike" baseline="0" dirty="0">
              <a:solidFill>
                <a:srgbClr val="000000"/>
              </a:solidFill>
              <a:latin typeface="Calibri"/>
              <a:cs typeface="Calibri"/>
            </a:endParaRPr>
          </a:p>
        </p:txBody>
      </p:sp>
      <p:sp>
        <p:nvSpPr>
          <p:cNvPr id="11" name="Text Box 84"/>
          <p:cNvSpPr txBox="1">
            <a:spLocks noChangeArrowheads="1"/>
          </p:cNvSpPr>
          <p:nvPr/>
        </p:nvSpPr>
        <p:spPr bwMode="auto">
          <a:xfrm>
            <a:off x="3631191" y="2868670"/>
            <a:ext cx="1321809" cy="751733"/>
          </a:xfrm>
          <a:prstGeom prst="rect">
            <a:avLst/>
          </a:prstGeom>
          <a:gradFill rotWithShape="0">
            <a:gsLst>
              <a:gs pos="0">
                <a:srgbClr val="FFF200"/>
              </a:gs>
              <a:gs pos="45000">
                <a:srgbClr val="FF7A00"/>
              </a:gs>
              <a:gs pos="70000">
                <a:srgbClr val="FF0300"/>
              </a:gs>
              <a:gs pos="100000">
                <a:srgbClr val="4D0808"/>
              </a:gs>
            </a:gsLst>
            <a:lin ang="5400000" scaled="1"/>
          </a:gradFill>
          <a:ln w="9525">
            <a:solidFill>
              <a:srgbClr val="000000"/>
            </a:solidFill>
            <a:miter lim="800000"/>
            <a:headEnd/>
            <a:tailEnd/>
          </a:ln>
        </p:spPr>
        <p:txBody>
          <a:bodyPr wrap="square" lIns="91440" tIns="45720" rIns="91440" bIns="45720" anchor="t"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rtl="0">
              <a:defRPr sz="1000"/>
            </a:pPr>
            <a:r>
              <a:rPr lang="en-US" sz="1100" b="1" i="0" u="none" strike="noStrike" baseline="0" dirty="0">
                <a:solidFill>
                  <a:srgbClr val="000000"/>
                </a:solidFill>
                <a:latin typeface="Calibri"/>
                <a:cs typeface="Calibri"/>
              </a:rPr>
              <a:t>T/TA Contract </a:t>
            </a:r>
          </a:p>
          <a:p>
            <a:pPr algn="l" rtl="0">
              <a:defRPr sz="1000"/>
            </a:pPr>
            <a:r>
              <a:rPr lang="en-US" sz="1100" b="0" i="0" u="none" strike="noStrike" baseline="0" dirty="0">
                <a:solidFill>
                  <a:srgbClr val="000000"/>
                </a:solidFill>
                <a:latin typeface="Calibri"/>
                <a:cs typeface="Calibri"/>
              </a:rPr>
              <a:t>Marcus Bouligny</a:t>
            </a:r>
          </a:p>
          <a:p>
            <a:pPr algn="l" rtl="0">
              <a:defRPr sz="1000"/>
            </a:pPr>
            <a:r>
              <a:rPr lang="en-US" sz="1100" b="0" i="0" u="none" strike="noStrike" baseline="0" dirty="0">
                <a:solidFill>
                  <a:srgbClr val="000000"/>
                </a:solidFill>
                <a:latin typeface="Calibri"/>
                <a:cs typeface="Calibri"/>
              </a:rPr>
              <a:t>&amp; Krystal Lokkesmoe</a:t>
            </a:r>
          </a:p>
        </p:txBody>
      </p:sp>
      <p:sp>
        <p:nvSpPr>
          <p:cNvPr id="7" name="Text Box 74"/>
          <p:cNvSpPr txBox="1">
            <a:spLocks noChangeArrowheads="1"/>
          </p:cNvSpPr>
          <p:nvPr/>
        </p:nvSpPr>
        <p:spPr bwMode="auto">
          <a:xfrm>
            <a:off x="5134841" y="2868670"/>
            <a:ext cx="1342159" cy="489981"/>
          </a:xfrm>
          <a:prstGeom prst="rect">
            <a:avLst/>
          </a:prstGeom>
          <a:gradFill rotWithShape="1">
            <a:gsLst>
              <a:gs pos="0">
                <a:srgbClr val="5E9EFF"/>
              </a:gs>
              <a:gs pos="39999">
                <a:srgbClr val="85C2FF"/>
              </a:gs>
              <a:gs pos="70000">
                <a:srgbClr val="C4D6EB"/>
              </a:gs>
              <a:gs pos="100000">
                <a:srgbClr val="FFEBFA"/>
              </a:gs>
            </a:gsLst>
            <a:lin ang="16200000" scaled="1"/>
          </a:gradFill>
          <a:ln w="9525">
            <a:solidFill>
              <a:srgbClr val="000000"/>
            </a:solidFill>
            <a:miter lim="800000"/>
            <a:headEnd/>
            <a:tailEnd/>
          </a:ln>
        </p:spPr>
        <p:txBody>
          <a:bodyPr wrap="square" lIns="91440" tIns="45720" rIns="91440" bIns="45720" anchor="t"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defRPr sz="1000"/>
            </a:pPr>
            <a:r>
              <a:rPr lang="en-US" b="1" dirty="0">
                <a:solidFill>
                  <a:srgbClr val="000000"/>
                </a:solidFill>
                <a:latin typeface="Calibri"/>
                <a:cs typeface="Calibri"/>
              </a:rPr>
              <a:t>Data Analyst</a:t>
            </a:r>
          </a:p>
          <a:p>
            <a:pPr algn="l" rtl="0">
              <a:defRPr sz="1000"/>
            </a:pPr>
            <a:r>
              <a:rPr lang="en-US" sz="1100" b="0" i="0" u="none" strike="noStrike" baseline="0" dirty="0" smtClean="0">
                <a:solidFill>
                  <a:srgbClr val="000000"/>
                </a:solidFill>
                <a:latin typeface="Calibri"/>
                <a:cs typeface="Calibri"/>
              </a:rPr>
              <a:t>Olufemi </a:t>
            </a:r>
            <a:r>
              <a:rPr lang="en-US" sz="1100" b="0" i="0" u="none" strike="noStrike" baseline="0" dirty="0">
                <a:solidFill>
                  <a:srgbClr val="000000"/>
                </a:solidFill>
                <a:latin typeface="Calibri"/>
                <a:cs typeface="Calibri"/>
              </a:rPr>
              <a:t>O. </a:t>
            </a:r>
            <a:r>
              <a:rPr lang="en-US" sz="1100" b="0" i="0" u="none" strike="noStrike" baseline="0" dirty="0" smtClean="0">
                <a:solidFill>
                  <a:srgbClr val="000000"/>
                </a:solidFill>
                <a:latin typeface="Calibri"/>
                <a:cs typeface="Calibri"/>
              </a:rPr>
              <a:t>Oyedele</a:t>
            </a:r>
            <a:endParaRPr lang="en-US" sz="1100" b="0" i="0" u="none" strike="noStrike" baseline="0" dirty="0">
              <a:solidFill>
                <a:srgbClr val="000000"/>
              </a:solidFill>
              <a:latin typeface="Calibri"/>
              <a:cs typeface="Calibri"/>
            </a:endParaRPr>
          </a:p>
        </p:txBody>
      </p:sp>
      <p:cxnSp>
        <p:nvCxnSpPr>
          <p:cNvPr id="49" name="Straight Connector 48"/>
          <p:cNvCxnSpPr/>
          <p:nvPr/>
        </p:nvCxnSpPr>
        <p:spPr>
          <a:xfrm>
            <a:off x="2286000" y="2514600"/>
            <a:ext cx="0" cy="384028"/>
          </a:xfrm>
          <a:prstGeom prst="line">
            <a:avLst/>
          </a:prstGeom>
        </p:spPr>
        <p:style>
          <a:lnRef idx="1">
            <a:schemeClr val="accent1"/>
          </a:lnRef>
          <a:fillRef idx="0">
            <a:schemeClr val="accent1"/>
          </a:fillRef>
          <a:effectRef idx="0">
            <a:schemeClr val="accent1"/>
          </a:effectRef>
          <a:fontRef idx="minor">
            <a:schemeClr val="tx1"/>
          </a:fontRef>
        </p:style>
      </p:cxnSp>
      <p:sp>
        <p:nvSpPr>
          <p:cNvPr id="8" name="Text Box 54"/>
          <p:cNvSpPr txBox="1">
            <a:spLocks noChangeArrowheads="1"/>
          </p:cNvSpPr>
          <p:nvPr/>
        </p:nvSpPr>
        <p:spPr bwMode="auto">
          <a:xfrm>
            <a:off x="1864302" y="2095871"/>
            <a:ext cx="1412298" cy="494929"/>
          </a:xfrm>
          <a:prstGeom prst="rect">
            <a:avLst/>
          </a:prstGeom>
          <a:gradFill rotWithShape="1">
            <a:gsLst>
              <a:gs pos="0">
                <a:srgbClr val="5E9EFF"/>
              </a:gs>
              <a:gs pos="39999">
                <a:srgbClr val="85C2FF"/>
              </a:gs>
              <a:gs pos="70000">
                <a:srgbClr val="C4D6EB"/>
              </a:gs>
              <a:gs pos="100000">
                <a:srgbClr val="FFEBFA"/>
              </a:gs>
            </a:gsLst>
            <a:lin ang="16200000" scaled="1"/>
          </a:gradFill>
          <a:ln w="9525">
            <a:solidFill>
              <a:srgbClr val="000000"/>
            </a:solidFill>
            <a:miter lim="800000"/>
            <a:headEnd/>
            <a:tailEnd/>
          </a:ln>
        </p:spPr>
        <p:txBody>
          <a:bodyPr wrap="square" lIns="91440" tIns="45720" rIns="91440" bIns="45720" anchor="t"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rtl="0">
              <a:defRPr sz="1000"/>
            </a:pPr>
            <a:r>
              <a:rPr lang="en-US" b="1" dirty="0" smtClean="0">
                <a:solidFill>
                  <a:srgbClr val="000000"/>
                </a:solidFill>
                <a:latin typeface="Calibri"/>
                <a:cs typeface="Calibri"/>
              </a:rPr>
              <a:t>OBHP Assistant Director</a:t>
            </a:r>
            <a:endParaRPr lang="en-US" sz="1100" b="1" i="0" u="none" strike="noStrike" baseline="0" dirty="0" smtClean="0">
              <a:solidFill>
                <a:srgbClr val="000000"/>
              </a:solidFill>
              <a:latin typeface="Calibri"/>
              <a:cs typeface="Calibri"/>
            </a:endParaRPr>
          </a:p>
          <a:p>
            <a:pPr>
              <a:defRPr sz="1000"/>
            </a:pPr>
            <a:r>
              <a:rPr lang="en-US" dirty="0" smtClean="0">
                <a:solidFill>
                  <a:srgbClr val="000000"/>
                </a:solidFill>
                <a:latin typeface="Calibri"/>
                <a:cs typeface="Calibri"/>
              </a:rPr>
              <a:t>TBD</a:t>
            </a:r>
            <a:endParaRPr lang="en-US" dirty="0">
              <a:solidFill>
                <a:srgbClr val="000000"/>
              </a:solidFill>
              <a:latin typeface="Calibri"/>
              <a:cs typeface="Calibri"/>
            </a:endParaRPr>
          </a:p>
        </p:txBody>
      </p:sp>
      <p:cxnSp>
        <p:nvCxnSpPr>
          <p:cNvPr id="53" name="Straight Connector 52"/>
          <p:cNvCxnSpPr/>
          <p:nvPr/>
        </p:nvCxnSpPr>
        <p:spPr>
          <a:xfrm>
            <a:off x="7837344" y="1905000"/>
            <a:ext cx="0" cy="1442481"/>
          </a:xfrm>
          <a:prstGeom prst="line">
            <a:avLst/>
          </a:prstGeom>
        </p:spPr>
        <p:style>
          <a:lnRef idx="1">
            <a:schemeClr val="accent1"/>
          </a:lnRef>
          <a:fillRef idx="0">
            <a:schemeClr val="accent1"/>
          </a:fillRef>
          <a:effectRef idx="0">
            <a:schemeClr val="accent1"/>
          </a:effectRef>
          <a:fontRef idx="minor">
            <a:schemeClr val="tx1"/>
          </a:fontRef>
        </p:style>
      </p:cxnSp>
      <p:sp>
        <p:nvSpPr>
          <p:cNvPr id="4" name="Text Box 54"/>
          <p:cNvSpPr txBox="1">
            <a:spLocks noChangeArrowheads="1"/>
          </p:cNvSpPr>
          <p:nvPr/>
        </p:nvSpPr>
        <p:spPr bwMode="auto">
          <a:xfrm>
            <a:off x="7021656" y="2129394"/>
            <a:ext cx="1761259" cy="613806"/>
          </a:xfrm>
          <a:prstGeom prst="rect">
            <a:avLst/>
          </a:prstGeom>
          <a:gradFill rotWithShape="1">
            <a:gsLst>
              <a:gs pos="0">
                <a:srgbClr val="5E9EFF"/>
              </a:gs>
              <a:gs pos="39999">
                <a:srgbClr val="85C2FF"/>
              </a:gs>
              <a:gs pos="70000">
                <a:srgbClr val="C4D6EB"/>
              </a:gs>
              <a:gs pos="100000">
                <a:srgbClr val="FFEBFA"/>
              </a:gs>
            </a:gsLst>
            <a:lin ang="16200000" scaled="1"/>
          </a:gradFill>
          <a:ln w="9525">
            <a:solidFill>
              <a:srgbClr val="000000"/>
            </a:solidFill>
            <a:miter lim="800000"/>
            <a:headEnd/>
            <a:tailEnd/>
          </a:ln>
        </p:spPr>
        <p:txBody>
          <a:bodyPr wrap="square" lIns="91440" tIns="45720" rIns="91440" bIns="45720" anchor="t"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defRPr sz="1000"/>
            </a:pPr>
            <a:r>
              <a:rPr lang="en-US" b="1" dirty="0">
                <a:solidFill>
                  <a:srgbClr val="000000"/>
                </a:solidFill>
                <a:latin typeface="Calibri"/>
                <a:cs typeface="Calibri"/>
              </a:rPr>
              <a:t>Suicide Prevention Coordinator</a:t>
            </a:r>
          </a:p>
          <a:p>
            <a:pPr algn="l" rtl="0">
              <a:defRPr sz="1000"/>
            </a:pPr>
            <a:r>
              <a:rPr lang="en-US" sz="1100" b="0" i="0" u="none" strike="noStrike" baseline="0" dirty="0" smtClean="0">
                <a:solidFill>
                  <a:srgbClr val="000000"/>
                </a:solidFill>
                <a:latin typeface="Calibri"/>
                <a:cs typeface="Calibri"/>
              </a:rPr>
              <a:t>Sally  </a:t>
            </a:r>
            <a:r>
              <a:rPr lang="en-US" sz="1100" b="0" i="0" u="none" strike="noStrike" baseline="0" dirty="0">
                <a:solidFill>
                  <a:srgbClr val="000000"/>
                </a:solidFill>
                <a:latin typeface="Calibri"/>
                <a:cs typeface="Calibri"/>
              </a:rPr>
              <a:t>Vander </a:t>
            </a:r>
            <a:r>
              <a:rPr lang="en-US" sz="1100" b="0" i="0" u="none" strike="noStrike" baseline="0" dirty="0" smtClean="0">
                <a:solidFill>
                  <a:srgbClr val="000000"/>
                </a:solidFill>
                <a:latin typeface="Calibri"/>
                <a:cs typeface="Calibri"/>
              </a:rPr>
              <a:t>Straeten</a:t>
            </a:r>
            <a:endParaRPr lang="en-US" sz="1100" b="0" i="0" u="none" strike="noStrike" baseline="0" dirty="0">
              <a:solidFill>
                <a:srgbClr val="000000"/>
              </a:solidFill>
              <a:latin typeface="Calibri"/>
              <a:cs typeface="Calibri"/>
            </a:endParaRPr>
          </a:p>
        </p:txBody>
      </p:sp>
      <p:sp>
        <p:nvSpPr>
          <p:cNvPr id="5" name="Text Box 54"/>
          <p:cNvSpPr txBox="1">
            <a:spLocks noChangeArrowheads="1"/>
          </p:cNvSpPr>
          <p:nvPr/>
        </p:nvSpPr>
        <p:spPr bwMode="auto">
          <a:xfrm>
            <a:off x="7021657" y="2896343"/>
            <a:ext cx="1436544" cy="608857"/>
          </a:xfrm>
          <a:prstGeom prst="rect">
            <a:avLst/>
          </a:prstGeom>
          <a:gradFill rotWithShape="1">
            <a:gsLst>
              <a:gs pos="0">
                <a:srgbClr val="5E9EFF"/>
              </a:gs>
              <a:gs pos="39999">
                <a:srgbClr val="85C2FF"/>
              </a:gs>
              <a:gs pos="70000">
                <a:srgbClr val="C4D6EB"/>
              </a:gs>
              <a:gs pos="100000">
                <a:srgbClr val="FFEBFA"/>
              </a:gs>
            </a:gsLst>
            <a:lin ang="16200000" scaled="1"/>
          </a:gradFill>
          <a:ln w="9525">
            <a:solidFill>
              <a:srgbClr val="000000"/>
            </a:solidFill>
            <a:miter lim="800000"/>
            <a:headEnd/>
            <a:tailEnd/>
          </a:ln>
        </p:spPr>
        <p:txBody>
          <a:bodyPr wrap="square" lIns="91440" tIns="45720" rIns="91440" bIns="45720" anchor="t"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defRPr sz="1000"/>
            </a:pPr>
            <a:r>
              <a:rPr lang="en-US" b="1" dirty="0">
                <a:solidFill>
                  <a:srgbClr val="000000"/>
                </a:solidFill>
                <a:latin typeface="Calibri"/>
                <a:cs typeface="Calibri"/>
              </a:rPr>
              <a:t>GLS Youth Suicide Prevention Director</a:t>
            </a:r>
          </a:p>
          <a:p>
            <a:pPr algn="l" rtl="0">
              <a:defRPr sz="1000"/>
            </a:pPr>
            <a:r>
              <a:rPr lang="en-US" sz="1100" b="0" i="0" u="none" strike="noStrike" baseline="0" dirty="0" smtClean="0">
                <a:solidFill>
                  <a:srgbClr val="000000"/>
                </a:solidFill>
                <a:latin typeface="Calibri"/>
                <a:cs typeface="Calibri"/>
              </a:rPr>
              <a:t>Michelle Zelaya</a:t>
            </a:r>
            <a:endParaRPr lang="en-US" sz="1100" b="0" i="0" u="none" strike="noStrike" baseline="0" dirty="0">
              <a:solidFill>
                <a:srgbClr val="000000"/>
              </a:solidFill>
              <a:latin typeface="Calibri"/>
              <a:cs typeface="Calibri"/>
            </a:endParaRPr>
          </a:p>
        </p:txBody>
      </p:sp>
      <p:sp>
        <p:nvSpPr>
          <p:cNvPr id="51" name="Text Box 106"/>
          <p:cNvSpPr txBox="1">
            <a:spLocks noChangeArrowheads="1"/>
          </p:cNvSpPr>
          <p:nvPr/>
        </p:nvSpPr>
        <p:spPr bwMode="auto">
          <a:xfrm>
            <a:off x="7620000" y="3682085"/>
            <a:ext cx="1131803" cy="596426"/>
          </a:xfrm>
          <a:prstGeom prst="rect">
            <a:avLst/>
          </a:prstGeom>
          <a:gradFill rotWithShape="0">
            <a:gsLst>
              <a:gs pos="0">
                <a:srgbClr val="FFF200"/>
              </a:gs>
              <a:gs pos="53000">
                <a:srgbClr val="FF7A00"/>
              </a:gs>
              <a:gs pos="84000">
                <a:srgbClr val="FF0300"/>
              </a:gs>
              <a:gs pos="100000">
                <a:srgbClr val="4D0808"/>
              </a:gs>
            </a:gsLst>
            <a:lin ang="5400000" scaled="1"/>
          </a:gradFill>
          <a:ln w="9525">
            <a:solidFill>
              <a:srgbClr val="000000"/>
            </a:solidFill>
            <a:miter lim="800000"/>
            <a:headEnd/>
            <a:tailEnd/>
          </a:ln>
        </p:spPr>
        <p:txBody>
          <a:bodyPr wrap="square" lIns="91440" tIns="45720" rIns="91440" bIns="45720" anchor="t"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rtl="0">
              <a:defRPr sz="1000"/>
            </a:pPr>
            <a:r>
              <a:rPr lang="en-US" sz="1100" b="1" i="0" u="none" strike="noStrike" baseline="0" dirty="0" smtClean="0">
                <a:solidFill>
                  <a:srgbClr val="000000"/>
                </a:solidFill>
                <a:latin typeface="Calibri"/>
                <a:cs typeface="Calibri"/>
              </a:rPr>
              <a:t>12 Community </a:t>
            </a:r>
            <a:r>
              <a:rPr lang="en-US" sz="1100" b="1" i="0" u="none" strike="noStrike" baseline="0" dirty="0">
                <a:solidFill>
                  <a:srgbClr val="000000"/>
                </a:solidFill>
                <a:latin typeface="Calibri"/>
                <a:cs typeface="Calibri"/>
              </a:rPr>
              <a:t>Coalitions </a:t>
            </a:r>
            <a:endParaRPr lang="en-US" sz="1100" b="0" i="0" u="none" strike="noStrike" baseline="0" dirty="0">
              <a:solidFill>
                <a:srgbClr val="000000"/>
              </a:solidFill>
              <a:latin typeface="Calibri"/>
              <a:cs typeface="Calibri"/>
            </a:endParaRPr>
          </a:p>
          <a:p>
            <a:pPr algn="l" rtl="0">
              <a:defRPr sz="1000"/>
            </a:pPr>
            <a:r>
              <a:rPr lang="en-US" sz="800" b="0" i="0" u="none" strike="noStrike" baseline="0" dirty="0">
                <a:solidFill>
                  <a:srgbClr val="000000"/>
                </a:solidFill>
                <a:latin typeface="Calibri"/>
                <a:cs typeface="Calibri"/>
              </a:rPr>
              <a:t> </a:t>
            </a:r>
          </a:p>
        </p:txBody>
      </p:sp>
      <p:sp>
        <p:nvSpPr>
          <p:cNvPr id="57" name="Text Box 290"/>
          <p:cNvSpPr txBox="1">
            <a:spLocks noChangeArrowheads="1"/>
          </p:cNvSpPr>
          <p:nvPr/>
        </p:nvSpPr>
        <p:spPr bwMode="auto">
          <a:xfrm>
            <a:off x="252171" y="2115291"/>
            <a:ext cx="1500429" cy="618166"/>
          </a:xfrm>
          <a:prstGeom prst="rect">
            <a:avLst/>
          </a:prstGeom>
          <a:gradFill rotWithShape="1">
            <a:gsLst>
              <a:gs pos="0">
                <a:srgbClr val="5E9EFF"/>
              </a:gs>
              <a:gs pos="39999">
                <a:srgbClr val="85C2FF"/>
              </a:gs>
              <a:gs pos="70000">
                <a:srgbClr val="C4D6EB"/>
              </a:gs>
              <a:gs pos="100000">
                <a:srgbClr val="FFEBFA"/>
              </a:gs>
            </a:gsLst>
            <a:lin ang="16200000" scaled="1"/>
          </a:gradFill>
          <a:ln w="9525">
            <a:solidFill>
              <a:srgbClr val="000000"/>
            </a:solidFill>
            <a:miter lim="800000"/>
            <a:headEnd/>
            <a:tailEnd/>
          </a:ln>
        </p:spPr>
        <p:txBody>
          <a:bodyPr wrap="square" lIns="91440" tIns="45720" rIns="91440" bIns="45720" anchor="t"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defRPr sz="1000"/>
            </a:pPr>
            <a:r>
              <a:rPr lang="en-US" b="1" dirty="0">
                <a:solidFill>
                  <a:srgbClr val="000000"/>
                </a:solidFill>
                <a:latin typeface="Calibri"/>
                <a:cs typeface="Calibri"/>
              </a:rPr>
              <a:t>Red Ribbon &amp; Synar</a:t>
            </a:r>
          </a:p>
          <a:p>
            <a:pPr algn="l" rtl="0">
              <a:defRPr sz="1000"/>
            </a:pPr>
            <a:r>
              <a:rPr lang="en-US" sz="1100" b="1" i="0" u="none" strike="noStrike" baseline="0" dirty="0" smtClean="0">
                <a:solidFill>
                  <a:srgbClr val="000000"/>
                </a:solidFill>
                <a:latin typeface="Calibri"/>
                <a:cs typeface="Calibri"/>
              </a:rPr>
              <a:t>Coordinator</a:t>
            </a:r>
          </a:p>
          <a:p>
            <a:pPr algn="l" rtl="0">
              <a:defRPr sz="1000"/>
            </a:pPr>
            <a:r>
              <a:rPr lang="en-US" sz="1100" b="0" i="0" u="none" strike="noStrike" baseline="0" dirty="0" smtClean="0">
                <a:solidFill>
                  <a:srgbClr val="000000"/>
                </a:solidFill>
                <a:latin typeface="Calibri"/>
                <a:cs typeface="Calibri"/>
              </a:rPr>
              <a:t>Tricia Mills</a:t>
            </a:r>
            <a:endParaRPr lang="en-US" sz="1100" b="0" i="0" u="none" strike="noStrike" baseline="0" dirty="0">
              <a:solidFill>
                <a:srgbClr val="000000"/>
              </a:solidFill>
              <a:latin typeface="Calibri"/>
              <a:cs typeface="Calibri"/>
            </a:endParaRPr>
          </a:p>
        </p:txBody>
      </p:sp>
      <p:cxnSp>
        <p:nvCxnSpPr>
          <p:cNvPr id="63" name="Straight Connector 62"/>
          <p:cNvCxnSpPr/>
          <p:nvPr/>
        </p:nvCxnSpPr>
        <p:spPr>
          <a:xfrm flipV="1">
            <a:off x="8915401" y="2514601"/>
            <a:ext cx="0" cy="14656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8751803" y="2514601"/>
            <a:ext cx="136814" cy="0"/>
          </a:xfrm>
          <a:prstGeom prst="line">
            <a:avLst/>
          </a:prstGeom>
        </p:spPr>
        <p:style>
          <a:lnRef idx="1">
            <a:schemeClr val="accent1"/>
          </a:lnRef>
          <a:fillRef idx="0">
            <a:schemeClr val="accent1"/>
          </a:fillRef>
          <a:effectRef idx="0">
            <a:schemeClr val="accent1"/>
          </a:effectRef>
          <a:fontRef idx="minor">
            <a:schemeClr val="tx1"/>
          </a:fontRef>
        </p:style>
      </p:cxnSp>
      <p:sp>
        <p:nvSpPr>
          <p:cNvPr id="6" name="Text Box 94"/>
          <p:cNvSpPr txBox="1">
            <a:spLocks noChangeArrowheads="1"/>
          </p:cNvSpPr>
          <p:nvPr/>
        </p:nvSpPr>
        <p:spPr bwMode="auto">
          <a:xfrm>
            <a:off x="5058641" y="2103478"/>
            <a:ext cx="1342159" cy="479714"/>
          </a:xfrm>
          <a:prstGeom prst="rect">
            <a:avLst/>
          </a:prstGeom>
          <a:gradFill rotWithShape="1">
            <a:gsLst>
              <a:gs pos="0">
                <a:srgbClr val="5E9EFF"/>
              </a:gs>
              <a:gs pos="39999">
                <a:srgbClr val="85C2FF"/>
              </a:gs>
              <a:gs pos="70000">
                <a:srgbClr val="C4D6EB"/>
              </a:gs>
              <a:gs pos="100000">
                <a:srgbClr val="FFEBFA"/>
              </a:gs>
            </a:gsLst>
            <a:lin ang="16200000" scaled="1"/>
          </a:gradFill>
          <a:ln w="9525">
            <a:solidFill>
              <a:srgbClr val="000000"/>
            </a:solidFill>
            <a:miter lim="800000"/>
            <a:headEnd/>
            <a:tailEnd/>
          </a:ln>
        </p:spPr>
        <p:txBody>
          <a:bodyPr wrap="square" lIns="91440" tIns="45720" rIns="91440" bIns="45720" anchor="t"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defRPr sz="1000"/>
            </a:pPr>
            <a:r>
              <a:rPr lang="en-US" b="1" dirty="0" smtClean="0">
                <a:solidFill>
                  <a:srgbClr val="000000"/>
                </a:solidFill>
                <a:latin typeface="Calibri"/>
                <a:cs typeface="Calibri"/>
              </a:rPr>
              <a:t>SPFS </a:t>
            </a:r>
            <a:r>
              <a:rPr lang="en-US" b="1" dirty="0">
                <a:solidFill>
                  <a:srgbClr val="000000"/>
                </a:solidFill>
                <a:latin typeface="Calibri"/>
                <a:cs typeface="Calibri"/>
              </a:rPr>
              <a:t>Coordinator</a:t>
            </a:r>
          </a:p>
          <a:p>
            <a:pPr algn="l" rtl="0">
              <a:defRPr sz="1000"/>
            </a:pPr>
            <a:r>
              <a:rPr lang="en-US" sz="1100" b="0" i="0" u="none" strike="noStrike" baseline="0" dirty="0" smtClean="0">
                <a:solidFill>
                  <a:srgbClr val="000000"/>
                </a:solidFill>
                <a:latin typeface="Calibri"/>
                <a:cs typeface="Calibri"/>
              </a:rPr>
              <a:t>Donna Dent</a:t>
            </a:r>
            <a:endParaRPr lang="en-US" sz="1100" b="0" i="0" u="none" strike="noStrike" baseline="0" dirty="0">
              <a:solidFill>
                <a:srgbClr val="000000"/>
              </a:solidFill>
              <a:latin typeface="Calibri"/>
              <a:cs typeface="Calibri"/>
            </a:endParaRPr>
          </a:p>
        </p:txBody>
      </p:sp>
      <p:cxnSp>
        <p:nvCxnSpPr>
          <p:cNvPr id="70" name="Straight Connector 69"/>
          <p:cNvCxnSpPr>
            <a:endCxn id="57" idx="0"/>
          </p:cNvCxnSpPr>
          <p:nvPr/>
        </p:nvCxnSpPr>
        <p:spPr>
          <a:xfrm>
            <a:off x="1002385" y="1905000"/>
            <a:ext cx="1" cy="210291"/>
          </a:xfrm>
          <a:prstGeom prst="line">
            <a:avLst/>
          </a:prstGeom>
        </p:spPr>
        <p:style>
          <a:lnRef idx="1">
            <a:schemeClr val="accent1"/>
          </a:lnRef>
          <a:fillRef idx="0">
            <a:schemeClr val="accent1"/>
          </a:fillRef>
          <a:effectRef idx="0">
            <a:schemeClr val="accent1"/>
          </a:effectRef>
          <a:fontRef idx="minor">
            <a:schemeClr val="tx1"/>
          </a:fontRef>
        </p:style>
      </p:cxnSp>
      <p:cxnSp>
        <p:nvCxnSpPr>
          <p:cNvPr id="81" name="Straight Connector 80"/>
          <p:cNvCxnSpPr>
            <a:endCxn id="51" idx="3"/>
          </p:cNvCxnSpPr>
          <p:nvPr/>
        </p:nvCxnSpPr>
        <p:spPr>
          <a:xfrm flipH="1">
            <a:off x="8751803" y="3980298"/>
            <a:ext cx="16359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7" name="Straight Connector 86"/>
          <p:cNvCxnSpPr>
            <a:endCxn id="80" idx="1"/>
          </p:cNvCxnSpPr>
          <p:nvPr/>
        </p:nvCxnSpPr>
        <p:spPr>
          <a:xfrm>
            <a:off x="3276600" y="5181600"/>
            <a:ext cx="40437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3276600" y="3810000"/>
            <a:ext cx="4537" cy="2283526"/>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 Box 85"/>
          <p:cNvSpPr txBox="1">
            <a:spLocks noChangeArrowheads="1"/>
          </p:cNvSpPr>
          <p:nvPr/>
        </p:nvSpPr>
        <p:spPr bwMode="auto">
          <a:xfrm>
            <a:off x="3639211" y="3845255"/>
            <a:ext cx="1313789" cy="726746"/>
          </a:xfrm>
          <a:prstGeom prst="rect">
            <a:avLst/>
          </a:prstGeom>
          <a:gradFill rotWithShape="0">
            <a:gsLst>
              <a:gs pos="0">
                <a:srgbClr val="FFF200"/>
              </a:gs>
              <a:gs pos="45000">
                <a:srgbClr val="FF7A00"/>
              </a:gs>
              <a:gs pos="70000">
                <a:srgbClr val="FF0300"/>
              </a:gs>
              <a:gs pos="100000">
                <a:srgbClr val="4D0808"/>
              </a:gs>
            </a:gsLst>
            <a:lin ang="5400000" scaled="1"/>
          </a:gradFill>
          <a:ln w="9525">
            <a:solidFill>
              <a:srgbClr val="000000"/>
            </a:solidFill>
            <a:miter lim="800000"/>
            <a:headEnd/>
            <a:tailEnd/>
          </a:ln>
        </p:spPr>
        <p:txBody>
          <a:bodyPr wrap="square" lIns="91440" tIns="45720" rIns="91440" bIns="45720" anchor="t"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rtl="0">
              <a:defRPr sz="1000"/>
            </a:pPr>
            <a:r>
              <a:rPr lang="en-US" sz="1100" b="1" i="0" u="none" strike="noStrike" baseline="0" dirty="0">
                <a:solidFill>
                  <a:srgbClr val="000000"/>
                </a:solidFill>
                <a:latin typeface="Calibri"/>
                <a:cs typeface="Calibri"/>
              </a:rPr>
              <a:t>Evaluator Contract</a:t>
            </a:r>
            <a:endParaRPr lang="en-US" sz="1100" b="0" i="0" u="none" strike="noStrike" baseline="0" dirty="0">
              <a:solidFill>
                <a:srgbClr val="000000"/>
              </a:solidFill>
              <a:latin typeface="Calibri"/>
              <a:cs typeface="Calibri"/>
            </a:endParaRPr>
          </a:p>
          <a:p>
            <a:pPr algn="l" rtl="0">
              <a:defRPr sz="1000"/>
            </a:pPr>
            <a:r>
              <a:rPr lang="en-US" sz="1100" b="0" i="0" u="none" strike="noStrike" baseline="0" dirty="0">
                <a:solidFill>
                  <a:srgbClr val="000000"/>
                </a:solidFill>
                <a:latin typeface="Calibri"/>
                <a:cs typeface="Calibri"/>
              </a:rPr>
              <a:t>GSU: Sheryl </a:t>
            </a:r>
            <a:r>
              <a:rPr lang="en-US" sz="1100" b="0" i="0" u="none" strike="noStrike" baseline="0" dirty="0" smtClean="0">
                <a:solidFill>
                  <a:srgbClr val="000000"/>
                </a:solidFill>
                <a:latin typeface="Calibri"/>
                <a:cs typeface="Calibri"/>
              </a:rPr>
              <a:t>Strasser</a:t>
            </a:r>
            <a:endParaRPr lang="en-US" sz="1100" b="0" i="0" u="none" strike="noStrike" baseline="0" dirty="0">
              <a:solidFill>
                <a:srgbClr val="000000"/>
              </a:solidFill>
              <a:latin typeface="Calibri"/>
              <a:cs typeface="Calibri"/>
            </a:endParaRPr>
          </a:p>
        </p:txBody>
      </p:sp>
      <p:cxnSp>
        <p:nvCxnSpPr>
          <p:cNvPr id="95" name="Straight Connector 94"/>
          <p:cNvCxnSpPr>
            <a:stCxn id="10" idx="2"/>
          </p:cNvCxnSpPr>
          <p:nvPr/>
        </p:nvCxnSpPr>
        <p:spPr>
          <a:xfrm flipH="1">
            <a:off x="860860" y="3467100"/>
            <a:ext cx="1" cy="378155"/>
          </a:xfrm>
          <a:prstGeom prst="line">
            <a:avLst/>
          </a:prstGeom>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2971800" y="3810000"/>
            <a:ext cx="27061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2966837" y="4390036"/>
            <a:ext cx="3143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a:off x="2895600" y="4975143"/>
            <a:ext cx="3905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a:off x="2966837" y="6096000"/>
            <a:ext cx="3143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a:off x="2971800" y="5527215"/>
            <a:ext cx="314300" cy="0"/>
          </a:xfrm>
          <a:prstGeom prst="line">
            <a:avLst/>
          </a:prstGeom>
        </p:spPr>
        <p:style>
          <a:lnRef idx="1">
            <a:schemeClr val="accent1"/>
          </a:lnRef>
          <a:fillRef idx="0">
            <a:schemeClr val="accent1"/>
          </a:fillRef>
          <a:effectRef idx="0">
            <a:schemeClr val="accent1"/>
          </a:effectRef>
          <a:fontRef idx="minor">
            <a:schemeClr val="tx1"/>
          </a:fontRef>
        </p:style>
      </p:cxnSp>
      <p:sp>
        <p:nvSpPr>
          <p:cNvPr id="36" name="Text Box 91"/>
          <p:cNvSpPr txBox="1">
            <a:spLocks noChangeArrowheads="1"/>
          </p:cNvSpPr>
          <p:nvPr/>
        </p:nvSpPr>
        <p:spPr bwMode="auto">
          <a:xfrm>
            <a:off x="1600200" y="4114800"/>
            <a:ext cx="1424406" cy="489981"/>
          </a:xfrm>
          <a:prstGeom prst="rect">
            <a:avLst/>
          </a:prstGeom>
          <a:gradFill rotWithShape="1">
            <a:gsLst>
              <a:gs pos="0">
                <a:srgbClr val="5E9EFF"/>
              </a:gs>
              <a:gs pos="39999">
                <a:srgbClr val="85C2FF"/>
              </a:gs>
              <a:gs pos="70000">
                <a:srgbClr val="C4D6EB"/>
              </a:gs>
              <a:gs pos="100000">
                <a:srgbClr val="FFEBFA"/>
              </a:gs>
            </a:gsLst>
            <a:lin ang="16200000" scaled="1"/>
          </a:gradFill>
          <a:ln w="9525">
            <a:solidFill>
              <a:srgbClr val="000000"/>
            </a:solidFill>
            <a:miter lim="800000"/>
            <a:headEnd/>
            <a:tailEnd/>
          </a:ln>
        </p:spPr>
        <p:txBody>
          <a:bodyPr wrap="square" lIns="91440" tIns="45720" rIns="91440" bIns="45720" anchor="t"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defRPr sz="1000"/>
            </a:pPr>
            <a:r>
              <a:rPr lang="en-US" b="1" dirty="0">
                <a:solidFill>
                  <a:srgbClr val="000000"/>
                </a:solidFill>
                <a:latin typeface="Calibri"/>
                <a:cs typeface="Calibri"/>
              </a:rPr>
              <a:t>R2 RPS</a:t>
            </a:r>
          </a:p>
          <a:p>
            <a:pPr algn="l" rtl="0">
              <a:defRPr sz="1000"/>
            </a:pPr>
            <a:r>
              <a:rPr lang="en-US" sz="1100" b="0" i="0" u="none" strike="noStrike" baseline="0" dirty="0" smtClean="0">
                <a:solidFill>
                  <a:srgbClr val="000000"/>
                </a:solidFill>
                <a:latin typeface="Calibri"/>
                <a:cs typeface="Calibri"/>
              </a:rPr>
              <a:t>Sheena Berry</a:t>
            </a:r>
            <a:endParaRPr lang="en-US" sz="1100" b="0" i="0" u="none" strike="noStrike" baseline="0" dirty="0">
              <a:solidFill>
                <a:srgbClr val="000000"/>
              </a:solidFill>
              <a:latin typeface="Calibri"/>
              <a:cs typeface="Calibri"/>
            </a:endParaRPr>
          </a:p>
        </p:txBody>
      </p:sp>
      <p:sp>
        <p:nvSpPr>
          <p:cNvPr id="38" name="Text Box 89"/>
          <p:cNvSpPr txBox="1">
            <a:spLocks noChangeArrowheads="1"/>
          </p:cNvSpPr>
          <p:nvPr/>
        </p:nvSpPr>
        <p:spPr bwMode="auto">
          <a:xfrm>
            <a:off x="1219200" y="5257800"/>
            <a:ext cx="1796045" cy="494929"/>
          </a:xfrm>
          <a:prstGeom prst="rect">
            <a:avLst/>
          </a:prstGeom>
          <a:gradFill rotWithShape="1">
            <a:gsLst>
              <a:gs pos="0">
                <a:srgbClr val="5E9EFF"/>
              </a:gs>
              <a:gs pos="39999">
                <a:srgbClr val="85C2FF"/>
              </a:gs>
              <a:gs pos="70000">
                <a:srgbClr val="C4D6EB"/>
              </a:gs>
              <a:gs pos="100000">
                <a:srgbClr val="FFEBFA"/>
              </a:gs>
            </a:gsLst>
            <a:lin ang="16200000" scaled="1"/>
          </a:gradFill>
          <a:ln w="9525">
            <a:solidFill>
              <a:srgbClr val="000000"/>
            </a:solidFill>
            <a:miter lim="800000"/>
            <a:headEnd/>
            <a:tailEnd/>
          </a:ln>
        </p:spPr>
        <p:txBody>
          <a:bodyPr wrap="square" lIns="91440" tIns="45720" rIns="91440" bIns="45720" anchor="t"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defRPr sz="1000"/>
            </a:pPr>
            <a:r>
              <a:rPr lang="en-US" b="1" dirty="0">
                <a:solidFill>
                  <a:srgbClr val="000000"/>
                </a:solidFill>
                <a:latin typeface="Calibri"/>
                <a:cs typeface="Calibri"/>
              </a:rPr>
              <a:t>R4 &amp; R5 RPS</a:t>
            </a:r>
          </a:p>
          <a:p>
            <a:pPr algn="l" rtl="0">
              <a:defRPr sz="1000"/>
            </a:pPr>
            <a:r>
              <a:rPr lang="en-US" sz="1100" b="0" i="0" u="none" strike="noStrike" baseline="0" dirty="0" smtClean="0">
                <a:solidFill>
                  <a:srgbClr val="000000"/>
                </a:solidFill>
                <a:latin typeface="Calibri"/>
                <a:cs typeface="Calibri"/>
              </a:rPr>
              <a:t>Cathy Wendholt-McDade</a:t>
            </a:r>
            <a:endParaRPr lang="en-US" sz="1100" b="0" i="0" u="none" strike="noStrike" baseline="0" dirty="0">
              <a:solidFill>
                <a:srgbClr val="000000"/>
              </a:solidFill>
              <a:latin typeface="Calibri"/>
              <a:cs typeface="Calibri"/>
            </a:endParaRPr>
          </a:p>
        </p:txBody>
      </p:sp>
      <p:sp>
        <p:nvSpPr>
          <p:cNvPr id="34" name="Text Box 88"/>
          <p:cNvSpPr txBox="1">
            <a:spLocks noChangeArrowheads="1"/>
          </p:cNvSpPr>
          <p:nvPr/>
        </p:nvSpPr>
        <p:spPr bwMode="auto">
          <a:xfrm>
            <a:off x="1600200" y="5829671"/>
            <a:ext cx="1402808" cy="494929"/>
          </a:xfrm>
          <a:prstGeom prst="rect">
            <a:avLst/>
          </a:prstGeom>
          <a:gradFill rotWithShape="1">
            <a:gsLst>
              <a:gs pos="0">
                <a:srgbClr val="5E9EFF"/>
              </a:gs>
              <a:gs pos="39999">
                <a:srgbClr val="85C2FF"/>
              </a:gs>
              <a:gs pos="70000">
                <a:srgbClr val="C4D6EB"/>
              </a:gs>
              <a:gs pos="100000">
                <a:srgbClr val="FFEBFA"/>
              </a:gs>
            </a:gsLst>
            <a:lin ang="16200000" scaled="1"/>
          </a:gradFill>
          <a:ln w="9525">
            <a:solidFill>
              <a:srgbClr val="000000"/>
            </a:solidFill>
            <a:miter lim="800000"/>
            <a:headEnd/>
            <a:tailEnd/>
          </a:ln>
        </p:spPr>
        <p:txBody>
          <a:bodyPr wrap="square" lIns="91440" tIns="45720" rIns="91440" bIns="45720" anchor="t"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defRPr sz="1000"/>
            </a:pPr>
            <a:r>
              <a:rPr lang="en-US" b="1" dirty="0">
                <a:solidFill>
                  <a:srgbClr val="000000"/>
                </a:solidFill>
                <a:latin typeface="Calibri"/>
                <a:cs typeface="Calibri"/>
              </a:rPr>
              <a:t>R6 RPS</a:t>
            </a:r>
          </a:p>
          <a:p>
            <a:pPr algn="l" rtl="0">
              <a:defRPr sz="1000"/>
            </a:pPr>
            <a:r>
              <a:rPr lang="en-US" sz="1100" b="0" i="0" u="none" strike="noStrike" baseline="0" dirty="0" smtClean="0">
                <a:solidFill>
                  <a:srgbClr val="000000"/>
                </a:solidFill>
                <a:latin typeface="Calibri"/>
                <a:cs typeface="Calibri"/>
              </a:rPr>
              <a:t>Trese Flowers</a:t>
            </a:r>
            <a:endParaRPr lang="en-US" sz="1100" b="0" i="0" u="none" strike="noStrike" baseline="0" dirty="0">
              <a:solidFill>
                <a:srgbClr val="000000"/>
              </a:solidFill>
              <a:latin typeface="Calibri"/>
              <a:cs typeface="Calibri"/>
            </a:endParaRPr>
          </a:p>
        </p:txBody>
      </p:sp>
      <p:sp>
        <p:nvSpPr>
          <p:cNvPr id="80" name="Text Box 106"/>
          <p:cNvSpPr txBox="1">
            <a:spLocks noChangeArrowheads="1"/>
          </p:cNvSpPr>
          <p:nvPr/>
        </p:nvSpPr>
        <p:spPr bwMode="auto">
          <a:xfrm>
            <a:off x="3680979" y="4883387"/>
            <a:ext cx="1272021" cy="596426"/>
          </a:xfrm>
          <a:prstGeom prst="rect">
            <a:avLst/>
          </a:prstGeom>
          <a:gradFill rotWithShape="0">
            <a:gsLst>
              <a:gs pos="0">
                <a:srgbClr val="FFF200"/>
              </a:gs>
              <a:gs pos="53000">
                <a:srgbClr val="FF7A00"/>
              </a:gs>
              <a:gs pos="84000">
                <a:srgbClr val="FF0300"/>
              </a:gs>
              <a:gs pos="100000">
                <a:srgbClr val="4D0808"/>
              </a:gs>
            </a:gsLst>
            <a:lin ang="5400000" scaled="1"/>
          </a:gradFill>
          <a:ln w="9525">
            <a:solidFill>
              <a:srgbClr val="000000"/>
            </a:solidFill>
            <a:miter lim="800000"/>
            <a:headEnd/>
            <a:tailEnd/>
          </a:ln>
        </p:spPr>
        <p:txBody>
          <a:bodyPr wrap="square" lIns="91440" tIns="45720" rIns="91440" bIns="45720" anchor="t"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rtl="0">
              <a:defRPr sz="1000"/>
            </a:pPr>
            <a:r>
              <a:rPr lang="en-US" sz="1100" b="1" i="0" u="none" strike="noStrike" baseline="0" dirty="0" smtClean="0">
                <a:solidFill>
                  <a:srgbClr val="000000"/>
                </a:solidFill>
                <a:latin typeface="Calibri"/>
                <a:cs typeface="Calibri"/>
              </a:rPr>
              <a:t>47 Contracted Prevention Providers</a:t>
            </a:r>
            <a:endParaRPr lang="en-US" sz="1100" b="0" i="0" u="none" strike="noStrike" baseline="0" dirty="0">
              <a:solidFill>
                <a:srgbClr val="000000"/>
              </a:solidFill>
              <a:latin typeface="Calibri"/>
              <a:cs typeface="Calibri"/>
            </a:endParaRPr>
          </a:p>
          <a:p>
            <a:pPr algn="l" rtl="0">
              <a:defRPr sz="1000"/>
            </a:pPr>
            <a:r>
              <a:rPr lang="en-US" sz="800" b="0" i="0" u="none" strike="noStrike" baseline="0" dirty="0">
                <a:solidFill>
                  <a:srgbClr val="000000"/>
                </a:solidFill>
                <a:latin typeface="Calibri"/>
                <a:cs typeface="Calibri"/>
              </a:rPr>
              <a:t> </a:t>
            </a:r>
          </a:p>
        </p:txBody>
      </p:sp>
      <p:sp>
        <p:nvSpPr>
          <p:cNvPr id="92" name="Text Box 106"/>
          <p:cNvSpPr txBox="1">
            <a:spLocks noChangeArrowheads="1"/>
          </p:cNvSpPr>
          <p:nvPr/>
        </p:nvSpPr>
        <p:spPr bwMode="auto">
          <a:xfrm>
            <a:off x="252171" y="3793609"/>
            <a:ext cx="1020041" cy="596426"/>
          </a:xfrm>
          <a:prstGeom prst="rect">
            <a:avLst/>
          </a:prstGeom>
          <a:gradFill rotWithShape="0">
            <a:gsLst>
              <a:gs pos="0">
                <a:srgbClr val="FFF200"/>
              </a:gs>
              <a:gs pos="53000">
                <a:srgbClr val="FF7A00"/>
              </a:gs>
              <a:gs pos="84000">
                <a:srgbClr val="FF0300"/>
              </a:gs>
              <a:gs pos="100000">
                <a:srgbClr val="4D0808"/>
              </a:gs>
            </a:gsLst>
            <a:lin ang="5400000" scaled="1"/>
          </a:gradFill>
          <a:ln w="9525">
            <a:solidFill>
              <a:srgbClr val="000000"/>
            </a:solidFill>
            <a:miter lim="800000"/>
            <a:headEnd/>
            <a:tailEnd/>
          </a:ln>
        </p:spPr>
        <p:txBody>
          <a:bodyPr wrap="square" lIns="91440" tIns="45720" rIns="91440" bIns="45720" anchor="t"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rtl="0">
              <a:defRPr sz="1000"/>
            </a:pPr>
            <a:r>
              <a:rPr lang="en-US" sz="1100" b="1" i="0" u="none" strike="noStrike" baseline="0" dirty="0" smtClean="0">
                <a:solidFill>
                  <a:srgbClr val="000000"/>
                </a:solidFill>
                <a:latin typeface="Calibri"/>
                <a:cs typeface="Calibri"/>
              </a:rPr>
              <a:t>3 Contracted Prevention Providers</a:t>
            </a:r>
            <a:endParaRPr lang="en-US" sz="1100" b="0" i="0" u="none" strike="noStrike" baseline="0" dirty="0">
              <a:solidFill>
                <a:srgbClr val="000000"/>
              </a:solidFill>
              <a:latin typeface="Calibri"/>
              <a:cs typeface="Calibri"/>
            </a:endParaRPr>
          </a:p>
          <a:p>
            <a:pPr algn="l" rtl="0">
              <a:defRPr sz="1000"/>
            </a:pPr>
            <a:r>
              <a:rPr lang="en-US" sz="800" b="0" i="0" u="none" strike="noStrike" baseline="0" dirty="0">
                <a:solidFill>
                  <a:srgbClr val="000000"/>
                </a:solidFill>
                <a:latin typeface="Calibri"/>
                <a:cs typeface="Calibri"/>
              </a:rPr>
              <a:t> </a:t>
            </a:r>
          </a:p>
        </p:txBody>
      </p:sp>
      <p:sp>
        <p:nvSpPr>
          <p:cNvPr id="37" name="Text Box 90"/>
          <p:cNvSpPr txBox="1">
            <a:spLocks noChangeArrowheads="1"/>
          </p:cNvSpPr>
          <p:nvPr/>
        </p:nvSpPr>
        <p:spPr bwMode="auto">
          <a:xfrm>
            <a:off x="1600200" y="4691620"/>
            <a:ext cx="1424406" cy="489980"/>
          </a:xfrm>
          <a:prstGeom prst="rect">
            <a:avLst/>
          </a:prstGeom>
          <a:gradFill rotWithShape="1">
            <a:gsLst>
              <a:gs pos="0">
                <a:srgbClr val="5E9EFF"/>
              </a:gs>
              <a:gs pos="39999">
                <a:srgbClr val="85C2FF"/>
              </a:gs>
              <a:gs pos="70000">
                <a:srgbClr val="C4D6EB"/>
              </a:gs>
              <a:gs pos="100000">
                <a:srgbClr val="FFEBFA"/>
              </a:gs>
            </a:gsLst>
            <a:lin ang="16200000" scaled="1"/>
          </a:gradFill>
          <a:ln w="9525">
            <a:solidFill>
              <a:srgbClr val="000000"/>
            </a:solidFill>
            <a:miter lim="800000"/>
            <a:headEnd/>
            <a:tailEnd/>
          </a:ln>
        </p:spPr>
        <p:txBody>
          <a:bodyPr wrap="square" lIns="91440" tIns="45720" rIns="91440" bIns="45720" anchor="t"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defRPr sz="1000"/>
            </a:pPr>
            <a:r>
              <a:rPr lang="en-US" b="1" dirty="0">
                <a:solidFill>
                  <a:srgbClr val="000000"/>
                </a:solidFill>
                <a:latin typeface="Calibri"/>
                <a:cs typeface="Calibri"/>
              </a:rPr>
              <a:t>R3 RPS</a:t>
            </a:r>
          </a:p>
          <a:p>
            <a:pPr algn="l" rtl="0">
              <a:defRPr sz="1000"/>
            </a:pPr>
            <a:r>
              <a:rPr lang="en-US" sz="1100" b="0" i="0" u="none" strike="noStrike" baseline="0" dirty="0" smtClean="0">
                <a:solidFill>
                  <a:srgbClr val="000000"/>
                </a:solidFill>
                <a:latin typeface="Calibri"/>
                <a:cs typeface="Calibri"/>
              </a:rPr>
              <a:t>Nykia Greene-Young</a:t>
            </a:r>
            <a:endParaRPr lang="en-US" sz="1100" b="0" i="0" u="none" strike="noStrike" baseline="0" dirty="0">
              <a:solidFill>
                <a:srgbClr val="000000"/>
              </a:solidFill>
              <a:latin typeface="Calibri"/>
              <a:cs typeface="Calibri"/>
            </a:endParaRPr>
          </a:p>
        </p:txBody>
      </p:sp>
      <p:sp>
        <p:nvSpPr>
          <p:cNvPr id="35" name="Text Box 92"/>
          <p:cNvSpPr txBox="1">
            <a:spLocks noChangeArrowheads="1"/>
          </p:cNvSpPr>
          <p:nvPr/>
        </p:nvSpPr>
        <p:spPr bwMode="auto">
          <a:xfrm>
            <a:off x="1600200" y="3548619"/>
            <a:ext cx="1433931" cy="489981"/>
          </a:xfrm>
          <a:prstGeom prst="rect">
            <a:avLst/>
          </a:prstGeom>
          <a:gradFill rotWithShape="1">
            <a:gsLst>
              <a:gs pos="0">
                <a:srgbClr val="5E9EFF"/>
              </a:gs>
              <a:gs pos="39999">
                <a:srgbClr val="85C2FF"/>
              </a:gs>
              <a:gs pos="70000">
                <a:srgbClr val="C4D6EB"/>
              </a:gs>
              <a:gs pos="100000">
                <a:srgbClr val="FFEBFA"/>
              </a:gs>
            </a:gsLst>
            <a:lin ang="16200000" scaled="1"/>
          </a:gradFill>
          <a:ln w="9525">
            <a:solidFill>
              <a:srgbClr val="000000"/>
            </a:solidFill>
            <a:miter lim="800000"/>
            <a:headEnd/>
            <a:tailEnd/>
          </a:ln>
        </p:spPr>
        <p:txBody>
          <a:bodyPr wrap="square" lIns="91440" tIns="45720" rIns="91440" bIns="45720" anchor="t"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defRPr sz="1000"/>
            </a:pPr>
            <a:r>
              <a:rPr lang="en-US" b="1" dirty="0">
                <a:solidFill>
                  <a:srgbClr val="000000"/>
                </a:solidFill>
                <a:latin typeface="Calibri"/>
                <a:cs typeface="Calibri"/>
              </a:rPr>
              <a:t>R1 RPS</a:t>
            </a:r>
          </a:p>
          <a:p>
            <a:pPr algn="l" rtl="0">
              <a:defRPr sz="1000"/>
            </a:pPr>
            <a:r>
              <a:rPr lang="en-US" sz="1100" b="0" i="0" u="none" strike="noStrike" baseline="0" dirty="0" smtClean="0">
                <a:solidFill>
                  <a:srgbClr val="000000"/>
                </a:solidFill>
                <a:latin typeface="Calibri"/>
                <a:cs typeface="Calibri"/>
              </a:rPr>
              <a:t>Brian Le</a:t>
            </a:r>
            <a:endParaRPr lang="en-US" sz="1100" b="0" i="0" u="none" strike="noStrike" baseline="0" dirty="0">
              <a:solidFill>
                <a:srgbClr val="000000"/>
              </a:solidFill>
              <a:latin typeface="Calibri"/>
              <a:cs typeface="Calibri"/>
            </a:endParaRPr>
          </a:p>
        </p:txBody>
      </p:sp>
    </p:spTree>
    <p:extLst>
      <p:ext uri="{BB962C8B-B14F-4D97-AF65-F5344CB8AC3E}">
        <p14:creationId xmlns:p14="http://schemas.microsoft.com/office/powerpoint/2010/main" val="336112576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04801" y="381000"/>
            <a:ext cx="7620000" cy="1676399"/>
          </a:xfrm>
          <a:prstGeom prst="rect">
            <a:avLst/>
          </a:prstGeom>
        </p:spPr>
        <p:txBody>
          <a:bodyPr vert="horz" anchor="b">
            <a:normAutofit/>
          </a:bodyPr>
          <a:lstStyle>
            <a:lvl1pPr algn="ctr" rtl="0" eaLnBrk="1" latinLnBrk="0" hangingPunct="1">
              <a:spcBef>
                <a:spcPct val="0"/>
              </a:spcBef>
              <a:buNone/>
              <a:defRPr kumimoji="0" sz="4200" b="0" kern="1200" cap="none" baseline="0">
                <a:solidFill>
                  <a:srgbClr val="E6E7E8"/>
                </a:solidFill>
                <a:latin typeface="+mj-lt"/>
                <a:ea typeface="+mj-ea"/>
                <a:cs typeface="+mj-cs"/>
              </a:defRPr>
            </a:lvl1pPr>
          </a:lstStyle>
          <a:p>
            <a:r>
              <a:rPr lang="en-US" b="1" dirty="0" smtClean="0"/>
              <a:t>OFFICE OF BEHAVIORAL </a:t>
            </a:r>
            <a:br>
              <a:rPr lang="en-US" b="1" dirty="0" smtClean="0"/>
            </a:br>
            <a:r>
              <a:rPr lang="en-US" b="1" dirty="0" smtClean="0"/>
              <a:t>HEALTH PREVENTION</a:t>
            </a:r>
          </a:p>
        </p:txBody>
      </p:sp>
      <p:sp>
        <p:nvSpPr>
          <p:cNvPr id="5" name="Title 1"/>
          <p:cNvSpPr txBox="1">
            <a:spLocks/>
          </p:cNvSpPr>
          <p:nvPr/>
        </p:nvSpPr>
        <p:spPr>
          <a:xfrm>
            <a:off x="2057401" y="2667000"/>
            <a:ext cx="4590080" cy="3581400"/>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a:innerShdw blurRad="63500" dist="50800" dir="2700000">
              <a:prstClr val="black">
                <a:alpha val="50000"/>
              </a:prstClr>
            </a:innerShdw>
          </a:effectLst>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b="1" dirty="0" smtClean="0"/>
              <a:t>Substance Abuse Prevention</a:t>
            </a:r>
            <a:endParaRPr lang="en-US" dirty="0"/>
          </a:p>
        </p:txBody>
      </p:sp>
      <p:pic>
        <p:nvPicPr>
          <p:cNvPr id="12" name="Picture 11" descr="dbhdd-logo-blue.png"/>
          <p:cNvPicPr>
            <a:picLocks noChangeAspect="1"/>
          </p:cNvPicPr>
          <p:nvPr/>
        </p:nvPicPr>
        <p:blipFill>
          <a:blip r:embed="rId3" cstate="print"/>
          <a:stretch>
            <a:fillRect/>
          </a:stretch>
        </p:blipFill>
        <p:spPr>
          <a:xfrm>
            <a:off x="7924801" y="599216"/>
            <a:ext cx="906699" cy="1610583"/>
          </a:xfrm>
          <a:prstGeom prst="rect">
            <a:avLst/>
          </a:prstGeom>
        </p:spPr>
      </p:pic>
    </p:spTree>
    <p:extLst>
      <p:ext uri="{BB962C8B-B14F-4D97-AF65-F5344CB8AC3E}">
        <p14:creationId xmlns:p14="http://schemas.microsoft.com/office/powerpoint/2010/main" val="98426729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534400" cy="990600"/>
          </a:xfrm>
        </p:spPr>
        <p:txBody>
          <a:bodyPr>
            <a:normAutofit fontScale="90000"/>
          </a:bodyPr>
          <a:lstStyle/>
          <a:p>
            <a:r>
              <a:rPr lang="en-US" b="1" dirty="0" smtClean="0"/>
              <a:t>Substance Abuse Prevention</a:t>
            </a:r>
            <a:br>
              <a:rPr lang="en-US" b="1" dirty="0" smtClean="0"/>
            </a:br>
            <a:r>
              <a:rPr lang="en-US" b="1" dirty="0" smtClean="0"/>
              <a:t>Current Initiative/Projects</a:t>
            </a:r>
            <a:endParaRPr lang="en-US" b="1" dirty="0"/>
          </a:p>
        </p:txBody>
      </p:sp>
      <p:sp>
        <p:nvSpPr>
          <p:cNvPr id="3" name="Content Placeholder 2"/>
          <p:cNvSpPr>
            <a:spLocks noGrp="1"/>
          </p:cNvSpPr>
          <p:nvPr>
            <p:ph sz="quarter" idx="1"/>
          </p:nvPr>
        </p:nvSpPr>
        <p:spPr>
          <a:xfrm>
            <a:off x="304800" y="1295400"/>
            <a:ext cx="8686800" cy="5029200"/>
          </a:xfrm>
        </p:spPr>
        <p:txBody>
          <a:bodyPr>
            <a:normAutofit fontScale="85000" lnSpcReduction="20000"/>
          </a:bodyPr>
          <a:lstStyle/>
          <a:p>
            <a:r>
              <a:rPr lang="en-US" b="1" dirty="0"/>
              <a:t>Alcohol Prevention Project (</a:t>
            </a:r>
            <a:r>
              <a:rPr lang="en-US" b="1" dirty="0" smtClean="0"/>
              <a:t>APP)</a:t>
            </a:r>
            <a:endParaRPr lang="en-US" sz="2200" b="1" dirty="0" smtClean="0"/>
          </a:p>
          <a:p>
            <a:r>
              <a:rPr lang="en-US" b="1" dirty="0" smtClean="0"/>
              <a:t>Prevention Clubhouses</a:t>
            </a:r>
          </a:p>
          <a:p>
            <a:r>
              <a:rPr lang="en-US" b="1" dirty="0" smtClean="0"/>
              <a:t>Red </a:t>
            </a:r>
            <a:r>
              <a:rPr lang="en-US" b="1" dirty="0"/>
              <a:t>Ribbon </a:t>
            </a:r>
            <a:r>
              <a:rPr lang="en-US" b="1" dirty="0" smtClean="0"/>
              <a:t>Campaign</a:t>
            </a:r>
          </a:p>
          <a:p>
            <a:r>
              <a:rPr lang="en-US" b="1" dirty="0" smtClean="0"/>
              <a:t>SYNAR  </a:t>
            </a:r>
            <a:r>
              <a:rPr lang="en-US" b="1" dirty="0"/>
              <a:t>(GA DOR) Tobacco </a:t>
            </a:r>
            <a:r>
              <a:rPr lang="en-US" b="1" dirty="0" smtClean="0"/>
              <a:t>Compliance</a:t>
            </a:r>
          </a:p>
          <a:p>
            <a:r>
              <a:rPr lang="en-US" b="1" dirty="0" smtClean="0"/>
              <a:t>GA </a:t>
            </a:r>
            <a:r>
              <a:rPr lang="en-US" b="1" dirty="0"/>
              <a:t>Rx Drug Abuse Prevention Collaborative (</a:t>
            </a:r>
            <a:r>
              <a:rPr lang="en-US" b="1" dirty="0" smtClean="0"/>
              <a:t>GADAPC)</a:t>
            </a:r>
          </a:p>
          <a:p>
            <a:r>
              <a:rPr lang="en-US" b="1" dirty="0" smtClean="0"/>
              <a:t>Drugs </a:t>
            </a:r>
            <a:r>
              <a:rPr lang="en-US" b="1" dirty="0"/>
              <a:t>Don’t Work Program </a:t>
            </a:r>
            <a:endParaRPr lang="en-US" b="1" dirty="0" smtClean="0"/>
          </a:p>
          <a:p>
            <a:r>
              <a:rPr lang="en-US" b="1" dirty="0" smtClean="0"/>
              <a:t>PFS </a:t>
            </a:r>
            <a:r>
              <a:rPr lang="en-US" b="1" dirty="0"/>
              <a:t>II (GenRx) </a:t>
            </a:r>
            <a:r>
              <a:rPr lang="en-US" b="1" dirty="0" smtClean="0"/>
              <a:t>Prescription Drug</a:t>
            </a:r>
          </a:p>
          <a:p>
            <a:r>
              <a:rPr lang="en-US" b="1" dirty="0" smtClean="0"/>
              <a:t>Maternal </a:t>
            </a:r>
            <a:r>
              <a:rPr lang="en-US" b="1" dirty="0"/>
              <a:t>Substance Abuse (MSA) Child Development </a:t>
            </a:r>
            <a:r>
              <a:rPr lang="en-US" b="1" dirty="0" smtClean="0"/>
              <a:t>Project</a:t>
            </a:r>
          </a:p>
          <a:p>
            <a:r>
              <a:rPr lang="en-US" b="1" dirty="0" smtClean="0"/>
              <a:t>GA </a:t>
            </a:r>
            <a:r>
              <a:rPr lang="en-US" b="1" dirty="0"/>
              <a:t>Helpline (</a:t>
            </a:r>
            <a:r>
              <a:rPr lang="en-US" b="1" dirty="0" smtClean="0"/>
              <a:t>HODAC)</a:t>
            </a:r>
          </a:p>
          <a:p>
            <a:r>
              <a:rPr lang="en-US" b="1" dirty="0" smtClean="0"/>
              <a:t>Georgia </a:t>
            </a:r>
            <a:r>
              <a:rPr lang="en-US" b="1" dirty="0"/>
              <a:t>Teen </a:t>
            </a:r>
            <a:r>
              <a:rPr lang="en-US" b="1" dirty="0" smtClean="0"/>
              <a:t>Institute</a:t>
            </a:r>
          </a:p>
          <a:p>
            <a:r>
              <a:rPr lang="en-US" b="1" dirty="0" smtClean="0"/>
              <a:t>Voices </a:t>
            </a:r>
            <a:r>
              <a:rPr lang="en-US" b="1" dirty="0"/>
              <a:t>For Prevention (</a:t>
            </a:r>
            <a:r>
              <a:rPr lang="en-US" b="1" dirty="0" smtClean="0"/>
              <a:t>V4P)</a:t>
            </a:r>
          </a:p>
          <a:p>
            <a:r>
              <a:rPr lang="en-US" b="1" dirty="0" smtClean="0"/>
              <a:t>GASPS </a:t>
            </a:r>
            <a:r>
              <a:rPr lang="en-US" b="1" dirty="0"/>
              <a:t>Data Warehouse </a:t>
            </a:r>
            <a:r>
              <a:rPr lang="en-US" b="1" dirty="0" smtClean="0"/>
              <a:t>Project</a:t>
            </a:r>
          </a:p>
        </p:txBody>
      </p:sp>
    </p:spTree>
    <p:extLst>
      <p:ext uri="{BB962C8B-B14F-4D97-AF65-F5344CB8AC3E}">
        <p14:creationId xmlns:p14="http://schemas.microsoft.com/office/powerpoint/2010/main" val="402964092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04801" y="381000"/>
            <a:ext cx="7620000" cy="1676399"/>
          </a:xfrm>
          <a:prstGeom prst="rect">
            <a:avLst/>
          </a:prstGeom>
        </p:spPr>
        <p:txBody>
          <a:bodyPr vert="horz" anchor="b">
            <a:normAutofit/>
          </a:bodyPr>
          <a:lstStyle>
            <a:lvl1pPr algn="ctr" rtl="0" eaLnBrk="1" latinLnBrk="0" hangingPunct="1">
              <a:spcBef>
                <a:spcPct val="0"/>
              </a:spcBef>
              <a:buNone/>
              <a:defRPr kumimoji="0" sz="4200" b="0" kern="1200" cap="none" baseline="0">
                <a:solidFill>
                  <a:srgbClr val="E6E7E8"/>
                </a:solidFill>
                <a:latin typeface="+mj-lt"/>
                <a:ea typeface="+mj-ea"/>
                <a:cs typeface="+mj-cs"/>
              </a:defRPr>
            </a:lvl1pPr>
          </a:lstStyle>
          <a:p>
            <a:r>
              <a:rPr lang="en-US" b="1" dirty="0" smtClean="0"/>
              <a:t>OFFICE OF BEHAVIORAL </a:t>
            </a:r>
            <a:br>
              <a:rPr lang="en-US" b="1" dirty="0" smtClean="0"/>
            </a:br>
            <a:r>
              <a:rPr lang="en-US" b="1" dirty="0" smtClean="0"/>
              <a:t>HEALTH PREVENTION</a:t>
            </a:r>
          </a:p>
        </p:txBody>
      </p:sp>
      <p:sp>
        <p:nvSpPr>
          <p:cNvPr id="5" name="Title 1"/>
          <p:cNvSpPr txBox="1">
            <a:spLocks/>
          </p:cNvSpPr>
          <p:nvPr/>
        </p:nvSpPr>
        <p:spPr>
          <a:xfrm>
            <a:off x="2057401" y="2667000"/>
            <a:ext cx="4590080" cy="3581400"/>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a:innerShdw blurRad="63500" dist="50800" dir="2700000">
              <a:prstClr val="black">
                <a:alpha val="50000"/>
              </a:prstClr>
            </a:innerShdw>
          </a:effectLst>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b="1" dirty="0" smtClean="0"/>
              <a:t>Suicide</a:t>
            </a:r>
          </a:p>
          <a:p>
            <a:r>
              <a:rPr lang="en-US" b="1" dirty="0" smtClean="0"/>
              <a:t>Prevention</a:t>
            </a:r>
            <a:endParaRPr lang="en-US" dirty="0"/>
          </a:p>
        </p:txBody>
      </p:sp>
      <p:pic>
        <p:nvPicPr>
          <p:cNvPr id="12" name="Picture 11" descr="dbhdd-logo-blue.png"/>
          <p:cNvPicPr>
            <a:picLocks noChangeAspect="1"/>
          </p:cNvPicPr>
          <p:nvPr/>
        </p:nvPicPr>
        <p:blipFill>
          <a:blip r:embed="rId3" cstate="print"/>
          <a:stretch>
            <a:fillRect/>
          </a:stretch>
        </p:blipFill>
        <p:spPr>
          <a:xfrm>
            <a:off x="7924801" y="599216"/>
            <a:ext cx="906699" cy="1610583"/>
          </a:xfrm>
          <a:prstGeom prst="rect">
            <a:avLst/>
          </a:prstGeom>
        </p:spPr>
      </p:pic>
    </p:spTree>
    <p:extLst>
      <p:ext uri="{BB962C8B-B14F-4D97-AF65-F5344CB8AC3E}">
        <p14:creationId xmlns:p14="http://schemas.microsoft.com/office/powerpoint/2010/main" val="351221844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534400" cy="990600"/>
          </a:xfrm>
        </p:spPr>
        <p:txBody>
          <a:bodyPr>
            <a:normAutofit fontScale="90000"/>
          </a:bodyPr>
          <a:lstStyle/>
          <a:p>
            <a:r>
              <a:rPr lang="en-US" b="1" dirty="0" smtClean="0"/>
              <a:t>Suicide Prevention</a:t>
            </a:r>
            <a:br>
              <a:rPr lang="en-US" b="1" dirty="0" smtClean="0"/>
            </a:br>
            <a:r>
              <a:rPr lang="en-US" b="1" dirty="0" smtClean="0"/>
              <a:t>Current Initiative/Projects</a:t>
            </a:r>
            <a:endParaRPr lang="en-US" b="1" dirty="0"/>
          </a:p>
        </p:txBody>
      </p:sp>
      <p:sp>
        <p:nvSpPr>
          <p:cNvPr id="3" name="Content Placeholder 2"/>
          <p:cNvSpPr>
            <a:spLocks noGrp="1"/>
          </p:cNvSpPr>
          <p:nvPr>
            <p:ph sz="quarter" idx="1"/>
          </p:nvPr>
        </p:nvSpPr>
        <p:spPr>
          <a:xfrm>
            <a:off x="381000" y="1600200"/>
            <a:ext cx="8382000" cy="4267200"/>
          </a:xfrm>
        </p:spPr>
        <p:txBody>
          <a:bodyPr>
            <a:normAutofit lnSpcReduction="10000"/>
          </a:bodyPr>
          <a:lstStyle/>
          <a:p>
            <a:r>
              <a:rPr lang="en-US" b="1" dirty="0"/>
              <a:t>Suicide Education &amp; Training </a:t>
            </a:r>
            <a:r>
              <a:rPr lang="en-US" b="1" dirty="0" smtClean="0"/>
              <a:t>Project</a:t>
            </a:r>
          </a:p>
          <a:p>
            <a:endParaRPr lang="en-US" b="1" dirty="0"/>
          </a:p>
          <a:p>
            <a:r>
              <a:rPr lang="en-US" b="1" dirty="0" smtClean="0"/>
              <a:t>Suicide Prevention Resource Center (SPRC)</a:t>
            </a:r>
          </a:p>
          <a:p>
            <a:pPr marL="0" indent="0">
              <a:buNone/>
            </a:pPr>
            <a:endParaRPr lang="en-US" b="1" dirty="0" smtClean="0"/>
          </a:p>
          <a:p>
            <a:r>
              <a:rPr lang="en-US" b="1" dirty="0" smtClean="0"/>
              <a:t>Suicide </a:t>
            </a:r>
            <a:r>
              <a:rPr lang="en-US" b="1" dirty="0"/>
              <a:t>Prevention Coalition of Georgia (</a:t>
            </a:r>
            <a:r>
              <a:rPr lang="en-US" b="1" dirty="0" smtClean="0"/>
              <a:t>SPCGA)</a:t>
            </a:r>
          </a:p>
          <a:p>
            <a:pPr marL="0" indent="0">
              <a:buNone/>
            </a:pPr>
            <a:endParaRPr lang="en-US" b="1" dirty="0" smtClean="0"/>
          </a:p>
          <a:p>
            <a:r>
              <a:rPr lang="en-US" b="1" dirty="0" smtClean="0"/>
              <a:t>Garrett Lee Smith Youth Suicide Prevention Grant</a:t>
            </a:r>
            <a:endParaRPr lang="en-US" dirty="0"/>
          </a:p>
        </p:txBody>
      </p:sp>
    </p:spTree>
    <p:extLst>
      <p:ext uri="{BB962C8B-B14F-4D97-AF65-F5344CB8AC3E}">
        <p14:creationId xmlns:p14="http://schemas.microsoft.com/office/powerpoint/2010/main" val="343003138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DBHDDPPTemplate">
  <a:themeElements>
    <a:clrScheme name="Custom 1">
      <a:dk1>
        <a:srgbClr val="4258A7"/>
      </a:dk1>
      <a:lt1>
        <a:srgbClr val="FFFFFF"/>
      </a:lt1>
      <a:dk2>
        <a:srgbClr val="7F7F7F"/>
      </a:dk2>
      <a:lt2>
        <a:srgbClr val="FFFFFF"/>
      </a:lt2>
      <a:accent1>
        <a:srgbClr val="4258A7"/>
      </a:accent1>
      <a:accent2>
        <a:srgbClr val="A6BCDE"/>
      </a:accent2>
      <a:accent3>
        <a:srgbClr val="CCD4EC"/>
      </a:accent3>
      <a:accent4>
        <a:srgbClr val="E5E5E5"/>
      </a:accent4>
      <a:accent5>
        <a:srgbClr val="D8D8D8"/>
      </a:accent5>
      <a:accent6>
        <a:srgbClr val="FFFFFF"/>
      </a:accent6>
      <a:hlink>
        <a:srgbClr val="4258A7"/>
      </a:hlink>
      <a:folHlink>
        <a:srgbClr val="4258A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extLst>
    <a:ext uri="{05A4C25C-085E-4340-85A3-A5531E510DB2}">
      <thm15:themeFamily xmlns:thm15="http://schemas.microsoft.com/office/thememl/2012/main" xmlns="" name="TEMPLATE - PowerPoint [Read-Only]" id="{68923496-BB1F-494D-80CD-CE8BFECEF3EA}" vid="{E8C094EB-3309-4FD4-8E0E-9ABDCDEC1B9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FD4480C948BFE43BEB99D9404D53592" ma:contentTypeVersion="13" ma:contentTypeDescription="Create a new document." ma:contentTypeScope="" ma:versionID="df98c18cb17bb596799a9e41261c76e1">
  <xsd:schema xmlns:xsd="http://www.w3.org/2001/XMLSchema" xmlns:p="http://schemas.microsoft.com/office/2006/metadata/properties" xmlns:ns1="http://schemas.microsoft.com/sharepoint/v3" xmlns:ns2="http://schemas.microsoft.com/sharepoint/v3/fields" targetNamespace="http://schemas.microsoft.com/office/2006/metadata/properties" ma:root="true" ma:fieldsID="86b18fa2e63a446d1848931aa16f4f78" ns1:_="" ns2:_="">
    <xsd:import namespace="http://schemas.microsoft.com/sharepoint/v3"/>
    <xsd:import namespace="http://schemas.microsoft.com/sharepoint/v3/fields"/>
    <xsd:element name="properties">
      <xsd:complexType>
        <xsd:sequence>
          <xsd:element name="documentManagement">
            <xsd:complexType>
              <xsd:all>
                <xsd:element ref="ns1:PublishingStartDate" minOccurs="0"/>
                <xsd:element ref="ns1:PublishingExpirationDate" minOccurs="0"/>
                <xsd:element ref="ns2:_ResourceType" minOccurs="0"/>
                <xsd:element ref="ns1:Company" minOccurs="0"/>
                <xsd:element ref="ns1:CustomerID"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Company" ma:index="11" nillable="true" ma:displayName="Committee" ma:decimals="0" ma:internalName="Company">
      <xsd:simpleType>
        <xsd:restriction base="dms:Number"/>
      </xsd:simpleType>
    </xsd:element>
    <xsd:element name="CustomerID" ma:index="12" nillable="true" ma:displayName="Session" ma:description="" ma:internalName="CustomerID">
      <xsd:simpleType>
        <xsd:restriction base="dms:Text"/>
      </xsd:simpleType>
    </xsd:element>
  </xsd:schema>
  <xsd:schema xmlns:xsd="http://www.w3.org/2001/XMLSchema" xmlns:dms="http://schemas.microsoft.com/office/2006/documentManagement/types" targetNamespace="http://schemas.microsoft.com/sharepoint/v3/fields" elementFormDefault="qualified">
    <xsd:import namespace="http://schemas.microsoft.com/office/2006/documentManagement/types"/>
    <xsd:element name="_ResourceType" ma:index="10" nillable="true" ma:displayName="Resource Type" ma:default="Minutes" ma:description="A set of categories, functions, genres or aggregation levels" ma:format="Dropdown" ma:internalName="_ResourceType">
      <xsd:simpleType>
        <xsd:restriction base="dms:Choice">
          <xsd:enumeration value="Agenda"/>
          <xsd:enumeration value="Meeting Notice"/>
          <xsd:enumeration value="Minutes"/>
          <xsd:enumeration value="Presentations"/>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Company xmlns="http://schemas.microsoft.com/sharepoint/v3" xsi:nil="true"/>
    <CustomerID xmlns="http://schemas.microsoft.com/sharepoint/v3" xsi:nil="true"/>
    <PublishingExpirationDate xmlns="http://schemas.microsoft.com/sharepoint/v3" xsi:nil="true"/>
    <_ResourceType xmlns="http://schemas.microsoft.com/sharepoint/v3/fields">Meeting Notice</_ResourceType>
    <PublishingStartDate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8dbf8bbc-8923-4763-a11a-40b7a3325c63">VN424R6EVCQ4-470-54</_dlc_DocId>
    <_dlc_DocIdUrl xmlns="8dbf8bbc-8923-4763-a11a-40b7a3325c63">
      <Url>https://gadbhdd.sharepoint.com/sites/communities/departments/PublicRelations/_layouts/15/DocIdRedir.aspx?ID=VN424R6EVCQ4-470-54</Url>
      <Description>VN424R6EVCQ4-470-54</Description>
    </_dlc_DocIdUrl>
    <SharedWithUsers xmlns="27fe77f9-49d6-40aa-ab74-63e3d0148162">
      <UserInfo>
        <DisplayName>Jennie Northcutt</DisplayName>
        <AccountId>451</AccountId>
        <AccountType/>
      </UserInfo>
    </SharedWithUsers>
  </documentManagement>
</p:properties>
</file>

<file path=customXml/itemProps1.xml><?xml version="1.0" encoding="utf-8"?>
<ds:datastoreItem xmlns:ds="http://schemas.openxmlformats.org/officeDocument/2006/customXml" ds:itemID="{7F1D3E82-44D2-4938-BE41-6DF0676E71C2}"/>
</file>

<file path=customXml/itemProps2.xml><?xml version="1.0" encoding="utf-8"?>
<ds:datastoreItem xmlns:ds="http://schemas.openxmlformats.org/officeDocument/2006/customXml" ds:itemID="{4D9E29E9-354D-400A-91B3-D922B4129671}"/>
</file>

<file path=customXml/itemProps3.xml><?xml version="1.0" encoding="utf-8"?>
<ds:datastoreItem xmlns:ds="http://schemas.openxmlformats.org/officeDocument/2006/customXml" ds:itemID="{9756711C-C071-40FE-AA0C-357EDE5FB9EF}"/>
</file>

<file path=customXml/itemProps4.xml><?xml version="1.0" encoding="utf-8"?>
<ds:datastoreItem xmlns:ds="http://schemas.openxmlformats.org/officeDocument/2006/customXml" ds:itemID="{4D9E29E9-354D-400A-91B3-D922B4129671}">
  <ds:schemaRefs>
    <ds:schemaRef ds:uri="http://purl.org/dc/terms/"/>
    <ds:schemaRef ds:uri="http://www.w3.org/XML/1998/namespace"/>
    <ds:schemaRef ds:uri="http://purl.org/dc/elements/1.1/"/>
    <ds:schemaRef ds:uri="http://schemas.microsoft.com/office/2006/metadata/properties"/>
    <ds:schemaRef ds:uri="http://schemas.openxmlformats.org/package/2006/metadata/core-properties"/>
    <ds:schemaRef ds:uri="http://purl.org/dc/dcmitype/"/>
    <ds:schemaRef ds:uri="http://schemas.microsoft.com/office/2006/documentManagement/types"/>
    <ds:schemaRef ds:uri="http://schemas.microsoft.com/office/infopath/2007/PartnerControls"/>
    <ds:schemaRef ds:uri="27fe77f9-49d6-40aa-ab74-63e3d0148162"/>
    <ds:schemaRef ds:uri="8dbf8bbc-8923-4763-a11a-40b7a3325c63"/>
  </ds:schemaRefs>
</ds:datastoreItem>
</file>

<file path=docProps/app.xml><?xml version="1.0" encoding="utf-8"?>
<Properties xmlns="http://schemas.openxmlformats.org/officeDocument/2006/extended-properties" xmlns:vt="http://schemas.openxmlformats.org/officeDocument/2006/docPropsVTypes">
  <Template>TEMPLATE - PowerPoint</Template>
  <TotalTime>1103</TotalTime>
  <Words>875</Words>
  <Application>Microsoft Office PowerPoint</Application>
  <PresentationFormat>On-screen Show (4:3)</PresentationFormat>
  <Paragraphs>134</Paragraphs>
  <Slides>11</Slides>
  <Notes>8</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DBHDDPPTemplate</vt:lpstr>
      <vt:lpstr>OBHP Overview</vt:lpstr>
      <vt:lpstr>PowerPoint Presentation</vt:lpstr>
      <vt:lpstr>Strategic Prevention Framework</vt:lpstr>
      <vt:lpstr>The Georgia Strategic Prevention  System (GASPS) Infrastructure</vt:lpstr>
      <vt:lpstr>OBHP Organizational Chart (Programs Only)</vt:lpstr>
      <vt:lpstr>PowerPoint Presentation</vt:lpstr>
      <vt:lpstr>Substance Abuse Prevention Current Initiative/Projects</vt:lpstr>
      <vt:lpstr>PowerPoint Presentation</vt:lpstr>
      <vt:lpstr>Suicide Prevention Current Initiative/Projects</vt:lpstr>
      <vt:lpstr>PowerPoint Presentation</vt:lpstr>
      <vt:lpstr>Mental Health Promotion Current Initiative/Projects</vt:lpstr>
    </vt:vector>
  </TitlesOfParts>
  <Company>DBHDD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Preventing Youth Substance Use Disorders</dc:title>
  <dc:creator>Oyedele, Olefemi</dc:creator>
  <cp:lastModifiedBy>Messier, Laura</cp:lastModifiedBy>
  <cp:revision>70</cp:revision>
  <cp:lastPrinted>2015-08-10T15:24:04Z</cp:lastPrinted>
  <dcterms:created xsi:type="dcterms:W3CDTF">2015-04-21T13:04:59Z</dcterms:created>
  <dcterms:modified xsi:type="dcterms:W3CDTF">2015-09-28T13:38:17Z</dcterms:modified>
  <cp:contentType>Document</cp:contentTyp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0x0101001FD4480C948BFE43BEB99D9404D53592</vt:lpwstr>
  </property>
  <property fmtid="{D5CDD505-2E9C-101B-9397-08002B2CF9AE}" pid="3" name="_dlc_DocIdItemGuid">
    <vt:lpwstr>cc38cf06-79e6-4493-99ba-cea209072e58</vt:lpwstr>
  </property>
  <property fmtid="{D5CDD505-2E9C-101B-9397-08002B2CF9AE}" pid="4" name="SharedWithUsers">
    <vt:lpwstr>Jennie Northcutt451</vt:lpwstr>
  </property>
  <property fmtid="{D5CDD505-2E9C-101B-9397-08002B2CF9AE}" pid="5" name="_dlc_DocId">
    <vt:lpwstr>VN424R6EVCQ4-470-54</vt:lpwstr>
  </property>
  <property fmtid="{D5CDD505-2E9C-101B-9397-08002B2CF9AE}" pid="6" name="_dlc_DocIdUrl">
    <vt:lpwstr>https://gadbhdd.sharepoint.com/sites/communities/departments/PublicRelations/_layouts/15/DocIdRedir.aspx?ID=VN424R6EVCQ4-470-54VN424R6EVCQ4-470-54</vt:lpwstr>
  </property>
</Properties>
</file>