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rels" ContentType="application/vnd.openxmlformats-package.relationship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Default Extension="jpeg" ContentType="image/jpeg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6" autoAdjust="0"/>
    <p:restoredTop sz="94660"/>
  </p:normalViewPr>
  <p:slideViewPr>
    <p:cSldViewPr snapToGrid="0">
      <p:cViewPr varScale="1">
        <p:scale>
          <a:sx n="45" d="100"/>
          <a:sy n="45" d="100"/>
        </p:scale>
        <p:origin x="103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9/3/2019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9/3/2019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Overview of State Farmers’ Markets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Prepared by Senate Research Office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684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6302406" cy="1320800"/>
          </a:xfrm>
        </p:spPr>
        <p:txBody>
          <a:bodyPr>
            <a:normAutofit/>
          </a:bodyPr>
          <a:lstStyle/>
          <a:p>
            <a:r>
              <a:rPr lang="en-US" dirty="0" smtClean="0"/>
              <a:t>Moultrie Farmers’ Market</a:t>
            </a:r>
            <a:br>
              <a:rPr lang="en-US" dirty="0" smtClean="0"/>
            </a:br>
            <a:r>
              <a:rPr lang="en-US" sz="2000" dirty="0">
                <a:solidFill>
                  <a:schemeClr val="accent2"/>
                </a:solidFill>
              </a:rPr>
              <a:t>1st Ave SE, Moultrie, GA 31768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69" y="4088461"/>
            <a:ext cx="6534535" cy="183548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740" y="771885"/>
            <a:ext cx="4706202" cy="207526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603768" y="4088461"/>
            <a:ext cx="276303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/>
              <a:t>This </a:t>
            </a:r>
            <a:r>
              <a:rPr lang="en-US" u="sng" dirty="0" smtClean="0"/>
              <a:t>location offers:</a:t>
            </a:r>
            <a:endParaRPr lang="en-US" u="sng" dirty="0"/>
          </a:p>
          <a:p>
            <a:pPr marL="285750" indent="-285750">
              <a:buFontTx/>
              <a:buChar char="-"/>
            </a:pPr>
            <a:r>
              <a:rPr lang="en-US" dirty="0" smtClean="0"/>
              <a:t>Ice Company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Restaurant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Garden Center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Seafood Market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Country Store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Clothing Store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Truck Scales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77334" y="1692896"/>
            <a:ext cx="555573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Aquired in </a:t>
            </a:r>
            <a:r>
              <a:rPr lang="nb-NO" dirty="0" smtClean="0"/>
              <a:t>1944, </a:t>
            </a:r>
            <a:r>
              <a:rPr lang="nb-NO" dirty="0"/>
              <a:t>owned for </a:t>
            </a:r>
            <a:r>
              <a:rPr lang="nb-NO" dirty="0" smtClean="0"/>
              <a:t>75 years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For FY19: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/>
              <a:t>Revenues totalled $</a:t>
            </a:r>
            <a:r>
              <a:rPr lang="nb-NO" dirty="0" smtClean="0"/>
              <a:t>140,980.00</a:t>
            </a:r>
            <a:endParaRPr lang="nb-NO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/>
              <a:t>Expenses totalled $  </a:t>
            </a:r>
            <a:r>
              <a:rPr lang="nb-NO" dirty="0" smtClean="0"/>
              <a:t>68,778.22</a:t>
            </a:r>
            <a:endParaRPr lang="nb-NO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/>
              <a:t>Net </a:t>
            </a:r>
            <a:r>
              <a:rPr lang="nb-NO" dirty="0" smtClean="0"/>
              <a:t>Profit               $72,201.78</a:t>
            </a:r>
            <a:endParaRPr lang="nb-NO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5757675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6946273" cy="1320800"/>
          </a:xfrm>
        </p:spPr>
        <p:txBody>
          <a:bodyPr>
            <a:normAutofit/>
          </a:bodyPr>
          <a:lstStyle/>
          <a:p>
            <a:r>
              <a:rPr lang="en-US" dirty="0" smtClean="0"/>
              <a:t>Valdosta Farmers’ Market</a:t>
            </a:r>
            <a:br>
              <a:rPr lang="en-US" dirty="0" smtClean="0"/>
            </a:br>
            <a:r>
              <a:rPr lang="en-US" sz="2000" dirty="0">
                <a:solidFill>
                  <a:schemeClr val="accent2"/>
                </a:solidFill>
              </a:rPr>
              <a:t>1500 South Patterson </a:t>
            </a:r>
            <a:r>
              <a:rPr lang="en-US" sz="2000" dirty="0" smtClean="0">
                <a:solidFill>
                  <a:schemeClr val="accent2"/>
                </a:solidFill>
              </a:rPr>
              <a:t>Street, Valdosta, GA</a:t>
            </a:r>
            <a:r>
              <a:rPr lang="en-US" sz="2000" dirty="0">
                <a:solidFill>
                  <a:schemeClr val="accent2"/>
                </a:solidFill>
              </a:rPr>
              <a:t> </a:t>
            </a:r>
            <a:r>
              <a:rPr lang="en-US" sz="2000" dirty="0" smtClean="0">
                <a:solidFill>
                  <a:schemeClr val="accent2"/>
                </a:solidFill>
              </a:rPr>
              <a:t>31601</a:t>
            </a:r>
            <a:endParaRPr lang="en-US" sz="2000" dirty="0">
              <a:solidFill>
                <a:schemeClr val="accent2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202" y="533851"/>
            <a:ext cx="3989266" cy="238790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82" y="3746400"/>
            <a:ext cx="7054139" cy="247973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026181" y="3933467"/>
            <a:ext cx="31634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/>
              <a:t>This </a:t>
            </a:r>
            <a:r>
              <a:rPr lang="en-US" u="sng" dirty="0" smtClean="0"/>
              <a:t>location offers:</a:t>
            </a:r>
            <a:endParaRPr lang="en-US" u="sng" dirty="0"/>
          </a:p>
          <a:p>
            <a:pPr marL="285750" indent="-285750">
              <a:buFontTx/>
              <a:buChar char="-"/>
            </a:pPr>
            <a:r>
              <a:rPr lang="en-US" dirty="0"/>
              <a:t>Agricultural </a:t>
            </a:r>
            <a:r>
              <a:rPr lang="en-US" dirty="0" smtClean="0"/>
              <a:t>Wholesaler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Country Store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77334" y="1727801"/>
            <a:ext cx="591283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Aquired in </a:t>
            </a:r>
            <a:r>
              <a:rPr lang="nb-NO" dirty="0" smtClean="0"/>
              <a:t>1945, </a:t>
            </a:r>
            <a:r>
              <a:rPr lang="nb-NO" dirty="0"/>
              <a:t>owned for </a:t>
            </a:r>
            <a:r>
              <a:rPr lang="nb-NO" dirty="0" smtClean="0"/>
              <a:t>74 years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For FY19: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/>
              <a:t>Revenues totalled </a:t>
            </a:r>
            <a:r>
              <a:rPr lang="nb-NO" dirty="0" smtClean="0"/>
              <a:t>$</a:t>
            </a:r>
            <a:r>
              <a:rPr lang="nb-NO" dirty="0"/>
              <a:t> </a:t>
            </a:r>
            <a:r>
              <a:rPr lang="nb-NO" dirty="0" smtClean="0"/>
              <a:t>39,497.00</a:t>
            </a:r>
            <a:endParaRPr lang="nb-NO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/>
              <a:t>Expenses totalled  </a:t>
            </a:r>
            <a:r>
              <a:rPr lang="nb-NO" dirty="0" smtClean="0"/>
              <a:t>$  7,864.97</a:t>
            </a:r>
            <a:endParaRPr lang="nb-NO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/>
              <a:t>Net Profit            </a:t>
            </a:r>
            <a:r>
              <a:rPr lang="nb-NO" dirty="0" smtClean="0"/>
              <a:t> $ 31,623.03</a:t>
            </a:r>
            <a:endParaRPr lang="nb-NO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886701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599"/>
            <a:ext cx="5139116" cy="1641232"/>
          </a:xfrm>
        </p:spPr>
        <p:txBody>
          <a:bodyPr/>
          <a:lstStyle/>
          <a:p>
            <a:r>
              <a:rPr lang="en-US" dirty="0" smtClean="0"/>
              <a:t>Overview of Farmers’ Markets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4673800" cy="3880773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/>
              <a:t>Georgia Department of Agriculture operates nine farmers’ markets </a:t>
            </a:r>
            <a:endParaRPr lang="en-US" dirty="0" smtClean="0"/>
          </a:p>
          <a:p>
            <a:r>
              <a:rPr lang="en-US" dirty="0"/>
              <a:t>T</a:t>
            </a:r>
            <a:r>
              <a:rPr lang="en-US" dirty="0" smtClean="0"/>
              <a:t>he markets generated about $5.6 million in revenue for FY19</a:t>
            </a:r>
          </a:p>
          <a:p>
            <a:r>
              <a:rPr lang="en-US" dirty="0"/>
              <a:t>T</a:t>
            </a:r>
            <a:r>
              <a:rPr lang="en-US" dirty="0" smtClean="0"/>
              <a:t>he markets expended around $2.3 million for FY19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sz="11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187" y="566314"/>
            <a:ext cx="4049944" cy="5715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18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5671135" cy="1320800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en-US" sz="4000" dirty="0" smtClean="0"/>
              <a:t>Atlanta Farmers’ Market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nb-NO" sz="1800" dirty="0">
                <a:solidFill>
                  <a:schemeClr val="accent2"/>
                </a:solidFill>
                <a:ea typeface="+mn-ea"/>
                <a:cs typeface="+mn-cs"/>
              </a:rPr>
              <a:t>16 Forest Pkwy, Forest Park, GA 30297</a:t>
            </a:r>
            <a:r>
              <a:rPr lang="nb-NO" sz="18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nb-NO" sz="1800" dirty="0">
                <a:solidFill>
                  <a:prstClr val="black"/>
                </a:solidFill>
                <a:ea typeface="+mn-ea"/>
                <a:cs typeface="+mn-cs"/>
              </a:rPr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36" y="4356384"/>
            <a:ext cx="5032679" cy="218451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43" b="16638"/>
          <a:stretch/>
        </p:blipFill>
        <p:spPr>
          <a:xfrm>
            <a:off x="6518285" y="545637"/>
            <a:ext cx="4129876" cy="268875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1440" y="1195753"/>
            <a:ext cx="529602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b-NO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 smtClean="0"/>
              <a:t>Aquired in 1956, owned for 63 years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L</a:t>
            </a:r>
            <a:r>
              <a:rPr lang="nb-NO" dirty="0" smtClean="0"/>
              <a:t>argest and most comprehensive of the markets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 smtClean="0"/>
              <a:t>Responsible for 84% of total revenues and 60% of total expenditures for all markets combined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 smtClean="0"/>
              <a:t>For FY19: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 smtClean="0"/>
              <a:t>Revenues totalled $ 4,745,478.14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 smtClean="0"/>
              <a:t>Expenses totalled  $1,410,534.47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 smtClean="0"/>
              <a:t>Net Profit              $3,334,943.67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b-NO" dirty="0" smtClean="0"/>
          </a:p>
          <a:p>
            <a:pPr marL="285750" indent="-285750">
              <a:buFontTx/>
              <a:buChar char="-"/>
            </a:pPr>
            <a:endParaRPr lang="nb-NO" dirty="0" smtClean="0"/>
          </a:p>
          <a:p>
            <a:endParaRPr lang="nb-NO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449496" y="3754174"/>
            <a:ext cx="507519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/>
              <a:t>This location offers: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Agricultural Brokers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Agricultural Wholesalers/Retailers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Grocery Store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Florist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Restaurant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Gift Shop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Trucking/Logistics Companies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Overnight Parking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466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6302406" cy="943257"/>
          </a:xfrm>
        </p:spPr>
        <p:txBody>
          <a:bodyPr>
            <a:normAutofit/>
          </a:bodyPr>
          <a:lstStyle/>
          <a:p>
            <a:r>
              <a:rPr lang="en-US" dirty="0" smtClean="0"/>
              <a:t>Augusta Farmers’ Market</a:t>
            </a:r>
            <a:br>
              <a:rPr lang="en-US" dirty="0" smtClean="0"/>
            </a:br>
            <a:r>
              <a:rPr lang="en-US" sz="1600" dirty="0">
                <a:solidFill>
                  <a:schemeClr val="accent2"/>
                </a:solidFill>
              </a:rPr>
              <a:t>1150 5th St, Augusta, GA 30901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8934" y="1002708"/>
            <a:ext cx="3563816" cy="2908429"/>
          </a:xfrm>
        </p:spPr>
      </p:pic>
      <p:sp>
        <p:nvSpPr>
          <p:cNvPr id="5" name="Rectangle 4"/>
          <p:cNvSpPr/>
          <p:nvPr/>
        </p:nvSpPr>
        <p:spPr>
          <a:xfrm>
            <a:off x="7078935" y="4058649"/>
            <a:ext cx="39479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/>
              <a:t>This </a:t>
            </a:r>
            <a:r>
              <a:rPr lang="en-US" u="sng" dirty="0" smtClean="0"/>
              <a:t>location offers:</a:t>
            </a:r>
            <a:endParaRPr lang="en-US" u="sng" dirty="0"/>
          </a:p>
          <a:p>
            <a:pPr marL="285750" indent="-285750">
              <a:buFontTx/>
              <a:buChar char="-"/>
            </a:pPr>
            <a:r>
              <a:rPr lang="en-US" dirty="0" smtClean="0"/>
              <a:t>Agricultural </a:t>
            </a:r>
            <a:r>
              <a:rPr lang="en-US" dirty="0"/>
              <a:t>Wholesalers/Retailers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Pharmaceutical Company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Garden Center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Craft Brewery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Truck Scales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Restaurant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40" y="3721826"/>
            <a:ext cx="6132471" cy="26451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77334" y="1623195"/>
            <a:ext cx="58813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Aquired in </a:t>
            </a:r>
            <a:r>
              <a:rPr lang="nb-NO" dirty="0" smtClean="0"/>
              <a:t>1950, </a:t>
            </a:r>
            <a:r>
              <a:rPr lang="nb-NO" dirty="0"/>
              <a:t>owned for </a:t>
            </a:r>
            <a:r>
              <a:rPr lang="nb-NO" dirty="0" smtClean="0"/>
              <a:t>69 years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 smtClean="0"/>
              <a:t>For FY19: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 smtClean="0"/>
              <a:t>Revenues totalled $174,344.06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 smtClean="0"/>
              <a:t>Expenses totalled $166,417.22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 smtClean="0"/>
              <a:t>Net Profit                $7,926.84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179310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Macon Farmers’ Market</a:t>
            </a:r>
            <a:br>
              <a:rPr lang="en-US" dirty="0" smtClean="0"/>
            </a:br>
            <a:r>
              <a:rPr lang="nl-NL" sz="1800" dirty="0">
                <a:solidFill>
                  <a:schemeClr val="accent2"/>
                </a:solidFill>
              </a:rPr>
              <a:t>2055 Eisenhower Pkwy, Macon, GA 31206</a:t>
            </a:r>
            <a:endParaRPr lang="en-US" sz="1800" dirty="0">
              <a:solidFill>
                <a:schemeClr val="accent2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973" y="535624"/>
            <a:ext cx="4325540" cy="278955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66" y="4188031"/>
            <a:ext cx="6343916" cy="228894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894973" y="4188031"/>
            <a:ext cx="41055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/>
              <a:t>This </a:t>
            </a:r>
            <a:r>
              <a:rPr lang="en-US" u="sng" dirty="0" smtClean="0"/>
              <a:t>location offers:</a:t>
            </a:r>
            <a:endParaRPr lang="en-US" u="sng" dirty="0"/>
          </a:p>
          <a:p>
            <a:pPr marL="285750" indent="-285750">
              <a:buFontTx/>
              <a:buChar char="-"/>
            </a:pPr>
            <a:r>
              <a:rPr lang="en-US" dirty="0" smtClean="0"/>
              <a:t>Agricultural Retailers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Bakery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Meat Market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Bridal Shop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Restaurant</a:t>
            </a: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7551" y="4852893"/>
            <a:ext cx="2495678" cy="181619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7334" y="1612374"/>
            <a:ext cx="56801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Aquired in </a:t>
            </a:r>
            <a:r>
              <a:rPr lang="nb-NO" dirty="0" smtClean="0"/>
              <a:t>1976</a:t>
            </a:r>
            <a:r>
              <a:rPr lang="nb-NO" dirty="0"/>
              <a:t>, owned for </a:t>
            </a:r>
            <a:r>
              <a:rPr lang="nb-NO" dirty="0" smtClean="0"/>
              <a:t>43 years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For </a:t>
            </a:r>
            <a:r>
              <a:rPr lang="nb-NO" dirty="0" smtClean="0"/>
              <a:t>FY19: </a:t>
            </a:r>
            <a:endParaRPr lang="nb-NO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/>
              <a:t>Revenues totalled $</a:t>
            </a:r>
            <a:r>
              <a:rPr lang="nb-NO" dirty="0" smtClean="0"/>
              <a:t>153,135.00</a:t>
            </a:r>
            <a:endParaRPr lang="nb-NO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/>
              <a:t>Expenses totalled </a:t>
            </a:r>
            <a:r>
              <a:rPr lang="nb-NO" dirty="0" smtClean="0"/>
              <a:t>$</a:t>
            </a:r>
            <a:r>
              <a:rPr lang="nb-NO" dirty="0"/>
              <a:t> </a:t>
            </a:r>
            <a:r>
              <a:rPr lang="nb-NO" dirty="0" smtClean="0"/>
              <a:t>201,883.40</a:t>
            </a:r>
            <a:endParaRPr lang="nb-NO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/>
              <a:t>Net </a:t>
            </a:r>
            <a:r>
              <a:rPr lang="nb-NO" dirty="0" smtClean="0"/>
              <a:t>Loss                 </a:t>
            </a:r>
            <a:r>
              <a:rPr lang="nb-NO" dirty="0" smtClean="0">
                <a:solidFill>
                  <a:srgbClr val="FF0000"/>
                </a:solidFill>
              </a:rPr>
              <a:t>($48,748.40)</a:t>
            </a:r>
            <a:endParaRPr lang="nb-NO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802071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6269942" cy="1320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Savannah Farmers’ Market</a:t>
            </a:r>
            <a:br>
              <a:rPr lang="en-US" dirty="0" smtClean="0"/>
            </a:br>
            <a:r>
              <a:rPr lang="en-US" sz="2000" dirty="0">
                <a:solidFill>
                  <a:schemeClr val="accent2"/>
                </a:solidFill>
              </a:rPr>
              <a:t>701 </a:t>
            </a:r>
            <a:r>
              <a:rPr lang="en-US" sz="2000" dirty="0" smtClean="0">
                <a:solidFill>
                  <a:schemeClr val="accent2"/>
                </a:solidFill>
              </a:rPr>
              <a:t>U.S. Highway 80, West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smtClean="0">
                <a:solidFill>
                  <a:schemeClr val="accent2"/>
                </a:solidFill>
              </a:rPr>
              <a:t>Savannah</a:t>
            </a:r>
            <a:r>
              <a:rPr lang="en-US" sz="2000" dirty="0">
                <a:solidFill>
                  <a:schemeClr val="accent2"/>
                </a:solidFill>
              </a:rPr>
              <a:t>, </a:t>
            </a:r>
            <a:r>
              <a:rPr lang="en-US" sz="2000" dirty="0" smtClean="0">
                <a:solidFill>
                  <a:schemeClr val="accent2"/>
                </a:solidFill>
              </a:rPr>
              <a:t>GA </a:t>
            </a:r>
            <a:r>
              <a:rPr lang="en-US" sz="2000" dirty="0">
                <a:solidFill>
                  <a:schemeClr val="accent2"/>
                </a:solidFill>
              </a:rPr>
              <a:t>31408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571" y="466406"/>
            <a:ext cx="3008366" cy="27044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48" y="4189812"/>
            <a:ext cx="7511239" cy="21074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098017" y="4026292"/>
            <a:ext cx="38558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/>
              <a:t>This </a:t>
            </a:r>
            <a:r>
              <a:rPr lang="en-US" u="sng" dirty="0" smtClean="0"/>
              <a:t>location offers:</a:t>
            </a:r>
            <a:endParaRPr lang="en-US" u="sng" dirty="0"/>
          </a:p>
          <a:p>
            <a:pPr marL="285750" indent="-285750">
              <a:buFontTx/>
              <a:buChar char="-"/>
            </a:pPr>
            <a:r>
              <a:rPr lang="en-US" dirty="0"/>
              <a:t>Agricultural </a:t>
            </a:r>
            <a:r>
              <a:rPr lang="en-US" dirty="0" smtClean="0"/>
              <a:t>Wholesalers/Retailers</a:t>
            </a: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 smtClean="0"/>
              <a:t>Sign Shop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Florist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Spice Company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Restaurant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Truck Scales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77334" y="1628606"/>
            <a:ext cx="504713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Aquired in </a:t>
            </a:r>
            <a:r>
              <a:rPr lang="nb-NO" dirty="0" smtClean="0"/>
              <a:t>1951, </a:t>
            </a:r>
            <a:r>
              <a:rPr lang="nb-NO" dirty="0"/>
              <a:t>owned for </a:t>
            </a:r>
            <a:r>
              <a:rPr lang="nb-NO" dirty="0" smtClean="0"/>
              <a:t>68 years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For FY19: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/>
              <a:t>Revenues totalled $</a:t>
            </a:r>
            <a:r>
              <a:rPr lang="nb-NO" dirty="0" smtClean="0"/>
              <a:t>138,967.10</a:t>
            </a:r>
            <a:endParaRPr lang="nb-NO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/>
              <a:t>Expenses totalled </a:t>
            </a:r>
            <a:r>
              <a:rPr lang="nb-NO" dirty="0" smtClean="0"/>
              <a:t>$158,486.77</a:t>
            </a:r>
            <a:endParaRPr lang="nb-NO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/>
              <a:t>Net Loss                </a:t>
            </a:r>
            <a:r>
              <a:rPr lang="nb-NO" dirty="0" smtClean="0">
                <a:solidFill>
                  <a:srgbClr val="FF0000"/>
                </a:solidFill>
              </a:rPr>
              <a:t>($19,519.67)</a:t>
            </a:r>
            <a:endParaRPr lang="nb-NO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993045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5523272" cy="1320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Thomasville Farmers’ Market</a:t>
            </a:r>
            <a:br>
              <a:rPr lang="en-US" dirty="0" smtClean="0"/>
            </a:br>
            <a:r>
              <a:rPr lang="en-US" sz="2000" dirty="0">
                <a:solidFill>
                  <a:schemeClr val="accent2"/>
                </a:solidFill>
              </a:rPr>
              <a:t>502 Smith </a:t>
            </a:r>
            <a:r>
              <a:rPr lang="en-US" sz="2000" dirty="0" smtClean="0">
                <a:solidFill>
                  <a:schemeClr val="accent2"/>
                </a:solidFill>
              </a:rPr>
              <a:t>Avenue, Thomasville, GA 31792</a:t>
            </a:r>
            <a:endParaRPr lang="en-US" sz="2000" dirty="0">
              <a:solidFill>
                <a:schemeClr val="accent2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389" y="549594"/>
            <a:ext cx="5516360" cy="210155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4297070"/>
            <a:ext cx="5893843" cy="191384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894973" y="4023535"/>
            <a:ext cx="44565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/>
              <a:t>This </a:t>
            </a:r>
            <a:r>
              <a:rPr lang="en-US" u="sng" dirty="0" smtClean="0"/>
              <a:t>location offers:</a:t>
            </a:r>
            <a:endParaRPr lang="en-US" u="sng" dirty="0"/>
          </a:p>
          <a:p>
            <a:pPr marL="285750" indent="-285750">
              <a:buFontTx/>
              <a:buChar char="-"/>
            </a:pPr>
            <a:r>
              <a:rPr lang="en-US" dirty="0"/>
              <a:t>Agricultural </a:t>
            </a:r>
            <a:r>
              <a:rPr lang="en-US" dirty="0" smtClean="0"/>
              <a:t>Retailers/Wholesaler</a:t>
            </a: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 smtClean="0"/>
              <a:t>Air Conditioning Repair Company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Carpenter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Restaurant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Truck Scales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20620" y="1600370"/>
            <a:ext cx="527979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Aquired in </a:t>
            </a:r>
            <a:r>
              <a:rPr lang="nb-NO" dirty="0" smtClean="0"/>
              <a:t>1970, </a:t>
            </a:r>
            <a:r>
              <a:rPr lang="nb-NO" dirty="0"/>
              <a:t>owned for 4</a:t>
            </a:r>
            <a:r>
              <a:rPr lang="nb-NO" dirty="0" smtClean="0"/>
              <a:t>9 years*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For FY19: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/>
              <a:t>Revenues totalled $</a:t>
            </a:r>
            <a:r>
              <a:rPr lang="nb-NO" dirty="0" smtClean="0"/>
              <a:t>156,084.00</a:t>
            </a:r>
            <a:endParaRPr lang="nb-NO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/>
              <a:t>Expenses totalled $</a:t>
            </a:r>
            <a:r>
              <a:rPr lang="nb-NO" dirty="0" smtClean="0"/>
              <a:t>103,550.16</a:t>
            </a:r>
            <a:endParaRPr lang="nb-NO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/>
              <a:t>Net Profit              </a:t>
            </a:r>
            <a:r>
              <a:rPr lang="nb-NO" dirty="0" smtClean="0"/>
              <a:t> $52,533.84</a:t>
            </a:r>
            <a:endParaRPr lang="nb-NO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b-NO" dirty="0" smtClean="0"/>
          </a:p>
          <a:p>
            <a:r>
              <a:rPr lang="nb-NO" dirty="0" smtClean="0"/>
              <a:t>*</a:t>
            </a:r>
            <a:r>
              <a:rPr lang="nb-NO" sz="1400" dirty="0" smtClean="0"/>
              <a:t>functioning as a farmers’ market for about 20 years before aquisition</a:t>
            </a:r>
            <a:endParaRPr lang="nb-NO" sz="1400" dirty="0"/>
          </a:p>
        </p:txBody>
      </p:sp>
    </p:spTree>
    <p:extLst>
      <p:ext uri="{BB962C8B-B14F-4D97-AF65-F5344CB8AC3E}">
        <p14:creationId xmlns:p14="http://schemas.microsoft.com/office/powerpoint/2010/main" val="2778569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6902988" cy="1320800"/>
          </a:xfrm>
        </p:spPr>
        <p:txBody>
          <a:bodyPr>
            <a:normAutofit/>
          </a:bodyPr>
          <a:lstStyle/>
          <a:p>
            <a:r>
              <a:rPr lang="en-US" dirty="0" smtClean="0"/>
              <a:t>Cairo Farmers’ Market</a:t>
            </a:r>
            <a:br>
              <a:rPr lang="en-US" dirty="0" smtClean="0"/>
            </a:br>
            <a:r>
              <a:rPr lang="en-US" sz="2000" dirty="0">
                <a:solidFill>
                  <a:schemeClr val="accent2"/>
                </a:solidFill>
              </a:rPr>
              <a:t>1110 North Broad </a:t>
            </a:r>
            <a:r>
              <a:rPr lang="en-US" sz="2000" dirty="0" smtClean="0">
                <a:solidFill>
                  <a:schemeClr val="accent2"/>
                </a:solidFill>
              </a:rPr>
              <a:t>Street, Cairo</a:t>
            </a:r>
            <a:r>
              <a:rPr lang="en-US" sz="2000" dirty="0">
                <a:solidFill>
                  <a:schemeClr val="accent2"/>
                </a:solidFill>
              </a:rPr>
              <a:t>, </a:t>
            </a:r>
            <a:r>
              <a:rPr lang="en-US" sz="2000" dirty="0" smtClean="0">
                <a:solidFill>
                  <a:schemeClr val="accent2"/>
                </a:solidFill>
              </a:rPr>
              <a:t>GA31728</a:t>
            </a:r>
            <a:endParaRPr lang="en-US" sz="2000" dirty="0">
              <a:solidFill>
                <a:schemeClr val="accent2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535" y="609600"/>
            <a:ext cx="3871211" cy="226412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98" y="4781712"/>
            <a:ext cx="7777465" cy="176439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213789" y="3784676"/>
            <a:ext cx="38343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/>
              <a:t>This </a:t>
            </a:r>
            <a:r>
              <a:rPr lang="en-US" u="sng" dirty="0" smtClean="0"/>
              <a:t>location offers:</a:t>
            </a:r>
            <a:endParaRPr lang="en-US" u="sng" dirty="0"/>
          </a:p>
          <a:p>
            <a:pPr marL="285750" indent="-285750">
              <a:buFontTx/>
              <a:buChar char="-"/>
            </a:pPr>
            <a:r>
              <a:rPr lang="en-US" dirty="0" smtClean="0"/>
              <a:t>Agricultural Wholesaler/Retailer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77334" y="1762103"/>
            <a:ext cx="68434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Aquired in </a:t>
            </a:r>
            <a:r>
              <a:rPr lang="nb-NO" dirty="0" smtClean="0"/>
              <a:t>1953, </a:t>
            </a:r>
            <a:r>
              <a:rPr lang="nb-NO" dirty="0"/>
              <a:t>owned for </a:t>
            </a:r>
            <a:r>
              <a:rPr lang="nb-NO" dirty="0" smtClean="0"/>
              <a:t>66 years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For FY19: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/>
              <a:t>Revenues totalled $</a:t>
            </a:r>
            <a:r>
              <a:rPr lang="nb-NO" dirty="0" smtClean="0"/>
              <a:t>11,415.00</a:t>
            </a:r>
            <a:endParaRPr lang="nb-NO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/>
              <a:t>Expenses totalled </a:t>
            </a:r>
            <a:r>
              <a:rPr lang="nb-NO" dirty="0" smtClean="0"/>
              <a:t>$</a:t>
            </a:r>
            <a:r>
              <a:rPr lang="nb-NO" dirty="0"/>
              <a:t> </a:t>
            </a:r>
            <a:r>
              <a:rPr lang="nb-NO" dirty="0" smtClean="0"/>
              <a:t> 1,655.78</a:t>
            </a:r>
            <a:endParaRPr lang="nb-NO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/>
              <a:t>Net Profit              </a:t>
            </a:r>
            <a:r>
              <a:rPr lang="nb-NO" dirty="0" smtClean="0"/>
              <a:t>$ 9,759.22</a:t>
            </a:r>
            <a:endParaRPr lang="nb-NO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16763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6153476" cy="1320800"/>
          </a:xfrm>
        </p:spPr>
        <p:txBody>
          <a:bodyPr>
            <a:normAutofit/>
          </a:bodyPr>
          <a:lstStyle/>
          <a:p>
            <a:r>
              <a:rPr lang="en-US" dirty="0" smtClean="0"/>
              <a:t>Cordele Farmers’ Market</a:t>
            </a:r>
            <a:br>
              <a:rPr lang="en-US" dirty="0" smtClean="0"/>
            </a:br>
            <a:r>
              <a:rPr lang="en-US" sz="2000" dirty="0">
                <a:solidFill>
                  <a:schemeClr val="accent2"/>
                </a:solidFill>
              </a:rPr>
              <a:t>1901 U. S. Highway 41 </a:t>
            </a:r>
            <a:r>
              <a:rPr lang="en-US" sz="2000" dirty="0" smtClean="0">
                <a:solidFill>
                  <a:schemeClr val="accent2"/>
                </a:solidFill>
              </a:rPr>
              <a:t>North, Cordele</a:t>
            </a:r>
            <a:r>
              <a:rPr lang="en-US" sz="2000" dirty="0">
                <a:solidFill>
                  <a:schemeClr val="accent2"/>
                </a:solidFill>
              </a:rPr>
              <a:t>, </a:t>
            </a:r>
            <a:r>
              <a:rPr lang="en-US" sz="2000" dirty="0" smtClean="0">
                <a:solidFill>
                  <a:schemeClr val="accent2"/>
                </a:solidFill>
              </a:rPr>
              <a:t>GA 31015</a:t>
            </a:r>
            <a:endParaRPr lang="en-US" sz="2000" dirty="0">
              <a:solidFill>
                <a:schemeClr val="accent2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423" y="5106005"/>
            <a:ext cx="2677534" cy="151434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41" y="4046123"/>
            <a:ext cx="7125555" cy="211976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631600" y="3023256"/>
            <a:ext cx="35615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/>
              <a:t>This </a:t>
            </a:r>
            <a:r>
              <a:rPr lang="en-US" u="sng" dirty="0" smtClean="0"/>
              <a:t>location offers:</a:t>
            </a:r>
            <a:endParaRPr lang="en-US" u="sng" dirty="0"/>
          </a:p>
          <a:p>
            <a:pPr marL="285750" indent="-285750">
              <a:buFontTx/>
              <a:buChar char="-"/>
            </a:pPr>
            <a:r>
              <a:rPr lang="en-US" dirty="0"/>
              <a:t>Agricultural </a:t>
            </a:r>
            <a:r>
              <a:rPr lang="en-US" dirty="0" smtClean="0"/>
              <a:t>Retailer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Georgia Development Authority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Truck Scales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77334" y="1724732"/>
            <a:ext cx="55070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Aquired in </a:t>
            </a:r>
            <a:r>
              <a:rPr lang="nb-NO" dirty="0" smtClean="0"/>
              <a:t>1947, </a:t>
            </a:r>
            <a:r>
              <a:rPr lang="nb-NO" dirty="0"/>
              <a:t>owned for </a:t>
            </a:r>
            <a:r>
              <a:rPr lang="nb-NO" dirty="0" smtClean="0"/>
              <a:t>72 years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For FY19: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/>
              <a:t>Revenues totalled </a:t>
            </a:r>
            <a:r>
              <a:rPr lang="nb-NO" dirty="0" smtClean="0"/>
              <a:t>$  83,943.86</a:t>
            </a:r>
            <a:endParaRPr lang="nb-NO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/>
              <a:t>Expenses totalled $ </a:t>
            </a:r>
            <a:r>
              <a:rPr lang="nb-NO" dirty="0" smtClean="0"/>
              <a:t>200,492.13</a:t>
            </a:r>
            <a:endParaRPr lang="nb-NO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/>
              <a:t>Net Loss              </a:t>
            </a:r>
            <a:r>
              <a:rPr lang="nb-NO" dirty="0" smtClean="0"/>
              <a:t> </a:t>
            </a:r>
            <a:r>
              <a:rPr lang="nb-NO" dirty="0" smtClean="0">
                <a:solidFill>
                  <a:srgbClr val="FF0000"/>
                </a:solidFill>
              </a:rPr>
              <a:t>($116,548.27)</a:t>
            </a:r>
            <a:endParaRPr lang="nb-NO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b-NO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296" y="350982"/>
            <a:ext cx="4039787" cy="2368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77311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FD4480C948BFE43BEB99D9404D53592" ma:contentTypeVersion="13" ma:contentTypeDescription="Create a new document." ma:contentTypeScope="" ma:versionID="df98c18cb17bb596799a9e41261c76e1">
  <xsd:schema xmlns:xsd="http://www.w3.org/2001/XMLSchema" xmlns:p="http://schemas.microsoft.com/office/2006/metadata/properties" xmlns:ns1="http://schemas.microsoft.com/sharepoint/v3" xmlns:ns2="http://schemas.microsoft.com/sharepoint/v3/fields" targetNamespace="http://schemas.microsoft.com/office/2006/metadata/properties" ma:root="true" ma:fieldsID="86b18fa2e63a446d1848931aa16f4f78" ns1:_="" ns2:_="">
    <xsd:import namespace="http://schemas.microsoft.com/sharepoint/v3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_ResourceType" minOccurs="0"/>
                <xsd:element ref="ns1:Company" minOccurs="0"/>
                <xsd:element ref="ns1:CustomerID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Company" ma:index="11" nillable="true" ma:displayName="Committee" ma:decimals="0" ma:internalName="Company">
      <xsd:simpleType>
        <xsd:restriction base="dms:Number"/>
      </xsd:simpleType>
    </xsd:element>
    <xsd:element name="CustomerID" ma:index="12" nillable="true" ma:displayName="Session" ma:description="" ma:internalName="CustomerID">
      <xsd:simpleType>
        <xsd:restriction base="dms:Text"/>
      </xsd:simpleType>
    </xsd:element>
  </xsd:schema>
  <xsd:schema xmlns:xsd="http://www.w3.org/2001/XMLSchema" xmlns:dms="http://schemas.microsoft.com/office/2006/documentManagement/types" targetNamespace="http://schemas.microsoft.com/sharepoint/v3/fields" elementFormDefault="qualified">
    <xsd:import namespace="http://schemas.microsoft.com/office/2006/documentManagement/types"/>
    <xsd:element name="_ResourceType" ma:index="10" nillable="true" ma:displayName="Resource Type" ma:default="Minutes" ma:description="A set of categories, functions, genres or aggregation levels" ma:format="Dropdown" ma:internalName="_ResourceType">
      <xsd:simpleType>
        <xsd:restriction base="dms:Choice">
          <xsd:enumeration value="Agenda"/>
          <xsd:enumeration value="Meeting Notice"/>
          <xsd:enumeration value="Minutes"/>
          <xsd:enumeration value="Presentation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ompany xmlns="http://schemas.microsoft.com/sharepoint/v3" xsi:nil="true"/>
    <CustomerID xmlns="http://schemas.microsoft.com/sharepoint/v3" xsi:nil="true"/>
    <PublishingExpirationDate xmlns="http://schemas.microsoft.com/sharepoint/v3" xsi:nil="true"/>
    <_ResourceType xmlns="http://schemas.microsoft.com/sharepoint/v3/fields">Presentations</_ResourceType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CAC38184-6175-463B-B02E-6525A375CFC6}"/>
</file>

<file path=customXml/itemProps2.xml><?xml version="1.0" encoding="utf-8"?>
<ds:datastoreItem xmlns:ds="http://schemas.openxmlformats.org/officeDocument/2006/customXml" ds:itemID="{570EFA56-FAB4-4386-AC04-40FB217A9325}"/>
</file>

<file path=customXml/itemProps3.xml><?xml version="1.0" encoding="utf-8"?>
<ds:datastoreItem xmlns:ds="http://schemas.openxmlformats.org/officeDocument/2006/customXml" ds:itemID="{E9B1F5D8-E4DD-45F0-A4FD-0D20BEC5F382}"/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241</TotalTime>
  <Words>444</Words>
  <Application>Microsoft Office PowerPoint</Application>
  <PresentationFormat>Widescreen</PresentationFormat>
  <Paragraphs>123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Wingdings 3</vt:lpstr>
      <vt:lpstr>Facet</vt:lpstr>
      <vt:lpstr>Overview of State Farmers’ Markets</vt:lpstr>
      <vt:lpstr>Overview of Farmers’ Markets</vt:lpstr>
      <vt:lpstr>Atlanta Farmers’ Market 16 Forest Pkwy, Forest Park, GA 30297 </vt:lpstr>
      <vt:lpstr>Augusta Farmers’ Market 1150 5th St, Augusta, GA 30901</vt:lpstr>
      <vt:lpstr>Macon Farmers’ Market 2055 Eisenhower Pkwy, Macon, GA 31206</vt:lpstr>
      <vt:lpstr>Savannah Farmers’ Market 701 U.S. Highway 80, West Savannah, GA 31408 </vt:lpstr>
      <vt:lpstr>Thomasville Farmers’ Market 502 Smith Avenue, Thomasville, GA 31792</vt:lpstr>
      <vt:lpstr>Cairo Farmers’ Market 1110 North Broad Street, Cairo, GA31728</vt:lpstr>
      <vt:lpstr>Cordele Farmers’ Market 1901 U. S. Highway 41 North, Cordele, GA 31015</vt:lpstr>
      <vt:lpstr>Moultrie Farmers’ Market 1st Ave SE, Moultrie, GA 31768</vt:lpstr>
      <vt:lpstr>Valdosta Farmers’ Market 1500 South Patterson Street, Valdosta, GA 31601</vt:lpstr>
    </vt:vector>
  </TitlesOfParts>
  <Company>Georgia General Assembly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 of State Farmers’ Markets</dc:title>
  <dc:creator>Russell, Katherine</dc:creator>
  <cp:lastModifiedBy>Russell, Katherine</cp:lastModifiedBy>
  <cp:revision>17</cp:revision>
  <dcterms:created xsi:type="dcterms:W3CDTF">2019-08-23T18:22:21Z</dcterms:created>
  <dcterms:modified xsi:type="dcterms:W3CDTF">2019-09-03T18:23:46Z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0x0101001FD4480C948BFE43BEB99D9404D53592</vt:lpwstr>
  </property>
</Properties>
</file>